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1" r:id="rId14"/>
    <p:sldId id="270"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Montserrat" pitchFamily="2" charset="77"/>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93"/>
    <p:restoredTop sz="94684"/>
  </p:normalViewPr>
  <p:slideViewPr>
    <p:cSldViewPr snapToGrid="0">
      <p:cViewPr varScale="1">
        <p:scale>
          <a:sx n="200" d="100"/>
          <a:sy n="200" d="100"/>
        </p:scale>
        <p:origin x="18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462448-7DD2-4B5C-9295-475BF4F1CDE8}" type="doc">
      <dgm:prSet loTypeId="urn:microsoft.com/office/officeart/2005/8/layout/process4" loCatId="process" qsTypeId="urn:microsoft.com/office/officeart/2005/8/quickstyle/simple2" qsCatId="simple" csTypeId="urn:microsoft.com/office/officeart/2005/8/colors/accent1_2" csCatId="accent1" phldr="1"/>
      <dgm:spPr/>
      <dgm:t>
        <a:bodyPr/>
        <a:lstStyle/>
        <a:p>
          <a:endParaRPr lang="en-US"/>
        </a:p>
      </dgm:t>
    </dgm:pt>
    <dgm:pt modelId="{96BBB033-3659-41A6-AC53-AE1777F129CB}">
      <dgm:prSet/>
      <dgm:spPr/>
      <dgm:t>
        <a:bodyPr/>
        <a:lstStyle/>
        <a:p>
          <a:r>
            <a:rPr lang="en-US" dirty="0"/>
            <a:t>To evolve this proof-of-concept into a more mature, production-grade clinical support tool, we propose the following enhancements across the MLOps lifecycle.</a:t>
          </a:r>
        </a:p>
      </dgm:t>
    </dgm:pt>
    <dgm:pt modelId="{AE913A4B-9125-442B-93FD-FBA2175EE87F}" type="parTrans" cxnId="{D1B520C4-E7E4-4C08-87CE-6A2FBF5B02E5}">
      <dgm:prSet/>
      <dgm:spPr/>
      <dgm:t>
        <a:bodyPr/>
        <a:lstStyle/>
        <a:p>
          <a:endParaRPr lang="en-US"/>
        </a:p>
      </dgm:t>
    </dgm:pt>
    <dgm:pt modelId="{15145B16-1DA9-4483-B844-8F9D47185EBB}" type="sibTrans" cxnId="{D1B520C4-E7E4-4C08-87CE-6A2FBF5B02E5}">
      <dgm:prSet/>
      <dgm:spPr/>
      <dgm:t>
        <a:bodyPr/>
        <a:lstStyle/>
        <a:p>
          <a:endParaRPr lang="en-US"/>
        </a:p>
      </dgm:t>
    </dgm:pt>
    <dgm:pt modelId="{F31065FB-2078-440E-B49D-9870BE60FFA3}">
      <dgm:prSet/>
      <dgm:spPr/>
      <dgm:t>
        <a:bodyPr/>
        <a:lstStyle/>
        <a:p>
          <a:r>
            <a:rPr lang="en-US" b="1"/>
            <a:t>Model &amp; Performance</a:t>
          </a:r>
          <a:endParaRPr lang="en-US"/>
        </a:p>
      </dgm:t>
    </dgm:pt>
    <dgm:pt modelId="{BA75C65F-F30F-4EBE-A511-0959F68473ED}" type="parTrans" cxnId="{E0836B90-53E1-4713-8D3F-3A7C5D3FE30E}">
      <dgm:prSet/>
      <dgm:spPr/>
      <dgm:t>
        <a:bodyPr/>
        <a:lstStyle/>
        <a:p>
          <a:endParaRPr lang="en-US"/>
        </a:p>
      </dgm:t>
    </dgm:pt>
    <dgm:pt modelId="{C1F10999-0C65-474C-99C3-2F3B33449980}" type="sibTrans" cxnId="{E0836B90-53E1-4713-8D3F-3A7C5D3FE30E}">
      <dgm:prSet/>
      <dgm:spPr/>
      <dgm:t>
        <a:bodyPr/>
        <a:lstStyle/>
        <a:p>
          <a:endParaRPr lang="en-US"/>
        </a:p>
      </dgm:t>
    </dgm:pt>
    <dgm:pt modelId="{4F1FF20E-3359-4B0A-ACD1-244AFDA5478B}">
      <dgm:prSet/>
      <dgm:spPr/>
      <dgm:t>
        <a:bodyPr/>
        <a:lstStyle/>
        <a:p>
          <a:r>
            <a:rPr lang="en-US" b="1"/>
            <a:t>Advanced Modeling Techniques:</a:t>
          </a:r>
          <a:endParaRPr lang="en-US"/>
        </a:p>
      </dgm:t>
    </dgm:pt>
    <dgm:pt modelId="{13E47FAD-D6F4-435B-82B3-73E920906093}" type="parTrans" cxnId="{1A4EE6B4-97CC-4FE3-9411-6DF5681C213D}">
      <dgm:prSet/>
      <dgm:spPr/>
      <dgm:t>
        <a:bodyPr/>
        <a:lstStyle/>
        <a:p>
          <a:endParaRPr lang="en-US"/>
        </a:p>
      </dgm:t>
    </dgm:pt>
    <dgm:pt modelId="{E7BA153A-F424-44F5-A3C6-5632D4D7251A}" type="sibTrans" cxnId="{1A4EE6B4-97CC-4FE3-9411-6DF5681C213D}">
      <dgm:prSet/>
      <dgm:spPr/>
      <dgm:t>
        <a:bodyPr/>
        <a:lstStyle/>
        <a:p>
          <a:endParaRPr lang="en-US"/>
        </a:p>
      </dgm:t>
    </dgm:pt>
    <dgm:pt modelId="{F06D75D1-8C16-4E4B-85F5-AC6BEBCE746B}">
      <dgm:prSet/>
      <dgm:spPr/>
      <dgm:t>
        <a:bodyPr/>
        <a:lstStyle/>
        <a:p>
          <a:r>
            <a:rPr lang="en-US"/>
            <a:t>Experiment with other sophisticated models like LightGBM or deep learning (Neural Networks) to potentially improve predictive accuracy and better capture complex interactions.</a:t>
          </a:r>
        </a:p>
      </dgm:t>
    </dgm:pt>
    <dgm:pt modelId="{F12DABAF-586C-4C9D-8CE5-0F7E1EE0DAC7}" type="parTrans" cxnId="{947530C0-C9E5-416B-9C76-F1DB7CE70037}">
      <dgm:prSet/>
      <dgm:spPr/>
      <dgm:t>
        <a:bodyPr/>
        <a:lstStyle/>
        <a:p>
          <a:endParaRPr lang="en-US"/>
        </a:p>
      </dgm:t>
    </dgm:pt>
    <dgm:pt modelId="{3C7382BA-7EBD-443D-9120-3DA356D1667C}" type="sibTrans" cxnId="{947530C0-C9E5-416B-9C76-F1DB7CE70037}">
      <dgm:prSet/>
      <dgm:spPr/>
      <dgm:t>
        <a:bodyPr/>
        <a:lstStyle/>
        <a:p>
          <a:endParaRPr lang="en-US"/>
        </a:p>
      </dgm:t>
    </dgm:pt>
    <dgm:pt modelId="{2B8F83B2-68DC-4FDE-8BD3-45D425DC64C7}">
      <dgm:prSet/>
      <dgm:spPr/>
      <dgm:t>
        <a:bodyPr/>
        <a:lstStyle/>
        <a:p>
          <a:r>
            <a:rPr lang="en-US" b="1"/>
            <a:t>A/B Testing in Production:</a:t>
          </a:r>
          <a:endParaRPr lang="en-US"/>
        </a:p>
      </dgm:t>
    </dgm:pt>
    <dgm:pt modelId="{7CB0A44C-D72C-4142-B366-028B5B9EA1E8}" type="parTrans" cxnId="{7F587FB1-0324-4C5A-A0CF-49745446EDDE}">
      <dgm:prSet/>
      <dgm:spPr/>
      <dgm:t>
        <a:bodyPr/>
        <a:lstStyle/>
        <a:p>
          <a:endParaRPr lang="en-US"/>
        </a:p>
      </dgm:t>
    </dgm:pt>
    <dgm:pt modelId="{7C6618DB-BDBC-4B90-B560-AACD9D0EE36F}" type="sibTrans" cxnId="{7F587FB1-0324-4C5A-A0CF-49745446EDDE}">
      <dgm:prSet/>
      <dgm:spPr/>
      <dgm:t>
        <a:bodyPr/>
        <a:lstStyle/>
        <a:p>
          <a:endParaRPr lang="en-US"/>
        </a:p>
      </dgm:t>
    </dgm:pt>
    <dgm:pt modelId="{B791862B-D2CB-4AB4-B640-4A6BE8DB8EC2}">
      <dgm:prSet/>
      <dgm:spPr/>
      <dgm:t>
        <a:bodyPr/>
        <a:lstStyle/>
        <a:p>
          <a:r>
            <a:rPr lang="en-US"/>
            <a:t>Deploy multiple model versions simultaneously using SageMaker's production variants. Route a portion of live traffic to a new candidate model to compare its real-world performance against the current champion before full deployment.</a:t>
          </a:r>
        </a:p>
      </dgm:t>
    </dgm:pt>
    <dgm:pt modelId="{2E05AE8F-1F27-4BA9-A6C9-5B415F70AE94}" type="parTrans" cxnId="{0E309812-2A77-4BB3-B42B-020E7EE83B5F}">
      <dgm:prSet/>
      <dgm:spPr/>
      <dgm:t>
        <a:bodyPr/>
        <a:lstStyle/>
        <a:p>
          <a:endParaRPr lang="en-US"/>
        </a:p>
      </dgm:t>
    </dgm:pt>
    <dgm:pt modelId="{FFC20413-1546-4770-B302-6E37458F150D}" type="sibTrans" cxnId="{0E309812-2A77-4BB3-B42B-020E7EE83B5F}">
      <dgm:prSet/>
      <dgm:spPr/>
      <dgm:t>
        <a:bodyPr/>
        <a:lstStyle/>
        <a:p>
          <a:endParaRPr lang="en-US"/>
        </a:p>
      </dgm:t>
    </dgm:pt>
    <dgm:pt modelId="{CBC0EB33-9CB2-4E14-89D5-2E731BC11BB0}">
      <dgm:prSet/>
      <dgm:spPr/>
      <dgm:t>
        <a:bodyPr/>
        <a:lstStyle/>
        <a:p>
          <a:r>
            <a:rPr lang="en-US" b="1"/>
            <a:t>Ensemble Modeling:</a:t>
          </a:r>
          <a:endParaRPr lang="en-US"/>
        </a:p>
      </dgm:t>
    </dgm:pt>
    <dgm:pt modelId="{59E5AF65-62F4-4D0D-9822-D163B317CCF6}" type="parTrans" cxnId="{A7B4D7EB-2688-4F35-BA03-941A549FC3A3}">
      <dgm:prSet/>
      <dgm:spPr/>
      <dgm:t>
        <a:bodyPr/>
        <a:lstStyle/>
        <a:p>
          <a:endParaRPr lang="en-US"/>
        </a:p>
      </dgm:t>
    </dgm:pt>
    <dgm:pt modelId="{D51025CD-AE7D-4372-9EAD-ED9FBEEF22B2}" type="sibTrans" cxnId="{A7B4D7EB-2688-4F35-BA03-941A549FC3A3}">
      <dgm:prSet/>
      <dgm:spPr/>
      <dgm:t>
        <a:bodyPr/>
        <a:lstStyle/>
        <a:p>
          <a:endParaRPr lang="en-US"/>
        </a:p>
      </dgm:t>
    </dgm:pt>
    <dgm:pt modelId="{C1321012-058B-432C-B275-F0129B9EEAA3}">
      <dgm:prSet/>
      <dgm:spPr/>
      <dgm:t>
        <a:bodyPr/>
        <a:lstStyle/>
        <a:p>
          <a:r>
            <a:rPr lang="en-US"/>
            <a:t>Combine the predictions from several different models to create a more robust and often more accurate final prediction.</a:t>
          </a:r>
        </a:p>
      </dgm:t>
    </dgm:pt>
    <dgm:pt modelId="{0B1EC74E-16EB-44E4-9BF8-5130510E8C94}" type="parTrans" cxnId="{E14EDE8B-3095-4357-8D59-ACFE552312A9}">
      <dgm:prSet/>
      <dgm:spPr/>
      <dgm:t>
        <a:bodyPr/>
        <a:lstStyle/>
        <a:p>
          <a:endParaRPr lang="en-US"/>
        </a:p>
      </dgm:t>
    </dgm:pt>
    <dgm:pt modelId="{56BFB186-AC64-4315-B191-D4AD6FB0E72A}" type="sibTrans" cxnId="{E14EDE8B-3095-4357-8D59-ACFE552312A9}">
      <dgm:prSet/>
      <dgm:spPr/>
      <dgm:t>
        <a:bodyPr/>
        <a:lstStyle/>
        <a:p>
          <a:endParaRPr lang="en-US"/>
        </a:p>
      </dgm:t>
    </dgm:pt>
    <dgm:pt modelId="{3DDE73DD-D047-435B-86AE-29EFE7AE8FB4}">
      <dgm:prSet/>
      <dgm:spPr/>
      <dgm:t>
        <a:bodyPr/>
        <a:lstStyle/>
        <a:p>
          <a:r>
            <a:rPr lang="en-US" b="1"/>
            <a:t>Automation &amp; MLOps Maturity</a:t>
          </a:r>
          <a:endParaRPr lang="en-US"/>
        </a:p>
      </dgm:t>
    </dgm:pt>
    <dgm:pt modelId="{7F9E29CC-F31F-44F0-8694-2697A1E419C1}" type="parTrans" cxnId="{3F9B33DC-A551-42F3-A77F-546E5E8A254C}">
      <dgm:prSet/>
      <dgm:spPr/>
      <dgm:t>
        <a:bodyPr/>
        <a:lstStyle/>
        <a:p>
          <a:endParaRPr lang="en-US"/>
        </a:p>
      </dgm:t>
    </dgm:pt>
    <dgm:pt modelId="{048CCE4C-4ABC-489C-8124-BFF289D7DD4B}" type="sibTrans" cxnId="{3F9B33DC-A551-42F3-A77F-546E5E8A254C}">
      <dgm:prSet/>
      <dgm:spPr/>
      <dgm:t>
        <a:bodyPr/>
        <a:lstStyle/>
        <a:p>
          <a:endParaRPr lang="en-US"/>
        </a:p>
      </dgm:t>
    </dgm:pt>
    <dgm:pt modelId="{CE1C02E8-FA18-4810-B61F-130876591223}">
      <dgm:prSet/>
      <dgm:spPr/>
      <dgm:t>
        <a:bodyPr/>
        <a:lstStyle/>
        <a:p>
          <a:r>
            <a:rPr lang="en-US" b="1"/>
            <a:t>Full CI/CD/CT Pipeline:</a:t>
          </a:r>
          <a:endParaRPr lang="en-US"/>
        </a:p>
      </dgm:t>
    </dgm:pt>
    <dgm:pt modelId="{C3E34F2F-DDCA-4D93-80A9-F9583ADB1069}" type="parTrans" cxnId="{16AEA22A-BEC2-4D85-B88E-1FEE0A633853}">
      <dgm:prSet/>
      <dgm:spPr/>
      <dgm:t>
        <a:bodyPr/>
        <a:lstStyle/>
        <a:p>
          <a:endParaRPr lang="en-US"/>
        </a:p>
      </dgm:t>
    </dgm:pt>
    <dgm:pt modelId="{9BCA792C-79E9-4176-B8E3-FABB9026223B}" type="sibTrans" cxnId="{16AEA22A-BEC2-4D85-B88E-1FEE0A633853}">
      <dgm:prSet/>
      <dgm:spPr/>
      <dgm:t>
        <a:bodyPr/>
        <a:lstStyle/>
        <a:p>
          <a:endParaRPr lang="en-US"/>
        </a:p>
      </dgm:t>
    </dgm:pt>
    <dgm:pt modelId="{D854E654-3821-48CA-8886-812D437EAD4D}">
      <dgm:prSet/>
      <dgm:spPr/>
      <dgm:t>
        <a:bodyPr/>
        <a:lstStyle/>
        <a:p>
          <a:r>
            <a:rPr lang="en-US" dirty="0"/>
            <a:t>Automate the entire MLOps workflow using tools like </a:t>
          </a:r>
          <a:r>
            <a:rPr lang="en-US" b="1" dirty="0"/>
            <a:t>AWS </a:t>
          </a:r>
          <a:r>
            <a:rPr lang="en-US" b="1" dirty="0" err="1"/>
            <a:t>CodePipeline</a:t>
          </a:r>
          <a:r>
            <a:rPr lang="en-US" dirty="0"/>
            <a:t> and </a:t>
          </a:r>
          <a:r>
            <a:rPr lang="en-US" b="1" dirty="0"/>
            <a:t>AWS Step Functions</a:t>
          </a:r>
          <a:r>
            <a:rPr lang="en-US" dirty="0"/>
            <a:t>. A new code commit would automatically trigger testing, training, evaluation, and deployment, enabling Continuous Training (CT).</a:t>
          </a:r>
        </a:p>
      </dgm:t>
    </dgm:pt>
    <dgm:pt modelId="{C73BC73D-F9E2-41F1-9805-76950F97BF33}" type="parTrans" cxnId="{249422F2-BFEA-4C08-A84A-5A0D6A330623}">
      <dgm:prSet/>
      <dgm:spPr/>
      <dgm:t>
        <a:bodyPr/>
        <a:lstStyle/>
        <a:p>
          <a:endParaRPr lang="en-US"/>
        </a:p>
      </dgm:t>
    </dgm:pt>
    <dgm:pt modelId="{80B3699E-69D1-40F3-918A-5B301EE8EA10}" type="sibTrans" cxnId="{249422F2-BFEA-4C08-A84A-5A0D6A330623}">
      <dgm:prSet/>
      <dgm:spPr/>
      <dgm:t>
        <a:bodyPr/>
        <a:lstStyle/>
        <a:p>
          <a:endParaRPr lang="en-US"/>
        </a:p>
      </dgm:t>
    </dgm:pt>
    <dgm:pt modelId="{BDA4CD15-D798-456E-BA5A-8AB93623449E}">
      <dgm:prSet/>
      <dgm:spPr/>
      <dgm:t>
        <a:bodyPr/>
        <a:lstStyle/>
        <a:p>
          <a:r>
            <a:rPr lang="en-US" b="1"/>
            <a:t>Automated Ground Truth Collection:</a:t>
          </a:r>
          <a:endParaRPr lang="en-US"/>
        </a:p>
      </dgm:t>
    </dgm:pt>
    <dgm:pt modelId="{72AFA885-DC6A-40DD-9949-5812AA066DA5}" type="parTrans" cxnId="{1BC7BC0C-032D-4967-9C74-E06145F6DA20}">
      <dgm:prSet/>
      <dgm:spPr/>
      <dgm:t>
        <a:bodyPr/>
        <a:lstStyle/>
        <a:p>
          <a:endParaRPr lang="en-US"/>
        </a:p>
      </dgm:t>
    </dgm:pt>
    <dgm:pt modelId="{2557532F-B80C-4A08-8B8B-68378264EAE0}" type="sibTrans" cxnId="{1BC7BC0C-032D-4967-9C74-E06145F6DA20}">
      <dgm:prSet/>
      <dgm:spPr/>
      <dgm:t>
        <a:bodyPr/>
        <a:lstStyle/>
        <a:p>
          <a:endParaRPr lang="en-US"/>
        </a:p>
      </dgm:t>
    </dgm:pt>
    <dgm:pt modelId="{F3D76B27-D0E5-432F-879F-1D551109E971}">
      <dgm:prSet/>
      <dgm:spPr/>
      <dgm:t>
        <a:bodyPr/>
        <a:lstStyle/>
        <a:p>
          <a:r>
            <a:rPr lang="en-US" dirty="0"/>
            <a:t>Develop a secure pipeline to automatically ingest verified clinical diagnoses back into the system to serve as ground truth data for ongoing model monitoring and retraining.</a:t>
          </a:r>
        </a:p>
      </dgm:t>
    </dgm:pt>
    <dgm:pt modelId="{EE242D39-83F3-43F6-8180-B9ACE089C6E3}" type="parTrans" cxnId="{22CF6BBF-8817-49B8-8862-9F4B3B051C22}">
      <dgm:prSet/>
      <dgm:spPr/>
      <dgm:t>
        <a:bodyPr/>
        <a:lstStyle/>
        <a:p>
          <a:endParaRPr lang="en-US"/>
        </a:p>
      </dgm:t>
    </dgm:pt>
    <dgm:pt modelId="{2C89B3A4-2B6C-421E-B138-D024B453BE68}" type="sibTrans" cxnId="{22CF6BBF-8817-49B8-8862-9F4B3B051C22}">
      <dgm:prSet/>
      <dgm:spPr/>
      <dgm:t>
        <a:bodyPr/>
        <a:lstStyle/>
        <a:p>
          <a:endParaRPr lang="en-US"/>
        </a:p>
      </dgm:t>
    </dgm:pt>
    <dgm:pt modelId="{157B02DB-8D47-4D4F-A412-A17903195FFD}">
      <dgm:prSet/>
      <dgm:spPr/>
      <dgm:t>
        <a:bodyPr/>
        <a:lstStyle/>
        <a:p>
          <a:r>
            <a:rPr lang="en-US" b="1"/>
            <a:t>Feature Store Expansion:</a:t>
          </a:r>
          <a:endParaRPr lang="en-US"/>
        </a:p>
      </dgm:t>
    </dgm:pt>
    <dgm:pt modelId="{92F01AF3-632C-4E7E-8A9F-6FE6E6A3123C}" type="parTrans" cxnId="{270A7208-695D-40A1-B56B-63EAF304490E}">
      <dgm:prSet/>
      <dgm:spPr/>
      <dgm:t>
        <a:bodyPr/>
        <a:lstStyle/>
        <a:p>
          <a:endParaRPr lang="en-US"/>
        </a:p>
      </dgm:t>
    </dgm:pt>
    <dgm:pt modelId="{B93486EC-108A-4905-8075-E276B6FFE7C1}" type="sibTrans" cxnId="{270A7208-695D-40A1-B56B-63EAF304490E}">
      <dgm:prSet/>
      <dgm:spPr/>
      <dgm:t>
        <a:bodyPr/>
        <a:lstStyle/>
        <a:p>
          <a:endParaRPr lang="en-US"/>
        </a:p>
      </dgm:t>
    </dgm:pt>
    <dgm:pt modelId="{BF073D57-ABEC-4A09-92DE-99AD8BF47E5E}">
      <dgm:prSet/>
      <dgm:spPr/>
      <dgm:t>
        <a:bodyPr/>
        <a:lstStyle/>
        <a:p>
          <a:r>
            <a:rPr lang="en-US"/>
            <a:t>Incorporate more complex, engineered features into the SageMaker Feature Store, such as interaction terms or features derived from NLP on clinical notes (if available).</a:t>
          </a:r>
        </a:p>
      </dgm:t>
    </dgm:pt>
    <dgm:pt modelId="{2305C2E5-66DB-42BA-BF4B-E1D112961379}" type="parTrans" cxnId="{05C93E75-E83D-4DF2-95ED-0FB3D6CE3D2B}">
      <dgm:prSet/>
      <dgm:spPr/>
      <dgm:t>
        <a:bodyPr/>
        <a:lstStyle/>
        <a:p>
          <a:endParaRPr lang="en-US"/>
        </a:p>
      </dgm:t>
    </dgm:pt>
    <dgm:pt modelId="{1FF7DE23-0DEC-41EC-9342-B3F6DF04D4A8}" type="sibTrans" cxnId="{05C93E75-E83D-4DF2-95ED-0FB3D6CE3D2B}">
      <dgm:prSet/>
      <dgm:spPr/>
      <dgm:t>
        <a:bodyPr/>
        <a:lstStyle/>
        <a:p>
          <a:endParaRPr lang="en-US"/>
        </a:p>
      </dgm:t>
    </dgm:pt>
    <dgm:pt modelId="{132FFBD0-7846-4058-ADB7-E867BA2A348A}">
      <dgm:prSet/>
      <dgm:spPr/>
      <dgm:t>
        <a:bodyPr/>
        <a:lstStyle/>
        <a:p>
          <a:r>
            <a:rPr lang="en-US" b="1"/>
            <a:t>Application &amp; Usability</a:t>
          </a:r>
          <a:endParaRPr lang="en-US"/>
        </a:p>
      </dgm:t>
    </dgm:pt>
    <dgm:pt modelId="{60B56D92-3A8E-4351-9185-ACEBEAA9AA26}" type="parTrans" cxnId="{E93BBC94-876E-4777-A708-67B3346AD628}">
      <dgm:prSet/>
      <dgm:spPr/>
      <dgm:t>
        <a:bodyPr/>
        <a:lstStyle/>
        <a:p>
          <a:endParaRPr lang="en-US"/>
        </a:p>
      </dgm:t>
    </dgm:pt>
    <dgm:pt modelId="{6CE235AF-2744-40E7-872E-35E8278F0781}" type="sibTrans" cxnId="{E93BBC94-876E-4777-A708-67B3346AD628}">
      <dgm:prSet/>
      <dgm:spPr/>
      <dgm:t>
        <a:bodyPr/>
        <a:lstStyle/>
        <a:p>
          <a:endParaRPr lang="en-US"/>
        </a:p>
      </dgm:t>
    </dgm:pt>
    <dgm:pt modelId="{BF3DB0F6-6AC5-47BA-9902-90095DCA48BC}">
      <dgm:prSet/>
      <dgm:spPr/>
      <dgm:t>
        <a:bodyPr/>
        <a:lstStyle/>
        <a:p>
          <a:r>
            <a:rPr lang="en-US" b="1"/>
            <a:t>Develop a Clinician-Facing UI:</a:t>
          </a:r>
          <a:endParaRPr lang="en-US"/>
        </a:p>
      </dgm:t>
    </dgm:pt>
    <dgm:pt modelId="{D8C3DA77-7891-4CB7-BDA3-6E78329840DB}" type="parTrans" cxnId="{51606F89-36C3-48ED-A6EF-D5761F712633}">
      <dgm:prSet/>
      <dgm:spPr/>
      <dgm:t>
        <a:bodyPr/>
        <a:lstStyle/>
        <a:p>
          <a:endParaRPr lang="en-US"/>
        </a:p>
      </dgm:t>
    </dgm:pt>
    <dgm:pt modelId="{51A95634-99DD-47A1-93E1-D1807978583B}" type="sibTrans" cxnId="{51606F89-36C3-48ED-A6EF-D5761F712633}">
      <dgm:prSet/>
      <dgm:spPr/>
      <dgm:t>
        <a:bodyPr/>
        <a:lstStyle/>
        <a:p>
          <a:endParaRPr lang="en-US"/>
        </a:p>
      </dgm:t>
    </dgm:pt>
    <dgm:pt modelId="{EC3EAAF7-E0F9-4B99-B507-4D7AD40859FA}">
      <dgm:prSet/>
      <dgm:spPr/>
      <dgm:t>
        <a:bodyPr/>
        <a:lstStyle/>
        <a:p>
          <a:r>
            <a:rPr lang="en-US" dirty="0"/>
            <a:t>Build a secure web application for clinicians to input new patient data. The UI would display the model's prediction score along with </a:t>
          </a:r>
          <a:r>
            <a:rPr lang="en-US" b="1" dirty="0"/>
            <a:t>explainability insights</a:t>
          </a:r>
          <a:r>
            <a:rPr lang="en-US" dirty="0"/>
            <a:t> (e.g., a SHAP force plot) to show </a:t>
          </a:r>
          <a:r>
            <a:rPr lang="en-US" i="1" dirty="0"/>
            <a:t>which factors</a:t>
          </a:r>
          <a:r>
            <a:rPr lang="en-US" dirty="0"/>
            <a:t> most influenced the prediction, fostering clinical trust.</a:t>
          </a:r>
        </a:p>
      </dgm:t>
    </dgm:pt>
    <dgm:pt modelId="{954AE489-E426-43C7-8FC0-B11E1924F5D0}" type="parTrans" cxnId="{2BF9CDB1-BCA3-4848-AB5E-EAD116338195}">
      <dgm:prSet/>
      <dgm:spPr/>
      <dgm:t>
        <a:bodyPr/>
        <a:lstStyle/>
        <a:p>
          <a:endParaRPr lang="en-US"/>
        </a:p>
      </dgm:t>
    </dgm:pt>
    <dgm:pt modelId="{FA186789-358C-42B7-93C7-6F9B33DA3BD6}" type="sibTrans" cxnId="{2BF9CDB1-BCA3-4848-AB5E-EAD116338195}">
      <dgm:prSet/>
      <dgm:spPr/>
      <dgm:t>
        <a:bodyPr/>
        <a:lstStyle/>
        <a:p>
          <a:endParaRPr lang="en-US"/>
        </a:p>
      </dgm:t>
    </dgm:pt>
    <dgm:pt modelId="{58DE64D9-44B2-4264-B81B-95A56F810F0A}">
      <dgm:prSet/>
      <dgm:spPr/>
      <dgm:t>
        <a:bodyPr/>
        <a:lstStyle/>
        <a:p>
          <a:r>
            <a:rPr lang="en-US" b="1"/>
            <a:t>Integrate with Electronic Health Records (EHR):</a:t>
          </a:r>
          <a:endParaRPr lang="en-US"/>
        </a:p>
      </dgm:t>
    </dgm:pt>
    <dgm:pt modelId="{9A04A232-7411-4C02-B77F-49C06944E77E}" type="parTrans" cxnId="{E0356422-B4FD-4CD1-835F-8EE10B074987}">
      <dgm:prSet/>
      <dgm:spPr/>
      <dgm:t>
        <a:bodyPr/>
        <a:lstStyle/>
        <a:p>
          <a:endParaRPr lang="en-US"/>
        </a:p>
      </dgm:t>
    </dgm:pt>
    <dgm:pt modelId="{4DD02192-7E13-4C80-9D0F-97E506E7871F}" type="sibTrans" cxnId="{E0356422-B4FD-4CD1-835F-8EE10B074987}">
      <dgm:prSet/>
      <dgm:spPr/>
      <dgm:t>
        <a:bodyPr/>
        <a:lstStyle/>
        <a:p>
          <a:endParaRPr lang="en-US"/>
        </a:p>
      </dgm:t>
    </dgm:pt>
    <dgm:pt modelId="{1F403E70-3463-463D-AC69-C455A4A087CD}">
      <dgm:prSet/>
      <dgm:spPr/>
      <dgm:t>
        <a:bodyPr/>
        <a:lstStyle/>
        <a:p>
          <a:r>
            <a:rPr lang="en-US"/>
            <a:t>Work towards integrating the tool with existing EHR systems to streamline the data entry process and make the screening tool a seamless part of the clinical workflow.</a:t>
          </a:r>
        </a:p>
      </dgm:t>
    </dgm:pt>
    <dgm:pt modelId="{2A14B86A-F963-459A-8663-09720A964C25}" type="parTrans" cxnId="{A56A44C1-CEE0-470B-8E05-CBC419FF4996}">
      <dgm:prSet/>
      <dgm:spPr/>
      <dgm:t>
        <a:bodyPr/>
        <a:lstStyle/>
        <a:p>
          <a:endParaRPr lang="en-US"/>
        </a:p>
      </dgm:t>
    </dgm:pt>
    <dgm:pt modelId="{4814C5A0-AD7F-4050-B9BA-E9A0206906F3}" type="sibTrans" cxnId="{A56A44C1-CEE0-470B-8E05-CBC419FF4996}">
      <dgm:prSet/>
      <dgm:spPr/>
      <dgm:t>
        <a:bodyPr/>
        <a:lstStyle/>
        <a:p>
          <a:endParaRPr lang="en-US"/>
        </a:p>
      </dgm:t>
    </dgm:pt>
    <dgm:pt modelId="{47EABB21-D24D-E54E-B65B-EECE21C6BF0A}" type="pres">
      <dgm:prSet presAssocID="{60462448-7DD2-4B5C-9295-475BF4F1CDE8}" presName="Name0" presStyleCnt="0">
        <dgm:presLayoutVars>
          <dgm:dir/>
          <dgm:animLvl val="lvl"/>
          <dgm:resizeHandles val="exact"/>
        </dgm:presLayoutVars>
      </dgm:prSet>
      <dgm:spPr/>
    </dgm:pt>
    <dgm:pt modelId="{01A9C2CE-CC8A-CC46-A145-765D9E3EB92E}" type="pres">
      <dgm:prSet presAssocID="{F31065FB-2078-440E-B49D-9870BE60FFA3}" presName="boxAndChildren" presStyleCnt="0"/>
      <dgm:spPr/>
    </dgm:pt>
    <dgm:pt modelId="{9E8B3FDE-638C-2E48-B7B6-CAF8D2181FB5}" type="pres">
      <dgm:prSet presAssocID="{F31065FB-2078-440E-B49D-9870BE60FFA3}" presName="parentTextBox" presStyleLbl="node1" presStyleIdx="0" presStyleCnt="2"/>
      <dgm:spPr/>
    </dgm:pt>
    <dgm:pt modelId="{00E9E6CB-1B6F-7644-B78F-933D4AD4FBEC}" type="pres">
      <dgm:prSet presAssocID="{F31065FB-2078-440E-B49D-9870BE60FFA3}" presName="entireBox" presStyleLbl="node1" presStyleIdx="0" presStyleCnt="2" custLinFactNeighborY="2456"/>
      <dgm:spPr/>
    </dgm:pt>
    <dgm:pt modelId="{561FBBEA-4B00-9344-9C63-3AD96F74D149}" type="pres">
      <dgm:prSet presAssocID="{F31065FB-2078-440E-B49D-9870BE60FFA3}" presName="descendantBox" presStyleCnt="0"/>
      <dgm:spPr/>
    </dgm:pt>
    <dgm:pt modelId="{07CFAA14-FB7E-4443-A00B-358D05A8F7B1}" type="pres">
      <dgm:prSet presAssocID="{4F1FF20E-3359-4B0A-ACD1-244AFDA5478B}" presName="childTextBox" presStyleLbl="fgAccFollowNode1" presStyleIdx="0" presStyleCnt="10">
        <dgm:presLayoutVars>
          <dgm:bulletEnabled val="1"/>
        </dgm:presLayoutVars>
      </dgm:prSet>
      <dgm:spPr/>
    </dgm:pt>
    <dgm:pt modelId="{C07980C5-3F27-EE44-94C4-6AFD8868362A}" type="pres">
      <dgm:prSet presAssocID="{2B8F83B2-68DC-4FDE-8BD3-45D425DC64C7}" presName="childTextBox" presStyleLbl="fgAccFollowNode1" presStyleIdx="1" presStyleCnt="10">
        <dgm:presLayoutVars>
          <dgm:bulletEnabled val="1"/>
        </dgm:presLayoutVars>
      </dgm:prSet>
      <dgm:spPr/>
    </dgm:pt>
    <dgm:pt modelId="{0F9ED667-11D2-164A-92E7-A79EE610235E}" type="pres">
      <dgm:prSet presAssocID="{CBC0EB33-9CB2-4E14-89D5-2E731BC11BB0}" presName="childTextBox" presStyleLbl="fgAccFollowNode1" presStyleIdx="2" presStyleCnt="10">
        <dgm:presLayoutVars>
          <dgm:bulletEnabled val="1"/>
        </dgm:presLayoutVars>
      </dgm:prSet>
      <dgm:spPr/>
    </dgm:pt>
    <dgm:pt modelId="{14BE6D99-BE87-E34F-A41F-0F0428942563}" type="pres">
      <dgm:prSet presAssocID="{3DDE73DD-D047-435B-86AE-29EFE7AE8FB4}" presName="childTextBox" presStyleLbl="fgAccFollowNode1" presStyleIdx="3" presStyleCnt="10">
        <dgm:presLayoutVars>
          <dgm:bulletEnabled val="1"/>
        </dgm:presLayoutVars>
      </dgm:prSet>
      <dgm:spPr/>
    </dgm:pt>
    <dgm:pt modelId="{38E75747-9199-3B4F-AD61-A5A9F4AE3116}" type="pres">
      <dgm:prSet presAssocID="{CE1C02E8-FA18-4810-B61F-130876591223}" presName="childTextBox" presStyleLbl="fgAccFollowNode1" presStyleIdx="4" presStyleCnt="10">
        <dgm:presLayoutVars>
          <dgm:bulletEnabled val="1"/>
        </dgm:presLayoutVars>
      </dgm:prSet>
      <dgm:spPr/>
    </dgm:pt>
    <dgm:pt modelId="{81A94299-55C6-6848-9173-5A235781FB4B}" type="pres">
      <dgm:prSet presAssocID="{BDA4CD15-D798-456E-BA5A-8AB93623449E}" presName="childTextBox" presStyleLbl="fgAccFollowNode1" presStyleIdx="5" presStyleCnt="10">
        <dgm:presLayoutVars>
          <dgm:bulletEnabled val="1"/>
        </dgm:presLayoutVars>
      </dgm:prSet>
      <dgm:spPr/>
    </dgm:pt>
    <dgm:pt modelId="{32735449-BF46-5047-B7A3-993D37F0D53D}" type="pres">
      <dgm:prSet presAssocID="{157B02DB-8D47-4D4F-A412-A17903195FFD}" presName="childTextBox" presStyleLbl="fgAccFollowNode1" presStyleIdx="6" presStyleCnt="10">
        <dgm:presLayoutVars>
          <dgm:bulletEnabled val="1"/>
        </dgm:presLayoutVars>
      </dgm:prSet>
      <dgm:spPr/>
    </dgm:pt>
    <dgm:pt modelId="{E5EF7ED3-D9A9-5643-B8DA-00CF2881791D}" type="pres">
      <dgm:prSet presAssocID="{132FFBD0-7846-4058-ADB7-E867BA2A348A}" presName="childTextBox" presStyleLbl="fgAccFollowNode1" presStyleIdx="7" presStyleCnt="10">
        <dgm:presLayoutVars>
          <dgm:bulletEnabled val="1"/>
        </dgm:presLayoutVars>
      </dgm:prSet>
      <dgm:spPr/>
    </dgm:pt>
    <dgm:pt modelId="{6D122821-2908-1340-B94D-7C887AC74597}" type="pres">
      <dgm:prSet presAssocID="{BF3DB0F6-6AC5-47BA-9902-90095DCA48BC}" presName="childTextBox" presStyleLbl="fgAccFollowNode1" presStyleIdx="8" presStyleCnt="10">
        <dgm:presLayoutVars>
          <dgm:bulletEnabled val="1"/>
        </dgm:presLayoutVars>
      </dgm:prSet>
      <dgm:spPr/>
    </dgm:pt>
    <dgm:pt modelId="{D0610C4F-42C9-7D4E-949F-271AB136117A}" type="pres">
      <dgm:prSet presAssocID="{58DE64D9-44B2-4264-B81B-95A56F810F0A}" presName="childTextBox" presStyleLbl="fgAccFollowNode1" presStyleIdx="9" presStyleCnt="10">
        <dgm:presLayoutVars>
          <dgm:bulletEnabled val="1"/>
        </dgm:presLayoutVars>
      </dgm:prSet>
      <dgm:spPr/>
    </dgm:pt>
    <dgm:pt modelId="{2AB87D58-40F2-FE4E-B010-7A9F28FF5304}" type="pres">
      <dgm:prSet presAssocID="{15145B16-1DA9-4483-B844-8F9D47185EBB}" presName="sp" presStyleCnt="0"/>
      <dgm:spPr/>
    </dgm:pt>
    <dgm:pt modelId="{57FA2E86-03C9-8241-AE22-3FCF74645183}" type="pres">
      <dgm:prSet presAssocID="{96BBB033-3659-41A6-AC53-AE1777F129CB}" presName="arrowAndChildren" presStyleCnt="0"/>
      <dgm:spPr/>
    </dgm:pt>
    <dgm:pt modelId="{783F0726-C066-0149-B852-F95FAE20F9B6}" type="pres">
      <dgm:prSet presAssocID="{96BBB033-3659-41A6-AC53-AE1777F129CB}" presName="parentTextArrow" presStyleLbl="node1" presStyleIdx="1" presStyleCnt="2"/>
      <dgm:spPr/>
    </dgm:pt>
  </dgm:ptLst>
  <dgm:cxnLst>
    <dgm:cxn modelId="{270A7208-695D-40A1-B56B-63EAF304490E}" srcId="{F31065FB-2078-440E-B49D-9870BE60FFA3}" destId="{157B02DB-8D47-4D4F-A412-A17903195FFD}" srcOrd="6" destOrd="0" parTransId="{92F01AF3-632C-4E7E-8A9F-6FE6E6A3123C}" sibTransId="{B93486EC-108A-4905-8075-E276B6FFE7C1}"/>
    <dgm:cxn modelId="{1BC7BC0C-032D-4967-9C74-E06145F6DA20}" srcId="{F31065FB-2078-440E-B49D-9870BE60FFA3}" destId="{BDA4CD15-D798-456E-BA5A-8AB93623449E}" srcOrd="5" destOrd="0" parTransId="{72AFA885-DC6A-40DD-9949-5812AA066DA5}" sibTransId="{2557532F-B80C-4A08-8B8B-68378264EAE0}"/>
    <dgm:cxn modelId="{0E309812-2A77-4BB3-B42B-020E7EE83B5F}" srcId="{2B8F83B2-68DC-4FDE-8BD3-45D425DC64C7}" destId="{B791862B-D2CB-4AB4-B640-4A6BE8DB8EC2}" srcOrd="0" destOrd="0" parTransId="{2E05AE8F-1F27-4BA9-A6C9-5B415F70AE94}" sibTransId="{FFC20413-1546-4770-B302-6E37458F150D}"/>
    <dgm:cxn modelId="{B7354721-CE25-1B4D-A366-8E03CFC9A5D9}" type="presOf" srcId="{132FFBD0-7846-4058-ADB7-E867BA2A348A}" destId="{E5EF7ED3-D9A9-5643-B8DA-00CF2881791D}" srcOrd="0" destOrd="0" presId="urn:microsoft.com/office/officeart/2005/8/layout/process4"/>
    <dgm:cxn modelId="{E0356422-B4FD-4CD1-835F-8EE10B074987}" srcId="{F31065FB-2078-440E-B49D-9870BE60FFA3}" destId="{58DE64D9-44B2-4264-B81B-95A56F810F0A}" srcOrd="9" destOrd="0" parTransId="{9A04A232-7411-4C02-B77F-49C06944E77E}" sibTransId="{4DD02192-7E13-4C80-9D0F-97E506E7871F}"/>
    <dgm:cxn modelId="{831AD423-EFC8-9B47-9A29-CA4BAB3594F8}" type="presOf" srcId="{157B02DB-8D47-4D4F-A412-A17903195FFD}" destId="{32735449-BF46-5047-B7A3-993D37F0D53D}" srcOrd="0" destOrd="0" presId="urn:microsoft.com/office/officeart/2005/8/layout/process4"/>
    <dgm:cxn modelId="{4D587C29-E7E9-794C-8F3E-76E8141F0D8C}" type="presOf" srcId="{EC3EAAF7-E0F9-4B99-B507-4D7AD40859FA}" destId="{6D122821-2908-1340-B94D-7C887AC74597}" srcOrd="0" destOrd="1" presId="urn:microsoft.com/office/officeart/2005/8/layout/process4"/>
    <dgm:cxn modelId="{16AEA22A-BEC2-4D85-B88E-1FEE0A633853}" srcId="{F31065FB-2078-440E-B49D-9870BE60FFA3}" destId="{CE1C02E8-FA18-4810-B61F-130876591223}" srcOrd="4" destOrd="0" parTransId="{C3E34F2F-DDCA-4D93-80A9-F9583ADB1069}" sibTransId="{9BCA792C-79E9-4176-B8E3-FABB9026223B}"/>
    <dgm:cxn modelId="{182A3933-DEFC-E141-B105-18E5C04B7F6D}" type="presOf" srcId="{BF3DB0F6-6AC5-47BA-9902-90095DCA48BC}" destId="{6D122821-2908-1340-B94D-7C887AC74597}" srcOrd="0" destOrd="0" presId="urn:microsoft.com/office/officeart/2005/8/layout/process4"/>
    <dgm:cxn modelId="{43ED0A49-0369-394F-B01B-550D7D604EFC}" type="presOf" srcId="{C1321012-058B-432C-B275-F0129B9EEAA3}" destId="{0F9ED667-11D2-164A-92E7-A79EE610235E}" srcOrd="0" destOrd="1" presId="urn:microsoft.com/office/officeart/2005/8/layout/process4"/>
    <dgm:cxn modelId="{2976435C-DA0A-E743-94C1-0F4252F82963}" type="presOf" srcId="{58DE64D9-44B2-4264-B81B-95A56F810F0A}" destId="{D0610C4F-42C9-7D4E-949F-271AB136117A}" srcOrd="0" destOrd="0" presId="urn:microsoft.com/office/officeart/2005/8/layout/process4"/>
    <dgm:cxn modelId="{ACE0305E-E7CE-6F46-BF0F-DF7B41773C48}" type="presOf" srcId="{CE1C02E8-FA18-4810-B61F-130876591223}" destId="{38E75747-9199-3B4F-AD61-A5A9F4AE3116}" srcOrd="0" destOrd="0" presId="urn:microsoft.com/office/officeart/2005/8/layout/process4"/>
    <dgm:cxn modelId="{E1582B6A-606F-D545-97E5-B688AAEDB0B4}" type="presOf" srcId="{3DDE73DD-D047-435B-86AE-29EFE7AE8FB4}" destId="{14BE6D99-BE87-E34F-A41F-0F0428942563}" srcOrd="0" destOrd="0" presId="urn:microsoft.com/office/officeart/2005/8/layout/process4"/>
    <dgm:cxn modelId="{05C93E75-E83D-4DF2-95ED-0FB3D6CE3D2B}" srcId="{157B02DB-8D47-4D4F-A412-A17903195FFD}" destId="{BF073D57-ABEC-4A09-92DE-99AD8BF47E5E}" srcOrd="0" destOrd="0" parTransId="{2305C2E5-66DB-42BA-BF4B-E1D112961379}" sibTransId="{1FF7DE23-0DEC-41EC-9342-B3F6DF04D4A8}"/>
    <dgm:cxn modelId="{0348F578-E4F2-384E-85A0-AA5A893C39F6}" type="presOf" srcId="{F06D75D1-8C16-4E4B-85F5-AC6BEBCE746B}" destId="{07CFAA14-FB7E-4443-A00B-358D05A8F7B1}" srcOrd="0" destOrd="1" presId="urn:microsoft.com/office/officeart/2005/8/layout/process4"/>
    <dgm:cxn modelId="{B197A27F-4855-4745-80A9-2EFFA8D834A2}" type="presOf" srcId="{2B8F83B2-68DC-4FDE-8BD3-45D425DC64C7}" destId="{C07980C5-3F27-EE44-94C4-6AFD8868362A}" srcOrd="0" destOrd="0" presId="urn:microsoft.com/office/officeart/2005/8/layout/process4"/>
    <dgm:cxn modelId="{6BD7A684-C7BD-4D44-BE6D-0298CFEDF4D0}" type="presOf" srcId="{1F403E70-3463-463D-AC69-C455A4A087CD}" destId="{D0610C4F-42C9-7D4E-949F-271AB136117A}" srcOrd="0" destOrd="1" presId="urn:microsoft.com/office/officeart/2005/8/layout/process4"/>
    <dgm:cxn modelId="{51606F89-36C3-48ED-A6EF-D5761F712633}" srcId="{F31065FB-2078-440E-B49D-9870BE60FFA3}" destId="{BF3DB0F6-6AC5-47BA-9902-90095DCA48BC}" srcOrd="8" destOrd="0" parTransId="{D8C3DA77-7891-4CB7-BDA3-6E78329840DB}" sibTransId="{51A95634-99DD-47A1-93E1-D1807978583B}"/>
    <dgm:cxn modelId="{E14EDE8B-3095-4357-8D59-ACFE552312A9}" srcId="{CBC0EB33-9CB2-4E14-89D5-2E731BC11BB0}" destId="{C1321012-058B-432C-B275-F0129B9EEAA3}" srcOrd="0" destOrd="0" parTransId="{0B1EC74E-16EB-44E4-9BF8-5130510E8C94}" sibTransId="{56BFB186-AC64-4315-B191-D4AD6FB0E72A}"/>
    <dgm:cxn modelId="{87E5BC8E-C6D0-5C45-A3D0-ADFA1CF7CAC0}" type="presOf" srcId="{96BBB033-3659-41A6-AC53-AE1777F129CB}" destId="{783F0726-C066-0149-B852-F95FAE20F9B6}" srcOrd="0" destOrd="0" presId="urn:microsoft.com/office/officeart/2005/8/layout/process4"/>
    <dgm:cxn modelId="{E0836B90-53E1-4713-8D3F-3A7C5D3FE30E}" srcId="{60462448-7DD2-4B5C-9295-475BF4F1CDE8}" destId="{F31065FB-2078-440E-B49D-9870BE60FFA3}" srcOrd="1" destOrd="0" parTransId="{BA75C65F-F30F-4EBE-A511-0959F68473ED}" sibTransId="{C1F10999-0C65-474C-99C3-2F3B33449980}"/>
    <dgm:cxn modelId="{E93BBC94-876E-4777-A708-67B3346AD628}" srcId="{F31065FB-2078-440E-B49D-9870BE60FFA3}" destId="{132FFBD0-7846-4058-ADB7-E867BA2A348A}" srcOrd="7" destOrd="0" parTransId="{60B56D92-3A8E-4351-9185-ACEBEAA9AA26}" sibTransId="{6CE235AF-2744-40E7-872E-35E8278F0781}"/>
    <dgm:cxn modelId="{E40A269D-58AA-5042-B240-8D6614F75A13}" type="presOf" srcId="{F3D76B27-D0E5-432F-879F-1D551109E971}" destId="{81A94299-55C6-6848-9173-5A235781FB4B}" srcOrd="0" destOrd="1" presId="urn:microsoft.com/office/officeart/2005/8/layout/process4"/>
    <dgm:cxn modelId="{368998A2-6E1D-B243-85BA-6421FED1F3D1}" type="presOf" srcId="{B791862B-D2CB-4AB4-B640-4A6BE8DB8EC2}" destId="{C07980C5-3F27-EE44-94C4-6AFD8868362A}" srcOrd="0" destOrd="1" presId="urn:microsoft.com/office/officeart/2005/8/layout/process4"/>
    <dgm:cxn modelId="{3FC133AF-B063-7D4A-B6BD-E8C1C253F10A}" type="presOf" srcId="{CBC0EB33-9CB2-4E14-89D5-2E731BC11BB0}" destId="{0F9ED667-11D2-164A-92E7-A79EE610235E}" srcOrd="0" destOrd="0" presId="urn:microsoft.com/office/officeart/2005/8/layout/process4"/>
    <dgm:cxn modelId="{7F587FB1-0324-4C5A-A0CF-49745446EDDE}" srcId="{F31065FB-2078-440E-B49D-9870BE60FFA3}" destId="{2B8F83B2-68DC-4FDE-8BD3-45D425DC64C7}" srcOrd="1" destOrd="0" parTransId="{7CB0A44C-D72C-4142-B366-028B5B9EA1E8}" sibTransId="{7C6618DB-BDBC-4B90-B560-AACD9D0EE36F}"/>
    <dgm:cxn modelId="{2BF9CDB1-BCA3-4848-AB5E-EAD116338195}" srcId="{BF3DB0F6-6AC5-47BA-9902-90095DCA48BC}" destId="{EC3EAAF7-E0F9-4B99-B507-4D7AD40859FA}" srcOrd="0" destOrd="0" parTransId="{954AE489-E426-43C7-8FC0-B11E1924F5D0}" sibTransId="{FA186789-358C-42B7-93C7-6F9B33DA3BD6}"/>
    <dgm:cxn modelId="{1A4EE6B4-97CC-4FE3-9411-6DF5681C213D}" srcId="{F31065FB-2078-440E-B49D-9870BE60FFA3}" destId="{4F1FF20E-3359-4B0A-ACD1-244AFDA5478B}" srcOrd="0" destOrd="0" parTransId="{13E47FAD-D6F4-435B-82B3-73E920906093}" sibTransId="{E7BA153A-F424-44F5-A3C6-5632D4D7251A}"/>
    <dgm:cxn modelId="{22CF6BBF-8817-49B8-8862-9F4B3B051C22}" srcId="{BDA4CD15-D798-456E-BA5A-8AB93623449E}" destId="{F3D76B27-D0E5-432F-879F-1D551109E971}" srcOrd="0" destOrd="0" parTransId="{EE242D39-83F3-43F6-8180-B9ACE089C6E3}" sibTransId="{2C89B3A4-2B6C-421E-B138-D024B453BE68}"/>
    <dgm:cxn modelId="{947530C0-C9E5-416B-9C76-F1DB7CE70037}" srcId="{4F1FF20E-3359-4B0A-ACD1-244AFDA5478B}" destId="{F06D75D1-8C16-4E4B-85F5-AC6BEBCE746B}" srcOrd="0" destOrd="0" parTransId="{F12DABAF-586C-4C9D-8CE5-0F7E1EE0DAC7}" sibTransId="{3C7382BA-7EBD-443D-9120-3DA356D1667C}"/>
    <dgm:cxn modelId="{A56A44C1-CEE0-470B-8E05-CBC419FF4996}" srcId="{58DE64D9-44B2-4264-B81B-95A56F810F0A}" destId="{1F403E70-3463-463D-AC69-C455A4A087CD}" srcOrd="0" destOrd="0" parTransId="{2A14B86A-F963-459A-8663-09720A964C25}" sibTransId="{4814C5A0-AD7F-4050-B9BA-E9A0206906F3}"/>
    <dgm:cxn modelId="{2A1EB5C2-4B92-4644-A44F-19BCCF69561A}" type="presOf" srcId="{BF073D57-ABEC-4A09-92DE-99AD8BF47E5E}" destId="{32735449-BF46-5047-B7A3-993D37F0D53D}" srcOrd="0" destOrd="1" presId="urn:microsoft.com/office/officeart/2005/8/layout/process4"/>
    <dgm:cxn modelId="{30FA6FC3-071A-284F-9D85-218A5DA8B418}" type="presOf" srcId="{4F1FF20E-3359-4B0A-ACD1-244AFDA5478B}" destId="{07CFAA14-FB7E-4443-A00B-358D05A8F7B1}" srcOrd="0" destOrd="0" presId="urn:microsoft.com/office/officeart/2005/8/layout/process4"/>
    <dgm:cxn modelId="{D1B520C4-E7E4-4C08-87CE-6A2FBF5B02E5}" srcId="{60462448-7DD2-4B5C-9295-475BF4F1CDE8}" destId="{96BBB033-3659-41A6-AC53-AE1777F129CB}" srcOrd="0" destOrd="0" parTransId="{AE913A4B-9125-442B-93FD-FBA2175EE87F}" sibTransId="{15145B16-1DA9-4483-B844-8F9D47185EBB}"/>
    <dgm:cxn modelId="{3F9B33DC-A551-42F3-A77F-546E5E8A254C}" srcId="{F31065FB-2078-440E-B49D-9870BE60FFA3}" destId="{3DDE73DD-D047-435B-86AE-29EFE7AE8FB4}" srcOrd="3" destOrd="0" parTransId="{7F9E29CC-F31F-44F0-8694-2697A1E419C1}" sibTransId="{048CCE4C-4ABC-489C-8124-BFF289D7DD4B}"/>
    <dgm:cxn modelId="{A4C283DC-5664-8147-BD56-2DC6DBF5ACBE}" type="presOf" srcId="{F31065FB-2078-440E-B49D-9870BE60FFA3}" destId="{00E9E6CB-1B6F-7644-B78F-933D4AD4FBEC}" srcOrd="1" destOrd="0" presId="urn:microsoft.com/office/officeart/2005/8/layout/process4"/>
    <dgm:cxn modelId="{878D11DD-0295-F340-8D90-2917E91A3B3A}" type="presOf" srcId="{F31065FB-2078-440E-B49D-9870BE60FFA3}" destId="{9E8B3FDE-638C-2E48-B7B6-CAF8D2181FB5}" srcOrd="0" destOrd="0" presId="urn:microsoft.com/office/officeart/2005/8/layout/process4"/>
    <dgm:cxn modelId="{ADF4B4E4-317B-A743-983B-48615F2EE8F3}" type="presOf" srcId="{BDA4CD15-D798-456E-BA5A-8AB93623449E}" destId="{81A94299-55C6-6848-9173-5A235781FB4B}" srcOrd="0" destOrd="0" presId="urn:microsoft.com/office/officeart/2005/8/layout/process4"/>
    <dgm:cxn modelId="{74CC3AEA-64E0-8B40-A394-ADEAAFAF636D}" type="presOf" srcId="{D854E654-3821-48CA-8886-812D437EAD4D}" destId="{38E75747-9199-3B4F-AD61-A5A9F4AE3116}" srcOrd="0" destOrd="1" presId="urn:microsoft.com/office/officeart/2005/8/layout/process4"/>
    <dgm:cxn modelId="{A7B4D7EB-2688-4F35-BA03-941A549FC3A3}" srcId="{F31065FB-2078-440E-B49D-9870BE60FFA3}" destId="{CBC0EB33-9CB2-4E14-89D5-2E731BC11BB0}" srcOrd="2" destOrd="0" parTransId="{59E5AF65-62F4-4D0D-9822-D163B317CCF6}" sibTransId="{D51025CD-AE7D-4372-9EAD-ED9FBEEF22B2}"/>
    <dgm:cxn modelId="{AEFBB8EF-5DD8-5949-9FC1-CA4E5BB7112B}" type="presOf" srcId="{60462448-7DD2-4B5C-9295-475BF4F1CDE8}" destId="{47EABB21-D24D-E54E-B65B-EECE21C6BF0A}" srcOrd="0" destOrd="0" presId="urn:microsoft.com/office/officeart/2005/8/layout/process4"/>
    <dgm:cxn modelId="{249422F2-BFEA-4C08-A84A-5A0D6A330623}" srcId="{CE1C02E8-FA18-4810-B61F-130876591223}" destId="{D854E654-3821-48CA-8886-812D437EAD4D}" srcOrd="0" destOrd="0" parTransId="{C73BC73D-F9E2-41F1-9805-76950F97BF33}" sibTransId="{80B3699E-69D1-40F3-918A-5B301EE8EA10}"/>
    <dgm:cxn modelId="{9F7B8379-CAD4-5C49-9F61-30060FEFA750}" type="presParOf" srcId="{47EABB21-D24D-E54E-B65B-EECE21C6BF0A}" destId="{01A9C2CE-CC8A-CC46-A145-765D9E3EB92E}" srcOrd="0" destOrd="0" presId="urn:microsoft.com/office/officeart/2005/8/layout/process4"/>
    <dgm:cxn modelId="{EF916E1E-EDFD-D147-A04A-10C1593B8AA8}" type="presParOf" srcId="{01A9C2CE-CC8A-CC46-A145-765D9E3EB92E}" destId="{9E8B3FDE-638C-2E48-B7B6-CAF8D2181FB5}" srcOrd="0" destOrd="0" presId="urn:microsoft.com/office/officeart/2005/8/layout/process4"/>
    <dgm:cxn modelId="{DDCDCDBB-1F81-6A49-80C0-0740D29E55D6}" type="presParOf" srcId="{01A9C2CE-CC8A-CC46-A145-765D9E3EB92E}" destId="{00E9E6CB-1B6F-7644-B78F-933D4AD4FBEC}" srcOrd="1" destOrd="0" presId="urn:microsoft.com/office/officeart/2005/8/layout/process4"/>
    <dgm:cxn modelId="{C250F792-BBDF-A648-8193-61B348E98471}" type="presParOf" srcId="{01A9C2CE-CC8A-CC46-A145-765D9E3EB92E}" destId="{561FBBEA-4B00-9344-9C63-3AD96F74D149}" srcOrd="2" destOrd="0" presId="urn:microsoft.com/office/officeart/2005/8/layout/process4"/>
    <dgm:cxn modelId="{279073C5-9920-F64C-8600-CBA075E7C012}" type="presParOf" srcId="{561FBBEA-4B00-9344-9C63-3AD96F74D149}" destId="{07CFAA14-FB7E-4443-A00B-358D05A8F7B1}" srcOrd="0" destOrd="0" presId="urn:microsoft.com/office/officeart/2005/8/layout/process4"/>
    <dgm:cxn modelId="{0DCAA303-2CCC-4D42-A675-EE9B6F43BC68}" type="presParOf" srcId="{561FBBEA-4B00-9344-9C63-3AD96F74D149}" destId="{C07980C5-3F27-EE44-94C4-6AFD8868362A}" srcOrd="1" destOrd="0" presId="urn:microsoft.com/office/officeart/2005/8/layout/process4"/>
    <dgm:cxn modelId="{6FEE0C61-1C14-6B4E-A09A-84569AB84C36}" type="presParOf" srcId="{561FBBEA-4B00-9344-9C63-3AD96F74D149}" destId="{0F9ED667-11D2-164A-92E7-A79EE610235E}" srcOrd="2" destOrd="0" presId="urn:microsoft.com/office/officeart/2005/8/layout/process4"/>
    <dgm:cxn modelId="{31308E8F-DA8F-EC41-A3D2-116705A669BC}" type="presParOf" srcId="{561FBBEA-4B00-9344-9C63-3AD96F74D149}" destId="{14BE6D99-BE87-E34F-A41F-0F0428942563}" srcOrd="3" destOrd="0" presId="urn:microsoft.com/office/officeart/2005/8/layout/process4"/>
    <dgm:cxn modelId="{9DB9883E-3EC3-D64B-AB7F-37F70B8DB953}" type="presParOf" srcId="{561FBBEA-4B00-9344-9C63-3AD96F74D149}" destId="{38E75747-9199-3B4F-AD61-A5A9F4AE3116}" srcOrd="4" destOrd="0" presId="urn:microsoft.com/office/officeart/2005/8/layout/process4"/>
    <dgm:cxn modelId="{9F8D6589-184A-1D44-8DA3-EFE30DE3068E}" type="presParOf" srcId="{561FBBEA-4B00-9344-9C63-3AD96F74D149}" destId="{81A94299-55C6-6848-9173-5A235781FB4B}" srcOrd="5" destOrd="0" presId="urn:microsoft.com/office/officeart/2005/8/layout/process4"/>
    <dgm:cxn modelId="{2C75F17E-FD3C-3D4E-8A7E-841C3547296D}" type="presParOf" srcId="{561FBBEA-4B00-9344-9C63-3AD96F74D149}" destId="{32735449-BF46-5047-B7A3-993D37F0D53D}" srcOrd="6" destOrd="0" presId="urn:microsoft.com/office/officeart/2005/8/layout/process4"/>
    <dgm:cxn modelId="{680C9BA3-2BDC-4641-BEBC-A0E3FFAF6E99}" type="presParOf" srcId="{561FBBEA-4B00-9344-9C63-3AD96F74D149}" destId="{E5EF7ED3-D9A9-5643-B8DA-00CF2881791D}" srcOrd="7" destOrd="0" presId="urn:microsoft.com/office/officeart/2005/8/layout/process4"/>
    <dgm:cxn modelId="{B1C49358-7C0C-984E-8C53-9A1DAD2DF106}" type="presParOf" srcId="{561FBBEA-4B00-9344-9C63-3AD96F74D149}" destId="{6D122821-2908-1340-B94D-7C887AC74597}" srcOrd="8" destOrd="0" presId="urn:microsoft.com/office/officeart/2005/8/layout/process4"/>
    <dgm:cxn modelId="{93D0FE31-7A31-1044-8252-47D4141F32E4}" type="presParOf" srcId="{561FBBEA-4B00-9344-9C63-3AD96F74D149}" destId="{D0610C4F-42C9-7D4E-949F-271AB136117A}" srcOrd="9" destOrd="0" presId="urn:microsoft.com/office/officeart/2005/8/layout/process4"/>
    <dgm:cxn modelId="{FA2F8E75-8758-4846-B18B-C11491A3534B}" type="presParOf" srcId="{47EABB21-D24D-E54E-B65B-EECE21C6BF0A}" destId="{2AB87D58-40F2-FE4E-B010-7A9F28FF5304}" srcOrd="1" destOrd="0" presId="urn:microsoft.com/office/officeart/2005/8/layout/process4"/>
    <dgm:cxn modelId="{8D783895-88EA-8F4E-9BC1-A6990329A378}" type="presParOf" srcId="{47EABB21-D24D-E54E-B65B-EECE21C6BF0A}" destId="{57FA2E86-03C9-8241-AE22-3FCF74645183}" srcOrd="2" destOrd="0" presId="urn:microsoft.com/office/officeart/2005/8/layout/process4"/>
    <dgm:cxn modelId="{AF059E90-70D9-CF40-9F42-5F75E5073817}" type="presParOf" srcId="{57FA2E86-03C9-8241-AE22-3FCF74645183}" destId="{783F0726-C066-0149-B852-F95FAE20F9B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9E6CB-1B6F-7644-B78F-933D4AD4FBEC}">
      <dsp:nvSpPr>
        <dsp:cNvPr id="0" name=""/>
        <dsp:cNvSpPr/>
      </dsp:nvSpPr>
      <dsp:spPr>
        <a:xfrm>
          <a:off x="0" y="1971715"/>
          <a:ext cx="8520600" cy="129269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a:t>Model &amp; Performance</a:t>
          </a:r>
          <a:endParaRPr lang="en-US" sz="2400" kern="1200"/>
        </a:p>
      </dsp:txBody>
      <dsp:txXfrm>
        <a:off x="0" y="1971715"/>
        <a:ext cx="8520600" cy="698054"/>
      </dsp:txXfrm>
    </dsp:sp>
    <dsp:sp modelId="{07CFAA14-FB7E-4443-A00B-358D05A8F7B1}">
      <dsp:nvSpPr>
        <dsp:cNvPr id="0" name=""/>
        <dsp:cNvSpPr/>
      </dsp:nvSpPr>
      <dsp:spPr>
        <a:xfrm>
          <a:off x="1040" y="2642443"/>
          <a:ext cx="851851" cy="59463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t" anchorCtr="0">
          <a:noAutofit/>
        </a:bodyPr>
        <a:lstStyle/>
        <a:p>
          <a:pPr marL="0" lvl="0" indent="0" algn="l" defTabSz="222250">
            <a:lnSpc>
              <a:spcPct val="90000"/>
            </a:lnSpc>
            <a:spcBef>
              <a:spcPct val="0"/>
            </a:spcBef>
            <a:spcAft>
              <a:spcPct val="35000"/>
            </a:spcAft>
            <a:buNone/>
          </a:pPr>
          <a:r>
            <a:rPr lang="en-US" sz="500" b="1" kern="1200"/>
            <a:t>Advanced Modeling Techniques:</a:t>
          </a:r>
          <a:endParaRPr lang="en-US" sz="500" kern="1200"/>
        </a:p>
        <a:p>
          <a:pPr marL="57150" lvl="1" indent="-57150" algn="l" defTabSz="177800">
            <a:lnSpc>
              <a:spcPct val="90000"/>
            </a:lnSpc>
            <a:spcBef>
              <a:spcPct val="0"/>
            </a:spcBef>
            <a:spcAft>
              <a:spcPct val="15000"/>
            </a:spcAft>
            <a:buChar char="•"/>
          </a:pPr>
          <a:r>
            <a:rPr lang="en-US" sz="400" kern="1200"/>
            <a:t>Experiment with other sophisticated models like LightGBM or deep learning (Neural Networks) to potentially improve predictive accuracy and better capture complex interactions.</a:t>
          </a:r>
        </a:p>
      </dsp:txBody>
      <dsp:txXfrm>
        <a:off x="1040" y="2642443"/>
        <a:ext cx="851851" cy="594638"/>
      </dsp:txXfrm>
    </dsp:sp>
    <dsp:sp modelId="{C07980C5-3F27-EE44-94C4-6AFD8868362A}">
      <dsp:nvSpPr>
        <dsp:cNvPr id="0" name=""/>
        <dsp:cNvSpPr/>
      </dsp:nvSpPr>
      <dsp:spPr>
        <a:xfrm>
          <a:off x="852892" y="2642443"/>
          <a:ext cx="851851" cy="59463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t" anchorCtr="0">
          <a:noAutofit/>
        </a:bodyPr>
        <a:lstStyle/>
        <a:p>
          <a:pPr marL="0" lvl="0" indent="0" algn="l" defTabSz="222250">
            <a:lnSpc>
              <a:spcPct val="90000"/>
            </a:lnSpc>
            <a:spcBef>
              <a:spcPct val="0"/>
            </a:spcBef>
            <a:spcAft>
              <a:spcPct val="35000"/>
            </a:spcAft>
            <a:buNone/>
          </a:pPr>
          <a:r>
            <a:rPr lang="en-US" sz="500" b="1" kern="1200"/>
            <a:t>A/B Testing in Production:</a:t>
          </a:r>
          <a:endParaRPr lang="en-US" sz="500" kern="1200"/>
        </a:p>
        <a:p>
          <a:pPr marL="57150" lvl="1" indent="-57150" algn="l" defTabSz="177800">
            <a:lnSpc>
              <a:spcPct val="90000"/>
            </a:lnSpc>
            <a:spcBef>
              <a:spcPct val="0"/>
            </a:spcBef>
            <a:spcAft>
              <a:spcPct val="15000"/>
            </a:spcAft>
            <a:buChar char="•"/>
          </a:pPr>
          <a:r>
            <a:rPr lang="en-US" sz="400" kern="1200"/>
            <a:t>Deploy multiple model versions simultaneously using SageMaker's production variants. Route a portion of live traffic to a new candidate model to compare its real-world performance against the current champion before full deployment.</a:t>
          </a:r>
        </a:p>
      </dsp:txBody>
      <dsp:txXfrm>
        <a:off x="852892" y="2642443"/>
        <a:ext cx="851851" cy="594638"/>
      </dsp:txXfrm>
    </dsp:sp>
    <dsp:sp modelId="{0F9ED667-11D2-164A-92E7-A79EE610235E}">
      <dsp:nvSpPr>
        <dsp:cNvPr id="0" name=""/>
        <dsp:cNvSpPr/>
      </dsp:nvSpPr>
      <dsp:spPr>
        <a:xfrm>
          <a:off x="1704744" y="2642443"/>
          <a:ext cx="851851" cy="59463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t" anchorCtr="0">
          <a:noAutofit/>
        </a:bodyPr>
        <a:lstStyle/>
        <a:p>
          <a:pPr marL="0" lvl="0" indent="0" algn="l" defTabSz="222250">
            <a:lnSpc>
              <a:spcPct val="90000"/>
            </a:lnSpc>
            <a:spcBef>
              <a:spcPct val="0"/>
            </a:spcBef>
            <a:spcAft>
              <a:spcPct val="35000"/>
            </a:spcAft>
            <a:buNone/>
          </a:pPr>
          <a:r>
            <a:rPr lang="en-US" sz="500" b="1" kern="1200"/>
            <a:t>Ensemble Modeling:</a:t>
          </a:r>
          <a:endParaRPr lang="en-US" sz="500" kern="1200"/>
        </a:p>
        <a:p>
          <a:pPr marL="57150" lvl="1" indent="-57150" algn="l" defTabSz="177800">
            <a:lnSpc>
              <a:spcPct val="90000"/>
            </a:lnSpc>
            <a:spcBef>
              <a:spcPct val="0"/>
            </a:spcBef>
            <a:spcAft>
              <a:spcPct val="15000"/>
            </a:spcAft>
            <a:buChar char="•"/>
          </a:pPr>
          <a:r>
            <a:rPr lang="en-US" sz="400" kern="1200"/>
            <a:t>Combine the predictions from several different models to create a more robust and often more accurate final prediction.</a:t>
          </a:r>
        </a:p>
      </dsp:txBody>
      <dsp:txXfrm>
        <a:off x="1704744" y="2642443"/>
        <a:ext cx="851851" cy="594638"/>
      </dsp:txXfrm>
    </dsp:sp>
    <dsp:sp modelId="{14BE6D99-BE87-E34F-A41F-0F0428942563}">
      <dsp:nvSpPr>
        <dsp:cNvPr id="0" name=""/>
        <dsp:cNvSpPr/>
      </dsp:nvSpPr>
      <dsp:spPr>
        <a:xfrm>
          <a:off x="2556596" y="2642443"/>
          <a:ext cx="851851" cy="59463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ctr" anchorCtr="0">
          <a:noAutofit/>
        </a:bodyPr>
        <a:lstStyle/>
        <a:p>
          <a:pPr marL="0" lvl="0" indent="0" algn="ctr" defTabSz="222250">
            <a:lnSpc>
              <a:spcPct val="90000"/>
            </a:lnSpc>
            <a:spcBef>
              <a:spcPct val="0"/>
            </a:spcBef>
            <a:spcAft>
              <a:spcPct val="35000"/>
            </a:spcAft>
            <a:buNone/>
          </a:pPr>
          <a:r>
            <a:rPr lang="en-US" sz="500" b="1" kern="1200"/>
            <a:t>Automation &amp; MLOps Maturity</a:t>
          </a:r>
          <a:endParaRPr lang="en-US" sz="500" kern="1200"/>
        </a:p>
      </dsp:txBody>
      <dsp:txXfrm>
        <a:off x="2556596" y="2642443"/>
        <a:ext cx="851851" cy="594638"/>
      </dsp:txXfrm>
    </dsp:sp>
    <dsp:sp modelId="{38E75747-9199-3B4F-AD61-A5A9F4AE3116}">
      <dsp:nvSpPr>
        <dsp:cNvPr id="0" name=""/>
        <dsp:cNvSpPr/>
      </dsp:nvSpPr>
      <dsp:spPr>
        <a:xfrm>
          <a:off x="3408448" y="2642443"/>
          <a:ext cx="851851" cy="59463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t" anchorCtr="0">
          <a:noAutofit/>
        </a:bodyPr>
        <a:lstStyle/>
        <a:p>
          <a:pPr marL="0" lvl="0" indent="0" algn="l" defTabSz="222250">
            <a:lnSpc>
              <a:spcPct val="90000"/>
            </a:lnSpc>
            <a:spcBef>
              <a:spcPct val="0"/>
            </a:spcBef>
            <a:spcAft>
              <a:spcPct val="35000"/>
            </a:spcAft>
            <a:buNone/>
          </a:pPr>
          <a:r>
            <a:rPr lang="en-US" sz="500" b="1" kern="1200"/>
            <a:t>Full CI/CD/CT Pipeline:</a:t>
          </a:r>
          <a:endParaRPr lang="en-US" sz="500" kern="1200"/>
        </a:p>
        <a:p>
          <a:pPr marL="57150" lvl="1" indent="-57150" algn="l" defTabSz="177800">
            <a:lnSpc>
              <a:spcPct val="90000"/>
            </a:lnSpc>
            <a:spcBef>
              <a:spcPct val="0"/>
            </a:spcBef>
            <a:spcAft>
              <a:spcPct val="15000"/>
            </a:spcAft>
            <a:buChar char="•"/>
          </a:pPr>
          <a:r>
            <a:rPr lang="en-US" sz="400" kern="1200" dirty="0"/>
            <a:t>Automate the entire MLOps workflow using tools like </a:t>
          </a:r>
          <a:r>
            <a:rPr lang="en-US" sz="400" b="1" kern="1200" dirty="0"/>
            <a:t>AWS </a:t>
          </a:r>
          <a:r>
            <a:rPr lang="en-US" sz="400" b="1" kern="1200" dirty="0" err="1"/>
            <a:t>CodePipeline</a:t>
          </a:r>
          <a:r>
            <a:rPr lang="en-US" sz="400" kern="1200" dirty="0"/>
            <a:t> and </a:t>
          </a:r>
          <a:r>
            <a:rPr lang="en-US" sz="400" b="1" kern="1200" dirty="0"/>
            <a:t>AWS Step Functions</a:t>
          </a:r>
          <a:r>
            <a:rPr lang="en-US" sz="400" kern="1200" dirty="0"/>
            <a:t>. A new code commit would automatically trigger testing, training, evaluation, and deployment, enabling Continuous Training (CT).</a:t>
          </a:r>
        </a:p>
      </dsp:txBody>
      <dsp:txXfrm>
        <a:off x="3408448" y="2642443"/>
        <a:ext cx="851851" cy="594638"/>
      </dsp:txXfrm>
    </dsp:sp>
    <dsp:sp modelId="{81A94299-55C6-6848-9173-5A235781FB4B}">
      <dsp:nvSpPr>
        <dsp:cNvPr id="0" name=""/>
        <dsp:cNvSpPr/>
      </dsp:nvSpPr>
      <dsp:spPr>
        <a:xfrm>
          <a:off x="4260300" y="2642443"/>
          <a:ext cx="851851" cy="59463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t" anchorCtr="0">
          <a:noAutofit/>
        </a:bodyPr>
        <a:lstStyle/>
        <a:p>
          <a:pPr marL="0" lvl="0" indent="0" algn="l" defTabSz="222250">
            <a:lnSpc>
              <a:spcPct val="90000"/>
            </a:lnSpc>
            <a:spcBef>
              <a:spcPct val="0"/>
            </a:spcBef>
            <a:spcAft>
              <a:spcPct val="35000"/>
            </a:spcAft>
            <a:buNone/>
          </a:pPr>
          <a:r>
            <a:rPr lang="en-US" sz="500" b="1" kern="1200"/>
            <a:t>Automated Ground Truth Collection:</a:t>
          </a:r>
          <a:endParaRPr lang="en-US" sz="500" kern="1200"/>
        </a:p>
        <a:p>
          <a:pPr marL="57150" lvl="1" indent="-57150" algn="l" defTabSz="177800">
            <a:lnSpc>
              <a:spcPct val="90000"/>
            </a:lnSpc>
            <a:spcBef>
              <a:spcPct val="0"/>
            </a:spcBef>
            <a:spcAft>
              <a:spcPct val="15000"/>
            </a:spcAft>
            <a:buChar char="•"/>
          </a:pPr>
          <a:r>
            <a:rPr lang="en-US" sz="400" kern="1200" dirty="0"/>
            <a:t>Develop a secure pipeline to automatically ingest verified clinical diagnoses back into the system to serve as ground truth data for ongoing model monitoring and retraining.</a:t>
          </a:r>
        </a:p>
      </dsp:txBody>
      <dsp:txXfrm>
        <a:off x="4260300" y="2642443"/>
        <a:ext cx="851851" cy="594638"/>
      </dsp:txXfrm>
    </dsp:sp>
    <dsp:sp modelId="{32735449-BF46-5047-B7A3-993D37F0D53D}">
      <dsp:nvSpPr>
        <dsp:cNvPr id="0" name=""/>
        <dsp:cNvSpPr/>
      </dsp:nvSpPr>
      <dsp:spPr>
        <a:xfrm>
          <a:off x="5112151" y="2642443"/>
          <a:ext cx="851851" cy="59463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t" anchorCtr="0">
          <a:noAutofit/>
        </a:bodyPr>
        <a:lstStyle/>
        <a:p>
          <a:pPr marL="0" lvl="0" indent="0" algn="l" defTabSz="222250">
            <a:lnSpc>
              <a:spcPct val="90000"/>
            </a:lnSpc>
            <a:spcBef>
              <a:spcPct val="0"/>
            </a:spcBef>
            <a:spcAft>
              <a:spcPct val="35000"/>
            </a:spcAft>
            <a:buNone/>
          </a:pPr>
          <a:r>
            <a:rPr lang="en-US" sz="500" b="1" kern="1200"/>
            <a:t>Feature Store Expansion:</a:t>
          </a:r>
          <a:endParaRPr lang="en-US" sz="500" kern="1200"/>
        </a:p>
        <a:p>
          <a:pPr marL="57150" lvl="1" indent="-57150" algn="l" defTabSz="177800">
            <a:lnSpc>
              <a:spcPct val="90000"/>
            </a:lnSpc>
            <a:spcBef>
              <a:spcPct val="0"/>
            </a:spcBef>
            <a:spcAft>
              <a:spcPct val="15000"/>
            </a:spcAft>
            <a:buChar char="•"/>
          </a:pPr>
          <a:r>
            <a:rPr lang="en-US" sz="400" kern="1200"/>
            <a:t>Incorporate more complex, engineered features into the SageMaker Feature Store, such as interaction terms or features derived from NLP on clinical notes (if available).</a:t>
          </a:r>
        </a:p>
      </dsp:txBody>
      <dsp:txXfrm>
        <a:off x="5112151" y="2642443"/>
        <a:ext cx="851851" cy="594638"/>
      </dsp:txXfrm>
    </dsp:sp>
    <dsp:sp modelId="{E5EF7ED3-D9A9-5643-B8DA-00CF2881791D}">
      <dsp:nvSpPr>
        <dsp:cNvPr id="0" name=""/>
        <dsp:cNvSpPr/>
      </dsp:nvSpPr>
      <dsp:spPr>
        <a:xfrm>
          <a:off x="5964003" y="2642443"/>
          <a:ext cx="851851" cy="59463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ctr" anchorCtr="0">
          <a:noAutofit/>
        </a:bodyPr>
        <a:lstStyle/>
        <a:p>
          <a:pPr marL="0" lvl="0" indent="0" algn="ctr" defTabSz="222250">
            <a:lnSpc>
              <a:spcPct val="90000"/>
            </a:lnSpc>
            <a:spcBef>
              <a:spcPct val="0"/>
            </a:spcBef>
            <a:spcAft>
              <a:spcPct val="35000"/>
            </a:spcAft>
            <a:buNone/>
          </a:pPr>
          <a:r>
            <a:rPr lang="en-US" sz="500" b="1" kern="1200"/>
            <a:t>Application &amp; Usability</a:t>
          </a:r>
          <a:endParaRPr lang="en-US" sz="500" kern="1200"/>
        </a:p>
      </dsp:txBody>
      <dsp:txXfrm>
        <a:off x="5964003" y="2642443"/>
        <a:ext cx="851851" cy="594638"/>
      </dsp:txXfrm>
    </dsp:sp>
    <dsp:sp modelId="{6D122821-2908-1340-B94D-7C887AC74597}">
      <dsp:nvSpPr>
        <dsp:cNvPr id="0" name=""/>
        <dsp:cNvSpPr/>
      </dsp:nvSpPr>
      <dsp:spPr>
        <a:xfrm>
          <a:off x="6815855" y="2642443"/>
          <a:ext cx="851851" cy="59463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t" anchorCtr="0">
          <a:noAutofit/>
        </a:bodyPr>
        <a:lstStyle/>
        <a:p>
          <a:pPr marL="0" lvl="0" indent="0" algn="l" defTabSz="222250">
            <a:lnSpc>
              <a:spcPct val="90000"/>
            </a:lnSpc>
            <a:spcBef>
              <a:spcPct val="0"/>
            </a:spcBef>
            <a:spcAft>
              <a:spcPct val="35000"/>
            </a:spcAft>
            <a:buNone/>
          </a:pPr>
          <a:r>
            <a:rPr lang="en-US" sz="500" b="1" kern="1200"/>
            <a:t>Develop a Clinician-Facing UI:</a:t>
          </a:r>
          <a:endParaRPr lang="en-US" sz="500" kern="1200"/>
        </a:p>
        <a:p>
          <a:pPr marL="57150" lvl="1" indent="-57150" algn="l" defTabSz="177800">
            <a:lnSpc>
              <a:spcPct val="90000"/>
            </a:lnSpc>
            <a:spcBef>
              <a:spcPct val="0"/>
            </a:spcBef>
            <a:spcAft>
              <a:spcPct val="15000"/>
            </a:spcAft>
            <a:buChar char="•"/>
          </a:pPr>
          <a:r>
            <a:rPr lang="en-US" sz="400" kern="1200" dirty="0"/>
            <a:t>Build a secure web application for clinicians to input new patient data. The UI would display the model's prediction score along with </a:t>
          </a:r>
          <a:r>
            <a:rPr lang="en-US" sz="400" b="1" kern="1200" dirty="0"/>
            <a:t>explainability insights</a:t>
          </a:r>
          <a:r>
            <a:rPr lang="en-US" sz="400" kern="1200" dirty="0"/>
            <a:t> (e.g., a SHAP force plot) to show </a:t>
          </a:r>
          <a:r>
            <a:rPr lang="en-US" sz="400" i="1" kern="1200" dirty="0"/>
            <a:t>which factors</a:t>
          </a:r>
          <a:r>
            <a:rPr lang="en-US" sz="400" kern="1200" dirty="0"/>
            <a:t> most influenced the prediction, fostering clinical trust.</a:t>
          </a:r>
        </a:p>
      </dsp:txBody>
      <dsp:txXfrm>
        <a:off x="6815855" y="2642443"/>
        <a:ext cx="851851" cy="594638"/>
      </dsp:txXfrm>
    </dsp:sp>
    <dsp:sp modelId="{D0610C4F-42C9-7D4E-949F-271AB136117A}">
      <dsp:nvSpPr>
        <dsp:cNvPr id="0" name=""/>
        <dsp:cNvSpPr/>
      </dsp:nvSpPr>
      <dsp:spPr>
        <a:xfrm>
          <a:off x="7667707" y="2642443"/>
          <a:ext cx="851851" cy="59463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t" anchorCtr="0">
          <a:noAutofit/>
        </a:bodyPr>
        <a:lstStyle/>
        <a:p>
          <a:pPr marL="0" lvl="0" indent="0" algn="l" defTabSz="222250">
            <a:lnSpc>
              <a:spcPct val="90000"/>
            </a:lnSpc>
            <a:spcBef>
              <a:spcPct val="0"/>
            </a:spcBef>
            <a:spcAft>
              <a:spcPct val="35000"/>
            </a:spcAft>
            <a:buNone/>
          </a:pPr>
          <a:r>
            <a:rPr lang="en-US" sz="500" b="1" kern="1200"/>
            <a:t>Integrate with Electronic Health Records (EHR):</a:t>
          </a:r>
          <a:endParaRPr lang="en-US" sz="500" kern="1200"/>
        </a:p>
        <a:p>
          <a:pPr marL="57150" lvl="1" indent="-57150" algn="l" defTabSz="177800">
            <a:lnSpc>
              <a:spcPct val="90000"/>
            </a:lnSpc>
            <a:spcBef>
              <a:spcPct val="0"/>
            </a:spcBef>
            <a:spcAft>
              <a:spcPct val="15000"/>
            </a:spcAft>
            <a:buChar char="•"/>
          </a:pPr>
          <a:r>
            <a:rPr lang="en-US" sz="400" kern="1200"/>
            <a:t>Work towards integrating the tool with existing EHR systems to streamline the data entry process and make the screening tool a seamless part of the clinical workflow.</a:t>
          </a:r>
        </a:p>
      </dsp:txBody>
      <dsp:txXfrm>
        <a:off x="7667707" y="2642443"/>
        <a:ext cx="851851" cy="594638"/>
      </dsp:txXfrm>
    </dsp:sp>
    <dsp:sp modelId="{783F0726-C066-0149-B852-F95FAE20F9B6}">
      <dsp:nvSpPr>
        <dsp:cNvPr id="0" name=""/>
        <dsp:cNvSpPr/>
      </dsp:nvSpPr>
      <dsp:spPr>
        <a:xfrm rot="10800000">
          <a:off x="0" y="1472"/>
          <a:ext cx="8520600" cy="1988161"/>
        </a:xfrm>
        <a:prstGeom prst="upArrowCallou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To evolve this proof-of-concept into a more mature, production-grade clinical support tool, we propose the following enhancements across the MLOps lifecycle.</a:t>
          </a:r>
        </a:p>
      </dsp:txBody>
      <dsp:txXfrm rot="10800000">
        <a:off x="0" y="1472"/>
        <a:ext cx="8520600" cy="129184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Aryaz starts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cb12ff8fc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cb12ff8fc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Jory continues:</a:t>
            </a:r>
            <a:br>
              <a:rPr lang="en"/>
            </a:br>
            <a:br>
              <a:rPr lang="en"/>
            </a:br>
            <a:r>
              <a:rPr lang="en">
                <a:solidFill>
                  <a:schemeClr val="dk1"/>
                </a:solidFill>
                <a:latin typeface="Calibri"/>
                <a:ea typeface="Calibri"/>
                <a:cs typeface="Calibri"/>
                <a:sym typeface="Calibri"/>
              </a:rPr>
              <a:t>The CNN model, especially with transfer learning via the Xception architecture, shows potential for improving diagnostic accuracy in medical imaging, according to a comparison of the generated results with the body of current research.</a:t>
            </a:r>
            <a:endParaRPr>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cbc623f1f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cbc623f1f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Jory continues:</a:t>
            </a:r>
            <a:br>
              <a:rPr lang="en"/>
            </a:br>
            <a:br>
              <a:rPr lang="en"/>
            </a:br>
            <a:r>
              <a:rPr lang="en" b="1">
                <a:solidFill>
                  <a:schemeClr val="dk1"/>
                </a:solidFill>
                <a:highlight>
                  <a:srgbClr val="FFFFFF"/>
                </a:highlight>
                <a:latin typeface="Calibri"/>
                <a:ea typeface="Calibri"/>
                <a:cs typeface="Calibri"/>
                <a:sym typeface="Calibri"/>
              </a:rPr>
              <a:t>Observations</a:t>
            </a:r>
            <a:endParaRPr b="1">
              <a:solidFill>
                <a:schemeClr val="dk1"/>
              </a:solidFill>
              <a:highlight>
                <a:srgbClr val="FFFFFF"/>
              </a:highlight>
              <a:latin typeface="Calibri"/>
              <a:ea typeface="Calibri"/>
              <a:cs typeface="Calibri"/>
              <a:sym typeface="Calibri"/>
            </a:endParaRPr>
          </a:p>
          <a:p>
            <a:pPr marL="0" lvl="0" indent="0" algn="l" rtl="0">
              <a:lnSpc>
                <a:spcPct val="2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a:t>
            </a:r>
            <a:r>
              <a:rPr lang="en">
                <a:solidFill>
                  <a:srgbClr val="0E101A"/>
                </a:solidFill>
                <a:latin typeface="Calibri"/>
                <a:ea typeface="Calibri"/>
                <a:cs typeface="Calibri"/>
                <a:sym typeface="Calibri"/>
              </a:rPr>
              <a:t>The accuracy for model predictions depends on quite a few factors:</a:t>
            </a:r>
            <a:endParaRPr>
              <a:solidFill>
                <a:srgbClr val="0E101A"/>
              </a:solidFill>
              <a:latin typeface="Calibri"/>
              <a:ea typeface="Calibri"/>
              <a:cs typeface="Calibri"/>
              <a:sym typeface="Calibri"/>
            </a:endParaRPr>
          </a:p>
          <a:p>
            <a:pPr marL="0" lvl="0" indent="0" algn="l" rtl="0">
              <a:lnSpc>
                <a:spcPct val="200000"/>
              </a:lnSpc>
              <a:spcBef>
                <a:spcPts val="0"/>
              </a:spcBef>
              <a:spcAft>
                <a:spcPts val="0"/>
              </a:spcAft>
              <a:buClr>
                <a:schemeClr val="dk1"/>
              </a:buClr>
              <a:buSzPts val="1100"/>
              <a:buFont typeface="Arial"/>
              <a:buNone/>
            </a:pPr>
            <a:r>
              <a:rPr lang="en" b="1">
                <a:solidFill>
                  <a:srgbClr val="0E101A"/>
                </a:solidFill>
                <a:highlight>
                  <a:srgbClr val="FFFFFF"/>
                </a:highlight>
                <a:latin typeface="Calibri"/>
                <a:ea typeface="Calibri"/>
                <a:cs typeface="Calibri"/>
                <a:sym typeface="Calibri"/>
              </a:rPr>
              <a:t>Data Quality and Quantity</a:t>
            </a:r>
            <a:endParaRPr b="1">
              <a:solidFill>
                <a:srgbClr val="0E101A"/>
              </a:solidFill>
              <a:highlight>
                <a:srgbClr val="FFFFFF"/>
              </a:highlight>
              <a:latin typeface="Calibri"/>
              <a:ea typeface="Calibri"/>
              <a:cs typeface="Calibri"/>
              <a:sym typeface="Calibri"/>
            </a:endParaRPr>
          </a:p>
          <a:p>
            <a:pPr marL="0" lvl="0" indent="457200" algn="l" rtl="0">
              <a:lnSpc>
                <a:spcPct val="200000"/>
              </a:lnSpc>
              <a:spcBef>
                <a:spcPts val="0"/>
              </a:spcBef>
              <a:spcAft>
                <a:spcPts val="0"/>
              </a:spcAft>
              <a:buClr>
                <a:schemeClr val="dk1"/>
              </a:buClr>
              <a:buSzPts val="1100"/>
              <a:buFont typeface="Arial"/>
              <a:buNone/>
            </a:pPr>
            <a:r>
              <a:rPr lang="en" b="1">
                <a:solidFill>
                  <a:srgbClr val="0E101A"/>
                </a:solidFill>
                <a:highlight>
                  <a:srgbClr val="FFFFFF"/>
                </a:highlight>
                <a:latin typeface="Calibri"/>
                <a:ea typeface="Calibri"/>
                <a:cs typeface="Calibri"/>
                <a:sym typeface="Calibri"/>
              </a:rPr>
              <a:t>More Data</a:t>
            </a:r>
            <a:r>
              <a:rPr lang="en">
                <a:solidFill>
                  <a:srgbClr val="0E101A"/>
                </a:solidFill>
                <a:highlight>
                  <a:srgbClr val="FFFFFF"/>
                </a:highlight>
                <a:latin typeface="Calibri"/>
                <a:ea typeface="Calibri"/>
                <a:cs typeface="Calibri"/>
                <a:sym typeface="Calibri"/>
              </a:rPr>
              <a:t>: Generally, more data leads to better model performance.</a:t>
            </a:r>
            <a:endParaRPr>
              <a:solidFill>
                <a:srgbClr val="0E101A"/>
              </a:solidFill>
              <a:highlight>
                <a:srgbClr val="FFFFFF"/>
              </a:highlight>
              <a:latin typeface="Calibri"/>
              <a:ea typeface="Calibri"/>
              <a:cs typeface="Calibri"/>
              <a:sym typeface="Calibri"/>
            </a:endParaRPr>
          </a:p>
          <a:p>
            <a:pPr marL="0" lvl="0" indent="457200" algn="l" rtl="0">
              <a:lnSpc>
                <a:spcPct val="200000"/>
              </a:lnSpc>
              <a:spcBef>
                <a:spcPts val="0"/>
              </a:spcBef>
              <a:spcAft>
                <a:spcPts val="0"/>
              </a:spcAft>
              <a:buClr>
                <a:schemeClr val="dk1"/>
              </a:buClr>
              <a:buSzPts val="1100"/>
              <a:buFont typeface="Arial"/>
              <a:buNone/>
            </a:pPr>
            <a:r>
              <a:rPr lang="en" b="1">
                <a:solidFill>
                  <a:srgbClr val="0E101A"/>
                </a:solidFill>
                <a:highlight>
                  <a:srgbClr val="FFFFFF"/>
                </a:highlight>
                <a:latin typeface="Calibri"/>
                <a:ea typeface="Calibri"/>
                <a:cs typeface="Calibri"/>
                <a:sym typeface="Calibri"/>
              </a:rPr>
              <a:t>Data Augmentation</a:t>
            </a:r>
            <a:r>
              <a:rPr lang="en">
                <a:solidFill>
                  <a:srgbClr val="0E101A"/>
                </a:solidFill>
                <a:highlight>
                  <a:srgbClr val="FFFFFF"/>
                </a:highlight>
                <a:latin typeface="Calibri"/>
                <a:ea typeface="Calibri"/>
                <a:cs typeface="Calibri"/>
                <a:sym typeface="Calibri"/>
              </a:rPr>
              <a:t>: Techniques like rotation, scaling, cropping, and flipping can help the model generalize better by providing a more diverse set of training examples.</a:t>
            </a:r>
            <a:endParaRPr>
              <a:solidFill>
                <a:srgbClr val="0E101A"/>
              </a:solidFill>
              <a:highlight>
                <a:srgbClr val="FFFFFF"/>
              </a:highlight>
              <a:latin typeface="Calibri"/>
              <a:ea typeface="Calibri"/>
              <a:cs typeface="Calibri"/>
              <a:sym typeface="Calibri"/>
            </a:endParaRPr>
          </a:p>
          <a:p>
            <a:pPr marL="0" lvl="0" indent="457200" algn="l" rtl="0">
              <a:lnSpc>
                <a:spcPct val="200000"/>
              </a:lnSpc>
              <a:spcBef>
                <a:spcPts val="0"/>
              </a:spcBef>
              <a:spcAft>
                <a:spcPts val="0"/>
              </a:spcAft>
              <a:buClr>
                <a:schemeClr val="dk1"/>
              </a:buClr>
              <a:buSzPts val="1100"/>
              <a:buFont typeface="Arial"/>
              <a:buNone/>
            </a:pPr>
            <a:r>
              <a:rPr lang="en" b="1">
                <a:solidFill>
                  <a:srgbClr val="0E101A"/>
                </a:solidFill>
                <a:highlight>
                  <a:srgbClr val="FFFFFF"/>
                </a:highlight>
                <a:latin typeface="Calibri"/>
                <a:ea typeface="Calibri"/>
                <a:cs typeface="Calibri"/>
                <a:sym typeface="Calibri"/>
              </a:rPr>
              <a:t>Balanced Dataset</a:t>
            </a:r>
            <a:r>
              <a:rPr lang="en">
                <a:solidFill>
                  <a:srgbClr val="0E101A"/>
                </a:solidFill>
                <a:highlight>
                  <a:srgbClr val="FFFFFF"/>
                </a:highlight>
                <a:latin typeface="Calibri"/>
                <a:ea typeface="Calibri"/>
                <a:cs typeface="Calibri"/>
                <a:sym typeface="Calibri"/>
              </a:rPr>
              <a:t>: We need to prevent the model from becoming biased toward more frequent classes.</a:t>
            </a:r>
            <a:endParaRPr>
              <a:solidFill>
                <a:srgbClr val="0E101A"/>
              </a:solidFill>
              <a:highlight>
                <a:srgbClr val="FFFFFF"/>
              </a:highlight>
              <a:latin typeface="Calibri"/>
              <a:ea typeface="Calibri"/>
              <a:cs typeface="Calibri"/>
              <a:sym typeface="Calibri"/>
            </a:endParaRPr>
          </a:p>
          <a:p>
            <a:pPr marL="0" lvl="0" indent="0" algn="l" rtl="0">
              <a:lnSpc>
                <a:spcPct val="200000"/>
              </a:lnSpc>
              <a:spcBef>
                <a:spcPts val="0"/>
              </a:spcBef>
              <a:spcAft>
                <a:spcPts val="0"/>
              </a:spcAft>
              <a:buClr>
                <a:schemeClr val="dk1"/>
              </a:buClr>
              <a:buSzPts val="1100"/>
              <a:buFont typeface="Arial"/>
              <a:buNone/>
            </a:pPr>
            <a:r>
              <a:rPr lang="en" b="1">
                <a:solidFill>
                  <a:srgbClr val="0E101A"/>
                </a:solidFill>
                <a:highlight>
                  <a:srgbClr val="FFFFFF"/>
                </a:highlight>
                <a:latin typeface="Calibri"/>
                <a:ea typeface="Calibri"/>
                <a:cs typeface="Calibri"/>
                <a:sym typeface="Calibri"/>
              </a:rPr>
              <a:t>Model Architecture</a:t>
            </a:r>
            <a:endParaRPr b="1">
              <a:solidFill>
                <a:srgbClr val="0E101A"/>
              </a:solidFill>
              <a:highlight>
                <a:srgbClr val="FFFFFF"/>
              </a:highlight>
              <a:latin typeface="Calibri"/>
              <a:ea typeface="Calibri"/>
              <a:cs typeface="Calibri"/>
              <a:sym typeface="Calibri"/>
            </a:endParaRPr>
          </a:p>
          <a:p>
            <a:pPr marL="0" lvl="0" indent="457200" algn="l" rtl="0">
              <a:lnSpc>
                <a:spcPct val="200000"/>
              </a:lnSpc>
              <a:spcBef>
                <a:spcPts val="0"/>
              </a:spcBef>
              <a:spcAft>
                <a:spcPts val="0"/>
              </a:spcAft>
              <a:buClr>
                <a:schemeClr val="dk1"/>
              </a:buClr>
              <a:buSzPts val="1100"/>
              <a:buFont typeface="Arial"/>
              <a:buNone/>
            </a:pPr>
            <a:r>
              <a:rPr lang="en" b="1">
                <a:solidFill>
                  <a:srgbClr val="0E101A"/>
                </a:solidFill>
                <a:highlight>
                  <a:srgbClr val="FFFFFF"/>
                </a:highlight>
                <a:latin typeface="Calibri"/>
                <a:ea typeface="Calibri"/>
                <a:cs typeface="Calibri"/>
                <a:sym typeface="Calibri"/>
              </a:rPr>
              <a:t>Depth of the Network</a:t>
            </a:r>
            <a:r>
              <a:rPr lang="en">
                <a:solidFill>
                  <a:srgbClr val="0E101A"/>
                </a:solidFill>
                <a:highlight>
                  <a:srgbClr val="FFFFFF"/>
                </a:highlight>
                <a:latin typeface="Calibri"/>
                <a:ea typeface="Calibri"/>
                <a:cs typeface="Calibri"/>
                <a:sym typeface="Calibri"/>
              </a:rPr>
              <a:t>: Adding more layers can help the model learn more complex patterns, but too many layers might lead to overfitting.</a:t>
            </a:r>
            <a:endParaRPr>
              <a:solidFill>
                <a:srgbClr val="0E101A"/>
              </a:solidFill>
              <a:highlight>
                <a:srgbClr val="FFFFFF"/>
              </a:highlight>
              <a:latin typeface="Calibri"/>
              <a:ea typeface="Calibri"/>
              <a:cs typeface="Calibri"/>
              <a:sym typeface="Calibri"/>
            </a:endParaRPr>
          </a:p>
          <a:p>
            <a:pPr marL="0" lvl="0" indent="457200" algn="l" rtl="0">
              <a:lnSpc>
                <a:spcPct val="200000"/>
              </a:lnSpc>
              <a:spcBef>
                <a:spcPts val="0"/>
              </a:spcBef>
              <a:spcAft>
                <a:spcPts val="0"/>
              </a:spcAft>
              <a:buClr>
                <a:schemeClr val="dk1"/>
              </a:buClr>
              <a:buSzPts val="1100"/>
              <a:buFont typeface="Arial"/>
              <a:buNone/>
            </a:pPr>
            <a:r>
              <a:rPr lang="en" b="1">
                <a:solidFill>
                  <a:srgbClr val="0E101A"/>
                </a:solidFill>
                <a:highlight>
                  <a:srgbClr val="FFFFFF"/>
                </a:highlight>
                <a:latin typeface="Calibri"/>
                <a:ea typeface="Calibri"/>
                <a:cs typeface="Calibri"/>
                <a:sym typeface="Calibri"/>
              </a:rPr>
              <a:t>Hyperparameter Tuning</a:t>
            </a:r>
            <a:r>
              <a:rPr lang="en">
                <a:solidFill>
                  <a:srgbClr val="0E101A"/>
                </a:solidFill>
                <a:highlight>
                  <a:srgbClr val="FFFFFF"/>
                </a:highlight>
                <a:latin typeface="Calibri"/>
                <a:ea typeface="Calibri"/>
                <a:cs typeface="Calibri"/>
                <a:sym typeface="Calibri"/>
              </a:rPr>
              <a:t>: Optimizing hyperparameters, including the number of filters, kernel size, and activation functions, can significantly impact model performance.</a:t>
            </a:r>
            <a:endParaRPr>
              <a:solidFill>
                <a:srgbClr val="0E101A"/>
              </a:solidFill>
              <a:highlight>
                <a:srgbClr val="FFFFFF"/>
              </a:highlight>
              <a:latin typeface="Calibri"/>
              <a:ea typeface="Calibri"/>
              <a:cs typeface="Calibri"/>
              <a:sym typeface="Calibri"/>
            </a:endParaRPr>
          </a:p>
          <a:p>
            <a:pPr marL="0" lvl="0" indent="0" algn="l" rtl="0">
              <a:lnSpc>
                <a:spcPct val="200000"/>
              </a:lnSpc>
              <a:spcBef>
                <a:spcPts val="0"/>
              </a:spcBef>
              <a:spcAft>
                <a:spcPts val="0"/>
              </a:spcAft>
              <a:buClr>
                <a:schemeClr val="dk1"/>
              </a:buClr>
              <a:buSzPts val="1100"/>
              <a:buFont typeface="Arial"/>
              <a:buNone/>
            </a:pPr>
            <a:r>
              <a:rPr lang="en" b="1">
                <a:solidFill>
                  <a:srgbClr val="0E101A"/>
                </a:solidFill>
                <a:highlight>
                  <a:srgbClr val="FFFFFF"/>
                </a:highlight>
                <a:latin typeface="Calibri"/>
                <a:ea typeface="Calibri"/>
                <a:cs typeface="Calibri"/>
                <a:sym typeface="Calibri"/>
              </a:rPr>
              <a:t>Regularization Techniques</a:t>
            </a:r>
            <a:endParaRPr b="1">
              <a:solidFill>
                <a:srgbClr val="0E101A"/>
              </a:solidFill>
              <a:highlight>
                <a:srgbClr val="FFFFFF"/>
              </a:highlight>
              <a:latin typeface="Calibri"/>
              <a:ea typeface="Calibri"/>
              <a:cs typeface="Calibri"/>
              <a:sym typeface="Calibri"/>
            </a:endParaRPr>
          </a:p>
          <a:p>
            <a:pPr marL="0" lvl="0" indent="457200" algn="l" rtl="0">
              <a:lnSpc>
                <a:spcPct val="200000"/>
              </a:lnSpc>
              <a:spcBef>
                <a:spcPts val="0"/>
              </a:spcBef>
              <a:spcAft>
                <a:spcPts val="0"/>
              </a:spcAft>
              <a:buClr>
                <a:schemeClr val="dk1"/>
              </a:buClr>
              <a:buSzPts val="1100"/>
              <a:buFont typeface="Arial"/>
              <a:buNone/>
            </a:pPr>
            <a:r>
              <a:rPr lang="en" b="1">
                <a:solidFill>
                  <a:srgbClr val="0E101A"/>
                </a:solidFill>
                <a:highlight>
                  <a:srgbClr val="FFFFFF"/>
                </a:highlight>
                <a:latin typeface="Calibri"/>
                <a:ea typeface="Calibri"/>
                <a:cs typeface="Calibri"/>
                <a:sym typeface="Calibri"/>
              </a:rPr>
              <a:t>Dropout</a:t>
            </a:r>
            <a:r>
              <a:rPr lang="en">
                <a:solidFill>
                  <a:srgbClr val="0E101A"/>
                </a:solidFill>
                <a:highlight>
                  <a:srgbClr val="FFFFFF"/>
                </a:highlight>
                <a:latin typeface="Calibri"/>
                <a:ea typeface="Calibri"/>
                <a:cs typeface="Calibri"/>
                <a:sym typeface="Calibri"/>
              </a:rPr>
              <a:t>: Randomly dropping units from the neural network during training can prevent overfitting.</a:t>
            </a:r>
            <a:endParaRPr>
              <a:solidFill>
                <a:srgbClr val="0E101A"/>
              </a:solidFill>
              <a:highlight>
                <a:srgbClr val="FFFFFF"/>
              </a:highlight>
              <a:latin typeface="Calibri"/>
              <a:ea typeface="Calibri"/>
              <a:cs typeface="Calibri"/>
              <a:sym typeface="Calibri"/>
            </a:endParaRPr>
          </a:p>
          <a:p>
            <a:pPr marL="0" lvl="0" indent="457200" algn="l" rtl="0">
              <a:lnSpc>
                <a:spcPct val="200000"/>
              </a:lnSpc>
              <a:spcBef>
                <a:spcPts val="0"/>
              </a:spcBef>
              <a:spcAft>
                <a:spcPts val="0"/>
              </a:spcAft>
              <a:buNone/>
            </a:pPr>
            <a:r>
              <a:rPr lang="en" b="1">
                <a:solidFill>
                  <a:srgbClr val="0E101A"/>
                </a:solidFill>
                <a:highlight>
                  <a:srgbClr val="FFFFFF"/>
                </a:highlight>
                <a:latin typeface="Calibri"/>
                <a:ea typeface="Calibri"/>
                <a:cs typeface="Calibri"/>
                <a:sym typeface="Calibri"/>
              </a:rPr>
              <a:t>Weight Regularization</a:t>
            </a:r>
            <a:r>
              <a:rPr lang="en">
                <a:solidFill>
                  <a:srgbClr val="0E101A"/>
                </a:solidFill>
                <a:highlight>
                  <a:srgbClr val="FFFFFF"/>
                </a:highlight>
                <a:latin typeface="Calibri"/>
                <a:ea typeface="Calibri"/>
                <a:cs typeface="Calibri"/>
                <a:sym typeface="Calibri"/>
              </a:rPr>
              <a:t>: Adding L1 or L2 regularization to the model weights can also help prevent overfitting by penalizing large weights.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cb12ff8fcd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cb12ff8fc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algn="l" rtl="0">
              <a:lnSpc>
                <a:spcPct val="200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Our study has successfully showcased how advanced machine learning methods can accurately detect and categorize forms of brain tumors. The performance metrics included in the results section demonstrate the models' notable degree of accuracy. By comparing the precision, recall, and F1-scores of the tumor types "Notumor," "Glioma," "Meningioma," and "Pituitary," the model shows a high discriminatory power between them.</a:t>
            </a:r>
            <a:endParaRPr>
              <a:solidFill>
                <a:schemeClr val="dk1"/>
              </a:solidFill>
              <a:latin typeface="Calibri"/>
              <a:ea typeface="Calibri"/>
              <a:cs typeface="Calibri"/>
              <a:sym typeface="Calibri"/>
            </a:endParaRPr>
          </a:p>
          <a:p>
            <a:pPr marL="0" lvl="0" indent="457200" algn="l" rtl="0">
              <a:lnSpc>
                <a:spcPct val="200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By graphically illustrating the frequencies of true positives and false positives, as well as highlighting the model's advantages and shortcomings, the confusion matrix verified the efficacy of the system. The training and validation loss and accuracy curves demonstrate how the rigorous training process allows the model to effectively learn from the data without overfitting.</a:t>
            </a:r>
            <a:endParaRPr>
              <a:solidFill>
                <a:schemeClr val="dk1"/>
              </a:solidFill>
              <a:latin typeface="Calibri"/>
              <a:ea typeface="Calibri"/>
              <a:cs typeface="Calibri"/>
              <a:sym typeface="Calibri"/>
            </a:endParaRPr>
          </a:p>
          <a:p>
            <a:pPr marL="0" lvl="0" indent="457200" algn="l" rtl="0">
              <a:lnSpc>
                <a:spcPct val="200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The findings of this research significantly advance the ongoing efforts in the field of medicine to apply artificial intelligence to improve the precision and efficacy of brain tumor identification. By enabling quicker and more accurate treatment planning, this discovery may improve patient outcomes.</a:t>
            </a:r>
            <a:endParaRPr>
              <a:solidFill>
                <a:schemeClr val="dk1"/>
              </a:solidFill>
              <a:latin typeface="Calibri"/>
              <a:ea typeface="Calibri"/>
              <a:cs typeface="Calibri"/>
              <a:sym typeface="Calibri"/>
            </a:endParaRPr>
          </a:p>
          <a:p>
            <a:pPr marL="0" lvl="0" indent="457200" algn="l" rtl="0">
              <a:lnSpc>
                <a:spcPct val="200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We believe that in order to increase precision and applicability of the predictions, future research should concentrate on expanding the dataset, adding a greater variety of brain tumor types, and investigating advanced machine learning and deep learning models. Moreover, the amalgamation of clinical and imaging data has promise in offering a holistic method for diagnosing and scheduling treatment. This suggestion aligns with the broad potential that deep learning presents in current research (Litjens, 2017). Furthermore, multimodal learning-enabled medical image analysis may be used to treat medical conditions other than brain tumors (Zhou, 2020).</a:t>
            </a:r>
            <a:endParaRPr>
              <a:solidFill>
                <a:schemeClr val="dk1"/>
              </a:solidFill>
              <a:latin typeface="Calibri"/>
              <a:ea typeface="Calibri"/>
              <a:cs typeface="Calibri"/>
              <a:sym typeface="Calibri"/>
            </a:endParaRPr>
          </a:p>
          <a:p>
            <a:pPr marL="0" lvl="0" indent="457200" algn="l" rtl="0">
              <a:lnSpc>
                <a:spcPct val="200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In conclusion, the use of machine learning methods to medical imaging research has shown promising results in the classification of brain tumors, which has aided in the creation of sophisticated and automated diagnostic tools for the field of neuro-oncology.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cbc623f1f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cbc623f1f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bc6e4b69e7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bc6e4b69e7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behalf of Team 1, thank you for your time watching our presentation. </a:t>
            </a:r>
            <a:endParaRPr/>
          </a:p>
        </p:txBody>
      </p:sp>
    </p:spTree>
    <p:extLst>
      <p:ext uri="{BB962C8B-B14F-4D97-AF65-F5344CB8AC3E}">
        <p14:creationId xmlns:p14="http://schemas.microsoft.com/office/powerpoint/2010/main" val="288124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c6e4b69e7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c6e4b69e7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b12ff8fc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b12ff8fc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b12ff8fcd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b12ff8fc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bc6e4b69e7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bc6e4b69e7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Arup starts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b12ff8fc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b12ff8f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cb12ff8f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cb12ff8f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cb12ff8fc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cb12ff8fc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 dirty="0">
                <a:solidFill>
                  <a:schemeClr val="dk1"/>
                </a:solidFill>
                <a:latin typeface="Calibri"/>
                <a:ea typeface="Calibri"/>
                <a:cs typeface="Calibri"/>
                <a:sym typeface="Calibri"/>
              </a:rPr>
            </a:b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cb12ff8fc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cb12ff8fc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hyperlink" Target="https://doi.org/10.48550/arXiv.2305.02124" TargetMode="External"/><Relationship Id="rId3" Type="http://schemas.openxmlformats.org/officeDocument/2006/relationships/hyperlink" Target="https://doi.org/10.1016/j.jaac.2011.11.003" TargetMode="External"/><Relationship Id="rId7" Type="http://schemas.openxmlformats.org/officeDocument/2006/relationships/hyperlink" Target="https://doi.org/10.1145/2939672.2939785"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docs.aws.amazon.com/AmazonCloudWatch/latest/monitoring/WhatIsCloudWatch.html" TargetMode="External"/><Relationship Id="rId5" Type="http://schemas.openxmlformats.org/officeDocument/2006/relationships/hyperlink" Target="https://aws.amazon.com/sagemaker/" TargetMode="External"/><Relationship Id="rId4" Type="http://schemas.openxmlformats.org/officeDocument/2006/relationships/hyperlink" Target="https://d1.awsstatic.com/whitepapers/machine-learning-best-practices-for-public-sector-organizations.pdf"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41250" y="1578400"/>
            <a:ext cx="5335800" cy="1578900"/>
          </a:xfrm>
          <a:prstGeom prst="rect">
            <a:avLst/>
          </a:prstGeom>
        </p:spPr>
        <p:txBody>
          <a:bodyPr spcFirstLastPara="1" wrap="square" lIns="91425" tIns="91425" rIns="91425" bIns="91425" anchor="t" anchorCtr="0">
            <a:normAutofit/>
          </a:bodyPr>
          <a:lstStyle/>
          <a:p>
            <a:pPr lvl="0" algn="ctr">
              <a:lnSpc>
                <a:spcPct val="200000"/>
              </a:lnSpc>
            </a:pPr>
            <a:r>
              <a:rPr lang="en" sz="2200" dirty="0">
                <a:sym typeface="Calibri"/>
              </a:rPr>
              <a:t>MLOPs For Prediction for</a:t>
            </a:r>
            <a:r>
              <a:rPr lang="en" sz="2000" b="1" dirty="0">
                <a:latin typeface="Calibri"/>
                <a:ea typeface="Calibri"/>
                <a:cs typeface="Calibri"/>
                <a:sym typeface="Calibri"/>
              </a:rPr>
              <a:t> </a:t>
            </a:r>
            <a:r>
              <a:rPr lang="en-US" sz="2200" dirty="0"/>
              <a:t>Autism Spectrum Disorder (ASD) </a:t>
            </a:r>
            <a:endParaRPr sz="2200" dirty="0"/>
          </a:p>
        </p:txBody>
      </p:sp>
      <p:sp>
        <p:nvSpPr>
          <p:cNvPr id="135" name="Google Shape;135;p13"/>
          <p:cNvSpPr txBox="1">
            <a:spLocks noGrp="1"/>
          </p:cNvSpPr>
          <p:nvPr>
            <p:ph type="subTitle" idx="1"/>
          </p:nvPr>
        </p:nvSpPr>
        <p:spPr>
          <a:xfrm>
            <a:off x="4572000" y="3924925"/>
            <a:ext cx="3982800" cy="506100"/>
          </a:xfrm>
          <a:prstGeom prst="rect">
            <a:avLst/>
          </a:prstGeom>
        </p:spPr>
        <p:txBody>
          <a:bodyPr spcFirstLastPara="1" wrap="square" lIns="91425" tIns="91425" rIns="91425" bIns="91425" anchor="t" anchorCtr="0">
            <a:noAutofit/>
          </a:bodyPr>
          <a:lstStyle/>
          <a:p>
            <a:pPr marL="0" lvl="0" indent="0" algn="ctr">
              <a:lnSpc>
                <a:spcPct val="200000"/>
              </a:lnSpc>
            </a:pPr>
            <a:r>
              <a:rPr lang="en-US" sz="1100" dirty="0"/>
              <a:t>Johnathan Long</a:t>
            </a:r>
            <a:r>
              <a:rPr lang="en" sz="1100" dirty="0"/>
              <a:t>, Arup Chakraborty and </a:t>
            </a:r>
            <a:r>
              <a:rPr lang="en-US" sz="1100" dirty="0"/>
              <a:t>Joseph Friedel</a:t>
            </a:r>
            <a:endParaRPr sz="1100" dirty="0"/>
          </a:p>
          <a:p>
            <a:pPr marL="0" lvl="0" indent="0" algn="ctr" rtl="0">
              <a:lnSpc>
                <a:spcPct val="199999"/>
              </a:lnSpc>
              <a:spcBef>
                <a:spcPts val="0"/>
              </a:spcBef>
              <a:spcAft>
                <a:spcPts val="0"/>
              </a:spcAft>
              <a:buNone/>
            </a:pPr>
            <a:endParaRP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1297500" y="393750"/>
            <a:ext cx="7594200" cy="914100"/>
          </a:xfrm>
          <a:prstGeom prst="rect">
            <a:avLst/>
          </a:prstGeom>
        </p:spPr>
        <p:txBody>
          <a:bodyPr spcFirstLastPara="1" wrap="square" lIns="91425" tIns="91425" rIns="91425" bIns="91425" anchor="t" anchorCtr="0">
            <a:normAutofit fontScale="90000"/>
          </a:bodyPr>
          <a:lstStyle/>
          <a:p>
            <a:pPr lvl="0"/>
            <a:r>
              <a:rPr lang="en-US" dirty="0"/>
              <a:t>Operational Health &amp; Log Monitoring with CloudWatch</a:t>
            </a:r>
            <a:endParaRPr dirty="0"/>
          </a:p>
        </p:txBody>
      </p:sp>
      <p:sp>
        <p:nvSpPr>
          <p:cNvPr id="197" name="Google Shape;197;p22"/>
          <p:cNvSpPr txBox="1">
            <a:spLocks noGrp="1"/>
          </p:cNvSpPr>
          <p:nvPr>
            <p:ph type="body" idx="1"/>
          </p:nvPr>
        </p:nvSpPr>
        <p:spPr>
          <a:xfrm>
            <a:off x="1085424" y="1465200"/>
            <a:ext cx="7131475" cy="3024250"/>
          </a:xfrm>
          <a:prstGeom prst="rect">
            <a:avLst/>
          </a:prstGeom>
        </p:spPr>
        <p:txBody>
          <a:bodyPr spcFirstLastPara="1" wrap="square" lIns="91425" tIns="91425" rIns="91425" bIns="91425" anchor="t" anchorCtr="0">
            <a:normAutofit/>
          </a:bodyPr>
          <a:lstStyle/>
          <a:p>
            <a:pPr marL="146050" indent="0">
              <a:buNone/>
            </a:pPr>
            <a:r>
              <a:rPr lang="en-US" sz="700" dirty="0">
                <a:highlight>
                  <a:srgbClr val="212121"/>
                </a:highlight>
                <a:latin typeface="+mn-lt"/>
              </a:rPr>
              <a:t>While Model Monitor watches the </a:t>
            </a:r>
            <a:r>
              <a:rPr lang="en-US" sz="700" i="1" dirty="0">
                <a:highlight>
                  <a:srgbClr val="212121"/>
                </a:highlight>
                <a:latin typeface="+mn-lt"/>
              </a:rPr>
              <a:t>data</a:t>
            </a:r>
            <a:r>
              <a:rPr lang="en-US" sz="700" dirty="0">
                <a:highlight>
                  <a:srgbClr val="212121"/>
                </a:highlight>
                <a:latin typeface="+mn-lt"/>
              </a:rPr>
              <a:t>, </a:t>
            </a:r>
            <a:r>
              <a:rPr lang="en-US" sz="700" b="1" dirty="0">
                <a:highlight>
                  <a:srgbClr val="212121"/>
                </a:highlight>
                <a:latin typeface="+mn-lt"/>
              </a:rPr>
              <a:t>Amazon CloudWatch</a:t>
            </a:r>
            <a:r>
              <a:rPr lang="en-US" sz="700" dirty="0">
                <a:highlight>
                  <a:srgbClr val="212121"/>
                </a:highlight>
                <a:latin typeface="+mn-lt"/>
              </a:rPr>
              <a:t> watches the </a:t>
            </a:r>
            <a:r>
              <a:rPr lang="en-US" sz="700" i="1" dirty="0">
                <a:highlight>
                  <a:srgbClr val="212121"/>
                </a:highlight>
                <a:latin typeface="+mn-lt"/>
              </a:rPr>
              <a:t>system</a:t>
            </a:r>
            <a:r>
              <a:rPr lang="en-US" sz="700" dirty="0">
                <a:highlight>
                  <a:srgbClr val="212121"/>
                </a:highlight>
                <a:latin typeface="+mn-lt"/>
              </a:rPr>
              <a:t>. It provides the operational visibility needed to ensure our entire MLOps infrastructure is healthy, performant, and secure.</a:t>
            </a:r>
          </a:p>
          <a:p>
            <a:pPr marL="146050" indent="0">
              <a:buNone/>
            </a:pPr>
            <a:endParaRPr lang="en-US" sz="700" dirty="0">
              <a:highlight>
                <a:srgbClr val="212121"/>
              </a:highlight>
              <a:latin typeface="+mn-lt"/>
            </a:endParaRPr>
          </a:p>
          <a:p>
            <a:r>
              <a:rPr lang="en-US" sz="700" b="1" dirty="0">
                <a:highlight>
                  <a:srgbClr val="212121"/>
                </a:highlight>
                <a:latin typeface="+mn-lt"/>
              </a:rPr>
              <a:t>What We Monitor: System &amp; Application Logs</a:t>
            </a:r>
          </a:p>
          <a:p>
            <a:pPr lvl="1"/>
            <a:r>
              <a:rPr lang="en-US" sz="700" b="1" dirty="0">
                <a:highlight>
                  <a:srgbClr val="212121"/>
                </a:highlight>
                <a:latin typeface="+mn-lt"/>
              </a:rPr>
              <a:t>Centralized Logging:</a:t>
            </a:r>
            <a:r>
              <a:rPr lang="en-US" sz="700" dirty="0">
                <a:highlight>
                  <a:srgbClr val="212121"/>
                </a:highlight>
                <a:latin typeface="+mn-lt"/>
              </a:rPr>
              <a:t> All AWS services used in this project, especially </a:t>
            </a:r>
            <a:r>
              <a:rPr lang="en-US" sz="700" b="1" dirty="0">
                <a:highlight>
                  <a:srgbClr val="212121"/>
                </a:highlight>
                <a:latin typeface="+mn-lt"/>
              </a:rPr>
              <a:t>SageMaker</a:t>
            </a:r>
            <a:r>
              <a:rPr lang="en-US" sz="700" dirty="0">
                <a:highlight>
                  <a:srgbClr val="212121"/>
                </a:highlight>
                <a:latin typeface="+mn-lt"/>
              </a:rPr>
              <a:t>, automatically stream detailed logs and performance metrics to CloudWatch.</a:t>
            </a:r>
          </a:p>
          <a:p>
            <a:pPr lvl="1"/>
            <a:r>
              <a:rPr lang="en-US" sz="700" b="1" dirty="0">
                <a:highlight>
                  <a:srgbClr val="212121"/>
                </a:highlight>
                <a:latin typeface="+mn-lt"/>
              </a:rPr>
              <a:t>Key Log Sources:</a:t>
            </a:r>
            <a:endParaRPr lang="en-US" sz="700" dirty="0">
              <a:highlight>
                <a:srgbClr val="212121"/>
              </a:highlight>
              <a:latin typeface="+mn-lt"/>
            </a:endParaRPr>
          </a:p>
          <a:p>
            <a:pPr lvl="2"/>
            <a:r>
              <a:rPr lang="en-US" sz="700" b="1" dirty="0">
                <a:highlight>
                  <a:srgbClr val="212121"/>
                </a:highlight>
                <a:latin typeface="+mn-lt"/>
              </a:rPr>
              <a:t>SageMaker Training Jobs:</a:t>
            </a:r>
            <a:r>
              <a:rPr lang="en-US" sz="700" dirty="0">
                <a:highlight>
                  <a:srgbClr val="212121"/>
                </a:highlight>
                <a:latin typeface="+mn-lt"/>
              </a:rPr>
              <a:t> Logs from the training container, showing progress, errors, or resource bottlenecks during model training.</a:t>
            </a:r>
          </a:p>
          <a:p>
            <a:pPr lvl="2"/>
            <a:r>
              <a:rPr lang="en-US" sz="700" b="1" dirty="0">
                <a:highlight>
                  <a:srgbClr val="212121"/>
                </a:highlight>
                <a:latin typeface="+mn-lt"/>
              </a:rPr>
              <a:t>SageMaker Endpoints:</a:t>
            </a:r>
            <a:r>
              <a:rPr lang="en-US" sz="700" dirty="0">
                <a:highlight>
                  <a:srgbClr val="212121"/>
                </a:highlight>
                <a:latin typeface="+mn-lt"/>
              </a:rPr>
              <a:t> Invocation logs, including application errors (4xx), server errors (5xx), and model latency. These are crucial for debugging real-time prediction failures.</a:t>
            </a:r>
          </a:p>
          <a:p>
            <a:pPr lvl="2"/>
            <a:r>
              <a:rPr lang="en-US" sz="700" b="1" dirty="0">
                <a:highlight>
                  <a:srgbClr val="212121"/>
                </a:highlight>
                <a:latin typeface="+mn-lt"/>
              </a:rPr>
              <a:t>System Metrics:</a:t>
            </a:r>
            <a:r>
              <a:rPr lang="en-US" sz="700" dirty="0">
                <a:highlight>
                  <a:srgbClr val="212121"/>
                </a:highlight>
                <a:latin typeface="+mn-lt"/>
              </a:rPr>
              <a:t> CPU Utilization, Memory Utilization, and Disk I/O for the underlying endpoint instances.</a:t>
            </a:r>
          </a:p>
          <a:p>
            <a:pPr lvl="2"/>
            <a:endParaRPr lang="en-US" sz="700" dirty="0">
              <a:highlight>
                <a:srgbClr val="212121"/>
              </a:highlight>
              <a:latin typeface="+mn-lt"/>
            </a:endParaRPr>
          </a:p>
          <a:p>
            <a:r>
              <a:rPr lang="en-US" sz="700" b="1" dirty="0">
                <a:highlight>
                  <a:srgbClr val="212121"/>
                </a:highlight>
                <a:latin typeface="+mn-lt"/>
              </a:rPr>
              <a:t>How We Use CloudWatch for Proactive Monitoring</a:t>
            </a:r>
          </a:p>
          <a:p>
            <a:pPr lvl="1"/>
            <a:r>
              <a:rPr lang="en-US" sz="700" b="1" dirty="0">
                <a:highlight>
                  <a:srgbClr val="212121"/>
                </a:highlight>
                <a:latin typeface="+mn-lt"/>
              </a:rPr>
              <a:t>Real-time Debugging:</a:t>
            </a:r>
            <a:endParaRPr lang="en-US" sz="700" dirty="0">
              <a:highlight>
                <a:srgbClr val="212121"/>
              </a:highlight>
              <a:latin typeface="+mn-lt"/>
            </a:endParaRPr>
          </a:p>
          <a:p>
            <a:pPr lvl="2"/>
            <a:r>
              <a:rPr lang="en-US" sz="700" dirty="0">
                <a:highlight>
                  <a:srgbClr val="212121"/>
                </a:highlight>
                <a:latin typeface="+mn-lt"/>
              </a:rPr>
              <a:t>When a prediction fails, developers can instantly query </a:t>
            </a:r>
            <a:r>
              <a:rPr lang="en-US" sz="700" b="1" dirty="0">
                <a:highlight>
                  <a:srgbClr val="212121"/>
                </a:highlight>
                <a:latin typeface="+mn-lt"/>
              </a:rPr>
              <a:t>CloudWatch Logs</a:t>
            </a:r>
            <a:r>
              <a:rPr lang="en-US" sz="700" dirty="0">
                <a:highlight>
                  <a:srgbClr val="212121"/>
                </a:highlight>
                <a:latin typeface="+mn-lt"/>
              </a:rPr>
              <a:t> using specific request IDs to find the exact error message and traceback, dramatically reducing troubleshooting time.</a:t>
            </a:r>
          </a:p>
          <a:p>
            <a:pPr lvl="1"/>
            <a:r>
              <a:rPr lang="en-US" sz="700" b="1" dirty="0">
                <a:highlight>
                  <a:srgbClr val="212121"/>
                </a:highlight>
                <a:latin typeface="+mn-lt"/>
              </a:rPr>
              <a:t>Automated Alerting with CloudWatch Alarms:</a:t>
            </a:r>
            <a:endParaRPr lang="en-US" sz="700" dirty="0">
              <a:highlight>
                <a:srgbClr val="212121"/>
              </a:highlight>
              <a:latin typeface="+mn-lt"/>
            </a:endParaRPr>
          </a:p>
          <a:p>
            <a:pPr lvl="2"/>
            <a:r>
              <a:rPr lang="en-US" sz="700" dirty="0">
                <a:highlight>
                  <a:srgbClr val="212121"/>
                </a:highlight>
                <a:latin typeface="+mn-lt"/>
              </a:rPr>
              <a:t>We can create alarms that automatically trigger based on log patterns or metric thresholds.</a:t>
            </a:r>
          </a:p>
          <a:p>
            <a:pPr lvl="2"/>
            <a:r>
              <a:rPr lang="en-US" sz="700" b="1" dirty="0">
                <a:highlight>
                  <a:srgbClr val="212121"/>
                </a:highlight>
                <a:latin typeface="+mn-lt"/>
              </a:rPr>
              <a:t>Example Alarms:</a:t>
            </a:r>
            <a:endParaRPr lang="en-US" sz="700" dirty="0">
              <a:highlight>
                <a:srgbClr val="212121"/>
              </a:highlight>
              <a:latin typeface="+mn-lt"/>
            </a:endParaRPr>
          </a:p>
          <a:p>
            <a:pPr lvl="3"/>
            <a:r>
              <a:rPr lang="en-US" sz="700" b="1" dirty="0">
                <a:highlight>
                  <a:srgbClr val="212121"/>
                </a:highlight>
                <a:latin typeface="+mn-lt"/>
              </a:rPr>
              <a:t>High Error Rate:</a:t>
            </a:r>
            <a:r>
              <a:rPr lang="en-US" sz="700" dirty="0">
                <a:highlight>
                  <a:srgbClr val="212121"/>
                </a:highlight>
                <a:latin typeface="+mn-lt"/>
              </a:rPr>
              <a:t> Trigger an alarm if the number of 5xx server errors from the endpoint exceeds 5 in a 1-minute period.</a:t>
            </a:r>
          </a:p>
          <a:p>
            <a:pPr lvl="3"/>
            <a:r>
              <a:rPr lang="en-US" sz="700" b="1" dirty="0">
                <a:highlight>
                  <a:srgbClr val="212121"/>
                </a:highlight>
                <a:latin typeface="+mn-lt"/>
              </a:rPr>
              <a:t>High Latency:</a:t>
            </a:r>
            <a:r>
              <a:rPr lang="en-US" sz="700" dirty="0">
                <a:highlight>
                  <a:srgbClr val="212121"/>
                </a:highlight>
                <a:latin typeface="+mn-lt"/>
              </a:rPr>
              <a:t> Alert the team if the </a:t>
            </a:r>
            <a:r>
              <a:rPr lang="en-US" sz="700" dirty="0" err="1">
                <a:highlight>
                  <a:srgbClr val="212121"/>
                </a:highlight>
                <a:latin typeface="+mn-lt"/>
              </a:rPr>
              <a:t>ModelLatency</a:t>
            </a:r>
            <a:r>
              <a:rPr lang="en-US" sz="700" dirty="0">
                <a:highlight>
                  <a:srgbClr val="212121"/>
                </a:highlight>
                <a:latin typeface="+mn-lt"/>
              </a:rPr>
              <a:t> metric averages above 500ms for more than 5 minutes.</a:t>
            </a:r>
          </a:p>
          <a:p>
            <a:pPr lvl="3"/>
            <a:r>
              <a:rPr lang="en-US" sz="700" b="1" dirty="0">
                <a:highlight>
                  <a:srgbClr val="212121"/>
                </a:highlight>
                <a:latin typeface="+mn-lt"/>
              </a:rPr>
              <a:t>Resource Bottlenecks:</a:t>
            </a:r>
            <a:r>
              <a:rPr lang="en-US" sz="700" dirty="0">
                <a:highlight>
                  <a:srgbClr val="212121"/>
                </a:highlight>
                <a:latin typeface="+mn-lt"/>
              </a:rPr>
              <a:t> Trigger an alarm if </a:t>
            </a:r>
            <a:r>
              <a:rPr lang="en-US" sz="700" dirty="0" err="1">
                <a:highlight>
                  <a:srgbClr val="212121"/>
                </a:highlight>
                <a:latin typeface="+mn-lt"/>
              </a:rPr>
              <a:t>CPUUtilization</a:t>
            </a:r>
            <a:r>
              <a:rPr lang="en-US" sz="700" dirty="0">
                <a:highlight>
                  <a:srgbClr val="212121"/>
                </a:highlight>
                <a:latin typeface="+mn-lt"/>
              </a:rPr>
              <a:t> on the endpoint instance remains above 90% for a sustained period, indicating a need to scale up.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lvl="0">
              <a:lnSpc>
                <a:spcPct val="90000"/>
              </a:lnSpc>
            </a:pPr>
            <a:r>
              <a:rPr lang="en-US"/>
              <a:t>Future Enhancements &amp; Roadmap</a:t>
            </a:r>
          </a:p>
        </p:txBody>
      </p:sp>
      <p:graphicFrame>
        <p:nvGraphicFramePr>
          <p:cNvPr id="205" name="Google Shape;203;p23">
            <a:extLst>
              <a:ext uri="{FF2B5EF4-FFF2-40B4-BE49-F238E27FC236}">
                <a16:creationId xmlns:a16="http://schemas.microsoft.com/office/drawing/2014/main" id="{A8CAC618-B250-FCA8-CEA8-2C26C6BB6845}"/>
              </a:ext>
            </a:extLst>
          </p:cNvPr>
          <p:cNvGraphicFramePr/>
          <p:nvPr>
            <p:extLst>
              <p:ext uri="{D42A27DB-BD31-4B8C-83A1-F6EECF244321}">
                <p14:modId xmlns:p14="http://schemas.microsoft.com/office/powerpoint/2010/main" val="1472678605"/>
              </p:ext>
            </p:extLst>
          </p:nvPr>
        </p:nvGraphicFramePr>
        <p:xfrm>
          <a:off x="311700" y="1208225"/>
          <a:ext cx="8520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1297500" y="393750"/>
            <a:ext cx="7594200" cy="914100"/>
          </a:xfrm>
          <a:prstGeom prst="rect">
            <a:avLst/>
          </a:prstGeom>
        </p:spPr>
        <p:txBody>
          <a:bodyPr spcFirstLastPara="1" wrap="square" lIns="91425" tIns="91425" rIns="91425" bIns="91425" anchor="t" anchorCtr="0">
            <a:normAutofit/>
          </a:bodyPr>
          <a:lstStyle/>
          <a:p>
            <a:pPr lvl="0"/>
            <a:r>
              <a:rPr lang="en-US"/>
              <a:t>Summary &amp; Final Thoughts</a:t>
            </a:r>
            <a:endParaRPr lang="en-US" dirty="0"/>
          </a:p>
        </p:txBody>
      </p:sp>
      <p:sp>
        <p:nvSpPr>
          <p:cNvPr id="221" name="Google Shape;221;p26"/>
          <p:cNvSpPr txBox="1">
            <a:spLocks noGrp="1"/>
          </p:cNvSpPr>
          <p:nvPr>
            <p:ph type="body" idx="1"/>
          </p:nvPr>
        </p:nvSpPr>
        <p:spPr>
          <a:xfrm>
            <a:off x="1085424" y="1465200"/>
            <a:ext cx="7702975" cy="2911200"/>
          </a:xfrm>
          <a:prstGeom prst="rect">
            <a:avLst/>
          </a:prstGeom>
        </p:spPr>
        <p:txBody>
          <a:bodyPr spcFirstLastPara="1" wrap="square" lIns="91425" tIns="91425" rIns="91425" bIns="91425" anchor="t" anchorCtr="0">
            <a:normAutofit/>
          </a:bodyPr>
          <a:lstStyle/>
          <a:p>
            <a:pPr marL="146050" indent="0">
              <a:buNone/>
            </a:pPr>
            <a:r>
              <a:rPr lang="en-US" sz="1000" b="1" dirty="0">
                <a:highlight>
                  <a:srgbClr val="212121"/>
                </a:highlight>
                <a:latin typeface="+mn-lt"/>
              </a:rPr>
              <a:t>Project Summary</a:t>
            </a:r>
          </a:p>
          <a:p>
            <a:r>
              <a:rPr lang="en-US" sz="800" dirty="0">
                <a:highlight>
                  <a:srgbClr val="212121"/>
                </a:highlight>
                <a:latin typeface="+mn-lt"/>
              </a:rPr>
              <a:t>We have successfully designed and implemented an end-to-end MLOps pipeline on AWS for the early detection of Autism Spectrum Disorder.</a:t>
            </a:r>
          </a:p>
          <a:p>
            <a:r>
              <a:rPr lang="en-US" sz="800" dirty="0">
                <a:highlight>
                  <a:srgbClr val="212121"/>
                </a:highlight>
                <a:latin typeface="+mn-lt"/>
              </a:rPr>
              <a:t>The system ingests, processes, and stores data efficiently using a modern data lake architecture (S3, Glue, Athena).</a:t>
            </a:r>
          </a:p>
          <a:p>
            <a:r>
              <a:rPr lang="en-US" sz="800" dirty="0">
                <a:highlight>
                  <a:srgbClr val="212121"/>
                </a:highlight>
                <a:latin typeface="+mn-lt"/>
              </a:rPr>
              <a:t>A robust </a:t>
            </a:r>
            <a:r>
              <a:rPr lang="en-US" sz="800" dirty="0" err="1">
                <a:highlight>
                  <a:srgbClr val="212121"/>
                </a:highlight>
                <a:latin typeface="+mn-lt"/>
              </a:rPr>
              <a:t>XGBoost</a:t>
            </a:r>
            <a:r>
              <a:rPr lang="en-US" sz="800" dirty="0">
                <a:highlight>
                  <a:srgbClr val="212121"/>
                </a:highlight>
                <a:latin typeface="+mn-lt"/>
              </a:rPr>
              <a:t> model was trained and deployed using Amazon SageMaker, with a primary focus on maximizing </a:t>
            </a:r>
            <a:r>
              <a:rPr lang="en-US" sz="800" b="1" dirty="0">
                <a:highlight>
                  <a:srgbClr val="212121"/>
                </a:highlight>
                <a:latin typeface="+mn-lt"/>
              </a:rPr>
              <a:t>recall</a:t>
            </a:r>
            <a:r>
              <a:rPr lang="en-US" sz="800" dirty="0">
                <a:highlight>
                  <a:srgbClr val="212121"/>
                </a:highlight>
                <a:latin typeface="+mn-lt"/>
              </a:rPr>
              <a:t> to ensure at-risk individuals are not missed.</a:t>
            </a:r>
          </a:p>
          <a:p>
            <a:r>
              <a:rPr lang="en-US" sz="800" dirty="0">
                <a:highlight>
                  <a:srgbClr val="212121"/>
                </a:highlight>
                <a:latin typeface="+mn-lt"/>
              </a:rPr>
              <a:t>Crucially, we established a framework for continuous monitoring, incorporating </a:t>
            </a:r>
            <a:r>
              <a:rPr lang="en-US" sz="800" b="1" dirty="0">
                <a:highlight>
                  <a:srgbClr val="212121"/>
                </a:highlight>
                <a:latin typeface="+mn-lt"/>
              </a:rPr>
              <a:t>SageMaker Model Monitor</a:t>
            </a:r>
            <a:r>
              <a:rPr lang="en-US" sz="800" dirty="0">
                <a:highlight>
                  <a:srgbClr val="212121"/>
                </a:highlight>
                <a:latin typeface="+mn-lt"/>
              </a:rPr>
              <a:t> and </a:t>
            </a:r>
            <a:r>
              <a:rPr lang="en-US" sz="800" b="1" dirty="0">
                <a:highlight>
                  <a:srgbClr val="212121"/>
                </a:highlight>
                <a:latin typeface="+mn-lt"/>
              </a:rPr>
              <a:t>CloudWatch</a:t>
            </a:r>
            <a:r>
              <a:rPr lang="en-US" sz="800" dirty="0">
                <a:highlight>
                  <a:srgbClr val="212121"/>
                </a:highlight>
                <a:latin typeface="+mn-lt"/>
              </a:rPr>
              <a:t> to track feature drift, model degradation, and operational health.</a:t>
            </a:r>
          </a:p>
          <a:p>
            <a:endParaRPr lang="en-US" sz="800" dirty="0">
              <a:highlight>
                <a:srgbClr val="212121"/>
              </a:highlight>
              <a:latin typeface="+mn-lt"/>
            </a:endParaRPr>
          </a:p>
          <a:p>
            <a:endParaRPr lang="en-US" sz="800" dirty="0">
              <a:highlight>
                <a:srgbClr val="212121"/>
              </a:highlight>
              <a:latin typeface="+mn-lt"/>
            </a:endParaRPr>
          </a:p>
          <a:p>
            <a:pPr marL="146050" indent="0">
              <a:buNone/>
            </a:pPr>
            <a:r>
              <a:rPr lang="en-US" sz="1000" b="1" dirty="0">
                <a:highlight>
                  <a:srgbClr val="212121"/>
                </a:highlight>
                <a:latin typeface="+mn-lt"/>
              </a:rPr>
              <a:t>Final Thoughts</a:t>
            </a:r>
          </a:p>
          <a:p>
            <a:r>
              <a:rPr lang="en-US" sz="800" dirty="0">
                <a:highlight>
                  <a:srgbClr val="212121"/>
                </a:highlight>
                <a:latin typeface="+mn-lt"/>
              </a:rPr>
              <a:t>This project demonstrates that the value is not just in the predictive model itself, but in the creation of a </a:t>
            </a:r>
            <a:r>
              <a:rPr lang="en-US" sz="800" b="1" dirty="0">
                <a:highlight>
                  <a:srgbClr val="212121"/>
                </a:highlight>
                <a:latin typeface="+mn-lt"/>
              </a:rPr>
              <a:t>durable, automated, and scalable system</a:t>
            </a:r>
            <a:r>
              <a:rPr lang="en-US" sz="800" dirty="0">
                <a:highlight>
                  <a:srgbClr val="212121"/>
                </a:highlight>
                <a:latin typeface="+mn-lt"/>
              </a:rPr>
              <a:t>. By focusing on the entire MLOps lifecycle—from data ingestion to monitoring—we have built a strong foundation.</a:t>
            </a:r>
          </a:p>
          <a:p>
            <a:r>
              <a:rPr lang="en-US" sz="800" dirty="0">
                <a:highlight>
                  <a:srgbClr val="212121"/>
                </a:highlight>
                <a:latin typeface="+mn-lt"/>
              </a:rPr>
              <a:t>The true impact of this work lies in its potential to serve as a real-world clinical decision support tool. By accelerating the identification process, this system can help reduce the workload on clinicians and, most importantly, shorten the time it takes for individuals to receive the critical assessment and support they need. The path forward involves refining this system and integrating it deeper into the clinical workflow to realize this potential.</a:t>
            </a:r>
          </a:p>
          <a:p>
            <a:pPr marL="457200" lvl="0" indent="-322580" algn="l" rtl="0">
              <a:spcBef>
                <a:spcPts val="1500"/>
              </a:spcBef>
              <a:spcAft>
                <a:spcPts val="0"/>
              </a:spcAft>
              <a:buClr>
                <a:srgbClr val="ECECEC"/>
              </a:buClr>
              <a:buSzPct val="100000"/>
              <a:buFont typeface="Roboto"/>
              <a:buChar char="●"/>
            </a:pPr>
            <a:endParaRPr sz="700" dirty="0">
              <a:solidFill>
                <a:srgbClr val="ECECEC"/>
              </a:solidFill>
              <a:highlight>
                <a:srgbClr val="212121"/>
              </a:highlight>
              <a:latin typeface="+mn-lt"/>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1297500" y="393750"/>
            <a:ext cx="75942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233" name="Google Shape;233;p28"/>
          <p:cNvSpPr txBox="1">
            <a:spLocks noGrp="1"/>
          </p:cNvSpPr>
          <p:nvPr>
            <p:ph type="body" idx="1"/>
          </p:nvPr>
        </p:nvSpPr>
        <p:spPr>
          <a:xfrm>
            <a:off x="1085425" y="1465200"/>
            <a:ext cx="7225200" cy="2911200"/>
          </a:xfrm>
          <a:prstGeom prst="rect">
            <a:avLst/>
          </a:prstGeom>
        </p:spPr>
        <p:txBody>
          <a:bodyPr spcFirstLastPara="1" wrap="square" lIns="91425" tIns="91425" rIns="91425" bIns="91425" anchor="t" anchorCtr="0">
            <a:normAutofit/>
          </a:bodyPr>
          <a:lstStyle/>
          <a:p>
            <a:r>
              <a:rPr lang="en-US" sz="1000" dirty="0">
                <a:highlight>
                  <a:srgbClr val="212121"/>
                </a:highlight>
              </a:rPr>
              <a:t>Allison, C., Auyeung, B., &amp; Baron-Cohen, S. (2012). Toward brief “Red Flags” for autism screening: The Short Autism Spectrum Quotient and the Short Quantitative Checklist in 1,000 cases and 3,000 controls. </a:t>
            </a:r>
            <a:r>
              <a:rPr lang="en-US" sz="1000" i="1" dirty="0">
                <a:highlight>
                  <a:srgbClr val="212121"/>
                </a:highlight>
              </a:rPr>
              <a:t>Journal of the American Academy of Child &amp; Adolescent Psychiatry</a:t>
            </a:r>
            <a:r>
              <a:rPr lang="en-US" sz="1000" dirty="0">
                <a:highlight>
                  <a:srgbClr val="212121"/>
                </a:highlight>
              </a:rPr>
              <a:t>, </a:t>
            </a:r>
            <a:r>
              <a:rPr lang="en-US" sz="1000" i="1" dirty="0">
                <a:highlight>
                  <a:srgbClr val="212121"/>
                </a:highlight>
              </a:rPr>
              <a:t>51</a:t>
            </a:r>
            <a:r>
              <a:rPr lang="en-US" sz="1000" dirty="0">
                <a:highlight>
                  <a:srgbClr val="212121"/>
                </a:highlight>
              </a:rPr>
              <a:t>(2), 202-212.e7. </a:t>
            </a:r>
            <a:r>
              <a:rPr lang="en-US" sz="1000" dirty="0">
                <a:highlight>
                  <a:srgbClr val="212121"/>
                </a:highlight>
                <a:hlinkClick r:id="rId3" tooltip="null"/>
              </a:rPr>
              <a:t>https://doi.org/10.1016/j.jaac.2011.11.003</a:t>
            </a:r>
            <a:endParaRPr lang="en-US" sz="1000" dirty="0">
              <a:highlight>
                <a:srgbClr val="212121"/>
              </a:highlight>
            </a:endParaRPr>
          </a:p>
          <a:p>
            <a:r>
              <a:rPr lang="en-US" sz="1000" dirty="0">
                <a:highlight>
                  <a:srgbClr val="212121"/>
                </a:highlight>
              </a:rPr>
              <a:t>Amazon Web Services. (2020). </a:t>
            </a:r>
            <a:r>
              <a:rPr lang="en-US" sz="1000" i="1" dirty="0">
                <a:highlight>
                  <a:srgbClr val="212121"/>
                </a:highlight>
              </a:rPr>
              <a:t>Machine learning best practices for public sector organizations</a:t>
            </a:r>
            <a:r>
              <a:rPr lang="en-US" sz="1000" dirty="0">
                <a:highlight>
                  <a:srgbClr val="212121"/>
                </a:highlight>
              </a:rPr>
              <a:t>. AWS Whitepaper. </a:t>
            </a:r>
            <a:r>
              <a:rPr lang="en-US" sz="1000" dirty="0">
                <a:highlight>
                  <a:srgbClr val="212121"/>
                </a:highlight>
                <a:hlinkClick r:id="rId4" tooltip="null"/>
              </a:rPr>
              <a:t>https://d1.awsstatic.com/whitepapers/machine-learning-best-practices-for-public-sector-organizations.pdf</a:t>
            </a:r>
            <a:endParaRPr lang="en-US" sz="1000" dirty="0">
              <a:highlight>
                <a:srgbClr val="212121"/>
              </a:highlight>
            </a:endParaRPr>
          </a:p>
          <a:p>
            <a:r>
              <a:rPr lang="en-US" sz="1000" dirty="0">
                <a:highlight>
                  <a:srgbClr val="212121"/>
                </a:highlight>
              </a:rPr>
              <a:t>Amazon Web Services. (n.d.). </a:t>
            </a:r>
            <a:r>
              <a:rPr lang="en-US" sz="1000" i="1" dirty="0">
                <a:highlight>
                  <a:srgbClr val="212121"/>
                </a:highlight>
              </a:rPr>
              <a:t>Amazon SageMaker</a:t>
            </a:r>
            <a:r>
              <a:rPr lang="en-US" sz="1000" dirty="0">
                <a:highlight>
                  <a:srgbClr val="212121"/>
                </a:highlight>
              </a:rPr>
              <a:t>. Retrieved June 22, 2025, from </a:t>
            </a:r>
            <a:r>
              <a:rPr lang="en-US" sz="1000" dirty="0">
                <a:highlight>
                  <a:srgbClr val="212121"/>
                </a:highlight>
                <a:hlinkClick r:id="rId5" tooltip="null"/>
              </a:rPr>
              <a:t>https://aws.amazon.com/sagemaker/</a:t>
            </a:r>
            <a:endParaRPr lang="en-US" sz="1000" dirty="0">
              <a:highlight>
                <a:srgbClr val="212121"/>
              </a:highlight>
            </a:endParaRPr>
          </a:p>
          <a:p>
            <a:r>
              <a:rPr lang="en-US" sz="1000" dirty="0">
                <a:highlight>
                  <a:srgbClr val="212121"/>
                </a:highlight>
              </a:rPr>
              <a:t>Amazon Web Services. (n.d.). </a:t>
            </a:r>
            <a:r>
              <a:rPr lang="en-US" sz="1000" i="1" dirty="0">
                <a:highlight>
                  <a:srgbClr val="212121"/>
                </a:highlight>
              </a:rPr>
              <a:t>What is Amazon CloudWatch?</a:t>
            </a:r>
            <a:r>
              <a:rPr lang="en-US" sz="1000" dirty="0">
                <a:highlight>
                  <a:srgbClr val="212121"/>
                </a:highlight>
              </a:rPr>
              <a:t> Retrieved June 22, 2025, from </a:t>
            </a:r>
            <a:r>
              <a:rPr lang="en-US" sz="1000" dirty="0">
                <a:highlight>
                  <a:srgbClr val="212121"/>
                </a:highlight>
                <a:hlinkClick r:id="rId6" tooltip="null"/>
              </a:rPr>
              <a:t>https://docs.aws.amazon.com/AmazonCloudWatch/latest/monitoring/WhatIsCloudWatch.html</a:t>
            </a:r>
            <a:endParaRPr lang="en-US" sz="1000" dirty="0">
              <a:highlight>
                <a:srgbClr val="212121"/>
              </a:highlight>
            </a:endParaRPr>
          </a:p>
          <a:p>
            <a:r>
              <a:rPr lang="en-US" sz="1000" dirty="0">
                <a:highlight>
                  <a:srgbClr val="212121"/>
                </a:highlight>
              </a:rPr>
              <a:t>Chen, T., &amp; </a:t>
            </a:r>
            <a:r>
              <a:rPr lang="en-US" sz="1000" dirty="0" err="1">
                <a:highlight>
                  <a:srgbClr val="212121"/>
                </a:highlight>
              </a:rPr>
              <a:t>Guestrin</a:t>
            </a:r>
            <a:r>
              <a:rPr lang="en-US" sz="1000" dirty="0">
                <a:highlight>
                  <a:srgbClr val="212121"/>
                </a:highlight>
              </a:rPr>
              <a:t>, C. (2016). </a:t>
            </a:r>
            <a:r>
              <a:rPr lang="en-US" sz="1000" dirty="0" err="1">
                <a:highlight>
                  <a:srgbClr val="212121"/>
                </a:highlight>
              </a:rPr>
              <a:t>XGBoost</a:t>
            </a:r>
            <a:r>
              <a:rPr lang="en-US" sz="1000" dirty="0">
                <a:highlight>
                  <a:srgbClr val="212121"/>
                </a:highlight>
              </a:rPr>
              <a:t>: A scalable tree boosting system. In </a:t>
            </a:r>
            <a:r>
              <a:rPr lang="en-US" sz="1000" i="1" dirty="0">
                <a:highlight>
                  <a:srgbClr val="212121"/>
                </a:highlight>
              </a:rPr>
              <a:t>Proceedings of the 22nd ACM SIGKDD International Conference on Knowledge Discovery and Data Mining</a:t>
            </a:r>
            <a:r>
              <a:rPr lang="en-US" sz="1000" dirty="0">
                <a:highlight>
                  <a:srgbClr val="212121"/>
                </a:highlight>
              </a:rPr>
              <a:t> (pp. 785–794). ACM. </a:t>
            </a:r>
            <a:r>
              <a:rPr lang="en-US" sz="1000" dirty="0">
                <a:highlight>
                  <a:srgbClr val="212121"/>
                </a:highlight>
                <a:hlinkClick r:id="rId7" tooltip="null"/>
              </a:rPr>
              <a:t>https://doi.org/10.1145/2939672.2939785</a:t>
            </a:r>
            <a:endParaRPr lang="en-US" sz="1000" dirty="0">
              <a:highlight>
                <a:srgbClr val="212121"/>
              </a:highlight>
            </a:endParaRPr>
          </a:p>
          <a:p>
            <a:r>
              <a:rPr lang="en-US" sz="1000" dirty="0" err="1">
                <a:highlight>
                  <a:srgbClr val="212121"/>
                </a:highlight>
              </a:rPr>
              <a:t>Kreuzberger</a:t>
            </a:r>
            <a:r>
              <a:rPr lang="en-US" sz="1000" dirty="0">
                <a:highlight>
                  <a:srgbClr val="212121"/>
                </a:highlight>
              </a:rPr>
              <a:t>, D., Kühl, N., &amp; Hirschl, S. (2023). </a:t>
            </a:r>
            <a:r>
              <a:rPr lang="en-US" sz="1000" i="1" dirty="0">
                <a:highlight>
                  <a:srgbClr val="212121"/>
                </a:highlight>
              </a:rPr>
              <a:t>Machine Learning Operations (MLOps): A Survey of Survey</a:t>
            </a:r>
            <a:r>
              <a:rPr lang="en-US" sz="1000" dirty="0">
                <a:highlight>
                  <a:srgbClr val="212121"/>
                </a:highlight>
              </a:rPr>
              <a:t>. </a:t>
            </a:r>
            <a:r>
              <a:rPr lang="en-US" sz="1000" dirty="0" err="1">
                <a:highlight>
                  <a:srgbClr val="212121"/>
                </a:highlight>
              </a:rPr>
              <a:t>arXiv</a:t>
            </a:r>
            <a:r>
              <a:rPr lang="en-US" sz="1000" dirty="0">
                <a:highlight>
                  <a:srgbClr val="212121"/>
                </a:highlight>
              </a:rPr>
              <a:t> preprint arXiv:2305.02124. </a:t>
            </a:r>
            <a:r>
              <a:rPr lang="en-US" sz="1000" dirty="0">
                <a:highlight>
                  <a:srgbClr val="212121"/>
                </a:highlight>
                <a:hlinkClick r:id="rId8" tooltip="null"/>
              </a:rPr>
              <a:t>https://doi.org/10.48550/arXiv.2305.02124</a:t>
            </a:r>
            <a:endParaRPr lang="en-US" sz="1000" dirty="0">
              <a:highlight>
                <a:srgbClr val="212121"/>
              </a:highlight>
            </a:endParaRPr>
          </a:p>
          <a:p>
            <a:pPr marL="0" lvl="0" indent="0" algn="l" rtl="0">
              <a:lnSpc>
                <a:spcPct val="200000"/>
              </a:lnSpc>
              <a:spcBef>
                <a:spcPts val="0"/>
              </a:spcBef>
              <a:spcAft>
                <a:spcPts val="0"/>
              </a:spcAft>
              <a:buNone/>
            </a:pPr>
            <a:endParaRPr sz="1000" dirty="0">
              <a:highlight>
                <a:srgbClr val="212121"/>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3268550" y="2248625"/>
            <a:ext cx="21456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Thank you!</a:t>
            </a:r>
            <a:endParaRPr/>
          </a:p>
        </p:txBody>
      </p:sp>
    </p:spTree>
    <p:extLst>
      <p:ext uri="{BB962C8B-B14F-4D97-AF65-F5344CB8AC3E}">
        <p14:creationId xmlns:p14="http://schemas.microsoft.com/office/powerpoint/2010/main" val="40434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083375" y="393750"/>
            <a:ext cx="79887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Abstract/Overview</a:t>
            </a:r>
            <a:endParaRPr/>
          </a:p>
          <a:p>
            <a:pPr marL="0" lvl="0" indent="0" algn="l" rtl="0">
              <a:spcBef>
                <a:spcPts val="0"/>
              </a:spcBef>
              <a:spcAft>
                <a:spcPts val="0"/>
              </a:spcAft>
              <a:buSzPts val="990"/>
              <a:buNone/>
            </a:pPr>
            <a:endParaRPr sz="1960"/>
          </a:p>
        </p:txBody>
      </p:sp>
      <p:sp>
        <p:nvSpPr>
          <p:cNvPr id="141" name="Google Shape;141;p14"/>
          <p:cNvSpPr txBox="1">
            <a:spLocks noGrp="1"/>
          </p:cNvSpPr>
          <p:nvPr>
            <p:ph type="body" idx="1"/>
          </p:nvPr>
        </p:nvSpPr>
        <p:spPr>
          <a:xfrm>
            <a:off x="1083375" y="1358675"/>
            <a:ext cx="7353300" cy="2911200"/>
          </a:xfrm>
          <a:prstGeom prst="rect">
            <a:avLst/>
          </a:prstGeom>
        </p:spPr>
        <p:txBody>
          <a:bodyPr spcFirstLastPara="1" wrap="square" lIns="91425" tIns="91425" rIns="91425" bIns="91425" anchor="t" anchorCtr="0">
            <a:normAutofit/>
          </a:bodyPr>
          <a:lstStyle/>
          <a:p>
            <a:r>
              <a:rPr lang="en-US" b="1" dirty="0"/>
              <a:t>Primary Aim:</a:t>
            </a:r>
            <a:r>
              <a:rPr lang="en-US" dirty="0"/>
              <a:t> To develop an MLOps tool that accelerates the early identification of individuals at high risk for Autism Spectrum Disorder (ASD), ensuring they are fast-tracked for full clinical assessment.</a:t>
            </a:r>
          </a:p>
          <a:p>
            <a:r>
              <a:rPr lang="en-US" b="1" dirty="0"/>
              <a:t>Key Goals:</a:t>
            </a:r>
          </a:p>
          <a:p>
            <a:pPr lvl="1"/>
            <a:r>
              <a:rPr lang="en-US" b="1" dirty="0"/>
              <a:t>Build a Predictive Model:</a:t>
            </a:r>
            <a:endParaRPr lang="en-US" dirty="0"/>
          </a:p>
          <a:p>
            <a:pPr lvl="2"/>
            <a:r>
              <a:rPr lang="en-US" dirty="0"/>
              <a:t>Construct a robust binary classification model to predict ASD likelihood from screening data.</a:t>
            </a:r>
          </a:p>
          <a:p>
            <a:pPr lvl="1"/>
            <a:r>
              <a:rPr lang="en-US" b="1" dirty="0"/>
              <a:t>Create a Scalable MLOps Pipeline:</a:t>
            </a:r>
            <a:endParaRPr lang="en-US" dirty="0"/>
          </a:p>
          <a:p>
            <a:pPr lvl="2"/>
            <a:r>
              <a:rPr lang="en-US" dirty="0"/>
              <a:t>Implement an end-to-end MLOps workflow on AWS (S3, Glue, SageMaker) to support scalable data management, training, and future deployment.</a:t>
            </a:r>
          </a:p>
          <a:p>
            <a:pPr lvl="2"/>
            <a:r>
              <a:rPr lang="en-US" dirty="0"/>
              <a:t>Deploy the model </a:t>
            </a:r>
          </a:p>
          <a:p>
            <a:pPr lvl="2"/>
            <a:r>
              <a:rPr lang="en-US" dirty="0"/>
              <a:t>Monitor the model deployment matrices</a:t>
            </a:r>
          </a:p>
          <a:p>
            <a:pPr lvl="2"/>
            <a:r>
              <a:rPr lang="en-US" dirty="0"/>
              <a:t>Monitor the logs using </a:t>
            </a:r>
            <a:r>
              <a:rPr lang="en-US" dirty="0" err="1"/>
              <a:t>Sagemaker</a:t>
            </a:r>
            <a:r>
              <a:rPr lang="en-US" dirty="0"/>
              <a:t> cloud watch</a:t>
            </a:r>
          </a:p>
          <a:p>
            <a:pPr lvl="2"/>
            <a:r>
              <a:rPr lang="en-US" dirty="0"/>
              <a:t>Monitor the model drift and feature drift </a:t>
            </a:r>
          </a:p>
          <a:p>
            <a:pPr lvl="0" indent="-330200">
              <a:buSzPts val="1600"/>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083375" y="393750"/>
            <a:ext cx="79887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Abstract/Overview</a:t>
            </a:r>
            <a:endParaRPr/>
          </a:p>
          <a:p>
            <a:pPr marL="0" lvl="0" indent="0" algn="l" rtl="0">
              <a:spcBef>
                <a:spcPts val="0"/>
              </a:spcBef>
              <a:spcAft>
                <a:spcPts val="0"/>
              </a:spcAft>
              <a:buSzPts val="990"/>
              <a:buNone/>
            </a:pPr>
            <a:endParaRPr sz="1960"/>
          </a:p>
        </p:txBody>
      </p:sp>
      <p:sp>
        <p:nvSpPr>
          <p:cNvPr id="147" name="Google Shape;147;p15"/>
          <p:cNvSpPr txBox="1">
            <a:spLocks noGrp="1"/>
          </p:cNvSpPr>
          <p:nvPr>
            <p:ph type="body" idx="1"/>
          </p:nvPr>
        </p:nvSpPr>
        <p:spPr>
          <a:xfrm>
            <a:off x="1083375" y="1358675"/>
            <a:ext cx="7353300" cy="2911200"/>
          </a:xfrm>
          <a:prstGeom prst="rect">
            <a:avLst/>
          </a:prstGeom>
        </p:spPr>
        <p:txBody>
          <a:bodyPr spcFirstLastPara="1" wrap="square" lIns="91425" tIns="91425" rIns="91425" bIns="91425" anchor="t" anchorCtr="0">
            <a:normAutofit fontScale="85000" lnSpcReduction="20000"/>
          </a:bodyPr>
          <a:lstStyle/>
          <a:p>
            <a:r>
              <a:rPr lang="en" sz="1600" dirty="0"/>
              <a:t>Code attempts to</a:t>
            </a:r>
          </a:p>
          <a:p>
            <a:pPr lvl="1"/>
            <a:r>
              <a:rPr lang="en-US" sz="1400" b="1" dirty="0"/>
              <a:t>Data Ingestion &amp; Warehousing:</a:t>
            </a:r>
            <a:endParaRPr lang="en-US" sz="1400" dirty="0"/>
          </a:p>
          <a:p>
            <a:pPr lvl="2"/>
            <a:r>
              <a:rPr lang="en-US" sz="1400" dirty="0"/>
              <a:t>Loads raw screening data and uploads it to an AWS S3 bucket.</a:t>
            </a:r>
          </a:p>
          <a:p>
            <a:pPr lvl="2"/>
            <a:r>
              <a:rPr lang="en-US" sz="1400" dirty="0"/>
              <a:t>Uses </a:t>
            </a:r>
            <a:r>
              <a:rPr lang="en-US" sz="1400" b="1" dirty="0"/>
              <a:t>AWS Glue</a:t>
            </a:r>
            <a:r>
              <a:rPr lang="en-US" sz="1400" dirty="0"/>
              <a:t> to crawl the data and create a data catalog.</a:t>
            </a:r>
          </a:p>
          <a:p>
            <a:pPr lvl="2"/>
            <a:r>
              <a:rPr lang="en-US" sz="1400" dirty="0"/>
              <a:t>Transforms the data into the efficient </a:t>
            </a:r>
            <a:r>
              <a:rPr lang="en-US" sz="1400" b="1" dirty="0"/>
              <a:t>Parquet</a:t>
            </a:r>
            <a:r>
              <a:rPr lang="en-US" sz="1400" dirty="0"/>
              <a:t> format for querying with </a:t>
            </a:r>
            <a:r>
              <a:rPr lang="en-US" sz="1400" b="1" dirty="0"/>
              <a:t>Amazon Athena</a:t>
            </a:r>
            <a:r>
              <a:rPr lang="en-US" sz="1400" dirty="0"/>
              <a:t>.</a:t>
            </a:r>
          </a:p>
          <a:p>
            <a:pPr lvl="1"/>
            <a:r>
              <a:rPr lang="en-US" sz="1400" b="1" dirty="0"/>
              <a:t>Centralized Feature Management:</a:t>
            </a:r>
            <a:endParaRPr lang="en-US" sz="1400" dirty="0"/>
          </a:p>
          <a:p>
            <a:pPr lvl="2"/>
            <a:r>
              <a:rPr lang="en-US" sz="1400" dirty="0"/>
              <a:t>Establishes a </a:t>
            </a:r>
            <a:r>
              <a:rPr lang="en-US" sz="1400" b="1" dirty="0"/>
              <a:t>SageMaker Feature Store</a:t>
            </a:r>
            <a:r>
              <a:rPr lang="en-US" sz="1400" dirty="0"/>
              <a:t> to create a single source of truth for ML features.</a:t>
            </a:r>
          </a:p>
          <a:p>
            <a:pPr lvl="2"/>
            <a:r>
              <a:rPr lang="en-US" sz="1400" dirty="0"/>
              <a:t>Populates the Feature Store, making features consistently available for both model training (offline) and real-time predictions (online).</a:t>
            </a:r>
          </a:p>
          <a:p>
            <a:pPr lvl="1"/>
            <a:r>
              <a:rPr lang="en-US" sz="1400" b="1" dirty="0"/>
              <a:t>Data Analysis &amp; Preprocessing:</a:t>
            </a:r>
            <a:endParaRPr lang="en-US" sz="1400" dirty="0"/>
          </a:p>
          <a:p>
            <a:pPr lvl="2"/>
            <a:r>
              <a:rPr lang="en-US" sz="1400" dirty="0"/>
              <a:t>Performs Exploratory Data Analysis (EDA) to uncover relationships between demographic/screening features and ASD diagnoses.</a:t>
            </a:r>
          </a:p>
          <a:p>
            <a:pPr lvl="2"/>
            <a:r>
              <a:rPr lang="en-US" sz="1400" dirty="0"/>
              <a:t>Prepares the data for model consumption.</a:t>
            </a:r>
          </a:p>
          <a:p>
            <a:pPr marL="457200" lvl="0" indent="-330200" algn="l" rtl="0">
              <a:spcBef>
                <a:spcPts val="0"/>
              </a:spcBef>
              <a:spcAft>
                <a:spcPts val="0"/>
              </a:spcAft>
              <a:buSzPts val="1600"/>
              <a:buChar char="●"/>
            </a:pP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083375" y="393750"/>
            <a:ext cx="79887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60" dirty="0"/>
              <a:t>Overview of Dataset</a:t>
            </a:r>
            <a:endParaRPr sz="1960" dirty="0"/>
          </a:p>
        </p:txBody>
      </p:sp>
      <p:sp>
        <p:nvSpPr>
          <p:cNvPr id="153" name="Google Shape;153;p16"/>
          <p:cNvSpPr txBox="1">
            <a:spLocks noGrp="1"/>
          </p:cNvSpPr>
          <p:nvPr>
            <p:ph type="body" idx="1"/>
          </p:nvPr>
        </p:nvSpPr>
        <p:spPr>
          <a:xfrm>
            <a:off x="1083374" y="1225550"/>
            <a:ext cx="7520875" cy="3105149"/>
          </a:xfrm>
          <a:prstGeom prst="rect">
            <a:avLst/>
          </a:prstGeom>
        </p:spPr>
        <p:txBody>
          <a:bodyPr spcFirstLastPara="1" wrap="square" lIns="91425" tIns="91425" rIns="91425" bIns="91425" anchor="t" anchorCtr="0">
            <a:normAutofit fontScale="92500" lnSpcReduction="20000"/>
          </a:bodyPr>
          <a:lstStyle/>
          <a:p>
            <a:r>
              <a:rPr lang="en-US" b="1" dirty="0"/>
              <a:t>Dataset Source &amp; Structure</a:t>
            </a:r>
          </a:p>
          <a:p>
            <a:pPr lvl="1"/>
            <a:r>
              <a:rPr lang="en-US" b="1" dirty="0"/>
              <a:t>Source:</a:t>
            </a:r>
            <a:r>
              <a:rPr lang="en-US" dirty="0"/>
              <a:t> The project utilizes data from ASD screening questionnaires, provided in </a:t>
            </a:r>
            <a:r>
              <a:rPr lang="en-US" dirty="0" err="1"/>
              <a:t>train.csv</a:t>
            </a:r>
            <a:r>
              <a:rPr lang="en-US" dirty="0"/>
              <a:t> and </a:t>
            </a:r>
            <a:r>
              <a:rPr lang="en-US" dirty="0" err="1"/>
              <a:t>test.csv</a:t>
            </a:r>
            <a:r>
              <a:rPr lang="en-US" dirty="0"/>
              <a:t> files.</a:t>
            </a:r>
          </a:p>
          <a:p>
            <a:pPr lvl="1"/>
            <a:r>
              <a:rPr lang="en-US" b="1" dirty="0"/>
              <a:t>Type:</a:t>
            </a:r>
            <a:r>
              <a:rPr lang="en-US" dirty="0"/>
              <a:t> Tabular data combining clinical screening responses and patient demographics.</a:t>
            </a:r>
          </a:p>
          <a:p>
            <a:pPr lvl="1"/>
            <a:r>
              <a:rPr lang="en-US" b="1" dirty="0"/>
              <a:t>Target Variable:</a:t>
            </a:r>
            <a:r>
              <a:rPr lang="en-US" dirty="0"/>
              <a:t> A binary feature named </a:t>
            </a:r>
            <a:r>
              <a:rPr lang="en-US" b="1" dirty="0"/>
              <a:t>'Class/ASD'</a:t>
            </a:r>
            <a:r>
              <a:rPr lang="en-US" dirty="0"/>
              <a:t>, where 1 indicates a clinical diagnosis of ASD and 0 indicates no diagnosis.</a:t>
            </a:r>
          </a:p>
          <a:p>
            <a:r>
              <a:rPr lang="en-US" b="1" dirty="0"/>
              <a:t>Feature Categories</a:t>
            </a:r>
          </a:p>
          <a:p>
            <a:pPr lvl="1"/>
            <a:r>
              <a:rPr lang="en-US" b="1" dirty="0"/>
              <a:t>Screening Scores (Behavioral Traits):</a:t>
            </a:r>
            <a:endParaRPr lang="en-US" dirty="0"/>
          </a:p>
          <a:p>
            <a:pPr lvl="2"/>
            <a:r>
              <a:rPr lang="en-US" b="1" dirty="0"/>
              <a:t>A1_Score</a:t>
            </a:r>
            <a:r>
              <a:rPr lang="en-US" dirty="0"/>
              <a:t> to </a:t>
            </a:r>
            <a:r>
              <a:rPr lang="en-US" b="1" dirty="0"/>
              <a:t>A10_Score</a:t>
            </a:r>
            <a:r>
              <a:rPr lang="en-US" dirty="0"/>
              <a:t>: These are the core features, representing binary answers (0 or 1) to 10 questions from the Autism-Spectrum Quotient (AQ-10) screening tool.</a:t>
            </a:r>
          </a:p>
          <a:p>
            <a:r>
              <a:rPr lang="en-US" b="1" dirty="0"/>
              <a:t>Demographic &amp; Background Information:</a:t>
            </a:r>
            <a:endParaRPr lang="en-US" dirty="0"/>
          </a:p>
          <a:p>
            <a:pPr lvl="1"/>
            <a:r>
              <a:rPr lang="en-US" b="1" dirty="0"/>
              <a:t>age</a:t>
            </a:r>
            <a:r>
              <a:rPr lang="en-US" dirty="0"/>
              <a:t>: Patient's age in years.</a:t>
            </a:r>
          </a:p>
          <a:p>
            <a:pPr lvl="1"/>
            <a:r>
              <a:rPr lang="en-US" b="1" dirty="0"/>
              <a:t>gender</a:t>
            </a:r>
            <a:r>
              <a:rPr lang="en-US" dirty="0"/>
              <a:t>: Patient's gender.</a:t>
            </a:r>
          </a:p>
          <a:p>
            <a:pPr lvl="1"/>
            <a:r>
              <a:rPr lang="en-US" b="1" dirty="0"/>
              <a:t>ethnicity</a:t>
            </a:r>
            <a:r>
              <a:rPr lang="en-US" dirty="0"/>
              <a:t>: Patient's ethnic background.</a:t>
            </a:r>
          </a:p>
          <a:p>
            <a:pPr lvl="1"/>
            <a:r>
              <a:rPr lang="en-US" b="1" dirty="0"/>
              <a:t>jaundice</a:t>
            </a:r>
            <a:r>
              <a:rPr lang="en-US" dirty="0"/>
              <a:t>: A binary indicator of whether the patient had jaundice at birth.</a:t>
            </a:r>
          </a:p>
          <a:p>
            <a:pPr lvl="1"/>
            <a:r>
              <a:rPr lang="en-US" b="1" dirty="0"/>
              <a:t>autism</a:t>
            </a:r>
            <a:r>
              <a:rPr lang="en-US" dirty="0"/>
              <a:t>: A binary indicator for a family history of autism.</a:t>
            </a:r>
          </a:p>
          <a:p>
            <a:pPr lvl="1"/>
            <a:r>
              <a:rPr lang="en-US" b="1" dirty="0" err="1"/>
              <a:t>country_of_res</a:t>
            </a:r>
            <a:r>
              <a:rPr lang="en-US" dirty="0"/>
              <a:t>: Patient's country of residence.</a:t>
            </a:r>
          </a:p>
          <a:p>
            <a:pPr lvl="1"/>
            <a:r>
              <a:rPr lang="en-US" b="1" dirty="0" err="1"/>
              <a:t>used_app_before</a:t>
            </a:r>
            <a:r>
              <a:rPr lang="en-US" dirty="0"/>
              <a:t>: Indicates if the user has used the screening app before.</a:t>
            </a:r>
          </a:p>
          <a:p>
            <a:pPr lvl="1"/>
            <a:r>
              <a:rPr lang="en-US" b="1" dirty="0"/>
              <a:t>relation</a:t>
            </a:r>
            <a:r>
              <a:rPr lang="en-US" dirty="0"/>
              <a:t>: Who is filling out the screening form (e.g., 'Self', 'Parent').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lvl="0"/>
            <a:r>
              <a:rPr lang="en-US" dirty="0"/>
              <a:t>Data Pipeline - From S3 to Visualization</a:t>
            </a:r>
            <a:endParaRPr dirty="0"/>
          </a:p>
        </p:txBody>
      </p:sp>
      <p:sp>
        <p:nvSpPr>
          <p:cNvPr id="160" name="Google Shape;160;p17"/>
          <p:cNvSpPr txBox="1">
            <a:spLocks noGrp="1"/>
          </p:cNvSpPr>
          <p:nvPr>
            <p:ph type="body" idx="1"/>
          </p:nvPr>
        </p:nvSpPr>
        <p:spPr>
          <a:xfrm>
            <a:off x="1085424" y="1181100"/>
            <a:ext cx="3918376" cy="3195300"/>
          </a:xfrm>
          <a:prstGeom prst="rect">
            <a:avLst/>
          </a:prstGeom>
        </p:spPr>
        <p:txBody>
          <a:bodyPr spcFirstLastPara="1" wrap="square" lIns="91425" tIns="91425" rIns="91425" bIns="91425" anchor="t" anchorCtr="0">
            <a:normAutofit fontScale="62500" lnSpcReduction="20000"/>
          </a:bodyPr>
          <a:lstStyle/>
          <a:p>
            <a:r>
              <a:rPr lang="en-US" b="1" dirty="0">
                <a:highlight>
                  <a:srgbClr val="212121"/>
                </a:highlight>
                <a:latin typeface="+mn-lt"/>
              </a:rPr>
              <a:t>S3 as Primary Storage:</a:t>
            </a:r>
            <a:endParaRPr lang="en-US" dirty="0">
              <a:highlight>
                <a:srgbClr val="212121"/>
              </a:highlight>
              <a:latin typeface="+mn-lt"/>
            </a:endParaRPr>
          </a:p>
          <a:p>
            <a:pPr lvl="1"/>
            <a:r>
              <a:rPr lang="en-US" dirty="0">
                <a:highlight>
                  <a:srgbClr val="212121"/>
                </a:highlight>
                <a:latin typeface="+mn-lt"/>
              </a:rPr>
              <a:t>The raw </a:t>
            </a:r>
            <a:r>
              <a:rPr lang="en-US" dirty="0" err="1">
                <a:highlight>
                  <a:srgbClr val="212121"/>
                </a:highlight>
                <a:latin typeface="+mn-lt"/>
              </a:rPr>
              <a:t>train.csv</a:t>
            </a:r>
            <a:r>
              <a:rPr lang="en-US" dirty="0">
                <a:highlight>
                  <a:srgbClr val="212121"/>
                </a:highlight>
                <a:latin typeface="+mn-lt"/>
              </a:rPr>
              <a:t> and </a:t>
            </a:r>
            <a:r>
              <a:rPr lang="en-US" dirty="0" err="1">
                <a:highlight>
                  <a:srgbClr val="212121"/>
                </a:highlight>
                <a:latin typeface="+mn-lt"/>
              </a:rPr>
              <a:t>test.csv</a:t>
            </a:r>
            <a:r>
              <a:rPr lang="en-US" dirty="0">
                <a:highlight>
                  <a:srgbClr val="212121"/>
                </a:highlight>
                <a:latin typeface="+mn-lt"/>
              </a:rPr>
              <a:t> files are first uploaded to an </a:t>
            </a:r>
            <a:r>
              <a:rPr lang="en-US" b="1" dirty="0">
                <a:highlight>
                  <a:srgbClr val="212121"/>
                </a:highlight>
                <a:latin typeface="+mn-lt"/>
              </a:rPr>
              <a:t>Amazon S3 bucket</a:t>
            </a:r>
            <a:r>
              <a:rPr lang="en-US" dirty="0">
                <a:highlight>
                  <a:srgbClr val="212121"/>
                </a:highlight>
                <a:latin typeface="+mn-lt"/>
              </a:rPr>
              <a:t>. S3 provides a durable and scalable foundation for our data lake.</a:t>
            </a:r>
          </a:p>
          <a:p>
            <a:r>
              <a:rPr lang="en-US" b="1" dirty="0">
                <a:highlight>
                  <a:srgbClr val="212121"/>
                </a:highlight>
                <a:latin typeface="+mn-lt"/>
              </a:rPr>
              <a:t>Data Transformation for Efficiency:</a:t>
            </a:r>
            <a:endParaRPr lang="en-US" dirty="0">
              <a:highlight>
                <a:srgbClr val="212121"/>
              </a:highlight>
              <a:latin typeface="+mn-lt"/>
            </a:endParaRPr>
          </a:p>
          <a:p>
            <a:pPr lvl="1"/>
            <a:r>
              <a:rPr lang="en-US" dirty="0">
                <a:highlight>
                  <a:srgbClr val="212121"/>
                </a:highlight>
                <a:latin typeface="+mn-lt"/>
              </a:rPr>
              <a:t>The data is then converted from CSV to </a:t>
            </a:r>
            <a:r>
              <a:rPr lang="en-US" b="1" dirty="0">
                <a:highlight>
                  <a:srgbClr val="212121"/>
                </a:highlight>
                <a:latin typeface="+mn-lt"/>
              </a:rPr>
              <a:t>Apache Parquet format</a:t>
            </a:r>
            <a:r>
              <a:rPr lang="en-US" dirty="0">
                <a:highlight>
                  <a:srgbClr val="212121"/>
                </a:highlight>
                <a:latin typeface="+mn-lt"/>
              </a:rPr>
              <a:t>. Parquet is a columnar storage format optimized for fast analytical querying, reducing costs and improving performance.</a:t>
            </a:r>
          </a:p>
          <a:p>
            <a:r>
              <a:rPr lang="en-US" b="1" dirty="0">
                <a:highlight>
                  <a:srgbClr val="212121"/>
                </a:highlight>
                <a:latin typeface="+mn-lt"/>
              </a:rPr>
              <a:t>Creating a Data Catalog with AWS Glue:</a:t>
            </a:r>
            <a:endParaRPr lang="en-US" dirty="0">
              <a:highlight>
                <a:srgbClr val="212121"/>
              </a:highlight>
              <a:latin typeface="+mn-lt"/>
            </a:endParaRPr>
          </a:p>
          <a:p>
            <a:pPr lvl="1"/>
            <a:r>
              <a:rPr lang="en-US" dirty="0">
                <a:highlight>
                  <a:srgbClr val="212121"/>
                </a:highlight>
                <a:latin typeface="+mn-lt"/>
              </a:rPr>
              <a:t>An </a:t>
            </a:r>
            <a:r>
              <a:rPr lang="en-US" b="1" dirty="0">
                <a:highlight>
                  <a:srgbClr val="212121"/>
                </a:highlight>
                <a:latin typeface="+mn-lt"/>
              </a:rPr>
              <a:t>AWS Glue Crawler</a:t>
            </a:r>
            <a:r>
              <a:rPr lang="en-US" dirty="0">
                <a:highlight>
                  <a:srgbClr val="212121"/>
                </a:highlight>
                <a:latin typeface="+mn-lt"/>
              </a:rPr>
              <a:t> is run on the S3 data.</a:t>
            </a:r>
          </a:p>
          <a:p>
            <a:pPr lvl="1"/>
            <a:r>
              <a:rPr lang="en-US" dirty="0">
                <a:highlight>
                  <a:srgbClr val="212121"/>
                </a:highlight>
                <a:latin typeface="+mn-lt"/>
              </a:rPr>
              <a:t>Glue automatically infers the data schema (column names, data types) and creates a metadata table in the </a:t>
            </a:r>
            <a:r>
              <a:rPr lang="en-US" b="1" dirty="0">
                <a:highlight>
                  <a:srgbClr val="212121"/>
                </a:highlight>
                <a:latin typeface="+mn-lt"/>
              </a:rPr>
              <a:t>AWS Glue Data Catalog</a:t>
            </a:r>
            <a:r>
              <a:rPr lang="en-US" dirty="0">
                <a:highlight>
                  <a:srgbClr val="212121"/>
                </a:highlight>
                <a:latin typeface="+mn-lt"/>
              </a:rPr>
              <a:t>. This makes our S3 data discoverable and </a:t>
            </a:r>
            <a:r>
              <a:rPr lang="en-US" dirty="0" err="1">
                <a:highlight>
                  <a:srgbClr val="212121"/>
                </a:highlight>
                <a:latin typeface="+mn-lt"/>
              </a:rPr>
              <a:t>queryable</a:t>
            </a:r>
            <a:r>
              <a:rPr lang="en-US" dirty="0">
                <a:highlight>
                  <a:srgbClr val="212121"/>
                </a:highlight>
                <a:latin typeface="+mn-lt"/>
              </a:rPr>
              <a:t> like a traditional database.</a:t>
            </a:r>
          </a:p>
          <a:p>
            <a:pPr lvl="0" indent="-330200">
              <a:buClr>
                <a:srgbClr val="ECECEC"/>
              </a:buClr>
              <a:buSzPts val="1600"/>
              <a:buFont typeface="Roboto"/>
              <a:buChar char="●"/>
            </a:pPr>
            <a:r>
              <a:rPr lang="en" sz="1600" dirty="0">
                <a:solidFill>
                  <a:srgbClr val="ECECEC"/>
                </a:solidFill>
                <a:highlight>
                  <a:srgbClr val="212121"/>
                </a:highlight>
                <a:latin typeface="+mn-lt"/>
                <a:ea typeface="Roboto"/>
                <a:cs typeface="Roboto"/>
                <a:sym typeface="Roboto"/>
              </a:rPr>
              <a:t> </a:t>
            </a:r>
            <a:r>
              <a:rPr lang="en-US" sz="1600" dirty="0">
                <a:highlight>
                  <a:srgbClr val="212121"/>
                </a:highlight>
                <a:latin typeface="+mn-lt"/>
              </a:rPr>
              <a:t>Plotting Diagrams for EDA</a:t>
            </a:r>
          </a:p>
          <a:p>
            <a:pPr lvl="1"/>
            <a:r>
              <a:rPr lang="en-US" sz="1400" b="1" dirty="0">
                <a:latin typeface="+mn-lt"/>
              </a:rPr>
              <a:t>Bar Charts:</a:t>
            </a:r>
            <a:r>
              <a:rPr lang="en-US" sz="1400" dirty="0">
                <a:latin typeface="+mn-lt"/>
              </a:rPr>
              <a:t> To compare categorical data, such as the count of ASD cases across different ethnicities or genders.</a:t>
            </a:r>
          </a:p>
          <a:p>
            <a:pPr lvl="1"/>
            <a:r>
              <a:rPr lang="en-US" sz="1400" b="1" dirty="0">
                <a:latin typeface="+mn-lt"/>
              </a:rPr>
              <a:t>Histograms &amp; Boxplots:</a:t>
            </a:r>
            <a:r>
              <a:rPr lang="en-US" sz="1400" dirty="0">
                <a:latin typeface="+mn-lt"/>
              </a:rPr>
              <a:t> To understand the distribution of numerical features like age.</a:t>
            </a:r>
          </a:p>
          <a:p>
            <a:pPr lvl="1"/>
            <a:r>
              <a:rPr lang="en-US" sz="1400" b="1" dirty="0">
                <a:latin typeface="+mn-lt"/>
              </a:rPr>
              <a:t>Correlation Heatmaps:</a:t>
            </a:r>
            <a:r>
              <a:rPr lang="en-US" sz="1400" dirty="0">
                <a:latin typeface="+mn-lt"/>
              </a:rPr>
              <a:t> To visualize the relationships between all the </a:t>
            </a:r>
            <a:r>
              <a:rPr lang="en-US" sz="1400" dirty="0" err="1">
                <a:latin typeface="+mn-lt"/>
              </a:rPr>
              <a:t>A_Score</a:t>
            </a:r>
            <a:r>
              <a:rPr lang="en-US" sz="1400" dirty="0">
                <a:latin typeface="+mn-lt"/>
              </a:rPr>
              <a:t> features and the ASD diagnosis.</a:t>
            </a:r>
          </a:p>
          <a:p>
            <a:pPr lvl="0" indent="-330200">
              <a:buClr>
                <a:srgbClr val="ECECEC"/>
              </a:buClr>
              <a:buSzPts val="1600"/>
              <a:buFont typeface="Roboto"/>
              <a:buChar char="●"/>
            </a:pPr>
            <a:endParaRPr sz="1600" dirty="0">
              <a:solidFill>
                <a:srgbClr val="ECECEC"/>
              </a:solidFill>
              <a:highlight>
                <a:srgbClr val="212121"/>
              </a:highlight>
              <a:latin typeface="Roboto"/>
              <a:ea typeface="Roboto"/>
              <a:cs typeface="Roboto"/>
              <a:sym typeface="Roboto"/>
            </a:endParaRPr>
          </a:p>
        </p:txBody>
      </p:sp>
      <p:pic>
        <p:nvPicPr>
          <p:cNvPr id="2" name="Picture 1">
            <a:extLst>
              <a:ext uri="{FF2B5EF4-FFF2-40B4-BE49-F238E27FC236}">
                <a16:creationId xmlns:a16="http://schemas.microsoft.com/office/drawing/2014/main" id="{8DD66B5D-7109-F44B-A3F5-43A80DB8B654}"/>
              </a:ext>
            </a:extLst>
          </p:cNvPr>
          <p:cNvPicPr>
            <a:picLocks noChangeAspect="1"/>
          </p:cNvPicPr>
          <p:nvPr/>
        </p:nvPicPr>
        <p:blipFill>
          <a:blip r:embed="rId3"/>
          <a:stretch>
            <a:fillRect/>
          </a:stretch>
        </p:blipFill>
        <p:spPr>
          <a:xfrm>
            <a:off x="5951808" y="1181101"/>
            <a:ext cx="2634937" cy="1911350"/>
          </a:xfrm>
          <a:prstGeom prst="rect">
            <a:avLst/>
          </a:prstGeom>
        </p:spPr>
      </p:pic>
      <p:pic>
        <p:nvPicPr>
          <p:cNvPr id="3" name="Picture 2">
            <a:extLst>
              <a:ext uri="{FF2B5EF4-FFF2-40B4-BE49-F238E27FC236}">
                <a16:creationId xmlns:a16="http://schemas.microsoft.com/office/drawing/2014/main" id="{C8F1D001-24DA-2950-A54E-AC1634CF347E}"/>
              </a:ext>
            </a:extLst>
          </p:cNvPr>
          <p:cNvPicPr>
            <a:picLocks noChangeAspect="1"/>
          </p:cNvPicPr>
          <p:nvPr/>
        </p:nvPicPr>
        <p:blipFill>
          <a:blip r:embed="rId4"/>
          <a:stretch>
            <a:fillRect/>
          </a:stretch>
        </p:blipFill>
        <p:spPr>
          <a:xfrm>
            <a:off x="5951809" y="3168650"/>
            <a:ext cx="2634938" cy="1797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78313"/>
    </mc:Choice>
    <mc:Fallback xmlns="">
      <p:transition spd="slow" advTm="37831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lvl="0">
              <a:lnSpc>
                <a:spcPct val="90000"/>
              </a:lnSpc>
            </a:pPr>
            <a:r>
              <a:rPr lang="en-US" sz="2400"/>
              <a:t>Methods - Model Training &amp; Evaluation with </a:t>
            </a:r>
            <a:r>
              <a:rPr lang="en-US" sz="2400" err="1"/>
              <a:t>XGBoost</a:t>
            </a:r>
            <a:endParaRPr lang="en-US" sz="2400"/>
          </a:p>
        </p:txBody>
      </p:sp>
      <p:sp>
        <p:nvSpPr>
          <p:cNvPr id="168" name="Google Shape;168;p18"/>
          <p:cNvSpPr txBox="1">
            <a:spLocks noGrp="1"/>
          </p:cNvSpPr>
          <p:nvPr>
            <p:ph type="body" idx="4294967295"/>
          </p:nvPr>
        </p:nvSpPr>
        <p:spPr>
          <a:xfrm>
            <a:off x="311700" y="1208225"/>
            <a:ext cx="4069800" cy="3264408"/>
          </a:xfrm>
        </p:spPr>
        <p:txBody>
          <a:bodyPr spcFirstLastPara="1" lIns="91425" tIns="91425" rIns="91425" bIns="91425" anchor="t" anchorCtr="0">
            <a:normAutofit/>
          </a:bodyPr>
          <a:lstStyle/>
          <a:p>
            <a:pPr>
              <a:lnSpc>
                <a:spcPct val="105000"/>
              </a:lnSpc>
              <a:spcAft>
                <a:spcPts val="600"/>
              </a:spcAft>
              <a:buClr>
                <a:srgbClr val="000000"/>
              </a:buClr>
              <a:buFont typeface="Arial"/>
            </a:pPr>
            <a:r>
              <a:rPr lang="en-US" sz="1000" b="0" i="0" u="none" strike="noStrike" cap="none">
                <a:highlight>
                  <a:srgbClr val="212121"/>
                </a:highlight>
              </a:rPr>
              <a:t>Data Source: The model is trained using data retrieved directly from the SageMaker Feature Store, ensuring consistency between training and inference.</a:t>
            </a:r>
          </a:p>
          <a:p>
            <a:pPr marL="146050" indent="0">
              <a:lnSpc>
                <a:spcPct val="105000"/>
              </a:lnSpc>
              <a:spcAft>
                <a:spcPts val="600"/>
              </a:spcAft>
              <a:buClr>
                <a:srgbClr val="000000"/>
              </a:buClr>
              <a:buFont typeface="Arial"/>
              <a:buNone/>
            </a:pPr>
            <a:endParaRPr lang="en-US" sz="1000" b="0" i="0" u="none" strike="noStrike" cap="none">
              <a:highlight>
                <a:srgbClr val="212121"/>
              </a:highlight>
            </a:endParaRPr>
          </a:p>
          <a:p>
            <a:pPr>
              <a:lnSpc>
                <a:spcPct val="105000"/>
              </a:lnSpc>
              <a:spcAft>
                <a:spcPts val="600"/>
              </a:spcAft>
              <a:buClr>
                <a:srgbClr val="000000"/>
              </a:buClr>
              <a:buFont typeface="Arial"/>
            </a:pPr>
            <a:r>
              <a:rPr lang="en-US" sz="1000" b="0" i="0" u="none" strike="noStrike" cap="none">
                <a:highlight>
                  <a:srgbClr val="212121"/>
                </a:highlight>
              </a:rPr>
              <a:t>SageMaker Estimator: A SageMaker Estimator for XGBoost is configured, specifying:</a:t>
            </a:r>
          </a:p>
          <a:p>
            <a:pPr lvl="1">
              <a:lnSpc>
                <a:spcPct val="105000"/>
              </a:lnSpc>
              <a:spcAft>
                <a:spcPts val="600"/>
              </a:spcAft>
              <a:buClr>
                <a:srgbClr val="000000"/>
              </a:buClr>
              <a:buFont typeface="Arial"/>
            </a:pPr>
            <a:r>
              <a:rPr lang="en-US" sz="1000" b="0" i="0" u="none" strike="noStrike" cap="none">
                <a:highlight>
                  <a:srgbClr val="212121"/>
                </a:highlight>
              </a:rPr>
              <a:t>The location of the training and validation data.</a:t>
            </a:r>
          </a:p>
          <a:p>
            <a:pPr lvl="1">
              <a:lnSpc>
                <a:spcPct val="105000"/>
              </a:lnSpc>
              <a:spcAft>
                <a:spcPts val="600"/>
              </a:spcAft>
              <a:buClr>
                <a:srgbClr val="000000"/>
              </a:buClr>
              <a:buFont typeface="Arial"/>
            </a:pPr>
            <a:r>
              <a:rPr lang="en-US" sz="1000" b="0" i="0" u="none" strike="noStrike" cap="none">
                <a:highlight>
                  <a:srgbClr val="212121"/>
                </a:highlight>
              </a:rPr>
              <a:t>Hyperparameters for the model (e.g., max_depth, eta, gamma, subsample).</a:t>
            </a:r>
          </a:p>
          <a:p>
            <a:pPr lvl="1">
              <a:lnSpc>
                <a:spcPct val="105000"/>
              </a:lnSpc>
              <a:spcAft>
                <a:spcPts val="600"/>
              </a:spcAft>
              <a:buClr>
                <a:srgbClr val="000000"/>
              </a:buClr>
              <a:buFont typeface="Arial"/>
            </a:pPr>
            <a:r>
              <a:rPr lang="en-US" sz="1000" b="0" i="0" u="none" strike="noStrike" cap="none">
                <a:highlight>
                  <a:srgbClr val="212121"/>
                </a:highlight>
              </a:rPr>
              <a:t>The instance type and count for the training job.</a:t>
            </a:r>
          </a:p>
          <a:p>
            <a:pPr lvl="1">
              <a:lnSpc>
                <a:spcPct val="105000"/>
              </a:lnSpc>
              <a:spcAft>
                <a:spcPts val="600"/>
              </a:spcAft>
              <a:buClr>
                <a:srgbClr val="000000"/>
              </a:buClr>
              <a:buFont typeface="Arial"/>
            </a:pPr>
            <a:r>
              <a:rPr lang="en-US" sz="1000" b="0" i="0" u="none" strike="noStrike" cap="none">
                <a:highlight>
                  <a:srgbClr val="212121"/>
                </a:highlight>
              </a:rPr>
              <a:t>Training Job: The .fit() method is called on the estimator, which launches a managed training job on AWS. SageMaker handles the provisioning of resources, training the model, and storing the resulting model artifacts in S3.</a:t>
            </a:r>
            <a:endParaRPr lang="en-US" sz="1000" b="0" i="0" u="none" strike="noStrike" cap="none" dirty="0">
              <a:highlight>
                <a:srgbClr val="212121"/>
              </a:highlight>
            </a:endParaRPr>
          </a:p>
        </p:txBody>
      </p:sp>
      <p:pic>
        <p:nvPicPr>
          <p:cNvPr id="3" name="Picture 2">
            <a:extLst>
              <a:ext uri="{FF2B5EF4-FFF2-40B4-BE49-F238E27FC236}">
                <a16:creationId xmlns:a16="http://schemas.microsoft.com/office/drawing/2014/main" id="{F995A1EF-7ADE-8AD3-0913-814402F0F435}"/>
              </a:ext>
            </a:extLst>
          </p:cNvPr>
          <p:cNvPicPr>
            <a:picLocks noChangeAspect="1"/>
          </p:cNvPicPr>
          <p:nvPr/>
        </p:nvPicPr>
        <p:blipFill>
          <a:blip r:embed="rId3"/>
          <a:stretch>
            <a:fillRect/>
          </a:stretch>
        </p:blipFill>
        <p:spPr>
          <a:xfrm>
            <a:off x="4762500" y="1680537"/>
            <a:ext cx="4069800" cy="231978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328382"/>
    </mc:Choice>
    <mc:Fallback xmlns="">
      <p:transition spd="slow" advTm="32838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lvl="0"/>
            <a:r>
              <a:rPr lang="en-US" dirty="0"/>
              <a:t>Model Deployment &amp; Real-Time Inference</a:t>
            </a:r>
            <a:endParaRPr dirty="0"/>
          </a:p>
        </p:txBody>
      </p:sp>
      <p:sp>
        <p:nvSpPr>
          <p:cNvPr id="176" name="Google Shape;176;p19"/>
          <p:cNvSpPr txBox="1">
            <a:spLocks noGrp="1"/>
          </p:cNvSpPr>
          <p:nvPr>
            <p:ph type="body" idx="1"/>
          </p:nvPr>
        </p:nvSpPr>
        <p:spPr>
          <a:xfrm>
            <a:off x="765353" y="1250950"/>
            <a:ext cx="4498797" cy="3765550"/>
          </a:xfrm>
          <a:prstGeom prst="rect">
            <a:avLst/>
          </a:prstGeom>
        </p:spPr>
        <p:txBody>
          <a:bodyPr spcFirstLastPara="1" wrap="square" lIns="91425" tIns="91425" rIns="91425" bIns="91425" anchor="t" anchorCtr="0">
            <a:noAutofit/>
          </a:bodyPr>
          <a:lstStyle/>
          <a:p>
            <a:r>
              <a:rPr lang="en-US" sz="800" dirty="0">
                <a:highlight>
                  <a:srgbClr val="212121"/>
                </a:highlight>
                <a:latin typeface="+mn-lt"/>
              </a:rPr>
              <a:t>The ultimate goal of the MLOps pipeline is to make the trained model available for real-time use. This is achieved by deploying it to a managed, scalable endpoint.</a:t>
            </a:r>
          </a:p>
          <a:p>
            <a:r>
              <a:rPr lang="en-US" sz="800" b="1" dirty="0">
                <a:highlight>
                  <a:srgbClr val="212121"/>
                </a:highlight>
                <a:latin typeface="+mn-lt"/>
              </a:rPr>
              <a:t>Step 1: Creating a SageMaker Endpoint</a:t>
            </a:r>
          </a:p>
          <a:p>
            <a:pPr lvl="1"/>
            <a:r>
              <a:rPr lang="en-US" sz="800" b="1" dirty="0">
                <a:highlight>
                  <a:srgbClr val="212121"/>
                </a:highlight>
                <a:latin typeface="+mn-lt"/>
              </a:rPr>
              <a:t>Deploy Command:</a:t>
            </a:r>
            <a:r>
              <a:rPr lang="en-US" sz="800" dirty="0">
                <a:highlight>
                  <a:srgbClr val="212121"/>
                </a:highlight>
                <a:latin typeface="+mn-lt"/>
              </a:rPr>
              <a:t> After the </a:t>
            </a:r>
            <a:r>
              <a:rPr lang="en-US" sz="800" dirty="0" err="1">
                <a:highlight>
                  <a:srgbClr val="212121"/>
                </a:highlight>
                <a:latin typeface="+mn-lt"/>
              </a:rPr>
              <a:t>XGBoost</a:t>
            </a:r>
            <a:r>
              <a:rPr lang="en-US" sz="800" dirty="0">
                <a:highlight>
                  <a:srgbClr val="212121"/>
                </a:highlight>
                <a:latin typeface="+mn-lt"/>
              </a:rPr>
              <a:t> model is successfully trained, the SageMaker </a:t>
            </a:r>
            <a:r>
              <a:rPr lang="en-US" sz="800" dirty="0" err="1">
                <a:highlight>
                  <a:srgbClr val="212121"/>
                </a:highlight>
                <a:latin typeface="+mn-lt"/>
              </a:rPr>
              <a:t>estimator.deploy</a:t>
            </a:r>
            <a:r>
              <a:rPr lang="en-US" sz="800" dirty="0">
                <a:highlight>
                  <a:srgbClr val="212121"/>
                </a:highlight>
                <a:latin typeface="+mn-lt"/>
              </a:rPr>
              <a:t>() method is called.</a:t>
            </a:r>
          </a:p>
          <a:p>
            <a:pPr lvl="1"/>
            <a:r>
              <a:rPr lang="en-US" sz="800" b="1" dirty="0">
                <a:highlight>
                  <a:srgbClr val="212121"/>
                </a:highlight>
                <a:latin typeface="+mn-lt"/>
              </a:rPr>
              <a:t>What deploy() Does:</a:t>
            </a:r>
            <a:endParaRPr lang="en-US" sz="800" dirty="0">
              <a:highlight>
                <a:srgbClr val="212121"/>
              </a:highlight>
              <a:latin typeface="+mn-lt"/>
            </a:endParaRPr>
          </a:p>
          <a:p>
            <a:pPr lvl="2"/>
            <a:r>
              <a:rPr lang="en-US" sz="800" dirty="0">
                <a:highlight>
                  <a:srgbClr val="212121"/>
                </a:highlight>
                <a:latin typeface="+mn-lt"/>
              </a:rPr>
              <a:t>Takes the trained model artifacts (stored in S3).</a:t>
            </a:r>
          </a:p>
          <a:p>
            <a:pPr lvl="2"/>
            <a:r>
              <a:rPr lang="en-US" sz="800" dirty="0">
                <a:highlight>
                  <a:srgbClr val="212121"/>
                </a:highlight>
                <a:latin typeface="+mn-lt"/>
              </a:rPr>
              <a:t>Creates a </a:t>
            </a:r>
            <a:r>
              <a:rPr lang="en-US" sz="800" b="1" dirty="0">
                <a:highlight>
                  <a:srgbClr val="212121"/>
                </a:highlight>
                <a:latin typeface="+mn-lt"/>
              </a:rPr>
              <a:t>SageMaker Model</a:t>
            </a:r>
            <a:r>
              <a:rPr lang="en-US" sz="800" dirty="0">
                <a:highlight>
                  <a:srgbClr val="212121"/>
                </a:highlight>
                <a:latin typeface="+mn-lt"/>
              </a:rPr>
              <a:t> object.</a:t>
            </a:r>
          </a:p>
          <a:p>
            <a:pPr lvl="2"/>
            <a:r>
              <a:rPr lang="en-US" sz="800" dirty="0">
                <a:highlight>
                  <a:srgbClr val="212121"/>
                </a:highlight>
                <a:latin typeface="+mn-lt"/>
              </a:rPr>
              <a:t>Defines an </a:t>
            </a:r>
            <a:r>
              <a:rPr lang="en-US" sz="800" b="1" dirty="0">
                <a:highlight>
                  <a:srgbClr val="212121"/>
                </a:highlight>
                <a:latin typeface="+mn-lt"/>
              </a:rPr>
              <a:t>Endpoint Configuration</a:t>
            </a:r>
            <a:r>
              <a:rPr lang="en-US" sz="800" dirty="0">
                <a:highlight>
                  <a:srgbClr val="212121"/>
                </a:highlight>
                <a:latin typeface="+mn-lt"/>
              </a:rPr>
              <a:t>, specifying the hardware (e.g., ml.t2.medium instance type) and scaling settings.</a:t>
            </a:r>
          </a:p>
          <a:p>
            <a:pPr lvl="2"/>
            <a:r>
              <a:rPr lang="en-US" sz="800" dirty="0">
                <a:highlight>
                  <a:srgbClr val="212121"/>
                </a:highlight>
                <a:latin typeface="+mn-lt"/>
              </a:rPr>
              <a:t>Provisions the necessary compute resources and deploys the model, exposing it via a secure HTTPS endpoint.</a:t>
            </a:r>
          </a:p>
          <a:p>
            <a:pPr lvl="1"/>
            <a:endParaRPr lang="en-US" sz="800" dirty="0">
              <a:highlight>
                <a:srgbClr val="212121"/>
              </a:highlight>
              <a:latin typeface="+mn-lt"/>
            </a:endParaRPr>
          </a:p>
          <a:p>
            <a:r>
              <a:rPr lang="en-US" sz="800" b="1" dirty="0">
                <a:latin typeface="+mn-lt"/>
              </a:rPr>
              <a:t>Step 2: Real-Time Inference</a:t>
            </a:r>
          </a:p>
          <a:p>
            <a:pPr lvl="1"/>
            <a:r>
              <a:rPr lang="en-US" sz="800" b="1" dirty="0">
                <a:latin typeface="+mn-lt"/>
              </a:rPr>
              <a:t>Invoking the Endpoint:</a:t>
            </a:r>
            <a:r>
              <a:rPr lang="en-US" sz="800" dirty="0">
                <a:latin typeface="+mn-lt"/>
              </a:rPr>
              <a:t> Once deployed, the endpoint is ready to receive prediction requests. Applications can send new, unseen data (e.g., responses from a new screening questionnaire) to the endpoint.</a:t>
            </a:r>
          </a:p>
          <a:p>
            <a:pPr lvl="1"/>
            <a:r>
              <a:rPr lang="en-US" sz="800" b="1" dirty="0">
                <a:latin typeface="+mn-lt"/>
              </a:rPr>
              <a:t>Data Serialization:</a:t>
            </a:r>
            <a:r>
              <a:rPr lang="en-US" sz="800" dirty="0">
                <a:latin typeface="+mn-lt"/>
              </a:rPr>
              <a:t> The input data must be serialized into a format the model understands (typically CSV or JSON).</a:t>
            </a:r>
          </a:p>
          <a:p>
            <a:pPr lvl="1"/>
            <a:r>
              <a:rPr lang="en-US" sz="800" b="1" dirty="0">
                <a:latin typeface="+mn-lt"/>
              </a:rPr>
              <a:t>Getting Predictions:</a:t>
            </a:r>
            <a:r>
              <a:rPr lang="en-US" sz="800" dirty="0">
                <a:latin typeface="+mn-lt"/>
              </a:rPr>
              <a:t> The endpoint processes the input data using the deployed model and returns a prediction in real-time. For this project, the prediction would be the probability score of the individual having ASD.</a:t>
            </a:r>
          </a:p>
          <a:p>
            <a:pPr lvl="1"/>
            <a:endParaRPr lang="en-US" sz="700" dirty="0">
              <a:highlight>
                <a:srgbClr val="212121"/>
              </a:highlight>
              <a:latin typeface="+mn-lt"/>
            </a:endParaRPr>
          </a:p>
        </p:txBody>
      </p:sp>
      <p:pic>
        <p:nvPicPr>
          <p:cNvPr id="3" name="Picture 2">
            <a:extLst>
              <a:ext uri="{FF2B5EF4-FFF2-40B4-BE49-F238E27FC236}">
                <a16:creationId xmlns:a16="http://schemas.microsoft.com/office/drawing/2014/main" id="{288041A3-622D-DC33-7538-4234E0E301D7}"/>
              </a:ext>
            </a:extLst>
          </p:cNvPr>
          <p:cNvPicPr>
            <a:picLocks noChangeAspect="1"/>
          </p:cNvPicPr>
          <p:nvPr/>
        </p:nvPicPr>
        <p:blipFill>
          <a:blip r:embed="rId3"/>
          <a:stretch>
            <a:fillRect/>
          </a:stretch>
        </p:blipFill>
        <p:spPr>
          <a:xfrm>
            <a:off x="5209102" y="1581150"/>
            <a:ext cx="3861695" cy="20014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lvl="0">
              <a:lnSpc>
                <a:spcPct val="90000"/>
              </a:lnSpc>
            </a:pPr>
            <a:r>
              <a:rPr lang="en-US" sz="2200"/>
              <a:t>Setup Model Monitoring with SageMaker Model Monitor</a:t>
            </a:r>
          </a:p>
        </p:txBody>
      </p:sp>
      <p:sp>
        <p:nvSpPr>
          <p:cNvPr id="183" name="Google Shape;183;p20"/>
          <p:cNvSpPr txBox="1">
            <a:spLocks noGrp="1"/>
          </p:cNvSpPr>
          <p:nvPr>
            <p:ph type="body" idx="4294967295"/>
          </p:nvPr>
        </p:nvSpPr>
        <p:spPr>
          <a:xfrm>
            <a:off x="311700" y="1208225"/>
            <a:ext cx="4069800" cy="3264408"/>
          </a:xfrm>
        </p:spPr>
        <p:txBody>
          <a:bodyPr spcFirstLastPara="1" lIns="91425" tIns="91425" rIns="91425" bIns="91425" anchor="t" anchorCtr="0">
            <a:normAutofit/>
          </a:bodyPr>
          <a:lstStyle/>
          <a:p>
            <a:pPr>
              <a:lnSpc>
                <a:spcPct val="105000"/>
              </a:lnSpc>
              <a:spcAft>
                <a:spcPts val="600"/>
              </a:spcAft>
              <a:buClr>
                <a:srgbClr val="000000"/>
              </a:buClr>
              <a:buFont typeface="Arial"/>
            </a:pPr>
            <a:r>
              <a:rPr lang="en-US" sz="900" b="0" i="0" u="none" strike="noStrike" cap="none">
                <a:highlight>
                  <a:srgbClr val="212121"/>
                </a:highlight>
              </a:rPr>
              <a:t>Automated Monitoring: Amazon SageMaker Model Monitor provides the tools to automatically watch over the deployed model.</a:t>
            </a:r>
          </a:p>
          <a:p>
            <a:pPr>
              <a:lnSpc>
                <a:spcPct val="105000"/>
              </a:lnSpc>
              <a:spcAft>
                <a:spcPts val="600"/>
              </a:spcAft>
              <a:buClr>
                <a:srgbClr val="000000"/>
              </a:buClr>
              <a:buFont typeface="Arial"/>
            </a:pPr>
            <a:r>
              <a:rPr lang="en-US" sz="900" b="0" i="0" u="none" strike="noStrike" cap="none">
                <a:highlight>
                  <a:srgbClr val="212121"/>
                </a:highlight>
              </a:rPr>
              <a:t>Steps:</a:t>
            </a:r>
          </a:p>
          <a:p>
            <a:pPr lvl="1">
              <a:lnSpc>
                <a:spcPct val="105000"/>
              </a:lnSpc>
              <a:spcAft>
                <a:spcPts val="600"/>
              </a:spcAft>
              <a:buClr>
                <a:srgbClr val="000000"/>
              </a:buClr>
              <a:buFont typeface="Arial"/>
            </a:pPr>
            <a:r>
              <a:rPr lang="en-US" sz="900" b="0" i="0" u="none" strike="noStrike" cap="none">
                <a:highlight>
                  <a:srgbClr val="212121"/>
                </a:highlight>
              </a:rPr>
              <a:t>Establish a Baseline: A baseline is created from the training data, defining the expected statistical properties and schema of the data.</a:t>
            </a:r>
          </a:p>
          <a:p>
            <a:pPr lvl="1">
              <a:lnSpc>
                <a:spcPct val="105000"/>
              </a:lnSpc>
              <a:spcAft>
                <a:spcPts val="600"/>
              </a:spcAft>
              <a:buClr>
                <a:srgbClr val="000000"/>
              </a:buClr>
              <a:buFont typeface="Arial"/>
            </a:pPr>
            <a:r>
              <a:rPr lang="en-US" sz="900" b="0" i="0" u="none" strike="noStrike" cap="none">
                <a:highlight>
                  <a:srgbClr val="212121"/>
                </a:highlight>
              </a:rPr>
              <a:t>Capture Production Data: SageMaker captures a percentage of the real-time inference requests and responses from the live endpoint.</a:t>
            </a:r>
          </a:p>
          <a:p>
            <a:pPr lvl="1">
              <a:lnSpc>
                <a:spcPct val="105000"/>
              </a:lnSpc>
              <a:spcAft>
                <a:spcPts val="600"/>
              </a:spcAft>
              <a:buClr>
                <a:srgbClr val="000000"/>
              </a:buClr>
              <a:buFont typeface="Arial"/>
            </a:pPr>
            <a:r>
              <a:rPr lang="en-US" sz="900" b="0" i="0" u="none" strike="noStrike" cap="none">
                <a:highlight>
                  <a:srgbClr val="212121"/>
                </a:highlight>
              </a:rPr>
              <a:t>Compare and Detect Violations: The captured production data is periodically compared against the baseline. SageMaker automatically detects statistical drift in the data and degradation in model quality metrics (like recall and accuracy).</a:t>
            </a:r>
          </a:p>
          <a:p>
            <a:pPr>
              <a:lnSpc>
                <a:spcPct val="105000"/>
              </a:lnSpc>
              <a:spcAft>
                <a:spcPts val="600"/>
              </a:spcAft>
              <a:buClr>
                <a:srgbClr val="000000"/>
              </a:buClr>
              <a:buFont typeface="Arial"/>
            </a:pPr>
            <a:r>
              <a:rPr lang="en-US" sz="900" b="0" i="0" u="none" strike="noStrike" cap="none">
                <a:highlight>
                  <a:srgbClr val="212121"/>
                </a:highlight>
              </a:rPr>
              <a:t>Alerting &amp; Reporting: When violations are detected, Model Monitor generates reports (stored in S3) and can trigger Amazon CloudWatch Alerts.</a:t>
            </a:r>
          </a:p>
          <a:p>
            <a:pPr marL="457200" lvl="0" indent="-322580">
              <a:lnSpc>
                <a:spcPct val="105000"/>
              </a:lnSpc>
              <a:spcAft>
                <a:spcPts val="600"/>
              </a:spcAft>
              <a:buClr>
                <a:srgbClr val="000000"/>
              </a:buClr>
              <a:buSzPct val="100000"/>
              <a:buFont typeface="Arial"/>
              <a:buChar char="●"/>
            </a:pPr>
            <a:endParaRPr lang="en-US" sz="900" b="0" i="0" u="none" strike="noStrike" cap="none">
              <a:highlight>
                <a:srgbClr val="212121"/>
              </a:highlight>
            </a:endParaRPr>
          </a:p>
        </p:txBody>
      </p:sp>
      <p:pic>
        <p:nvPicPr>
          <p:cNvPr id="5" name="Picture 4">
            <a:extLst>
              <a:ext uri="{FF2B5EF4-FFF2-40B4-BE49-F238E27FC236}">
                <a16:creationId xmlns:a16="http://schemas.microsoft.com/office/drawing/2014/main" id="{CF4423F9-0C86-F5CE-E7CC-CDD5632CDF58}"/>
              </a:ext>
            </a:extLst>
          </p:cNvPr>
          <p:cNvPicPr>
            <a:picLocks noChangeAspect="1"/>
          </p:cNvPicPr>
          <p:nvPr/>
        </p:nvPicPr>
        <p:blipFill>
          <a:blip r:embed="rId3"/>
          <a:stretch>
            <a:fillRect/>
          </a:stretch>
        </p:blipFill>
        <p:spPr>
          <a:xfrm>
            <a:off x="4572000" y="1208225"/>
            <a:ext cx="4450383" cy="26811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87658"/>
    </mc:Choice>
    <mc:Fallback xmlns="">
      <p:transition spd="slow" advTm="8765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lvl="0"/>
            <a:r>
              <a:rPr lang="en-US"/>
              <a:t>Model &amp; Feature Drift</a:t>
            </a:r>
            <a:endParaRPr lang="en-US" dirty="0"/>
          </a:p>
        </p:txBody>
      </p:sp>
      <p:sp>
        <p:nvSpPr>
          <p:cNvPr id="190" name="Google Shape;190;p21"/>
          <p:cNvSpPr txBox="1">
            <a:spLocks noGrp="1"/>
          </p:cNvSpPr>
          <p:nvPr>
            <p:ph type="body" idx="1"/>
          </p:nvPr>
        </p:nvSpPr>
        <p:spPr>
          <a:xfrm>
            <a:off x="1085424" y="1307850"/>
            <a:ext cx="6406239" cy="3384800"/>
          </a:xfrm>
          <a:prstGeom prst="rect">
            <a:avLst/>
          </a:prstGeom>
        </p:spPr>
        <p:txBody>
          <a:bodyPr spcFirstLastPara="1" wrap="square" lIns="91425" tIns="91425" rIns="91425" bIns="91425" anchor="t" anchorCtr="0">
            <a:normAutofit fontScale="62500" lnSpcReduction="20000"/>
          </a:bodyPr>
          <a:lstStyle/>
          <a:p>
            <a:pPr marL="146050" indent="0">
              <a:buNone/>
            </a:pPr>
            <a:r>
              <a:rPr lang="en-US" dirty="0">
                <a:highlight>
                  <a:srgbClr val="212121"/>
                </a:highlight>
                <a:latin typeface="+mn-lt"/>
              </a:rPr>
              <a:t>Monitoring is an active, automated process using </a:t>
            </a:r>
            <a:r>
              <a:rPr lang="en-US" b="1" dirty="0">
                <a:highlight>
                  <a:srgbClr val="212121"/>
                </a:highlight>
                <a:latin typeface="+mn-lt"/>
              </a:rPr>
              <a:t>SageMaker Model Monitor</a:t>
            </a:r>
            <a:r>
              <a:rPr lang="en-US" dirty="0">
                <a:highlight>
                  <a:srgbClr val="212121"/>
                </a:highlight>
                <a:latin typeface="+mn-lt"/>
              </a:rPr>
              <a:t> to detect both data and model quality degradation.</a:t>
            </a:r>
          </a:p>
          <a:p>
            <a:pPr marL="146050" indent="0">
              <a:buNone/>
            </a:pPr>
            <a:endParaRPr lang="en-US" dirty="0">
              <a:highlight>
                <a:srgbClr val="212121"/>
              </a:highlight>
              <a:latin typeface="+mn-lt"/>
            </a:endParaRPr>
          </a:p>
          <a:p>
            <a:r>
              <a:rPr lang="en-US" b="1" dirty="0">
                <a:highlight>
                  <a:srgbClr val="212121"/>
                </a:highlight>
                <a:latin typeface="+mn-lt"/>
              </a:rPr>
              <a:t>Monitoring Feature Drift (Is the input data changing?)</a:t>
            </a:r>
          </a:p>
          <a:p>
            <a:pPr lvl="1"/>
            <a:r>
              <a:rPr lang="en-US" b="1" dirty="0">
                <a:highlight>
                  <a:srgbClr val="212121"/>
                </a:highlight>
                <a:latin typeface="+mn-lt"/>
              </a:rPr>
              <a:t>Goal:</a:t>
            </a:r>
            <a:r>
              <a:rPr lang="en-US" dirty="0">
                <a:highlight>
                  <a:srgbClr val="212121"/>
                </a:highlight>
                <a:latin typeface="+mn-lt"/>
              </a:rPr>
              <a:t> To detect if the statistical profile of the data sent for prediction differs from the training data.</a:t>
            </a:r>
          </a:p>
          <a:p>
            <a:pPr lvl="1"/>
            <a:r>
              <a:rPr lang="en-US" b="1" dirty="0">
                <a:highlight>
                  <a:srgbClr val="212121"/>
                </a:highlight>
                <a:latin typeface="+mn-lt"/>
              </a:rPr>
              <a:t>Implementation:</a:t>
            </a:r>
            <a:endParaRPr lang="en-US" dirty="0">
              <a:highlight>
                <a:srgbClr val="212121"/>
              </a:highlight>
              <a:latin typeface="+mn-lt"/>
            </a:endParaRPr>
          </a:p>
          <a:p>
            <a:pPr lvl="2"/>
            <a:r>
              <a:rPr lang="en-US" b="1" dirty="0">
                <a:highlight>
                  <a:srgbClr val="212121"/>
                </a:highlight>
                <a:latin typeface="+mn-lt"/>
              </a:rPr>
              <a:t>Create a Baseline:</a:t>
            </a:r>
            <a:r>
              <a:rPr lang="en-US" dirty="0">
                <a:highlight>
                  <a:srgbClr val="212121"/>
                </a:highlight>
                <a:latin typeface="+mn-lt"/>
              </a:rPr>
              <a:t> During training, a </a:t>
            </a:r>
            <a:r>
              <a:rPr lang="en-US" dirty="0" err="1">
                <a:highlight>
                  <a:srgbClr val="212121"/>
                </a:highlight>
                <a:latin typeface="+mn-lt"/>
              </a:rPr>
              <a:t>constraints.json</a:t>
            </a:r>
            <a:r>
              <a:rPr lang="en-US" dirty="0">
                <a:highlight>
                  <a:srgbClr val="212121"/>
                </a:highlight>
                <a:latin typeface="+mn-lt"/>
              </a:rPr>
              <a:t> file is created. This file defines the statistical baseline for every feature (e.g., the mean and standard deviation for age, the distribution of categories for ethnicity).</a:t>
            </a:r>
          </a:p>
          <a:p>
            <a:pPr lvl="2"/>
            <a:r>
              <a:rPr lang="en-US" b="1" dirty="0">
                <a:highlight>
                  <a:srgbClr val="212121"/>
                </a:highlight>
                <a:latin typeface="+mn-lt"/>
              </a:rPr>
              <a:t>Capture Live Data:</a:t>
            </a:r>
            <a:r>
              <a:rPr lang="en-US" dirty="0">
                <a:highlight>
                  <a:srgbClr val="212121"/>
                </a:highlight>
                <a:latin typeface="+mn-lt"/>
              </a:rPr>
              <a:t> SageMaker is configured to capture a sample of the real-time inference requests sent to the deployed endpoint.</a:t>
            </a:r>
          </a:p>
          <a:p>
            <a:pPr lvl="2"/>
            <a:r>
              <a:rPr lang="en-US" b="1" dirty="0">
                <a:highlight>
                  <a:srgbClr val="212121"/>
                </a:highlight>
                <a:latin typeface="+mn-lt"/>
              </a:rPr>
              <a:t>Scheduled Analysis:</a:t>
            </a:r>
            <a:r>
              <a:rPr lang="en-US" dirty="0">
                <a:highlight>
                  <a:srgbClr val="212121"/>
                </a:highlight>
                <a:latin typeface="+mn-lt"/>
              </a:rPr>
              <a:t> A periodic monitoring schedule (e.g., hourly or daily) runs a job that compares the captured live data against the baseline statistics.</a:t>
            </a:r>
          </a:p>
          <a:p>
            <a:pPr lvl="1"/>
            <a:r>
              <a:rPr lang="en-US" b="1" dirty="0">
                <a:highlight>
                  <a:srgbClr val="212121"/>
                </a:highlight>
                <a:latin typeface="+mn-lt"/>
              </a:rPr>
              <a:t>Trigger:</a:t>
            </a:r>
            <a:r>
              <a:rPr lang="en-US" dirty="0">
                <a:highlight>
                  <a:srgbClr val="212121"/>
                </a:highlight>
                <a:latin typeface="+mn-lt"/>
              </a:rPr>
              <a:t> If the live data violates the baseline constraints (e.g., the percentage of a new </a:t>
            </a:r>
            <a:r>
              <a:rPr lang="en-US" dirty="0" err="1">
                <a:highlight>
                  <a:srgbClr val="212121"/>
                </a:highlight>
                <a:latin typeface="+mn-lt"/>
              </a:rPr>
              <a:t>country_of_res</a:t>
            </a:r>
            <a:r>
              <a:rPr lang="en-US" dirty="0">
                <a:highlight>
                  <a:srgbClr val="212121"/>
                </a:highlight>
                <a:latin typeface="+mn-lt"/>
              </a:rPr>
              <a:t> exceeds a threshold), a </a:t>
            </a:r>
            <a:r>
              <a:rPr lang="en-US" b="1" dirty="0">
                <a:highlight>
                  <a:srgbClr val="212121"/>
                </a:highlight>
                <a:latin typeface="+mn-lt"/>
              </a:rPr>
              <a:t>CloudWatch Alert</a:t>
            </a:r>
            <a:r>
              <a:rPr lang="en-US" dirty="0">
                <a:highlight>
                  <a:srgbClr val="212121"/>
                </a:highlight>
                <a:latin typeface="+mn-lt"/>
              </a:rPr>
              <a:t> is triggered. This signals that the model is seeing data it wasn't trained on.</a:t>
            </a:r>
          </a:p>
          <a:p>
            <a:endParaRPr lang="en-US" dirty="0">
              <a:highlight>
                <a:srgbClr val="212121"/>
              </a:highlight>
              <a:latin typeface="+mn-lt"/>
            </a:endParaRPr>
          </a:p>
          <a:p>
            <a:r>
              <a:rPr lang="en-US" b="1" dirty="0">
                <a:highlight>
                  <a:srgbClr val="212121"/>
                </a:highlight>
                <a:latin typeface="+mn-lt"/>
              </a:rPr>
              <a:t>Monitoring Model Drift (Is the model's performance degrading?)</a:t>
            </a:r>
          </a:p>
          <a:p>
            <a:pPr lvl="1"/>
            <a:r>
              <a:rPr lang="en-US" b="1" dirty="0">
                <a:highlight>
                  <a:srgbClr val="212121"/>
                </a:highlight>
                <a:latin typeface="+mn-lt"/>
              </a:rPr>
              <a:t>Goal:</a:t>
            </a:r>
            <a:r>
              <a:rPr lang="en-US" dirty="0">
                <a:highlight>
                  <a:srgbClr val="212121"/>
                </a:highlight>
                <a:latin typeface="+mn-lt"/>
              </a:rPr>
              <a:t> To detect if the model's predictive quality (e.g., its recall) is decreasing on real-world data. This is the ultimate measure of drift.</a:t>
            </a:r>
          </a:p>
          <a:p>
            <a:pPr lvl="1"/>
            <a:r>
              <a:rPr lang="en-US" b="1" dirty="0">
                <a:highlight>
                  <a:srgbClr val="212121"/>
                </a:highlight>
                <a:latin typeface="+mn-lt"/>
              </a:rPr>
              <a:t>Implementation:</a:t>
            </a:r>
            <a:endParaRPr lang="en-US" dirty="0">
              <a:highlight>
                <a:srgbClr val="212121"/>
              </a:highlight>
              <a:latin typeface="+mn-lt"/>
            </a:endParaRPr>
          </a:p>
          <a:p>
            <a:pPr lvl="2"/>
            <a:r>
              <a:rPr lang="en-US" b="1" dirty="0">
                <a:highlight>
                  <a:srgbClr val="212121"/>
                </a:highlight>
                <a:latin typeface="+mn-lt"/>
              </a:rPr>
              <a:t>Collect Ground Truth:</a:t>
            </a:r>
            <a:r>
              <a:rPr lang="en-US" dirty="0">
                <a:highlight>
                  <a:srgbClr val="212121"/>
                </a:highlight>
                <a:latin typeface="+mn-lt"/>
              </a:rPr>
              <a:t> This is the most critical step. A process must be in place to gather the actual outcomes (the true Class/ASD labels) for the predictions the model made. This often involves a time delay for clinical assessments to be completed.</a:t>
            </a:r>
          </a:p>
          <a:p>
            <a:pPr lvl="2"/>
            <a:r>
              <a:rPr lang="en-US" b="1" dirty="0">
                <a:highlight>
                  <a:srgbClr val="212121"/>
                </a:highlight>
                <a:latin typeface="+mn-lt"/>
              </a:rPr>
              <a:t>Merge Predictions with Ground Truth:</a:t>
            </a:r>
            <a:r>
              <a:rPr lang="en-US" dirty="0">
                <a:highlight>
                  <a:srgbClr val="212121"/>
                </a:highlight>
                <a:latin typeface="+mn-lt"/>
              </a:rPr>
              <a:t> The collected ground truth labels are joined with the model's predictions that were captured by the endpoint.</a:t>
            </a:r>
          </a:p>
          <a:p>
            <a:pPr lvl="2"/>
            <a:r>
              <a:rPr lang="en-US" b="1" dirty="0">
                <a:highlight>
                  <a:srgbClr val="212121"/>
                </a:highlight>
                <a:latin typeface="+mn-lt"/>
              </a:rPr>
              <a:t>Re-Calculate Quality Metrics:</a:t>
            </a:r>
            <a:r>
              <a:rPr lang="en-US" dirty="0">
                <a:highlight>
                  <a:srgbClr val="212121"/>
                </a:highlight>
                <a:latin typeface="+mn-lt"/>
              </a:rPr>
              <a:t> With both predictions and actual labels, we can re-calculate our key business metric, </a:t>
            </a:r>
            <a:r>
              <a:rPr lang="en-US" b="1" dirty="0">
                <a:highlight>
                  <a:srgbClr val="212121"/>
                </a:highlight>
                <a:latin typeface="+mn-lt"/>
              </a:rPr>
              <a:t>Recall</a:t>
            </a:r>
            <a:r>
              <a:rPr lang="en-US" dirty="0">
                <a:highlight>
                  <a:srgbClr val="212121"/>
                </a:highlight>
                <a:latin typeface="+mn-lt"/>
              </a:rPr>
              <a:t>, along with AUC, precision, etc., on the production data.</a:t>
            </a:r>
          </a:p>
          <a:p>
            <a:pPr lvl="1"/>
            <a:r>
              <a:rPr lang="en-US" b="1" dirty="0">
                <a:highlight>
                  <a:srgbClr val="212121"/>
                </a:highlight>
                <a:latin typeface="+mn-lt"/>
              </a:rPr>
              <a:t>Trigger:</a:t>
            </a:r>
            <a:r>
              <a:rPr lang="en-US" dirty="0">
                <a:highlight>
                  <a:srgbClr val="212121"/>
                </a:highlight>
                <a:latin typeface="+mn-lt"/>
              </a:rPr>
              <a:t> The system compares the new, real-world recall score against the recall score from the original validation dataset. If performance drops below a predefined threshold, a </a:t>
            </a:r>
            <a:r>
              <a:rPr lang="en-US" b="1" dirty="0">
                <a:highlight>
                  <a:srgbClr val="212121"/>
                </a:highlight>
                <a:latin typeface="+mn-lt"/>
              </a:rPr>
              <a:t>CloudWatch Alert</a:t>
            </a:r>
            <a:r>
              <a:rPr lang="en-US" dirty="0">
                <a:highlight>
                  <a:srgbClr val="212121"/>
                </a:highlight>
                <a:latin typeface="+mn-lt"/>
              </a:rPr>
              <a:t> signals that the model's effectiveness has diminished and retraining is required.</a:t>
            </a:r>
          </a:p>
          <a:p>
            <a:pPr marL="457200" lvl="0" indent="-317500" algn="l" rtl="0">
              <a:lnSpc>
                <a:spcPct val="105000"/>
              </a:lnSpc>
              <a:spcBef>
                <a:spcPts val="1500"/>
              </a:spcBef>
              <a:spcAft>
                <a:spcPts val="0"/>
              </a:spcAft>
              <a:buClr>
                <a:srgbClr val="ECECEC"/>
              </a:buClr>
              <a:buSzPts val="1400"/>
              <a:buFont typeface="Roboto"/>
              <a:buChar char="●"/>
            </a:pPr>
            <a:endParaRPr sz="1400" dirty="0">
              <a:solidFill>
                <a:srgbClr val="ECECEC"/>
              </a:solidFill>
              <a:highlight>
                <a:srgbClr val="212121"/>
              </a:highlight>
              <a:latin typeface="+mn-lt"/>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dur="2000" advTm="1311"/>
    </mc:Choice>
    <mc:Fallback xmlns="">
      <p:transition spd="slow" advTm="1311"/>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3213</Words>
  <Application>Microsoft Macintosh PowerPoint</Application>
  <PresentationFormat>On-screen Show (16:9)</PresentationFormat>
  <Paragraphs>182</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Lato</vt:lpstr>
      <vt:lpstr>Times New Roman</vt:lpstr>
      <vt:lpstr>Roboto</vt:lpstr>
      <vt:lpstr>Montserrat</vt:lpstr>
      <vt:lpstr>Calibri</vt:lpstr>
      <vt:lpstr>Focus</vt:lpstr>
      <vt:lpstr>MLOPs For Prediction for Autism Spectrum Disorder (ASD) </vt:lpstr>
      <vt:lpstr>Abstract/Overview </vt:lpstr>
      <vt:lpstr>Abstract/Overview </vt:lpstr>
      <vt:lpstr>Overview of Dataset</vt:lpstr>
      <vt:lpstr>Data Pipeline - From S3 to Visualization</vt:lpstr>
      <vt:lpstr>Methods - Model Training &amp; Evaluation with XGBoost</vt:lpstr>
      <vt:lpstr>Model Deployment &amp; Real-Time Inference</vt:lpstr>
      <vt:lpstr>Setup Model Monitoring with SageMaker Model Monitor</vt:lpstr>
      <vt:lpstr>Model &amp; Feature Drift</vt:lpstr>
      <vt:lpstr>Operational Health &amp; Log Monitoring with CloudWatch</vt:lpstr>
      <vt:lpstr>Future Enhancements &amp; Roadmap</vt:lpstr>
      <vt:lpstr>Summary &amp; Final Thoughts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Detection and Classification of Brain Tumors using MRI Images</dc:title>
  <cp:lastModifiedBy>Arup Chakraborty</cp:lastModifiedBy>
  <cp:revision>37</cp:revision>
  <dcterms:modified xsi:type="dcterms:W3CDTF">2025-06-23T01:32:21Z</dcterms:modified>
</cp:coreProperties>
</file>