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</p:sldIdLst>
  <p:sldSz cx="10058400" cy="7223125"/>
  <p:notesSz cx="7077075" cy="9363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75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49">
          <p15:clr>
            <a:srgbClr val="A4A3A4"/>
          </p15:clr>
        </p15:guide>
        <p15:guide id="2" pos="22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66"/>
    <a:srgbClr val="FF9999"/>
    <a:srgbClr val="00279F"/>
    <a:srgbClr val="CCECFF"/>
    <a:srgbClr val="99CCFF"/>
    <a:srgbClr val="9234DB"/>
    <a:srgbClr val="00AE00"/>
    <a:srgbClr val="3365FB"/>
    <a:srgbClr val="005400"/>
    <a:srgbClr val="50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2" autoAdjust="0"/>
    <p:restoredTop sz="86906" autoAdjust="0"/>
  </p:normalViewPr>
  <p:slideViewPr>
    <p:cSldViewPr snapToGrid="0">
      <p:cViewPr>
        <p:scale>
          <a:sx n="79" d="100"/>
          <a:sy n="79" d="100"/>
        </p:scale>
        <p:origin x="-1070" y="-58"/>
      </p:cViewPr>
      <p:guideLst>
        <p:guide orient="horz" pos="2275"/>
        <p:guide pos="3168"/>
      </p:guideLst>
    </p:cSldViewPr>
  </p:slideViewPr>
  <p:outlineViewPr>
    <p:cViewPr>
      <p:scale>
        <a:sx n="33" d="100"/>
        <a:sy n="33" d="100"/>
      </p:scale>
      <p:origin x="48" y="97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930" y="570"/>
      </p:cViewPr>
      <p:guideLst>
        <p:guide orient="horz" pos="2949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255" cy="46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71" tIns="0" rIns="19571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i="1" u="none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820" y="0"/>
            <a:ext cx="3066255" cy="46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71" tIns="0" rIns="19571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u="none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5242"/>
            <a:ext cx="3066255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71" tIns="0" rIns="19571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000" i="1" u="none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820" y="8895242"/>
            <a:ext cx="3066255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71" tIns="0" rIns="19571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/>
            </a:lvl1pPr>
          </a:lstStyle>
          <a:p>
            <a:pPr>
              <a:defRPr/>
            </a:pPr>
            <a:fld id="{36C0B2CA-7461-4EA8-9FCE-D37E9E6C37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732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255" cy="46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71" tIns="0" rIns="19571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i="1" u="non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820" y="0"/>
            <a:ext cx="3066255" cy="46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71" tIns="0" rIns="19571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u="non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5242"/>
            <a:ext cx="3066255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71" tIns="0" rIns="19571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000" i="1" u="non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820" y="8895242"/>
            <a:ext cx="3066255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71" tIns="0" rIns="19571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 u="non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3613" y="608013"/>
            <a:ext cx="5151437" cy="3700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057659" y="4758179"/>
            <a:ext cx="973238" cy="3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89" tIns="47295" rIns="94589" bIns="47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smtClean="0"/>
              <a:t>NOTES</a:t>
            </a:r>
            <a:r>
              <a:rPr lang="en-US" altLang="en-US" sz="1400" b="1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2273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62391" indent="-29347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73891" indent="-23446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42810" indent="-23446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13324" indent="-23446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72673" indent="-234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32022" indent="-234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1371" indent="-234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50720" indent="-2344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DF1D6B-FC99-4C3E-8467-71B5870506E6}" type="slidenum">
              <a:rPr lang="en-US" altLang="en-US" sz="1200">
                <a:solidFill>
                  <a:srgbClr val="000000"/>
                </a:solidFill>
              </a:rPr>
              <a:pPr/>
              <a:t>1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75" y="703263"/>
            <a:ext cx="4886325" cy="3509962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74" y="4446822"/>
            <a:ext cx="5191129" cy="421370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36" tIns="46969" rIns="93936" bIns="46969"/>
          <a:lstStyle/>
          <a:p>
            <a:pPr eaLnBrk="1" hangingPunct="1"/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91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43851"/>
            <a:ext cx="8549640" cy="1548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093104"/>
            <a:ext cx="7040880" cy="1845910"/>
          </a:xfrm>
        </p:spPr>
        <p:txBody>
          <a:bodyPr/>
          <a:lstStyle>
            <a:lvl1pPr marL="0" indent="0" algn="ctr">
              <a:buNone/>
              <a:defRPr/>
            </a:lvl1pPr>
            <a:lvl2pPr marL="493730" indent="0" algn="ctr">
              <a:buNone/>
              <a:defRPr/>
            </a:lvl2pPr>
            <a:lvl3pPr marL="987461" indent="0" algn="ctr">
              <a:buNone/>
              <a:defRPr/>
            </a:lvl3pPr>
            <a:lvl4pPr marL="1481191" indent="0" algn="ctr">
              <a:buNone/>
              <a:defRPr/>
            </a:lvl4pPr>
            <a:lvl5pPr marL="1974921" indent="0" algn="ctr">
              <a:buNone/>
              <a:defRPr/>
            </a:lvl5pPr>
            <a:lvl6pPr marL="2468651" indent="0" algn="ctr">
              <a:buNone/>
              <a:defRPr/>
            </a:lvl6pPr>
            <a:lvl7pPr marL="2962382" indent="0" algn="ctr">
              <a:buNone/>
              <a:defRPr/>
            </a:lvl7pPr>
            <a:lvl8pPr marL="3456112" indent="0" algn="ctr">
              <a:buNone/>
              <a:defRPr/>
            </a:lvl8pPr>
            <a:lvl9pPr marL="394984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470400" y="6446819"/>
            <a:ext cx="1424940" cy="240771"/>
          </a:xfrm>
          <a:prstGeom prst="rect">
            <a:avLst/>
          </a:prstGeom>
        </p:spPr>
        <p:txBody>
          <a:bodyPr lIns="98746" tIns="49373" rIns="98746" bIns="4937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7F91338-35B5-43FE-A52B-B8B485314244}" type="slidenum">
              <a:rPr lang="en-US" altLang="en-US" smtClean="0">
                <a:solidFill>
                  <a:schemeClr val="bg1"/>
                </a:solidFill>
              </a:rPr>
              <a:pPr/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815" y="961412"/>
            <a:ext cx="2137410" cy="54591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4585" y="961412"/>
            <a:ext cx="6244590" cy="54591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470400" y="6446819"/>
            <a:ext cx="1424940" cy="240771"/>
          </a:xfrm>
          <a:prstGeom prst="rect">
            <a:avLst/>
          </a:prstGeom>
        </p:spPr>
        <p:txBody>
          <a:bodyPr lIns="98746" tIns="49373" rIns="98746" bIns="4937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7F91338-35B5-43FE-A52B-B8B485314244}" type="slidenum">
              <a:rPr lang="en-US" altLang="en-US" smtClean="0">
                <a:solidFill>
                  <a:schemeClr val="bg1"/>
                </a:solidFill>
              </a:rPr>
              <a:pPr/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0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642056"/>
            <a:ext cx="8549640" cy="1203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4380" y="2086681"/>
            <a:ext cx="4191000" cy="4333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086681"/>
            <a:ext cx="4191000" cy="4333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4380" y="6581069"/>
            <a:ext cx="2095500" cy="481542"/>
          </a:xfrm>
          <a:prstGeom prst="rect">
            <a:avLst/>
          </a:prstGeom>
        </p:spPr>
        <p:txBody>
          <a:bodyPr lIns="98746" tIns="49373" rIns="98746" bIns="4937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6620" y="6581069"/>
            <a:ext cx="3185160" cy="481542"/>
          </a:xfrm>
          <a:prstGeom prst="rect">
            <a:avLst/>
          </a:prstGeom>
        </p:spPr>
        <p:txBody>
          <a:bodyPr lIns="98746" tIns="49373" rIns="98746" bIns="4937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8520" y="6581069"/>
            <a:ext cx="2095500" cy="481542"/>
          </a:xfrm>
          <a:prstGeom prst="rect">
            <a:avLst/>
          </a:prstGeom>
        </p:spPr>
        <p:txBody>
          <a:bodyPr lIns="98746" tIns="49373" rIns="98746" bIns="49373"/>
          <a:lstStyle>
            <a:lvl1pPr>
              <a:defRPr/>
            </a:lvl1pPr>
          </a:lstStyle>
          <a:p>
            <a:fld id="{5CEDB6AF-4518-4F31-9D9B-89AC5181E1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6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0" y="494665"/>
            <a:ext cx="8550275" cy="1044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699895"/>
            <a:ext cx="8550275" cy="4538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641527"/>
            <a:ext cx="8549640" cy="1434593"/>
          </a:xfrm>
        </p:spPr>
        <p:txBody>
          <a:bodyPr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061469"/>
            <a:ext cx="8549640" cy="1580058"/>
          </a:xfrm>
        </p:spPr>
        <p:txBody>
          <a:bodyPr anchor="b"/>
          <a:lstStyle>
            <a:lvl1pPr marL="0" indent="0">
              <a:buNone/>
              <a:defRPr sz="2200"/>
            </a:lvl1pPr>
            <a:lvl2pPr marL="493730" indent="0">
              <a:buNone/>
              <a:defRPr sz="1900"/>
            </a:lvl2pPr>
            <a:lvl3pPr marL="987461" indent="0">
              <a:buNone/>
              <a:defRPr sz="1700"/>
            </a:lvl3pPr>
            <a:lvl4pPr marL="1481191" indent="0">
              <a:buNone/>
              <a:defRPr sz="1500"/>
            </a:lvl4pPr>
            <a:lvl5pPr marL="1974921" indent="0">
              <a:buNone/>
              <a:defRPr sz="1500"/>
            </a:lvl5pPr>
            <a:lvl6pPr marL="2468651" indent="0">
              <a:buNone/>
              <a:defRPr sz="1500"/>
            </a:lvl6pPr>
            <a:lvl7pPr marL="2962382" indent="0">
              <a:buNone/>
              <a:defRPr sz="1500"/>
            </a:lvl7pPr>
            <a:lvl8pPr marL="3456112" indent="0">
              <a:buNone/>
              <a:defRPr sz="1500"/>
            </a:lvl8pPr>
            <a:lvl9pPr marL="394984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470400" y="6446819"/>
            <a:ext cx="1424940" cy="240771"/>
          </a:xfrm>
          <a:prstGeom prst="rect">
            <a:avLst/>
          </a:prstGeom>
        </p:spPr>
        <p:txBody>
          <a:bodyPr lIns="98746" tIns="49373" rIns="98746" bIns="4937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7F91338-35B5-43FE-A52B-B8B485314244}" type="slidenum">
              <a:rPr lang="en-US" altLang="en-US" smtClean="0">
                <a:solidFill>
                  <a:schemeClr val="bg1"/>
                </a:solidFill>
              </a:rPr>
              <a:pPr/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0" y="382905"/>
            <a:ext cx="8550275" cy="1044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4585" y="1554481"/>
            <a:ext cx="4191000" cy="467303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3225" y="1554481"/>
            <a:ext cx="4191000" cy="467303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4470400" y="6446819"/>
            <a:ext cx="1424940" cy="240771"/>
          </a:xfrm>
          <a:prstGeom prst="rect">
            <a:avLst/>
          </a:prstGeom>
        </p:spPr>
        <p:txBody>
          <a:bodyPr lIns="98746" tIns="49373" rIns="98746" bIns="4937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7F91338-35B5-43FE-A52B-B8B485314244}" type="slidenum">
              <a:rPr lang="en-US" altLang="en-US" smtClean="0">
                <a:solidFill>
                  <a:schemeClr val="bg1"/>
                </a:solidFill>
              </a:rPr>
              <a:pPr/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4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4470400" y="6446819"/>
            <a:ext cx="1424940" cy="240771"/>
          </a:xfrm>
          <a:prstGeom prst="rect">
            <a:avLst/>
          </a:prstGeom>
        </p:spPr>
        <p:txBody>
          <a:bodyPr lIns="98746" tIns="49373" rIns="98746" bIns="4937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7F91338-35B5-43FE-A52B-B8B485314244}" type="slidenum">
              <a:rPr lang="en-US" altLang="en-US" smtClean="0">
                <a:solidFill>
                  <a:schemeClr val="bg1"/>
                </a:solidFill>
              </a:rPr>
              <a:pPr/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4470400" y="6446819"/>
            <a:ext cx="1424940" cy="240771"/>
          </a:xfrm>
          <a:prstGeom prst="rect">
            <a:avLst/>
          </a:prstGeom>
        </p:spPr>
        <p:txBody>
          <a:bodyPr lIns="98746" tIns="49373" rIns="98746" bIns="4937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7F91338-35B5-43FE-A52B-B8B485314244}" type="slidenum">
              <a:rPr lang="en-US" altLang="en-US" smtClean="0">
                <a:solidFill>
                  <a:schemeClr val="bg1"/>
                </a:solidFill>
              </a:rPr>
              <a:pPr/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2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87588"/>
            <a:ext cx="3309144" cy="122391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87588"/>
            <a:ext cx="5622925" cy="6164737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11506"/>
            <a:ext cx="3309144" cy="4940819"/>
          </a:xfrm>
        </p:spPr>
        <p:txBody>
          <a:bodyPr/>
          <a:lstStyle>
            <a:lvl1pPr marL="0" indent="0">
              <a:buNone/>
              <a:defRPr sz="1500"/>
            </a:lvl1pPr>
            <a:lvl2pPr marL="493730" indent="0">
              <a:buNone/>
              <a:defRPr sz="1300"/>
            </a:lvl2pPr>
            <a:lvl3pPr marL="987461" indent="0">
              <a:buNone/>
              <a:defRPr sz="1100"/>
            </a:lvl3pPr>
            <a:lvl4pPr marL="1481191" indent="0">
              <a:buNone/>
              <a:defRPr sz="1000"/>
            </a:lvl4pPr>
            <a:lvl5pPr marL="1974921" indent="0">
              <a:buNone/>
              <a:defRPr sz="1000"/>
            </a:lvl5pPr>
            <a:lvl6pPr marL="2468651" indent="0">
              <a:buNone/>
              <a:defRPr sz="1000"/>
            </a:lvl6pPr>
            <a:lvl7pPr marL="2962382" indent="0">
              <a:buNone/>
              <a:defRPr sz="1000"/>
            </a:lvl7pPr>
            <a:lvl8pPr marL="3456112" indent="0">
              <a:buNone/>
              <a:defRPr sz="1000"/>
            </a:lvl8pPr>
            <a:lvl9pPr marL="394984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4470400" y="6446819"/>
            <a:ext cx="1424940" cy="240771"/>
          </a:xfrm>
          <a:prstGeom prst="rect">
            <a:avLst/>
          </a:prstGeom>
        </p:spPr>
        <p:txBody>
          <a:bodyPr lIns="98746" tIns="49373" rIns="98746" bIns="4937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7F91338-35B5-43FE-A52B-B8B485314244}" type="slidenum">
              <a:rPr lang="en-US" altLang="en-US" smtClean="0">
                <a:solidFill>
                  <a:schemeClr val="bg1"/>
                </a:solidFill>
              </a:rPr>
              <a:pPr/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056187"/>
            <a:ext cx="6035040" cy="59691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45400"/>
            <a:ext cx="6035040" cy="4333875"/>
          </a:xfrm>
        </p:spPr>
        <p:txBody>
          <a:bodyPr/>
          <a:lstStyle>
            <a:lvl1pPr marL="0" indent="0">
              <a:buNone/>
              <a:defRPr sz="3500"/>
            </a:lvl1pPr>
            <a:lvl2pPr marL="493730" indent="0">
              <a:buNone/>
              <a:defRPr sz="3000"/>
            </a:lvl2pPr>
            <a:lvl3pPr marL="987461" indent="0">
              <a:buNone/>
              <a:defRPr sz="2600"/>
            </a:lvl3pPr>
            <a:lvl4pPr marL="1481191" indent="0">
              <a:buNone/>
              <a:defRPr sz="2200"/>
            </a:lvl4pPr>
            <a:lvl5pPr marL="1974921" indent="0">
              <a:buNone/>
              <a:defRPr sz="2200"/>
            </a:lvl5pPr>
            <a:lvl6pPr marL="2468651" indent="0">
              <a:buNone/>
              <a:defRPr sz="2200"/>
            </a:lvl6pPr>
            <a:lvl7pPr marL="2962382" indent="0">
              <a:buNone/>
              <a:defRPr sz="2200"/>
            </a:lvl7pPr>
            <a:lvl8pPr marL="3456112" indent="0">
              <a:buNone/>
              <a:defRPr sz="2200"/>
            </a:lvl8pPr>
            <a:lvl9pPr marL="394984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653099"/>
            <a:ext cx="6035040" cy="847713"/>
          </a:xfrm>
        </p:spPr>
        <p:txBody>
          <a:bodyPr/>
          <a:lstStyle>
            <a:lvl1pPr marL="0" indent="0">
              <a:buNone/>
              <a:defRPr sz="1500"/>
            </a:lvl1pPr>
            <a:lvl2pPr marL="493730" indent="0">
              <a:buNone/>
              <a:defRPr sz="1300"/>
            </a:lvl2pPr>
            <a:lvl3pPr marL="987461" indent="0">
              <a:buNone/>
              <a:defRPr sz="1100"/>
            </a:lvl3pPr>
            <a:lvl4pPr marL="1481191" indent="0">
              <a:buNone/>
              <a:defRPr sz="1000"/>
            </a:lvl4pPr>
            <a:lvl5pPr marL="1974921" indent="0">
              <a:buNone/>
              <a:defRPr sz="1000"/>
            </a:lvl5pPr>
            <a:lvl6pPr marL="2468651" indent="0">
              <a:buNone/>
              <a:defRPr sz="1000"/>
            </a:lvl6pPr>
            <a:lvl7pPr marL="2962382" indent="0">
              <a:buNone/>
              <a:defRPr sz="1000"/>
            </a:lvl7pPr>
            <a:lvl8pPr marL="3456112" indent="0">
              <a:buNone/>
              <a:defRPr sz="1000"/>
            </a:lvl8pPr>
            <a:lvl9pPr marL="394984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4470400" y="6446819"/>
            <a:ext cx="1424940" cy="240771"/>
          </a:xfrm>
          <a:prstGeom prst="rect">
            <a:avLst/>
          </a:prstGeom>
        </p:spPr>
        <p:txBody>
          <a:bodyPr lIns="98746" tIns="49373" rIns="98746" bIns="4937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7F91338-35B5-43FE-A52B-B8B485314244}" type="slidenum">
              <a:rPr lang="en-US" altLang="en-US" smtClean="0">
                <a:solidFill>
                  <a:schemeClr val="bg1"/>
                </a:solidFill>
              </a:rPr>
              <a:pPr/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5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470400" y="6446819"/>
            <a:ext cx="1424940" cy="240771"/>
          </a:xfrm>
          <a:prstGeom prst="rect">
            <a:avLst/>
          </a:prstGeom>
        </p:spPr>
        <p:txBody>
          <a:bodyPr lIns="98746" tIns="49373" rIns="98746" bIns="49373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7F91338-35B5-43FE-A52B-B8B485314244}" type="slidenum">
              <a:rPr lang="en-US" altLang="en-US" smtClean="0">
                <a:solidFill>
                  <a:schemeClr val="bg1"/>
                </a:solidFill>
              </a:rPr>
              <a:pPr/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0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3950" y="962025"/>
            <a:ext cx="85502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746" tIns="49373" rIns="98746" bIns="49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23950" y="2085975"/>
            <a:ext cx="85502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746" tIns="49373" rIns="98746" bIns="49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2052" name="Picture 14" descr="njit_CCS_footer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2388"/>
            <a:ext cx="1010761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ITC Stone Sans Std Semi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ITC Stone Sans Std Semi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ITC Stone Sans Std Semi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ITC Stone Sans Std Semibold" charset="0"/>
          <a:ea typeface="ＭＳ Ｐゴシック" charset="0"/>
          <a:cs typeface="ＭＳ Ｐゴシック" charset="0"/>
        </a:defRPr>
      </a:lvl5pPr>
      <a:lvl6pPr marL="493730" algn="l" rtl="0" eaLnBrk="1" fontAlgn="base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ITC Stone Sans Std Semibold" charset="0"/>
          <a:ea typeface="ＭＳ Ｐゴシック" charset="0"/>
          <a:cs typeface="ＭＳ Ｐゴシック" charset="0"/>
        </a:defRPr>
      </a:lvl6pPr>
      <a:lvl7pPr marL="987461" algn="l" rtl="0" eaLnBrk="1" fontAlgn="base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ITC Stone Sans Std Semibold" charset="0"/>
          <a:ea typeface="ＭＳ Ｐゴシック" charset="0"/>
          <a:cs typeface="ＭＳ Ｐゴシック" charset="0"/>
        </a:defRPr>
      </a:lvl7pPr>
      <a:lvl8pPr marL="1481191" algn="l" rtl="0" eaLnBrk="1" fontAlgn="base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ITC Stone Sans Std Semibold" charset="0"/>
          <a:ea typeface="ＭＳ Ｐゴシック" charset="0"/>
          <a:cs typeface="ＭＳ Ｐゴシック" charset="0"/>
        </a:defRPr>
      </a:lvl8pPr>
      <a:lvl9pPr marL="1974921" algn="l" rtl="0" eaLnBrk="1" fontAlgn="base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ITC Stone Sans Std Semibold" charset="0"/>
          <a:ea typeface="ＭＳ Ｐゴシック" charset="0"/>
          <a:cs typeface="ＭＳ Ｐゴシック" charset="0"/>
        </a:defRPr>
      </a:lvl9pPr>
    </p:titleStyle>
    <p:bodyStyle>
      <a:lvl1pPr marL="369888" indent="-369888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01688" indent="-307975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33488" indent="-246063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727200" indent="-246063" algn="l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2220913" indent="-24606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2715517" indent="-24686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3209247" indent="-24686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3702977" indent="-24686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4196707" indent="-24686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937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30" algn="l" defTabSz="4937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61" algn="l" defTabSz="4937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1" algn="l" defTabSz="4937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921" algn="l" defTabSz="4937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651" algn="l" defTabSz="4937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382" algn="l" defTabSz="4937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112" algn="l" defTabSz="4937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9842" algn="l" defTabSz="4937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481013"/>
            <a:ext cx="8299450" cy="2889250"/>
          </a:xfrm>
        </p:spPr>
        <p:txBody>
          <a:bodyPr tIns="0"/>
          <a:lstStyle/>
          <a:p>
            <a:pPr eaLnBrk="1" hangingPunct="1"/>
            <a:r>
              <a:rPr lang="en-US" altLang="en-US" b="1" dirty="0" smtClean="0"/>
              <a:t>CS 683</a:t>
            </a:r>
            <a:br>
              <a:rPr lang="en-US" altLang="en-US" b="1" dirty="0" smtClean="0"/>
            </a:br>
            <a:r>
              <a:rPr lang="en-US" altLang="en-US" b="1" dirty="0" smtClean="0"/>
              <a:t>Data Mining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Default Final Project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/>
              <a:t/>
            </a:r>
            <a:br>
              <a:rPr lang="en-US" altLang="en-US" sz="3000" dirty="0"/>
            </a:br>
            <a:r>
              <a:rPr lang="en-US" altLang="en-US" sz="3000" dirty="0" err="1" smtClean="0"/>
              <a:t>Achal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Verma</a:t>
            </a:r>
            <a:r>
              <a:rPr lang="en-US" altLang="en-US" sz="3000" dirty="0" smtClean="0"/>
              <a:t> av438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endParaRPr lang="en-US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 of Poll over time by month</a:t>
            </a:r>
          </a:p>
          <a:p>
            <a:r>
              <a:rPr lang="en-US" dirty="0" smtClean="0"/>
              <a:t>Build 2 different models M1 and M2</a:t>
            </a:r>
          </a:p>
          <a:p>
            <a:r>
              <a:rPr lang="en-US" dirty="0" smtClean="0"/>
              <a:t>5 fold cross validation for M1 and M2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 faced:</a:t>
            </a:r>
          </a:p>
          <a:p>
            <a:pPr marL="0" indent="0">
              <a:buNone/>
            </a:pPr>
            <a:r>
              <a:rPr lang="en-US" dirty="0" smtClean="0"/>
              <a:t>: Null/Empty values in dataset</a:t>
            </a:r>
          </a:p>
          <a:p>
            <a:pPr marL="0" indent="0">
              <a:buNone/>
            </a:pPr>
            <a:r>
              <a:rPr lang="en-US" dirty="0" smtClean="0"/>
              <a:t>: Which parameters to use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4711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Approach: Trends of Poll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Removed Null values</a:t>
            </a:r>
          </a:p>
          <a:p>
            <a:r>
              <a:rPr lang="en-US" dirty="0" smtClean="0"/>
              <a:t>Sorted the CSV data with time period using end date.</a:t>
            </a:r>
          </a:p>
          <a:p>
            <a:r>
              <a:rPr lang="en-US" dirty="0" smtClean="0"/>
              <a:t>Plotted the trends of polls for: Polls-plus, Now-cast, Polls-only and Combined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2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Approach: M1 and M2/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M1: Mixing Gaussian and Bernoulli Naïve Bayes </a:t>
            </a:r>
          </a:p>
          <a:p>
            <a:r>
              <a:rPr lang="en-US" dirty="0" smtClean="0"/>
              <a:t>M2: Rules Based classification: Used adjusted polls value as a classifier.</a:t>
            </a:r>
          </a:p>
          <a:p>
            <a:pPr marL="0" indent="0">
              <a:buNone/>
            </a:pPr>
            <a:r>
              <a:rPr lang="en-US" dirty="0" smtClean="0"/>
              <a:t>Cross Validation:</a:t>
            </a:r>
          </a:p>
          <a:p>
            <a:pPr marL="0" indent="0">
              <a:buNone/>
            </a:pPr>
            <a:r>
              <a:rPr lang="en-US" dirty="0" smtClean="0"/>
              <a:t>: Used grades A and A+ as test set.</a:t>
            </a:r>
          </a:p>
          <a:p>
            <a:pPr marL="0" indent="0">
              <a:buNone/>
            </a:pPr>
            <a:r>
              <a:rPr lang="en-US" dirty="0" smtClean="0"/>
              <a:t>: Used other grades as training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5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Python 2.7.2</a:t>
            </a:r>
          </a:p>
          <a:p>
            <a:r>
              <a:rPr lang="en-US" dirty="0" smtClean="0"/>
              <a:t>Libraries: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r>
              <a:rPr lang="en-US" dirty="0"/>
              <a:t>, </a:t>
            </a:r>
            <a:r>
              <a:rPr lang="en-US" dirty="0" err="1" smtClean="0"/>
              <a:t>sklearn.naive_bayes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25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chal\Desktop\d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7" y="1241659"/>
            <a:ext cx="9548262" cy="492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1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M2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56" y="1905802"/>
            <a:ext cx="8324278" cy="449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M1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6" y="1123908"/>
            <a:ext cx="9391047" cy="535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30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43977"/>
      </p:ext>
    </p:extLst>
  </p:cSld>
  <p:clrMapOvr>
    <a:masterClrMapping/>
  </p:clrMapOvr>
</p:sld>
</file>

<file path=ppt/theme/theme1.xml><?xml version="1.0" encoding="utf-8"?>
<a:theme xmlns:a="http://schemas.openxmlformats.org/drawingml/2006/main" name="cs683-lecture-8 Manageme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ITC Stone Sans Std Semibold"/>
        <a:ea typeface="ＭＳ Ｐゴシック"/>
        <a:cs typeface="ＭＳ Ｐゴシック"/>
      </a:majorFont>
      <a:minorFont>
        <a:latin typeface="ITC Stone Sans Std Semi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cs683-lecture-8 Management</Template>
  <TotalTime>1345</TotalTime>
  <Pages>32</Pages>
  <Words>153</Words>
  <Application>Microsoft Office PowerPoint</Application>
  <PresentationFormat>Custom</PresentationFormat>
  <Paragraphs>29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cs683-lecture-8 Management</vt:lpstr>
      <vt:lpstr>CS 683 Data Mining  Default Final Project  Achal Verma av438 </vt:lpstr>
      <vt:lpstr>Problem Statements</vt:lpstr>
      <vt:lpstr>Solution Approach: Trends of Poll over time</vt:lpstr>
      <vt:lpstr>Solution Approach: M1 and M2/ Cross Validation</vt:lpstr>
      <vt:lpstr>Programming Environment</vt:lpstr>
      <vt:lpstr>Results</vt:lpstr>
      <vt:lpstr>M2 Results</vt:lpstr>
      <vt:lpstr>M1 Cross-Validation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Bruckner</dc:creator>
  <cp:lastModifiedBy>Achal</cp:lastModifiedBy>
  <cp:revision>25</cp:revision>
  <cp:lastPrinted>2015-09-30T22:41:02Z</cp:lastPrinted>
  <dcterms:created xsi:type="dcterms:W3CDTF">2015-10-22T15:47:11Z</dcterms:created>
  <dcterms:modified xsi:type="dcterms:W3CDTF">2016-12-12T02:43:34Z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-1868332545</vt:i4>
  </property>
  <property fmtid="{D5CDD505-2E9C-101B-9397-08002B2CF9AE}" pid="3" name="_NewReviewCycle">
    <vt:lpwstr/>
  </property>
  <property fmtid="{D5CDD505-2E9C-101B-9397-08002B2CF9AE}" pid="4" name="_EmailSubject">
    <vt:lpwstr>Presentations</vt:lpwstr>
  </property>
  <property fmtid="{D5CDD505-2E9C-101B-9397-08002B2CF9AE}" pid="5" name="_AuthorEmail">
    <vt:lpwstr>bruckner@njit.edu</vt:lpwstr>
  </property>
  <property fmtid="{D5CDD505-2E9C-101B-9397-08002B2CF9AE}" pid="6" name="_AuthorEmailDisplayName">
    <vt:lpwstr>K Bruckner</vt:lpwstr>
  </property>
</Properties>
</file>