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1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28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84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42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9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52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72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81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7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22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9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45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5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35000">
              <a:schemeClr val="accent1">
                <a:lumMod val="7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6AB76-59FD-42CB-A188-F90B89FB565C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A3EF-3917-4448-8C53-24955EDC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17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rlz=1C1CHBD_enIN893IN893&amp;sxsrf=ALeKk030CjzUUr2OjFeqGq-ei3PBs_uWgQ:1589099936756&amp;q=shopify+subsidiaries&amp;stick=H4sIAAAAAAAAAOPgE-LSz9U3MMorSSq30NLMKLfST87PyUlNLsnMz9PPL0pPzMusSgRxiq2KS5OKM1MyE4syU4sXsYoUZ-QXZKZVKiALAwAlbNzKUAAAAA&amp;sa=X&amp;ved=2ahUKEwiTsfjJ8qjpAhX-xjgGHbF8BGMQ6BMoADAlegQIEhAC" TargetMode="External"/><Relationship Id="rId13" Type="http://schemas.openxmlformats.org/officeDocument/2006/relationships/hyperlink" Target="https://www.google.com/search?rlz=1C1CHBD_enIN893IN893&amp;sxsrf=ALeKk030CjzUUr2OjFeqGq-ei3PBs_uWgQ:1589099936756&amp;q=shopify+subsidiaries&amp;stick=H4sIAAAAAAAAAOPgE-LSz9U3MMorSSq30NLMKLfST87PyUlNLsnMz9PPL0pPzMusSgRxiq2KS5OKM1MyE4syU4sXsYoUZ-QXZKZVKiALAwAlbNzKUAAAAA&amp;sa=X&amp;ved=2ahUKEwiTsfjJ8qjpAhX-xjgGHbF8BGMQ44YBKAUwJXoECBIQBw" TargetMode="External"/><Relationship Id="rId3" Type="http://schemas.openxmlformats.org/officeDocument/2006/relationships/hyperlink" Target="https://www.google.com/search?rlz=1C1CHBD_enIN893IN893&amp;sxsrf=ALeKk030CjzUUr2OjFeqGq-ei3PBs_uWgQ:1589099936756&amp;q=shopify+founded&amp;stick=H4sIAAAAAAAAAOPgE-LSz9U3MMorSSq30FLNTrbSzy9KT8zLrEosyczPQ-FYpeWX5qWkpixi5S_OyC_ITKtUgIoAAHVqmHpHAAAA&amp;sa=X&amp;ved=2ahUKEwiTsfjJ8qjpAhX-xjgGHbF8BGMQ6BMoADAiegQIDxAC" TargetMode="External"/><Relationship Id="rId7" Type="http://schemas.openxmlformats.org/officeDocument/2006/relationships/hyperlink" Target="https://www.google.com/search?rlz=1C1CHBD_enIN893IN893&amp;sxsrf=ALeKk030CjzUUr2OjFeqGq-ei3PBs_uWgQ:1589099936756&amp;q=ottawa&amp;stick=H4sIAAAAAAAAAOPgE-LSz9U3MMorSSq3UOIAsU2zizO0tLKTrfTzi9IT8zKrEksy8_NQOFYZqYkphaWJRSWpRcWLWNnyS0oSyxN3sDICAB8j5JNQAAAA&amp;sa=X&amp;ved=2ahUKEwiTsfjJ8qjpAhX-xjgGHbF8BGMQmxMoATAkegQIERAD" TargetMode="External"/><Relationship Id="rId12" Type="http://schemas.openxmlformats.org/officeDocument/2006/relationships/hyperlink" Target="https://www.google.com/search?rlz=1C1CHBD_enIN893IN893&amp;sxsrf=ALeKk030CjzUUr2OjFeqGq-ei3PBs_uWgQ:1589099936756&amp;q=Tiny+Hearts+Limited&amp;stick=H4sIAAAAAAAAAOPgE-LSz9U3MMorSSq3UOLVT9c3NEw2Ny6wKChO19LMKLfST87PyUlNLsnMz9PPL0pPzMusSgRxiq2KS5OKM1MyE4syU4sXsQqHZOZVKnikJhaVFCv4ZOZmlqSm7GBlBAAUena-YQAAAA&amp;sa=X&amp;ved=2ahUKEwiTsfjJ8qjpAhX-xjgGHbF8BGMQmxMoBDAlegQIEhAG" TargetMode="External"/><Relationship Id="rId17" Type="http://schemas.openxmlformats.org/officeDocument/2006/relationships/hyperlink" Target="https://www.google.com/search?rlz=1C1CHBD_enIN893IN893&amp;sxsrf=ALeKk030CjzUUr2OjFeqGq-ei3PBs_uWgQ:1589099936756&amp;q=Scott+Lake&amp;stick=H4sIAAAAAAAAAOPgE-LSz9U3MMorSSq3UOLVT9c3NEzOLkopKEou0VLPTrbSTyotzsxLLS6GM-LzC1KLEksy8_Os0vJL81JSixaxcgUn55eUKPgkZqfuYGUEAF0vbQ5WAAAA&amp;sa=X&amp;ved=2ahUKEwiTsfjJ8qjpAhX-xjgGHbF8BGMQmxMoAzAmegQIExAF" TargetMode="External"/><Relationship Id="rId2" Type="http://schemas.openxmlformats.org/officeDocument/2006/relationships/hyperlink" Target="https://www.google.com/search?rlz=1C1CHBD_enIN893IN893&amp;sxsrf=ALeKk030CjzUUr2OjFeqGq-ei3PBs_uWgQ:1589099936756&amp;q=shopify+revenue&amp;stick=H4sIAAAAAAAAAOPgE-LSz9U3MMorSSq30FLJKLfST87PyUlNLsnMz9PPL0pPzMusSgRxiq2KUstS80pTF7HyF2fkF2SmVSpARQBDyXJuRgAAAA&amp;sa=X&amp;ved=2ahUKEwiTsfjJ8qjpAhX-xjgGHbF8BGMQ6BMoADAhegQIDhAC" TargetMode="External"/><Relationship Id="rId16" Type="http://schemas.openxmlformats.org/officeDocument/2006/relationships/hyperlink" Target="https://www.google.com/search?rlz=1C1CHBD_enIN893IN893&amp;sxsrf=ALeKk030CjzUUr2OjFeqGq-ei3PBs_uWgQ:1589099936756&amp;q=Daniel+Weinand&amp;stick=H4sIAAAAAAAAAOPgE-LSz9U3MMorSSq3UOLVT9c3NEzOLsoyMSgo0lLPTrbSTyotzsxLLS6GM-LzC1KLEksy8_Os0vJL81JSixax8rkk5mWm5iiEp2bmJeal7GBlBACnlrJZWgAAAA&amp;sa=X&amp;ved=2ahUKEwiTsfjJ8qjpAhX-xjgGHbF8BGMQmxMoAjAmegQIEx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rlz=1C1CHBD_enIN893IN893&amp;sxsrf=ALeKk030CjzUUr2OjFeqGq-ei3PBs_uWgQ:1589099936756&amp;q=shopify+headquarters&amp;stick=H4sIAAAAAAAAAOPgE-LSz9U3MMorSSq30NLKTrbSzy9KT8zLrEosyczPQ-FYZaQmphSWJhaVpBYVL2IVKc7IL8hMq1RAFgYA8w-mG1EAAAA&amp;sa=X&amp;ved=2ahUKEwiTsfjJ8qjpAhX-xjgGHbF8BGMQ6BMoADAkegQIERAC" TargetMode="External"/><Relationship Id="rId11" Type="http://schemas.openxmlformats.org/officeDocument/2006/relationships/hyperlink" Target="https://www.google.com/search?rlz=1C1CHBD_enIN893IN893&amp;sxsrf=ALeKk030CjzUUr2OjFeqGq-ei3PBs_uWgQ:1589099936756&amp;q=Handshake+Corp.&amp;stick=H4sIAAAAAAAAAOPgE-LSz9U3MMorSSq3UOLVT9c3NEypKMitMkqp1NLMKLfST87PyUlNLsnMz9PPL0pPzMusSgRxiq2KS5OKM1MyE4syU4sXsfJ7JOalFGckZqcqOOcXFejtYGUEAF3nQeZdAAAA&amp;sa=X&amp;ved=2ahUKEwiTsfjJ8qjpAhX-xjgGHbF8BGMQmxMoAzAlegQIEhAF" TargetMode="External"/><Relationship Id="rId5" Type="http://schemas.openxmlformats.org/officeDocument/2006/relationships/hyperlink" Target="https://www.google.com/search?rlz=1C1CHBD_enIN893IN893&amp;sxsrf=ALeKk030CjzUUr2OjFeqGq-ei3PBs_uWgQ:1589099936756&amp;q=Tobias+L%C3%BCtke&amp;stick=H4sIAAAAAAAAAOPgE-LSz9U3MMorSSq3UAKzjQtNTbKKtBSzk63084vSE_MyqxJLMvPzUDhWyan5i1h5Q_KTMhOLFXwO7ynJTt3ByggA_Fpm6lAAAAA&amp;sa=X&amp;ved=2ahUKEwiTsfjJ8qjpAhX-xjgGHbF8BGMQmxMoATAjegQIEBAD" TargetMode="External"/><Relationship Id="rId15" Type="http://schemas.openxmlformats.org/officeDocument/2006/relationships/hyperlink" Target="https://www.google.com/search?rlz=1C1CHBD_enIN893IN893&amp;sxsrf=ALeKk030CjzUUr2OjFeqGq-ei3PBs_uWgQ:1589099936756&amp;q=Tobias+L%C3%BCtke&amp;stick=H4sIAAAAAAAAAOPgE-LSz9U3MMorSSq3UAKzjQtNTbKKtNSzk630k0qLM_NSi4vhjPj8gtSixJLM_DyrtPzSvJTUokWsvCH5SZmJxQo-h_eUZKfuYGUEAOhOgWBWAAAA&amp;sa=X&amp;ved=2ahUKEwiTsfjJ8qjpAhX-xjgGHbF8BGMQmxMoATAmegQIExAD" TargetMode="External"/><Relationship Id="rId10" Type="http://schemas.openxmlformats.org/officeDocument/2006/relationships/hyperlink" Target="https://www.google.com/search?rlz=1C1CHBD_enIN893IN893&amp;sxsrf=ALeKk030CjzUUr2OjFeqGq-ei3PBs_uWgQ:1589099936756&amp;q=Tictail&amp;stick=H4sIAAAAAAAAAOPgE-LSz9U3MMorSSq3UAKzi8tz01LMtTQzyq30k_NzclKTSzLz8_Tzi9IT8zKrEkGcYqvi0qTizJTMxKLM1OJFrOwhmckliZk5O1gZAYnq_qlSAAAA&amp;sa=X&amp;ved=2ahUKEwiTsfjJ8qjpAhX-xjgGHbF8BGMQmxMoAjAlegQIEhAE" TargetMode="External"/><Relationship Id="rId4" Type="http://schemas.openxmlformats.org/officeDocument/2006/relationships/hyperlink" Target="https://www.google.com/search?rlz=1C1CHBD_enIN893IN893&amp;sxsrf=ALeKk030CjzUUr2OjFeqGq-ei3PBs_uWgQ:1589099936756&amp;q=shopify+ceo&amp;stick=H4sIAAAAAAAAAOPgE-LSz9U3MMorSSq30FLMTrbSzy9KT8zLrEosyczPQ-FYJafmL2LlLs7IL8hMq1QA8gB4FeKxPwAAAA&amp;sa=X&amp;ved=2ahUKEwiTsfjJ8qjpAhX-xjgGHbF8BGMQ6BMoADAjegQIEBAC" TargetMode="External"/><Relationship Id="rId9" Type="http://schemas.openxmlformats.org/officeDocument/2006/relationships/hyperlink" Target="https://www.google.com/search?rlz=1C1CHBD_enIN893IN893&amp;sxsrf=ALeKk030CjzUUr2OjFeqGq-ei3PBs_uWgQ:1589099936756&amp;q=Oberlo&amp;stick=H4sIAAAAAAAAAOPgE-LSz9U3MMorSSq3UOLVT9c3NEypKCjOzakw1tLMKLfST87PyUlNLsnMz9PPL0pPzMusSgRxiq2KS5OKM1MyE4syU4sXsbL5J6UW5eTvYGUEAPGd89xUAAAA&amp;sa=X&amp;ved=2ahUKEwiTsfjJ8qjpAhX-xjgGHbF8BGMQmxMoATAlegQIEhAD" TargetMode="External"/><Relationship Id="rId14" Type="http://schemas.openxmlformats.org/officeDocument/2006/relationships/hyperlink" Target="https://www.google.com/search?rlz=1C1CHBD_enIN893IN893&amp;sxsrf=ALeKk030CjzUUr2OjFeqGq-ei3PBs_uWgQ:1589099936756&amp;q=shopify+founders&amp;stick=H4sIAAAAAAAAAOPgE-LSz9U3MMorSSq30FLPTrbSTyotzsxLLS6GM-LzC1KLEksy8_Os0vJL81JSixaxChRn5BdkplUqQEWKARtkaGVKAAAA&amp;sa=X&amp;ved=2ahUKEwiTsfjJ8qjpAhX-xjgGHbF8BGMQ6BMoADAmegQIExA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hopify.com/en/manual/reports-and-analytics/shopify-reports/report-types" TargetMode="External"/><Relationship Id="rId2" Type="http://schemas.openxmlformats.org/officeDocument/2006/relationships/hyperlink" Target="https://help.shopify.com/manual/domains/ss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hopify.com/en/manual/reports-and-analytics/shopify-reports/report-types/customers-reports" TargetMode="External"/><Relationship Id="rId2" Type="http://schemas.openxmlformats.org/officeDocument/2006/relationships/hyperlink" Target="https://help.shopify.com/en/manual/reports-and-analytics/shopify-reports/report-types/custom-repo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lp.shopify.com/manual/shipping/rates-and-methods/custom-calculated-rat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Platform of </a:t>
            </a:r>
            <a:br>
              <a:rPr lang="en-IN" b="1" dirty="0" smtClean="0"/>
            </a:br>
            <a:r>
              <a:rPr lang="en-IN" b="1" dirty="0" smtClean="0"/>
              <a:t>Content Management System </a:t>
            </a:r>
            <a:br>
              <a:rPr lang="en-IN" b="1" dirty="0" smtClean="0"/>
            </a:br>
            <a:r>
              <a:rPr lang="en-IN" b="1" dirty="0" smtClean="0"/>
              <a:t>is - Shopify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					By </a:t>
            </a:r>
            <a:r>
              <a:rPr lang="en-IN" dirty="0" err="1" smtClean="0"/>
              <a:t>Achal</a:t>
            </a:r>
            <a:r>
              <a:rPr lang="en-IN" dirty="0" smtClean="0"/>
              <a:t>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84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21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                </a:t>
            </a:r>
            <a:br>
              <a:rPr lang="en-IN" smtClean="0"/>
            </a:br>
            <a:r>
              <a:rPr lang="en-IN"/>
              <a:t/>
            </a:r>
            <a:br>
              <a:rPr lang="en-IN"/>
            </a:br>
            <a:r>
              <a:rPr lang="en-IN" smtClean="0"/>
              <a:t>             Thank you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0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9600" b="1" dirty="0" smtClean="0"/>
              <a:t>What is </a:t>
            </a:r>
            <a:r>
              <a:rPr lang="en-IN" sz="9600" b="1" dirty="0" err="1" smtClean="0"/>
              <a:t>shopify</a:t>
            </a:r>
            <a:r>
              <a:rPr lang="en-IN" sz="9600" b="1" dirty="0" smtClean="0"/>
              <a:t>?</a:t>
            </a:r>
            <a:endParaRPr lang="en-IN" sz="9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Shopify </a:t>
            </a:r>
            <a:r>
              <a:rPr lang="en-IN" dirty="0"/>
              <a:t>is a Canadian multinational e-commerce </a:t>
            </a:r>
            <a:r>
              <a:rPr lang="en-IN" dirty="0" smtClean="0"/>
              <a:t>company. </a:t>
            </a:r>
            <a:r>
              <a:rPr lang="en-IN" dirty="0"/>
              <a:t>It is also the name of its proprietary E-Commerce platform for online stores and </a:t>
            </a:r>
            <a:r>
              <a:rPr lang="en-IN" dirty="0" smtClean="0"/>
              <a:t>retail point-of-sale systems.</a:t>
            </a:r>
            <a:endParaRPr lang="en-IN" dirty="0"/>
          </a:p>
          <a:p>
            <a:r>
              <a:rPr lang="en-IN" b="1" dirty="0">
                <a:hlinkClick r:id="rId2"/>
              </a:rPr>
              <a:t>Revenue</a:t>
            </a:r>
            <a:r>
              <a:rPr lang="en-IN" b="1" dirty="0"/>
              <a:t>: </a:t>
            </a:r>
            <a:r>
              <a:rPr lang="en-IN" dirty="0"/>
              <a:t>158 crores USD (2019)</a:t>
            </a:r>
          </a:p>
          <a:p>
            <a:r>
              <a:rPr lang="en-IN" b="1" dirty="0">
                <a:hlinkClick r:id="rId3"/>
              </a:rPr>
              <a:t>Founded</a:t>
            </a:r>
            <a:r>
              <a:rPr lang="en-IN" b="1" dirty="0"/>
              <a:t>: </a:t>
            </a:r>
            <a:r>
              <a:rPr lang="en-IN" dirty="0"/>
              <a:t>2004</a:t>
            </a:r>
          </a:p>
          <a:p>
            <a:r>
              <a:rPr lang="en-IN" b="1" dirty="0">
                <a:hlinkClick r:id="rId4"/>
              </a:rPr>
              <a:t>CEO</a:t>
            </a:r>
            <a:r>
              <a:rPr lang="en-IN" b="1" dirty="0"/>
              <a:t>: </a:t>
            </a:r>
            <a:r>
              <a:rPr lang="en-IN" dirty="0">
                <a:hlinkClick r:id="rId5"/>
              </a:rPr>
              <a:t>Tobias </a:t>
            </a:r>
            <a:r>
              <a:rPr lang="en-IN" dirty="0" err="1">
                <a:hlinkClick r:id="rId5"/>
              </a:rPr>
              <a:t>Lütke</a:t>
            </a:r>
            <a:r>
              <a:rPr lang="en-IN" dirty="0"/>
              <a:t> (Apr 2008–)</a:t>
            </a:r>
          </a:p>
          <a:p>
            <a:r>
              <a:rPr lang="en-IN" b="1" dirty="0">
                <a:hlinkClick r:id="rId6"/>
              </a:rPr>
              <a:t>Headquarters</a:t>
            </a:r>
            <a:r>
              <a:rPr lang="en-IN" b="1" dirty="0"/>
              <a:t>: </a:t>
            </a:r>
            <a:r>
              <a:rPr lang="en-IN" dirty="0">
                <a:hlinkClick r:id="rId7"/>
              </a:rPr>
              <a:t>Ottawa, Canada</a:t>
            </a:r>
            <a:endParaRPr lang="en-IN" dirty="0"/>
          </a:p>
          <a:p>
            <a:r>
              <a:rPr lang="en-IN" b="1" dirty="0">
                <a:hlinkClick r:id="rId8"/>
              </a:rPr>
              <a:t>Subsidiaries</a:t>
            </a:r>
            <a:r>
              <a:rPr lang="en-IN" b="1" dirty="0"/>
              <a:t>: </a:t>
            </a:r>
            <a:r>
              <a:rPr lang="en-IN" dirty="0" err="1">
                <a:hlinkClick r:id="rId9"/>
              </a:rPr>
              <a:t>Oberlo</a:t>
            </a:r>
            <a:r>
              <a:rPr lang="en-IN" dirty="0"/>
              <a:t>, </a:t>
            </a:r>
            <a:r>
              <a:rPr lang="en-IN" dirty="0" err="1">
                <a:hlinkClick r:id="rId10"/>
              </a:rPr>
              <a:t>Tictail</a:t>
            </a:r>
            <a:r>
              <a:rPr lang="en-IN" dirty="0"/>
              <a:t>, </a:t>
            </a:r>
            <a:r>
              <a:rPr lang="en-IN" dirty="0">
                <a:hlinkClick r:id="rId11"/>
              </a:rPr>
              <a:t>Handshake Corp.</a:t>
            </a:r>
            <a:r>
              <a:rPr lang="en-IN" dirty="0"/>
              <a:t>, </a:t>
            </a:r>
            <a:r>
              <a:rPr lang="en-IN" dirty="0">
                <a:hlinkClick r:id="rId12"/>
              </a:rPr>
              <a:t>Tiny Hearts Limited</a:t>
            </a:r>
            <a:r>
              <a:rPr lang="en-IN" dirty="0"/>
              <a:t>, </a:t>
            </a:r>
            <a:r>
              <a:rPr lang="en-IN" dirty="0">
                <a:hlinkClick r:id="rId13"/>
              </a:rPr>
              <a:t>MORE</a:t>
            </a:r>
            <a:endParaRPr lang="en-IN" dirty="0"/>
          </a:p>
          <a:p>
            <a:r>
              <a:rPr lang="en-IN" b="1" dirty="0">
                <a:hlinkClick r:id="rId14"/>
              </a:rPr>
              <a:t>Founders</a:t>
            </a:r>
            <a:r>
              <a:rPr lang="en-IN" b="1" dirty="0"/>
              <a:t>: </a:t>
            </a:r>
            <a:r>
              <a:rPr lang="en-IN" dirty="0">
                <a:hlinkClick r:id="rId15"/>
              </a:rPr>
              <a:t>Tobias </a:t>
            </a:r>
            <a:r>
              <a:rPr lang="en-IN" dirty="0" err="1">
                <a:hlinkClick r:id="rId15"/>
              </a:rPr>
              <a:t>Lütke</a:t>
            </a:r>
            <a:r>
              <a:rPr lang="en-IN" dirty="0"/>
              <a:t>, </a:t>
            </a:r>
            <a:r>
              <a:rPr lang="en-IN" dirty="0">
                <a:hlinkClick r:id="rId16"/>
              </a:rPr>
              <a:t>Daniel </a:t>
            </a:r>
            <a:r>
              <a:rPr lang="en-IN" dirty="0" err="1">
                <a:hlinkClick r:id="rId16"/>
              </a:rPr>
              <a:t>Weinand</a:t>
            </a:r>
            <a:r>
              <a:rPr lang="en-IN" dirty="0"/>
              <a:t>, </a:t>
            </a:r>
            <a:r>
              <a:rPr lang="en-IN" dirty="0">
                <a:hlinkClick r:id="rId17"/>
              </a:rPr>
              <a:t>Scott Lake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6810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600" b="1" dirty="0" smtClean="0"/>
              <a:t>Basic Feature of </a:t>
            </a:r>
            <a:r>
              <a:rPr lang="en-IN" sz="6600" b="1" dirty="0" err="1" smtClean="0"/>
              <a:t>shopify</a:t>
            </a:r>
            <a:r>
              <a:rPr lang="en-IN" sz="6600" b="1" dirty="0" smtClean="0"/>
              <a:t> are:-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online store :- </a:t>
            </a:r>
            <a:r>
              <a:rPr lang="en-US" dirty="0"/>
              <a:t>If </a:t>
            </a:r>
            <a:r>
              <a:rPr lang="en-US" dirty="0" smtClean="0"/>
              <a:t>our </a:t>
            </a:r>
            <a:r>
              <a:rPr lang="en-US" dirty="0"/>
              <a:t>store is on the Basic Shopify plan or higher, then </a:t>
            </a:r>
            <a:r>
              <a:rPr lang="en-US" dirty="0" smtClean="0"/>
              <a:t>so we </a:t>
            </a:r>
            <a:r>
              <a:rPr lang="en-US" dirty="0"/>
              <a:t>can create and customize an online store to showcase </a:t>
            </a:r>
            <a:r>
              <a:rPr lang="en-US" dirty="0" smtClean="0"/>
              <a:t>our </a:t>
            </a:r>
            <a:r>
              <a:rPr lang="en-US" dirty="0"/>
              <a:t>products. </a:t>
            </a:r>
            <a:r>
              <a:rPr lang="en-US" dirty="0" smtClean="0"/>
              <a:t>we </a:t>
            </a:r>
            <a:r>
              <a:rPr lang="en-US" dirty="0"/>
              <a:t>can manage all </a:t>
            </a:r>
            <a:r>
              <a:rPr lang="en-US" dirty="0" smtClean="0"/>
              <a:t>our </a:t>
            </a:r>
            <a:r>
              <a:rPr lang="en-US" dirty="0"/>
              <a:t>products, orders, and customer information from </a:t>
            </a:r>
            <a:r>
              <a:rPr lang="en-US" dirty="0" smtClean="0"/>
              <a:t>our </a:t>
            </a:r>
            <a:r>
              <a:rPr lang="en-US" dirty="0"/>
              <a:t>Shopify admin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SSL certificate :- </a:t>
            </a:r>
            <a:r>
              <a:rPr lang="en-US" dirty="0"/>
              <a:t>An </a:t>
            </a:r>
            <a:r>
              <a:rPr lang="en-US" dirty="0">
                <a:hlinkClick r:id="rId2"/>
              </a:rPr>
              <a:t>SSL certificate</a:t>
            </a:r>
            <a:r>
              <a:rPr lang="en-US" dirty="0"/>
              <a:t> is a security protocol that creates a safe connection between a server and a browser to keep </a:t>
            </a:r>
            <a:r>
              <a:rPr lang="en-US" dirty="0" smtClean="0"/>
              <a:t>our </a:t>
            </a:r>
            <a:r>
              <a:rPr lang="en-US" dirty="0"/>
              <a:t>and </a:t>
            </a:r>
            <a:r>
              <a:rPr lang="en-US" dirty="0" smtClean="0"/>
              <a:t>our </a:t>
            </a:r>
            <a:r>
              <a:rPr lang="en-US" dirty="0"/>
              <a:t>customers’ information secure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More reports :- </a:t>
            </a:r>
            <a:r>
              <a:rPr lang="en-US" dirty="0"/>
              <a:t>As well as finance reports, if </a:t>
            </a:r>
            <a:r>
              <a:rPr lang="en-US" dirty="0" smtClean="0"/>
              <a:t>we are </a:t>
            </a:r>
            <a:r>
              <a:rPr lang="en-US" dirty="0"/>
              <a:t>on the Basic Shopify plan then </a:t>
            </a:r>
            <a:r>
              <a:rPr lang="en-US" dirty="0" smtClean="0"/>
              <a:t>we </a:t>
            </a:r>
            <a:r>
              <a:rPr lang="en-US" dirty="0"/>
              <a:t>can access </a:t>
            </a:r>
            <a:r>
              <a:rPr lang="en-US" dirty="0" smtClean="0"/>
              <a:t>our </a:t>
            </a:r>
            <a:r>
              <a:rPr lang="en-US" dirty="0"/>
              <a:t>store's acquisition reports, several behavior reports, and a marketing report. These </a:t>
            </a:r>
            <a:r>
              <a:rPr lang="en-US" dirty="0">
                <a:hlinkClick r:id="rId3"/>
              </a:rPr>
              <a:t>reports</a:t>
            </a:r>
            <a:r>
              <a:rPr lang="en-US" dirty="0"/>
              <a:t> can </a:t>
            </a:r>
            <a:r>
              <a:rPr lang="en-US" dirty="0" smtClean="0"/>
              <a:t>give us </a:t>
            </a:r>
            <a:r>
              <a:rPr lang="en-US" dirty="0"/>
              <a:t>insight into </a:t>
            </a:r>
            <a:r>
              <a:rPr lang="en-US" dirty="0" smtClean="0"/>
              <a:t>our </a:t>
            </a:r>
            <a:r>
              <a:rPr lang="en-US" dirty="0"/>
              <a:t>online store traffic to help </a:t>
            </a:r>
            <a:r>
              <a:rPr lang="en-US" dirty="0" smtClean="0"/>
              <a:t>us in  expanding  our </a:t>
            </a:r>
            <a:r>
              <a:rPr lang="en-US" dirty="0"/>
              <a:t>business.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303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 smtClean="0"/>
              <a:t>Advance </a:t>
            </a:r>
            <a:r>
              <a:rPr lang="en-IN" sz="6600" b="1" dirty="0"/>
              <a:t>S</a:t>
            </a:r>
            <a:r>
              <a:rPr lang="en-IN" sz="6600" b="1" dirty="0" smtClean="0"/>
              <a:t>hopify Plane</a:t>
            </a:r>
            <a:endParaRPr lang="en-IN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Custom report </a:t>
            </a:r>
            <a:r>
              <a:rPr lang="en-US" dirty="0" smtClean="0"/>
              <a:t>builder:- Advanced </a:t>
            </a:r>
            <a:r>
              <a:rPr lang="en-US" dirty="0"/>
              <a:t>Shopify allows </a:t>
            </a:r>
            <a:r>
              <a:rPr lang="en-US" dirty="0" smtClean="0"/>
              <a:t>us </a:t>
            </a:r>
            <a:r>
              <a:rPr lang="en-US" dirty="0"/>
              <a:t>to </a:t>
            </a:r>
            <a:r>
              <a:rPr lang="en-US" dirty="0">
                <a:hlinkClick r:id="rId2"/>
              </a:rPr>
              <a:t>create custom </a:t>
            </a:r>
            <a:r>
              <a:rPr lang="en-US" dirty="0" err="1" smtClean="0">
                <a:hlinkClick r:id="rId2"/>
              </a:rPr>
              <a:t>reports</a:t>
            </a:r>
            <a:r>
              <a:rPr lang="en-US" dirty="0" err="1" smtClean="0"/>
              <a:t>.we</a:t>
            </a:r>
            <a:r>
              <a:rPr lang="en-US" dirty="0" smtClean="0"/>
              <a:t> </a:t>
            </a:r>
            <a:r>
              <a:rPr lang="en-US" dirty="0"/>
              <a:t>can customize default reports and create unique reports from </a:t>
            </a:r>
            <a:r>
              <a:rPr lang="en-US" dirty="0" smtClean="0"/>
              <a:t>scratch.</a:t>
            </a:r>
          </a:p>
          <a:p>
            <a:endParaRPr lang="en-US" dirty="0" smtClean="0"/>
          </a:p>
          <a:p>
            <a:r>
              <a:rPr lang="en-US" dirty="0"/>
              <a:t>Advanced customer </a:t>
            </a:r>
            <a:r>
              <a:rPr lang="en-US" dirty="0" smtClean="0"/>
              <a:t>reporting:- Along </a:t>
            </a:r>
            <a:r>
              <a:rPr lang="en-US" dirty="0"/>
              <a:t>with the </a:t>
            </a:r>
            <a:r>
              <a:rPr lang="en-US" dirty="0">
                <a:hlinkClick r:id="rId3"/>
              </a:rPr>
              <a:t>Customer reports</a:t>
            </a:r>
            <a:r>
              <a:rPr lang="en-US" dirty="0"/>
              <a:t> included with the Shopify plan, with Advanced Shopify </a:t>
            </a:r>
            <a:r>
              <a:rPr lang="en-US" dirty="0" smtClean="0"/>
              <a:t>we </a:t>
            </a:r>
            <a:r>
              <a:rPr lang="en-US" dirty="0"/>
              <a:t>can access reports on o</a:t>
            </a:r>
            <a:r>
              <a:rPr lang="en-US" dirty="0" smtClean="0"/>
              <a:t>ur </a:t>
            </a:r>
            <a:r>
              <a:rPr lang="en-US" dirty="0"/>
              <a:t>at-risk and loyal customers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Calculated carrier </a:t>
            </a:r>
            <a:r>
              <a:rPr lang="en-US" dirty="0" smtClean="0"/>
              <a:t>shipping:- </a:t>
            </a:r>
            <a:r>
              <a:rPr lang="en-US" dirty="0" smtClean="0">
                <a:hlinkClick r:id="rId4"/>
              </a:rPr>
              <a:t>Calculated </a:t>
            </a:r>
            <a:r>
              <a:rPr lang="en-US" dirty="0">
                <a:hlinkClick r:id="rId4"/>
              </a:rPr>
              <a:t>shipping</a:t>
            </a:r>
            <a:r>
              <a:rPr lang="en-US" dirty="0"/>
              <a:t> </a:t>
            </a:r>
            <a:r>
              <a:rPr lang="en-US" dirty="0" smtClean="0"/>
              <a:t>let us </a:t>
            </a:r>
            <a:r>
              <a:rPr lang="en-US" dirty="0"/>
              <a:t>integrate with a third-party shipping service to provide </a:t>
            </a:r>
            <a:r>
              <a:rPr lang="en-US" dirty="0" smtClean="0"/>
              <a:t>our </a:t>
            </a:r>
            <a:r>
              <a:rPr lang="en-US" dirty="0"/>
              <a:t>customers with up-to-date shipping rates at the time that they place an order in your store. Your customers can also choose from various shipping options: standard, express, and one-day.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340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800" b="1" dirty="0"/>
              <a:t>W</a:t>
            </a:r>
            <a:r>
              <a:rPr lang="en-IN" sz="8800" b="1" dirty="0" smtClean="0"/>
              <a:t>hy we use Shopify?</a:t>
            </a:r>
            <a:endParaRPr lang="en-IN" sz="8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Big brands are using Shopify</a:t>
            </a:r>
          </a:p>
          <a:p>
            <a:r>
              <a:rPr lang="en-US" b="1" dirty="0"/>
              <a:t> You don’t have to worry about server </a:t>
            </a:r>
            <a:r>
              <a:rPr lang="en-US" b="1" dirty="0" smtClean="0"/>
              <a:t>costs</a:t>
            </a:r>
            <a:endParaRPr lang="en-US" b="1" dirty="0"/>
          </a:p>
          <a:p>
            <a:r>
              <a:rPr lang="en-US" b="1" dirty="0"/>
              <a:t>Discounts are offered on annual </a:t>
            </a:r>
            <a:r>
              <a:rPr lang="en-US" b="1" dirty="0" smtClean="0"/>
              <a:t>plans</a:t>
            </a:r>
            <a:endParaRPr lang="en-US" b="1" dirty="0"/>
          </a:p>
          <a:p>
            <a:r>
              <a:rPr lang="en-US" b="1" dirty="0"/>
              <a:t>Shopify has great app integrations with SaaS </a:t>
            </a:r>
            <a:r>
              <a:rPr lang="en-US" b="1" dirty="0" smtClean="0"/>
              <a:t>services</a:t>
            </a:r>
            <a:endParaRPr lang="en-US" b="1" dirty="0"/>
          </a:p>
          <a:p>
            <a:r>
              <a:rPr lang="en-IN" b="1" dirty="0"/>
              <a:t>Security &amp; </a:t>
            </a:r>
            <a:r>
              <a:rPr lang="en-IN" b="1" dirty="0" smtClean="0"/>
              <a:t>Reliability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708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make </a:t>
            </a:r>
            <a:r>
              <a:rPr lang="en-IN" dirty="0" err="1"/>
              <a:t>shopify</a:t>
            </a:r>
            <a:r>
              <a:rPr lang="en-IN" dirty="0"/>
              <a:t> different from other </a:t>
            </a:r>
            <a:br>
              <a:rPr lang="en-IN" dirty="0"/>
            </a:br>
            <a:r>
              <a:rPr lang="en-IN" dirty="0"/>
              <a:t>e-commerce platform.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shopify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Take care of Hosting.</a:t>
            </a:r>
          </a:p>
          <a:p>
            <a:r>
              <a:rPr lang="en-IN" dirty="0" smtClean="0"/>
              <a:t>Free Domain Name</a:t>
            </a:r>
          </a:p>
          <a:p>
            <a:r>
              <a:rPr lang="en-IN" dirty="0" smtClean="0"/>
              <a:t>Automatic Backup</a:t>
            </a:r>
          </a:p>
          <a:p>
            <a:r>
              <a:rPr lang="en-IN" dirty="0" smtClean="0"/>
              <a:t>SSL certificate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 smtClean="0"/>
              <a:t>magento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 smtClean="0"/>
              <a:t>Set up your own Hosting.</a:t>
            </a:r>
          </a:p>
          <a:p>
            <a:r>
              <a:rPr lang="en-IN" dirty="0" smtClean="0"/>
              <a:t>Cheaper packages might not help.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17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ecommerce shopping cart - Magento vs Shopify | Mystic Web Desig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5"/>
          <a:stretch/>
        </p:blipFill>
        <p:spPr bwMode="auto">
          <a:xfrm>
            <a:off x="0" y="0"/>
            <a:ext cx="59242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nto vs. Shopify: 5 Сrucial Differences You Cannot Afford 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82" y="-10733"/>
            <a:ext cx="6267717" cy="686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16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769403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Difference </a:t>
            </a:r>
            <a:br>
              <a:rPr lang="en-IN" sz="6000" b="1" dirty="0" smtClean="0"/>
            </a:br>
            <a:r>
              <a:rPr lang="en-IN" sz="6000" b="1" dirty="0" smtClean="0"/>
              <a:t>           between </a:t>
            </a:r>
            <a:br>
              <a:rPr lang="en-IN" sz="6000" b="1" dirty="0" smtClean="0"/>
            </a:br>
            <a:r>
              <a:rPr lang="en-IN" sz="6000" b="1" dirty="0" smtClean="0"/>
              <a:t>                  </a:t>
            </a:r>
            <a:r>
              <a:rPr lang="en-IN" sz="6000" b="1" dirty="0" err="1" smtClean="0"/>
              <a:t>wordpress</a:t>
            </a:r>
            <a:r>
              <a:rPr lang="en-IN" sz="6000" b="1" dirty="0" smtClean="0"/>
              <a:t> </a:t>
            </a:r>
            <a:br>
              <a:rPr lang="en-IN" sz="6000" b="1" dirty="0" smtClean="0"/>
            </a:br>
            <a:r>
              <a:rPr lang="en-IN" sz="6000" b="1" dirty="0" smtClean="0"/>
              <a:t>                         </a:t>
            </a:r>
            <a:br>
              <a:rPr lang="en-IN" sz="6000" b="1" dirty="0" smtClean="0"/>
            </a:br>
            <a:r>
              <a:rPr lang="en-IN" sz="6000" b="1" dirty="0"/>
              <a:t/>
            </a:r>
            <a:br>
              <a:rPr lang="en-IN" sz="6000" b="1" dirty="0"/>
            </a:br>
            <a:r>
              <a:rPr lang="en-IN" sz="6000" b="1" dirty="0" smtClean="0"/>
              <a:t>and </a:t>
            </a:r>
            <a:r>
              <a:rPr lang="en-IN" sz="6000" b="1" dirty="0" err="1" smtClean="0"/>
              <a:t>shopify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657937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34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</TotalTime>
  <Words>147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Platform of  Content Management System  is - Shopify</vt:lpstr>
      <vt:lpstr>What is shopify?</vt:lpstr>
      <vt:lpstr>Basic Feature of shopify are:-</vt:lpstr>
      <vt:lpstr>Advance Shopify Plane</vt:lpstr>
      <vt:lpstr>Why we use Shopify?</vt:lpstr>
      <vt:lpstr>What make shopify different from other  e-commerce platform.</vt:lpstr>
      <vt:lpstr>PowerPoint Presentation</vt:lpstr>
      <vt:lpstr>Difference             between                    wordpress                             and shopify</vt:lpstr>
      <vt:lpstr>PowerPoint Presentation</vt:lpstr>
      <vt:lpstr>PowerPoint Presentation</vt:lpstr>
      <vt:lpstr>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of  Content Management System  is - Shopify</dc:title>
  <dc:creator>lenovo</dc:creator>
  <cp:lastModifiedBy>lenovo</cp:lastModifiedBy>
  <cp:revision>11</cp:revision>
  <dcterms:created xsi:type="dcterms:W3CDTF">2020-05-10T08:39:47Z</dcterms:created>
  <dcterms:modified xsi:type="dcterms:W3CDTF">2020-05-10T15:07:44Z</dcterms:modified>
</cp:coreProperties>
</file>