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notesSlides/notesSlide41.xml" ContentType="application/vnd.openxmlformats-officedocument.presentationml.notesSlide+xml"/>
  <Override PartName="/ppt/slides/slide158.xml" ContentType="application/vnd.openxmlformats-officedocument.presentationml.slide+xml"/>
  <Override PartName="/ppt/slides/slide344.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Default Extension="png" ContentType="image/png"/>
  <Override PartName="/ppt/notesSlides/notesSlide79.xml" ContentType="application/vnd.openxmlformats-officedocument.presentationml.notesSlide+xml"/>
  <Override PartName="/ppt/slides/slide237.xml" ContentType="application/vnd.openxmlformats-officedocument.presentationml.slide+xml"/>
  <Override PartName="/ppt/slides/slide284.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slides/slide240.xml" ContentType="application/vnd.openxmlformats-officedocument.presentationml.slide+xml"/>
  <Override PartName="/ppt/slides/slide33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98.xml" ContentType="application/vnd.openxmlformats-officedocument.presentationml.notes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Layouts/slideLayout15.xml" ContentType="application/vnd.openxmlformats-officedocument.presentationml.slideLayout+xml"/>
  <Override PartName="/ppt/notesSlides/notesSlide110.xml" ContentType="application/vnd.openxmlformats-officedocument.presentationml.notesSlide+xml"/>
  <Override PartName="/ppt/slides/slide41.xml" ContentType="application/vnd.openxmlformats-officedocument.presentationml.slide+xml"/>
  <Override PartName="/ppt/slides/slide357.xml" ContentType="application/vnd.openxmlformats-officedocument.presentationml.slide+xml"/>
  <Override PartName="/ppt/notesSlides/notesSlide54.xml" ContentType="application/vnd.openxmlformats-officedocument.presentationml.notes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notesSlides/notesSlide116.xml" ContentType="application/vnd.openxmlformats-officedocument.presentationml.notes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slides/slide207.xml" ContentType="application/vnd.openxmlformats-officedocument.presentationml.slide+xml"/>
  <Override PartName="/ppt/slides/slide254.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121.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324.xml" ContentType="application/vnd.openxmlformats-officedocument.presentationml.slide+xml"/>
  <Override PartName="/ppt/slides/slide371.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59.xml" ContentType="application/vnd.openxmlformats-officedocument.presentationml.notesSlide+xml"/>
  <Override PartName="/ppt/notesSlides/notesSlide1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6"/>
  </p:notesMasterIdLst>
  <p:handoutMasterIdLst>
    <p:handoutMasterId r:id="rId377"/>
  </p:handoutMasterIdLst>
  <p:sldIdLst>
    <p:sldId id="256" r:id="rId2"/>
    <p:sldId id="292" r:id="rId3"/>
    <p:sldId id="875" r:id="rId4"/>
    <p:sldId id="284"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860" r:id="rId24"/>
    <p:sldId id="312" r:id="rId25"/>
    <p:sldId id="282" r:id="rId26"/>
    <p:sldId id="313" r:id="rId27"/>
    <p:sldId id="314" r:id="rId28"/>
    <p:sldId id="317" r:id="rId29"/>
    <p:sldId id="318" r:id="rId30"/>
    <p:sldId id="323" r:id="rId31"/>
    <p:sldId id="326" r:id="rId32"/>
    <p:sldId id="380" r:id="rId33"/>
    <p:sldId id="356" r:id="rId34"/>
    <p:sldId id="358" r:id="rId35"/>
    <p:sldId id="376" r:id="rId36"/>
    <p:sldId id="377" r:id="rId37"/>
    <p:sldId id="378" r:id="rId38"/>
    <p:sldId id="379" r:id="rId39"/>
    <p:sldId id="357" r:id="rId40"/>
    <p:sldId id="325" r:id="rId41"/>
    <p:sldId id="327" r:id="rId42"/>
    <p:sldId id="328" r:id="rId43"/>
    <p:sldId id="329" r:id="rId44"/>
    <p:sldId id="343" r:id="rId45"/>
    <p:sldId id="344" r:id="rId46"/>
    <p:sldId id="340" r:id="rId47"/>
    <p:sldId id="341" r:id="rId48"/>
    <p:sldId id="345" r:id="rId49"/>
    <p:sldId id="346" r:id="rId50"/>
    <p:sldId id="330" r:id="rId51"/>
    <p:sldId id="347" r:id="rId52"/>
    <p:sldId id="349" r:id="rId53"/>
    <p:sldId id="350" r:id="rId54"/>
    <p:sldId id="332" r:id="rId55"/>
    <p:sldId id="351" r:id="rId56"/>
    <p:sldId id="333" r:id="rId57"/>
    <p:sldId id="352" r:id="rId58"/>
    <p:sldId id="334" r:id="rId59"/>
    <p:sldId id="353" r:id="rId60"/>
    <p:sldId id="336" r:id="rId61"/>
    <p:sldId id="348" r:id="rId62"/>
    <p:sldId id="367" r:id="rId63"/>
    <p:sldId id="861" r:id="rId64"/>
    <p:sldId id="319" r:id="rId65"/>
    <p:sldId id="278" r:id="rId66"/>
    <p:sldId id="289" r:id="rId67"/>
    <p:sldId id="359" r:id="rId68"/>
    <p:sldId id="368" r:id="rId69"/>
    <p:sldId id="360" r:id="rId70"/>
    <p:sldId id="369" r:id="rId71"/>
    <p:sldId id="370" r:id="rId72"/>
    <p:sldId id="371" r:id="rId73"/>
    <p:sldId id="372" r:id="rId74"/>
    <p:sldId id="373" r:id="rId75"/>
    <p:sldId id="374" r:id="rId76"/>
    <p:sldId id="361" r:id="rId77"/>
    <p:sldId id="381" r:id="rId78"/>
    <p:sldId id="382" r:id="rId79"/>
    <p:sldId id="384" r:id="rId80"/>
    <p:sldId id="385" r:id="rId81"/>
    <p:sldId id="386" r:id="rId82"/>
    <p:sldId id="387" r:id="rId83"/>
    <p:sldId id="388" r:id="rId84"/>
    <p:sldId id="362" r:id="rId85"/>
    <p:sldId id="363" r:id="rId86"/>
    <p:sldId id="364" r:id="rId87"/>
    <p:sldId id="389" r:id="rId88"/>
    <p:sldId id="390" r:id="rId89"/>
    <p:sldId id="391" r:id="rId90"/>
    <p:sldId id="392" r:id="rId91"/>
    <p:sldId id="393" r:id="rId92"/>
    <p:sldId id="365" r:id="rId93"/>
    <p:sldId id="395" r:id="rId94"/>
    <p:sldId id="399" r:id="rId95"/>
    <p:sldId id="400" r:id="rId96"/>
    <p:sldId id="401" r:id="rId97"/>
    <p:sldId id="402" r:id="rId98"/>
    <p:sldId id="403" r:id="rId99"/>
    <p:sldId id="404" r:id="rId100"/>
    <p:sldId id="405" r:id="rId101"/>
    <p:sldId id="862" r:id="rId102"/>
    <p:sldId id="375" r:id="rId103"/>
    <p:sldId id="276" r:id="rId104"/>
    <p:sldId id="626" r:id="rId105"/>
    <p:sldId id="627" r:id="rId106"/>
    <p:sldId id="629" r:id="rId107"/>
    <p:sldId id="631" r:id="rId108"/>
    <p:sldId id="636" r:id="rId109"/>
    <p:sldId id="638" r:id="rId110"/>
    <p:sldId id="641" r:id="rId111"/>
    <p:sldId id="642" r:id="rId112"/>
    <p:sldId id="645" r:id="rId113"/>
    <p:sldId id="647" r:id="rId114"/>
    <p:sldId id="650" r:id="rId115"/>
    <p:sldId id="653" r:id="rId116"/>
    <p:sldId id="654" r:id="rId117"/>
    <p:sldId id="655" r:id="rId118"/>
    <p:sldId id="656" r:id="rId119"/>
    <p:sldId id="657" r:id="rId120"/>
    <p:sldId id="658" r:id="rId121"/>
    <p:sldId id="659" r:id="rId122"/>
    <p:sldId id="660" r:id="rId123"/>
    <p:sldId id="661" r:id="rId124"/>
    <p:sldId id="662" r:id="rId125"/>
    <p:sldId id="663" r:id="rId126"/>
    <p:sldId id="664" r:id="rId127"/>
    <p:sldId id="665" r:id="rId128"/>
    <p:sldId id="668" r:id="rId129"/>
    <p:sldId id="670" r:id="rId130"/>
    <p:sldId id="671" r:id="rId131"/>
    <p:sldId id="672" r:id="rId132"/>
    <p:sldId id="673" r:id="rId133"/>
    <p:sldId id="674" r:id="rId134"/>
    <p:sldId id="676" r:id="rId135"/>
    <p:sldId id="678" r:id="rId136"/>
    <p:sldId id="679" r:id="rId137"/>
    <p:sldId id="681" r:id="rId138"/>
    <p:sldId id="683" r:id="rId139"/>
    <p:sldId id="685" r:id="rId140"/>
    <p:sldId id="686" r:id="rId141"/>
    <p:sldId id="687" r:id="rId142"/>
    <p:sldId id="689" r:id="rId143"/>
    <p:sldId id="690" r:id="rId144"/>
    <p:sldId id="691" r:id="rId145"/>
    <p:sldId id="693" r:id="rId146"/>
    <p:sldId id="694" r:id="rId147"/>
    <p:sldId id="695" r:id="rId148"/>
    <p:sldId id="696" r:id="rId149"/>
    <p:sldId id="779" r:id="rId150"/>
    <p:sldId id="790" r:id="rId151"/>
    <p:sldId id="796" r:id="rId152"/>
    <p:sldId id="806" r:id="rId153"/>
    <p:sldId id="807" r:id="rId154"/>
    <p:sldId id="808" r:id="rId155"/>
    <p:sldId id="809" r:id="rId156"/>
    <p:sldId id="811" r:id="rId157"/>
    <p:sldId id="813" r:id="rId158"/>
    <p:sldId id="863" r:id="rId159"/>
    <p:sldId id="697" r:id="rId160"/>
    <p:sldId id="406" r:id="rId161"/>
    <p:sldId id="736" r:id="rId162"/>
    <p:sldId id="737" r:id="rId163"/>
    <p:sldId id="738" r:id="rId164"/>
    <p:sldId id="739" r:id="rId165"/>
    <p:sldId id="740" r:id="rId166"/>
    <p:sldId id="741" r:id="rId167"/>
    <p:sldId id="742" r:id="rId168"/>
    <p:sldId id="744" r:id="rId169"/>
    <p:sldId id="745" r:id="rId170"/>
    <p:sldId id="747" r:id="rId171"/>
    <p:sldId id="748" r:id="rId172"/>
    <p:sldId id="750" r:id="rId173"/>
    <p:sldId id="751" r:id="rId174"/>
    <p:sldId id="753" r:id="rId175"/>
    <p:sldId id="870" r:id="rId176"/>
    <p:sldId id="755" r:id="rId177"/>
    <p:sldId id="756" r:id="rId178"/>
    <p:sldId id="757" r:id="rId179"/>
    <p:sldId id="758" r:id="rId180"/>
    <p:sldId id="760" r:id="rId181"/>
    <p:sldId id="764" r:id="rId182"/>
    <p:sldId id="766" r:id="rId183"/>
    <p:sldId id="769" r:id="rId184"/>
    <p:sldId id="772" r:id="rId185"/>
    <p:sldId id="773" r:id="rId186"/>
    <p:sldId id="864" r:id="rId187"/>
    <p:sldId id="774" r:id="rId188"/>
    <p:sldId id="274" r:id="rId189"/>
    <p:sldId id="734" r:id="rId190"/>
    <p:sldId id="617" r:id="rId191"/>
    <p:sldId id="818" r:id="rId192"/>
    <p:sldId id="819" r:id="rId193"/>
    <p:sldId id="820" r:id="rId194"/>
    <p:sldId id="821" r:id="rId195"/>
    <p:sldId id="822" r:id="rId196"/>
    <p:sldId id="824" r:id="rId197"/>
    <p:sldId id="825" r:id="rId198"/>
    <p:sldId id="826" r:id="rId199"/>
    <p:sldId id="829" r:id="rId200"/>
    <p:sldId id="830" r:id="rId201"/>
    <p:sldId id="831" r:id="rId202"/>
    <p:sldId id="832" r:id="rId203"/>
    <p:sldId id="833" r:id="rId204"/>
    <p:sldId id="834" r:id="rId205"/>
    <p:sldId id="835" r:id="rId206"/>
    <p:sldId id="836" r:id="rId207"/>
    <p:sldId id="837" r:id="rId208"/>
    <p:sldId id="838" r:id="rId209"/>
    <p:sldId id="839" r:id="rId210"/>
    <p:sldId id="840" r:id="rId211"/>
    <p:sldId id="841" r:id="rId212"/>
    <p:sldId id="842" r:id="rId213"/>
    <p:sldId id="843" r:id="rId214"/>
    <p:sldId id="844" r:id="rId215"/>
    <p:sldId id="845" r:id="rId216"/>
    <p:sldId id="848" r:id="rId217"/>
    <p:sldId id="849" r:id="rId218"/>
    <p:sldId id="850" r:id="rId219"/>
    <p:sldId id="851" r:id="rId220"/>
    <p:sldId id="852" r:id="rId221"/>
    <p:sldId id="853" r:id="rId222"/>
    <p:sldId id="854" r:id="rId223"/>
    <p:sldId id="855" r:id="rId224"/>
    <p:sldId id="856" r:id="rId225"/>
    <p:sldId id="857" r:id="rId226"/>
    <p:sldId id="858" r:id="rId227"/>
    <p:sldId id="865" r:id="rId228"/>
    <p:sldId id="859" r:id="rId229"/>
    <p:sldId id="407" r:id="rId230"/>
    <p:sldId id="419" r:id="rId231"/>
    <p:sldId id="420" r:id="rId232"/>
    <p:sldId id="421" r:id="rId233"/>
    <p:sldId id="422" r:id="rId234"/>
    <p:sldId id="423" r:id="rId235"/>
    <p:sldId id="424" r:id="rId236"/>
    <p:sldId id="425" r:id="rId237"/>
    <p:sldId id="426" r:id="rId238"/>
    <p:sldId id="427" r:id="rId239"/>
    <p:sldId id="428" r:id="rId240"/>
    <p:sldId id="429" r:id="rId241"/>
    <p:sldId id="430" r:id="rId242"/>
    <p:sldId id="431" r:id="rId243"/>
    <p:sldId id="432" r:id="rId244"/>
    <p:sldId id="433" r:id="rId245"/>
    <p:sldId id="434" r:id="rId246"/>
    <p:sldId id="435" r:id="rId247"/>
    <p:sldId id="436" r:id="rId248"/>
    <p:sldId id="437" r:id="rId249"/>
    <p:sldId id="409" r:id="rId250"/>
    <p:sldId id="438" r:id="rId251"/>
    <p:sldId id="439" r:id="rId252"/>
    <p:sldId id="440" r:id="rId253"/>
    <p:sldId id="441" r:id="rId254"/>
    <p:sldId id="442" r:id="rId255"/>
    <p:sldId id="443" r:id="rId256"/>
    <p:sldId id="444" r:id="rId257"/>
    <p:sldId id="445" r:id="rId258"/>
    <p:sldId id="446" r:id="rId259"/>
    <p:sldId id="447" r:id="rId260"/>
    <p:sldId id="448" r:id="rId261"/>
    <p:sldId id="449" r:id="rId262"/>
    <p:sldId id="450" r:id="rId263"/>
    <p:sldId id="451" r:id="rId264"/>
    <p:sldId id="452"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867" r:id="rId279"/>
    <p:sldId id="453" r:id="rId280"/>
    <p:sldId id="411" r:id="rId281"/>
    <p:sldId id="454" r:id="rId282"/>
    <p:sldId id="455" r:id="rId283"/>
    <p:sldId id="456" r:id="rId284"/>
    <p:sldId id="457" r:id="rId285"/>
    <p:sldId id="458" r:id="rId286"/>
    <p:sldId id="459" r:id="rId287"/>
    <p:sldId id="460" r:id="rId288"/>
    <p:sldId id="876" r:id="rId289"/>
    <p:sldId id="462" r:id="rId290"/>
    <p:sldId id="463" r:id="rId291"/>
    <p:sldId id="464" r:id="rId292"/>
    <p:sldId id="465" r:id="rId293"/>
    <p:sldId id="466" r:id="rId294"/>
    <p:sldId id="467" r:id="rId295"/>
    <p:sldId id="468" r:id="rId296"/>
    <p:sldId id="469" r:id="rId297"/>
    <p:sldId id="470" r:id="rId298"/>
    <p:sldId id="471" r:id="rId299"/>
    <p:sldId id="495" r:id="rId300"/>
    <p:sldId id="496" r:id="rId301"/>
    <p:sldId id="497" r:id="rId302"/>
    <p:sldId id="498" r:id="rId303"/>
    <p:sldId id="499" r:id="rId304"/>
    <p:sldId id="500" r:id="rId305"/>
    <p:sldId id="501" r:id="rId306"/>
    <p:sldId id="502" r:id="rId307"/>
    <p:sldId id="503" r:id="rId308"/>
    <p:sldId id="504" r:id="rId309"/>
    <p:sldId id="505" r:id="rId310"/>
    <p:sldId id="506" r:id="rId311"/>
    <p:sldId id="507" r:id="rId312"/>
    <p:sldId id="508" r:id="rId313"/>
    <p:sldId id="509" r:id="rId314"/>
    <p:sldId id="510" r:id="rId315"/>
    <p:sldId id="511" r:id="rId316"/>
    <p:sldId id="512" r:id="rId317"/>
    <p:sldId id="871" r:id="rId318"/>
    <p:sldId id="869" r:id="rId319"/>
    <p:sldId id="415" r:id="rId320"/>
    <p:sldId id="528" r:id="rId321"/>
    <p:sldId id="529" r:id="rId322"/>
    <p:sldId id="531" r:id="rId323"/>
    <p:sldId id="534" r:id="rId324"/>
    <p:sldId id="535" r:id="rId325"/>
    <p:sldId id="537" r:id="rId326"/>
    <p:sldId id="540" r:id="rId327"/>
    <p:sldId id="541" r:id="rId328"/>
    <p:sldId id="543" r:id="rId329"/>
    <p:sldId id="616" r:id="rId330"/>
    <p:sldId id="546" r:id="rId331"/>
    <p:sldId id="547" r:id="rId332"/>
    <p:sldId id="548" r:id="rId333"/>
    <p:sldId id="550" r:id="rId334"/>
    <p:sldId id="560" r:id="rId335"/>
    <p:sldId id="563" r:id="rId336"/>
    <p:sldId id="565" r:id="rId337"/>
    <p:sldId id="566" r:id="rId338"/>
    <p:sldId id="567" r:id="rId339"/>
    <p:sldId id="568" r:id="rId340"/>
    <p:sldId id="569" r:id="rId341"/>
    <p:sldId id="570" r:id="rId342"/>
    <p:sldId id="571" r:id="rId343"/>
    <p:sldId id="572" r:id="rId344"/>
    <p:sldId id="573" r:id="rId345"/>
    <p:sldId id="574" r:id="rId346"/>
    <p:sldId id="575" r:id="rId347"/>
    <p:sldId id="577" r:id="rId348"/>
    <p:sldId id="579" r:id="rId349"/>
    <p:sldId id="581" r:id="rId350"/>
    <p:sldId id="582" r:id="rId351"/>
    <p:sldId id="584" r:id="rId352"/>
    <p:sldId id="586" r:id="rId353"/>
    <p:sldId id="587" r:id="rId354"/>
    <p:sldId id="589" r:id="rId355"/>
    <p:sldId id="590" r:id="rId356"/>
    <p:sldId id="591" r:id="rId357"/>
    <p:sldId id="593" r:id="rId358"/>
    <p:sldId id="594" r:id="rId359"/>
    <p:sldId id="596" r:id="rId360"/>
    <p:sldId id="598" r:id="rId361"/>
    <p:sldId id="600" r:id="rId362"/>
    <p:sldId id="602" r:id="rId363"/>
    <p:sldId id="603" r:id="rId364"/>
    <p:sldId id="605" r:id="rId365"/>
    <p:sldId id="607" r:id="rId366"/>
    <p:sldId id="608" r:id="rId367"/>
    <p:sldId id="610" r:id="rId368"/>
    <p:sldId id="611" r:id="rId369"/>
    <p:sldId id="612" r:id="rId370"/>
    <p:sldId id="613" r:id="rId371"/>
    <p:sldId id="614" r:id="rId372"/>
    <p:sldId id="872" r:id="rId373"/>
    <p:sldId id="615" r:id="rId374"/>
    <p:sldId id="272" r:id="rId3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CC0000"/>
    <a:srgbClr val="99FFEC"/>
    <a:srgbClr val="DAFE9A"/>
    <a:srgbClr val="DFFE9A"/>
    <a:srgbClr val="FC9AFE"/>
    <a:srgbClr val="FDF89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2830" autoAdjust="0"/>
    <p:restoredTop sz="93298" autoAdjust="0"/>
  </p:normalViewPr>
  <p:slideViewPr>
    <p:cSldViewPr>
      <p:cViewPr>
        <p:scale>
          <a:sx n="66" d="100"/>
          <a:sy n="66" d="100"/>
        </p:scale>
        <p:origin x="-10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presProps" Target="presProps.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viewProps" Target="viewProps.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theme" Target="theme/theme1.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tableStyles" Target="tableStyle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notesMaster" Target="notesMasters/notes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8E38F20-F03E-498B-B300-DF630F9BCC1C}" type="datetimeFigureOut">
              <a:rPr lang="en-US"/>
              <a:pPr>
                <a:defRPr/>
              </a:pPr>
              <a:t>7/26/2013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a:t>
            </a:r>
            <a:r>
              <a:rPr lang="en-US" smtClean="0"/>
              <a:t>2009 </a:t>
            </a:r>
            <a:r>
              <a:rPr lang="en-US"/>
              <a:t>Wipro Ltd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13E8AC2-3D33-45FE-9FDC-19A2A70502D1}"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6C624D9-C28D-4006-B11F-8A7BAA36AF1B}" type="datetimeFigureOut">
              <a:rPr lang="en-US"/>
              <a:pPr>
                <a:defRPr/>
              </a:pPr>
              <a:t>7/26/2013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2009 Wipro Ltd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EAFBADE-9FF0-40D7-A423-AF2711285639}"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4579"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dirty="0" smtClean="0"/>
              <a:t>Confidential © 2011 Wipro Ltd</a:t>
            </a:r>
          </a:p>
        </p:txBody>
      </p:sp>
      <p:sp>
        <p:nvSpPr>
          <p:cNvPr id="245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073D7D-4970-45C1-AE8B-C6971344B628}"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Confidential © 2009 Wipro Ltd</a:t>
            </a:r>
            <a:endParaRPr lang="en-US"/>
          </a:p>
        </p:txBody>
      </p:sp>
      <p:sp>
        <p:nvSpPr>
          <p:cNvPr id="5" name="Slide Number Placeholder 4"/>
          <p:cNvSpPr>
            <a:spLocks noGrp="1"/>
          </p:cNvSpPr>
          <p:nvPr>
            <p:ph type="sldNum" sz="quarter" idx="11"/>
          </p:nvPr>
        </p:nvSpPr>
        <p:spPr/>
        <p:txBody>
          <a:bodyPr/>
          <a:lstStyle/>
          <a:p>
            <a:pPr>
              <a:defRPr/>
            </a:pPr>
            <a:fld id="{CEAFBADE-9FF0-40D7-A423-AF2711285639}" type="slidenum">
              <a:rPr lang="en-US" smtClean="0"/>
              <a:pPr>
                <a:defRPr/>
              </a:pPr>
              <a:t>24</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1" name="Rectangle 2"/>
          <p:cNvSpPr>
            <a:spLocks noGrp="1" noRot="1" noChangeAspect="1" noTextEdit="1"/>
          </p:cNvSpPr>
          <p:nvPr>
            <p:ph type="sldImg"/>
          </p:nvPr>
        </p:nvSpPr>
        <p:spPr bwMode="auto">
          <a:noFill/>
          <a:ln>
            <a:solidFill>
              <a:srgbClr val="000000"/>
            </a:solidFill>
            <a:miter lim="800000"/>
            <a:headEnd/>
            <a:tailEnd/>
          </a:ln>
        </p:spPr>
      </p:sp>
      <p:sp>
        <p:nvSpPr>
          <p:cNvPr id="48128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742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first node at address 100 (fictitious memory addresses) is referenced by a pointer called </a:t>
            </a:r>
            <a:r>
              <a:rPr lang="en-US" b="1" smtClean="0"/>
              <a:t>start (declared on the stack)</a:t>
            </a:r>
            <a:r>
              <a:rPr lang="en-US" smtClean="0"/>
              <a:t>. Once you are able to access the first node through </a:t>
            </a:r>
            <a:r>
              <a:rPr lang="en-US" b="1" smtClean="0"/>
              <a:t>start</a:t>
            </a:r>
            <a:r>
              <a:rPr lang="en-US" smtClean="0"/>
              <a:t>, you would be able to access all subsequent nodes through </a:t>
            </a:r>
            <a:r>
              <a:rPr lang="en-US" b="1" smtClean="0"/>
              <a:t>next</a:t>
            </a:r>
            <a:r>
              <a:rPr lang="en-US" smtClean="0"/>
              <a:t>. The  pointer</a:t>
            </a:r>
            <a:r>
              <a:rPr lang="en-US" b="1" smtClean="0"/>
              <a:t> next</a:t>
            </a:r>
            <a:r>
              <a:rPr lang="en-US" smtClean="0"/>
              <a:t> of the last node points to no node in particular, and therefore contains the value </a:t>
            </a:r>
            <a:r>
              <a:rPr lang="en-US" b="1" smtClean="0"/>
              <a:t>NULL</a:t>
            </a:r>
            <a:r>
              <a:rPr lang="en-US" smtClean="0"/>
              <a:t>. </a:t>
            </a:r>
          </a:p>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7" name="Rectangle 2"/>
          <p:cNvSpPr>
            <a:spLocks noGrp="1" noRot="1" noChangeAspect="1" noTextEdit="1"/>
          </p:cNvSpPr>
          <p:nvPr>
            <p:ph type="sldImg"/>
          </p:nvPr>
        </p:nvSpPr>
        <p:spPr bwMode="auto">
          <a:noFill/>
          <a:ln>
            <a:solidFill>
              <a:srgbClr val="000000"/>
            </a:solidFill>
            <a:miter lim="800000"/>
            <a:headEnd/>
            <a:tailEnd/>
          </a:ln>
        </p:spPr>
      </p:sp>
      <p:sp>
        <p:nvSpPr>
          <p:cNvPr id="4904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smtClean="0"/>
              <a:t>Let us define a self-referential structure to store a list of marks the size of which may not be known.</a:t>
            </a:r>
          </a:p>
          <a:p>
            <a:pPr eaLnBrk="1" hangingPunct="1">
              <a:lnSpc>
                <a:spcPct val="90000"/>
              </a:lnSpc>
            </a:pPr>
            <a:r>
              <a:rPr lang="en-US" smtClean="0"/>
              <a:t>struct marks_list </a:t>
            </a:r>
          </a:p>
          <a:p>
            <a:pPr eaLnBrk="1" hangingPunct="1">
              <a:lnSpc>
                <a:spcPct val="90000"/>
              </a:lnSpc>
            </a:pPr>
            <a:r>
              <a:rPr lang="en-US" smtClean="0"/>
              <a:t>{    int marks;</a:t>
            </a:r>
          </a:p>
          <a:p>
            <a:pPr eaLnBrk="1" hangingPunct="1">
              <a:lnSpc>
                <a:spcPct val="90000"/>
              </a:lnSpc>
            </a:pPr>
            <a:r>
              <a:rPr lang="en-US" smtClean="0"/>
              <a:t>    struct marks_list *next;</a:t>
            </a:r>
          </a:p>
          <a:p>
            <a:pPr eaLnBrk="1" hangingPunct="1">
              <a:lnSpc>
                <a:spcPct val="90000"/>
              </a:lnSpc>
            </a:pPr>
            <a:r>
              <a:rPr lang="en-US" smtClean="0"/>
              <a:t> };</a:t>
            </a:r>
          </a:p>
          <a:p>
            <a:pPr eaLnBrk="1" hangingPunct="1">
              <a:lnSpc>
                <a:spcPct val="90000"/>
              </a:lnSpc>
            </a:pPr>
            <a:endParaRPr lang="en-US" smtClean="0"/>
          </a:p>
          <a:p>
            <a:pPr eaLnBrk="1" hangingPunct="1">
              <a:lnSpc>
                <a:spcPct val="90000"/>
              </a:lnSpc>
            </a:pPr>
            <a:r>
              <a:rPr lang="en-US" smtClean="0"/>
              <a:t>We have defined a structure of type </a:t>
            </a:r>
            <a:r>
              <a:rPr lang="en-US" b="1" smtClean="0"/>
              <a:t>marks_list</a:t>
            </a:r>
            <a:r>
              <a:rPr lang="en-US" smtClean="0"/>
              <a:t>. It consists of two elements, one integer element </a:t>
            </a:r>
            <a:r>
              <a:rPr lang="en-US" b="1" smtClean="0"/>
              <a:t>marks</a:t>
            </a:r>
            <a:r>
              <a:rPr lang="en-US" smtClean="0"/>
              <a:t> and the other element, a pointer </a:t>
            </a:r>
            <a:r>
              <a:rPr lang="en-US" b="1" smtClean="0"/>
              <a:t>next</a:t>
            </a:r>
            <a:r>
              <a:rPr lang="en-US" smtClean="0"/>
              <a:t>, </a:t>
            </a:r>
            <a:r>
              <a:rPr lang="en-US" b="1" smtClean="0"/>
              <a:t>which is a pointer to a structure of the same type, i.e., of type marks_list itself</a:t>
            </a:r>
            <a:r>
              <a:rPr lang="en-US" smtClean="0"/>
              <a:t>.</a:t>
            </a:r>
          </a:p>
          <a:p>
            <a:pPr eaLnBrk="1" hangingPunct="1"/>
            <a:r>
              <a:rPr lang="en-US" smtClean="0"/>
              <a:t>Therefore, a part of the structure is referencing a structure type of itself, and hence the name </a:t>
            </a:r>
            <a:r>
              <a:rPr lang="en-US" b="1" smtClean="0"/>
              <a:t>self-referential structure</a:t>
            </a:r>
            <a:r>
              <a:rPr lang="en-US" smtClean="0"/>
              <a:t>. </a:t>
            </a:r>
          </a:p>
          <a:p>
            <a:pPr eaLnBrk="1" hangingPunct="1"/>
            <a:endParaRPr lang="en-US" smtClean="0"/>
          </a:p>
          <a:p>
            <a:pPr eaLnBrk="1" hangingPunct="1"/>
            <a:r>
              <a:rPr lang="en-US" smtClean="0"/>
              <a:t>Such data structures are also popularly known as </a:t>
            </a:r>
            <a:r>
              <a:rPr lang="en-US" b="1" smtClean="0"/>
              <a:t>linked lists</a:t>
            </a:r>
            <a:r>
              <a:rPr lang="en-US" smtClean="0"/>
              <a:t>, since each structure variable contains a link to other structure variables of the same type.</a:t>
            </a:r>
          </a:p>
          <a:p>
            <a:pPr eaLnBrk="1" hangingPunct="1"/>
            <a:r>
              <a:rPr lang="en-US" smtClean="0"/>
              <a:t>One can visualize a linked list as shown in the following slide:</a:t>
            </a:r>
          </a:p>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TextEdit="1"/>
          </p:cNvSpPr>
          <p:nvPr>
            <p:ph type="sldImg"/>
          </p:nvPr>
        </p:nvSpPr>
        <p:spPr bwMode="auto">
          <a:noFill/>
          <a:ln>
            <a:solidFill>
              <a:srgbClr val="000000"/>
            </a:solidFill>
            <a:miter lim="800000"/>
            <a:headEnd/>
            <a:tailEnd/>
          </a:ln>
        </p:spPr>
      </p:sp>
      <p:sp>
        <p:nvSpPr>
          <p:cNvPr id="66765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construct single and doubly linked list and perform insertion, deletion and append operations</a:t>
            </a:r>
          </a:p>
          <a:p>
            <a:r>
              <a:rPr lang="en-US" smtClean="0"/>
              <a:t>Refer to hand-out in the supporting document (</a:t>
            </a:r>
            <a:r>
              <a:rPr lang="en-US" b="1" smtClean="0"/>
              <a:t>Module 4 : Functions &amp; Recursion</a:t>
            </a:r>
            <a:r>
              <a:rPr lang="en-US" smtClean="0"/>
              <a:t>)</a:t>
            </a:r>
          </a:p>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7" name="Rectangle 2"/>
          <p:cNvSpPr>
            <a:spLocks noGrp="1" noRot="1" noChangeAspect="1" noTextEdit="1"/>
          </p:cNvSpPr>
          <p:nvPr>
            <p:ph type="sldImg"/>
          </p:nvPr>
        </p:nvSpPr>
        <p:spPr bwMode="auto">
          <a:noFill/>
          <a:ln>
            <a:solidFill>
              <a:srgbClr val="000000"/>
            </a:solidFill>
            <a:miter lim="800000"/>
            <a:headEnd/>
            <a:tailEnd/>
          </a:ln>
        </p:spPr>
      </p:sp>
      <p:sp>
        <p:nvSpPr>
          <p:cNvPr id="521218"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smtClean="0"/>
              <a:t>A common example of a stack, which permits the selection of only its end elements, is a stack of books. </a:t>
            </a:r>
          </a:p>
          <a:p>
            <a:pPr>
              <a:lnSpc>
                <a:spcPct val="90000"/>
              </a:lnSpc>
            </a:pPr>
            <a:r>
              <a:rPr lang="en-US" smtClean="0"/>
              <a:t>A person desiring a book can pick up only the book at the top, and if one wants to place a plate on the pile of plates, one has to place it on the top.</a:t>
            </a:r>
          </a:p>
          <a:p>
            <a:pPr>
              <a:lnSpc>
                <a:spcPct val="90000"/>
              </a:lnSpc>
            </a:pPr>
            <a:r>
              <a:rPr lang="en-US" smtClean="0"/>
              <a:t>You would have noticed that whenever a book is placed on top of the stack, the top of the stack moves upward to correspond to the new element (the stack grows).</a:t>
            </a:r>
          </a:p>
          <a:p>
            <a:pPr>
              <a:lnSpc>
                <a:spcPct val="90000"/>
              </a:lnSpc>
            </a:pPr>
            <a:endParaRPr lang="en-US" smtClean="0"/>
          </a:p>
          <a:p>
            <a:pPr>
              <a:lnSpc>
                <a:spcPct val="90000"/>
              </a:lnSpc>
            </a:pPr>
            <a:r>
              <a:rPr lang="en-US" smtClean="0"/>
              <a:t>And, whenever a book is picked, or removed from the top of the stack, the top of the stack moves downward to correspond to the new highest element (the stack shrinks). </a:t>
            </a:r>
          </a:p>
          <a:p>
            <a:pPr>
              <a:lnSpc>
                <a:spcPct val="90000"/>
              </a:lnSpc>
            </a:pPr>
            <a:r>
              <a:rPr lang="en-US" smtClean="0"/>
              <a:t>Characteristics of a Stack</a:t>
            </a:r>
          </a:p>
          <a:p>
            <a:pPr>
              <a:lnSpc>
                <a:spcPct val="90000"/>
              </a:lnSpc>
            </a:pPr>
            <a:r>
              <a:rPr lang="en-US" smtClean="0"/>
              <a:t>In diagram (a), 10 is the current top element of the stack. If we add any element in the stack, it will be placed on top of 10, and if we delete an element, it will be 10 that is on top of the stack.</a:t>
            </a:r>
          </a:p>
          <a:p>
            <a:pPr>
              <a:lnSpc>
                <a:spcPct val="90000"/>
              </a:lnSpc>
            </a:pPr>
            <a:endParaRPr lang="en-US" smtClean="0"/>
          </a:p>
          <a:p>
            <a:pPr>
              <a:lnSpc>
                <a:spcPct val="90000"/>
              </a:lnSpc>
            </a:pPr>
            <a:r>
              <a:rPr lang="en-US" smtClean="0"/>
              <a:t>Since the definition of the stack provides for the insertion and deletion of nodes into it, a stack can grow and shrink dynamically at runtime. </a:t>
            </a:r>
          </a:p>
          <a:p>
            <a:pPr>
              <a:lnSpc>
                <a:spcPct val="90000"/>
              </a:lnSpc>
            </a:pPr>
            <a:endParaRPr lang="en-US" smtClean="0"/>
          </a:p>
          <a:p>
            <a:pPr>
              <a:lnSpc>
                <a:spcPct val="90000"/>
              </a:lnSpc>
            </a:pPr>
            <a:r>
              <a:rPr lang="en-US" smtClean="0"/>
              <a:t>An ideal implementation of a stack would be a special kind of linked list in which insertions and deletions can only be done at the top of the list.</a:t>
            </a:r>
          </a:p>
          <a:p>
            <a:pPr>
              <a:lnSpc>
                <a:spcPct val="90000"/>
              </a:lnSpc>
            </a:pPr>
            <a:endParaRPr lang="en-US" smtClean="0"/>
          </a:p>
          <a:p>
            <a:pPr>
              <a:lnSpc>
                <a:spcPct val="90000"/>
              </a:lnSpc>
            </a:pPr>
            <a:endParaRPr lang="en-US" smtClean="0"/>
          </a:p>
          <a:p>
            <a:pPr>
              <a:lnSpc>
                <a:spcPct val="90000"/>
              </a:lnSpc>
            </a:pPr>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B84C46A-3373-4209-8348-576291F14248}" type="slidenum">
              <a:rPr lang="en-US" sz="1200"/>
              <a:pPr algn="r"/>
              <a:t>283</a:t>
            </a:fld>
            <a:endParaRPr lang="en-US" sz="1200"/>
          </a:p>
        </p:txBody>
      </p:sp>
      <p:sp>
        <p:nvSpPr>
          <p:cNvPr id="5232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326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If a stack is empty, and it contains no element, it is not possible to pop the stack. Therefore, before popping an element, you must ensure that the stack is not empty. As the definition of a stack does not presuppose the number of elements in it, there is no upper limit on the number of elements in the stack, memory constraints notwithstanding.</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08CA383-C461-4C12-BEC2-800F0098638E}" type="slidenum">
              <a:rPr lang="en-US" sz="1200"/>
              <a:pPr algn="r"/>
              <a:t>284</a:t>
            </a:fld>
            <a:endParaRPr lang="en-US" sz="1200"/>
          </a:p>
        </p:txBody>
      </p:sp>
      <p:sp>
        <p:nvSpPr>
          <p:cNvPr id="5253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531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Therefore, implementing a stack as an array prohibits the growth of the stack beyond the finite number of elements that the declared array can contain. </a:t>
            </a:r>
          </a:p>
          <a:p>
            <a:endParaRPr lang="en-US" smtClean="0"/>
          </a:p>
          <a:p>
            <a:pPr eaLnBrk="1" hangingPunct="1"/>
            <a:r>
              <a:rPr lang="en-US" smtClean="0"/>
              <a:t>But since array size is defined at compile time, it cannot grow dynamically at runtime, and therefore, an attempt to insert an element into a array implementation of a stack that is already full causes a stack overflow. </a:t>
            </a:r>
          </a:p>
          <a:p>
            <a:pPr eaLnBrk="1" hangingPunct="1">
              <a:lnSpc>
                <a:spcPct val="90000"/>
              </a:lnSpc>
            </a:pPr>
            <a:endParaRPr lang="en-US" smtClean="0"/>
          </a:p>
          <a:p>
            <a:pPr eaLnBrk="1" hangingPunct="1">
              <a:lnSpc>
                <a:spcPct val="90000"/>
              </a:lnSpc>
            </a:pPr>
            <a:r>
              <a:rPr lang="en-US" smtClean="0"/>
              <a:t>Since you are going to employ a variation of a linked list that functions as a stack, you need to employ an additional pointer (</a:t>
            </a:r>
            <a:r>
              <a:rPr lang="en-US" b="1" smtClean="0"/>
              <a:t>top</a:t>
            </a:r>
            <a:r>
              <a:rPr lang="en-US" smtClean="0"/>
              <a:t>) that always points to the first node in the stack, or the </a:t>
            </a:r>
            <a:r>
              <a:rPr lang="en-US" b="1" smtClean="0"/>
              <a:t>top of the stack</a:t>
            </a:r>
            <a:r>
              <a:rPr lang="en-US" smtClean="0"/>
              <a:t>. </a:t>
            </a:r>
          </a:p>
          <a:p>
            <a:pPr eaLnBrk="1" hangingPunct="1">
              <a:lnSpc>
                <a:spcPct val="90000"/>
              </a:lnSpc>
            </a:pPr>
            <a:endParaRPr lang="en-US" smtClean="0"/>
          </a:p>
          <a:p>
            <a:pPr eaLnBrk="1" hangingPunct="1">
              <a:lnSpc>
                <a:spcPct val="90000"/>
              </a:lnSpc>
            </a:pPr>
            <a:r>
              <a:rPr lang="en-US" smtClean="0"/>
              <a:t>It is using </a:t>
            </a:r>
            <a:r>
              <a:rPr lang="en-US" b="1" smtClean="0"/>
              <a:t>top</a:t>
            </a:r>
            <a:r>
              <a:rPr lang="en-US" smtClean="0"/>
              <a:t> that a node will either be inserted at the beginning or top of the stack (push a node into the stack), or deleted from the top of the stack (popping a node at the top or beginning of the stack).</a:t>
            </a:r>
          </a:p>
          <a:p>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Slide Image Placeholder 1"/>
          <p:cNvSpPr>
            <a:spLocks noGrp="1" noRot="1" noChangeAspect="1" noTextEdit="1"/>
          </p:cNvSpPr>
          <p:nvPr>
            <p:ph type="sldImg"/>
          </p:nvPr>
        </p:nvSpPr>
        <p:spPr bwMode="auto">
          <a:noFill/>
          <a:ln>
            <a:solidFill>
              <a:srgbClr val="000000"/>
            </a:solidFill>
            <a:miter lim="800000"/>
            <a:headEnd/>
            <a:tailEnd/>
          </a:ln>
        </p:spPr>
      </p:sp>
      <p:sp>
        <p:nvSpPr>
          <p:cNvPr id="54681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 understand queues in a better way, consider a queue containing three elements as shown if figure (a). If you want to add element 4 to this queue, you can do so only at the rear end of the queue as shown in figure (b). Now, if you remove an element from this queue, it should be element 1 that is to be deleted because this is the element that has come first in the queue and is at the front. After deleting 1, element 2 will be at the front as shown in figure (c). </a:t>
            </a:r>
          </a:p>
          <a:p>
            <a:endParaRPr lang="en-US" smtClean="0"/>
          </a:p>
        </p:txBody>
      </p:sp>
      <p:sp>
        <p:nvSpPr>
          <p:cNvPr id="546819"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t>Confidential © 2009 Wipro Ltd</a:t>
            </a:r>
          </a:p>
        </p:txBody>
      </p:sp>
      <p:sp>
        <p:nvSpPr>
          <p:cNvPr id="5468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E7B926-687C-401D-AF15-B9A52FF0E730}" type="slidenum">
              <a:rPr lang="en-US" sz="1200"/>
              <a:pPr algn="r"/>
              <a:t>301</a:t>
            </a:fld>
            <a:endParaRPr lang="en-US" sz="12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7" name="Slide Image Placeholder 1"/>
          <p:cNvSpPr>
            <a:spLocks noGrp="1" noRot="1" noChangeAspect="1" noTextEdit="1"/>
          </p:cNvSpPr>
          <p:nvPr>
            <p:ph type="sldImg"/>
          </p:nvPr>
        </p:nvSpPr>
        <p:spPr bwMode="auto">
          <a:noFill/>
          <a:ln>
            <a:solidFill>
              <a:srgbClr val="000000"/>
            </a:solidFill>
            <a:miter lim="800000"/>
            <a:headEnd/>
            <a:tailEnd/>
          </a:ln>
        </p:spPr>
      </p:sp>
      <p:sp>
        <p:nvSpPr>
          <p:cNvPr id="55705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You can insert a new node at the end of the list after the last node that is pointed to by pointer rear. You must take care when you insert an element into an empty queue as in this case you need to adjust the front pointer as well to point to this element.</a:t>
            </a:r>
          </a:p>
          <a:p>
            <a:endParaRPr lang="en-US" smtClean="0"/>
          </a:p>
        </p:txBody>
      </p:sp>
      <p:sp>
        <p:nvSpPr>
          <p:cNvPr id="557059"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t>Confidential © 2009 Wipro Ltd</a:t>
            </a:r>
          </a:p>
        </p:txBody>
      </p:sp>
      <p:sp>
        <p:nvSpPr>
          <p:cNvPr id="55706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916F455-615E-4D6C-81E1-C6922F6AFDED}" type="slidenum">
              <a:rPr lang="en-US" sz="1200"/>
              <a:pPr algn="r"/>
              <a:t>310</a:t>
            </a:fld>
            <a:endParaRPr lang="en-US" sz="12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3" name="Slide Image Placeholder 1"/>
          <p:cNvSpPr>
            <a:spLocks noGrp="1" noRot="1" noChangeAspect="1" noTextEdit="1"/>
          </p:cNvSpPr>
          <p:nvPr>
            <p:ph type="sldImg"/>
          </p:nvPr>
        </p:nvSpPr>
        <p:spPr bwMode="auto">
          <a:noFill/>
          <a:ln>
            <a:solidFill>
              <a:srgbClr val="000000"/>
            </a:solidFill>
            <a:miter lim="800000"/>
            <a:headEnd/>
            <a:tailEnd/>
          </a:ln>
        </p:spPr>
      </p:sp>
      <p:sp>
        <p:nvSpPr>
          <p:cNvPr id="56115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Whenever you remove an element from a queue, you must ensure that the queue is not empty. If you are deleting the last element, you must ensure that q-&gt;rear = null to indicate that the queue is now empty.</a:t>
            </a:r>
          </a:p>
          <a:p>
            <a:endParaRPr lang="en-US" smtClean="0"/>
          </a:p>
        </p:txBody>
      </p:sp>
      <p:sp>
        <p:nvSpPr>
          <p:cNvPr id="561155"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t>Confidential © 2009 Wipro Ltd</a:t>
            </a:r>
          </a:p>
        </p:txBody>
      </p:sp>
      <p:sp>
        <p:nvSpPr>
          <p:cNvPr id="56115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24CB0D0-9622-41E1-A023-75792125B3D3}" type="slidenum">
              <a:rPr lang="en-US" sz="1200"/>
              <a:pPr algn="r"/>
              <a:t>313</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spect="1" noTextEdit="1"/>
          </p:cNvSpPr>
          <p:nvPr>
            <p:ph type="sldImg"/>
          </p:nvPr>
        </p:nvSpPr>
        <p:spPr bwMode="auto">
          <a:noFill/>
          <a:ln>
            <a:solidFill>
              <a:srgbClr val="000000"/>
            </a:solidFill>
            <a:miter lim="800000"/>
            <a:headEnd/>
            <a:tailEnd/>
          </a:ln>
        </p:spPr>
      </p:sp>
      <p:sp>
        <p:nvSpPr>
          <p:cNvPr id="7208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construct stack and queue so that to perform related operations</a:t>
            </a:r>
          </a:p>
          <a:p>
            <a:r>
              <a:rPr lang="en-US" smtClean="0"/>
              <a:t>Refer to hand-out in the supporting document (</a:t>
            </a:r>
            <a:r>
              <a:rPr lang="en-US" b="1" smtClean="0"/>
              <a:t>Module 4 : Functions &amp; Recursion</a:t>
            </a:r>
            <a:r>
              <a:rPr lang="en-US" smtClean="0"/>
              <a:t>)</a:t>
            </a:r>
          </a:p>
          <a:p>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5" name="Rectangle 2"/>
          <p:cNvSpPr>
            <a:spLocks noGrp="1" noRot="1" noChangeAspect="1" noTextEdit="1"/>
          </p:cNvSpPr>
          <p:nvPr>
            <p:ph type="sldImg"/>
          </p:nvPr>
        </p:nvSpPr>
        <p:spPr bwMode="auto">
          <a:noFill/>
          <a:ln>
            <a:solidFill>
              <a:srgbClr val="000000"/>
            </a:solidFill>
            <a:miter lim="800000"/>
            <a:headEnd/>
            <a:tailEnd/>
          </a:ln>
        </p:spPr>
      </p:sp>
      <p:sp>
        <p:nvSpPr>
          <p:cNvPr id="5693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Therefore, in the worst case scenario of the data in question being stored at the extremes of the list, it would involve starting with the first node, and traversing through all the nodes till one reaches the last node of the list to access the data. </a:t>
            </a:r>
          </a:p>
          <a:p>
            <a:pPr eaLnBrk="1" hangingPunct="1"/>
            <a:r>
              <a:rPr lang="en-US" smtClean="0"/>
              <a:t>The linear search becomes imperative to have better searching mechanisms than a linear search</a:t>
            </a:r>
          </a:p>
          <a:p>
            <a:pPr eaLnBrk="1" hangingPunct="1"/>
            <a:endParaRPr lang="en-US" smtClean="0"/>
          </a:p>
          <a:p>
            <a:r>
              <a:rPr lang="en-US" smtClean="0"/>
              <a:t>You will now be exposed to a game that will highlight a new mechanism of searching.</a:t>
            </a:r>
          </a:p>
          <a:p>
            <a:pPr eaLnBrk="1" hangingPunct="1"/>
            <a:endParaRPr lang="en-US" smtClean="0"/>
          </a:p>
          <a:p>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3" name="Rectangle 2"/>
          <p:cNvSpPr>
            <a:spLocks noGrp="1" noRot="1" noChangeAspect="1" noTextEdit="1"/>
          </p:cNvSpPr>
          <p:nvPr>
            <p:ph type="sldImg"/>
          </p:nvPr>
        </p:nvSpPr>
        <p:spPr bwMode="auto">
          <a:noFill/>
          <a:ln>
            <a:solidFill>
              <a:srgbClr val="000000"/>
            </a:solidFill>
            <a:miter lim="800000"/>
            <a:headEnd/>
            <a:tailEnd/>
          </a:ln>
        </p:spPr>
      </p:sp>
      <p:sp>
        <p:nvSpPr>
          <p:cNvPr id="5713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z="1000" smtClean="0"/>
              <a:t>X, familiar with a linear search, starts using it to search for the coin among the group. </a:t>
            </a:r>
          </a:p>
          <a:p>
            <a:pPr eaLnBrk="1" hangingPunct="1"/>
            <a:r>
              <a:rPr lang="en-US" sz="1000" smtClean="0"/>
              <a:t>Let us assume the worst-case scenario of the coin being with R. </a:t>
            </a:r>
          </a:p>
          <a:p>
            <a:pPr eaLnBrk="1" hangingPunct="1"/>
            <a:r>
              <a:rPr lang="en-US" sz="1000" smtClean="0"/>
              <a:t>If X was to start the search with A and progress linearly through B, C, ….M and finally to R, he would have taken a minimum of 18 searches (R being the 18th person searched in sequence to find the coin. </a:t>
            </a:r>
          </a:p>
          <a:p>
            <a:pPr eaLnBrk="1" hangingPunct="1"/>
            <a:r>
              <a:rPr lang="en-US" sz="1000" smtClean="0"/>
              <a:t>As you can see, this kind of search is not very efficient especially when the number of elements to be searched is high. </a:t>
            </a:r>
          </a:p>
          <a:p>
            <a:pPr eaLnBrk="1" hangingPunct="1"/>
            <a:r>
              <a:rPr lang="en-US" sz="1000" smtClean="0"/>
              <a:t>An eliminative search, also called a binary search, provides a far better searching mechanism.</a:t>
            </a:r>
          </a:p>
          <a:p>
            <a:pPr eaLnBrk="1" hangingPunct="1"/>
            <a:r>
              <a:rPr lang="en-US" sz="1000" smtClean="0"/>
              <a:t>Assume that X can pose intelligent questions to the audience to cut down on the number of searches. </a:t>
            </a:r>
          </a:p>
          <a:p>
            <a:pPr eaLnBrk="1" hangingPunct="1"/>
            <a:r>
              <a:rPr lang="en-US" sz="1000" smtClean="0"/>
              <a:t>A valid question that he could pose is “Which side of the audience has the coin?” </a:t>
            </a:r>
          </a:p>
          <a:p>
            <a:pPr eaLnBrk="1" hangingPunct="1"/>
            <a:r>
              <a:rPr lang="en-US" sz="1000" smtClean="0"/>
              <a:t>‘A’ in the audience to the left of him says that his side of the audience does not have the coin. </a:t>
            </a:r>
          </a:p>
          <a:p>
            <a:pPr eaLnBrk="1" hangingPunct="1"/>
            <a:r>
              <a:rPr lang="en-US" sz="1000" b="1" smtClean="0"/>
              <a:t>So X can completely do away with searching the audience to his left. That saves him 9 searches.</a:t>
            </a:r>
          </a:p>
          <a:p>
            <a:pPr eaLnBrk="1" hangingPunct="1"/>
            <a:r>
              <a:rPr lang="en-US" sz="1000" smtClean="0"/>
              <a:t>X has now got to search the audience to the right of him for searching out the coin. </a:t>
            </a:r>
          </a:p>
          <a:p>
            <a:pPr eaLnBrk="1" hangingPunct="1"/>
            <a:r>
              <a:rPr lang="en-US" sz="1000" smtClean="0"/>
              <a:t>Here too, he can split the audience into half by standing adjacent to the middle row, and posing the same question that he asked earlier “Which side of the audience has the coin?” </a:t>
            </a:r>
          </a:p>
          <a:p>
            <a:pPr eaLnBrk="1" hangingPunct="1"/>
            <a:r>
              <a:rPr lang="en-US" sz="1000" smtClean="0"/>
              <a:t>‘M’ in the middle row replies that the coin is with the audience to the left of him. </a:t>
            </a:r>
            <a:endParaRPr lang="en-US" sz="1000" b="1" smtClean="0"/>
          </a:p>
          <a:p>
            <a:pPr eaLnBrk="1" hangingPunct="1"/>
            <a:endParaRPr lang="en-US" sz="1000" smtClean="0"/>
          </a:p>
          <a:p>
            <a:endParaRPr lang="en-US" sz="100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Rectangle 2"/>
          <p:cNvSpPr>
            <a:spLocks noGrp="1" noRot="1" noChangeAspect="1" noTextEdit="1"/>
          </p:cNvSpPr>
          <p:nvPr>
            <p:ph type="sldImg"/>
          </p:nvPr>
        </p:nvSpPr>
        <p:spPr bwMode="auto">
          <a:noFill/>
          <a:ln>
            <a:solidFill>
              <a:srgbClr val="000000"/>
            </a:solidFill>
            <a:miter lim="800000"/>
            <a:headEnd/>
            <a:tailEnd/>
          </a:ln>
        </p:spPr>
      </p:sp>
      <p:sp>
        <p:nvSpPr>
          <p:cNvPr id="5744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That completes our eliminative or binary search. </a:t>
            </a:r>
          </a:p>
          <a:p>
            <a:pPr eaLnBrk="1" hangingPunct="1"/>
            <a:r>
              <a:rPr lang="en-US" b="1" smtClean="0"/>
              <a:t>It is called a binary search because at each stage of the search, the search is cut by more than half. </a:t>
            </a:r>
          </a:p>
          <a:p>
            <a:pPr eaLnBrk="1" hangingPunct="1"/>
            <a:r>
              <a:rPr lang="en-US" smtClean="0"/>
              <a:t>This kind of search forms the basis for the searching mechanism employed in a data structure wherein the data is represented in a hierarchal manner unlike the linear mechanism of storage employed in a linked list.</a:t>
            </a:r>
          </a:p>
          <a:p>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651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The root is the only node in the tree that does not have a parent. </a:t>
            </a:r>
          </a:p>
          <a:p>
            <a:pPr eaLnBrk="1" hangingPunct="1"/>
            <a:r>
              <a:rPr lang="en-US" smtClean="0"/>
              <a:t>All other nodes in the tree have exactly one parent. </a:t>
            </a:r>
          </a:p>
          <a:p>
            <a:pPr eaLnBrk="1" hangingPunct="1"/>
            <a:r>
              <a:rPr lang="en-US" smtClean="0"/>
              <a:t>There are nodes in the tree that do not have any children. Such nodes are called leaf nodes. </a:t>
            </a:r>
          </a:p>
          <a:p>
            <a:pPr eaLnBrk="1" hangingPunct="1"/>
            <a:r>
              <a:rPr lang="en-US" smtClean="0"/>
              <a:t>Nodes are siblings if they have the same parent.</a:t>
            </a:r>
          </a:p>
          <a:p>
            <a:pPr eaLnBrk="1" hangingPunct="1"/>
            <a:endParaRPr lang="en-US" smtClean="0"/>
          </a:p>
          <a:p>
            <a:pPr eaLnBrk="1" hangingPunct="1">
              <a:lnSpc>
                <a:spcPct val="90000"/>
              </a:lnSpc>
            </a:pPr>
            <a:r>
              <a:rPr lang="en-US" smtClean="0"/>
              <a:t>A node is an ancestor of another node if it is the parent of that node, or the parent of some other ancestor of that node. </a:t>
            </a:r>
          </a:p>
          <a:p>
            <a:pPr eaLnBrk="1" hangingPunct="1">
              <a:lnSpc>
                <a:spcPct val="90000"/>
              </a:lnSpc>
            </a:pPr>
            <a:endParaRPr lang="en-US" smtClean="0"/>
          </a:p>
          <a:p>
            <a:pPr eaLnBrk="1" hangingPunct="1">
              <a:lnSpc>
                <a:spcPct val="90000"/>
              </a:lnSpc>
            </a:pPr>
            <a:r>
              <a:rPr lang="en-US" smtClean="0"/>
              <a:t>The root is an ancestor of every other node in the tree. </a:t>
            </a:r>
          </a:p>
          <a:p>
            <a:pPr eaLnBrk="1" hangingPunct="1">
              <a:lnSpc>
                <a:spcPct val="90000"/>
              </a:lnSpc>
            </a:pPr>
            <a:r>
              <a:rPr lang="en-US" smtClean="0"/>
              <a:t>Similarly, we can define a node to be a descendant of another node if it is the child of the node, or the child of some other descendant of that node. </a:t>
            </a:r>
          </a:p>
          <a:p>
            <a:pPr eaLnBrk="1" hangingPunct="1">
              <a:lnSpc>
                <a:spcPct val="90000"/>
              </a:lnSpc>
            </a:pPr>
            <a:r>
              <a:rPr lang="en-US" smtClean="0"/>
              <a:t>You may note that all the nodes in the tree are descendants of the root node.</a:t>
            </a:r>
          </a:p>
          <a:p>
            <a:pPr eaLnBrk="1" hangingPunct="1"/>
            <a:endParaRPr lang="en-US" smtClean="0"/>
          </a:p>
          <a:p>
            <a:pPr eaLnBrk="1" hangingPunct="1"/>
            <a:r>
              <a:rPr lang="en-US" smtClean="0"/>
              <a:t>above For example, we wish to use a data structure to represent a person, and all of his or her descendants. Assume that the person’s name is Rajeev and that he has three children, Ravi, Vijay and Anjali. Ravi has three children Ramesh, Suresh and Sukesh. And Vijay has Arvind.</a:t>
            </a:r>
          </a:p>
          <a:p>
            <a:endParaRPr lang="en-US" smtClean="0"/>
          </a:p>
          <a:p>
            <a:endParaRPr lang="en-US" smtClean="0"/>
          </a:p>
          <a:p>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5" name="Rectangle 2"/>
          <p:cNvSpPr>
            <a:spLocks noGrp="1" noRot="1" noChangeAspect="1" noTextEdit="1"/>
          </p:cNvSpPr>
          <p:nvPr>
            <p:ph type="sldImg"/>
          </p:nvPr>
        </p:nvSpPr>
        <p:spPr bwMode="auto">
          <a:noFill/>
          <a:ln>
            <a:solidFill>
              <a:srgbClr val="000000"/>
            </a:solidFill>
            <a:miter lim="800000"/>
            <a:headEnd/>
            <a:tailEnd/>
          </a:ln>
        </p:spPr>
      </p:sp>
      <p:sp>
        <p:nvSpPr>
          <p:cNvPr id="5795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You can give a formal definition of a binary tree as a tree which is either empty or consists of a root node together with two nodes, each of which in turn forms a subtree. </a:t>
            </a:r>
          </a:p>
          <a:p>
            <a:pPr eaLnBrk="1" hangingPunct="1"/>
            <a:endParaRPr lang="en-US" smtClean="0"/>
          </a:p>
          <a:p>
            <a:pPr eaLnBrk="1" hangingPunct="1"/>
            <a:r>
              <a:rPr lang="en-US" smtClean="0"/>
              <a:t>You therefore have a left subtree and a right subtree under the root node. </a:t>
            </a:r>
          </a:p>
          <a:p>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7" name="Rectangle 2"/>
          <p:cNvSpPr>
            <a:spLocks noGrp="1" noRot="1" noChangeAspect="1" noTextEdit="1"/>
          </p:cNvSpPr>
          <p:nvPr>
            <p:ph type="sldImg"/>
          </p:nvPr>
        </p:nvSpPr>
        <p:spPr bwMode="auto">
          <a:noFill/>
          <a:ln>
            <a:solidFill>
              <a:srgbClr val="000000"/>
            </a:solidFill>
            <a:miter lim="800000"/>
            <a:headEnd/>
            <a:tailEnd/>
          </a:ln>
        </p:spPr>
      </p:sp>
      <p:sp>
        <p:nvSpPr>
          <p:cNvPr id="58265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Consider the worst-case scenario of searching for the value 7 in the linked list. This would entail starting with the first node in the list and progressing linearly through the subsequent nodes till one comes to the value being searched for, which is 7. This would involve a maximum of 7 searches.</a:t>
            </a:r>
          </a:p>
          <a:p>
            <a:endParaRPr lang="en-US" smtClean="0"/>
          </a:p>
          <a:p>
            <a:r>
              <a:rPr lang="en-US" smtClean="0"/>
              <a:t>Consider the scenario of searching for the same value 7 in a balanced binary search tree. The search begins at the root node. Since the value being searched for is greater than the value in the root node, you need to search from the top of the right subtree to locate 7. </a:t>
            </a:r>
          </a:p>
          <a:p>
            <a:r>
              <a:rPr lang="en-US" smtClean="0"/>
              <a:t>Since the value being searched is also greater than the value at the top of the right subtree, you move to the top of the next right subtree of the current subtree where the search value 7 is located. </a:t>
            </a:r>
          </a:p>
          <a:p>
            <a:endParaRPr lang="en-US" smtClean="0"/>
          </a:p>
          <a:p>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1" name="Rectangle 2"/>
          <p:cNvSpPr>
            <a:spLocks noGrp="1" noRot="1" noChangeAspect="1" noTextEdit="1"/>
          </p:cNvSpPr>
          <p:nvPr>
            <p:ph type="sldImg"/>
          </p:nvPr>
        </p:nvSpPr>
        <p:spPr bwMode="auto">
          <a:noFill/>
          <a:ln>
            <a:solidFill>
              <a:srgbClr val="000000"/>
            </a:solidFill>
            <a:miter lim="800000"/>
            <a:headEnd/>
            <a:tailEnd/>
          </a:ln>
        </p:spPr>
      </p:sp>
      <p:sp>
        <p:nvSpPr>
          <p:cNvPr id="5888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smtClean="0"/>
              <a:t>We can traverse the node before traversing either subtree.</a:t>
            </a:r>
          </a:p>
          <a:p>
            <a:pPr eaLnBrk="1" hangingPunct="1">
              <a:lnSpc>
                <a:spcPct val="90000"/>
              </a:lnSpc>
            </a:pPr>
            <a:r>
              <a:rPr lang="en-US" smtClean="0"/>
              <a:t>Or, we can traverse the node between the subtrees.</a:t>
            </a:r>
          </a:p>
          <a:p>
            <a:pPr eaLnBrk="1" hangingPunct="1">
              <a:lnSpc>
                <a:spcPct val="90000"/>
              </a:lnSpc>
            </a:pPr>
            <a:r>
              <a:rPr lang="en-US" smtClean="0"/>
              <a:t>Or, we can traverse the node after traversing both subtrees</a:t>
            </a:r>
          </a:p>
          <a:p>
            <a:pPr eaLnBrk="1" hangingPunct="1">
              <a:lnSpc>
                <a:spcPct val="90000"/>
              </a:lnSpc>
            </a:pPr>
            <a:endParaRPr lang="en-US" smtClean="0"/>
          </a:p>
          <a:p>
            <a:pPr eaLnBrk="1" hangingPunct="1">
              <a:lnSpc>
                <a:spcPct val="90000"/>
              </a:lnSpc>
            </a:pPr>
            <a:r>
              <a:rPr lang="en-US" smtClean="0"/>
              <a:t>The functions used to traverse a binary tree using these methods can be kept quite short if we understand the recursive nature of the binary tree. </a:t>
            </a:r>
          </a:p>
          <a:p>
            <a:pPr eaLnBrk="1" hangingPunct="1">
              <a:lnSpc>
                <a:spcPct val="90000"/>
              </a:lnSpc>
            </a:pPr>
            <a:r>
              <a:rPr lang="en-US" smtClean="0"/>
              <a:t>Recall that a binary tree is recursive in that each subtree is really a binary tree itself. </a:t>
            </a:r>
          </a:p>
          <a:p>
            <a:pPr eaLnBrk="1" hangingPunct="1">
              <a:lnSpc>
                <a:spcPct val="90000"/>
              </a:lnSpc>
            </a:pPr>
            <a:r>
              <a:rPr lang="en-US" smtClean="0"/>
              <a:t>Thus traversing a binary tree involves visiting the root node, and traversing its left and right subtrees. </a:t>
            </a:r>
          </a:p>
          <a:p>
            <a:pPr eaLnBrk="1" hangingPunct="1">
              <a:lnSpc>
                <a:spcPct val="90000"/>
              </a:lnSpc>
            </a:pPr>
            <a:r>
              <a:rPr lang="en-US" smtClean="0"/>
              <a:t>The only difference among the methods is the order in which these three operations are performed.</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3" name="Rectangle 2"/>
          <p:cNvSpPr>
            <a:spLocks noGrp="1" noRot="1" noChangeAspect="1" noTextEdit="1"/>
          </p:cNvSpPr>
          <p:nvPr>
            <p:ph type="sldImg"/>
          </p:nvPr>
        </p:nvSpPr>
        <p:spPr bwMode="auto">
          <a:noFill/>
          <a:ln>
            <a:solidFill>
              <a:srgbClr val="000000"/>
            </a:solidFill>
            <a:miter lim="800000"/>
            <a:headEnd/>
            <a:tailEnd/>
          </a:ln>
        </p:spPr>
      </p:sp>
      <p:sp>
        <p:nvSpPr>
          <p:cNvPr id="617474"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 search in such lopsided trees would degenerate into a linear search, and such a tree bears the functionality of a linked list. Such lopsided trees are not efficient from the perspective of search efficiency</a:t>
            </a:r>
          </a:p>
          <a:p>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352340-77AA-4377-B41F-4C443D19C385}" type="slidenum">
              <a:rPr lang="en-US" sz="1200"/>
              <a:pPr algn="r"/>
              <a:t>369</a:t>
            </a:fld>
            <a:endParaRPr lang="en-US" sz="1200"/>
          </a:p>
        </p:txBody>
      </p:sp>
      <p:sp>
        <p:nvSpPr>
          <p:cNvPr id="626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669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You should also note that this type of deletion maintains the binary search tree but increases the height of the tree. Thus, it increases the time required for a search. Hence, to optimize searching through a binary search tree, you need methods that make the left and the right subtrees as balanced as possible.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TextEdit="1"/>
          </p:cNvSpPr>
          <p:nvPr>
            <p:ph type="sldImg"/>
          </p:nvPr>
        </p:nvSpPr>
        <p:spPr bwMode="auto">
          <a:noFill/>
          <a:ln>
            <a:solidFill>
              <a:srgbClr val="000000"/>
            </a:solidFill>
            <a:miter lim="800000"/>
            <a:headEnd/>
            <a:tailEnd/>
          </a:ln>
        </p:spPr>
      </p:sp>
      <p:sp>
        <p:nvSpPr>
          <p:cNvPr id="14233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++m and m++ mean the same thing when they form statements independently .</a:t>
            </a:r>
          </a:p>
          <a:p>
            <a:r>
              <a:rPr lang="en-US" smtClean="0"/>
              <a:t>They behave differently when they are used in  expressions on the right hand side of the assignment.</a:t>
            </a:r>
          </a:p>
          <a:p>
            <a:endParaRPr lang="en-US" smtClean="0"/>
          </a:p>
          <a:p>
            <a:pPr algn="just">
              <a:lnSpc>
                <a:spcPct val="90000"/>
              </a:lnSpc>
            </a:pPr>
            <a:r>
              <a:rPr lang="en-US" smtClean="0"/>
              <a:t>Unary operators, as the name suggests, works on one operand or variable. </a:t>
            </a:r>
          </a:p>
          <a:p>
            <a:pPr algn="just">
              <a:lnSpc>
                <a:spcPct val="90000"/>
              </a:lnSpc>
            </a:pPr>
            <a:r>
              <a:rPr lang="en-US" smtClean="0"/>
              <a:t>Incrementing and decrementing by 1 is such a ubiquitous operation that C  offers the prefix and postfix implementations of the ++ and the -- operators. </a:t>
            </a:r>
          </a:p>
          <a:p>
            <a:pPr algn="just">
              <a:lnSpc>
                <a:spcPct val="90000"/>
              </a:lnSpc>
            </a:pPr>
            <a:r>
              <a:rPr lang="en-US" smtClean="0"/>
              <a:t>The expression i = i + 1; can also be written as </a:t>
            </a:r>
            <a:r>
              <a:rPr lang="en-US" b="1" smtClean="0"/>
              <a:t>i++</a:t>
            </a:r>
            <a:r>
              <a:rPr lang="en-US" smtClean="0"/>
              <a:t>. </a:t>
            </a:r>
          </a:p>
          <a:p>
            <a:pPr algn="just">
              <a:lnSpc>
                <a:spcPct val="90000"/>
              </a:lnSpc>
            </a:pPr>
            <a:r>
              <a:rPr lang="en-US" smtClean="0"/>
              <a:t>When used as a standalone statement, writing i++, or ++i does not make any difference at all.</a:t>
            </a:r>
          </a:p>
          <a:p>
            <a:pPr algn="just">
              <a:lnSpc>
                <a:spcPct val="90000"/>
              </a:lnSpc>
            </a:pPr>
            <a:r>
              <a:rPr lang="en-US" smtClean="0"/>
              <a:t>It is only when they are used as part of an expression that the prefix and the postfix operators can have totally different results.</a:t>
            </a:r>
          </a:p>
          <a:p>
            <a:endParaRPr lang="en-US" smtClean="0"/>
          </a:p>
          <a:p>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2D7F577-C597-42B9-827E-D969ADC0AA09}" type="slidenum">
              <a:rPr lang="en-US" sz="1200"/>
              <a:pPr algn="r"/>
              <a:t>371</a:t>
            </a:fld>
            <a:endParaRPr lang="en-US" sz="1200"/>
          </a:p>
        </p:txBody>
      </p:sp>
      <p:sp>
        <p:nvSpPr>
          <p:cNvPr id="6297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976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In the calling routine, you can check whether the returned value of p is null or not. If it is null, the calling routine can give a message that the searched value is not there in the tree. The maximum number of comparisons in a binary search tree is equal to the depth of the tree whereas in the case of a linear linked list, the maximum number of comparisons is equal to the number of nodes in the list.</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Rot="1" noChangeAspect="1" noTextEdit="1"/>
          </p:cNvSpPr>
          <p:nvPr>
            <p:ph type="sldImg"/>
          </p:nvPr>
        </p:nvSpPr>
        <p:spPr bwMode="auto">
          <a:noFill/>
          <a:ln>
            <a:solidFill>
              <a:srgbClr val="000000"/>
            </a:solidFill>
            <a:miter lim="800000"/>
            <a:headEnd/>
            <a:tailEnd/>
          </a:ln>
        </p:spPr>
      </p:sp>
      <p:sp>
        <p:nvSpPr>
          <p:cNvPr id="7229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construct binary tree and perform search operations</a:t>
            </a:r>
          </a:p>
          <a:p>
            <a:r>
              <a:rPr lang="en-US" smtClean="0"/>
              <a:t>Refer to hand-out in the supporting document (</a:t>
            </a:r>
            <a:r>
              <a:rPr lang="en-US" b="1" smtClean="0"/>
              <a:t>Module 10: Binary Trees</a:t>
            </a:r>
            <a:r>
              <a:rPr lang="en-US" smtClean="0"/>
              <a:t>)</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TextEdit="1"/>
          </p:cNvSpPr>
          <p:nvPr>
            <p:ph type="sldImg"/>
          </p:nvPr>
        </p:nvSpPr>
        <p:spPr bwMode="auto">
          <a:noFill/>
          <a:ln>
            <a:solidFill>
              <a:srgbClr val="000000"/>
            </a:solidFill>
            <a:miter lim="800000"/>
            <a:headEnd/>
            <a:tailEnd/>
          </a:ln>
        </p:spPr>
      </p:sp>
      <p:sp>
        <p:nvSpPr>
          <p:cNvPr id="14438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TextEdit="1"/>
          </p:cNvSpPr>
          <p:nvPr>
            <p:ph type="sldImg"/>
          </p:nvPr>
        </p:nvSpPr>
        <p:spPr bwMode="auto">
          <a:noFill/>
          <a:ln>
            <a:solidFill>
              <a:srgbClr val="000000"/>
            </a:solidFill>
            <a:miter lim="800000"/>
            <a:headEnd/>
            <a:tailEnd/>
          </a:ln>
        </p:spPr>
      </p:sp>
      <p:sp>
        <p:nvSpPr>
          <p:cNvPr id="14745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The logical operators act on operands which are themselves logical expressions. They seek to combine the individual logical expressions into more complex expressions that are either true or false.</a:t>
            </a:r>
          </a:p>
          <a:p>
            <a:pPr algn="just"/>
            <a:r>
              <a:rPr lang="en-US" smtClean="0"/>
              <a:t>The result of a logical AND operation is true if both operands are true.</a:t>
            </a:r>
          </a:p>
          <a:p>
            <a:pPr algn="just"/>
            <a:r>
              <a:rPr lang="en-US" smtClean="0"/>
              <a:t>It has the general form: </a:t>
            </a:r>
            <a:r>
              <a:rPr lang="en-US" b="1" smtClean="0">
                <a:solidFill>
                  <a:schemeClr val="accent2"/>
                </a:solidFill>
              </a:rPr>
              <a:t>expression1 &amp;&amp; expression2</a:t>
            </a:r>
          </a:p>
          <a:p>
            <a:pPr algn="just"/>
            <a:r>
              <a:rPr lang="en-US" smtClean="0"/>
              <a:t>Which evaluates to 1 (true) if both expression1 and expression2 are 1 (true); otherwise evaluates to false even if one of them evaluates to 0 (false).</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TextEdit="1"/>
          </p:cNvSpPr>
          <p:nvPr>
            <p:ph type="sldImg"/>
          </p:nvPr>
        </p:nvSpPr>
        <p:spPr bwMode="auto">
          <a:noFill/>
          <a:ln>
            <a:solidFill>
              <a:srgbClr val="000000"/>
            </a:solidFill>
            <a:miter lim="800000"/>
            <a:headEnd/>
            <a:tailEnd/>
          </a:ln>
        </p:spPr>
      </p:sp>
      <p:sp>
        <p:nvSpPr>
          <p:cNvPr id="149506"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Compound assignment statements help in simplifying, and writing simple code.</a:t>
            </a:r>
          </a:p>
          <a:p>
            <a:pPr algn="just"/>
            <a:r>
              <a:rPr lang="en-US" smtClean="0"/>
              <a:t>So far, we have been writing statements such as:  </a:t>
            </a:r>
          </a:p>
          <a:p>
            <a:pPr algn="just"/>
            <a:r>
              <a:rPr lang="en-US" smtClean="0"/>
              <a:t>		sum = sum + num</a:t>
            </a:r>
          </a:p>
          <a:p>
            <a:pPr algn="just"/>
            <a:r>
              <a:rPr lang="en-US" smtClean="0"/>
              <a:t>The same could be simplified as </a:t>
            </a:r>
          </a:p>
          <a:p>
            <a:pPr algn="just"/>
            <a:r>
              <a:rPr lang="en-US" smtClean="0"/>
              <a:t>		sum += num;</a:t>
            </a:r>
          </a:p>
          <a:p>
            <a:pPr algn="just"/>
            <a:r>
              <a:rPr lang="en-US" smtClean="0"/>
              <a:t>The same applies to the other binary operators.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TextEdit="1"/>
          </p:cNvSpPr>
          <p:nvPr>
            <p:ph type="sldImg"/>
          </p:nvPr>
        </p:nvSpPr>
        <p:spPr bwMode="auto">
          <a:noFill/>
          <a:ln>
            <a:solidFill>
              <a:srgbClr val="000000"/>
            </a:solidFill>
            <a:miter lim="800000"/>
            <a:headEnd/>
            <a:tailEnd/>
          </a:ln>
        </p:spPr>
      </p:sp>
      <p:sp>
        <p:nvSpPr>
          <p:cNvPr id="151554"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just"/>
            <a:r>
              <a:rPr lang="en-US" smtClean="0"/>
              <a:t>In general, the only automatic conversions are those that convert a ``narrower'‘ operand into a ``wider'' one without losing information, such as converting an integer into floating point</a:t>
            </a:r>
          </a:p>
          <a:p>
            <a:pPr algn="just"/>
            <a:r>
              <a:rPr lang="en-US" smtClean="0"/>
              <a:t>Expressions that might lose information, like assigning a longer integer type to a shorter, or a floating-point type to an integer, may draw a warning, but they are not illegal.</a:t>
            </a:r>
          </a:p>
          <a:p>
            <a:pPr algn="just"/>
            <a:r>
              <a:rPr lang="en-US" smtClean="0"/>
              <a:t>A char is just a small integer, so chars may be freely used in arithmetic expressions. This permits considerable flexibility in certain kinds of character transformations.</a:t>
            </a:r>
          </a:p>
          <a:p>
            <a:pPr algn="just"/>
            <a:r>
              <a:rPr lang="en-US" smtClean="0"/>
              <a:t>Implicit arithmetic conversions work much as expected. In general, if an operator like + or * that takes two operands (a binary operator) has operands of different types, the “lower'' type is </a:t>
            </a:r>
            <a:r>
              <a:rPr lang="en-US" i="1" smtClean="0"/>
              <a:t>promoted </a:t>
            </a:r>
            <a:r>
              <a:rPr lang="en-US" smtClean="0"/>
              <a:t>to the ``higher'' type before the operation proceeds.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DF3FB33-6132-4D57-AD76-FCD038D5AA7B}" type="slidenum">
              <a:rPr lang="en-US" sz="1200">
                <a:latin typeface="Times New Roman" pitchFamily="18" charset="0"/>
              </a:rPr>
              <a:pPr algn="r" eaLnBrk="0" hangingPunct="0"/>
              <a:t>37</a:t>
            </a:fld>
            <a:endParaRPr lang="en-US" sz="1200">
              <a:latin typeface="Times New Roman" pitchFamily="18" charset="0"/>
            </a:endParaRPr>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For example, the library routine sqrt expects a double argument, and will produce nonsense if inadvertently handled something else. (sqrt is declared in &lt;math.h&gt;.) So if n is an integer, we can use sqrt((double) n)</a:t>
            </a:r>
          </a:p>
          <a:p>
            <a:r>
              <a:rPr lang="en-US" smtClean="0"/>
              <a:t>to convert the value of n to double before passing it to sqrt. Note that the cast produces the </a:t>
            </a:r>
            <a:r>
              <a:rPr lang="en-US" i="1" smtClean="0"/>
              <a:t>value </a:t>
            </a:r>
            <a:r>
              <a:rPr lang="en-US" smtClean="0"/>
              <a:t>of n in the proper type; n itself is not altered. </a:t>
            </a:r>
          </a:p>
          <a:p>
            <a:endParaRPr lang="en-US" smtClean="0"/>
          </a:p>
          <a:p>
            <a:pPr algn="just"/>
            <a:r>
              <a:rPr lang="en-US" smtClean="0"/>
              <a:t>Finally, explicit type conversions can be forced (``coerced'') in any expression, with a unary operator called a cast. </a:t>
            </a:r>
          </a:p>
          <a:p>
            <a:endParaRPr lang="en-US"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TextEdit="1"/>
          </p:cNvSpPr>
          <p:nvPr>
            <p:ph type="sldImg"/>
          </p:nvPr>
        </p:nvSpPr>
        <p:spPr bwMode="auto">
          <a:noFill/>
          <a:ln>
            <a:solidFill>
              <a:srgbClr val="000000"/>
            </a:solidFill>
            <a:miter lim="800000"/>
            <a:headEnd/>
            <a:tailEnd/>
          </a:ln>
        </p:spPr>
      </p:sp>
      <p:sp>
        <p:nvSpPr>
          <p:cNvPr id="157698" name="Rectangle 3"/>
          <p:cNvSpPr>
            <a:spLocks noGrp="1"/>
          </p:cNvSpPr>
          <p:nvPr>
            <p:ph type="body" idx="1"/>
          </p:nvPr>
        </p:nvSpPr>
        <p:spPr bwMode="auto">
          <a:noFill/>
        </p:spPr>
        <p:txBody>
          <a:bodyPr wrap="square" numCol="1" anchor="t" anchorCtr="0" compatLnSpc="1">
            <a:prstTxWarp prst="textNoShape">
              <a:avLst/>
            </a:prstTxWarp>
          </a:bodyPr>
          <a:lstStyle/>
          <a:p>
            <a:r>
              <a:rPr lang="en-US" sz="1000" smtClean="0"/>
              <a:t>Bit-Wise</a:t>
            </a:r>
            <a:r>
              <a:rPr lang="en-US" sz="1000" b="1" smtClean="0"/>
              <a:t> AND</a:t>
            </a:r>
            <a:r>
              <a:rPr lang="en-US" sz="1000" smtClean="0"/>
              <a:t> is often used to test whether a particular bit is 1 or 0.</a:t>
            </a:r>
          </a:p>
          <a:p>
            <a:r>
              <a:rPr lang="en-US" sz="1000" smtClean="0"/>
              <a:t>#define TEST  8 /*(00…01000)*/</a:t>
            </a:r>
          </a:p>
          <a:p>
            <a:r>
              <a:rPr lang="en-US" sz="1000" smtClean="0"/>
              <a:t>main()</a:t>
            </a:r>
          </a:p>
          <a:p>
            <a:r>
              <a:rPr lang="en-US" sz="1000" smtClean="0"/>
              <a:t>{   int flag;</a:t>
            </a:r>
          </a:p>
          <a:p>
            <a:r>
              <a:rPr lang="en-US" sz="1000" smtClean="0"/>
              <a:t>   </a:t>
            </a:r>
            <a:r>
              <a:rPr lang="en-US" sz="1000" b="1" smtClean="0"/>
              <a:t>. . . . .</a:t>
            </a:r>
          </a:p>
          <a:p>
            <a:r>
              <a:rPr lang="en-US" sz="1000" b="1" smtClean="0"/>
              <a:t>   . . . . .</a:t>
            </a:r>
          </a:p>
          <a:p>
            <a:r>
              <a:rPr lang="en-US" sz="1000" smtClean="0"/>
              <a:t>   if((flag &amp; TEST)!=0)</a:t>
            </a:r>
          </a:p>
          <a:p>
            <a:r>
              <a:rPr lang="en-US" sz="1000" smtClean="0"/>
              <a:t>  printf(“Fourth bit is set”);</a:t>
            </a:r>
          </a:p>
          <a:p>
            <a:r>
              <a:rPr lang="en-US" sz="1000" smtClean="0"/>
              <a:t>  else printf(Fourth bit is not set);</a:t>
            </a:r>
          </a:p>
          <a:p>
            <a:r>
              <a:rPr lang="en-US" sz="1000" smtClean="0"/>
              <a:t>}</a:t>
            </a:r>
          </a:p>
          <a:p>
            <a:r>
              <a:rPr lang="en-US" sz="1000" b="1" smtClean="0"/>
              <a:t>Bit-Wise Shift Operators:</a:t>
            </a:r>
          </a:p>
          <a:p>
            <a:r>
              <a:rPr lang="en-US" sz="1000" b="1" smtClean="0"/>
              <a:t>         </a:t>
            </a:r>
            <a:r>
              <a:rPr lang="en-US" sz="1000" smtClean="0"/>
              <a:t>Left shift :  op</a:t>
            </a:r>
            <a:r>
              <a:rPr lang="en-US" sz="1000" b="1" smtClean="0"/>
              <a:t>&lt;&lt;</a:t>
            </a:r>
            <a:r>
              <a:rPr lang="en-US" sz="1000" smtClean="0"/>
              <a:t>n</a:t>
            </a:r>
            <a:r>
              <a:rPr lang="en-US" sz="1000" b="1" smtClean="0"/>
              <a:t>;</a:t>
            </a:r>
          </a:p>
          <a:p>
            <a:r>
              <a:rPr lang="en-US" sz="1000" b="1" smtClean="0"/>
              <a:t>         </a:t>
            </a:r>
            <a:r>
              <a:rPr lang="en-US" sz="1000" smtClean="0"/>
              <a:t>Right shift:  op&gt;&gt;n;</a:t>
            </a:r>
          </a:p>
          <a:p>
            <a:endParaRPr lang="en-US" sz="1000" smtClean="0"/>
          </a:p>
          <a:p>
            <a:r>
              <a:rPr lang="en-US" sz="1000" smtClean="0"/>
              <a:t>     The left shift operation causes all the bits in the operand </a:t>
            </a:r>
            <a:r>
              <a:rPr lang="en-US" sz="1000" i="1" smtClean="0">
                <a:solidFill>
                  <a:schemeClr val="folHlink"/>
                </a:solidFill>
              </a:rPr>
              <a:t>op  </a:t>
            </a:r>
            <a:r>
              <a:rPr lang="en-US" sz="1000" smtClean="0"/>
              <a:t>to be shifted to the left by</a:t>
            </a:r>
            <a:r>
              <a:rPr lang="en-US" sz="1000" smtClean="0">
                <a:solidFill>
                  <a:schemeClr val="folHlink"/>
                </a:solidFill>
              </a:rPr>
              <a:t> n</a:t>
            </a:r>
            <a:r>
              <a:rPr lang="en-US" sz="1000" smtClean="0"/>
              <a:t> positions.</a:t>
            </a:r>
          </a:p>
          <a:p>
            <a:r>
              <a:rPr lang="en-US" sz="1000" smtClean="0"/>
              <a:t> ** The left most </a:t>
            </a:r>
            <a:r>
              <a:rPr lang="en-US" sz="1000" smtClean="0">
                <a:solidFill>
                  <a:schemeClr val="folHlink"/>
                </a:solidFill>
              </a:rPr>
              <a:t>n</a:t>
            </a:r>
            <a:r>
              <a:rPr lang="en-US" sz="1000" smtClean="0"/>
              <a:t> bits in the original bit pattern </a:t>
            </a:r>
            <a:r>
              <a:rPr lang="en-US" sz="1000" i="1" smtClean="0">
                <a:solidFill>
                  <a:schemeClr val="folHlink"/>
                </a:solidFill>
              </a:rPr>
              <a:t>will be lost</a:t>
            </a:r>
            <a:r>
              <a:rPr lang="en-US" sz="1000" smtClean="0"/>
              <a:t> and the rightmost</a:t>
            </a:r>
            <a:r>
              <a:rPr lang="en-US" sz="1000" smtClean="0">
                <a:solidFill>
                  <a:schemeClr val="folHlink"/>
                </a:solidFill>
              </a:rPr>
              <a:t> n </a:t>
            </a:r>
            <a:r>
              <a:rPr lang="en-US" sz="1000" smtClean="0"/>
              <a:t>bit positions that are vacated will be filled with 0s.</a:t>
            </a:r>
          </a:p>
          <a:p>
            <a:r>
              <a:rPr lang="en-US" sz="1000" smtClean="0"/>
              <a:t>     The right shift operation causes all the bits in the operand </a:t>
            </a:r>
            <a:r>
              <a:rPr lang="en-US" sz="1000" i="1" smtClean="0">
                <a:solidFill>
                  <a:schemeClr val="folHlink"/>
                </a:solidFill>
              </a:rPr>
              <a:t>op  </a:t>
            </a:r>
            <a:r>
              <a:rPr lang="en-US" sz="1000" smtClean="0"/>
              <a:t>to be shifted to the right by </a:t>
            </a:r>
            <a:r>
              <a:rPr lang="en-US" sz="1000" smtClean="0">
                <a:solidFill>
                  <a:schemeClr val="folHlink"/>
                </a:solidFill>
              </a:rPr>
              <a:t>n</a:t>
            </a:r>
            <a:r>
              <a:rPr lang="en-US" sz="1000" smtClean="0"/>
              <a:t> positions.</a:t>
            </a:r>
          </a:p>
          <a:p>
            <a:r>
              <a:rPr lang="en-US" sz="1000" smtClean="0"/>
              <a:t> ** The right most </a:t>
            </a:r>
            <a:r>
              <a:rPr lang="en-US" sz="1000" smtClean="0">
                <a:solidFill>
                  <a:schemeClr val="folHlink"/>
                </a:solidFill>
              </a:rPr>
              <a:t>n</a:t>
            </a:r>
            <a:r>
              <a:rPr lang="en-US" sz="1000" smtClean="0"/>
              <a:t> bits in the original bit pattern </a:t>
            </a:r>
            <a:r>
              <a:rPr lang="en-US" sz="1000" i="1" smtClean="0">
                <a:solidFill>
                  <a:schemeClr val="folHlink"/>
                </a:solidFill>
              </a:rPr>
              <a:t>will be lost</a:t>
            </a:r>
            <a:r>
              <a:rPr lang="en-US" sz="1000" smtClean="0"/>
              <a:t> and the leftmost </a:t>
            </a:r>
            <a:r>
              <a:rPr lang="en-US" sz="1000" smtClean="0">
                <a:solidFill>
                  <a:schemeClr val="folHlink"/>
                </a:solidFill>
              </a:rPr>
              <a:t>n</a:t>
            </a:r>
            <a:r>
              <a:rPr lang="en-US" sz="1000" smtClean="0"/>
              <a:t> bit positions that are vacated will be filled with 0s.</a:t>
            </a:r>
          </a:p>
          <a:p>
            <a:endParaRPr lang="en-US" sz="10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23FF71A-184E-4ED7-B9F2-9CDB216BBEBA}" type="slidenum">
              <a:rPr lang="en-US" sz="1200">
                <a:latin typeface="Times New Roman" pitchFamily="18" charset="0"/>
              </a:rPr>
              <a:pPr algn="r" eaLnBrk="0" hangingPunct="0"/>
              <a:t>44</a:t>
            </a:fld>
            <a:endParaRPr lang="en-US" sz="1200">
              <a:latin typeface="Times New Roman" pitchFamily="18" charset="0"/>
            </a:endParaRPr>
          </a:p>
        </p:txBody>
      </p:sp>
      <p:sp>
        <p:nvSpPr>
          <p:cNvPr id="163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4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It is important here to distinguish between the comparison operator (= = ) and the assignment operator ( = ). If the assignment operator ( = ) was used in the conditional construct, the statement would be treated as an assignment. That is the statement if (ch = ‘*) would be treated as an assignment. That is, the ch would have got the character ‘*’, and ASCII value of the character ‘*’ being non-zero, it would be evaluated as true.</a:t>
            </a:r>
          </a:p>
          <a:p>
            <a:r>
              <a:rPr lang="en-US" b="1" smtClean="0"/>
              <a:t>It is important to remember that a non-zero expression always evaluates to true in C.</a:t>
            </a:r>
          </a:p>
          <a:p>
            <a:endParaRPr lang="en-US"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Confidential © 2011 Wipro Ltd</a:t>
            </a:r>
            <a:endParaRPr lang="en-US" dirty="0"/>
          </a:p>
        </p:txBody>
      </p:sp>
      <p:sp>
        <p:nvSpPr>
          <p:cNvPr id="5" name="Slide Number Placeholder 4"/>
          <p:cNvSpPr>
            <a:spLocks noGrp="1"/>
          </p:cNvSpPr>
          <p:nvPr>
            <p:ph type="sldNum" sz="quarter" idx="11"/>
          </p:nvPr>
        </p:nvSpPr>
        <p:spPr/>
        <p:txBody>
          <a:bodyPr/>
          <a:lstStyle/>
          <a:p>
            <a:pPr>
              <a:defRPr/>
            </a:pPr>
            <a:fld id="{CEAFBADE-9FF0-40D7-A423-AF271128563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27BB3B0-6972-424E-9EBA-CF297598CC1A}" type="slidenum">
              <a:rPr lang="en-US" sz="1200">
                <a:latin typeface="Times New Roman" pitchFamily="18" charset="0"/>
              </a:rPr>
              <a:pPr algn="r" eaLnBrk="0" hangingPunct="0"/>
              <a:t>45</a:t>
            </a:fld>
            <a:endParaRPr lang="en-US" sz="1200">
              <a:latin typeface="Times New Roman" pitchFamily="18" charset="0"/>
            </a:endParaRPr>
          </a:p>
        </p:txBody>
      </p:sp>
      <p:sp>
        <p:nvSpPr>
          <p:cNvPr id="165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589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Rot="1" noChangeAspect="1" noTextEdit="1"/>
          </p:cNvSpPr>
          <p:nvPr>
            <p:ph type="sldImg"/>
          </p:nvPr>
        </p:nvSpPr>
        <p:spPr bwMode="auto">
          <a:noFill/>
          <a:ln>
            <a:solidFill>
              <a:srgbClr val="000000"/>
            </a:solidFill>
            <a:miter lim="800000"/>
            <a:headEnd/>
            <a:tailEnd/>
          </a:ln>
        </p:spPr>
      </p:sp>
      <p:sp>
        <p:nvSpPr>
          <p:cNvPr id="171010" name="Rectangle 3"/>
          <p:cNvSpPr>
            <a:spLocks noGrp="1"/>
          </p:cNvSpPr>
          <p:nvPr>
            <p:ph type="body" idx="1"/>
          </p:nvPr>
        </p:nvSpPr>
        <p:spPr bwMode="auto">
          <a:noFill/>
        </p:spPr>
        <p:txBody>
          <a:bodyPr wrap="square" numCol="1" anchor="t" anchorCtr="0" compatLnSpc="1">
            <a:prstTxWarp prst="textNoShape">
              <a:avLst/>
            </a:prstTxWarp>
          </a:bodyPr>
          <a:lstStyle/>
          <a:p>
            <a:r>
              <a:rPr lang="en-US" b="1" smtClean="0"/>
              <a:t>Braces are mandatory when, corresponding to an if or an else statement, there are multiple steps to be executed.  </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TextEdit="1"/>
          </p:cNvSpPr>
          <p:nvPr>
            <p:ph type="sldImg"/>
          </p:nvPr>
        </p:nvSpPr>
        <p:spPr bwMode="auto">
          <a:noFill/>
          <a:ln>
            <a:solidFill>
              <a:srgbClr val="000000"/>
            </a:solidFill>
            <a:miter lim="800000"/>
            <a:headEnd/>
            <a:tailEnd/>
          </a:ln>
        </p:spPr>
      </p:sp>
      <p:sp>
        <p:nvSpPr>
          <p:cNvPr id="173058"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z="1000" smtClean="0"/>
              <a:t>The switch-case conditional construct is a more structured way of testing for multiple conditions rather than resorting to a cascading, or a multiple if statement.</a:t>
            </a:r>
          </a:p>
          <a:p>
            <a:pPr algn="just"/>
            <a:r>
              <a:rPr lang="en-US" sz="1000" smtClean="0"/>
              <a:t>A switch-case statement makes for better readability, and hence makes code better understandable. </a:t>
            </a:r>
          </a:p>
          <a:p>
            <a:pPr algn="just"/>
            <a:r>
              <a:rPr lang="en-US" sz="1000" smtClean="0"/>
              <a:t>The switch-case statement is used in situations where based on the value of a variable, certain actions need to be taken.</a:t>
            </a:r>
          </a:p>
          <a:p>
            <a:pPr algn="just">
              <a:lnSpc>
                <a:spcPct val="90000"/>
              </a:lnSpc>
            </a:pPr>
            <a:r>
              <a:rPr lang="en-US" sz="1000" b="1" smtClean="0"/>
              <a:t>switch (</a:t>
            </a:r>
            <a:r>
              <a:rPr lang="en-US" sz="1000" smtClean="0"/>
              <a:t> </a:t>
            </a:r>
            <a:r>
              <a:rPr lang="en-US" sz="1000" b="1" smtClean="0"/>
              <a:t>)</a:t>
            </a:r>
            <a:r>
              <a:rPr lang="en-US" sz="1000" smtClean="0"/>
              <a:t> specifies the variable name which has to be compared with the specified cases. The variable may be an integer or a character variable. </a:t>
            </a:r>
          </a:p>
          <a:p>
            <a:pPr algn="just">
              <a:lnSpc>
                <a:spcPct val="90000"/>
              </a:lnSpc>
            </a:pPr>
            <a:endParaRPr lang="en-US" sz="1000" smtClean="0"/>
          </a:p>
          <a:p>
            <a:pPr algn="just">
              <a:lnSpc>
                <a:spcPct val="90000"/>
              </a:lnSpc>
            </a:pPr>
            <a:r>
              <a:rPr lang="en-US" sz="1000" smtClean="0"/>
              <a:t>The </a:t>
            </a:r>
            <a:r>
              <a:rPr lang="en-US" sz="1000" b="1" smtClean="0"/>
              <a:t>case</a:t>
            </a:r>
            <a:r>
              <a:rPr lang="en-US" sz="1000" smtClean="0"/>
              <a:t> statements specify values which may be integer or character constants. They also specify the action to be taken if the value specified in the </a:t>
            </a:r>
            <a:r>
              <a:rPr lang="en-US" sz="1000" b="1" smtClean="0"/>
              <a:t>case</a:t>
            </a:r>
            <a:r>
              <a:rPr lang="en-US" sz="1000" smtClean="0"/>
              <a:t> statement matches with the value of the </a:t>
            </a:r>
            <a:r>
              <a:rPr lang="en-US" sz="1000" b="1" smtClean="0"/>
              <a:t>switch</a:t>
            </a:r>
            <a:r>
              <a:rPr lang="en-US" sz="1000" smtClean="0"/>
              <a:t> variable.</a:t>
            </a:r>
          </a:p>
          <a:p>
            <a:pPr algn="just">
              <a:lnSpc>
                <a:spcPct val="90000"/>
              </a:lnSpc>
            </a:pPr>
            <a:r>
              <a:rPr lang="en-US" sz="1000" smtClean="0"/>
              <a:t>After the action for a particular </a:t>
            </a:r>
            <a:r>
              <a:rPr lang="en-US" sz="1000" b="1" smtClean="0"/>
              <a:t>case</a:t>
            </a:r>
            <a:r>
              <a:rPr lang="en-US" sz="1000" smtClean="0"/>
              <a:t> value is specified, the </a:t>
            </a:r>
            <a:r>
              <a:rPr lang="en-US" sz="1000" b="1" smtClean="0"/>
              <a:t>break</a:t>
            </a:r>
            <a:r>
              <a:rPr lang="en-US" sz="1000" smtClean="0"/>
              <a:t> statement is used to bring control out of the </a:t>
            </a:r>
            <a:r>
              <a:rPr lang="en-US" sz="1000" b="1" smtClean="0"/>
              <a:t>switch</a:t>
            </a:r>
            <a:r>
              <a:rPr lang="en-US" sz="1000" smtClean="0"/>
              <a:t> block of statements, and to the statement immediately following the switch block.</a:t>
            </a:r>
          </a:p>
          <a:p>
            <a:pPr algn="just">
              <a:lnSpc>
                <a:spcPct val="90000"/>
              </a:lnSpc>
            </a:pPr>
            <a:r>
              <a:rPr lang="en-US" sz="1000" smtClean="0"/>
              <a:t>If the </a:t>
            </a:r>
            <a:r>
              <a:rPr lang="en-US" sz="1000" b="1" smtClean="0"/>
              <a:t>break</a:t>
            </a:r>
            <a:r>
              <a:rPr lang="en-US" sz="1000" smtClean="0"/>
              <a:t> statement is not specified after the statements associated with each </a:t>
            </a:r>
            <a:r>
              <a:rPr lang="en-US" sz="1000" b="1" smtClean="0"/>
              <a:t>case </a:t>
            </a:r>
            <a:r>
              <a:rPr lang="en-US" sz="1000" smtClean="0"/>
              <a:t>statement, then all the statements associated with the other </a:t>
            </a:r>
            <a:r>
              <a:rPr lang="en-US" sz="1000" b="1" smtClean="0"/>
              <a:t>case</a:t>
            </a:r>
            <a:r>
              <a:rPr lang="en-US" sz="1000" smtClean="0"/>
              <a:t> statements will be executed. </a:t>
            </a:r>
          </a:p>
          <a:p>
            <a:pPr algn="just">
              <a:lnSpc>
                <a:spcPct val="90000"/>
              </a:lnSpc>
            </a:pPr>
            <a:endParaRPr lang="en-US" sz="1000" smtClean="0"/>
          </a:p>
          <a:p>
            <a:pPr algn="just">
              <a:lnSpc>
                <a:spcPct val="90000"/>
              </a:lnSpc>
            </a:pPr>
            <a:r>
              <a:rPr lang="en-US" sz="1000" smtClean="0"/>
              <a:t>This will be in addition to the statements associated with the </a:t>
            </a:r>
            <a:r>
              <a:rPr lang="en-US" sz="1000" b="1" smtClean="0"/>
              <a:t>case</a:t>
            </a:r>
            <a:r>
              <a:rPr lang="en-US" sz="1000" smtClean="0"/>
              <a:t> statement whose value evaluated to the value of the variable specified in the </a:t>
            </a:r>
            <a:r>
              <a:rPr lang="en-US" sz="1000" b="1" smtClean="0"/>
              <a:t>switch</a:t>
            </a:r>
            <a:r>
              <a:rPr lang="en-US" sz="1000" smtClean="0"/>
              <a:t> statement.</a:t>
            </a:r>
          </a:p>
          <a:p>
            <a:pPr algn="just">
              <a:lnSpc>
                <a:spcPct val="90000"/>
              </a:lnSpc>
            </a:pPr>
            <a:endParaRPr lang="en-US" sz="1000" smtClean="0"/>
          </a:p>
          <a:p>
            <a:pPr algn="just">
              <a:lnSpc>
                <a:spcPct val="90000"/>
              </a:lnSpc>
            </a:pPr>
            <a:r>
              <a:rPr lang="en-US" sz="1000" smtClean="0"/>
              <a:t>This is because when one of the </a:t>
            </a:r>
            <a:r>
              <a:rPr lang="en-US" sz="1000" b="1" smtClean="0"/>
              <a:t>case</a:t>
            </a:r>
            <a:r>
              <a:rPr lang="en-US" sz="1000" smtClean="0"/>
              <a:t> statements is evaluated as true, the action statements are executed until a </a:t>
            </a:r>
            <a:r>
              <a:rPr lang="en-US" sz="1000" b="1" smtClean="0"/>
              <a:t>break</a:t>
            </a:r>
            <a:r>
              <a:rPr lang="en-US" sz="1000" smtClean="0"/>
              <a:t> statement sends control out of the </a:t>
            </a:r>
            <a:r>
              <a:rPr lang="en-US" sz="1000" b="1" smtClean="0"/>
              <a:t>switch</a:t>
            </a:r>
            <a:r>
              <a:rPr lang="en-US" sz="1000" smtClean="0"/>
              <a:t> block of statements, or the </a:t>
            </a:r>
            <a:r>
              <a:rPr lang="en-US" sz="1000" b="1" smtClean="0"/>
              <a:t>switch</a:t>
            </a:r>
            <a:r>
              <a:rPr lang="en-US" sz="1000" smtClean="0"/>
              <a:t> block comes to an end.</a:t>
            </a:r>
          </a:p>
          <a:p>
            <a:pPr algn="just">
              <a:lnSpc>
                <a:spcPct val="90000"/>
              </a:lnSpc>
            </a:pPr>
            <a:endParaRPr lang="en-US" sz="10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295CEDA-6971-4DCC-82AD-9C0322CBE185}" type="slidenum">
              <a:rPr lang="en-US" sz="1200">
                <a:latin typeface="Times New Roman" pitchFamily="18" charset="0"/>
              </a:rPr>
              <a:pPr algn="r" eaLnBrk="0" hangingPunct="0"/>
              <a:t>52</a:t>
            </a:fld>
            <a:endParaRPr lang="en-US" sz="1200">
              <a:latin typeface="Times New Roman" pitchFamily="18" charset="0"/>
            </a:endParaRPr>
          </a:p>
        </p:txBody>
      </p:sp>
      <p:sp>
        <p:nvSpPr>
          <p:cNvPr id="176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TextEdit="1"/>
          </p:cNvSpPr>
          <p:nvPr>
            <p:ph type="sldImg"/>
          </p:nvPr>
        </p:nvSpPr>
        <p:spPr bwMode="auto">
          <a:noFill/>
          <a:ln>
            <a:solidFill>
              <a:srgbClr val="000000"/>
            </a:solidFill>
            <a:miter lim="800000"/>
            <a:headEnd/>
            <a:tailEnd/>
          </a:ln>
        </p:spPr>
      </p:sp>
      <p:sp>
        <p:nvSpPr>
          <p:cNvPr id="179202"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In this loop construct, the body of the loop comes first followed by the loop condition at the end.</a:t>
            </a:r>
          </a:p>
          <a:p>
            <a:pPr algn="just">
              <a:lnSpc>
                <a:spcPct val="90000"/>
              </a:lnSpc>
            </a:pPr>
            <a:r>
              <a:rPr lang="en-US" smtClean="0"/>
              <a:t>Therefore, when this loop construct is used, the body of the loop is guaranteed to execute at least once.</a:t>
            </a:r>
          </a:p>
          <a:p>
            <a:pPr algn="just">
              <a:lnSpc>
                <a:spcPct val="90000"/>
              </a:lnSpc>
            </a:pPr>
            <a:r>
              <a:rPr lang="en-US" smtClean="0"/>
              <a:t>The loop is entered into straightaway, and after the first execution of the loop body, the loop condition is evaluated. </a:t>
            </a:r>
          </a:p>
          <a:p>
            <a:pPr algn="just">
              <a:lnSpc>
                <a:spcPct val="90000"/>
              </a:lnSpc>
            </a:pPr>
            <a:endParaRPr lang="en-US" smtClean="0"/>
          </a:p>
          <a:p>
            <a:pPr algn="just">
              <a:lnSpc>
                <a:spcPct val="90000"/>
              </a:lnSpc>
            </a:pPr>
            <a:r>
              <a:rPr lang="en-US" smtClean="0"/>
              <a:t>Subsequent executions of the loop body would be subject to the loop condition evaluating to true.</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The for loop construct is by far the most powerful and compact of all the loop constructs provided by C.</a:t>
            </a:r>
          </a:p>
          <a:p>
            <a:pPr algn="just"/>
            <a:r>
              <a:rPr lang="en-US" smtClean="0"/>
              <a:t>This loop keeps all loop control statements on top of the loop, thus making it visible to the programmer.</a:t>
            </a:r>
          </a:p>
          <a:p>
            <a:pPr algn="just"/>
            <a:r>
              <a:rPr lang="en-US" smtClean="0"/>
              <a:t>The for loop works well where the number of iterations of the loop is known before the loop is entered into.</a:t>
            </a:r>
          </a:p>
          <a:p>
            <a:pPr algn="just"/>
            <a:r>
              <a:rPr lang="en-US" smtClean="0"/>
              <a:t>The header of the loop consists of three parts separated by semicolons:</a:t>
            </a:r>
          </a:p>
          <a:p>
            <a:pPr algn="just"/>
            <a:r>
              <a:rPr lang="en-US" sz="900" smtClean="0"/>
              <a:t>The first part is executed before the loop is entered. This is usually the initialization of the loop variable.</a:t>
            </a:r>
          </a:p>
          <a:p>
            <a:pPr lvl="1" algn="just"/>
            <a:r>
              <a:rPr lang="en-US" sz="900" smtClean="0"/>
              <a:t>The second is a test. The loop is terminated when this test returns a false.</a:t>
            </a:r>
          </a:p>
          <a:p>
            <a:pPr lvl="1" algn="just"/>
            <a:r>
              <a:rPr lang="en-US" sz="900" smtClean="0"/>
              <a:t>The third part is a statement to be run every time the loop body is completed. This is usually an increment of the loop counter.</a:t>
            </a:r>
          </a:p>
          <a:p>
            <a:pPr algn="just"/>
            <a:endParaRPr lang="en-US" smtClean="0"/>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bwMode="auto">
          <a:noFill/>
          <a:ln>
            <a:solidFill>
              <a:srgbClr val="000000"/>
            </a:solidFill>
            <a:miter lim="800000"/>
            <a:headEnd/>
            <a:tailEnd/>
          </a:ln>
        </p:spPr>
      </p:sp>
      <p:sp>
        <p:nvSpPr>
          <p:cNvPr id="185346" name="Rectangle 3"/>
          <p:cNvSpPr>
            <a:spLocks noGrp="1"/>
          </p:cNvSpPr>
          <p:nvPr>
            <p:ph type="body" idx="1"/>
          </p:nvPr>
        </p:nvSpPr>
        <p:spPr bwMode="auto">
          <a:noFill/>
        </p:spPr>
        <p:txBody>
          <a:bodyPr wrap="square" numCol="1" anchor="t" anchorCtr="0" compatLnSpc="1">
            <a:prstTxWarp prst="textNoShape">
              <a:avLst/>
            </a:prstTxWarp>
          </a:bodyPr>
          <a:lstStyle/>
          <a:p>
            <a:r>
              <a:rPr lang="en-US" sz="1800" smtClean="0"/>
              <a:t>Time delay loops can be set up using the null statements.</a:t>
            </a:r>
          </a:p>
          <a:p>
            <a:r>
              <a:rPr lang="en-US" sz="1800" smtClean="0"/>
              <a:t>       for(j=1000;j&gt;0;j--);</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Rot="1" noChangeAspect="1" noTextEdit="1"/>
          </p:cNvSpPr>
          <p:nvPr>
            <p:ph type="sldImg"/>
          </p:nvPr>
        </p:nvSpPr>
        <p:spPr bwMode="auto">
          <a:noFill/>
          <a:ln>
            <a:solidFill>
              <a:srgbClr val="000000"/>
            </a:solidFill>
            <a:miter lim="800000"/>
            <a:headEnd/>
            <a:tailEnd/>
          </a:ln>
        </p:spPr>
      </p:sp>
      <p:sp>
        <p:nvSpPr>
          <p:cNvPr id="187394" name="Rectangle 3"/>
          <p:cNvSpPr>
            <a:spLocks noGrp="1"/>
          </p:cNvSpPr>
          <p:nvPr>
            <p:ph type="body" idx="1"/>
          </p:nvPr>
        </p:nvSpPr>
        <p:spPr bwMode="auto">
          <a:noFill/>
        </p:spPr>
        <p:txBody>
          <a:bodyPr wrap="square" numCol="1" anchor="t" anchorCtr="0" compatLnSpc="1">
            <a:prstTxWarp prst="textNoShape">
              <a:avLst/>
            </a:prstTxWarp>
          </a:bodyPr>
          <a:lstStyle/>
          <a:p>
            <a:pPr algn="just" eaLnBrk="1" hangingPunct="1"/>
            <a:r>
              <a:rPr lang="en-US" smtClean="0"/>
              <a:t>But there may be situations where it may be necessary to exit from a loop even before the loop condition is reevaluated after an iteration.</a:t>
            </a:r>
          </a:p>
          <a:p>
            <a:endParaRPr lang="en-US" smtClean="0"/>
          </a:p>
          <a:p>
            <a:pPr algn="just" eaLnBrk="1" hangingPunct="1"/>
            <a:r>
              <a:rPr lang="en-US" smtClean="0"/>
              <a:t>Control passes back to the top of the loop where the loop condition is evaluated again.</a:t>
            </a:r>
          </a:p>
          <a:p>
            <a:pPr algn="just" eaLnBrk="1" hangingPunct="1"/>
            <a:endParaRPr lang="en-US" smtClean="0"/>
          </a:p>
          <a:p>
            <a:pPr algn="just" eaLnBrk="1" hangingPunct="1"/>
            <a:r>
              <a:rPr lang="en-US" smtClean="0"/>
              <a:t>In case of a continue statement in a for loop construct, control passes to the reinitialization part of the loop, after which the loop condition is evaluated again.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Rot="1" noChangeAspect="1" noTextEdit="1"/>
          </p:cNvSpPr>
          <p:nvPr>
            <p:ph type="sldImg"/>
          </p:nvPr>
        </p:nvSpPr>
        <p:spPr bwMode="auto">
          <a:noFill/>
          <a:ln>
            <a:solidFill>
              <a:srgbClr val="000000"/>
            </a:solidFill>
            <a:miter lim="800000"/>
            <a:headEnd/>
            <a:tailEnd/>
          </a:ln>
        </p:spPr>
      </p:sp>
      <p:sp>
        <p:nvSpPr>
          <p:cNvPr id="65536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understand constructing various expressions using operators and implementing constructs</a:t>
            </a:r>
          </a:p>
          <a:p>
            <a:r>
              <a:rPr lang="en-US" smtClean="0"/>
              <a:t>Refer to hand-out in the supporting document (Module 2: Operators &amp; control structures)</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Confidential © 2009 Wipro Ltd</a:t>
            </a:r>
            <a:endParaRPr lang="en-US"/>
          </a:p>
        </p:txBody>
      </p:sp>
      <p:sp>
        <p:nvSpPr>
          <p:cNvPr id="5" name="Slide Number Placeholder 4"/>
          <p:cNvSpPr>
            <a:spLocks noGrp="1"/>
          </p:cNvSpPr>
          <p:nvPr>
            <p:ph type="sldNum" sz="quarter" idx="11"/>
          </p:nvPr>
        </p:nvSpPr>
        <p:spPr/>
        <p:txBody>
          <a:bodyPr/>
          <a:lstStyle/>
          <a:p>
            <a:pPr>
              <a:defRPr/>
            </a:pPr>
            <a:fld id="{CEAFBADE-9FF0-40D7-A423-AF2711285639}" type="slidenum">
              <a:rPr lang="en-US" smtClean="0"/>
              <a:pPr>
                <a:defRPr/>
              </a:pPr>
              <a:t>64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Confidential © 2009 Wipro Ltd</a:t>
            </a:r>
            <a:endParaRPr lang="en-US"/>
          </a:p>
        </p:txBody>
      </p:sp>
      <p:sp>
        <p:nvSpPr>
          <p:cNvPr id="5" name="Slide Number Placeholder 4"/>
          <p:cNvSpPr>
            <a:spLocks noGrp="1"/>
          </p:cNvSpPr>
          <p:nvPr>
            <p:ph type="sldNum" sz="quarter" idx="11"/>
          </p:nvPr>
        </p:nvSpPr>
        <p:spPr/>
        <p:txBody>
          <a:bodyPr/>
          <a:lstStyle/>
          <a:p>
            <a:pPr>
              <a:defRPr/>
            </a:pPr>
            <a:fld id="{CEAFBADE-9FF0-40D7-A423-AF271128563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Rot="1" noChangeAspect="1" noTextEdit="1"/>
          </p:cNvSpPr>
          <p:nvPr>
            <p:ph type="sldImg"/>
          </p:nvPr>
        </p:nvSpPr>
        <p:spPr bwMode="auto">
          <a:noFill/>
          <a:ln>
            <a:solidFill>
              <a:srgbClr val="000000"/>
            </a:solidFill>
            <a:miter lim="800000"/>
            <a:headEnd/>
            <a:tailEnd/>
          </a:ln>
        </p:spPr>
      </p:sp>
      <p:sp>
        <p:nvSpPr>
          <p:cNvPr id="195586"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Array: sequence of identical objects in memory</a:t>
            </a:r>
          </a:p>
          <a:p>
            <a:r>
              <a:rPr lang="en-US" smtClean="0">
                <a:latin typeface="Lucida Console" pitchFamily="49" charset="0"/>
              </a:rPr>
              <a:t>int a[10];</a:t>
            </a:r>
            <a:r>
              <a:rPr lang="en-US" smtClean="0"/>
              <a:t> means space for ten integers</a:t>
            </a:r>
          </a:p>
          <a:p>
            <a:r>
              <a:rPr lang="en-US" b="1" smtClean="0"/>
              <a:t>By itself, a is the address of the first integer</a:t>
            </a:r>
          </a:p>
          <a:p>
            <a:r>
              <a:rPr lang="en-US" b="1" smtClean="0"/>
              <a:t>*a and a[0] mean the same thing</a:t>
            </a:r>
          </a:p>
          <a:p>
            <a:r>
              <a:rPr lang="en-US" b="1" smtClean="0"/>
              <a:t>The address of a is not stored in memory: the compiler inserts code to compute it when it appears</a:t>
            </a:r>
          </a:p>
          <a:p>
            <a:endParaRPr lang="en-US" b="1" smtClean="0"/>
          </a:p>
          <a:p>
            <a:pPr algn="just"/>
            <a:r>
              <a:rPr lang="en-US" smtClean="0"/>
              <a:t>Each array element shares the same name as the array name, but distinguishes itself from other elements in the array using a subscript, or an index.</a:t>
            </a:r>
          </a:p>
          <a:p>
            <a:pPr algn="just"/>
            <a:endParaRPr lang="en-US" smtClean="0"/>
          </a:p>
          <a:p>
            <a:pPr algn="just"/>
            <a:r>
              <a:rPr lang="en-US" smtClean="0"/>
              <a:t>The subscript or the index of each array element is determined based on the number of offset positions it has.</a:t>
            </a:r>
          </a:p>
          <a:p>
            <a:endParaRPr lang="en-US" smtClean="0"/>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Rot="1" noChangeAspect="1" noTextEdit="1"/>
          </p:cNvSpPr>
          <p:nvPr>
            <p:ph type="sldImg"/>
          </p:nvPr>
        </p:nvSpPr>
        <p:spPr bwMode="auto">
          <a:noFill/>
          <a:ln>
            <a:solidFill>
              <a:srgbClr val="000000"/>
            </a:solidFill>
            <a:miter lim="800000"/>
            <a:headEnd/>
            <a:tailEnd/>
          </a:ln>
        </p:spPr>
      </p:sp>
      <p:sp>
        <p:nvSpPr>
          <p:cNvPr id="199682"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z="1000" smtClean="0"/>
              <a:t>An array is initialized by specifying each element in an initialization list separated by commas.</a:t>
            </a:r>
          </a:p>
          <a:p>
            <a:pPr algn="just"/>
            <a:r>
              <a:rPr lang="en-US" sz="1000" smtClean="0"/>
              <a:t>The size of the array, in this case, may or may not be specified. The number of elements stored in the array determines its size.</a:t>
            </a:r>
          </a:p>
          <a:p>
            <a:pPr algn="just"/>
            <a:endParaRPr lang="en-US" sz="1000" smtClean="0"/>
          </a:p>
          <a:p>
            <a:pPr algn="just"/>
            <a:r>
              <a:rPr lang="en-US" sz="1000" smtClean="0"/>
              <a:t>A character array needs a string terminator, the NULL character (‘\0’) as the last character, whereas integer and float arrays do not need a terminator.</a:t>
            </a:r>
          </a:p>
          <a:p>
            <a:pPr algn="just"/>
            <a:endParaRPr lang="en-US" sz="1000" smtClean="0"/>
          </a:p>
          <a:p>
            <a:r>
              <a:rPr lang="en-US" smtClean="0"/>
              <a:t>Array Initialization Using a for loop</a:t>
            </a:r>
            <a:endParaRPr lang="en-US" sz="1000" smtClean="0"/>
          </a:p>
          <a:p>
            <a:r>
              <a:rPr lang="en-US" sz="1000" smtClean="0"/>
              <a:t>#include&lt;stdio.h&gt;</a:t>
            </a:r>
          </a:p>
          <a:p>
            <a:r>
              <a:rPr lang="en-US" sz="1000" smtClean="0"/>
              <a:t>main( )</a:t>
            </a:r>
          </a:p>
          <a:p>
            <a:r>
              <a:rPr lang="en-US" sz="1000" smtClean="0"/>
              <a:t>{</a:t>
            </a:r>
          </a:p>
          <a:p>
            <a:r>
              <a:rPr lang="en-US" sz="1000" smtClean="0"/>
              <a:t>  int i, num[50];</a:t>
            </a:r>
          </a:p>
          <a:p>
            <a:r>
              <a:rPr lang="en-US" sz="1000" smtClean="0"/>
              <a:t>  for (i = 0; i &lt; 50; i = i + 1)</a:t>
            </a:r>
          </a:p>
          <a:p>
            <a:r>
              <a:rPr lang="en-US" sz="1000" smtClean="0"/>
              <a:t>     {</a:t>
            </a:r>
          </a:p>
          <a:p>
            <a:r>
              <a:rPr lang="en-US" sz="1000" smtClean="0"/>
              <a:t>       num[i] = 0;</a:t>
            </a:r>
          </a:p>
          <a:p>
            <a:r>
              <a:rPr lang="en-US" sz="1000" smtClean="0"/>
              <a:t>       num[i] = i + 1;</a:t>
            </a:r>
          </a:p>
          <a:p>
            <a:r>
              <a:rPr lang="en-US" sz="1000" smtClean="0"/>
              <a:t>      }</a:t>
            </a:r>
          </a:p>
          <a:p>
            <a:r>
              <a:rPr lang="en-US" sz="1000" smtClean="0"/>
              <a:t> }</a:t>
            </a:r>
          </a:p>
          <a:p>
            <a:endParaRPr lang="en-US" sz="1000" smtClean="0"/>
          </a:p>
          <a:p>
            <a:r>
              <a:rPr lang="en-US" sz="1000" smtClean="0"/>
              <a:t>If you wish to declare an array, and then to initialize it in a subsequent step, you will have to initialize them element by element through an iterative construct.</a:t>
            </a:r>
          </a:p>
          <a:p>
            <a:pPr algn="just"/>
            <a:endParaRPr lang="en-US" sz="1000" smtClean="0"/>
          </a:p>
          <a:p>
            <a:endParaRPr lang="en-US" sz="10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77F8612-86AC-4538-9A85-678017164EA7}" type="slidenum">
              <a:rPr lang="en-US" sz="1200">
                <a:latin typeface="Times New Roman" pitchFamily="18" charset="0"/>
              </a:rPr>
              <a:pPr algn="r" eaLnBrk="0" hangingPunct="0"/>
              <a:t>71</a:t>
            </a:fld>
            <a:endParaRPr lang="en-US" sz="1200">
              <a:latin typeface="Times New Roman" pitchFamily="18" charset="0"/>
            </a:endParaRPr>
          </a:p>
        </p:txBody>
      </p:sp>
      <p:sp>
        <p:nvSpPr>
          <p:cNvPr id="201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173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It is important to know that array initialization using an initialization list can only be possible at the time of declaration of the array. That is, declaration and initialization have to be done in a single step. They cannot be broken down into two steps as in:</a:t>
            </a:r>
          </a:p>
          <a:p>
            <a:r>
              <a:rPr lang="en-US" sz="1000" smtClean="0"/>
              <a:t>char array1[6 ];</a:t>
            </a:r>
          </a:p>
          <a:p>
            <a:r>
              <a:rPr lang="en-US" sz="1000" smtClean="0"/>
              <a:t>char array1[ ] = {“ARRAY”};</a:t>
            </a:r>
          </a:p>
          <a:p>
            <a:endParaRPr lang="en-US" smtClean="0"/>
          </a:p>
          <a:p>
            <a:r>
              <a:rPr lang="en-US" smtClean="0"/>
              <a:t> </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1320DBF-19F0-4A71-9DAE-C993BC8991FF}" type="slidenum">
              <a:rPr lang="en-US" sz="1200">
                <a:latin typeface="Times New Roman" pitchFamily="18" charset="0"/>
              </a:rPr>
              <a:pPr algn="r" eaLnBrk="0" hangingPunct="0"/>
              <a:t>73</a:t>
            </a:fld>
            <a:endParaRPr lang="en-US" sz="1200">
              <a:latin typeface="Times New Roman" pitchFamily="18" charset="0"/>
            </a:endParaRPr>
          </a:p>
        </p:txBody>
      </p:sp>
      <p:sp>
        <p:nvSpPr>
          <p:cNvPr id="204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The C programming language facilitates arithmetic with characters. It is significant to note that characters are enclosed in single quotes. On the other hand, strings are enclosed in double characters. Consider the following assignment statements:</a:t>
            </a:r>
          </a:p>
          <a:p>
            <a:r>
              <a:rPr lang="en-US" smtClean="0"/>
              <a:t>Char x;</a:t>
            </a:r>
          </a:p>
          <a:p>
            <a:r>
              <a:rPr lang="en-US" smtClean="0"/>
              <a:t>x = ‘v’; // x is a character variable that takes up a single byte of storage.</a:t>
            </a:r>
          </a:p>
          <a:p>
            <a:endParaRPr lang="en-US" smtClean="0"/>
          </a:p>
          <a:p>
            <a:r>
              <a:rPr lang="en-US" smtClean="0"/>
              <a:t>On the other hand, character “v” within double quotes would entail that it is a string requiring a minimum of two bytes of storage (one for the character v and the other for the NULL character ‘\0’).</a:t>
            </a:r>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Rot="1" noChangeAspect="1" noTextEdit="1"/>
          </p:cNvSpPr>
          <p:nvPr>
            <p:ph type="sldImg"/>
          </p:nvPr>
        </p:nvSpPr>
        <p:spPr bwMode="auto">
          <a:noFill/>
          <a:ln>
            <a:solidFill>
              <a:srgbClr val="000000"/>
            </a:solidFill>
            <a:miter lim="800000"/>
            <a:headEnd/>
            <a:tailEnd/>
          </a:ln>
        </p:spPr>
      </p:sp>
      <p:sp>
        <p:nvSpPr>
          <p:cNvPr id="208898"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While a one-dimensional array can be visualized in one-dimension as either a row of elements, or a column of elements, a two-dimensional array needs to be visualized along two dimensions, i.e., along rows and columns.</a:t>
            </a:r>
          </a:p>
          <a:p>
            <a:pPr algn="just">
              <a:lnSpc>
                <a:spcPct val="90000"/>
              </a:lnSpc>
            </a:pPr>
            <a:endParaRPr lang="en-US" smtClean="0"/>
          </a:p>
          <a:p>
            <a:pPr algn="just">
              <a:lnSpc>
                <a:spcPct val="90000"/>
              </a:lnSpc>
            </a:pPr>
            <a:r>
              <a:rPr lang="en-US" smtClean="0"/>
              <a:t>To be precise, a two-dimensional array can be represented as an array of </a:t>
            </a:r>
            <a:r>
              <a:rPr lang="en-US" b="1" smtClean="0"/>
              <a:t>m rows</a:t>
            </a:r>
            <a:r>
              <a:rPr lang="en-US" smtClean="0"/>
              <a:t> by </a:t>
            </a:r>
            <a:r>
              <a:rPr lang="en-US" b="1" smtClean="0"/>
              <a:t>n columns</a:t>
            </a:r>
            <a:r>
              <a:rPr lang="en-US" smtClean="0"/>
              <a:t>.</a:t>
            </a:r>
          </a:p>
          <a:p>
            <a:pPr algn="just">
              <a:lnSpc>
                <a:spcPct val="90000"/>
              </a:lnSpc>
            </a:pPr>
            <a:endParaRPr lang="en-US" smtClean="0"/>
          </a:p>
          <a:p>
            <a:pPr algn="just">
              <a:lnSpc>
                <a:spcPct val="90000"/>
              </a:lnSpc>
            </a:pPr>
            <a:r>
              <a:rPr lang="en-US" smtClean="0"/>
              <a:t>A general way of representing or visualizing a two-dimensional array is in the form of a two-dimensional grid. But, in memory, even a two-dimensional array is arranged contiguously as an array of elements.</a:t>
            </a:r>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Rot="1" noChangeAspect="1" noTextEdit="1"/>
          </p:cNvSpPr>
          <p:nvPr>
            <p:ph type="sldImg"/>
          </p:nvPr>
        </p:nvSpPr>
        <p:spPr bwMode="auto">
          <a:noFill/>
          <a:ln>
            <a:solidFill>
              <a:srgbClr val="000000"/>
            </a:solidFill>
            <a:miter lim="800000"/>
            <a:headEnd/>
            <a:tailEnd/>
          </a:ln>
        </p:spPr>
      </p:sp>
      <p:sp>
        <p:nvSpPr>
          <p:cNvPr id="210946"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The Scenario: Consider a situation where you want to record the region-wise, product-wise figures of sales. The regions are A, B and C. The products are X, Y and Z</a:t>
            </a:r>
          </a:p>
          <a:p>
            <a:pPr algn="just"/>
            <a:endParaRPr lang="en-US" smtClean="0"/>
          </a:p>
          <a:p>
            <a:pPr algn="just"/>
            <a:r>
              <a:rPr lang="en-US" smtClean="0"/>
              <a:t>Sales data for the region-wise, product-wise breakup  should be shown as follows:</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Rot="1" noChangeAspect="1" noTextEdit="1"/>
          </p:cNvSpPr>
          <p:nvPr>
            <p:ph type="sldImg"/>
          </p:nvPr>
        </p:nvSpPr>
        <p:spPr bwMode="auto">
          <a:noFill/>
          <a:ln>
            <a:solidFill>
              <a:srgbClr val="000000"/>
            </a:solidFill>
            <a:miter lim="800000"/>
            <a:headEnd/>
            <a:tailEnd/>
          </a:ln>
        </p:spPr>
      </p:sp>
      <p:sp>
        <p:nvSpPr>
          <p:cNvPr id="212994"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just"/>
            <a:r>
              <a:rPr lang="en-US" smtClean="0"/>
              <a:t>To declare a two-dimensional array for accommodating sales data for three regions and three products, we would come out with an array declaration as in:</a:t>
            </a:r>
          </a:p>
          <a:p>
            <a:pPr lvl="1" algn="just"/>
            <a:r>
              <a:rPr lang="en-US" sz="800" smtClean="0"/>
              <a:t>int rp_array[3][3]; </a:t>
            </a:r>
          </a:p>
          <a:p>
            <a:pPr lvl="1" algn="just"/>
            <a:r>
              <a:rPr lang="en-US" sz="800" smtClean="0"/>
              <a:t>/* this array would have nine elements starting at rp_array[0][0], rp_array[1][1]…….and going on till rp_array[2,2] */</a:t>
            </a:r>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8C665019-D3A0-41CC-A2E7-FED51A6FA5AF}" type="slidenum">
              <a:rPr lang="en-US" sz="1200">
                <a:latin typeface="Times New Roman" pitchFamily="18" charset="0"/>
              </a:rPr>
              <a:pPr algn="r" eaLnBrk="0" hangingPunct="0"/>
              <a:t>79</a:t>
            </a:fld>
            <a:endParaRPr lang="en-US" sz="1200">
              <a:latin typeface="Times New Roman" pitchFamily="18" charset="0"/>
            </a:endParaRPr>
          </a:p>
        </p:txBody>
      </p:sp>
      <p:sp>
        <p:nvSpPr>
          <p:cNvPr id="215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4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    </a:t>
            </a:r>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TextEdit="1"/>
          </p:cNvSpPr>
          <p:nvPr>
            <p:ph type="sldImg"/>
          </p:nvPr>
        </p:nvSpPr>
        <p:spPr bwMode="auto">
          <a:noFill/>
          <a:ln>
            <a:solidFill>
              <a:srgbClr val="000000"/>
            </a:solidFill>
            <a:miter lim="800000"/>
            <a:headEnd/>
            <a:tailEnd/>
          </a:ln>
        </p:spPr>
      </p:sp>
      <p:sp>
        <p:nvSpPr>
          <p:cNvPr id="220162" name="Rectangle 3"/>
          <p:cNvSpPr>
            <a:spLocks noGrp="1"/>
          </p:cNvSpPr>
          <p:nvPr>
            <p:ph type="body" idx="1"/>
          </p:nvPr>
        </p:nvSpPr>
        <p:spPr bwMode="auto">
          <a:noFill/>
        </p:spPr>
        <p:txBody>
          <a:bodyPr wrap="square" numCol="1" anchor="t" anchorCtr="0" compatLnSpc="1">
            <a:prstTxWarp prst="textNoShape">
              <a:avLst/>
            </a:prstTxWarp>
          </a:bodyPr>
          <a:lstStyle/>
          <a:p>
            <a:pPr algn="just"/>
            <a:endParaRPr lang="en-US" smtClean="0"/>
          </a:p>
          <a:p>
            <a:pPr algn="just"/>
            <a:r>
              <a:rPr lang="en-US" smtClean="0"/>
              <a:t>Particular elements can also be printed from a two dimensional array by using the second subscript.</a:t>
            </a:r>
          </a:p>
          <a:p>
            <a:pPr algn="just"/>
            <a:r>
              <a:rPr lang="en-US" smtClean="0"/>
              <a:t>Printf(“%c”, team_india[10][6] would print the character ‘P’ from the string “Pathan”</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Rot="1" noChangeAspect="1" noTextEdit="1"/>
          </p:cNvSpPr>
          <p:nvPr>
            <p:ph type="sldImg"/>
          </p:nvPr>
        </p:nvSpPr>
        <p:spPr bwMode="auto">
          <a:noFill/>
          <a:ln>
            <a:solidFill>
              <a:srgbClr val="000000"/>
            </a:solidFill>
            <a:miter lim="800000"/>
            <a:headEnd/>
            <a:tailEnd/>
          </a:ln>
        </p:spPr>
      </p:sp>
      <p:sp>
        <p:nvSpPr>
          <p:cNvPr id="222210"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When a variable is declared (such as int i = 22) in a program, space is reserved in memory for the variable i. </a:t>
            </a:r>
          </a:p>
          <a:p>
            <a:pPr algn="just"/>
            <a:r>
              <a:rPr lang="en-US" smtClean="0"/>
              <a:t>To be precise, each variable is assigned a particular memory location referenced by its address. </a:t>
            </a:r>
          </a:p>
          <a:p>
            <a:pPr algn="just"/>
            <a:r>
              <a:rPr lang="en-US" smtClean="0"/>
              <a:t>In our case, the integer i would be stored at a specific memory location having the address, say, 1000 (addresses are typically hexadecimal values).</a:t>
            </a:r>
          </a:p>
          <a:p>
            <a:pPr algn="just"/>
            <a:endParaRPr lang="en-US" smtClean="0"/>
          </a:p>
          <a:p>
            <a:pPr algn="just"/>
            <a:r>
              <a:rPr lang="en-US" smtClean="0"/>
              <a:t>The declaration of i can be conceptualized as follows:</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Confidential © 2009 Wipro Ltd</a:t>
            </a:r>
            <a:endParaRPr lang="en-US"/>
          </a:p>
        </p:txBody>
      </p:sp>
      <p:sp>
        <p:nvSpPr>
          <p:cNvPr id="5" name="Slide Number Placeholder 4"/>
          <p:cNvSpPr>
            <a:spLocks noGrp="1"/>
          </p:cNvSpPr>
          <p:nvPr>
            <p:ph type="sldNum" sz="quarter" idx="11"/>
          </p:nvPr>
        </p:nvSpPr>
        <p:spPr/>
        <p:txBody>
          <a:bodyPr/>
          <a:lstStyle/>
          <a:p>
            <a:pPr>
              <a:defRPr/>
            </a:pPr>
            <a:fld id="{CEAFBADE-9FF0-40D7-A423-AF2711285639}"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Rot="1" noChangeAspect="1" noTextEdit="1"/>
          </p:cNvSpPr>
          <p:nvPr>
            <p:ph type="sldImg"/>
          </p:nvPr>
        </p:nvSpPr>
        <p:spPr bwMode="auto">
          <a:noFill/>
          <a:ln>
            <a:solidFill>
              <a:srgbClr val="000000"/>
            </a:solidFill>
            <a:miter lim="800000"/>
            <a:headEnd/>
            <a:tailEnd/>
          </a:ln>
        </p:spPr>
      </p:sp>
      <p:sp>
        <p:nvSpPr>
          <p:cNvPr id="224258"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In C, it is possible to manipulate a variable either by its name, or by its address. The address of a variable can be stored in another variable (</a:t>
            </a:r>
            <a:r>
              <a:rPr lang="en-US" b="1" smtClean="0"/>
              <a:t>called a pointer variable</a:t>
            </a:r>
            <a:r>
              <a:rPr lang="en-US" smtClean="0"/>
              <a:t>), and access can be had to the variable through </a:t>
            </a:r>
            <a:r>
              <a:rPr lang="en-US" b="1" smtClean="0"/>
              <a:t>this pointer variable.</a:t>
            </a:r>
          </a:p>
          <a:p>
            <a:pPr algn="just">
              <a:lnSpc>
                <a:spcPct val="90000"/>
              </a:lnSpc>
            </a:pPr>
            <a:r>
              <a:rPr lang="en-US" b="1" smtClean="0"/>
              <a:t>A pointer can therefore be defined as a variable that holds the address of another variable.</a:t>
            </a:r>
          </a:p>
          <a:p>
            <a:pPr algn="just">
              <a:lnSpc>
                <a:spcPct val="90000"/>
              </a:lnSpc>
            </a:pPr>
            <a:r>
              <a:rPr lang="en-US" smtClean="0"/>
              <a:t>If you want to define a pointer to hold the address of an integer variable, then you must define the pointer as a pointer to an integer.</a:t>
            </a:r>
          </a:p>
          <a:p>
            <a:pPr algn="just">
              <a:lnSpc>
                <a:spcPct val="90000"/>
              </a:lnSpc>
            </a:pPr>
            <a:r>
              <a:rPr lang="en-US" smtClean="0"/>
              <a:t>The ‘*’ operator precedes a pointer operand. In the preceding declaration, int *pointer_to_an_integer; the ‘*’ operator preceding the variable name marks it out as a pointer declaration, and the data type of the pointer variable begins the pointer declaration. </a:t>
            </a:r>
          </a:p>
          <a:p>
            <a:pPr algn="just">
              <a:lnSpc>
                <a:spcPct val="90000"/>
              </a:lnSpc>
            </a:pPr>
            <a:r>
              <a:rPr lang="en-US" smtClean="0"/>
              <a:t>It is obvious from the preceding code snippet that the ‘&amp;’ operator is used to return the address of a variable. The returned address is stored into a pointer variable of the appropriate type.</a:t>
            </a:r>
          </a:p>
          <a:p>
            <a:pPr algn="just">
              <a:lnSpc>
                <a:spcPct val="90000"/>
              </a:lnSpc>
            </a:pPr>
            <a:r>
              <a:rPr lang="en-US" smtClean="0"/>
              <a:t>It is critical, as a good C programmer, to initialize a pointer as soon as it is declared.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E6FCCC5-7F81-4D60-AC4A-99D7411D76D3}" type="slidenum">
              <a:rPr lang="en-US" sz="1200">
                <a:latin typeface="Times New Roman" pitchFamily="18" charset="0"/>
              </a:rPr>
              <a:pPr algn="r" eaLnBrk="0" hangingPunct="0"/>
              <a:t>87</a:t>
            </a:fld>
            <a:endParaRPr lang="en-US" sz="1200">
              <a:latin typeface="Times New Roman" pitchFamily="18" charset="0"/>
            </a:endParaRPr>
          </a:p>
        </p:txBody>
      </p:sp>
      <p:sp>
        <p:nvSpPr>
          <p:cNvPr id="227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733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Note the declaration of the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Rot="1" noChangeAspect="1" noTextEdit="1"/>
          </p:cNvSpPr>
          <p:nvPr>
            <p:ph type="sldImg"/>
          </p:nvPr>
        </p:nvSpPr>
        <p:spPr bwMode="auto">
          <a:noFill/>
          <a:ln>
            <a:solidFill>
              <a:srgbClr val="000000"/>
            </a:solidFill>
            <a:miter lim="800000"/>
            <a:headEnd/>
            <a:tailEnd/>
          </a:ln>
        </p:spPr>
      </p:sp>
      <p:sp>
        <p:nvSpPr>
          <p:cNvPr id="229378"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z="1400" smtClean="0"/>
              <a:t>Pointers - Variations on a theme</a:t>
            </a:r>
            <a:endParaRPr lang="en-US" smtClean="0"/>
          </a:p>
          <a:p>
            <a:pPr algn="just"/>
            <a:r>
              <a:rPr lang="en-US" smtClean="0"/>
              <a:t>pointer = &amp;x; /* make pointer point to x */</a:t>
            </a:r>
          </a:p>
          <a:p>
            <a:pPr algn="just"/>
            <a:r>
              <a:rPr lang="en-US" smtClean="0"/>
              <a:t>y = *ptr + 1; /* return the value of the variable pointed to by pointer, add 1 to it, and store the result in y */</a:t>
            </a:r>
          </a:p>
          <a:p>
            <a:pPr algn="just"/>
            <a:r>
              <a:rPr lang="en-US" smtClean="0"/>
              <a:t>*ptr = 0; /* set the value of the variable pointed to by pointer to 0. In this case, the variable x is set to 0 through its pointer */</a:t>
            </a:r>
          </a:p>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Rot="1" noChangeAspect="1" noTextEdit="1"/>
          </p:cNvSpPr>
          <p:nvPr>
            <p:ph type="sldImg"/>
          </p:nvPr>
        </p:nvSpPr>
        <p:spPr bwMode="auto">
          <a:noFill/>
          <a:ln>
            <a:solidFill>
              <a:srgbClr val="000000"/>
            </a:solidFill>
            <a:miter lim="800000"/>
            <a:headEnd/>
            <a:tailEnd/>
          </a:ln>
        </p:spPr>
      </p:sp>
      <p:sp>
        <p:nvSpPr>
          <p:cNvPr id="235522"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However, p is a pointer variable that can point to one string at one point of time during the running of the program, and can also point to another string at another point of time during the running of the same program.</a:t>
            </a:r>
          </a:p>
          <a:p>
            <a:pPr algn="just">
              <a:lnSpc>
                <a:spcPct val="90000"/>
              </a:lnSpc>
            </a:pPr>
            <a:r>
              <a:rPr lang="en-US" smtClean="0"/>
              <a:t>p is a variable, and a variable by its very definition can hold different values at different points of time during one run of the program.</a:t>
            </a:r>
          </a:p>
          <a:p>
            <a:pPr algn="just">
              <a:lnSpc>
                <a:spcPct val="90000"/>
              </a:lnSpc>
            </a:pPr>
            <a:r>
              <a:rPr lang="en-US" smtClean="0"/>
              <a:t>Therefore, we can conclude that a string is a pointer constant, whereas an explicit character pointer declaration is a character pointer variable.</a:t>
            </a:r>
            <a:endParaRPr lang="en-US" b="1" smtClean="0"/>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noRot="1" noChangeAspect="1" noTextEdit="1"/>
          </p:cNvSpPr>
          <p:nvPr>
            <p:ph type="sldImg"/>
          </p:nvPr>
        </p:nvSpPr>
        <p:spPr bwMode="auto">
          <a:noFill/>
          <a:ln>
            <a:solidFill>
              <a:srgbClr val="000000"/>
            </a:solidFill>
            <a:miter lim="800000"/>
            <a:headEnd/>
            <a:tailEnd/>
          </a:ln>
        </p:spPr>
      </p:sp>
      <p:sp>
        <p:nvSpPr>
          <p:cNvPr id="237570"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b="1" smtClean="0"/>
              <a:t>team_india</a:t>
            </a:r>
            <a:r>
              <a:rPr lang="en-US" smtClean="0"/>
              <a:t> is now an array of 11 character pointers, each of which in turn can point to a string. A pointer to a character can be a pointer to a string as well.</a:t>
            </a:r>
          </a:p>
          <a:p>
            <a:pPr algn="just"/>
            <a:r>
              <a:rPr lang="en-US" smtClean="0"/>
              <a:t>Recall the declaration of the two dimensional character array that you used earlier to store 11 names, each of which could be a maximum of 30 characters. It was written as: </a:t>
            </a:r>
            <a:r>
              <a:rPr lang="en-US" b="1" smtClean="0"/>
              <a:t>char team_india [11][30]</a:t>
            </a:r>
            <a:r>
              <a:rPr lang="en-US" smtClean="0"/>
              <a:t>;</a:t>
            </a:r>
          </a:p>
          <a:p>
            <a:pPr algn="just"/>
            <a:endParaRPr lang="en-US" smtClean="0"/>
          </a:p>
          <a:p>
            <a:pPr algn="just">
              <a:lnSpc>
                <a:spcPct val="90000"/>
              </a:lnSpc>
            </a:pPr>
            <a:r>
              <a:rPr lang="en-US" smtClean="0"/>
              <a:t>The flexibility with a declaration of an array of character pointers is that each of the character pointers may point to an array of unequal length, as against the declaration of a two-dimensional character array in which each string is of a fixed size.</a:t>
            </a:r>
          </a:p>
          <a:p>
            <a:endParaRPr lang="en-US" smtClean="0"/>
          </a:p>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Rot="1" noChangeAspect="1" noTextEdit="1"/>
          </p:cNvSpPr>
          <p:nvPr>
            <p:ph type="sldImg"/>
          </p:nvPr>
        </p:nvSpPr>
        <p:spPr bwMode="auto">
          <a:noFill/>
          <a:ln>
            <a:solidFill>
              <a:srgbClr val="000000"/>
            </a:solidFill>
            <a:miter lim="800000"/>
            <a:headEnd/>
            <a:tailEnd/>
          </a:ln>
        </p:spPr>
      </p:sp>
      <p:sp>
        <p:nvSpPr>
          <p:cNvPr id="239618"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gn="just"/>
            <a:r>
              <a:rPr lang="en-US" smtClean="0"/>
              <a:t>Now, let us increment the pointer </a:t>
            </a:r>
            <a:r>
              <a:rPr lang="en-US" b="1" smtClean="0"/>
              <a:t>p</a:t>
            </a:r>
            <a:r>
              <a:rPr lang="en-US" smtClean="0"/>
              <a:t> by 1, as in:</a:t>
            </a:r>
          </a:p>
          <a:p>
            <a:pPr algn="just"/>
            <a:r>
              <a:rPr lang="en-US" b="1" smtClean="0"/>
              <a:t>p++;</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Rot="1" noChangeAspect="1" noTextEdit="1"/>
          </p:cNvSpPr>
          <p:nvPr>
            <p:ph type="sldImg"/>
          </p:nvPr>
        </p:nvSpPr>
        <p:spPr bwMode="auto">
          <a:noFill/>
          <a:ln>
            <a:solidFill>
              <a:srgbClr val="000000"/>
            </a:solidFill>
            <a:miter lim="800000"/>
            <a:headEnd/>
            <a:tailEnd/>
          </a:ln>
        </p:spPr>
      </p:sp>
      <p:sp>
        <p:nvSpPr>
          <p:cNvPr id="242690"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Here, p points to the first element of the array of pointers.</a:t>
            </a:r>
          </a:p>
          <a:p>
            <a:pPr algn="just"/>
            <a:r>
              <a:rPr lang="en-US" smtClean="0"/>
              <a:t>*p equals p[0], i.e., it returns the address 200. This address points to the element at offset [0,0], i.e., element 2.</a:t>
            </a:r>
          </a:p>
          <a:p>
            <a:pPr algn="just"/>
            <a:r>
              <a:rPr lang="en-US" smtClean="0"/>
              <a:t>Therefore, *(*p) returns the value 2.</a:t>
            </a:r>
          </a:p>
          <a:p>
            <a:pPr algn="just"/>
            <a:endParaRPr lang="en-US" smtClean="0"/>
          </a:p>
          <a:p>
            <a:pPr algn="just"/>
            <a:r>
              <a:rPr lang="en-US" smtClean="0"/>
              <a:t>Since p is a pointer to another pointer, incrementing p by 1 makes it point to the next element in the array of pointers, i.e., it now points to the element containing the address 300.</a:t>
            </a:r>
          </a:p>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Rot="1" noChangeAspect="1" noTextEdit="1"/>
          </p:cNvSpPr>
          <p:nvPr>
            <p:ph type="sldImg"/>
          </p:nvPr>
        </p:nvSpPr>
        <p:spPr bwMode="auto">
          <a:noFill/>
          <a:ln>
            <a:solidFill>
              <a:srgbClr val="000000"/>
            </a:solidFill>
            <a:miter lim="800000"/>
            <a:headEnd/>
            <a:tailEnd/>
          </a:ln>
        </p:spPr>
      </p:sp>
      <p:sp>
        <p:nvSpPr>
          <p:cNvPr id="65741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construct Arrays (single &amp; 2) and hence to access elements and performing computation</a:t>
            </a:r>
          </a:p>
          <a:p>
            <a:r>
              <a:rPr lang="en-US" smtClean="0"/>
              <a:t>Refer to hand-out in the supporting document (Module 3: Arrays and Pointers)</a:t>
            </a:r>
          </a:p>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TextEdit="1"/>
          </p:cNvSpPr>
          <p:nvPr>
            <p:ph type="sldImg"/>
          </p:nvPr>
        </p:nvSpPr>
        <p:spPr bwMode="auto">
          <a:noFill/>
          <a:ln>
            <a:solidFill>
              <a:srgbClr val="000000"/>
            </a:solidFill>
            <a:miter lim="800000"/>
            <a:headEnd/>
            <a:tailEnd/>
          </a:ln>
        </p:spPr>
      </p:sp>
      <p:sp>
        <p:nvSpPr>
          <p:cNvPr id="25088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Every C program consists of one main( ) function typically invoking other functions, each having a well-defined functionality.</a:t>
            </a:r>
          </a:p>
          <a:p>
            <a:r>
              <a:rPr lang="en-US" smtClean="0"/>
              <a:t>By procedural abstraction, we mean that once a function is written, it serves as a black box. All that a programmer would have to know to invoke a function would be to know its name, and the parameters that it expects.</a:t>
            </a:r>
          </a:p>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TextEdit="1"/>
          </p:cNvSpPr>
          <p:nvPr>
            <p:ph type="sldImg"/>
          </p:nvPr>
        </p:nvSpPr>
        <p:spPr bwMode="auto">
          <a:noFill/>
          <a:ln>
            <a:solidFill>
              <a:srgbClr val="000000"/>
            </a:solidFill>
            <a:miter lim="800000"/>
            <a:headEnd/>
            <a:tailEnd/>
          </a:ln>
        </p:spPr>
      </p:sp>
      <p:sp>
        <p:nvSpPr>
          <p:cNvPr id="252930"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Function parameters are therefore a mechanism wherein values can be passed down to a function for necessary processing, and the processed value returned back from the function, as the case may be.</a:t>
            </a:r>
          </a:p>
          <a:p>
            <a:pPr algn="just"/>
            <a:endParaRPr lang="en-US" smtClean="0"/>
          </a:p>
          <a:p>
            <a:pPr algn="just"/>
            <a:r>
              <a:rPr lang="en-US" smtClean="0"/>
              <a:t>It is important to remember that not all function need be defined to accept parameters, though most functions do.</a:t>
            </a:r>
          </a:p>
          <a:p>
            <a:pPr algn="just"/>
            <a:endParaRPr lang="en-US" smtClean="0"/>
          </a:p>
          <a:p>
            <a:pPr algn="just"/>
            <a:r>
              <a:rPr lang="en-US" smtClean="0"/>
              <a:t>This brings us now to the important concept of a function returning a value, and also the return type of a function</a:t>
            </a:r>
            <a:r>
              <a:rPr lang="en-US" b="1" smtClean="0"/>
              <a:t>.</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dirty="0" smtClean="0"/>
              <a:t>Currently, the most commonly-used language for embedded systems</a:t>
            </a:r>
          </a:p>
          <a:p>
            <a:r>
              <a:rPr lang="en-US" dirty="0" smtClean="0"/>
              <a:t>Very portable: compilers exist for virtually every processor</a:t>
            </a:r>
          </a:p>
          <a:p>
            <a:r>
              <a:rPr lang="en-US" dirty="0" smtClean="0"/>
              <a:t>Several </a:t>
            </a:r>
            <a:r>
              <a:rPr lang="en-US" i="1" dirty="0" smtClean="0">
                <a:solidFill>
                  <a:schemeClr val="folHlink"/>
                </a:solidFill>
              </a:rPr>
              <a:t>built-in functions</a:t>
            </a:r>
            <a:r>
              <a:rPr lang="en-US" dirty="0" smtClean="0"/>
              <a:t> are available which can be used for developing programs.</a:t>
            </a:r>
          </a:p>
          <a:p>
            <a:endParaRPr lang="en-US" dirty="0" smtClean="0"/>
          </a:p>
          <a:p>
            <a:r>
              <a:rPr lang="en-US" dirty="0" smtClean="0"/>
              <a:t>C programs are highly portable ,programs written for one computer can be run on another with little or no modification.</a:t>
            </a:r>
          </a:p>
          <a:p>
            <a:endParaRPr lang="en-US" dirty="0" smtClean="0"/>
          </a:p>
          <a:p>
            <a:r>
              <a:rPr lang="en-US" dirty="0" smtClean="0"/>
              <a:t>C language is well suited for </a:t>
            </a:r>
            <a:r>
              <a:rPr lang="en-US" i="1" dirty="0" smtClean="0">
                <a:solidFill>
                  <a:schemeClr val="folHlink"/>
                </a:solidFill>
              </a:rPr>
              <a:t>structured </a:t>
            </a:r>
            <a:r>
              <a:rPr lang="en-US" i="1" dirty="0" err="1" smtClean="0">
                <a:solidFill>
                  <a:schemeClr val="folHlink"/>
                </a:solidFill>
              </a:rPr>
              <a:t>programming</a:t>
            </a:r>
            <a:r>
              <a:rPr lang="en-US" dirty="0" err="1" smtClean="0"/>
              <a:t>.The</a:t>
            </a:r>
            <a:r>
              <a:rPr lang="en-US" dirty="0" smtClean="0"/>
              <a:t> modular structure makes program </a:t>
            </a:r>
            <a:r>
              <a:rPr lang="en-US" dirty="0" err="1" smtClean="0"/>
              <a:t>debugging,testing</a:t>
            </a:r>
            <a:r>
              <a:rPr lang="en-US" dirty="0" smtClean="0"/>
              <a:t> and </a:t>
            </a:r>
            <a:r>
              <a:rPr lang="en-US" b="0" dirty="0" smtClean="0"/>
              <a:t>maintenance easier</a:t>
            </a:r>
            <a:r>
              <a:rPr lang="en-US" dirty="0" smtClean="0"/>
              <a:t>.</a:t>
            </a:r>
          </a:p>
          <a:p>
            <a:endParaRPr lang="en-US" dirty="0" smtClean="0"/>
          </a:p>
          <a:p>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TextEdit="1"/>
          </p:cNvSpPr>
          <p:nvPr>
            <p:ph type="sldImg"/>
          </p:nvPr>
        </p:nvSpPr>
        <p:spPr bwMode="auto">
          <a:noFill/>
          <a:ln>
            <a:solidFill>
              <a:srgbClr val="000000"/>
            </a:solidFill>
            <a:miter lim="800000"/>
            <a:headEnd/>
            <a:tailEnd/>
          </a:ln>
        </p:spPr>
      </p:sp>
      <p:sp>
        <p:nvSpPr>
          <p:cNvPr id="254978" name="Rectangle 3"/>
          <p:cNvSpPr>
            <a:spLocks noGrp="1"/>
          </p:cNvSpPr>
          <p:nvPr>
            <p:ph type="body" idx="1"/>
          </p:nvPr>
        </p:nvSpPr>
        <p:spPr bwMode="auto">
          <a:noFill/>
        </p:spPr>
        <p:txBody>
          <a:bodyPr wrap="square" numCol="1" anchor="t" anchorCtr="0" compatLnSpc="1">
            <a:prstTxWarp prst="textNoShape">
              <a:avLst/>
            </a:prstTxWarp>
          </a:bodyPr>
          <a:lstStyle/>
          <a:p>
            <a:r>
              <a:rPr lang="en-US" sz="1000" smtClean="0"/>
              <a:t>The call by value mechanism is the default mechanism of function call employed by C. This means that whenever you pass a variable/s to a function, they are implicitly passed by value. The call by value mechanism is useful when it is critical that the called function does need to directly modify the argument in the calling function. The call by value mechanism acts as a safeguard against accidental change to the arguments in the calling function, for it ensures that the called function works on only the copy of the arguments through its parameters.</a:t>
            </a:r>
          </a:p>
          <a:p>
            <a:endParaRPr lang="en-US" sz="1000" smtClean="0"/>
          </a:p>
          <a:p>
            <a:pPr algn="just"/>
            <a:r>
              <a:rPr lang="en-US" sz="1000" smtClean="0"/>
              <a:t>In the preceding example, the function main( ) declared and initialized two integers a and b, and then invoked the function swap( ) by passing a and b as arguments to the function swap( ).</a:t>
            </a:r>
          </a:p>
          <a:p>
            <a:pPr algn="just"/>
            <a:endParaRPr lang="en-US" sz="1000" smtClean="0"/>
          </a:p>
          <a:p>
            <a:pPr algn="just"/>
            <a:r>
              <a:rPr lang="en-US" sz="1000" smtClean="0"/>
              <a:t>The function swap( ) receives the arguments a and b into its parameters x and y. In fact, the function swap( ) receives  a copy of the values of a and b into its parameters.</a:t>
            </a:r>
          </a:p>
          <a:p>
            <a:pPr algn="just"/>
            <a:r>
              <a:rPr lang="en-US" sz="1000" smtClean="0"/>
              <a:t>The parameters of a function are local to that function, and hence, any changes made by the called function to its parameters affect only the copy received by the called function, and do not affect the value of the variables in the called function. This is the call by value mechanism.</a:t>
            </a:r>
          </a:p>
          <a:p>
            <a:pPr algn="just"/>
            <a:r>
              <a:rPr lang="en-US" sz="1000" smtClean="0"/>
              <a:t>Call by reference means that the called function should be able to refer to the variables of the calling function directly, and not create its own copy of the values in different variables.</a:t>
            </a:r>
          </a:p>
          <a:p>
            <a:pPr algn="just"/>
            <a:r>
              <a:rPr lang="en-US" sz="1000" smtClean="0"/>
              <a:t>This would be possible only if the addresses of the variables of the calling function are passed down as parameters to the called function. </a:t>
            </a:r>
          </a:p>
          <a:p>
            <a:pPr algn="just"/>
            <a:r>
              <a:rPr lang="en-US" sz="1000" smtClean="0"/>
              <a:t>In a call by reference, therefore, the called function directly makes changes to the variables of the calling function.</a:t>
            </a:r>
          </a:p>
          <a:p>
            <a:pPr algn="just"/>
            <a:endParaRPr lang="en-US" sz="1000" smtClean="0"/>
          </a:p>
          <a:p>
            <a:endParaRPr lang="en-US" sz="1000" smtClean="0"/>
          </a:p>
          <a:p>
            <a:endParaRPr lang="en-US" sz="100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2"/>
          <p:cNvSpPr>
            <a:spLocks noGrp="1" noRot="1" noChangeAspect="1" noTextEdit="1"/>
          </p:cNvSpPr>
          <p:nvPr>
            <p:ph type="sldImg"/>
          </p:nvPr>
        </p:nvSpPr>
        <p:spPr bwMode="auto">
          <a:noFill/>
          <a:ln>
            <a:solidFill>
              <a:srgbClr val="000000"/>
            </a:solidFill>
            <a:miter lim="800000"/>
            <a:headEnd/>
            <a:tailEnd/>
          </a:ln>
        </p:spPr>
      </p:sp>
      <p:sp>
        <p:nvSpPr>
          <p:cNvPr id="258050"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In the aforesaid example, the function add( ) sends back the value of the expression (a + b) to the function main( ). The value returned to main( ) from add( ) is stored in the variable </a:t>
            </a:r>
            <a:r>
              <a:rPr lang="en-US" b="1" smtClean="0"/>
              <a:t>value</a:t>
            </a:r>
            <a:r>
              <a:rPr lang="en-US" smtClean="0"/>
              <a:t> which appears on the left hand side of the statement in which the function add( ) is called.</a:t>
            </a:r>
          </a:p>
          <a:p>
            <a:pPr algn="just"/>
            <a:endParaRPr lang="en-US" smtClean="0"/>
          </a:p>
          <a:p>
            <a:pPr algn="just"/>
            <a:r>
              <a:rPr lang="en-US" smtClean="0"/>
              <a:t>The return statement not only returns a value back to the calling function, it also returns control back to the calling function.</a:t>
            </a:r>
          </a:p>
          <a:p>
            <a:pPr algn="just"/>
            <a:r>
              <a:rPr lang="en-US" smtClean="0"/>
              <a:t>A function can return only one value, though it can return one of several values based on the evaluation of certain conditions.</a:t>
            </a:r>
          </a:p>
          <a:p>
            <a:pPr algn="just"/>
            <a:endParaRPr lang="en-US" smtClean="0"/>
          </a:p>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Rot="1" noChangeAspect="1" noTextEdit="1"/>
          </p:cNvSpPr>
          <p:nvPr>
            <p:ph type="sldImg"/>
          </p:nvPr>
        </p:nvSpPr>
        <p:spPr bwMode="auto">
          <a:noFill/>
          <a:ln>
            <a:solidFill>
              <a:srgbClr val="000000"/>
            </a:solidFill>
            <a:miter lim="800000"/>
            <a:headEnd/>
            <a:tailEnd/>
          </a:ln>
        </p:spPr>
      </p:sp>
      <p:sp>
        <p:nvSpPr>
          <p:cNvPr id="26112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Identifiers such as x and y that appear in parameter lists in function prototypes are not used by the compiler. Their purpose is to provide documentation to the programmers and readers of the code.</a:t>
            </a:r>
          </a:p>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EB2A17B-C840-44C1-831C-D682C20C7B11}" type="slidenum">
              <a:rPr lang="en-US" sz="1200">
                <a:latin typeface="Times New Roman" pitchFamily="18" charset="0"/>
              </a:rPr>
              <a:pPr algn="r" eaLnBrk="0" hangingPunct="0"/>
              <a:t>112</a:t>
            </a:fld>
            <a:endParaRPr lang="en-US" sz="1200">
              <a:latin typeface="Times New Roman" pitchFamily="18" charset="0"/>
            </a:endParaRPr>
          </a:p>
        </p:txBody>
      </p:sp>
      <p:sp>
        <p:nvSpPr>
          <p:cNvPr id="2631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317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In this example, the function add( ) has been declared of type float at the start of the program, and also where it has been defined. The calling function, main( ) in our case, should declare what type of data it is expecting from the called function. The called function should also declare what type of data it is returning to the calling function. In case a function does not return any value to the calling function, but simply returns control to it, then it can be declared to be of type </a:t>
            </a:r>
            <a:r>
              <a:rPr lang="en-US" b="1" smtClean="0"/>
              <a:t>void</a:t>
            </a:r>
            <a:r>
              <a:rPr lang="en-US" smtClean="0"/>
              <a:t>.</a:t>
            </a:r>
          </a:p>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Rot="1" noChangeAspect="1" noTextEdit="1"/>
          </p:cNvSpPr>
          <p:nvPr>
            <p:ph type="sldImg"/>
          </p:nvPr>
        </p:nvSpPr>
        <p:spPr bwMode="auto">
          <a:noFill/>
          <a:ln>
            <a:solidFill>
              <a:srgbClr val="000000"/>
            </a:solidFill>
            <a:miter lim="800000"/>
            <a:headEnd/>
            <a:tailEnd/>
          </a:ln>
        </p:spPr>
      </p:sp>
      <p:sp>
        <p:nvSpPr>
          <p:cNvPr id="684035" name="Rectangle 3"/>
          <p:cNvSpPr>
            <a:spLocks noGrp="1"/>
          </p:cNvSpPr>
          <p:nvPr>
            <p:ph type="body" idx="1"/>
          </p:nvPr>
        </p:nvSpPr>
        <p:spPr bwMode="auto">
          <a:noFill/>
        </p:spPr>
        <p:txBody>
          <a:bodyPr wrap="square" numCol="1" anchor="t" anchorCtr="0" compatLnSpc="1">
            <a:prstTxWarp prst="textNoShape">
              <a:avLst/>
            </a:prstTxWarp>
          </a:bodyPr>
          <a:lstStyle/>
          <a:p>
            <a:r>
              <a:rPr lang="en-US" sz="1400" smtClean="0"/>
              <a:t>Function Calls – A Top Level Overview</a:t>
            </a:r>
          </a:p>
          <a:p>
            <a:pPr algn="just"/>
            <a:r>
              <a:rPr lang="en-US" smtClean="0"/>
              <a:t>When a function call is encountered, it involves the following steps:</a:t>
            </a:r>
          </a:p>
          <a:p>
            <a:pPr lvl="1" algn="just"/>
            <a:r>
              <a:rPr lang="en-US" sz="800" smtClean="0"/>
              <a:t>Each expression in the argument list is evaluated.</a:t>
            </a:r>
          </a:p>
          <a:p>
            <a:pPr lvl="1" algn="just"/>
            <a:r>
              <a:rPr lang="en-US" sz="800" smtClean="0"/>
              <a:t>The value of the expression is converted, if necessary, to the type of the formal parameter, and that value is assigned to the corresponding formal parameter at the beginning of the body of the function.</a:t>
            </a:r>
          </a:p>
          <a:p>
            <a:pPr lvl="1" algn="just"/>
            <a:r>
              <a:rPr lang="en-US" sz="800" smtClean="0"/>
              <a:t>The body of the function is executed.</a:t>
            </a:r>
          </a:p>
          <a:p>
            <a:pPr lvl="1" algn="just"/>
            <a:r>
              <a:rPr lang="en-US" sz="800" smtClean="0"/>
              <a:t>If the return statement includes an expression, then the value of the expression is converted, if necessary, to the type specified by the type specifier of the function, and that value is passed back to the calling function.</a:t>
            </a:r>
          </a:p>
          <a:p>
            <a:pPr lvl="1" algn="just"/>
            <a:r>
              <a:rPr lang="en-US" sz="800" smtClean="0"/>
              <a:t>If no return statement is present, the control is passed back to the calling function when the end of the body of the function is reached. No useful value is returned.</a:t>
            </a:r>
          </a:p>
          <a:p>
            <a:endParaRPr lang="en-US" sz="140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Rot="1" noChangeAspect="1" noTextEdit="1"/>
          </p:cNvSpPr>
          <p:nvPr>
            <p:ph type="sldImg"/>
          </p:nvPr>
        </p:nvSpPr>
        <p:spPr bwMode="auto">
          <a:noFill/>
          <a:ln>
            <a:solidFill>
              <a:srgbClr val="000000"/>
            </a:solidFill>
            <a:miter lim="800000"/>
            <a:headEnd/>
            <a:tailEnd/>
          </a:ln>
        </p:spPr>
      </p:sp>
      <p:sp>
        <p:nvSpPr>
          <p:cNvPr id="68505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In most compiled languages, it is not possible to make changes to the code area during execution. The code area is fixed prior to the execution, and all code addresses are computable at compile time.</a:t>
            </a:r>
          </a:p>
          <a:p>
            <a:endParaRPr lang="en-US" smtClean="0"/>
          </a:p>
          <a:p>
            <a:pPr eaLnBrk="1" hangingPunct="1">
              <a:spcBef>
                <a:spcPct val="0"/>
              </a:spcBef>
            </a:pPr>
            <a:r>
              <a:rPr lang="en-US" smtClean="0"/>
              <a:t>Entry point of each procedure and function is known at compile time.</a:t>
            </a:r>
          </a:p>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Rot="1" noChangeAspect="1" noTextEdit="1"/>
          </p:cNvSpPr>
          <p:nvPr>
            <p:ph type="sldImg"/>
          </p:nvPr>
        </p:nvSpPr>
        <p:spPr bwMode="auto">
          <a:noFill/>
          <a:ln>
            <a:solidFill>
              <a:srgbClr val="000000"/>
            </a:solidFill>
            <a:miter lim="800000"/>
            <a:headEnd/>
            <a:tailEnd/>
          </a:ln>
        </p:spPr>
      </p:sp>
      <p:sp>
        <p:nvSpPr>
          <p:cNvPr id="686083"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endParaRPr lang="en-US" smtClean="0"/>
          </a:p>
          <a:p>
            <a:pPr algn="just">
              <a:lnSpc>
                <a:spcPct val="90000"/>
              </a:lnSpc>
            </a:pPr>
            <a:r>
              <a:rPr lang="en-US" smtClean="0"/>
              <a:t>C compilers push arguments onto the stack in reverse order.</a:t>
            </a:r>
          </a:p>
          <a:p>
            <a:pPr algn="just">
              <a:lnSpc>
                <a:spcPct val="90000"/>
              </a:lnSpc>
            </a:pPr>
            <a:endParaRPr lang="en-US" smtClean="0"/>
          </a:p>
          <a:p>
            <a:pPr algn="just">
              <a:lnSpc>
                <a:spcPct val="90000"/>
              </a:lnSpc>
            </a:pPr>
            <a:r>
              <a:rPr lang="en-US" smtClean="0"/>
              <a:t>The first parameter (which tells how many more parameters are) is always located at the fixed offset from fp.</a:t>
            </a:r>
          </a:p>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noRot="1" noChangeAspect="1" noTextEdit="1"/>
          </p:cNvSpPr>
          <p:nvPr>
            <p:ph type="sldImg"/>
          </p:nvPr>
        </p:nvSpPr>
        <p:spPr bwMode="auto">
          <a:noFill/>
          <a:ln>
            <a:solidFill>
              <a:srgbClr val="000000"/>
            </a:solidFill>
            <a:miter lim="800000"/>
            <a:headEnd/>
            <a:tailEnd/>
          </a:ln>
        </p:spPr>
      </p:sp>
      <p:sp>
        <p:nvSpPr>
          <p:cNvPr id="293890"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Consider a program called uppercase which converts a string to uppercase. The program expects the string to be entered at the command prompt.</a:t>
            </a:r>
          </a:p>
          <a:p>
            <a:pPr algn="just"/>
            <a:endParaRPr lang="en-US" smtClean="0"/>
          </a:p>
          <a:p>
            <a:pPr algn="just"/>
            <a:r>
              <a:rPr lang="en-US" smtClean="0"/>
              <a:t>It should be noted that if the string accepted as a command line argument has embedded spaces, it should be enclosed in quotation marks.</a:t>
            </a:r>
          </a:p>
          <a:p>
            <a:pPr algn="just"/>
            <a:endParaRPr lang="en-US" smtClean="0"/>
          </a:p>
          <a:p>
            <a:pPr algn="just"/>
            <a:r>
              <a:rPr lang="en-US" smtClean="0"/>
              <a:t>Assume the program is run by entering the following command at the operating system prompt:</a:t>
            </a:r>
          </a:p>
          <a:p>
            <a:pPr algn="just"/>
            <a:r>
              <a:rPr lang="en-US" smtClean="0"/>
              <a:t>Uppercase “Sherlock Holmes”</a:t>
            </a:r>
          </a:p>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Rot="1" noChangeAspect="1" noTextEdit="1"/>
          </p:cNvSpPr>
          <p:nvPr>
            <p:ph type="sldImg"/>
          </p:nvPr>
        </p:nvSpPr>
        <p:spPr bwMode="auto">
          <a:noFill/>
          <a:ln>
            <a:solidFill>
              <a:srgbClr val="000000"/>
            </a:solidFill>
            <a:miter lim="800000"/>
            <a:headEnd/>
            <a:tailEnd/>
          </a:ln>
        </p:spPr>
      </p:sp>
      <p:sp>
        <p:nvSpPr>
          <p:cNvPr id="29593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It is to be noted that numbers passed to main( ) from the command line as arguments are treated as strings. If, therefore, numeric operations are to be performed on them, they have to be converted into their appropriate numeric representation using appropriate conversion functions before venturing to perform arithmetic operations on them.</a:t>
            </a:r>
          </a:p>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2"/>
          <p:cNvSpPr>
            <a:spLocks noGrp="1" noRot="1" noChangeAspect="1" noTextEdit="1"/>
          </p:cNvSpPr>
          <p:nvPr>
            <p:ph type="sldImg"/>
          </p:nvPr>
        </p:nvSpPr>
        <p:spPr bwMode="auto">
          <a:noFill/>
          <a:ln>
            <a:solidFill>
              <a:srgbClr val="000000"/>
            </a:solidFill>
            <a:miter lim="800000"/>
            <a:headEnd/>
            <a:tailEnd/>
          </a:ln>
        </p:spPr>
      </p:sp>
      <p:sp>
        <p:nvSpPr>
          <p:cNvPr id="299010"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In the aforesaid program, each time the function uppercase_count( ) is invoked, the variable </a:t>
            </a:r>
            <a:r>
              <a:rPr lang="en-US" b="1" smtClean="0"/>
              <a:t>counter</a:t>
            </a:r>
            <a:r>
              <a:rPr lang="en-US" smtClean="0"/>
              <a:t> is created and initialized. Therefore, every time the function uppercase_count( ) is invoked from the while block in main( ), the variable is created, initialized to 0, and incremented by 1. Therefore even if the while loop is made to execute 10 times, the value of the variable counter in the function uppercase_count( ) will continue to be 1 even after the tenth iteration of the while loop in main( ). It is therefore clear that the life of the auto variable counter is governed by the scope of the function uppercase_count( ). The moment the function uppercase_count( ) terminates, the auto variable counter ceases to exist. </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lnSpc>
                <a:spcPct val="90000"/>
              </a:lnSpc>
            </a:pPr>
            <a:r>
              <a:rPr lang="en-US" sz="1000" b="1" smtClean="0"/>
              <a:t>Rules for constructing Integer Constants</a:t>
            </a:r>
          </a:p>
          <a:p>
            <a:pPr>
              <a:lnSpc>
                <a:spcPct val="90000"/>
              </a:lnSpc>
            </a:pPr>
            <a:r>
              <a:rPr lang="en-US" sz="1000" smtClean="0"/>
              <a:t>It must not have a decimal point.</a:t>
            </a:r>
          </a:p>
          <a:p>
            <a:pPr>
              <a:lnSpc>
                <a:spcPct val="90000"/>
              </a:lnSpc>
            </a:pPr>
            <a:r>
              <a:rPr lang="en-US" sz="1000" smtClean="0"/>
              <a:t>It could be either positive or negative.</a:t>
            </a:r>
          </a:p>
          <a:p>
            <a:pPr>
              <a:lnSpc>
                <a:spcPct val="90000"/>
              </a:lnSpc>
            </a:pPr>
            <a:r>
              <a:rPr lang="en-US" sz="1000" smtClean="0"/>
              <a:t>If no sign precedes it is assumed to be positive.</a:t>
            </a:r>
          </a:p>
          <a:p>
            <a:pPr>
              <a:lnSpc>
                <a:spcPct val="90000"/>
              </a:lnSpc>
            </a:pPr>
            <a:r>
              <a:rPr lang="en-US" sz="1000" smtClean="0"/>
              <a:t>No commas or blanks are allowed within the no.</a:t>
            </a:r>
          </a:p>
          <a:p>
            <a:pPr>
              <a:lnSpc>
                <a:spcPct val="90000"/>
              </a:lnSpc>
            </a:pPr>
            <a:r>
              <a:rPr lang="en-US" sz="1000" smtClean="0"/>
              <a:t>An Integer constant must have at least one digit.</a:t>
            </a:r>
          </a:p>
          <a:p>
            <a:pPr>
              <a:lnSpc>
                <a:spcPct val="90000"/>
              </a:lnSpc>
            </a:pPr>
            <a:r>
              <a:rPr lang="en-US" sz="1000" smtClean="0"/>
              <a:t>The allowable range is –32768 to +32767.</a:t>
            </a:r>
          </a:p>
          <a:p>
            <a:pPr>
              <a:lnSpc>
                <a:spcPct val="90000"/>
              </a:lnSpc>
            </a:pPr>
            <a:endParaRPr lang="en-US" sz="1000" smtClean="0"/>
          </a:p>
          <a:p>
            <a:pPr>
              <a:lnSpc>
                <a:spcPct val="90000"/>
              </a:lnSpc>
            </a:pPr>
            <a:r>
              <a:rPr lang="en-US" sz="1000" b="1" smtClean="0"/>
              <a:t>Rules for Constructing Real Constants</a:t>
            </a:r>
          </a:p>
          <a:p>
            <a:pPr>
              <a:lnSpc>
                <a:spcPct val="90000"/>
              </a:lnSpc>
            </a:pPr>
            <a:r>
              <a:rPr lang="en-US" sz="1000" smtClean="0"/>
              <a:t>A real constant must have at least one digit.</a:t>
            </a:r>
          </a:p>
          <a:p>
            <a:pPr>
              <a:lnSpc>
                <a:spcPct val="90000"/>
              </a:lnSpc>
            </a:pPr>
            <a:r>
              <a:rPr lang="en-US" sz="1000" smtClean="0"/>
              <a:t>It must have a decimal point.</a:t>
            </a:r>
          </a:p>
          <a:p>
            <a:pPr>
              <a:lnSpc>
                <a:spcPct val="90000"/>
              </a:lnSpc>
            </a:pPr>
            <a:r>
              <a:rPr lang="en-US" sz="1000" smtClean="0"/>
              <a:t>It could be either positive or negative.</a:t>
            </a:r>
          </a:p>
          <a:p>
            <a:pPr>
              <a:lnSpc>
                <a:spcPct val="90000"/>
              </a:lnSpc>
            </a:pPr>
            <a:r>
              <a:rPr lang="en-US" sz="1000" smtClean="0"/>
              <a:t>Default sign is positive.</a:t>
            </a:r>
          </a:p>
          <a:p>
            <a:pPr>
              <a:lnSpc>
                <a:spcPct val="90000"/>
              </a:lnSpc>
            </a:pPr>
            <a:r>
              <a:rPr lang="en-US" sz="1000" smtClean="0"/>
              <a:t>No commas and blanks are allowed within the no.</a:t>
            </a:r>
          </a:p>
          <a:p>
            <a:pPr>
              <a:lnSpc>
                <a:spcPct val="90000"/>
              </a:lnSpc>
            </a:pPr>
            <a:r>
              <a:rPr lang="en-US" sz="1000" smtClean="0"/>
              <a:t>     Eg: 426.0 ,-32.76,-48.5879</a:t>
            </a:r>
          </a:p>
          <a:p>
            <a:pPr>
              <a:lnSpc>
                <a:spcPct val="90000"/>
              </a:lnSpc>
            </a:pPr>
            <a:endParaRPr lang="en-US" sz="1000" smtClean="0"/>
          </a:p>
          <a:p>
            <a:pPr>
              <a:lnSpc>
                <a:spcPct val="90000"/>
              </a:lnSpc>
            </a:pPr>
            <a:r>
              <a:rPr lang="en-US" sz="1000" b="1" smtClean="0"/>
              <a:t>Rules for Constructing Character Constants</a:t>
            </a:r>
          </a:p>
          <a:p>
            <a:pPr>
              <a:lnSpc>
                <a:spcPct val="90000"/>
              </a:lnSpc>
            </a:pPr>
            <a:r>
              <a:rPr lang="en-US" sz="1000" smtClean="0"/>
              <a:t>A character constant is either a single alphabet, a single digit or a single symbol within single inverted (both left)commas.</a:t>
            </a:r>
          </a:p>
          <a:p>
            <a:pPr>
              <a:lnSpc>
                <a:spcPct val="90000"/>
              </a:lnSpc>
            </a:pPr>
            <a:r>
              <a:rPr lang="en-US" sz="1000" smtClean="0"/>
              <a:t>The max length of the  of a char constant can be 1 character.</a:t>
            </a:r>
          </a:p>
          <a:p>
            <a:pPr>
              <a:lnSpc>
                <a:spcPct val="90000"/>
              </a:lnSpc>
            </a:pPr>
            <a:r>
              <a:rPr lang="en-US" sz="1000" smtClean="0"/>
              <a:t>     Eg: ’A’</a:t>
            </a:r>
          </a:p>
          <a:p>
            <a:pPr>
              <a:lnSpc>
                <a:spcPct val="90000"/>
              </a:lnSpc>
            </a:pPr>
            <a:endParaRPr lang="en-US" sz="100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Rot="1" noChangeAspect="1" noTextEdit="1"/>
          </p:cNvSpPr>
          <p:nvPr>
            <p:ph type="sldImg"/>
          </p:nvPr>
        </p:nvSpPr>
        <p:spPr bwMode="auto">
          <a:noFill/>
          <a:ln>
            <a:solidFill>
              <a:srgbClr val="000000"/>
            </a:solidFill>
            <a:miter lim="800000"/>
            <a:headEnd/>
            <a:tailEnd/>
          </a:ln>
        </p:spPr>
      </p:sp>
      <p:sp>
        <p:nvSpPr>
          <p:cNvPr id="30208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The declaration of the variable counter as static within the function uppercase_count( ) ensures that the variable counter does not lose its current value upon exit from the function uppercase_count( ). Therefore, if the while loop in main( ) were allowed to iterate ten times, it would involve ten calls to the function uppercase_count( ). Each time the function uppercase_count( ) is exited, and control returns to main( ), the static qualifier for the variable counter ensures that the variable counter retains its current value even after exiting the function uppercase_count( ). </a:t>
            </a:r>
          </a:p>
          <a:p>
            <a:r>
              <a:rPr lang="en-US" b="1" smtClean="0"/>
              <a:t>Therefore, after ten executions of the while loop in main( ), the value of the static variable counter will be 10.</a:t>
            </a:r>
          </a:p>
          <a:p>
            <a:endParaRPr lang="en-US" b="1" smtClean="0"/>
          </a:p>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Rot="1" noChangeAspect="1" noTextEdit="1"/>
          </p:cNvSpPr>
          <p:nvPr>
            <p:ph type="sldImg"/>
          </p:nvPr>
        </p:nvSpPr>
        <p:spPr bwMode="auto">
          <a:noFill/>
          <a:ln>
            <a:solidFill>
              <a:srgbClr val="000000"/>
            </a:solidFill>
            <a:miter lim="800000"/>
            <a:headEnd/>
            <a:tailEnd/>
          </a:ln>
        </p:spPr>
      </p:sp>
      <p:sp>
        <p:nvSpPr>
          <p:cNvPr id="687107"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From the preceding example, it is clear that though val is declared global in the function main( ) in program a.c, it has been declared again within the function compute( ), which is defined in its own program file, b.c.</a:t>
            </a:r>
          </a:p>
          <a:p>
            <a:pPr algn="just">
              <a:lnSpc>
                <a:spcPct val="90000"/>
              </a:lnSpc>
            </a:pPr>
            <a:endParaRPr lang="en-US" smtClean="0"/>
          </a:p>
          <a:p>
            <a:pPr algn="just">
              <a:lnSpc>
                <a:spcPct val="90000"/>
              </a:lnSpc>
            </a:pPr>
            <a:r>
              <a:rPr lang="en-US" smtClean="0"/>
              <a:t>However, the qualifier extern has been added to its declaration.</a:t>
            </a:r>
          </a:p>
          <a:p>
            <a:pPr algn="just">
              <a:lnSpc>
                <a:spcPct val="90000"/>
              </a:lnSpc>
            </a:pPr>
            <a:endParaRPr lang="en-US" smtClean="0"/>
          </a:p>
          <a:p>
            <a:pPr algn="just">
              <a:lnSpc>
                <a:spcPct val="90000"/>
              </a:lnSpc>
            </a:pPr>
            <a:r>
              <a:rPr lang="en-US" smtClean="0"/>
              <a:t>The extern qualifier in the function compute( ) in b.c indicates to the compiler </a:t>
            </a:r>
            <a:r>
              <a:rPr lang="en-US" b="1" smtClean="0"/>
              <a:t>(when a.c and b.c are compiled together)</a:t>
            </a:r>
            <a:r>
              <a:rPr lang="en-US" smtClean="0"/>
              <a:t> that the variable used in this program file has been declared in another program file.</a:t>
            </a:r>
          </a:p>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75473157-2D45-4557-B0C2-A1C6103B5858}" type="slidenum">
              <a:rPr lang="en-US" sz="1200">
                <a:latin typeface="Times New Roman" pitchFamily="18" charset="0"/>
              </a:rPr>
              <a:pPr algn="r" eaLnBrk="0" hangingPunct="0"/>
              <a:t>145</a:t>
            </a:fld>
            <a:endParaRPr lang="en-US" sz="1200">
              <a:latin typeface="Times New Roman" pitchFamily="18" charset="0"/>
            </a:endParaRPr>
          </a:p>
        </p:txBody>
      </p:sp>
      <p:sp>
        <p:nvSpPr>
          <p:cNvPr id="311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129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The atoi( ) function returns 0 if the string does not begin with a digit.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6C597F5-730D-4A31-918A-1F38152AF7CD}" type="slidenum">
              <a:rPr lang="en-US" sz="1200">
                <a:latin typeface="Times New Roman" pitchFamily="18" charset="0"/>
              </a:rPr>
              <a:pPr algn="r" eaLnBrk="0" hangingPunct="0"/>
              <a:t>146</a:t>
            </a:fld>
            <a:endParaRPr lang="en-US" sz="1200">
              <a:latin typeface="Times New Roman" pitchFamily="18" charset="0"/>
            </a:endParaRPr>
          </a:p>
        </p:txBody>
      </p:sp>
      <p:sp>
        <p:nvSpPr>
          <p:cNvPr id="313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334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The function atof( ) returns 0 if the string does not begin with a digit or the decimal point.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TextEdit="1"/>
          </p:cNvSpPr>
          <p:nvPr>
            <p:ph type="sldImg"/>
          </p:nvPr>
        </p:nvSpPr>
        <p:spPr bwMode="auto">
          <a:noFill/>
          <a:ln>
            <a:solidFill>
              <a:srgbClr val="000000"/>
            </a:solidFill>
            <a:miter lim="800000"/>
            <a:headEnd/>
            <a:tailEnd/>
          </a:ln>
        </p:spPr>
      </p:sp>
      <p:sp>
        <p:nvSpPr>
          <p:cNvPr id="689155"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80000"/>
              </a:lnSpc>
            </a:pPr>
            <a:r>
              <a:rPr lang="en-US" sz="800" smtClean="0"/>
              <a:t>The dots are really a shorthand notation for all the numbers between (n – 3) and (n – 2) multiplied together. </a:t>
            </a:r>
          </a:p>
          <a:p>
            <a:pPr algn="just">
              <a:lnSpc>
                <a:spcPct val="80000"/>
              </a:lnSpc>
            </a:pPr>
            <a:r>
              <a:rPr lang="en-US" sz="800" smtClean="0"/>
              <a:t>To avoid the shorthand in the definition of n!, we would have to list a formula for n! for each value of n separately, as follows:</a:t>
            </a:r>
          </a:p>
          <a:p>
            <a:pPr algn="just">
              <a:lnSpc>
                <a:spcPct val="80000"/>
              </a:lnSpc>
            </a:pPr>
            <a:r>
              <a:rPr lang="en-US" sz="800" smtClean="0"/>
              <a:t>It is cumbersome for you to list the formula for the factorial of each integer. </a:t>
            </a:r>
          </a:p>
          <a:p>
            <a:pPr algn="just">
              <a:lnSpc>
                <a:spcPct val="80000"/>
              </a:lnSpc>
            </a:pPr>
            <a:r>
              <a:rPr lang="en-US" sz="800" smtClean="0"/>
              <a:t>To avoid any shorthand, and to avoid an infinite set of definitions, but yet to define the function precisely, you may present an algorithm that accepts an integer n and returns the value of n!.</a:t>
            </a:r>
          </a:p>
          <a:p>
            <a:pPr algn="just">
              <a:lnSpc>
                <a:spcPct val="90000"/>
              </a:lnSpc>
            </a:pPr>
            <a:r>
              <a:rPr lang="en-US" sz="800" smtClean="0"/>
              <a:t>Such an algorithm is iterative because it calls for the explicit repetition of some process until a certain condition is met. </a:t>
            </a:r>
          </a:p>
          <a:p>
            <a:pPr algn="just">
              <a:lnSpc>
                <a:spcPct val="90000"/>
              </a:lnSpc>
            </a:pPr>
            <a:r>
              <a:rPr lang="en-US" sz="800" smtClean="0"/>
              <a:t>This function can be translated readily into a C function that returns n! when n is input as a parameter. </a:t>
            </a:r>
          </a:p>
          <a:p>
            <a:pPr algn="just">
              <a:lnSpc>
                <a:spcPct val="80000"/>
              </a:lnSpc>
            </a:pPr>
            <a:r>
              <a:rPr lang="en-US" sz="800" smtClean="0"/>
              <a:t>Pay closer attention to the definition of n! that lists a separate formula for each value of n. </a:t>
            </a:r>
          </a:p>
          <a:p>
            <a:pPr algn="just">
              <a:lnSpc>
                <a:spcPct val="80000"/>
              </a:lnSpc>
            </a:pPr>
            <a:r>
              <a:rPr lang="en-US" sz="800" smtClean="0"/>
              <a:t>You may note, for example, that 4! equals 4 * 3 * 2 * 1, which equals 4 * 3!.</a:t>
            </a:r>
          </a:p>
          <a:p>
            <a:pPr algn="just">
              <a:lnSpc>
                <a:spcPct val="80000"/>
              </a:lnSpc>
            </a:pPr>
            <a:r>
              <a:rPr lang="en-US" sz="800" smtClean="0"/>
              <a:t> In fact, for any n &gt; 0, you see that n! equals n * (n – 1)!. </a:t>
            </a:r>
          </a:p>
          <a:p>
            <a:pPr algn="just">
              <a:lnSpc>
                <a:spcPct val="80000"/>
              </a:lnSpc>
            </a:pPr>
            <a:r>
              <a:rPr lang="en-US" sz="800" smtClean="0"/>
              <a:t>Multiplying n by the product of all integers from n – 1 to 1 yields the product of all integers from n to 1. </a:t>
            </a:r>
          </a:p>
          <a:p>
            <a:pPr algn="just">
              <a:lnSpc>
                <a:spcPct val="80000"/>
              </a:lnSpc>
            </a:pPr>
            <a:r>
              <a:rPr lang="en-US" sz="800" smtClean="0"/>
              <a:t>Using the mathematical notation used earlier, you can write the factorial of any number as:</a:t>
            </a:r>
          </a:p>
          <a:p>
            <a:pPr algn="just">
              <a:lnSpc>
                <a:spcPct val="80000"/>
              </a:lnSpc>
            </a:pPr>
            <a:r>
              <a:rPr lang="en-US" sz="800" smtClean="0"/>
              <a:t>n! = 1 if n = = 0</a:t>
            </a:r>
          </a:p>
          <a:p>
            <a:pPr algn="just">
              <a:lnSpc>
                <a:spcPct val="80000"/>
              </a:lnSpc>
            </a:pPr>
            <a:r>
              <a:rPr lang="en-US" sz="800" smtClean="0"/>
              <a:t>n! = n * (n – 1)! If n  &gt; 0</a:t>
            </a:r>
          </a:p>
          <a:p>
            <a:pPr algn="just">
              <a:lnSpc>
                <a:spcPct val="80000"/>
              </a:lnSpc>
            </a:pPr>
            <a:r>
              <a:rPr lang="en-US" sz="800" smtClean="0"/>
              <a:t>This definition is interesting since it defines the factorial function in terms of itself. </a:t>
            </a:r>
          </a:p>
          <a:p>
            <a:pPr algn="just">
              <a:lnSpc>
                <a:spcPct val="80000"/>
              </a:lnSpc>
            </a:pPr>
            <a:r>
              <a:rPr lang="en-US" sz="800" smtClean="0"/>
              <a:t>This seems to be a circular definition and totally unacceptable until you realize that the mathematical notation is only a concise way of writing out the infinite number of equations necessary to define n! for each n. 0! is defined directly as 1. </a:t>
            </a:r>
          </a:p>
          <a:p>
            <a:pPr algn="just">
              <a:lnSpc>
                <a:spcPct val="80000"/>
              </a:lnSpc>
            </a:pPr>
            <a:r>
              <a:rPr lang="en-US" sz="800" smtClean="0"/>
              <a:t>Once 0! has been defined, defining 1! As 1* 0! is not circular at all. </a:t>
            </a:r>
          </a:p>
          <a:p>
            <a:pPr algn="just">
              <a:lnSpc>
                <a:spcPct val="80000"/>
              </a:lnSpc>
            </a:pPr>
            <a:r>
              <a:rPr lang="en-US" sz="800" smtClean="0"/>
              <a:t>Similarly once 1! factorial has been defined, defining 2! as 2 * 1! is equally straightforward. </a:t>
            </a:r>
          </a:p>
          <a:p>
            <a:pPr algn="just">
              <a:lnSpc>
                <a:spcPct val="80000"/>
              </a:lnSpc>
            </a:pPr>
            <a:r>
              <a:rPr lang="en-US" sz="800" smtClean="0"/>
              <a:t>It may be argued that the latter notation is more precise than the definition of n! as n * (n-1) * (n-2) * ….. * 1 for n &gt; 0 because it does not resort to dots to be filled in by the logical intuition of the reader. </a:t>
            </a:r>
          </a:p>
          <a:p>
            <a:pPr algn="just">
              <a:lnSpc>
                <a:spcPct val="80000"/>
              </a:lnSpc>
            </a:pPr>
            <a:r>
              <a:rPr lang="en-US" sz="800" smtClean="0"/>
              <a:t>Such a definition, which defines a problem in terms of a simpler case of itself, is called a recursive definition.</a:t>
            </a:r>
          </a:p>
          <a:p>
            <a:pPr algn="just">
              <a:lnSpc>
                <a:spcPct val="80000"/>
              </a:lnSpc>
            </a:pPr>
            <a:r>
              <a:rPr lang="en-US" sz="800" smtClean="0"/>
              <a:t>Let us see how the recursive definition of the factorial function may be used to evaluate 5!. </a:t>
            </a:r>
          </a:p>
          <a:p>
            <a:pPr algn="just">
              <a:lnSpc>
                <a:spcPct val="80000"/>
              </a:lnSpc>
            </a:pPr>
            <a:r>
              <a:rPr lang="en-US" sz="800" smtClean="0"/>
              <a:t>The definition states that 5! Equals 5 * 4!. </a:t>
            </a:r>
          </a:p>
          <a:p>
            <a:pPr algn="just">
              <a:lnSpc>
                <a:spcPct val="80000"/>
              </a:lnSpc>
            </a:pPr>
            <a:r>
              <a:rPr lang="en-US" sz="800" smtClean="0"/>
              <a:t>Thus, before you can evaluate 5!, you must first evaluate 4!. Using the definition once more, you find that 4! = 4 * 3!. Therefore, you must evaluate 3!. </a:t>
            </a:r>
          </a:p>
          <a:p>
            <a:pPr algn="just">
              <a:lnSpc>
                <a:spcPct val="80000"/>
              </a:lnSpc>
            </a:pPr>
            <a:endParaRPr lang="en-US" sz="800" smtClean="0"/>
          </a:p>
          <a:p>
            <a:pPr algn="just">
              <a:lnSpc>
                <a:spcPct val="80000"/>
              </a:lnSpc>
            </a:pPr>
            <a:endParaRPr lang="en-US" sz="800" smtClean="0"/>
          </a:p>
          <a:p>
            <a:pPr algn="just">
              <a:lnSpc>
                <a:spcPct val="80000"/>
              </a:lnSpc>
            </a:pPr>
            <a:endParaRPr lang="en-US" sz="800" smtClean="0"/>
          </a:p>
          <a:p>
            <a:pPr>
              <a:lnSpc>
                <a:spcPct val="80000"/>
              </a:lnSpc>
            </a:pPr>
            <a:endParaRPr lang="en-US" sz="80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Rot="1" noChangeAspect="1" noTextEdit="1"/>
          </p:cNvSpPr>
          <p:nvPr>
            <p:ph type="sldImg"/>
          </p:nvPr>
        </p:nvSpPr>
        <p:spPr bwMode="auto">
          <a:noFill/>
          <a:ln>
            <a:solidFill>
              <a:srgbClr val="000000"/>
            </a:solidFill>
            <a:miter lim="800000"/>
            <a:headEnd/>
            <a:tailEnd/>
          </a:ln>
        </p:spPr>
      </p:sp>
      <p:sp>
        <p:nvSpPr>
          <p:cNvPr id="690179"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z="1000" smtClean="0"/>
              <a:t>This algorithm exhibits the process used to compute n! by the recursive definition. </a:t>
            </a:r>
          </a:p>
          <a:p>
            <a:pPr algn="just">
              <a:lnSpc>
                <a:spcPct val="90000"/>
              </a:lnSpc>
            </a:pPr>
            <a:r>
              <a:rPr lang="en-US" sz="1000" smtClean="0"/>
              <a:t>The key to the algorithm is of course line 5 , where you are told to find the value of x!. </a:t>
            </a:r>
          </a:p>
          <a:p>
            <a:pPr algn="just">
              <a:lnSpc>
                <a:spcPct val="90000"/>
              </a:lnSpc>
            </a:pPr>
            <a:r>
              <a:rPr lang="en-US" sz="1000" smtClean="0"/>
              <a:t>This requires re-executing the algorithm with input x, since the method for computing the factorial is the algorithm itself. </a:t>
            </a:r>
          </a:p>
          <a:p>
            <a:pPr algn="just">
              <a:lnSpc>
                <a:spcPct val="90000"/>
              </a:lnSpc>
            </a:pPr>
            <a:r>
              <a:rPr lang="en-US" sz="1000" smtClean="0"/>
              <a:t>To see that the algorithm eventually halts, note that at the start of line 5, x equals n – 1. </a:t>
            </a:r>
          </a:p>
          <a:p>
            <a:pPr algn="just"/>
            <a:r>
              <a:rPr lang="en-US" sz="1000" smtClean="0"/>
              <a:t>Each time the algorithm is executed, its input is one less than the preceding time, so that 0 is eventually input to the algorithm. At that point, the algorithm simply returns 1. </a:t>
            </a:r>
          </a:p>
          <a:p>
            <a:pPr algn="just"/>
            <a:r>
              <a:rPr lang="en-US" sz="1000" smtClean="0"/>
              <a:t>This value is returned to line 5, which asks for the evaluation of 0!. </a:t>
            </a:r>
          </a:p>
          <a:p>
            <a:pPr algn="just"/>
            <a:r>
              <a:rPr lang="en-US" sz="1000" smtClean="0"/>
              <a:t>The multiplication of y (which equals 1) by n (which equals 1) is then executed and the result is returned. This sequence of multiplications and returns continues until the original n! has been evaluated. </a:t>
            </a:r>
          </a:p>
          <a:p>
            <a:pPr algn="just"/>
            <a:r>
              <a:rPr lang="en-US" smtClean="0"/>
              <a:t>Properties of Recursive Definitions</a:t>
            </a:r>
            <a:endParaRPr lang="en-US" sz="1000" smtClean="0"/>
          </a:p>
          <a:p>
            <a:pPr algn="just"/>
            <a:r>
              <a:rPr lang="en-US" sz="1000" smtClean="0"/>
              <a:t>It is important to summarize what is involved in a recursive definition or algorithm. </a:t>
            </a:r>
          </a:p>
          <a:p>
            <a:pPr algn="just"/>
            <a:r>
              <a:rPr lang="en-US" sz="1000" smtClean="0"/>
              <a:t>One important requirement for a recursive algorithm to be correct is that it does not generate an infinite sequence of calls to itself. </a:t>
            </a:r>
          </a:p>
          <a:p>
            <a:pPr algn="just"/>
            <a:r>
              <a:rPr lang="en-US" sz="1000" smtClean="0"/>
              <a:t>Clearly, any algorithm that does generate such a sequence can never terminate.</a:t>
            </a:r>
          </a:p>
          <a:p>
            <a:pPr algn="just"/>
            <a:r>
              <a:rPr lang="en-US" sz="1000" smtClean="0"/>
              <a:t>For at least one argument or group of arguments, a recursive function f must be defined in terms that do not involve f. </a:t>
            </a:r>
          </a:p>
          <a:p>
            <a:pPr algn="just"/>
            <a:r>
              <a:rPr lang="en-US" sz="1000" smtClean="0"/>
              <a:t>There must be a way out of the sequence of recursive calls.  </a:t>
            </a:r>
          </a:p>
          <a:p>
            <a:pPr algn="just"/>
            <a:r>
              <a:rPr lang="en-US" sz="1000" smtClean="0"/>
              <a:t>For example, the non-recursive portion of the n! was 0! that is equal to 1 and did not involve  another recursive definition.</a:t>
            </a:r>
          </a:p>
          <a:p>
            <a:pPr algn="just"/>
            <a:endParaRPr lang="en-US" sz="100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Rot="1" noChangeAspect="1" noTextEdit="1"/>
          </p:cNvSpPr>
          <p:nvPr>
            <p:ph type="sldImg"/>
          </p:nvPr>
        </p:nvSpPr>
        <p:spPr bwMode="auto">
          <a:noFill/>
          <a:ln>
            <a:solidFill>
              <a:srgbClr val="000000"/>
            </a:solidFill>
            <a:miter lim="800000"/>
            <a:headEnd/>
            <a:tailEnd/>
          </a:ln>
        </p:spPr>
      </p:sp>
      <p:sp>
        <p:nvSpPr>
          <p:cNvPr id="691203"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z="1000" smtClean="0"/>
              <a:t>It is important to examine the execution of this function when it is called by another program. </a:t>
            </a:r>
          </a:p>
          <a:p>
            <a:pPr algn="just"/>
            <a:r>
              <a:rPr lang="en-US" sz="1000" smtClean="0"/>
              <a:t>For example, the calling program (main( )) contains the statement: </a:t>
            </a:r>
            <a:r>
              <a:rPr lang="en-US" sz="1000" b="1" smtClean="0"/>
              <a:t>printf(“%d”, fact(4));</a:t>
            </a:r>
            <a:r>
              <a:rPr lang="en-US" sz="1000" smtClean="0"/>
              <a:t> </a:t>
            </a:r>
          </a:p>
          <a:p>
            <a:pPr algn="just"/>
            <a:r>
              <a:rPr lang="en-US" sz="1000" smtClean="0"/>
              <a:t>When the calling function calls fact( ), the parameter n is set equal to 4. Since n is not 0, x is set equal to 3. </a:t>
            </a:r>
          </a:p>
          <a:p>
            <a:pPr algn="just"/>
            <a:r>
              <a:rPr lang="en-US" sz="1000" smtClean="0"/>
              <a:t>At that point, fact( ) is called a second time with an argument of 3.</a:t>
            </a:r>
          </a:p>
          <a:p>
            <a:pPr algn="just"/>
            <a:r>
              <a:rPr lang="en-US" sz="1000" smtClean="0"/>
              <a:t>Therefore, the function fact( ) is reentered and the local variables (x and y) and parameter (n) of the block are reallocated. </a:t>
            </a:r>
          </a:p>
          <a:p>
            <a:pPr algn="just"/>
            <a:r>
              <a:rPr lang="en-US" sz="1000" smtClean="0"/>
              <a:t>Since execution has not yet left the first call of fact( ), the first allocation of these variables remains. </a:t>
            </a:r>
          </a:p>
          <a:p>
            <a:pPr algn="just"/>
            <a:r>
              <a:rPr lang="en-US" sz="1000" smtClean="0"/>
              <a:t>Thus, there are two generations of each of these variables in existence simultaneously in  the stack for the first call, and the second recursive call to the function fact( ) respectively.</a:t>
            </a:r>
          </a:p>
          <a:p>
            <a:pPr algn="just">
              <a:lnSpc>
                <a:spcPct val="90000"/>
              </a:lnSpc>
            </a:pPr>
            <a:r>
              <a:rPr lang="en-US" sz="1000" smtClean="0"/>
              <a:t>From any point within the second execution of fact( ), only the most recent copy of these variables can be referenced.</a:t>
            </a:r>
          </a:p>
          <a:p>
            <a:pPr algn="just">
              <a:lnSpc>
                <a:spcPct val="90000"/>
              </a:lnSpc>
            </a:pPr>
            <a:r>
              <a:rPr lang="en-US" sz="1000" smtClean="0"/>
              <a:t>In general, each time the function fact( ) is entered recursively, a new set of local variables and parameters is allocated on the stack, and only this new set may be referenced within that call of fact( ). </a:t>
            </a:r>
          </a:p>
          <a:p>
            <a:pPr algn="just">
              <a:lnSpc>
                <a:spcPct val="90000"/>
              </a:lnSpc>
            </a:pPr>
            <a:r>
              <a:rPr lang="en-US" sz="1000" smtClean="0"/>
              <a:t>When a return from fact( ) to a point in a previous call takes place, the most recent allocation of these variables is freed from the stack when the function returns, and the previous copy is reactivated (belonging to the previous recursive call to the function fact( )). </a:t>
            </a:r>
          </a:p>
          <a:p>
            <a:pPr algn="just">
              <a:lnSpc>
                <a:spcPct val="90000"/>
              </a:lnSpc>
            </a:pPr>
            <a:r>
              <a:rPr lang="en-US" sz="1000" smtClean="0"/>
              <a:t>This previous copy is the one that was allocated upon the original entry to the previous call and is local to that call.</a:t>
            </a:r>
          </a:p>
          <a:p>
            <a:pPr algn="just">
              <a:lnSpc>
                <a:spcPct val="90000"/>
              </a:lnSpc>
            </a:pPr>
            <a:r>
              <a:rPr lang="en-US" sz="1000" smtClean="0"/>
              <a:t>This description suggests the use of a stack to keep the successive generations of local variables and parameters. </a:t>
            </a:r>
          </a:p>
          <a:p>
            <a:pPr algn="just">
              <a:lnSpc>
                <a:spcPct val="90000"/>
              </a:lnSpc>
            </a:pPr>
            <a:r>
              <a:rPr lang="en-US" sz="1000" smtClean="0"/>
              <a:t>This stack is maintained by the C system and is invisible to the programmer.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Rot="1" noChangeAspect="1" noTextEdit="1"/>
          </p:cNvSpPr>
          <p:nvPr>
            <p:ph type="sldImg"/>
          </p:nvPr>
        </p:nvSpPr>
        <p:spPr bwMode="auto">
          <a:noFill/>
          <a:ln>
            <a:solidFill>
              <a:srgbClr val="000000"/>
            </a:solidFill>
            <a:miter lim="800000"/>
            <a:headEnd/>
            <a:tailEnd/>
          </a:ln>
        </p:spPr>
      </p:sp>
      <p:sp>
        <p:nvSpPr>
          <p:cNvPr id="692227"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z="900" smtClean="0"/>
              <a:t>Each time that a recursive function is entered, a new allocation of its variables is pushed on top of the stack. </a:t>
            </a:r>
          </a:p>
          <a:p>
            <a:pPr algn="just">
              <a:lnSpc>
                <a:spcPct val="90000"/>
              </a:lnSpc>
            </a:pPr>
            <a:r>
              <a:rPr lang="en-US" sz="900" smtClean="0"/>
              <a:t>Any reference to a local variable or parameter is through the current top of the stack. </a:t>
            </a:r>
          </a:p>
          <a:p>
            <a:pPr algn="just">
              <a:lnSpc>
                <a:spcPct val="90000"/>
              </a:lnSpc>
            </a:pPr>
            <a:r>
              <a:rPr lang="en-US" sz="900" smtClean="0"/>
              <a:t>When the function returns, the stack is popped, the top allocation is freed, and the previous allocation becomes the current top of the stack to be used for referencing local variables and parameters. </a:t>
            </a:r>
          </a:p>
          <a:p>
            <a:pPr algn="just">
              <a:lnSpc>
                <a:spcPct val="90000"/>
              </a:lnSpc>
            </a:pPr>
            <a:r>
              <a:rPr lang="en-US" sz="900" smtClean="0"/>
              <a:t>You will now see how this mechanism is applied in computing the factorial function.</a:t>
            </a:r>
          </a:p>
          <a:p>
            <a:pPr algn="just">
              <a:lnSpc>
                <a:spcPct val="90000"/>
              </a:lnSpc>
            </a:pPr>
            <a:r>
              <a:rPr lang="en-US" sz="900" smtClean="0"/>
              <a:t>The following figure contains a series of snapshots of the stack for the variables n, x, and y as execution of the fact( ) function proceeds. </a:t>
            </a:r>
          </a:p>
          <a:p>
            <a:pPr algn="just">
              <a:lnSpc>
                <a:spcPct val="90000"/>
              </a:lnSpc>
            </a:pPr>
            <a:r>
              <a:rPr lang="en-US" sz="900" smtClean="0"/>
              <a:t>Initially, the stacks are empty, as illustrated in (a). </a:t>
            </a:r>
          </a:p>
          <a:p>
            <a:pPr algn="just">
              <a:lnSpc>
                <a:spcPct val="90000"/>
              </a:lnSpc>
            </a:pPr>
            <a:r>
              <a:rPr lang="en-US" sz="900" smtClean="0"/>
              <a:t>After the first call on fact( ) by the calling procedure, the situation is as shown in (b) with n equal to 4. The variables x and y are allocated but not initialized. </a:t>
            </a:r>
          </a:p>
          <a:p>
            <a:pPr algn="just">
              <a:lnSpc>
                <a:spcPct val="90000"/>
              </a:lnSpc>
            </a:pPr>
            <a:r>
              <a:rPr lang="en-US" sz="900" smtClean="0"/>
              <a:t>Since n does not equal 0, x is set to 3 and fact(3) is called as shown in (c). </a:t>
            </a:r>
          </a:p>
          <a:p>
            <a:pPr algn="just">
              <a:lnSpc>
                <a:spcPct val="90000"/>
              </a:lnSpc>
            </a:pPr>
            <a:r>
              <a:rPr lang="en-US" sz="900" smtClean="0"/>
              <a:t>The new value of n does not equal 0; therefore, x is set to 2 and fact(2) is called as shown in (d). </a:t>
            </a:r>
          </a:p>
          <a:p>
            <a:pPr algn="just">
              <a:lnSpc>
                <a:spcPct val="90000"/>
              </a:lnSpc>
            </a:pPr>
            <a:r>
              <a:rPr lang="en-US" sz="900" smtClean="0"/>
              <a:t>This continues until n equals 0 as shown in(f). </a:t>
            </a:r>
          </a:p>
          <a:p>
            <a:pPr algn="just">
              <a:lnSpc>
                <a:spcPct val="90000"/>
              </a:lnSpc>
            </a:pPr>
            <a:r>
              <a:rPr lang="en-US" sz="900" smtClean="0"/>
              <a:t>At that point, the value 1 is returned from the call to fact(0). </a:t>
            </a:r>
          </a:p>
          <a:p>
            <a:pPr algn="just">
              <a:lnSpc>
                <a:spcPct val="90000"/>
              </a:lnSpc>
            </a:pPr>
            <a:r>
              <a:rPr lang="en-US" sz="900" smtClean="0"/>
              <a:t>Execution resumes from the point at which fact(0) was called, which is the assignment of the returned value to the copy of y declared in fact(1). </a:t>
            </a:r>
          </a:p>
          <a:p>
            <a:pPr algn="just">
              <a:lnSpc>
                <a:spcPct val="90000"/>
              </a:lnSpc>
            </a:pPr>
            <a:r>
              <a:rPr lang="en-US" sz="900" smtClean="0"/>
              <a:t>This is shown by the status of the stack shown in figure (g), where the variables allocated for fact(0) have been freed and y is set to 1.</a:t>
            </a:r>
          </a:p>
          <a:p>
            <a:pPr algn="just">
              <a:lnSpc>
                <a:spcPct val="90000"/>
              </a:lnSpc>
            </a:pPr>
            <a:r>
              <a:rPr lang="en-US" sz="900" smtClean="0"/>
              <a:t>The statement return (n * y) is then executed, multiplying the top values of n and y to obtain 1, and returning the value to fact(2) as shown in (h). </a:t>
            </a:r>
          </a:p>
          <a:p>
            <a:pPr algn="just">
              <a:lnSpc>
                <a:spcPct val="90000"/>
              </a:lnSpc>
            </a:pPr>
            <a:r>
              <a:rPr lang="en-US" sz="900" smtClean="0"/>
              <a:t>This process is repeated twice more, until finally the value of y in fact(4) equals 6. </a:t>
            </a:r>
          </a:p>
          <a:p>
            <a:pPr algn="just">
              <a:lnSpc>
                <a:spcPct val="90000"/>
              </a:lnSpc>
            </a:pPr>
            <a:r>
              <a:rPr lang="en-US" sz="900" smtClean="0"/>
              <a:t>The statement return (n * y) is executed one more time. </a:t>
            </a:r>
          </a:p>
          <a:p>
            <a:pPr algn="just">
              <a:lnSpc>
                <a:spcPct val="90000"/>
              </a:lnSpc>
            </a:pPr>
            <a:r>
              <a:rPr lang="en-US" sz="900" smtClean="0"/>
              <a:t>The product 24 is returned to the calling function where it is printed by the statement printf(“%d”, fact(4));</a:t>
            </a:r>
          </a:p>
          <a:p>
            <a:pPr algn="just">
              <a:lnSpc>
                <a:spcPct val="90000"/>
              </a:lnSpc>
            </a:pPr>
            <a:r>
              <a:rPr lang="en-US" sz="900" smtClean="0"/>
              <a:t>Note that each time that a recursive routine returns, it returns to the point immediately following the point from which it was called. </a:t>
            </a:r>
          </a:p>
          <a:p>
            <a:pPr algn="just">
              <a:lnSpc>
                <a:spcPct val="90000"/>
              </a:lnSpc>
            </a:pPr>
            <a:endParaRPr lang="en-US" sz="900" smtClean="0"/>
          </a:p>
          <a:p>
            <a:pPr algn="just">
              <a:lnSpc>
                <a:spcPct val="90000"/>
              </a:lnSpc>
            </a:pPr>
            <a:endParaRPr lang="en-US" sz="900" smtClean="0"/>
          </a:p>
          <a:p>
            <a:pPr>
              <a:lnSpc>
                <a:spcPct val="90000"/>
              </a:lnSpc>
            </a:pPr>
            <a:endParaRPr lang="en-US" sz="90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TextEdit="1"/>
          </p:cNvSpPr>
          <p:nvPr>
            <p:ph type="sldImg"/>
          </p:nvPr>
        </p:nvSpPr>
        <p:spPr bwMode="auto">
          <a:noFill/>
          <a:ln>
            <a:solidFill>
              <a:srgbClr val="000000"/>
            </a:solidFill>
            <a:miter lim="800000"/>
            <a:headEnd/>
            <a:tailEnd/>
          </a:ln>
        </p:spPr>
      </p:sp>
      <p:sp>
        <p:nvSpPr>
          <p:cNvPr id="693251"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Note that a running program gets a certain space in the main-memory. </a:t>
            </a:r>
          </a:p>
          <a:p>
            <a:pPr algn="just"/>
            <a:r>
              <a:rPr lang="en-US" smtClean="0"/>
              <a:t>Both, the executable compiled program code and the used variables, are put inside this memory. </a:t>
            </a:r>
          </a:p>
          <a:p>
            <a:pPr algn="just"/>
            <a:r>
              <a:rPr lang="en-US" smtClean="0"/>
              <a:t>It is only important how you, or better, your compiler/processor, interpret the memory a pointer points to.</a:t>
            </a:r>
          </a:p>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Rot="1" noChangeAspect="1" noTextEdit="1"/>
          </p:cNvSpPr>
          <p:nvPr>
            <p:ph type="sldImg"/>
          </p:nvPr>
        </p:nvSpPr>
        <p:spPr bwMode="auto">
          <a:noFill/>
          <a:ln>
            <a:solidFill>
              <a:srgbClr val="000000"/>
            </a:solidFill>
            <a:miter lim="800000"/>
            <a:headEnd/>
            <a:tailEnd/>
          </a:ln>
        </p:spPr>
      </p:sp>
      <p:sp>
        <p:nvSpPr>
          <p:cNvPr id="694275"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But there's still another way: Use a function pointer!</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How  C compiler distinguish b\n the variable names.</a:t>
            </a:r>
          </a:p>
          <a:p>
            <a:r>
              <a:rPr lang="en-US" smtClean="0"/>
              <a:t>It makes it compulsory to declare the type of any variable to use in a program.</a:t>
            </a:r>
          </a:p>
          <a:p>
            <a:r>
              <a:rPr lang="en-US" smtClean="0"/>
              <a:t>This type of declaration is done at the beginning of the program(global) or beginning of the function(local).</a:t>
            </a:r>
          </a:p>
          <a:p>
            <a:r>
              <a:rPr lang="en-US" smtClean="0"/>
              <a:t>     Eg: int si,m_hra;</a:t>
            </a:r>
          </a:p>
          <a:p>
            <a:r>
              <a:rPr lang="en-US" smtClean="0"/>
              <a:t>           char code;</a:t>
            </a:r>
          </a:p>
          <a:p>
            <a:r>
              <a:rPr lang="en-US" smtClean="0"/>
              <a:t>           float bass;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Rot="1" noChangeAspect="1" noTextEdit="1"/>
          </p:cNvSpPr>
          <p:nvPr>
            <p:ph type="sldImg"/>
          </p:nvPr>
        </p:nvSpPr>
        <p:spPr bwMode="auto">
          <a:noFill/>
          <a:ln>
            <a:solidFill>
              <a:srgbClr val="000000"/>
            </a:solidFill>
            <a:miter lim="800000"/>
            <a:headEnd/>
            <a:tailEnd/>
          </a:ln>
        </p:spPr>
      </p:sp>
      <p:sp>
        <p:nvSpPr>
          <p:cNvPr id="695299"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z="800" smtClean="0"/>
              <a:t>Aside from </a:t>
            </a:r>
            <a:r>
              <a:rPr lang="en-US" sz="800" b="1" smtClean="0"/>
              <a:t>main( )</a:t>
            </a:r>
            <a:r>
              <a:rPr lang="en-US" sz="800" smtClean="0"/>
              <a:t>, this program has 3 functions. </a:t>
            </a:r>
          </a:p>
          <a:p>
            <a:pPr algn="just">
              <a:lnSpc>
                <a:spcPct val="90000"/>
              </a:lnSpc>
            </a:pPr>
            <a:r>
              <a:rPr lang="en-US" sz="800" smtClean="0"/>
              <a:t>The functions </a:t>
            </a:r>
            <a:r>
              <a:rPr lang="en-US" sz="800" b="1" smtClean="0"/>
              <a:t>doubleIt( )</a:t>
            </a:r>
            <a:r>
              <a:rPr lang="en-US" sz="800" smtClean="0"/>
              <a:t> and </a:t>
            </a:r>
            <a:r>
              <a:rPr lang="en-US" sz="800" b="1" smtClean="0"/>
              <a:t>tripleIt( )</a:t>
            </a:r>
            <a:r>
              <a:rPr lang="en-US" sz="800" smtClean="0"/>
              <a:t> are just run of mill functions that take in an integer, either double or triple the value of the argument received, and return the value. </a:t>
            </a:r>
          </a:p>
          <a:p>
            <a:pPr algn="just">
              <a:lnSpc>
                <a:spcPct val="90000"/>
              </a:lnSpc>
            </a:pPr>
            <a:r>
              <a:rPr lang="en-US" sz="800" smtClean="0"/>
              <a:t>The function of interest here is </a:t>
            </a:r>
            <a:r>
              <a:rPr lang="en-US" sz="800" b="1" smtClean="0"/>
              <a:t>compute( )</a:t>
            </a:r>
            <a:r>
              <a:rPr lang="en-US" sz="800" smtClean="0"/>
              <a:t>. It starts off normal. It returns an int, and the first parameter is an int. </a:t>
            </a:r>
          </a:p>
          <a:p>
            <a:pPr algn="just">
              <a:lnSpc>
                <a:spcPct val="90000"/>
              </a:lnSpc>
            </a:pPr>
            <a:r>
              <a:rPr lang="en-US" sz="800" smtClean="0"/>
              <a:t>But the second parameter is pretty strange looking. The whole "</a:t>
            </a:r>
            <a:r>
              <a:rPr lang="en-US" sz="800" b="1" smtClean="0"/>
              <a:t>int (comp*)(int)</a:t>
            </a:r>
            <a:r>
              <a:rPr lang="en-US" sz="800" smtClean="0"/>
              <a:t>" is one parameter, which, in fact, is the format of a function pointer. </a:t>
            </a:r>
          </a:p>
          <a:p>
            <a:pPr algn="just">
              <a:lnSpc>
                <a:spcPct val="90000"/>
              </a:lnSpc>
            </a:pPr>
            <a:r>
              <a:rPr lang="en-US" sz="800" smtClean="0"/>
              <a:t>Basically it says compute( ) wants a pointer to a function that takes one integer parameter, and returns an integer. And it is going to refer to this function through the parameter name </a:t>
            </a:r>
            <a:r>
              <a:rPr lang="en-US" sz="800" b="1" smtClean="0"/>
              <a:t>comp.</a:t>
            </a:r>
          </a:p>
          <a:p>
            <a:pPr algn="just">
              <a:lnSpc>
                <a:spcPct val="90000"/>
              </a:lnSpc>
            </a:pPr>
            <a:r>
              <a:rPr lang="en-US" sz="800" smtClean="0"/>
              <a:t>When </a:t>
            </a:r>
            <a:r>
              <a:rPr lang="en-US" sz="800" b="1" smtClean="0"/>
              <a:t>compute( )</a:t>
            </a:r>
            <a:r>
              <a:rPr lang="en-US" sz="800" smtClean="0"/>
              <a:t> is called, it uses its parameter </a:t>
            </a:r>
            <a:r>
              <a:rPr lang="en-US" sz="800" b="1" smtClean="0"/>
              <a:t>comp</a:t>
            </a:r>
            <a:r>
              <a:rPr lang="en-US" sz="800" smtClean="0"/>
              <a:t> just like a normal function. When a function pointer is passed to a function, it can be used like a normal function. </a:t>
            </a:r>
          </a:p>
          <a:p>
            <a:pPr algn="just">
              <a:lnSpc>
                <a:spcPct val="90000"/>
              </a:lnSpc>
            </a:pPr>
            <a:r>
              <a:rPr lang="en-US" sz="800" smtClean="0"/>
              <a:t>When </a:t>
            </a:r>
            <a:r>
              <a:rPr lang="en-US" sz="800" b="1" smtClean="0"/>
              <a:t>compute( )</a:t>
            </a:r>
            <a:r>
              <a:rPr lang="en-US" sz="800" smtClean="0"/>
              <a:t> is called in </a:t>
            </a:r>
            <a:r>
              <a:rPr lang="en-US" sz="800" b="1" smtClean="0"/>
              <a:t>main( )</a:t>
            </a:r>
            <a:r>
              <a:rPr lang="en-US" sz="800" smtClean="0"/>
              <a:t>, the second parameter is given the name of another function with an </a:t>
            </a:r>
            <a:r>
              <a:rPr lang="en-US" sz="800" b="1" smtClean="0"/>
              <a:t>ampersand</a:t>
            </a:r>
            <a:r>
              <a:rPr lang="en-US" sz="800" smtClean="0"/>
              <a:t>. </a:t>
            </a:r>
          </a:p>
          <a:p>
            <a:pPr algn="just">
              <a:lnSpc>
                <a:spcPct val="90000"/>
              </a:lnSpc>
            </a:pPr>
            <a:r>
              <a:rPr lang="en-US" sz="800" smtClean="0"/>
              <a:t>The </a:t>
            </a:r>
            <a:r>
              <a:rPr lang="en-US" sz="800" b="1" smtClean="0"/>
              <a:t>ampersand</a:t>
            </a:r>
            <a:r>
              <a:rPr lang="en-US" sz="800" smtClean="0"/>
              <a:t> is of course, the "</a:t>
            </a:r>
            <a:r>
              <a:rPr lang="en-US" sz="800" b="1" smtClean="0"/>
              <a:t>address of</a:t>
            </a:r>
            <a:r>
              <a:rPr lang="en-US" sz="800" smtClean="0"/>
              <a:t>" operator. So this is passing the address of </a:t>
            </a:r>
            <a:r>
              <a:rPr lang="en-US" sz="800" b="1" smtClean="0"/>
              <a:t>doubleIt( )</a:t>
            </a:r>
            <a:r>
              <a:rPr lang="en-US" sz="800" smtClean="0"/>
              <a:t> (and pointers are really just addresses). So this is how </a:t>
            </a:r>
            <a:r>
              <a:rPr lang="en-US" sz="800" b="1" smtClean="0"/>
              <a:t>compute( )</a:t>
            </a:r>
            <a:r>
              <a:rPr lang="en-US" sz="800" smtClean="0"/>
              <a:t> gets the pointer to </a:t>
            </a:r>
            <a:r>
              <a:rPr lang="en-US" sz="800" b="1" smtClean="0"/>
              <a:t>doubleIt( )</a:t>
            </a:r>
            <a:r>
              <a:rPr lang="en-US" sz="800" smtClean="0"/>
              <a:t> </a:t>
            </a:r>
          </a:p>
          <a:p>
            <a:pPr algn="just">
              <a:lnSpc>
                <a:spcPct val="90000"/>
              </a:lnSpc>
            </a:pPr>
            <a:r>
              <a:rPr lang="en-US" sz="800" smtClean="0"/>
              <a:t>It is important to note however, that if the return type of the function </a:t>
            </a:r>
            <a:r>
              <a:rPr lang="en-US" sz="800" b="1" smtClean="0"/>
              <a:t>doubleIt( )</a:t>
            </a:r>
            <a:r>
              <a:rPr lang="en-US" sz="800" smtClean="0"/>
              <a:t> and it's parameter list did not match the ones for the function pointer </a:t>
            </a:r>
            <a:r>
              <a:rPr lang="en-US" sz="800" b="1" smtClean="0"/>
              <a:t>comp</a:t>
            </a:r>
            <a:r>
              <a:rPr lang="en-US" sz="800" smtClean="0"/>
              <a:t>, it could not be used. </a:t>
            </a:r>
          </a:p>
          <a:p>
            <a:pPr algn="just">
              <a:lnSpc>
                <a:spcPct val="90000"/>
              </a:lnSpc>
            </a:pPr>
            <a:r>
              <a:rPr lang="en-US" sz="800" smtClean="0"/>
              <a:t>When you pass a function pointer, the functions header must match the header of the function pointer definition </a:t>
            </a:r>
            <a:r>
              <a:rPr lang="en-US" sz="800" b="1" smtClean="0"/>
              <a:t>exactly</a:t>
            </a:r>
            <a:r>
              <a:rPr lang="en-US" sz="800" smtClean="0"/>
              <a:t>, or it cannot be used.</a:t>
            </a:r>
          </a:p>
          <a:p>
            <a:pPr algn="just">
              <a:lnSpc>
                <a:spcPct val="90000"/>
              </a:lnSpc>
            </a:pPr>
            <a:endParaRPr lang="en-US" sz="800" smtClean="0"/>
          </a:p>
          <a:p>
            <a:pPr algn="just">
              <a:lnSpc>
                <a:spcPct val="90000"/>
              </a:lnSpc>
            </a:pPr>
            <a:endParaRPr lang="en-US" sz="800" smtClean="0"/>
          </a:p>
          <a:p>
            <a:pPr>
              <a:lnSpc>
                <a:spcPct val="80000"/>
              </a:lnSpc>
            </a:pPr>
            <a:r>
              <a:rPr lang="en-US" sz="800" smtClean="0"/>
              <a:t>We read the second parameter as comp is a pointer to a function that takes a single argument of type integer, and returns an integer. The parentheses are necessary because ( ) binds tighter than *. In contrast, consider the declaration:</a:t>
            </a:r>
          </a:p>
          <a:p>
            <a:pPr>
              <a:lnSpc>
                <a:spcPct val="80000"/>
              </a:lnSpc>
            </a:pPr>
            <a:r>
              <a:rPr lang="en-US" sz="800" smtClean="0"/>
              <a:t>Int * comp(int)</a:t>
            </a:r>
          </a:p>
          <a:p>
            <a:pPr>
              <a:lnSpc>
                <a:spcPct val="80000"/>
              </a:lnSpc>
            </a:pPr>
            <a:r>
              <a:rPr lang="en-US" sz="800" smtClean="0"/>
              <a:t>This declares comp to be a function that takes an argument of  type integer, and returns a pointer to an integer. In the body of the function definition for comp( ), we can either treat the pointer comp as if it were a function, or we can explicitly dereference the pointer. </a:t>
            </a:r>
          </a:p>
          <a:p>
            <a:pPr>
              <a:lnSpc>
                <a:spcPct val="80000"/>
              </a:lnSpc>
            </a:pPr>
            <a:r>
              <a:rPr lang="en-US" sz="800" smtClean="0"/>
              <a:t>It is helpful to think of the construct (*f)(k) as follows:</a:t>
            </a:r>
          </a:p>
          <a:p>
            <a:pPr>
              <a:lnSpc>
                <a:spcPct val="80000"/>
              </a:lnSpc>
            </a:pPr>
            <a:r>
              <a:rPr lang="en-US" sz="800" smtClean="0"/>
              <a:t>f	the pointer to the function</a:t>
            </a:r>
          </a:p>
          <a:p>
            <a:pPr>
              <a:lnSpc>
                <a:spcPct val="80000"/>
              </a:lnSpc>
            </a:pPr>
            <a:r>
              <a:rPr lang="en-US" sz="800" smtClean="0"/>
              <a:t>*f 	the function itself</a:t>
            </a:r>
          </a:p>
          <a:p>
            <a:pPr>
              <a:lnSpc>
                <a:spcPct val="80000"/>
              </a:lnSpc>
            </a:pPr>
            <a:r>
              <a:rPr lang="en-US" sz="800" smtClean="0"/>
              <a:t>(*f) (k) the call to the function</a:t>
            </a:r>
          </a:p>
          <a:p>
            <a:pPr>
              <a:lnSpc>
                <a:spcPct val="80000"/>
              </a:lnSpc>
            </a:pPr>
            <a:endParaRPr lang="en-US" sz="80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TextEdit="1"/>
          </p:cNvSpPr>
          <p:nvPr>
            <p:ph type="sldImg"/>
          </p:nvPr>
        </p:nvSpPr>
        <p:spPr bwMode="auto">
          <a:noFill/>
          <a:ln>
            <a:solidFill>
              <a:srgbClr val="000000"/>
            </a:solidFill>
            <a:miter lim="800000"/>
            <a:headEnd/>
            <a:tailEnd/>
          </a:ln>
        </p:spPr>
      </p:sp>
      <p:sp>
        <p:nvSpPr>
          <p:cNvPr id="65945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work on implementing functions with storage types. Also using pointers for variables/functions</a:t>
            </a:r>
          </a:p>
          <a:p>
            <a:r>
              <a:rPr lang="en-US" smtClean="0"/>
              <a:t>Refer to hand-out in the supporting document (Module 4 : Functions &amp; Recursion)</a:t>
            </a:r>
          </a:p>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Rot="1" noChangeAspect="1" noTextEdit="1"/>
          </p:cNvSpPr>
          <p:nvPr>
            <p:ph type="sldImg"/>
          </p:nvPr>
        </p:nvSpPr>
        <p:spPr bwMode="auto">
          <a:noFill/>
          <a:ln>
            <a:solidFill>
              <a:srgbClr val="000000"/>
            </a:solidFill>
            <a:miter lim="800000"/>
            <a:headEnd/>
            <a:tailEnd/>
          </a:ln>
        </p:spPr>
      </p:sp>
      <p:sp>
        <p:nvSpPr>
          <p:cNvPr id="696323"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The keyword </a:t>
            </a:r>
            <a:r>
              <a:rPr lang="en-US" b="1" smtClean="0"/>
              <a:t>struct</a:t>
            </a:r>
            <a:r>
              <a:rPr lang="en-US" smtClean="0"/>
              <a:t> introduces a structure declaration, which is a list of declarations enclosed in braces. </a:t>
            </a:r>
          </a:p>
          <a:p>
            <a:pPr algn="just"/>
            <a:endParaRPr lang="en-US" smtClean="0"/>
          </a:p>
          <a:p>
            <a:pPr algn="just"/>
            <a:r>
              <a:rPr lang="en-US" smtClean="0"/>
              <a:t>An optional name called a structure tag may follow the word struct, as with employee in the previous example.</a:t>
            </a:r>
          </a:p>
          <a:p>
            <a:pPr algn="just"/>
            <a:r>
              <a:rPr lang="en-US" smtClean="0"/>
              <a:t> </a:t>
            </a:r>
          </a:p>
          <a:p>
            <a:pPr algn="just"/>
            <a:r>
              <a:rPr lang="en-US" smtClean="0"/>
              <a:t>The tag names this kind of structure, and can be used subsequently as a shorthand for the part of the declaration in braces.</a:t>
            </a:r>
          </a:p>
          <a:p>
            <a:pPr algn="just"/>
            <a:endParaRPr lang="en-US" smtClean="0"/>
          </a:p>
          <a:p>
            <a:pPr algn="just"/>
            <a:r>
              <a:rPr lang="en-US" b="1" smtClean="0"/>
              <a:t>A struct declaration defines a type.</a:t>
            </a:r>
          </a:p>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Rot="1" noChangeAspect="1" noTextEdit="1"/>
          </p:cNvSpPr>
          <p:nvPr>
            <p:ph type="sldImg"/>
          </p:nvPr>
        </p:nvSpPr>
        <p:spPr bwMode="auto">
          <a:noFill/>
          <a:ln>
            <a:solidFill>
              <a:srgbClr val="000000"/>
            </a:solidFill>
            <a:miter lim="800000"/>
            <a:headEnd/>
            <a:tailEnd/>
          </a:ln>
        </p:spPr>
      </p:sp>
      <p:sp>
        <p:nvSpPr>
          <p:cNvPr id="697347"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Declaring a structure only defines a template or a blueprint for a data type. It does not therefore result in the allocation of memory.</a:t>
            </a:r>
          </a:p>
          <a:p>
            <a:pPr algn="just"/>
            <a:endParaRPr lang="en-US" smtClean="0"/>
          </a:p>
          <a:p>
            <a:pPr algn="just"/>
            <a:r>
              <a:rPr lang="en-US" smtClean="0"/>
              <a:t>Memory is allocated only when a variable of a structure type is declared in the program.</a:t>
            </a:r>
          </a:p>
          <a:p>
            <a:pPr algn="just"/>
            <a:endParaRPr lang="en-US" smtClean="0"/>
          </a:p>
          <a:p>
            <a:pPr algn="just"/>
            <a:r>
              <a:rPr lang="en-US" smtClean="0"/>
              <a:t>Till a variable of a structure type is created, a structure declaration is only identified as a type, and no memory is allocated.</a:t>
            </a:r>
          </a:p>
          <a:p>
            <a:pPr algn="just"/>
            <a:endParaRPr lang="en-US" smtClean="0"/>
          </a:p>
          <a:p>
            <a:pPr algn="just"/>
            <a:r>
              <a:rPr lang="en-US" smtClean="0"/>
              <a:t>Even for fundamental data types, the compiler does not allocate memory for types. Rather, it allocates memory for implementations of fundamental data types, in short, memory is allocated only for a variable declaration. </a:t>
            </a:r>
          </a:p>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E07C967-B39A-4EF8-B3C3-75E51302D250}" type="slidenum">
              <a:rPr lang="en-US" sz="1200">
                <a:latin typeface="Times New Roman" pitchFamily="18" charset="0"/>
              </a:rPr>
              <a:pPr algn="r" eaLnBrk="0" hangingPunct="0"/>
              <a:t>172</a:t>
            </a:fld>
            <a:endParaRPr lang="en-US" sz="1200">
              <a:latin typeface="Times New Roman" pitchFamily="18" charset="0"/>
            </a:endParaRPr>
          </a:p>
        </p:txBody>
      </p:sp>
      <p:sp>
        <p:nvSpPr>
          <p:cNvPr id="375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581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Since the address of the structure variable salesvar is passed to the function compute( ) from main( ), the parameter of the function compute( ) has appropriately defined to be a pointer to a structure of type salesdata.</a:t>
            </a:r>
          </a:p>
          <a:p>
            <a:endParaRPr lang="en-US" smtClean="0"/>
          </a:p>
          <a:p>
            <a:r>
              <a:rPr lang="en-US" smtClean="0"/>
              <a:t>When accessing elements of a structure variable using a pointer to the structure, the arrow operator is used. This is evident from the references to the elements value_of_sale, units_sold, and product_unit_price in the function compute. They are referred to using the structure pointer salesptr followed by the arrow operator (-&gt;)</a:t>
            </a:r>
          </a:p>
          <a:p>
            <a:endParaRPr lang="en-US" smtClean="0"/>
          </a:p>
          <a:p>
            <a:r>
              <a:rPr lang="en-US" smtClean="0"/>
              <a:t>Since the function compute( ) receives the address of the structure variable salesvar from main( ), it does not need to pass the structure variable back to main( ), as the function main( ) would have accessed and computed the values of the elements of the structure variable salesvar in the calling function itself.</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Rot="1" noChangeAspect="1" noTextEdit="1"/>
          </p:cNvSpPr>
          <p:nvPr>
            <p:ph type="sldImg"/>
          </p:nvPr>
        </p:nvSpPr>
        <p:spPr bwMode="auto">
          <a:noFill/>
          <a:ln>
            <a:solidFill>
              <a:srgbClr val="000000"/>
            </a:solidFill>
            <a:miter lim="800000"/>
            <a:headEnd/>
            <a:tailEnd/>
          </a:ln>
        </p:spPr>
      </p:sp>
      <p:sp>
        <p:nvSpPr>
          <p:cNvPr id="69939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Using the sizeof( ) operator makes for portable code. This is especially so when the size of an integer depends upon different hardware architectures. It may be 2 bytes for lower-end platforms, and 4 bytes for higher-end platforms. The sizeof( ) operator determines the implementation of a data type on any hardware platform. </a:t>
            </a:r>
          </a:p>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Rot="1" noChangeAspect="1" noTextEdit="1"/>
          </p:cNvSpPr>
          <p:nvPr>
            <p:ph type="sldImg"/>
          </p:nvPr>
        </p:nvSpPr>
        <p:spPr bwMode="auto">
          <a:noFill/>
          <a:ln>
            <a:solidFill>
              <a:srgbClr val="000000"/>
            </a:solidFill>
            <a:miter lim="800000"/>
            <a:headEnd/>
            <a:tailEnd/>
          </a:ln>
        </p:spPr>
      </p:sp>
      <p:sp>
        <p:nvSpPr>
          <p:cNvPr id="70041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access a member of a union, use the same syntax that you would use for structures: the dot and arrow operators.</a:t>
            </a:r>
          </a:p>
          <a:p>
            <a:endParaRPr lang="en-US" smtClean="0"/>
          </a:p>
          <a:p>
            <a:r>
              <a:rPr lang="en-US" smtClean="0"/>
              <a:t>If you are operating on the union directly, use the dot operator. If the union is accessed through a pointer, use the arrow operator.</a:t>
            </a:r>
          </a:p>
          <a:p>
            <a:endParaRPr lang="en-US" smtClean="0"/>
          </a:p>
          <a:p>
            <a:r>
              <a:rPr lang="en-US" smtClean="0"/>
              <a:t>For example, to assign the integer 10 to element i of cnvt, write cnvt.i = 10;</a:t>
            </a:r>
          </a:p>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TextEdit="1"/>
          </p:cNvSpPr>
          <p:nvPr>
            <p:ph type="sldImg"/>
          </p:nvPr>
        </p:nvSpPr>
        <p:spPr bwMode="auto">
          <a:noFill/>
          <a:ln>
            <a:solidFill>
              <a:srgbClr val="000000"/>
            </a:solidFill>
            <a:miter lim="800000"/>
            <a:headEnd/>
            <a:tailEnd/>
          </a:ln>
        </p:spPr>
      </p:sp>
      <p:sp>
        <p:nvSpPr>
          <p:cNvPr id="70144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Unions are used frequently when specialized type conversions are needed because you can refer to the data held in the union in fundamentally different ways.</a:t>
            </a:r>
          </a:p>
          <a:p>
            <a:r>
              <a:rPr lang="en-US" smtClean="0"/>
              <a:t>Consider the problem of writing a short integer to a disk file. The C standard library defines no function specifically designed to write a short integer to a file.</a:t>
            </a:r>
          </a:p>
          <a:p>
            <a:r>
              <a:rPr lang="en-US" smtClean="0"/>
              <a:t>While you can write any type of data to a file using fwrite( ), using fwrite( ) incurs excessive overhead for such a simple operation.</a:t>
            </a:r>
          </a:p>
          <a:p>
            <a:r>
              <a:rPr lang="en-US" smtClean="0"/>
              <a:t>However, using a union, you can easily create a function called putw( ), which represents the binary representation of a short integer to a file one byte at a time. </a:t>
            </a:r>
          </a:p>
          <a:p>
            <a:endParaRPr lang="en-US" smtClean="0"/>
          </a:p>
          <a:p>
            <a:r>
              <a:rPr lang="en-US" smtClean="0"/>
              <a:t>The following example assumes that short integers are 2 bytes long. First, create a union consisting of one short integer and a 2-byte character array:</a:t>
            </a:r>
          </a:p>
          <a:p>
            <a:endParaRPr lang="en-US" smtClean="0"/>
          </a:p>
          <a:p>
            <a:r>
              <a:rPr lang="en-US" smtClean="0"/>
              <a:t>Now, you can use pw to create the version of putw( ) shown in the following program:</a:t>
            </a:r>
          </a:p>
          <a:p>
            <a:r>
              <a:rPr lang="en-US" smtClean="0"/>
              <a:t>int putw( short int num, FILE *fp);</a:t>
            </a:r>
          </a:p>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TextEdit="1"/>
          </p:cNvSpPr>
          <p:nvPr>
            <p:ph type="sldImg"/>
          </p:nvPr>
        </p:nvSpPr>
        <p:spPr bwMode="auto">
          <a:noFill/>
          <a:ln>
            <a:solidFill>
              <a:srgbClr val="000000"/>
            </a:solidFill>
            <a:miter lim="800000"/>
            <a:headEnd/>
            <a:tailEnd/>
          </a:ln>
        </p:spPr>
      </p:sp>
      <p:sp>
        <p:nvSpPr>
          <p:cNvPr id="70246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Although putw( ) is called with a short integer, it can still use the standard function fputc( ) to write each byte in the integer to a disk file one byte at a time.</a:t>
            </a:r>
          </a:p>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TextEdit="1"/>
          </p:cNvSpPr>
          <p:nvPr>
            <p:ph type="sldImg"/>
          </p:nvPr>
        </p:nvSpPr>
        <p:spPr bwMode="auto">
          <a:noFill/>
          <a:ln>
            <a:solidFill>
              <a:srgbClr val="000000"/>
            </a:solidFill>
            <a:miter lim="800000"/>
            <a:headEnd/>
            <a:tailEnd/>
          </a:ln>
        </p:spPr>
      </p:sp>
      <p:sp>
        <p:nvSpPr>
          <p:cNvPr id="70553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Given these declarations, the following types of statements are perfectly valid:</a:t>
            </a:r>
          </a:p>
          <a:p>
            <a:r>
              <a:rPr lang="en-US" smtClean="0"/>
              <a:t>money = dime;</a:t>
            </a:r>
          </a:p>
          <a:p>
            <a:r>
              <a:rPr lang="en-US" smtClean="0"/>
              <a:t>if (money = = quarter)</a:t>
            </a:r>
          </a:p>
          <a:p>
            <a:r>
              <a:rPr lang="en-US" smtClean="0"/>
              <a:t> printf( “Money is a quarter. \n”);</a:t>
            </a:r>
          </a:p>
          <a:p>
            <a:endParaRPr lang="en-US" smtClean="0"/>
          </a:p>
          <a:p>
            <a:r>
              <a:rPr lang="en-US" smtClean="0"/>
              <a:t>The key point to understand about an enumeration is that each of the symbols stands for an integer value.</a:t>
            </a:r>
          </a:p>
          <a:p>
            <a:r>
              <a:rPr lang="en-US" smtClean="0"/>
              <a:t>As such, they may be used anywhere that an integer may be used.</a:t>
            </a:r>
          </a:p>
          <a:p>
            <a:r>
              <a:rPr lang="en-US" smtClean="0"/>
              <a:t>Each symbol is given a value one greater than the symbol that precedes it. The value of the first enumeration symbol is 0. Therefore,</a:t>
            </a:r>
          </a:p>
          <a:p>
            <a:r>
              <a:rPr lang="en-US" smtClean="0"/>
              <a:t>printf( “%d %d”, penny, dime);</a:t>
            </a:r>
          </a:p>
          <a:p>
            <a:r>
              <a:rPr lang="en-US" smtClean="0"/>
              <a:t>displays 0 2 on the screen.</a:t>
            </a:r>
          </a:p>
          <a:p>
            <a:r>
              <a:rPr lang="en-US" smtClean="0"/>
              <a:t>You can specify the value of one or more of the symbols by using an initializer.</a:t>
            </a:r>
          </a:p>
          <a:p>
            <a:r>
              <a:rPr lang="en-US" smtClean="0"/>
              <a:t>Do this by following the symbol with an equal sign and an integer value.</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Basic types: char, int, float, and double</a:t>
            </a:r>
          </a:p>
          <a:p>
            <a:r>
              <a:rPr lang="en-US" smtClean="0"/>
              <a:t>Meant to match the processor’s native types</a:t>
            </a:r>
          </a:p>
          <a:p>
            <a:pPr lvl="1"/>
            <a:r>
              <a:rPr lang="en-US" smtClean="0"/>
              <a:t>Natural translation into assembly</a:t>
            </a:r>
          </a:p>
          <a:p>
            <a:pPr lvl="1"/>
            <a:r>
              <a:rPr lang="en-US" smtClean="0"/>
              <a:t>Fundamentally non-portable</a:t>
            </a:r>
          </a:p>
          <a:p>
            <a:r>
              <a:rPr lang="en-US" smtClean="0"/>
              <a:t>Declaration syntax: string of specifiers followed by a declarator</a:t>
            </a:r>
          </a:p>
          <a:p>
            <a:r>
              <a:rPr lang="en-US" smtClean="0"/>
              <a:t>Declarator’s notation matches that in an expression</a:t>
            </a:r>
          </a:p>
          <a:p>
            <a:r>
              <a:rPr lang="en-US" smtClean="0"/>
              <a:t>Access a symbol using its declarator and get the basic type back</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Rot="1" noChangeAspect="1" noTextEdit="1"/>
          </p:cNvSpPr>
          <p:nvPr>
            <p:ph type="sldImg"/>
          </p:nvPr>
        </p:nvSpPr>
        <p:spPr bwMode="auto">
          <a:noFill/>
          <a:ln>
            <a:solidFill>
              <a:srgbClr val="000000"/>
            </a:solidFill>
            <a:miter lim="800000"/>
            <a:headEnd/>
            <a:tailEnd/>
          </a:ln>
        </p:spPr>
      </p:sp>
      <p:sp>
        <p:nvSpPr>
          <p:cNvPr id="70656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One common but erroneous assumption about enumerations is that the symbols can be input and output directly. This is not the case.</a:t>
            </a:r>
          </a:p>
          <a:p>
            <a:r>
              <a:rPr lang="en-US" smtClean="0"/>
              <a:t>For example, the following code fragment will not perform as desired:</a:t>
            </a:r>
          </a:p>
          <a:p>
            <a:r>
              <a:rPr lang="en-US" smtClean="0"/>
              <a:t>money = dollar;</a:t>
            </a:r>
          </a:p>
          <a:p>
            <a:r>
              <a:rPr lang="en-US" smtClean="0"/>
              <a:t>printf( “%s”, money);</a:t>
            </a:r>
          </a:p>
          <a:p>
            <a:endParaRPr lang="en-US" smtClean="0"/>
          </a:p>
          <a:p>
            <a:r>
              <a:rPr lang="en-US" smtClean="0"/>
              <a:t>Dollar is simply a name for an integer; it is not a string. </a:t>
            </a:r>
          </a:p>
          <a:p>
            <a:r>
              <a:rPr lang="en-US" smtClean="0"/>
              <a:t>For the same reason, you cannot use this code to achieve the desired results:</a:t>
            </a:r>
          </a:p>
          <a:p>
            <a:r>
              <a:rPr lang="en-US" smtClean="0"/>
              <a:t>/* this code is wrong */</a:t>
            </a:r>
          </a:p>
          <a:p>
            <a:r>
              <a:rPr lang="en-US" smtClean="0"/>
              <a:t>strcpy (money, “dime”);</a:t>
            </a:r>
          </a:p>
          <a:p>
            <a:r>
              <a:rPr lang="en-US" smtClean="0"/>
              <a:t>That is, a string that contains the name of a symbol is not automatically converted to that symbol.</a:t>
            </a:r>
          </a:p>
          <a:p>
            <a:r>
              <a:rPr lang="en-US" smtClean="0"/>
              <a:t>Actually creating code to input and output enumeration symbols is quite tedious (unless you are willing to settle for their integer values).</a:t>
            </a:r>
          </a:p>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TextEdit="1"/>
          </p:cNvSpPr>
          <p:nvPr>
            <p:ph type="sldImg"/>
          </p:nvPr>
        </p:nvSpPr>
        <p:spPr bwMode="auto">
          <a:noFill/>
          <a:ln>
            <a:solidFill>
              <a:srgbClr val="000000"/>
            </a:solidFill>
            <a:miter lim="800000"/>
            <a:headEnd/>
            <a:tailEnd/>
          </a:ln>
        </p:spPr>
      </p:sp>
      <p:sp>
        <p:nvSpPr>
          <p:cNvPr id="70349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For example, you need the following code to display, in words, the kind of coins that money contains:</a:t>
            </a:r>
          </a:p>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spect="1" noTextEdit="1"/>
          </p:cNvSpPr>
          <p:nvPr>
            <p:ph type="sldImg"/>
          </p:nvPr>
        </p:nvSpPr>
        <p:spPr bwMode="auto">
          <a:noFill/>
          <a:ln>
            <a:solidFill>
              <a:srgbClr val="000000"/>
            </a:solidFill>
            <a:miter lim="800000"/>
            <a:headEnd/>
            <a:tailEnd/>
          </a:ln>
        </p:spPr>
      </p:sp>
      <p:sp>
        <p:nvSpPr>
          <p:cNvPr id="6615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construct Structures, Unions &amp; Enumeration and performing computation</a:t>
            </a:r>
          </a:p>
          <a:p>
            <a:r>
              <a:rPr lang="en-US" smtClean="0"/>
              <a:t>Refer to hand-out in the supporting document (</a:t>
            </a:r>
            <a:r>
              <a:rPr lang="en-US" b="1" smtClean="0"/>
              <a:t>Module 5: User defined data types</a:t>
            </a:r>
            <a:r>
              <a:rPr lang="en-US" smtClean="0"/>
              <a:t> )</a:t>
            </a:r>
          </a:p>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spect="1" noTextEdit="1"/>
          </p:cNvSpPr>
          <p:nvPr>
            <p:ph type="sldImg"/>
          </p:nvPr>
        </p:nvSpPr>
        <p:spPr bwMode="auto">
          <a:noFill/>
          <a:ln>
            <a:solidFill>
              <a:srgbClr val="000000"/>
            </a:solidFill>
            <a:miter lim="800000"/>
            <a:headEnd/>
            <a:tailEnd/>
          </a:ln>
        </p:spPr>
      </p:sp>
      <p:sp>
        <p:nvSpPr>
          <p:cNvPr id="707587"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The function printf( ) is used for formatted output to standard output based on a format string. </a:t>
            </a:r>
          </a:p>
          <a:p>
            <a:pPr algn="just">
              <a:lnSpc>
                <a:spcPct val="90000"/>
              </a:lnSpc>
            </a:pPr>
            <a:r>
              <a:rPr lang="en-US" smtClean="0"/>
              <a:t>The syntax of the printf( ) function is: printf( “format string”, var1,var2…..)</a:t>
            </a:r>
          </a:p>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545AC30-A07E-4605-B2C3-B34A2A527F0E}" type="slidenum">
              <a:rPr lang="en-US" sz="1200">
                <a:latin typeface="Times New Roman" pitchFamily="18" charset="0"/>
              </a:rPr>
              <a:pPr algn="r" eaLnBrk="0" hangingPunct="0"/>
              <a:t>191</a:t>
            </a:fld>
            <a:endParaRPr lang="en-US" sz="1200">
              <a:latin typeface="Times New Roman" pitchFamily="18" charset="0"/>
            </a:endParaRPr>
          </a:p>
        </p:txBody>
      </p:sp>
      <p:sp>
        <p:nvSpPr>
          <p:cNvPr id="407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755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Other characters permitted in the format string are:</a:t>
            </a:r>
          </a:p>
          <a:p>
            <a:r>
              <a:rPr lang="en-US" smtClean="0"/>
              <a:t>\n for new line</a:t>
            </a:r>
          </a:p>
          <a:p>
            <a:r>
              <a:rPr lang="en-US" smtClean="0"/>
              <a:t>\t for tab (equivalent to eight spaces)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spect="1" noTextEdit="1"/>
          </p:cNvSpPr>
          <p:nvPr>
            <p:ph type="sldImg"/>
          </p:nvPr>
        </p:nvSpPr>
        <p:spPr bwMode="auto">
          <a:noFill/>
          <a:ln>
            <a:solidFill>
              <a:srgbClr val="000000"/>
            </a:solidFill>
            <a:miter lim="800000"/>
            <a:headEnd/>
            <a:tailEnd/>
          </a:ln>
        </p:spPr>
      </p:sp>
      <p:sp>
        <p:nvSpPr>
          <p:cNvPr id="708611"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The syntax of the function scanf( ) is: scanf( format string, var1, var2….)</a:t>
            </a:r>
          </a:p>
          <a:p>
            <a:pPr algn="just"/>
            <a:endParaRPr lang="en-US" smtClean="0"/>
          </a:p>
          <a:p>
            <a:r>
              <a:rPr lang="en-US" b="1" smtClean="0"/>
              <a:t>Note that the names of the character and numeric variables (gender and age) have been preceded with the ‘&amp;’ character when inputting into variables using the scanf( ) function, whereas the same is not necessary when inputting into a string using the scanf( ) function.  </a:t>
            </a:r>
          </a:p>
          <a:p>
            <a:pPr algn="just"/>
            <a:endParaRPr lang="en-US" smtClean="0"/>
          </a:p>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080F777-EB5D-4CE6-9F20-4D4A3A00D95F}" type="slidenum">
              <a:rPr lang="en-US" sz="1200">
                <a:latin typeface="Times New Roman" pitchFamily="18" charset="0"/>
              </a:rPr>
              <a:pPr algn="r" eaLnBrk="0" hangingPunct="0"/>
              <a:t>196</a:t>
            </a:fld>
            <a:endParaRPr lang="en-US" sz="1200">
              <a:latin typeface="Times New Roman" pitchFamily="18" charset="0"/>
            </a:endParaRPr>
          </a:p>
        </p:txBody>
      </p:sp>
      <p:sp>
        <p:nvSpPr>
          <p:cNvPr id="415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574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b="1" smtClean="0"/>
              <a:t>If the input string is “My name is Nobody”, the output would be “My”. The space after “My” causes the string to be terminated. Hence, to input strings that might have embedded spaces, the gets( ) function should be used.</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Rot="1" noChangeAspect="1" noTextEdit="1"/>
          </p:cNvSpPr>
          <p:nvPr>
            <p:ph type="sldImg"/>
          </p:nvPr>
        </p:nvSpPr>
        <p:spPr bwMode="auto">
          <a:noFill/>
          <a:ln>
            <a:solidFill>
              <a:srgbClr val="000000"/>
            </a:solidFill>
            <a:miter lim="800000"/>
            <a:headEnd/>
            <a:tailEnd/>
          </a:ln>
        </p:spPr>
      </p:sp>
      <p:sp>
        <p:nvSpPr>
          <p:cNvPr id="709635"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smtClean="0"/>
              <a:t>The examples so far have involved reading from standard input, and writing to standard output, which is the standard environment provided by the operating system for all applications.</a:t>
            </a:r>
          </a:p>
          <a:p>
            <a:pPr algn="just"/>
            <a:r>
              <a:rPr lang="en-US" smtClean="0"/>
              <a:t>You will now look at the process that a program needs to follow in order to access a file that is not already connected to the program.</a:t>
            </a:r>
          </a:p>
          <a:p>
            <a:pPr algn="just"/>
            <a:r>
              <a:rPr lang="en-US" smtClean="0"/>
              <a:t>Before a file can be read from, or written into, a file has to be opened using the library function </a:t>
            </a:r>
            <a:r>
              <a:rPr lang="en-US" b="1" smtClean="0"/>
              <a:t>fopen( )</a:t>
            </a:r>
          </a:p>
          <a:p>
            <a:pPr algn="just"/>
            <a:r>
              <a:rPr lang="en-US" smtClean="0"/>
              <a:t>The function fopen( ) takes a file name as an argument, and interacts with the operating system for accessing the necessary file, and returns a pointer of type FILE to be used in subsequent input/output operations on that file.</a:t>
            </a:r>
          </a:p>
          <a:p>
            <a:pPr algn="just"/>
            <a:r>
              <a:rPr lang="en-US" smtClean="0"/>
              <a:t>This pointer, called the file pointer, points to a structure that contains information about the file, such as the location of a buffer, the current character position in the buffer, whether the file is being read or written, and whether errors, or end of file have occurred.</a:t>
            </a:r>
            <a:endParaRPr lang="en-US" b="1" smtClean="0"/>
          </a:p>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0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0D5642D-2A6C-4840-9961-0A045FB86CAE}" type="slidenum">
              <a:rPr lang="en-US" sz="1200">
                <a:latin typeface="Times New Roman" pitchFamily="18" charset="0"/>
              </a:rPr>
              <a:pPr algn="r" eaLnBrk="0" hangingPunct="0"/>
              <a:t>204</a:t>
            </a:fld>
            <a:endParaRPr lang="en-US" sz="1200">
              <a:latin typeface="Times New Roman" pitchFamily="18" charset="0"/>
            </a:endParaRPr>
          </a:p>
        </p:txBody>
      </p:sp>
      <p:sp>
        <p:nvSpPr>
          <p:cNvPr id="427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2701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D8402A8F-F638-4E40-9DFF-C33EB0F66B74}" type="slidenum">
              <a:rPr lang="en-US" sz="1200">
                <a:latin typeface="Times New Roman" pitchFamily="18" charset="0"/>
              </a:rPr>
              <a:pPr algn="r" eaLnBrk="0" hangingPunct="0"/>
              <a:t>211</a:t>
            </a:fld>
            <a:endParaRPr lang="en-US" sz="1200">
              <a:latin typeface="Times New Roman" pitchFamily="18" charset="0"/>
            </a:endParaRPr>
          </a:p>
        </p:txBody>
      </p:sp>
      <p:sp>
        <p:nvSpPr>
          <p:cNvPr id="435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520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In the fgets( ) statement, the number of characters to be read has been specified by the macro MAX, which is 81. This is based on the assumption that the maximum line length in the file is 80 (i.e., one more than the maximum line length in the file). This is because fgets( ) reads one character less than the number specified, and adds a ‘\0’ at the end of the string. If however, a newline character is encountered before the specified number of characters, fgets( ) puts the ‘\0’ there. fgets( ) returns a NULL if an attempt is made to read beyond the last character in the file, i.e., end of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Rot="1" noChangeAspect="1" noTextEdit="1"/>
          </p:cNvSpPr>
          <p:nvPr>
            <p:ph type="sldImg"/>
          </p:nvPr>
        </p:nvSpPr>
        <p:spPr bwMode="auto">
          <a:noFill/>
          <a:ln>
            <a:solidFill>
              <a:srgbClr val="000000"/>
            </a:solidFill>
            <a:miter lim="800000"/>
            <a:headEnd/>
            <a:tailEnd/>
          </a:ln>
        </p:spPr>
      </p:sp>
      <p:sp>
        <p:nvSpPr>
          <p:cNvPr id="653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spect="1" noTextEdit="1"/>
          </p:cNvSpPr>
          <p:nvPr>
            <p:ph type="sldImg"/>
          </p:nvPr>
        </p:nvSpPr>
        <p:spPr bwMode="auto">
          <a:noFill/>
          <a:ln>
            <a:solidFill>
              <a:srgbClr val="000000"/>
            </a:solidFill>
            <a:miter lim="800000"/>
            <a:headEnd/>
            <a:tailEnd/>
          </a:ln>
        </p:spPr>
      </p:sp>
      <p:sp>
        <p:nvSpPr>
          <p:cNvPr id="710659" name="Rectangle 3"/>
          <p:cNvSpPr>
            <a:spLocks noGrp="1"/>
          </p:cNvSpPr>
          <p:nvPr>
            <p:ph type="body" idx="1"/>
          </p:nvPr>
        </p:nvSpPr>
        <p:spPr bwMode="auto">
          <a:noFill/>
        </p:spPr>
        <p:txBody>
          <a:bodyPr wrap="square" numCol="1" anchor="t" anchorCtr="0" compatLnSpc="1">
            <a:prstTxWarp prst="textNoShape">
              <a:avLst/>
            </a:prstTxWarp>
          </a:bodyPr>
          <a:lstStyle/>
          <a:p>
            <a:pPr algn="just">
              <a:lnSpc>
                <a:spcPct val="90000"/>
              </a:lnSpc>
            </a:pPr>
            <a:r>
              <a:rPr lang="en-US" smtClean="0"/>
              <a:t>For example, when a file is opened for input, the current position in the file from which input takes place is the beginning of the file.</a:t>
            </a:r>
          </a:p>
          <a:p>
            <a:pPr algn="just">
              <a:lnSpc>
                <a:spcPct val="90000"/>
              </a:lnSpc>
            </a:pPr>
            <a:endParaRPr lang="en-US" smtClean="0"/>
          </a:p>
          <a:p>
            <a:pPr algn="just">
              <a:lnSpc>
                <a:spcPct val="90000"/>
              </a:lnSpc>
            </a:pPr>
            <a:r>
              <a:rPr lang="en-US" smtClean="0"/>
              <a:t>If, after opening the file, the first input operation results in ten bytes being read from the file, the current position in the file from which the next input operation will take place is from the eleventh byte position.</a:t>
            </a:r>
          </a:p>
          <a:p>
            <a:pPr algn="just">
              <a:lnSpc>
                <a:spcPct val="90000"/>
              </a:lnSpc>
            </a:pPr>
            <a:endParaRPr lang="en-US" smtClean="0"/>
          </a:p>
          <a:p>
            <a:pPr algn="just">
              <a:lnSpc>
                <a:spcPct val="90000"/>
              </a:lnSpc>
            </a:pPr>
            <a:r>
              <a:rPr lang="en-US" smtClean="0"/>
              <a:t>This is sequential access, in which a file is opened, and you start reading bytes from the file sequentially till end of file. The same argument cab be extended to sequential write.</a:t>
            </a:r>
          </a:p>
          <a:p>
            <a:pPr algn="just"/>
            <a:r>
              <a:rPr lang="en-US" smtClean="0"/>
              <a:t>In sharp contrast to sequential access is random access that involves reading from any arbitrary position in the file, or writing to any arbitrary position in the file.</a:t>
            </a:r>
          </a:p>
          <a:p>
            <a:pPr algn="just"/>
            <a:endParaRPr lang="en-US" smtClean="0"/>
          </a:p>
          <a:p>
            <a:pPr algn="just"/>
            <a:r>
              <a:rPr lang="en-US" smtClean="0"/>
              <a:t>Random access therefore mandates that we must have a mechanism for positioning the current position in the file to any arbitrary position in the file for performing input or output.</a:t>
            </a:r>
          </a:p>
          <a:p>
            <a:pPr algn="just"/>
            <a:endParaRPr lang="en-US" smtClean="0"/>
          </a:p>
          <a:p>
            <a:pPr algn="just"/>
            <a:r>
              <a:rPr lang="en-US" smtClean="0"/>
              <a:t>To facilitate this, C provides the fseek( ) function, the prototype of which is as follows:</a:t>
            </a:r>
          </a:p>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6427116-F837-474B-A251-BD29A0D2FC93}" type="slidenum">
              <a:rPr lang="en-US" sz="1200">
                <a:latin typeface="Times New Roman" pitchFamily="18" charset="0"/>
              </a:rPr>
              <a:pPr algn="r" eaLnBrk="0" hangingPunct="0"/>
              <a:t>223</a:t>
            </a:fld>
            <a:endParaRPr lang="en-US" sz="1200">
              <a:latin typeface="Times New Roman" pitchFamily="18" charset="0"/>
            </a:endParaRPr>
          </a:p>
        </p:txBody>
      </p:sp>
      <p:sp>
        <p:nvSpPr>
          <p:cNvPr id="450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en-US" smtClean="0"/>
              <a:t>The salary is a numeric string with two digits after the decimal. It has been stored as characters using the fputs( ) function.</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Rot="1" noChangeAspect="1" noTextEdit="1"/>
          </p:cNvSpPr>
          <p:nvPr>
            <p:ph type="sldImg"/>
          </p:nvPr>
        </p:nvSpPr>
        <p:spPr bwMode="auto">
          <a:noFill/>
          <a:ln>
            <a:solidFill>
              <a:srgbClr val="000000"/>
            </a:solidFill>
            <a:miter lim="800000"/>
            <a:headEnd/>
            <a:tailEnd/>
          </a:ln>
        </p:spPr>
      </p:sp>
      <p:sp>
        <p:nvSpPr>
          <p:cNvPr id="66355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Hands-on for 2 hours to be taken up to implement file i/o operations</a:t>
            </a:r>
          </a:p>
          <a:p>
            <a:r>
              <a:rPr lang="en-US" smtClean="0"/>
              <a:t>Refer to hand-out in the supporting document (</a:t>
            </a:r>
            <a:r>
              <a:rPr lang="en-US" b="1" smtClean="0"/>
              <a:t>Module 6 : File Input/Output</a:t>
            </a:r>
            <a:r>
              <a:rPr lang="en-US" smtClean="0"/>
              <a:t>)</a:t>
            </a:r>
          </a:p>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3" name="Rectangle 2"/>
          <p:cNvSpPr>
            <a:spLocks noGrp="1" noRot="1" noChangeAspect="1" noTextEdit="1"/>
          </p:cNvSpPr>
          <p:nvPr>
            <p:ph type="sldImg"/>
          </p:nvPr>
        </p:nvSpPr>
        <p:spPr bwMode="auto">
          <a:noFill/>
          <a:ln>
            <a:solidFill>
              <a:srgbClr val="000000"/>
            </a:solidFill>
            <a:miter lim="800000"/>
            <a:headEnd/>
            <a:tailEnd/>
          </a:ln>
        </p:spPr>
      </p:sp>
      <p:sp>
        <p:nvSpPr>
          <p:cNvPr id="4587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Data Structure is a way of organizing of data element(s) in computer memory in a manner that is convenient to perform operations on it.</a:t>
            </a:r>
          </a:p>
          <a:p>
            <a:pPr eaLnBrk="1" hangingPunct="1"/>
            <a:r>
              <a:rPr lang="en-US" smtClean="0"/>
              <a:t>Example</a:t>
            </a:r>
          </a:p>
          <a:p>
            <a:pPr eaLnBrk="1" hangingPunct="1"/>
            <a:r>
              <a:rPr lang="en-US" smtClean="0"/>
              <a:t>Int emp_number;   		int arr_emp_no[10];</a:t>
            </a:r>
          </a:p>
          <a:p>
            <a:pPr eaLnBrk="1" hangingPunct="1"/>
            <a:r>
              <a:rPr lang="en-US" smtClean="0"/>
              <a:t>Each Data Structure mainly specifies the following:</a:t>
            </a:r>
          </a:p>
          <a:p>
            <a:pPr eaLnBrk="1" hangingPunct="1"/>
            <a:r>
              <a:rPr lang="en-US" smtClean="0"/>
              <a:t>Representation of data element(s)</a:t>
            </a:r>
          </a:p>
          <a:p>
            <a:pPr eaLnBrk="1" hangingPunct="1"/>
            <a:r>
              <a:rPr lang="en-US" smtClean="0"/>
              <a:t>Relationship among data elements</a:t>
            </a:r>
          </a:p>
          <a:p>
            <a:pPr eaLnBrk="1" hangingPunct="1"/>
            <a:r>
              <a:rPr lang="en-US" smtClean="0"/>
              <a:t>Access Methods</a:t>
            </a:r>
          </a:p>
          <a:p>
            <a:pPr eaLnBrk="1" hangingPunct="1"/>
            <a:endParaRPr lang="en-US" smtClean="0"/>
          </a:p>
          <a:p>
            <a:pPr eaLnBrk="1" hangingPunct="1"/>
            <a:r>
              <a:rPr lang="en-US" smtClean="0"/>
              <a:t>A data structure may have a single value or a group of related values.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2"/>
          <p:cNvSpPr>
            <a:spLocks noGrp="1" noRot="1" noChangeAspect="1" noTextEdit="1"/>
          </p:cNvSpPr>
          <p:nvPr>
            <p:ph type="sldImg"/>
          </p:nvPr>
        </p:nvSpPr>
        <p:spPr bwMode="auto">
          <a:noFill/>
          <a:ln>
            <a:solidFill>
              <a:srgbClr val="000000"/>
            </a:solidFill>
            <a:miter lim="800000"/>
            <a:headEnd/>
            <a:tailEnd/>
          </a:ln>
        </p:spPr>
      </p:sp>
      <p:sp>
        <p:nvSpPr>
          <p:cNvPr id="4608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Data Structures are building blocks of a program</a:t>
            </a:r>
          </a:p>
          <a:p>
            <a:pPr eaLnBrk="1" hangingPunct="1"/>
            <a:r>
              <a:rPr lang="en-US" smtClean="0"/>
              <a:t>Hence, the selection of a particular Data Structure that best suits the requirement is most important step in the program design</a:t>
            </a:r>
          </a:p>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3" name="Rectangle 2"/>
          <p:cNvSpPr>
            <a:spLocks noGrp="1" noRot="1" noChangeAspect="1" noTextEdit="1"/>
          </p:cNvSpPr>
          <p:nvPr>
            <p:ph type="sldImg"/>
          </p:nvPr>
        </p:nvSpPr>
        <p:spPr bwMode="auto">
          <a:noFill/>
          <a:ln>
            <a:solidFill>
              <a:srgbClr val="000000"/>
            </a:solidFill>
            <a:miter lim="800000"/>
            <a:headEnd/>
            <a:tailEnd/>
          </a:ln>
        </p:spPr>
      </p:sp>
      <p:sp>
        <p:nvSpPr>
          <p:cNvPr id="463874" name="Rectangle 3"/>
          <p:cNvSpPr>
            <a:spLocks noGrp="1"/>
          </p:cNvSpPr>
          <p:nvPr>
            <p:ph type="body" idx="1"/>
          </p:nvPr>
        </p:nvSpPr>
        <p:spPr bwMode="auto">
          <a:noFill/>
        </p:spPr>
        <p:txBody>
          <a:bodyPr wrap="square" numCol="1" anchor="t" anchorCtr="0" compatLnSpc="1">
            <a:prstTxWarp prst="textNoShape">
              <a:avLst/>
            </a:prstTxWarp>
          </a:bodyPr>
          <a:lstStyle/>
          <a:p>
            <a:pPr lvl="1"/>
            <a:r>
              <a:rPr lang="en-US" altLang="zh-TW" smtClean="0">
                <a:cs typeface="新細明體"/>
              </a:rPr>
              <a:t>An </a:t>
            </a:r>
            <a:r>
              <a:rPr lang="en-US" altLang="zh-TW" i="1" smtClean="0">
                <a:solidFill>
                  <a:srgbClr val="EED410"/>
                </a:solidFill>
                <a:cs typeface="新細明體"/>
              </a:rPr>
              <a:t>algorithm</a:t>
            </a:r>
            <a:r>
              <a:rPr lang="en-US" altLang="zh-TW" smtClean="0">
                <a:cs typeface="新細明體"/>
              </a:rPr>
              <a:t> is a finite set of instructions that accomplishes a particular task.</a:t>
            </a:r>
          </a:p>
          <a:p>
            <a:pPr lvl="1"/>
            <a:r>
              <a:rPr lang="en-US" altLang="zh-TW" smtClean="0">
                <a:cs typeface="新細明體"/>
              </a:rPr>
              <a:t>Criteria</a:t>
            </a:r>
          </a:p>
          <a:p>
            <a:pPr lvl="2"/>
            <a:r>
              <a:rPr lang="en-US" altLang="zh-TW" smtClean="0">
                <a:cs typeface="新細明體"/>
              </a:rPr>
              <a:t>input: </a:t>
            </a:r>
            <a:r>
              <a:rPr lang="en-US" altLang="zh-TW" smtClean="0">
                <a:solidFill>
                  <a:schemeClr val="tx2"/>
                </a:solidFill>
                <a:cs typeface="新細明體"/>
              </a:rPr>
              <a:t>zero or more quantities that are externally supplied</a:t>
            </a:r>
          </a:p>
          <a:p>
            <a:pPr lvl="2"/>
            <a:r>
              <a:rPr lang="en-US" altLang="zh-TW" smtClean="0">
                <a:cs typeface="新細明體"/>
              </a:rPr>
              <a:t>output: </a:t>
            </a:r>
            <a:r>
              <a:rPr lang="en-US" altLang="zh-TW" smtClean="0">
                <a:solidFill>
                  <a:schemeClr val="tx2"/>
                </a:solidFill>
                <a:cs typeface="新細明體"/>
              </a:rPr>
              <a:t>at least one quantity is produced</a:t>
            </a:r>
          </a:p>
          <a:p>
            <a:pPr lvl="2"/>
            <a:r>
              <a:rPr lang="en-US" altLang="zh-TW" smtClean="0">
                <a:cs typeface="新細明體"/>
              </a:rPr>
              <a:t>definiteness: </a:t>
            </a:r>
            <a:r>
              <a:rPr lang="en-US" altLang="zh-TW" smtClean="0">
                <a:solidFill>
                  <a:schemeClr val="tx2"/>
                </a:solidFill>
                <a:cs typeface="新細明體"/>
              </a:rPr>
              <a:t>clear and unambiguous</a:t>
            </a:r>
          </a:p>
          <a:p>
            <a:pPr lvl="2"/>
            <a:r>
              <a:rPr lang="en-US" altLang="zh-TW" smtClean="0">
                <a:cs typeface="新細明體"/>
              </a:rPr>
              <a:t>finiteness: </a:t>
            </a:r>
            <a:r>
              <a:rPr lang="en-US" altLang="zh-TW" smtClean="0">
                <a:solidFill>
                  <a:schemeClr val="tx2"/>
                </a:solidFill>
                <a:cs typeface="新細明體"/>
              </a:rPr>
              <a:t>terminate after a finite number of steps</a:t>
            </a:r>
          </a:p>
          <a:p>
            <a:pPr lvl="2"/>
            <a:r>
              <a:rPr lang="en-US" altLang="zh-TW" smtClean="0">
                <a:cs typeface="新細明體"/>
              </a:rPr>
              <a:t>effectiveness: </a:t>
            </a:r>
            <a:r>
              <a:rPr lang="en-US" altLang="zh-TW" smtClean="0">
                <a:solidFill>
                  <a:schemeClr val="tx2"/>
                </a:solidFill>
                <a:cs typeface="新細明體"/>
              </a:rPr>
              <a:t>instruction is basic enough to be carried out</a:t>
            </a:r>
          </a:p>
          <a:p>
            <a:pPr lvl="1"/>
            <a:r>
              <a:rPr lang="en-US" altLang="zh-TW" smtClean="0">
                <a:cs typeface="新細明體"/>
              </a:rPr>
              <a:t>A program does not have to satisfy the</a:t>
            </a:r>
            <a:r>
              <a:rPr lang="en-US" altLang="zh-TW" smtClean="0">
                <a:solidFill>
                  <a:schemeClr val="bg2"/>
                </a:solidFill>
                <a:cs typeface="新細明體"/>
              </a:rPr>
              <a:t> </a:t>
            </a:r>
            <a:r>
              <a:rPr lang="en-US" altLang="zh-TW" smtClean="0">
                <a:solidFill>
                  <a:srgbClr val="EED410"/>
                </a:solidFill>
                <a:cs typeface="新細明體"/>
              </a:rPr>
              <a:t>finiteness</a:t>
            </a:r>
            <a:r>
              <a:rPr lang="en-US" altLang="zh-TW" smtClean="0">
                <a:solidFill>
                  <a:schemeClr val="bg2"/>
                </a:solidFill>
                <a:cs typeface="新細明體"/>
              </a:rPr>
              <a:t> </a:t>
            </a:r>
            <a:r>
              <a:rPr lang="en-US" altLang="zh-TW" smtClean="0">
                <a:cs typeface="新細明體"/>
              </a:rPr>
              <a:t>criteria.</a:t>
            </a:r>
          </a:p>
          <a:p>
            <a:pPr lvl="1"/>
            <a:endParaRPr lang="en-US" altLang="zh-TW" smtClean="0">
              <a:cs typeface="新細明體"/>
            </a:endParaRPr>
          </a:p>
          <a:p>
            <a:pPr lvl="1"/>
            <a:r>
              <a:rPr lang="en-US" sz="1000" smtClean="0"/>
              <a:t>Data Structures can be classified into primitive and non-primitive data structures. Primitive data structures are also called as basic or primitive or scalar data types. Non-primitive data structures are also called as composite data structures having multiple values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5" name="Rectangle 2"/>
          <p:cNvSpPr>
            <a:spLocks noGrp="1" noRot="1" noChangeAspect="1" noTextEdit="1"/>
          </p:cNvSpPr>
          <p:nvPr>
            <p:ph type="sldImg"/>
          </p:nvPr>
        </p:nvSpPr>
        <p:spPr bwMode="auto">
          <a:noFill/>
          <a:ln>
            <a:solidFill>
              <a:srgbClr val="000000"/>
            </a:solidFill>
            <a:miter lim="800000"/>
            <a:headEnd/>
            <a:tailEnd/>
          </a:ln>
        </p:spPr>
      </p:sp>
      <p:sp>
        <p:nvSpPr>
          <p:cNvPr id="4669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Rather than pre-define array on the stack at compile time, the alternative should be to define a structure type, and dynamically declare at runtime as many instances of the structure variables as needed by the application.</a:t>
            </a:r>
          </a:p>
          <a:p>
            <a:pPr eaLnBrk="1" hangingPunct="1"/>
            <a:endParaRPr lang="en-US" smtClean="0"/>
          </a:p>
          <a:p>
            <a:pPr eaLnBrk="1" hangingPunct="1"/>
            <a:r>
              <a:rPr lang="en-US" smtClean="0"/>
              <a:t>When the code containing the structure type is compiled, what the compiler sees is only a structure type declaration. It therefore, does not allocate memory for the structure type since no variable has been defined based on the structure type.</a:t>
            </a:r>
          </a:p>
          <a:p>
            <a:pPr eaLnBrk="1" hangingPunct="1"/>
            <a:endParaRPr lang="en-US" smtClean="0"/>
          </a:p>
          <a:p>
            <a:r>
              <a:rPr lang="en-US" smtClean="0"/>
              <a:t>The size of the stack cannot grow to accommodate these runtime variables as the stack size is determined at the time of compilation. Therefore, dynamically created variables are accommodated into another area of memory called the heap or free store. </a:t>
            </a:r>
          </a:p>
          <a:p>
            <a:pPr eaLnBrk="1" hangingPunct="1">
              <a:lnSpc>
                <a:spcPct val="90000"/>
              </a:lnSpc>
            </a:pPr>
            <a:endParaRPr lang="en-US" smtClean="0"/>
          </a:p>
          <a:p>
            <a:pPr eaLnBrk="1" hangingPunct="1">
              <a:lnSpc>
                <a:spcPct val="90000"/>
              </a:lnSpc>
            </a:pPr>
            <a:r>
              <a:rPr lang="en-US" smtClean="0"/>
              <a:t>When the program begins execution, it will need to create variables of the structure type. Therefore, the language must support runtime declaration of variables.</a:t>
            </a:r>
          </a:p>
          <a:p>
            <a:pPr eaLnBrk="1" hangingPunct="1">
              <a:lnSpc>
                <a:spcPct val="90000"/>
              </a:lnSpc>
            </a:pPr>
            <a:endParaRPr lang="en-US" smtClean="0"/>
          </a:p>
          <a:p>
            <a:pPr eaLnBrk="1" hangingPunct="1">
              <a:lnSpc>
                <a:spcPct val="90000"/>
              </a:lnSpc>
            </a:pPr>
            <a:r>
              <a:rPr lang="en-US" smtClean="0"/>
              <a:t>The problem with these variables is that they cannot be accommodated into the stack, as they were not declared at the time of compilation, and the stack would have been sized based on the stack variables already declared at compile-time.</a:t>
            </a:r>
          </a:p>
          <a:p>
            <a:pPr eaLnBrk="1" hangingPunct="1"/>
            <a:endParaRPr lang="en-US" smtClean="0"/>
          </a:p>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89" name="Rectangle 2"/>
          <p:cNvSpPr>
            <a:spLocks noGrp="1" noRot="1" noChangeAspect="1" noTextEdit="1"/>
          </p:cNvSpPr>
          <p:nvPr>
            <p:ph type="sldImg"/>
          </p:nvPr>
        </p:nvSpPr>
        <p:spPr bwMode="auto">
          <a:noFill/>
          <a:ln>
            <a:solidFill>
              <a:srgbClr val="000000"/>
            </a:solidFill>
            <a:miter lim="800000"/>
            <a:headEnd/>
            <a:tailEnd/>
          </a:ln>
        </p:spPr>
      </p:sp>
      <p:sp>
        <p:nvSpPr>
          <p:cNvPr id="473090"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Library routines for managing the heap</a:t>
            </a:r>
          </a:p>
          <a:p>
            <a:r>
              <a:rPr lang="en-US" smtClean="0"/>
              <a:t>Allocate and free arbitrary-sized chunks of memory in any order</a:t>
            </a:r>
          </a:p>
          <a:p>
            <a:pPr eaLnBrk="1" hangingPunct="1">
              <a:lnSpc>
                <a:spcPct val="90000"/>
              </a:lnSpc>
            </a:pPr>
            <a:endParaRPr lang="en-US" smtClean="0"/>
          </a:p>
          <a:p>
            <a:pPr eaLnBrk="1" hangingPunct="1">
              <a:lnSpc>
                <a:spcPct val="90000"/>
              </a:lnSpc>
            </a:pPr>
            <a:r>
              <a:rPr lang="en-US" smtClean="0"/>
              <a:t>A more effective way of passing the number of bytes to </a:t>
            </a:r>
            <a:r>
              <a:rPr lang="en-US" b="1" smtClean="0"/>
              <a:t>malloc( )</a:t>
            </a:r>
            <a:r>
              <a:rPr lang="en-US" smtClean="0"/>
              <a:t> would be to pass the structure type along with the </a:t>
            </a:r>
            <a:r>
              <a:rPr lang="en-US" b="1" smtClean="0"/>
              <a:t>sizeof( )</a:t>
            </a:r>
            <a:r>
              <a:rPr lang="en-US" smtClean="0"/>
              <a:t> operator to </a:t>
            </a:r>
            <a:r>
              <a:rPr lang="en-US" b="1" smtClean="0"/>
              <a:t>malloc( )</a:t>
            </a:r>
            <a:r>
              <a:rPr lang="en-US" smtClean="0"/>
              <a:t>. </a:t>
            </a:r>
          </a:p>
          <a:p>
            <a:pPr eaLnBrk="1" hangingPunct="1">
              <a:lnSpc>
                <a:spcPct val="90000"/>
              </a:lnSpc>
            </a:pPr>
            <a:endParaRPr lang="en-US" smtClean="0"/>
          </a:p>
          <a:p>
            <a:pPr eaLnBrk="1" hangingPunct="1"/>
            <a:endParaRPr lang="en-US" smtClean="0"/>
          </a:p>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7" name="Rectangle 2"/>
          <p:cNvSpPr>
            <a:spLocks noGrp="1" noRot="1" noChangeAspect="1" noTextEdit="1"/>
          </p:cNvSpPr>
          <p:nvPr>
            <p:ph type="sldImg"/>
          </p:nvPr>
        </p:nvSpPr>
        <p:spPr bwMode="auto">
          <a:noFill/>
          <a:ln>
            <a:solidFill>
              <a:srgbClr val="000000"/>
            </a:solidFill>
            <a:miter lim="800000"/>
            <a:headEnd/>
            <a:tailEnd/>
          </a:ln>
        </p:spPr>
      </p:sp>
      <p:sp>
        <p:nvSpPr>
          <p:cNvPr id="47513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Memory usage errors so pervasive, entire successful company (Pure Software) founded to sell tool to track them down</a:t>
            </a:r>
          </a:p>
          <a:p>
            <a:r>
              <a:rPr lang="en-US" smtClean="0"/>
              <a:t>Purify tool inserts code that verifies each memory access</a:t>
            </a:r>
          </a:p>
          <a:p>
            <a:r>
              <a:rPr lang="en-US" smtClean="0"/>
              <a:t>Reports accesses of uninitialized memory, unallocated memory, etc.</a:t>
            </a:r>
          </a:p>
          <a:p>
            <a:r>
              <a:rPr lang="en-US" smtClean="0"/>
              <a:t>Publicly-available Electric Fence tool does something similar</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noTextEdi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One way of determining the size of the structure marks_data and pass it as an argument to malloc() is to determine the size of the element name (11 bytes) and marks (2 bytes or 4 bytes) depending on the platform.  Therefore, the size argument  to be passed to malloc() can be 13 bytes or 15 bytes. Rather than count the number of bytes constituting the structure marks_data that is platform dependent, a better way should be for the program to determine the size of the elements constituting the structure marks_data based on the platform. This is where the sizeof( ) operator comes into the picture. What we had requested malloc() in the aforesaid example is a block on the Heap representing the structure marks_data and accordingly this structure on the heap was allocated. </a:t>
            </a:r>
          </a:p>
          <a:p>
            <a:endParaRPr lang="en-US" smtClean="0"/>
          </a:p>
        </p:txBody>
      </p:sp>
      <p:sp>
        <p:nvSpPr>
          <p:cNvPr id="478211" name="Footer Placeholder 3"/>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t>Confidential © 2009 Wipro Ltd</a:t>
            </a:r>
          </a:p>
        </p:txBody>
      </p:sp>
      <p:sp>
        <p:nvSpPr>
          <p:cNvPr id="47821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26E8568-3FEA-400D-8DD3-0FB312497FC1}" type="slidenum">
              <a:rPr lang="en-US" sz="1200"/>
              <a:pPr algn="r"/>
              <a:t>244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2" name="Title 1"/>
          <p:cNvSpPr>
            <a:spLocks noGrp="1"/>
          </p:cNvSpPr>
          <p:nvPr>
            <p:ph type="ctrTitle"/>
          </p:nvPr>
        </p:nvSpPr>
        <p:spPr>
          <a:xfrm>
            <a:off x="3352800" y="1906044"/>
            <a:ext cx="5791200" cy="1981200"/>
          </a:xfrm>
        </p:spPr>
        <p:txBody>
          <a:bodyPr>
            <a:normAutofit/>
          </a:bodyPr>
          <a:lstStyle>
            <a:lvl1pPr algn="r">
              <a:defRPr sz="3200" b="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Violet">
    <p:spTree>
      <p:nvGrpSpPr>
        <p:cNvPr id="1" name=""/>
        <p:cNvGrpSpPr/>
        <p:nvPr/>
      </p:nvGrpSpPr>
      <p:grpSpPr>
        <a:xfrm>
          <a:off x="0" y="0"/>
          <a:ext cx="0" cy="0"/>
          <a:chOff x="0" y="0"/>
          <a:chExt cx="0" cy="0"/>
        </a:xfrm>
      </p:grpSpPr>
      <p:pic>
        <p:nvPicPr>
          <p:cNvPr id="4"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solidFill>
                  <a:schemeClr val="bg1"/>
                </a:solidFill>
              </a:rPr>
              <a:t>© 2011 Wipro Ltd </a:t>
            </a:r>
          </a:p>
        </p:txBody>
      </p:sp>
      <p:sp>
        <p:nvSpPr>
          <p:cNvPr id="6"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D97D52E-1247-48BE-99CD-E96E96732686}" type="slidenum">
              <a:rPr lang="en-US" sz="1000" b="1" smtClean="0">
                <a:solidFill>
                  <a:schemeClr val="bg1"/>
                </a:solidFill>
              </a:rPr>
              <a:pPr>
                <a:defRPr/>
              </a:pPr>
              <a:t>‹#›</a:t>
            </a:fld>
            <a:endParaRPr lang="en-US" sz="800" b="1" dirty="0">
              <a:solidFill>
                <a:schemeClr val="bg1"/>
              </a:solidFill>
            </a:endParaRPr>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Blue">
    <p:spTree>
      <p:nvGrpSpPr>
        <p:cNvPr id="1" name=""/>
        <p:cNvGrpSpPr/>
        <p:nvPr/>
      </p:nvGrpSpPr>
      <p:grpSpPr>
        <a:xfrm>
          <a:off x="0" y="0"/>
          <a:ext cx="0" cy="0"/>
          <a:chOff x="0" y="0"/>
          <a:chExt cx="0" cy="0"/>
        </a:xfrm>
      </p:grpSpPr>
      <p:pic>
        <p:nvPicPr>
          <p:cNvPr id="4"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D89850-8BAB-45A4-9346-4E10892E1D7B}" type="slidenum">
              <a:rPr lang="en-US" sz="1000" b="1" smtClean="0"/>
              <a:pPr>
                <a:defRPr/>
              </a:pPr>
              <a:t>‹#›</a:t>
            </a:fld>
            <a:endParaRPr lang="en-US" sz="800" b="1" dirty="0"/>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9568452-C400-456C-83B7-E32C3277A11C}" type="slidenum">
              <a:rPr lang="en-US" sz="1000" b="1" smtClean="0"/>
              <a:pPr>
                <a:defRPr/>
              </a:pPr>
              <a:t>‹#›</a:t>
            </a:fld>
            <a:endParaRPr lang="en-US" sz="800" b="1" dirty="0"/>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9"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10"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1B3FAD0-91B5-42A4-A4EF-41960A03DBB2}" type="slidenum">
              <a:rPr lang="en-US" sz="1000" b="1" smtClean="0"/>
              <a:pPr>
                <a:defRPr/>
              </a:pPr>
              <a:t>‹#›</a:t>
            </a:fld>
            <a:endParaRPr lang="en-US" sz="800" b="1"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F078359-DC16-4D4E-9041-19C6FB34AB76}" type="slidenum">
              <a:rPr lang="en-US" sz="1000" b="1" smtClean="0"/>
              <a:pPr>
                <a:defRPr/>
              </a:pPr>
              <a:t>‹#›</a:t>
            </a:fld>
            <a:endParaRPr lang="en-US" sz="800" b="1" dirty="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11"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A919E7-A901-4DB6-9E9C-ABD28B1E1DA4}" type="slidenum">
              <a:rPr lang="en-US" sz="1000" b="1" smtClean="0"/>
              <a:pPr>
                <a:defRPr/>
              </a:pPr>
              <a:t>‹#›</a:t>
            </a:fld>
            <a:endParaRPr lang="en-US" sz="800" b="1"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Vio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solidFill>
                  <a:schemeClr val="bg1"/>
                </a:solidFill>
              </a:rPr>
              <a:t>© 2011 Wipro Ltd </a:t>
            </a:r>
          </a:p>
        </p:txBody>
      </p:sp>
      <p:sp>
        <p:nvSpPr>
          <p:cNvPr id="11"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8D33E-8E09-4739-ABF2-CCE7E4BA6048}" type="slidenum">
              <a:rPr lang="en-US" sz="1000" b="1" smtClean="0">
                <a:solidFill>
                  <a:schemeClr val="bg1"/>
                </a:solidFill>
              </a:rPr>
              <a:pPr>
                <a:defRPr/>
              </a:pPr>
              <a:t>‹#›</a:t>
            </a:fld>
            <a:endParaRPr lang="en-US" sz="800" b="1" dirty="0">
              <a:solidFill>
                <a:schemeClr val="bg1"/>
              </a:solidFill>
            </a:endParaRPr>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11"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59EB683-8564-4EC4-98BE-B070440BE6F8}" type="slidenum">
              <a:rPr lang="en-US" sz="1000" b="1" smtClean="0"/>
              <a:pPr>
                <a:defRPr/>
              </a:pPr>
              <a:t>‹#›</a:t>
            </a:fld>
            <a:endParaRPr lang="en-US" sz="800" b="1"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ing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191000"/>
            <a:ext cx="9144000" cy="26670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E2D68CA-5EB3-4D13-A740-C6B9C6F60902}"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 Slide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9"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F160BC-B477-4DB0-A456-E0857603CD2F}" type="slidenum">
              <a:rPr lang="en-US" sz="1000" b="1" smtClean="0"/>
              <a:pPr>
                <a:defRPr/>
              </a:pPr>
              <a:t>‹#›</a:t>
            </a:fld>
            <a:endParaRPr lang="en-US" sz="800" b="1" dirty="0"/>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3CE0F79-1AF5-476D-B56B-3480F1FE884E}"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reaker Slide Vio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cstate="print"/>
          <a:srcRect/>
          <a:stretch>
            <a:fillRect/>
          </a:stretch>
        </p:blipFill>
        <p:spPr bwMode="auto">
          <a:xfrm>
            <a:off x="0" y="4953000"/>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solidFill>
                  <a:schemeClr val="bg1"/>
                </a:solidFill>
              </a:rPr>
              <a:t>© 2011 Wipro Ltd</a:t>
            </a:r>
          </a:p>
        </p:txBody>
      </p:sp>
      <p:sp>
        <p:nvSpPr>
          <p:cNvPr id="7"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A7E6513-58FB-4140-9719-B34BD2947E29}" type="slidenum">
              <a:rPr lang="en-US" sz="1000" b="1" smtClean="0">
                <a:solidFill>
                  <a:schemeClr val="bg1"/>
                </a:solidFill>
              </a:rPr>
              <a:pPr>
                <a:defRPr/>
              </a:pPr>
              <a:t>‹#›</a:t>
            </a:fld>
            <a:endParaRPr lang="en-US" sz="800" b="1" dirty="0">
              <a:solidFill>
                <a:schemeClr val="bg1"/>
              </a:solidFill>
            </a:endParaRPr>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userDrawn="1"/>
        </p:nvPicPr>
        <p:blipFill>
          <a:blip r:embed="rId2" cstate="print"/>
          <a:srcRect/>
          <a:stretch>
            <a:fillRect/>
          </a:stretch>
        </p:blipFill>
        <p:spPr bwMode="auto">
          <a:xfrm>
            <a:off x="0" y="4876800"/>
            <a:ext cx="9144000" cy="19812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3B3F0E-8A49-43FF-A3EE-1133F054D744}" type="slidenum">
              <a:rPr lang="en-US" sz="1000" b="1" smtClean="0"/>
              <a:pPr>
                <a:defRPr/>
              </a:pPr>
              <a:t>‹#›</a:t>
            </a:fld>
            <a:endParaRPr lang="en-US" sz="800" b="1" dirty="0"/>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1EF3C8-7DB0-442E-98E3-5DEF326E0067}"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824029-7902-49E5-94B2-B777C33BFEF4}" type="slidenum">
              <a:rPr lang="en-US" sz="1000" b="1" smtClean="0"/>
              <a:pPr>
                <a:defRPr/>
              </a:pPr>
              <a:t>‹#›</a:t>
            </a:fld>
            <a:endParaRPr lang="en-US" sz="800" b="1" dirty="0"/>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553200"/>
            <a:ext cx="3962400" cy="441325"/>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3E9EB20-602F-4173-8D16-A84D84CD6475}" type="slidenum">
              <a:rPr lang="en-US" sz="1000" b="1" smtClean="0"/>
              <a:pPr>
                <a:defRPr/>
              </a:pPr>
              <a:t>‹#›</a:t>
            </a:fld>
            <a:endParaRPr lang="en-US" sz="800" b="1" dirty="0"/>
          </a:p>
        </p:txBody>
      </p:sp>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2" descr="D:\Ashish\Corporate Brand Mgmt\Brand Identity Logo\Wipro Logo JPEG Image - White Background.jpg"/>
          <p:cNvPicPr>
            <a:picLocks noChangeAspect="1" noChangeArrowheads="1"/>
          </p:cNvPicPr>
          <p:nvPr/>
        </p:nvPicPr>
        <p:blipFill>
          <a:blip r:embed="rId20"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EF792FC-E267-405C-8CDD-38D683267C90}"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l" rtl="0" eaLnBrk="0" fontAlgn="base" hangingPunct="0">
        <a:spcBef>
          <a:spcPct val="0"/>
        </a:spcBef>
        <a:spcAft>
          <a:spcPct val="0"/>
        </a:spcAft>
        <a:defRPr sz="2800" kern="1200">
          <a:solidFill>
            <a:schemeClr val="tx1"/>
          </a:solidFill>
          <a:latin typeface="Gill Sans MT" pitchFamily="34" charset="0"/>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kern="1200">
          <a:solidFill>
            <a:schemeClr val="tx1"/>
          </a:solidFill>
          <a:latin typeface="Gill Sans MT" pitchFamily="34" charset="0"/>
          <a:ea typeface="+mn-ea"/>
          <a:cs typeface="+mn-cs"/>
        </a:defRPr>
      </a:lvl1pPr>
      <a:lvl2pPr marL="742950" indent="-285750" algn="l" rtl="0" eaLnBrk="0" fontAlgn="base" hangingPunct="0">
        <a:spcBef>
          <a:spcPct val="20000"/>
        </a:spcBef>
        <a:spcAft>
          <a:spcPct val="0"/>
        </a:spcAft>
        <a:buFont typeface="Gill Sans MT" pitchFamily="34" charset="0"/>
        <a:buChar char="–"/>
        <a:defRPr sz="2800" kern="1200">
          <a:solidFill>
            <a:schemeClr val="tx1"/>
          </a:solidFill>
          <a:latin typeface="Gill Sans MT" pitchFamily="34"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Gill Sans MT" pitchFamily="34"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Gill Sans MT" pitchFamily="34" charset="0"/>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2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1.xml"/><Relationship Id="rId1" Type="http://schemas.openxmlformats.org/officeDocument/2006/relationships/slideLayout" Target="../slideLayouts/slideLayout9.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9.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9.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4.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2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0.xml"/><Relationship Id="rId5" Type="http://schemas.openxmlformats.org/officeDocument/2006/relationships/image" Target="../media/image55.png"/><Relationship Id="rId4" Type="http://schemas.openxmlformats.org/officeDocument/2006/relationships/image" Target="../media/image54.png"/></Relationships>
</file>

<file path=ppt/slides/_rels/slide2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6.xml"/></Relationships>
</file>

<file path=ppt/slides/_rels/slide2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3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6.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3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3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3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3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3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ctrTitle"/>
          </p:nvPr>
        </p:nvSpPr>
        <p:spPr>
          <a:xfrm>
            <a:off x="3429000" y="2590800"/>
            <a:ext cx="5715000" cy="1981200"/>
          </a:xfrm>
        </p:spPr>
        <p:txBody>
          <a:bodyPr/>
          <a:lstStyle/>
          <a:p>
            <a:pPr eaLnBrk="1" hangingPunct="1"/>
            <a:r>
              <a:rPr lang="en-US" b="1" dirty="0" smtClean="0"/>
              <a:t>C Programming and Data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pPr eaLnBrk="1" hangingPunct="1"/>
            <a:r>
              <a:rPr lang="en-US" sz="3200" dirty="0" smtClean="0"/>
              <a:t>Welcome to C Programming</a:t>
            </a:r>
          </a:p>
        </p:txBody>
      </p:sp>
      <p:sp>
        <p:nvSpPr>
          <p:cNvPr id="34818" name="Rectangle 3"/>
          <p:cNvSpPr>
            <a:spLocks noGrp="1"/>
          </p:cNvSpPr>
          <p:nvPr>
            <p:ph type="body" idx="4294967295"/>
          </p:nvPr>
        </p:nvSpPr>
        <p:spPr/>
        <p:txBody>
          <a:bodyPr/>
          <a:lstStyle/>
          <a:p>
            <a:pPr eaLnBrk="1" hangingPunct="1">
              <a:spcBef>
                <a:spcPct val="0"/>
              </a:spcBef>
              <a:buFont typeface="Wingdings" pitchFamily="2" charset="2"/>
              <a:buNone/>
            </a:pPr>
            <a:r>
              <a:rPr lang="en-US" smtClean="0">
                <a:latin typeface="Courier New" pitchFamily="49" charset="0"/>
              </a:rPr>
              <a:t>#include &lt;stdio.h&gt;</a:t>
            </a:r>
          </a:p>
          <a:p>
            <a:pPr eaLnBrk="1" hangingPunct="1">
              <a:spcBef>
                <a:spcPct val="0"/>
              </a:spcBef>
              <a:buFont typeface="Wingdings" pitchFamily="2" charset="2"/>
              <a:buNone/>
            </a:pPr>
            <a:endParaRPr lang="en-US" smtClean="0">
              <a:latin typeface="Courier New" pitchFamily="49" charset="0"/>
            </a:endParaRPr>
          </a:p>
          <a:p>
            <a:pPr eaLnBrk="1" hangingPunct="1">
              <a:spcBef>
                <a:spcPct val="0"/>
              </a:spcBef>
              <a:buFont typeface="Wingdings" pitchFamily="2" charset="2"/>
              <a:buNone/>
            </a:pPr>
            <a:r>
              <a:rPr lang="en-US" smtClean="0">
                <a:latin typeface="Courier New" pitchFamily="49" charset="0"/>
              </a:rPr>
              <a:t>void main()</a:t>
            </a:r>
          </a:p>
          <a:p>
            <a:pPr eaLnBrk="1" hangingPunct="1">
              <a:spcBef>
                <a:spcPct val="0"/>
              </a:spcBef>
              <a:buFont typeface="Wingdings" pitchFamily="2" charset="2"/>
              <a:buNone/>
            </a:pPr>
            <a:r>
              <a:rPr lang="en-US" smtClean="0">
                <a:latin typeface="Courier New" pitchFamily="49" charset="0"/>
              </a:rPr>
              <a:t>{</a:t>
            </a:r>
          </a:p>
          <a:p>
            <a:pPr eaLnBrk="1" hangingPunct="1">
              <a:spcBef>
                <a:spcPct val="0"/>
              </a:spcBef>
              <a:buFont typeface="Wingdings" pitchFamily="2" charset="2"/>
              <a:buNone/>
            </a:pPr>
            <a:r>
              <a:rPr lang="en-US" smtClean="0">
                <a:latin typeface="Courier New" pitchFamily="49" charset="0"/>
              </a:rPr>
              <a:t>  printf(“Welcome to C Programming!\n”);</a:t>
            </a:r>
          </a:p>
          <a:p>
            <a:pPr eaLnBrk="1" hangingPunct="1">
              <a:spcBef>
                <a:spcPct val="0"/>
              </a:spcBef>
              <a:buFont typeface="Wingdings" pitchFamily="2" charset="2"/>
              <a:buNone/>
            </a:pPr>
            <a:r>
              <a:rPr lang="en-US" smtClean="0">
                <a:latin typeface="Courier New" pitchFamily="49" charset="0"/>
              </a:rPr>
              <a:t>}</a:t>
            </a:r>
          </a:p>
        </p:txBody>
      </p:sp>
      <p:sp>
        <p:nvSpPr>
          <p:cNvPr id="34819" name="Text Box 4"/>
          <p:cNvSpPr txBox="1">
            <a:spLocks noChangeArrowheads="1"/>
          </p:cNvSpPr>
          <p:nvPr/>
        </p:nvSpPr>
        <p:spPr bwMode="auto">
          <a:xfrm>
            <a:off x="5562600" y="1371600"/>
            <a:ext cx="3276600" cy="558800"/>
          </a:xfrm>
          <a:prstGeom prst="rect">
            <a:avLst/>
          </a:prstGeom>
          <a:noFill/>
          <a:ln w="25400">
            <a:noFill/>
            <a:miter lim="800000"/>
            <a:headEnd/>
            <a:tailEnd/>
          </a:ln>
        </p:spPr>
        <p:txBody>
          <a:bodyPr>
            <a:spAutoFit/>
          </a:bodyPr>
          <a:lstStyle/>
          <a:p>
            <a:pPr>
              <a:lnSpc>
                <a:spcPct val="85000"/>
              </a:lnSpc>
              <a:spcBef>
                <a:spcPct val="50000"/>
              </a:spcBef>
            </a:pPr>
            <a:r>
              <a:rPr lang="en-US">
                <a:solidFill>
                  <a:schemeClr val="tx2"/>
                </a:solidFill>
                <a:latin typeface="Gill Sans MT" pitchFamily="34" charset="0"/>
              </a:rPr>
              <a:t>Preprocessor used to share information among source files</a:t>
            </a:r>
            <a:endParaRPr lang="en-US" sz="2200">
              <a:solidFill>
                <a:schemeClr val="tx2"/>
              </a:solidFill>
              <a:latin typeface="Gill Sans MT" pitchFamily="34" charset="0"/>
            </a:endParaRPr>
          </a:p>
        </p:txBody>
      </p:sp>
      <p:sp>
        <p:nvSpPr>
          <p:cNvPr id="34820" name="Line 5"/>
          <p:cNvSpPr>
            <a:spLocks noChangeShapeType="1"/>
          </p:cNvSpPr>
          <p:nvPr/>
        </p:nvSpPr>
        <p:spPr bwMode="auto">
          <a:xfrm flipH="1">
            <a:off x="3657600" y="1447800"/>
            <a:ext cx="1828800" cy="76200"/>
          </a:xfrm>
          <a:prstGeom prst="line">
            <a:avLst/>
          </a:prstGeom>
          <a:noFill/>
          <a:ln w="25400">
            <a:solidFill>
              <a:schemeClr val="tx2"/>
            </a:solidFill>
            <a:round/>
            <a:headEnd/>
            <a:tailEnd type="triangle" w="med" len="med"/>
          </a:ln>
        </p:spPr>
        <p:txBody>
          <a:bodyPr wrap="none" anchor="ctr"/>
          <a:lstStyle/>
          <a:p>
            <a:endParaRPr lang="en-US"/>
          </a:p>
        </p:txBody>
      </p:sp>
      <p:sp>
        <p:nvSpPr>
          <p:cNvPr id="34821" name="Text Box 7"/>
          <p:cNvSpPr txBox="1">
            <a:spLocks noChangeArrowheads="1"/>
          </p:cNvSpPr>
          <p:nvPr/>
        </p:nvSpPr>
        <p:spPr bwMode="auto">
          <a:xfrm>
            <a:off x="5562600" y="3352800"/>
            <a:ext cx="3276600" cy="1768475"/>
          </a:xfrm>
          <a:prstGeom prst="rect">
            <a:avLst/>
          </a:prstGeom>
          <a:noFill/>
          <a:ln w="25400">
            <a:noFill/>
            <a:miter lim="800000"/>
            <a:headEnd/>
            <a:tailEnd/>
          </a:ln>
        </p:spPr>
        <p:txBody>
          <a:bodyPr>
            <a:spAutoFit/>
          </a:bodyPr>
          <a:lstStyle/>
          <a:p>
            <a:pPr>
              <a:lnSpc>
                <a:spcPct val="85000"/>
              </a:lnSpc>
              <a:spcBef>
                <a:spcPct val="50000"/>
              </a:spcBef>
            </a:pPr>
            <a:r>
              <a:rPr lang="en-US">
                <a:solidFill>
                  <a:schemeClr val="tx2"/>
                </a:solidFill>
                <a:latin typeface="Gill Sans MT" pitchFamily="34" charset="0"/>
              </a:rPr>
              <a:t>Program mostly a collection of functions</a:t>
            </a:r>
          </a:p>
          <a:p>
            <a:pPr>
              <a:lnSpc>
                <a:spcPct val="85000"/>
              </a:lnSpc>
              <a:spcBef>
                <a:spcPct val="50000"/>
              </a:spcBef>
            </a:pPr>
            <a:r>
              <a:rPr lang="en-US">
                <a:solidFill>
                  <a:schemeClr val="tx2"/>
                </a:solidFill>
                <a:latin typeface="Gill Sans MT" pitchFamily="34" charset="0"/>
              </a:rPr>
              <a:t>“main” function special: the entry point</a:t>
            </a:r>
          </a:p>
          <a:p>
            <a:pPr>
              <a:lnSpc>
                <a:spcPct val="85000"/>
              </a:lnSpc>
              <a:spcBef>
                <a:spcPct val="50000"/>
              </a:spcBef>
            </a:pPr>
            <a:r>
              <a:rPr lang="en-US">
                <a:solidFill>
                  <a:schemeClr val="tx2"/>
                </a:solidFill>
                <a:latin typeface="Gill Sans MT" pitchFamily="34" charset="0"/>
              </a:rPr>
              <a:t>“void” qualifier indicates function does not return anything</a:t>
            </a:r>
          </a:p>
        </p:txBody>
      </p:sp>
      <p:sp>
        <p:nvSpPr>
          <p:cNvPr id="34822" name="Line 8"/>
          <p:cNvSpPr>
            <a:spLocks noChangeShapeType="1"/>
          </p:cNvSpPr>
          <p:nvPr/>
        </p:nvSpPr>
        <p:spPr bwMode="auto">
          <a:xfrm flipH="1" flipV="1">
            <a:off x="2514600" y="2133600"/>
            <a:ext cx="3124200" cy="1371600"/>
          </a:xfrm>
          <a:prstGeom prst="line">
            <a:avLst/>
          </a:prstGeom>
          <a:noFill/>
          <a:ln w="25400">
            <a:solidFill>
              <a:schemeClr val="tx2"/>
            </a:solidFill>
            <a:round/>
            <a:headEnd/>
            <a:tailEnd type="triangle" w="med" len="med"/>
          </a:ln>
        </p:spPr>
        <p:txBody>
          <a:bodyPr wrap="none" anchor="ctr"/>
          <a:lstStyle/>
          <a:p>
            <a:endParaRPr lang="en-US"/>
          </a:p>
        </p:txBody>
      </p:sp>
      <p:sp>
        <p:nvSpPr>
          <p:cNvPr id="34823" name="Line 9"/>
          <p:cNvSpPr>
            <a:spLocks noChangeShapeType="1"/>
          </p:cNvSpPr>
          <p:nvPr/>
        </p:nvSpPr>
        <p:spPr bwMode="auto">
          <a:xfrm flipH="1" flipV="1">
            <a:off x="1447800" y="3048000"/>
            <a:ext cx="533400" cy="1143000"/>
          </a:xfrm>
          <a:prstGeom prst="line">
            <a:avLst/>
          </a:prstGeom>
          <a:noFill/>
          <a:ln w="25400">
            <a:solidFill>
              <a:schemeClr val="tx2"/>
            </a:solidFill>
            <a:round/>
            <a:headEnd/>
            <a:tailEnd type="triangle" w="med" len="med"/>
          </a:ln>
        </p:spPr>
        <p:txBody>
          <a:bodyPr wrap="none" anchor="ctr"/>
          <a:lstStyle/>
          <a:p>
            <a:endParaRPr lang="en-US"/>
          </a:p>
        </p:txBody>
      </p:sp>
      <p:sp>
        <p:nvSpPr>
          <p:cNvPr id="34824" name="Text Box 10"/>
          <p:cNvSpPr txBox="1">
            <a:spLocks noChangeArrowheads="1"/>
          </p:cNvSpPr>
          <p:nvPr/>
        </p:nvSpPr>
        <p:spPr bwMode="auto">
          <a:xfrm>
            <a:off x="304800" y="4267200"/>
            <a:ext cx="3429000" cy="792163"/>
          </a:xfrm>
          <a:prstGeom prst="rect">
            <a:avLst/>
          </a:prstGeom>
          <a:noFill/>
          <a:ln w="25400">
            <a:noFill/>
            <a:miter lim="800000"/>
            <a:headEnd/>
            <a:tailEnd/>
          </a:ln>
        </p:spPr>
        <p:txBody>
          <a:bodyPr>
            <a:spAutoFit/>
          </a:bodyPr>
          <a:lstStyle/>
          <a:p>
            <a:pPr>
              <a:lnSpc>
                <a:spcPct val="85000"/>
              </a:lnSpc>
              <a:spcBef>
                <a:spcPct val="50000"/>
              </a:spcBef>
            </a:pPr>
            <a:r>
              <a:rPr lang="en-US">
                <a:solidFill>
                  <a:schemeClr val="tx2"/>
                </a:solidFill>
                <a:latin typeface="Gill Sans MT" pitchFamily="34" charset="0"/>
              </a:rPr>
              <a:t>I/O performed by a library function: not included in the language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3"/>
          <p:cNvSpPr>
            <a:spLocks noGrp="1" noChangeArrowheads="1"/>
          </p:cNvSpPr>
          <p:nvPr>
            <p:ph idx="4294967295"/>
          </p:nvPr>
        </p:nvSpPr>
        <p:spPr>
          <a:xfrm>
            <a:off x="457200" y="1371600"/>
            <a:ext cx="8229600" cy="5029200"/>
          </a:xfrm>
        </p:spPr>
        <p:txBody>
          <a:bodyPr/>
          <a:lstStyle/>
          <a:p>
            <a:pPr>
              <a:lnSpc>
                <a:spcPct val="90000"/>
              </a:lnSpc>
              <a:buFont typeface="Wingdings" pitchFamily="2" charset="2"/>
              <a:buNone/>
            </a:pPr>
            <a:r>
              <a:rPr lang="en-US" smtClean="0"/>
              <a:t>/* The following functions compares two strings */</a:t>
            </a:r>
          </a:p>
          <a:p>
            <a:pPr>
              <a:lnSpc>
                <a:spcPct val="90000"/>
              </a:lnSpc>
              <a:buFont typeface="Wingdings" pitchFamily="2" charset="2"/>
              <a:buNone/>
            </a:pPr>
            <a:r>
              <a:rPr lang="en-US" smtClean="0">
                <a:latin typeface="Courier New" pitchFamily="49" charset="0"/>
              </a:rPr>
              <a:t>#include&lt;stdio.h&gt;</a:t>
            </a:r>
          </a:p>
          <a:p>
            <a:pPr>
              <a:lnSpc>
                <a:spcPct val="90000"/>
              </a:lnSpc>
              <a:buFont typeface="Wingdings" pitchFamily="2" charset="2"/>
              <a:buNone/>
            </a:pPr>
            <a:r>
              <a:rPr lang="en-US" smtClean="0">
                <a:latin typeface="Courier New" pitchFamily="49" charset="0"/>
              </a:rPr>
              <a:t>main( )</a:t>
            </a:r>
          </a:p>
          <a:p>
            <a:pPr>
              <a:lnSpc>
                <a:spcPct val="90000"/>
              </a:lnSpc>
              <a:buFont typeface="Wingdings" pitchFamily="2" charset="2"/>
              <a:buNone/>
            </a:pPr>
            <a:r>
              <a:rPr lang="en-US" smtClean="0">
                <a:latin typeface="Courier New" pitchFamily="49" charset="0"/>
              </a:rPr>
              <a:t>{</a:t>
            </a:r>
          </a:p>
          <a:p>
            <a:pPr>
              <a:lnSpc>
                <a:spcPct val="90000"/>
              </a:lnSpc>
              <a:buFont typeface="Wingdings" pitchFamily="2" charset="2"/>
              <a:buNone/>
            </a:pPr>
            <a:r>
              <a:rPr lang="en-US" smtClean="0">
                <a:latin typeface="Courier New" pitchFamily="49" charset="0"/>
              </a:rPr>
              <a:t> char *message1 = “This is a test”;</a:t>
            </a:r>
          </a:p>
          <a:p>
            <a:pPr>
              <a:lnSpc>
                <a:spcPct val="90000"/>
              </a:lnSpc>
              <a:buFont typeface="Wingdings" pitchFamily="2" charset="2"/>
              <a:buNone/>
            </a:pPr>
            <a:r>
              <a:rPr lang="en-US" smtClean="0">
                <a:latin typeface="Courier New" pitchFamily="49" charset="0"/>
              </a:rPr>
              <a:t> char *message2 = “This is not a test”;</a:t>
            </a:r>
          </a:p>
          <a:p>
            <a:pPr>
              <a:lnSpc>
                <a:spcPct val="90000"/>
              </a:lnSpc>
              <a:buFont typeface="Wingdings" pitchFamily="2" charset="2"/>
              <a:buNone/>
            </a:pPr>
            <a:r>
              <a:rPr lang="en-US" smtClean="0">
                <a:latin typeface="Courier New" pitchFamily="49" charset="0"/>
              </a:rPr>
              <a:t> char *p1, *p2;</a:t>
            </a:r>
          </a:p>
          <a:p>
            <a:pPr>
              <a:lnSpc>
                <a:spcPct val="90000"/>
              </a:lnSpc>
              <a:buFont typeface="Wingdings" pitchFamily="2" charset="2"/>
              <a:buNone/>
            </a:pPr>
            <a:r>
              <a:rPr lang="en-US" smtClean="0">
                <a:latin typeface="Courier New" pitchFamily="49" charset="0"/>
              </a:rPr>
              <a:t> for(p1=message1, p2=message2; (*p1 = = *p2) &amp;&amp; (*p1 != ‘\0’) &amp;&amp; (*p2 != ‘\0’); p1++, p2++)</a:t>
            </a:r>
          </a:p>
          <a:p>
            <a:pPr>
              <a:lnSpc>
                <a:spcPct val="90000"/>
              </a:lnSpc>
              <a:buFont typeface="Wingdings" pitchFamily="2" charset="2"/>
              <a:buNone/>
            </a:pPr>
            <a:r>
              <a:rPr lang="en-US" smtClean="0">
                <a:latin typeface="Courier New" pitchFamily="49" charset="0"/>
              </a:rPr>
              <a:t>if ((*p1 = = ‘\0’) &amp;&amp; (*p2 = = ‘\0’))</a:t>
            </a:r>
          </a:p>
          <a:p>
            <a:pPr>
              <a:lnSpc>
                <a:spcPct val="90000"/>
              </a:lnSpc>
              <a:buFont typeface="Wingdings" pitchFamily="2" charset="2"/>
              <a:buNone/>
            </a:pPr>
            <a:r>
              <a:rPr lang="en-US" smtClean="0">
                <a:latin typeface="Courier New" pitchFamily="49" charset="0"/>
              </a:rPr>
              <a:t>  printf(“The two strings are identical\n”);</a:t>
            </a:r>
          </a:p>
          <a:p>
            <a:pPr>
              <a:lnSpc>
                <a:spcPct val="90000"/>
              </a:lnSpc>
              <a:buFont typeface="Wingdings" pitchFamily="2" charset="2"/>
              <a:buNone/>
            </a:pPr>
            <a:r>
              <a:rPr lang="en-US" smtClean="0">
                <a:latin typeface="Courier New" pitchFamily="49" charset="0"/>
              </a:rPr>
              <a:t>else</a:t>
            </a:r>
          </a:p>
          <a:p>
            <a:pPr>
              <a:lnSpc>
                <a:spcPct val="90000"/>
              </a:lnSpc>
              <a:buFont typeface="Wingdings" pitchFamily="2" charset="2"/>
              <a:buNone/>
            </a:pPr>
            <a:r>
              <a:rPr lang="en-US" smtClean="0">
                <a:latin typeface="Courier New" pitchFamily="49" charset="0"/>
              </a:rPr>
              <a:t>  printf(“The two strings are not identical\n”);</a:t>
            </a:r>
          </a:p>
          <a:p>
            <a:pPr>
              <a:lnSpc>
                <a:spcPct val="90000"/>
              </a:lnSpc>
              <a:buFont typeface="Wingdings" pitchFamily="2" charset="2"/>
              <a:buNone/>
            </a:pPr>
            <a:r>
              <a:rPr lang="en-US" smtClean="0">
                <a:latin typeface="Courier New" pitchFamily="49" charset="0"/>
              </a:rPr>
              <a:t>}</a:t>
            </a:r>
          </a:p>
        </p:txBody>
      </p:sp>
      <p:sp>
        <p:nvSpPr>
          <p:cNvPr id="245762" name="Rectangle 2"/>
          <p:cNvSpPr>
            <a:spLocks noGrp="1" noChangeArrowheads="1"/>
          </p:cNvSpPr>
          <p:nvPr>
            <p:ph type="title" idx="4294967295"/>
          </p:nvPr>
        </p:nvSpPr>
        <p:spPr>
          <a:xfrm>
            <a:off x="0" y="0"/>
            <a:ext cx="7562850" cy="914400"/>
          </a:xfrm>
        </p:spPr>
        <p:txBody>
          <a:bodyPr/>
          <a:lstStyle/>
          <a:p>
            <a:r>
              <a:rPr lang="en-US" dirty="0" smtClean="0"/>
              <a:t>String Handling Functions Using Pointers (Contd.).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p:cNvSpPr>
          <p:nvPr>
            <p:ph type="title" idx="4294967295"/>
          </p:nvPr>
        </p:nvSpPr>
        <p:spPr/>
        <p:txBody>
          <a:bodyPr/>
          <a:lstStyle/>
          <a:p>
            <a:r>
              <a:rPr lang="en-US" smtClean="0"/>
              <a:t>Hands-on: 2 hours</a:t>
            </a:r>
          </a:p>
        </p:txBody>
      </p:sp>
      <p:sp>
        <p:nvSpPr>
          <p:cNvPr id="656387" name="Rectangle 3"/>
          <p:cNvSpPr>
            <a:spLocks noGrp="1"/>
          </p:cNvSpPr>
          <p:nvPr>
            <p:ph type="body" idx="4294967295"/>
          </p:nvPr>
        </p:nvSpPr>
        <p:spPr/>
        <p:txBody>
          <a:bodyPr/>
          <a:lstStyle/>
          <a:p>
            <a:pPr>
              <a:buNone/>
            </a:pPr>
            <a:r>
              <a:rPr lang="en-US" dirty="0" smtClean="0"/>
              <a:t>Purpose</a:t>
            </a:r>
          </a:p>
          <a:p>
            <a:r>
              <a:rPr lang="en-US" dirty="0" smtClean="0"/>
              <a:t>Construct single and 2 dimensional Arrays</a:t>
            </a:r>
          </a:p>
          <a:p>
            <a:r>
              <a:rPr lang="en-US" dirty="0" smtClean="0"/>
              <a:t>Access &amp; computing array elements</a:t>
            </a:r>
          </a:p>
          <a:p>
            <a:r>
              <a:rPr lang="en-US" dirty="0" smtClean="0"/>
              <a:t>Use pointers for any variable</a:t>
            </a:r>
          </a:p>
          <a:p>
            <a:endParaRPr lang="en-US"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p:cNvSpPr>
          <p:nvPr>
            <p:ph type="title" idx="4294967295"/>
          </p:nvPr>
        </p:nvSpPr>
        <p:spPr/>
        <p:txBody>
          <a:bodyPr/>
          <a:lstStyle/>
          <a:p>
            <a:r>
              <a:rPr lang="en-US" smtClean="0"/>
              <a:t>Summary</a:t>
            </a:r>
          </a:p>
        </p:txBody>
      </p:sp>
      <p:sp>
        <p:nvSpPr>
          <p:cNvPr id="246786" name="Rectangle 3"/>
          <p:cNvSpPr>
            <a:spLocks noGrp="1"/>
          </p:cNvSpPr>
          <p:nvPr>
            <p:ph type="body" idx="4294967295"/>
          </p:nvPr>
        </p:nvSpPr>
        <p:spPr/>
        <p:txBody>
          <a:bodyPr/>
          <a:lstStyle/>
          <a:p>
            <a:pPr eaLnBrk="1" hangingPunct="1">
              <a:buNone/>
            </a:pPr>
            <a:r>
              <a:rPr lang="en-US" dirty="0" smtClean="0"/>
              <a:t>In this module, we discussed:</a:t>
            </a:r>
          </a:p>
          <a:p>
            <a:pPr eaLnBrk="1" hangingPunct="1"/>
            <a:endParaRPr lang="en-US" dirty="0" smtClean="0"/>
          </a:p>
          <a:p>
            <a:pPr eaLnBrk="1" hangingPunct="1"/>
            <a:r>
              <a:rPr lang="en-US" dirty="0" smtClean="0"/>
              <a:t>One-dimensional arrays - Declare, initialize and manipulate</a:t>
            </a:r>
          </a:p>
          <a:p>
            <a:pPr algn="just"/>
            <a:r>
              <a:rPr lang="en-US" dirty="0" smtClean="0"/>
              <a:t>Two-dimensional array - - Declare, initialize and manipulate</a:t>
            </a:r>
          </a:p>
          <a:p>
            <a:pPr algn="just"/>
            <a:r>
              <a:rPr lang="en-US" dirty="0" smtClean="0"/>
              <a:t>Pointers  - Declare, initialize, and manipulate </a:t>
            </a:r>
          </a:p>
          <a:p>
            <a:r>
              <a:rPr lang="en-US" dirty="0" smtClean="0"/>
              <a:t>pointers for manipulating one-dimensional and two-dimensional arrays</a:t>
            </a:r>
          </a:p>
          <a:p>
            <a:r>
              <a:rPr lang="en-US" dirty="0" smtClean="0"/>
              <a:t>Use pointer arithmetic</a:t>
            </a:r>
          </a:p>
          <a:p>
            <a:endParaRPr lang="en-US" dirty="0" smtClean="0"/>
          </a:p>
          <a:p>
            <a:endParaRPr lang="en-US" dirty="0" smtClean="0"/>
          </a:p>
          <a:p>
            <a:endParaRPr lang="en-US"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Title 9"/>
          <p:cNvSpPr>
            <a:spLocks noGrp="1"/>
          </p:cNvSpPr>
          <p:nvPr>
            <p:ph type="title"/>
          </p:nvPr>
        </p:nvSpPr>
        <p:spPr/>
        <p:txBody>
          <a:bodyPr/>
          <a:lstStyle/>
          <a:p>
            <a:pPr eaLnBrk="1" hangingPunct="1"/>
            <a:r>
              <a:rPr lang="en-US" dirty="0" smtClean="0"/>
              <a:t>Functions &amp; Recursion</a:t>
            </a:r>
            <a:br>
              <a:rPr lang="en-US" dirty="0" smtClean="0"/>
            </a:br>
            <a:r>
              <a:rPr lang="en-US" sz="2000" b="0" dirty="0" smtClean="0">
                <a:solidFill>
                  <a:schemeClr val="bg1">
                    <a:lumMod val="65000"/>
                  </a:schemeClr>
                </a:solidFill>
              </a:rPr>
              <a:t>Module 4</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3"/>
          <p:cNvSpPr>
            <a:spLocks noGrp="1" noChangeArrowheads="1"/>
          </p:cNvSpPr>
          <p:nvPr>
            <p:ph idx="4294967295"/>
          </p:nvPr>
        </p:nvSpPr>
        <p:spPr>
          <a:xfrm>
            <a:off x="457200" y="1371600"/>
            <a:ext cx="8229600" cy="5029200"/>
          </a:xfrm>
        </p:spPr>
        <p:txBody>
          <a:bodyPr/>
          <a:lstStyle/>
          <a:p>
            <a:pPr>
              <a:buFont typeface="Wingdings" pitchFamily="2" charset="2"/>
              <a:buNone/>
            </a:pPr>
            <a:r>
              <a:rPr lang="en-US" dirty="0" smtClean="0"/>
              <a:t>At the end of this module, you will be able to:</a:t>
            </a:r>
          </a:p>
          <a:p>
            <a:pPr>
              <a:buFont typeface="Wingdings" pitchFamily="2" charset="2"/>
              <a:buNone/>
            </a:pPr>
            <a:endParaRPr lang="en-US" dirty="0" smtClean="0"/>
          </a:p>
          <a:p>
            <a:r>
              <a:rPr lang="en-US" dirty="0" smtClean="0"/>
              <a:t>Write programs that invoke functions through a:</a:t>
            </a:r>
          </a:p>
          <a:p>
            <a:pPr lvl="1"/>
            <a:r>
              <a:rPr lang="en-US" sz="1800" dirty="0" smtClean="0"/>
              <a:t>Call by value</a:t>
            </a:r>
          </a:p>
          <a:p>
            <a:pPr lvl="1"/>
            <a:r>
              <a:rPr lang="en-US" sz="1800" dirty="0" smtClean="0"/>
              <a:t>Call by reference</a:t>
            </a:r>
          </a:p>
          <a:p>
            <a:r>
              <a:rPr lang="en-US" dirty="0" smtClean="0"/>
              <a:t>Define function prototypes</a:t>
            </a:r>
          </a:p>
          <a:p>
            <a:r>
              <a:rPr lang="en-US" dirty="0" smtClean="0"/>
              <a:t>Describe the function call mechanism</a:t>
            </a:r>
          </a:p>
          <a:p>
            <a:r>
              <a:rPr lang="en-US" dirty="0" smtClean="0"/>
              <a:t>Use the Auto, Static, and Extern storage qualifiers</a:t>
            </a:r>
          </a:p>
          <a:p>
            <a:r>
              <a:rPr lang="en-US" dirty="0" smtClean="0"/>
              <a:t>Use string handling functions, conversion functions, and functions for formatting strings in memory</a:t>
            </a:r>
          </a:p>
          <a:p>
            <a:r>
              <a:rPr lang="en-US" dirty="0" smtClean="0"/>
              <a:t>Describe how to write a recursive function</a:t>
            </a:r>
          </a:p>
          <a:p>
            <a:r>
              <a:rPr lang="en-US" dirty="0" smtClean="0"/>
              <a:t>Describe recursive calls to a function using the runtime stack</a:t>
            </a:r>
          </a:p>
          <a:p>
            <a:r>
              <a:rPr lang="en-US" dirty="0" smtClean="0"/>
              <a:t>Define, Declare, and Use Function Pointers</a:t>
            </a:r>
          </a:p>
          <a:p>
            <a:endParaRPr lang="en-US" dirty="0" smtClean="0"/>
          </a:p>
        </p:txBody>
      </p:sp>
      <p:sp>
        <p:nvSpPr>
          <p:cNvPr id="248834" name="Rectangle 2"/>
          <p:cNvSpPr>
            <a:spLocks noGrp="1" noChangeArrowheads="1"/>
          </p:cNvSpPr>
          <p:nvPr>
            <p:ph type="title" idx="4294967295"/>
          </p:nvPr>
        </p:nvSpPr>
        <p:spPr>
          <a:xfrm>
            <a:off x="0" y="0"/>
            <a:ext cx="7562850" cy="914400"/>
          </a:xfrm>
        </p:spPr>
        <p:txBody>
          <a:bodyPr/>
          <a:lstStyle/>
          <a:p>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4 hrs</a:t>
            </a:r>
            <a:endParaRPr lang="en-GB" dirty="0">
              <a:solidFill>
                <a:srgbClr val="7F7F7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3"/>
          <p:cNvSpPr>
            <a:spLocks noGrp="1" noChangeArrowheads="1"/>
          </p:cNvSpPr>
          <p:nvPr>
            <p:ph idx="4294967295"/>
          </p:nvPr>
        </p:nvSpPr>
        <p:spPr>
          <a:xfrm>
            <a:off x="457200" y="1371600"/>
            <a:ext cx="8382000" cy="5029200"/>
          </a:xfrm>
        </p:spPr>
        <p:txBody>
          <a:bodyPr/>
          <a:lstStyle/>
          <a:p>
            <a:r>
              <a:rPr lang="en-US" smtClean="0"/>
              <a:t>Functions facilitate the factoring of code. </a:t>
            </a:r>
          </a:p>
          <a:p>
            <a:endParaRPr lang="en-US" smtClean="0"/>
          </a:p>
          <a:p>
            <a:r>
              <a:rPr lang="en-US" smtClean="0"/>
              <a:t>Functions facilitate:</a:t>
            </a:r>
          </a:p>
          <a:p>
            <a:pPr lvl="1"/>
            <a:r>
              <a:rPr lang="en-US" sz="1800" smtClean="0"/>
              <a:t>Reusability</a:t>
            </a:r>
          </a:p>
          <a:p>
            <a:pPr lvl="1"/>
            <a:r>
              <a:rPr lang="en-US" sz="1800" smtClean="0"/>
              <a:t>Procedural abstraction</a:t>
            </a:r>
          </a:p>
          <a:p>
            <a:endParaRPr lang="en-US" smtClean="0"/>
          </a:p>
          <a:p>
            <a:r>
              <a:rPr lang="en-US" smtClean="0"/>
              <a:t>Function Parameters</a:t>
            </a:r>
          </a:p>
          <a:p>
            <a:pPr lvl="1"/>
            <a:r>
              <a:rPr lang="en-US" sz="1800" smtClean="0"/>
              <a:t>Function parameters are defined as part of a function header, and are specified inside the parentheses of the function.</a:t>
            </a:r>
          </a:p>
          <a:p>
            <a:pPr lvl="1"/>
            <a:r>
              <a:rPr lang="en-US" sz="1800" smtClean="0"/>
              <a:t>The reason that functions are designed to accept parameters is that you can embody generic code inside the function. </a:t>
            </a:r>
          </a:p>
          <a:p>
            <a:pPr lvl="1"/>
            <a:r>
              <a:rPr lang="en-US" sz="1800" smtClean="0"/>
              <a:t>All that would be required by the function would be the values that it would need to apply the generic code on the values received by it through its parameters</a:t>
            </a:r>
          </a:p>
        </p:txBody>
      </p:sp>
      <p:sp>
        <p:nvSpPr>
          <p:cNvPr id="249858" name="Rectangle 2"/>
          <p:cNvSpPr>
            <a:spLocks noGrp="1" noChangeArrowheads="1"/>
          </p:cNvSpPr>
          <p:nvPr>
            <p:ph type="title" idx="4294967295"/>
          </p:nvPr>
        </p:nvSpPr>
        <p:spPr>
          <a:xfrm>
            <a:off x="0" y="0"/>
            <a:ext cx="7562850" cy="914400"/>
          </a:xfrm>
        </p:spPr>
        <p:txBody>
          <a:bodyPr/>
          <a:lstStyle/>
          <a:p>
            <a:r>
              <a:rPr lang="en-US" sz="3200" smtClean="0"/>
              <a:t>Function - Introduction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3"/>
          <p:cNvSpPr>
            <a:spLocks noGrp="1" noChangeArrowheads="1"/>
          </p:cNvSpPr>
          <p:nvPr>
            <p:ph idx="4294967295"/>
          </p:nvPr>
        </p:nvSpPr>
        <p:spPr>
          <a:xfrm>
            <a:off x="457200" y="1371600"/>
            <a:ext cx="8229600" cy="5029200"/>
          </a:xfrm>
        </p:spPr>
        <p:txBody>
          <a:bodyPr/>
          <a:lstStyle/>
          <a:p>
            <a:pPr algn="just"/>
            <a:r>
              <a:rPr lang="en-US" smtClean="0"/>
              <a:t>Consider the following printf( ) statement:</a:t>
            </a:r>
          </a:p>
          <a:p>
            <a:pPr algn="just">
              <a:buFont typeface="Wingdings" pitchFamily="2" charset="2"/>
              <a:buNone/>
            </a:pPr>
            <a:r>
              <a:rPr lang="en-US" smtClean="0"/>
              <a:t>	printf(“%d”, i);</a:t>
            </a:r>
          </a:p>
          <a:p>
            <a:pPr algn="just"/>
            <a:endParaRPr lang="en-US" smtClean="0"/>
          </a:p>
          <a:p>
            <a:pPr algn="just"/>
            <a:r>
              <a:rPr lang="en-US" smtClean="0"/>
              <a:t>This is actually a call to the printf( ) function with two pieces of information passed to it, namely, the format string that controls the output of the data, and the variable that is to be output.</a:t>
            </a:r>
          </a:p>
          <a:p>
            <a:pPr algn="just"/>
            <a:endParaRPr lang="en-US" smtClean="0"/>
          </a:p>
          <a:p>
            <a:pPr algn="just"/>
            <a:r>
              <a:rPr lang="en-US" smtClean="0"/>
              <a:t>The format string, and the variable name can be called the parameters to the function printf( ) in this example.</a:t>
            </a:r>
          </a:p>
          <a:p>
            <a:pPr algn="just"/>
            <a:endParaRPr lang="en-US" smtClean="0"/>
          </a:p>
        </p:txBody>
      </p:sp>
      <p:sp>
        <p:nvSpPr>
          <p:cNvPr id="251906" name="Rectangle 2"/>
          <p:cNvSpPr>
            <a:spLocks noGrp="1" noChangeArrowheads="1"/>
          </p:cNvSpPr>
          <p:nvPr>
            <p:ph type="title" idx="4294967295"/>
          </p:nvPr>
        </p:nvSpPr>
        <p:spPr>
          <a:xfrm>
            <a:off x="0" y="0"/>
            <a:ext cx="7562850" cy="914400"/>
          </a:xfrm>
        </p:spPr>
        <p:txBody>
          <a:bodyPr/>
          <a:lstStyle/>
          <a:p>
            <a:r>
              <a:rPr lang="en-US" sz="3200" smtClean="0"/>
              <a:t>Function Parameters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3"/>
          <p:cNvSpPr>
            <a:spLocks noGrp="1" noChangeArrowheads="1"/>
          </p:cNvSpPr>
          <p:nvPr>
            <p:ph idx="4294967295"/>
          </p:nvPr>
        </p:nvSpPr>
        <p:spPr>
          <a:xfrm>
            <a:off x="457200" y="1371600"/>
            <a:ext cx="8229600" cy="5029200"/>
          </a:xfrm>
        </p:spPr>
        <p:txBody>
          <a:bodyPr/>
          <a:lstStyle/>
          <a:p>
            <a:r>
              <a:rPr lang="en-US" smtClean="0"/>
              <a:t>In C, functions that have parameters are invoked in one of two ways:</a:t>
            </a:r>
          </a:p>
          <a:p>
            <a:pPr lvl="1"/>
            <a:r>
              <a:rPr lang="en-US" sz="1800" smtClean="0"/>
              <a:t>Call by value</a:t>
            </a:r>
          </a:p>
          <a:p>
            <a:pPr lvl="1"/>
            <a:r>
              <a:rPr lang="en-US" sz="1800" smtClean="0"/>
              <a:t>Call by reference</a:t>
            </a:r>
          </a:p>
          <a:p>
            <a:endParaRPr lang="en-US" smtClean="0"/>
          </a:p>
          <a:p>
            <a:endParaRPr lang="en-US" smtClean="0"/>
          </a:p>
        </p:txBody>
      </p:sp>
      <p:sp>
        <p:nvSpPr>
          <p:cNvPr id="253954" name="Rectangle 2"/>
          <p:cNvSpPr>
            <a:spLocks noGrp="1" noChangeArrowheads="1"/>
          </p:cNvSpPr>
          <p:nvPr>
            <p:ph type="title" idx="4294967295"/>
          </p:nvPr>
        </p:nvSpPr>
        <p:spPr>
          <a:xfrm>
            <a:off x="0" y="0"/>
            <a:ext cx="7562850" cy="914400"/>
          </a:xfrm>
        </p:spPr>
        <p:txBody>
          <a:bodyPr/>
          <a:lstStyle/>
          <a:p>
            <a:r>
              <a:rPr lang="en-US" sz="3200" smtClean="0"/>
              <a:t>Invoking Functions</a:t>
            </a:r>
          </a:p>
        </p:txBody>
      </p:sp>
      <p:sp>
        <p:nvSpPr>
          <p:cNvPr id="253955" name="Rectangle 2"/>
          <p:cNvSpPr>
            <a:spLocks noChangeArrowheads="1"/>
          </p:cNvSpPr>
          <p:nvPr/>
        </p:nvSpPr>
        <p:spPr bwMode="auto">
          <a:xfrm>
            <a:off x="609600" y="2667000"/>
            <a:ext cx="2057400" cy="457200"/>
          </a:xfrm>
          <a:prstGeom prst="rect">
            <a:avLst/>
          </a:prstGeom>
          <a:noFill/>
          <a:ln w="9525">
            <a:noFill/>
            <a:miter lim="800000"/>
            <a:headEnd/>
            <a:tailEnd/>
          </a:ln>
        </p:spPr>
        <p:txBody>
          <a:bodyPr anchor="ctr"/>
          <a:lstStyle/>
          <a:p>
            <a:pPr eaLnBrk="0" hangingPunct="0"/>
            <a:r>
              <a:rPr lang="en-US" sz="2400">
                <a:latin typeface="Gill Sans MT" pitchFamily="34" charset="0"/>
              </a:rPr>
              <a:t>Call by Value</a:t>
            </a:r>
          </a:p>
        </p:txBody>
      </p:sp>
      <p:sp>
        <p:nvSpPr>
          <p:cNvPr id="253956" name="Rectangle 3"/>
          <p:cNvSpPr>
            <a:spLocks noChangeArrowheads="1"/>
          </p:cNvSpPr>
          <p:nvPr/>
        </p:nvSpPr>
        <p:spPr bwMode="auto">
          <a:xfrm>
            <a:off x="381000" y="3124200"/>
            <a:ext cx="4191000" cy="3276600"/>
          </a:xfrm>
          <a:prstGeom prst="rect">
            <a:avLst/>
          </a:prstGeom>
          <a:noFill/>
          <a:ln w="9525">
            <a:noFill/>
            <a:miter lim="800000"/>
            <a:headEnd/>
            <a:tailEnd/>
          </a:ln>
        </p:spPr>
        <p:txBody>
          <a:bodyPr/>
          <a:lstStyle/>
          <a:p>
            <a:pPr marL="342900" indent="-342900" eaLnBrk="0" hangingPunct="0">
              <a:spcBef>
                <a:spcPct val="20000"/>
              </a:spcBef>
            </a:pPr>
            <a:r>
              <a:rPr lang="en-US" sz="1600">
                <a:latin typeface="Courier New" pitchFamily="49" charset="0"/>
              </a:rPr>
              <a:t>void swap(int,int );</a:t>
            </a:r>
          </a:p>
          <a:p>
            <a:pPr marL="342900" indent="-342900" eaLnBrk="0" hangingPunct="0">
              <a:spcBef>
                <a:spcPct val="20000"/>
              </a:spcBef>
            </a:pPr>
            <a:r>
              <a:rPr lang="en-US" sz="1600">
                <a:latin typeface="Courier New" pitchFamily="49" charset="0"/>
              </a:rPr>
              <a:t> main()</a:t>
            </a:r>
          </a:p>
          <a:p>
            <a:pPr marL="342900" indent="-342900" eaLnBrk="0" hangingPunct="0">
              <a:spcBef>
                <a:spcPct val="20000"/>
              </a:spcBef>
            </a:pPr>
            <a:r>
              <a:rPr lang="en-US" sz="1600">
                <a:latin typeface="Courier New" pitchFamily="49" charset="0"/>
              </a:rPr>
              <a:t>     { int a=10, b=20;</a:t>
            </a:r>
          </a:p>
          <a:p>
            <a:pPr marL="342900" indent="-342900" eaLnBrk="0" hangingPunct="0">
              <a:spcBef>
                <a:spcPct val="20000"/>
              </a:spcBef>
            </a:pPr>
            <a:r>
              <a:rPr lang="en-US" sz="1600">
                <a:latin typeface="Courier New" pitchFamily="49" charset="0"/>
              </a:rPr>
              <a:t>	    swap(a, b);</a:t>
            </a:r>
          </a:p>
          <a:p>
            <a:pPr marL="342900" indent="-342900" eaLnBrk="0" hangingPunct="0">
              <a:spcBef>
                <a:spcPct val="20000"/>
              </a:spcBef>
            </a:pPr>
            <a:r>
              <a:rPr lang="en-US" sz="1600">
                <a:latin typeface="Courier New" pitchFamily="49" charset="0"/>
              </a:rPr>
              <a:t>	    printf(“ %d %d \n”,a,b);</a:t>
            </a:r>
          </a:p>
          <a:p>
            <a:pPr marL="342900" indent="-342900" eaLnBrk="0" hangingPunct="0">
              <a:spcBef>
                <a:spcPct val="20000"/>
              </a:spcBef>
            </a:pPr>
            <a:r>
              <a:rPr lang="en-US" sz="1600">
                <a:latin typeface="Courier New" pitchFamily="49" charset="0"/>
              </a:rPr>
              <a:t>     }</a:t>
            </a:r>
          </a:p>
          <a:p>
            <a:pPr marL="342900" indent="-342900" eaLnBrk="0" hangingPunct="0">
              <a:spcBef>
                <a:spcPct val="20000"/>
              </a:spcBef>
            </a:pPr>
            <a:r>
              <a:rPr lang="en-US" sz="1600">
                <a:latin typeface="Courier New" pitchFamily="49" charset="0"/>
              </a:rPr>
              <a:t> </a:t>
            </a:r>
          </a:p>
          <a:p>
            <a:pPr marL="342900" indent="-342900" eaLnBrk="0" hangingPunct="0">
              <a:spcBef>
                <a:spcPct val="20000"/>
              </a:spcBef>
            </a:pPr>
            <a:r>
              <a:rPr lang="en-US" sz="1600" b="1">
                <a:latin typeface="Courier New" pitchFamily="49" charset="0"/>
              </a:rPr>
              <a:t>void swap (int x, int y)</a:t>
            </a:r>
          </a:p>
          <a:p>
            <a:pPr marL="342900" indent="-342900" eaLnBrk="0" hangingPunct="0">
              <a:spcBef>
                <a:spcPct val="20000"/>
              </a:spcBef>
            </a:pPr>
            <a:r>
              <a:rPr lang="en-US" sz="1600">
                <a:latin typeface="Courier New" pitchFamily="49" charset="0"/>
              </a:rPr>
              <a:t>    {  int temp = x;</a:t>
            </a:r>
          </a:p>
          <a:p>
            <a:pPr marL="342900" indent="-342900" eaLnBrk="0" hangingPunct="0">
              <a:spcBef>
                <a:spcPct val="20000"/>
              </a:spcBef>
            </a:pPr>
            <a:r>
              <a:rPr lang="en-US" sz="1600">
                <a:latin typeface="Courier New" pitchFamily="49" charset="0"/>
              </a:rPr>
              <a:t>        x=  y;</a:t>
            </a:r>
          </a:p>
          <a:p>
            <a:pPr marL="342900" indent="-342900" eaLnBrk="0" hangingPunct="0">
              <a:spcBef>
                <a:spcPct val="20000"/>
              </a:spcBef>
            </a:pPr>
            <a:r>
              <a:rPr lang="en-US" sz="1600">
                <a:latin typeface="Courier New" pitchFamily="49" charset="0"/>
              </a:rPr>
              <a:t>        y=temp;</a:t>
            </a:r>
          </a:p>
          <a:p>
            <a:pPr marL="342900" indent="-342900" eaLnBrk="0" hangingPunct="0">
              <a:spcBef>
                <a:spcPct val="20000"/>
              </a:spcBef>
            </a:pPr>
            <a:r>
              <a:rPr lang="en-US" sz="1600">
                <a:latin typeface="Courier New" pitchFamily="49" charset="0"/>
              </a:rPr>
              <a:t>    }</a:t>
            </a:r>
          </a:p>
        </p:txBody>
      </p:sp>
      <p:sp>
        <p:nvSpPr>
          <p:cNvPr id="253957" name="Rectangle 2"/>
          <p:cNvSpPr>
            <a:spLocks noChangeArrowheads="1"/>
          </p:cNvSpPr>
          <p:nvPr/>
        </p:nvSpPr>
        <p:spPr bwMode="auto">
          <a:xfrm>
            <a:off x="4953000" y="2590800"/>
            <a:ext cx="2819400" cy="457200"/>
          </a:xfrm>
          <a:prstGeom prst="rect">
            <a:avLst/>
          </a:prstGeom>
          <a:noFill/>
          <a:ln w="9525">
            <a:noFill/>
            <a:miter lim="800000"/>
            <a:headEnd/>
            <a:tailEnd/>
          </a:ln>
        </p:spPr>
        <p:txBody>
          <a:bodyPr anchor="ctr"/>
          <a:lstStyle/>
          <a:p>
            <a:pPr eaLnBrk="0" hangingPunct="0"/>
            <a:r>
              <a:rPr lang="en-US" sz="2400">
                <a:latin typeface="Gill Sans MT" pitchFamily="34" charset="0"/>
              </a:rPr>
              <a:t>Call by reference</a:t>
            </a:r>
          </a:p>
        </p:txBody>
      </p:sp>
      <p:sp>
        <p:nvSpPr>
          <p:cNvPr id="253958" name="Rectangle 3"/>
          <p:cNvSpPr>
            <a:spLocks noChangeArrowheads="1"/>
          </p:cNvSpPr>
          <p:nvPr/>
        </p:nvSpPr>
        <p:spPr bwMode="auto">
          <a:xfrm>
            <a:off x="4724400" y="3124200"/>
            <a:ext cx="4419600" cy="3276600"/>
          </a:xfrm>
          <a:prstGeom prst="rect">
            <a:avLst/>
          </a:prstGeom>
          <a:noFill/>
          <a:ln w="9525" algn="ctr">
            <a:noFill/>
            <a:miter lim="800000"/>
            <a:headEnd/>
            <a:tailEnd/>
          </a:ln>
        </p:spPr>
        <p:txBody>
          <a:bodyPr/>
          <a:lstStyle/>
          <a:p>
            <a:pPr marL="342900" indent="-342900" eaLnBrk="0" hangingPunct="0">
              <a:spcBef>
                <a:spcPct val="20000"/>
              </a:spcBef>
            </a:pPr>
            <a:r>
              <a:rPr lang="en-US" sz="1600">
                <a:latin typeface="Courier New" pitchFamily="49" charset="0"/>
              </a:rPr>
              <a:t>void swap( int *, int *);</a:t>
            </a:r>
          </a:p>
          <a:p>
            <a:pPr marL="342900" indent="-342900" eaLnBrk="0" hangingPunct="0">
              <a:spcBef>
                <a:spcPct val="20000"/>
              </a:spcBef>
            </a:pPr>
            <a:r>
              <a:rPr lang="en-US" sz="1600">
                <a:latin typeface="Courier New" pitchFamily="49" charset="0"/>
              </a:rPr>
              <a:t> main()</a:t>
            </a:r>
          </a:p>
          <a:p>
            <a:pPr marL="342900" indent="-342900" eaLnBrk="0" hangingPunct="0">
              <a:spcBef>
                <a:spcPct val="20000"/>
              </a:spcBef>
            </a:pPr>
            <a:r>
              <a:rPr lang="en-US" sz="1600">
                <a:latin typeface="Courier New" pitchFamily="49" charset="0"/>
              </a:rPr>
              <a:t>     { int a=10, b=20;</a:t>
            </a:r>
          </a:p>
          <a:p>
            <a:pPr marL="342900" indent="-342900" eaLnBrk="0" hangingPunct="0">
              <a:spcBef>
                <a:spcPct val="20000"/>
              </a:spcBef>
            </a:pPr>
            <a:r>
              <a:rPr lang="en-US" sz="1600">
                <a:latin typeface="Courier New" pitchFamily="49" charset="0"/>
              </a:rPr>
              <a:t>	    swap(&amp;a, &amp;b);</a:t>
            </a:r>
          </a:p>
          <a:p>
            <a:pPr marL="342900" indent="-342900" eaLnBrk="0" hangingPunct="0">
              <a:spcBef>
                <a:spcPct val="20000"/>
              </a:spcBef>
            </a:pPr>
            <a:r>
              <a:rPr lang="en-US" sz="1600">
                <a:latin typeface="Courier New" pitchFamily="49" charset="0"/>
              </a:rPr>
              <a:t>	    printf(“ %d %d \n”,a,b);</a:t>
            </a:r>
          </a:p>
          <a:p>
            <a:pPr marL="342900" indent="-342900" eaLnBrk="0" hangingPunct="0">
              <a:spcBef>
                <a:spcPct val="20000"/>
              </a:spcBef>
            </a:pPr>
            <a:r>
              <a:rPr lang="en-US" sz="1600">
                <a:latin typeface="Courier New" pitchFamily="49" charset="0"/>
              </a:rPr>
              <a:t>     }</a:t>
            </a:r>
          </a:p>
          <a:p>
            <a:pPr marL="342900" indent="-342900" eaLnBrk="0" hangingPunct="0">
              <a:spcBef>
                <a:spcPct val="20000"/>
              </a:spcBef>
            </a:pPr>
            <a:endParaRPr lang="en-US" sz="1600">
              <a:latin typeface="Courier New" pitchFamily="49" charset="0"/>
            </a:endParaRPr>
          </a:p>
          <a:p>
            <a:pPr marL="342900" indent="-342900" eaLnBrk="0" hangingPunct="0">
              <a:spcBef>
                <a:spcPct val="20000"/>
              </a:spcBef>
            </a:pPr>
            <a:r>
              <a:rPr lang="en-US" sz="1600" b="1">
                <a:latin typeface="Courier New" pitchFamily="49" charset="0"/>
              </a:rPr>
              <a:t>void swap (int *x, int *y)</a:t>
            </a:r>
          </a:p>
          <a:p>
            <a:pPr marL="342900" indent="-342900" eaLnBrk="0" hangingPunct="0">
              <a:spcBef>
                <a:spcPct val="20000"/>
              </a:spcBef>
            </a:pPr>
            <a:r>
              <a:rPr lang="en-US" sz="1600">
                <a:latin typeface="Courier New" pitchFamily="49" charset="0"/>
              </a:rPr>
              <a:t>    {   int temp=*x;</a:t>
            </a:r>
          </a:p>
          <a:p>
            <a:pPr marL="342900" indent="-342900" eaLnBrk="0" hangingPunct="0">
              <a:spcBef>
                <a:spcPct val="20000"/>
              </a:spcBef>
            </a:pPr>
            <a:r>
              <a:rPr lang="en-US" sz="1600">
                <a:latin typeface="Courier New" pitchFamily="49" charset="0"/>
              </a:rPr>
              <a:t>         *x=*y;</a:t>
            </a:r>
          </a:p>
          <a:p>
            <a:pPr marL="342900" indent="-342900" eaLnBrk="0" hangingPunct="0">
              <a:spcBef>
                <a:spcPct val="20000"/>
              </a:spcBef>
            </a:pPr>
            <a:r>
              <a:rPr lang="en-US" sz="1600">
                <a:latin typeface="Courier New" pitchFamily="49" charset="0"/>
              </a:rPr>
              <a:t>         *y=temp;</a:t>
            </a:r>
          </a:p>
          <a:p>
            <a:pPr marL="342900" indent="-342900" eaLnBrk="0" hangingPunct="0">
              <a:spcBef>
                <a:spcPct val="20000"/>
              </a:spcBef>
            </a:pPr>
            <a:r>
              <a:rPr lang="en-US" sz="1600">
                <a:latin typeface="Courier New" pitchFamily="49" charset="0"/>
              </a:rPr>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3"/>
          <p:cNvSpPr>
            <a:spLocks noGrp="1" noChangeArrowheads="1"/>
          </p:cNvSpPr>
          <p:nvPr>
            <p:ph idx="4294967295"/>
          </p:nvPr>
        </p:nvSpPr>
        <p:spPr>
          <a:xfrm>
            <a:off x="457200" y="1371600"/>
            <a:ext cx="8229600" cy="5029200"/>
          </a:xfrm>
        </p:spPr>
        <p:txBody>
          <a:bodyPr/>
          <a:lstStyle/>
          <a:p>
            <a:pPr algn="just"/>
            <a:r>
              <a:rPr lang="en-US" smtClean="0"/>
              <a:t>Arrays are inherently passed to functions through a call by reference</a:t>
            </a:r>
          </a:p>
          <a:p>
            <a:pPr lvl="1" algn="just"/>
            <a:r>
              <a:rPr lang="en-US" sz="1800" smtClean="0"/>
              <a:t>For example, if an integer array named </a:t>
            </a:r>
            <a:r>
              <a:rPr lang="en-US" sz="1800" b="1" smtClean="0"/>
              <a:t>int_array</a:t>
            </a:r>
            <a:r>
              <a:rPr lang="en-US" sz="1800" smtClean="0"/>
              <a:t> of 10 elements is to be passed to a function called </a:t>
            </a:r>
            <a:r>
              <a:rPr lang="en-US" sz="1800" b="1" smtClean="0"/>
              <a:t>fn( )</a:t>
            </a:r>
            <a:r>
              <a:rPr lang="en-US" sz="1800" smtClean="0"/>
              <a:t>, then it would be passed as:</a:t>
            </a:r>
          </a:p>
          <a:p>
            <a:pPr algn="just">
              <a:buFont typeface="Wingdings" pitchFamily="2" charset="2"/>
              <a:buNone/>
            </a:pPr>
            <a:r>
              <a:rPr lang="en-US" b="1" smtClean="0"/>
              <a:t>		</a:t>
            </a:r>
            <a:r>
              <a:rPr lang="en-US" sz="1800" b="1" smtClean="0">
                <a:latin typeface="Courier New" pitchFamily="49" charset="0"/>
              </a:rPr>
              <a:t>fn( int_array); </a:t>
            </a:r>
          </a:p>
          <a:p>
            <a:pPr algn="just"/>
            <a:endParaRPr lang="en-US" sz="1800" b="1" smtClean="0">
              <a:latin typeface="Courier New" pitchFamily="49" charset="0"/>
            </a:endParaRPr>
          </a:p>
          <a:p>
            <a:pPr algn="just"/>
            <a:r>
              <a:rPr lang="en-US" smtClean="0"/>
              <a:t>Recall that int_array is actually the address of the first element of the array, i.e., &amp;int_array[0]. Therefore, this would be a call by reference.</a:t>
            </a:r>
          </a:p>
          <a:p>
            <a:endParaRPr lang="en-US" smtClean="0"/>
          </a:p>
          <a:p>
            <a:r>
              <a:rPr lang="en-US" smtClean="0"/>
              <a:t>The parameter of the called function </a:t>
            </a:r>
            <a:r>
              <a:rPr lang="en-US" b="1" smtClean="0"/>
              <a:t>fn( )</a:t>
            </a:r>
            <a:r>
              <a:rPr lang="en-US" smtClean="0"/>
              <a:t> would can be defined in one of three ways:</a:t>
            </a:r>
          </a:p>
          <a:p>
            <a:pPr lvl="1">
              <a:buFont typeface="Gill Sans MT" pitchFamily="34" charset="0"/>
              <a:buNone/>
            </a:pPr>
            <a:r>
              <a:rPr lang="en-US" sz="1800" b="1" smtClean="0">
                <a:latin typeface="Courier New" pitchFamily="49" charset="0"/>
              </a:rPr>
              <a:t>	fn( int num_list[ ]);</a:t>
            </a:r>
            <a:r>
              <a:rPr lang="en-US" sz="1800" smtClean="0">
                <a:latin typeface="Courier New" pitchFamily="49" charset="0"/>
              </a:rPr>
              <a:t> or</a:t>
            </a:r>
          </a:p>
          <a:p>
            <a:pPr lvl="1">
              <a:buFont typeface="Gill Sans MT" pitchFamily="34" charset="0"/>
              <a:buNone/>
            </a:pPr>
            <a:r>
              <a:rPr lang="en-US" sz="1800" b="1" smtClean="0">
                <a:latin typeface="Courier New" pitchFamily="49" charset="0"/>
              </a:rPr>
              <a:t>	fn(int num_list[10]);</a:t>
            </a:r>
            <a:r>
              <a:rPr lang="en-US" sz="1800" smtClean="0">
                <a:latin typeface="Courier New" pitchFamily="49" charset="0"/>
              </a:rPr>
              <a:t> or</a:t>
            </a:r>
          </a:p>
          <a:p>
            <a:pPr lvl="1">
              <a:buFont typeface="Gill Sans MT" pitchFamily="34" charset="0"/>
              <a:buNone/>
            </a:pPr>
            <a:r>
              <a:rPr lang="en-US" sz="1800" b="1" smtClean="0">
                <a:latin typeface="Courier New" pitchFamily="49" charset="0"/>
              </a:rPr>
              <a:t>	fn(int *num_list)</a:t>
            </a:r>
          </a:p>
        </p:txBody>
      </p:sp>
      <p:sp>
        <p:nvSpPr>
          <p:cNvPr id="256002" name="Rectangle 2"/>
          <p:cNvSpPr>
            <a:spLocks noGrp="1" noChangeArrowheads="1"/>
          </p:cNvSpPr>
          <p:nvPr>
            <p:ph type="title" idx="4294967295"/>
          </p:nvPr>
        </p:nvSpPr>
        <p:spPr>
          <a:xfrm>
            <a:off x="0" y="0"/>
            <a:ext cx="7562850" cy="914400"/>
          </a:xfrm>
        </p:spPr>
        <p:txBody>
          <a:bodyPr/>
          <a:lstStyle/>
          <a:p>
            <a:r>
              <a:rPr lang="en-US" sz="3200" smtClean="0"/>
              <a:t>Passing Arrays to Functions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3"/>
          <p:cNvSpPr>
            <a:spLocks noGrp="1" noChangeArrowheads="1"/>
          </p:cNvSpPr>
          <p:nvPr>
            <p:ph idx="4294967295"/>
          </p:nvPr>
        </p:nvSpPr>
        <p:spPr>
          <a:xfrm>
            <a:off x="457200" y="1371600"/>
            <a:ext cx="8382000" cy="5181600"/>
          </a:xfrm>
        </p:spPr>
        <p:txBody>
          <a:bodyPr/>
          <a:lstStyle/>
          <a:p>
            <a:pPr algn="just"/>
            <a:r>
              <a:rPr lang="en-US" smtClean="0"/>
              <a:t>Just as data can be passed to a function through the function’s parameters at the time of call, the function can return a value back to the caller of the function.</a:t>
            </a:r>
          </a:p>
          <a:p>
            <a:pPr algn="just"/>
            <a:endParaRPr lang="en-US" smtClean="0"/>
          </a:p>
          <a:p>
            <a:pPr algn="just"/>
            <a:r>
              <a:rPr lang="en-US" smtClean="0"/>
              <a:t>In C, functions can return a value through the return statement. </a:t>
            </a:r>
          </a:p>
          <a:p>
            <a:pPr lvl="2" algn="just">
              <a:buFont typeface="Arial" charset="0"/>
              <a:buNone/>
            </a:pPr>
            <a:r>
              <a:rPr lang="en-US" sz="1800" smtClean="0">
                <a:latin typeface="Courier New" pitchFamily="49" charset="0"/>
              </a:rPr>
              <a:t>#include&lt;stdio.h&gt;</a:t>
            </a:r>
          </a:p>
          <a:p>
            <a:pPr lvl="2" algn="just">
              <a:buFont typeface="Arial" charset="0"/>
              <a:buNone/>
            </a:pPr>
            <a:r>
              <a:rPr lang="en-US" sz="1800" smtClean="0">
                <a:latin typeface="Courier New" pitchFamily="49" charset="0"/>
              </a:rPr>
              <a:t>main( )</a:t>
            </a:r>
          </a:p>
          <a:p>
            <a:pPr lvl="2" algn="just">
              <a:buFont typeface="Arial" charset="0"/>
              <a:buNone/>
            </a:pPr>
            <a:r>
              <a:rPr lang="en-US" sz="1800" smtClean="0">
                <a:latin typeface="Courier New" pitchFamily="49" charset="0"/>
              </a:rPr>
              <a:t>{	int i,j, value;</a:t>
            </a:r>
          </a:p>
          <a:p>
            <a:pPr lvl="2" algn="just">
              <a:buFont typeface="Arial" charset="0"/>
              <a:buNone/>
            </a:pPr>
            <a:r>
              <a:rPr lang="en-US" sz="1800" smtClean="0">
                <a:latin typeface="Courier New" pitchFamily="49" charset="0"/>
              </a:rPr>
              <a:t>  scanf(“%d %d”, &amp;i, &amp;j);</a:t>
            </a:r>
          </a:p>
          <a:p>
            <a:pPr lvl="2" algn="just">
              <a:buFont typeface="Arial" charset="0"/>
              <a:buNone/>
            </a:pPr>
            <a:r>
              <a:rPr lang="en-US" sz="1800" smtClean="0">
                <a:latin typeface="Courier New" pitchFamily="49" charset="0"/>
              </a:rPr>
              <a:t>  fflush(stdin);</a:t>
            </a:r>
          </a:p>
          <a:p>
            <a:pPr lvl="2" algn="just">
              <a:buFont typeface="Arial" charset="0"/>
              <a:buNone/>
            </a:pPr>
            <a:r>
              <a:rPr lang="en-US" sz="1800" smtClean="0">
                <a:latin typeface="Courier New" pitchFamily="49" charset="0"/>
              </a:rPr>
              <a:t>	value = add(i, j);</a:t>
            </a:r>
          </a:p>
          <a:p>
            <a:pPr lvl="2" algn="just">
              <a:buFont typeface="Arial" charset="0"/>
              <a:buNone/>
            </a:pPr>
            <a:r>
              <a:rPr lang="en-US" sz="1800" smtClean="0">
                <a:latin typeface="Courier New" pitchFamily="49" charset="0"/>
              </a:rPr>
              <a:t>	printf( “the total is %d\n”, value);</a:t>
            </a:r>
          </a:p>
          <a:p>
            <a:pPr lvl="2" algn="just">
              <a:buFont typeface="Arial" charset="0"/>
              <a:buNone/>
            </a:pPr>
            <a:r>
              <a:rPr lang="en-US" sz="1800" smtClean="0">
                <a:latin typeface="Courier New" pitchFamily="49" charset="0"/>
              </a:rPr>
              <a:t>}</a:t>
            </a:r>
          </a:p>
          <a:p>
            <a:pPr lvl="2" algn="just">
              <a:buFont typeface="Arial" charset="0"/>
              <a:buNone/>
            </a:pPr>
            <a:r>
              <a:rPr lang="en-US" sz="1800" smtClean="0">
                <a:latin typeface="Courier New" pitchFamily="49" charset="0"/>
              </a:rPr>
              <a:t>add( int a, int b)</a:t>
            </a:r>
          </a:p>
          <a:p>
            <a:pPr lvl="2" algn="just">
              <a:buFont typeface="Arial" charset="0"/>
              <a:buNone/>
            </a:pPr>
            <a:r>
              <a:rPr lang="en-US" sz="1800" smtClean="0">
                <a:latin typeface="Courier New" pitchFamily="49" charset="0"/>
              </a:rPr>
              <a:t>{	</a:t>
            </a:r>
            <a:r>
              <a:rPr lang="en-US" sz="1800" b="1" i="1" smtClean="0">
                <a:latin typeface="Courier New" pitchFamily="49" charset="0"/>
              </a:rPr>
              <a:t>return</a:t>
            </a:r>
            <a:r>
              <a:rPr lang="en-US" sz="1800" smtClean="0">
                <a:latin typeface="Courier New" pitchFamily="49" charset="0"/>
              </a:rPr>
              <a:t> (a + b);</a:t>
            </a:r>
          </a:p>
          <a:p>
            <a:pPr lvl="2" algn="just">
              <a:buFont typeface="Arial" charset="0"/>
              <a:buNone/>
            </a:pPr>
            <a:r>
              <a:rPr lang="en-US" sz="1800" smtClean="0">
                <a:latin typeface="Courier New" pitchFamily="49" charset="0"/>
              </a:rPr>
              <a:t>}</a:t>
            </a:r>
          </a:p>
        </p:txBody>
      </p:sp>
      <p:sp>
        <p:nvSpPr>
          <p:cNvPr id="257026" name="Rectangle 2"/>
          <p:cNvSpPr>
            <a:spLocks noGrp="1" noChangeArrowheads="1"/>
          </p:cNvSpPr>
          <p:nvPr>
            <p:ph type="title" idx="4294967295"/>
          </p:nvPr>
        </p:nvSpPr>
        <p:spPr>
          <a:xfrm>
            <a:off x="0" y="0"/>
            <a:ext cx="7562850" cy="914400"/>
          </a:xfrm>
        </p:spPr>
        <p:txBody>
          <a:bodyPr/>
          <a:lstStyle/>
          <a:p>
            <a:r>
              <a:rPr lang="en-US" sz="3200" smtClean="0"/>
              <a:t>Returning a Value From a Function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idx="4294967295"/>
          </p:nvPr>
        </p:nvSpPr>
        <p:spPr/>
        <p:txBody>
          <a:bodyPr/>
          <a:lstStyle/>
          <a:p>
            <a:pPr eaLnBrk="1" hangingPunct="1"/>
            <a:r>
              <a:rPr lang="en-US" sz="3200" dirty="0" smtClean="0"/>
              <a:t>Pieces of C</a:t>
            </a:r>
          </a:p>
        </p:txBody>
      </p:sp>
      <p:sp>
        <p:nvSpPr>
          <p:cNvPr id="35842" name="Rectangle 3"/>
          <p:cNvSpPr>
            <a:spLocks noGrp="1"/>
          </p:cNvSpPr>
          <p:nvPr>
            <p:ph type="body" idx="4294967295"/>
          </p:nvPr>
        </p:nvSpPr>
        <p:spPr/>
        <p:txBody>
          <a:bodyPr/>
          <a:lstStyle/>
          <a:p>
            <a:r>
              <a:rPr lang="en-US" smtClean="0"/>
              <a:t>Types and Variables</a:t>
            </a:r>
          </a:p>
          <a:p>
            <a:pPr lvl="1"/>
            <a:r>
              <a:rPr lang="en-US" sz="1800" smtClean="0"/>
              <a:t>Definitions of data in memory</a:t>
            </a:r>
          </a:p>
          <a:p>
            <a:endParaRPr lang="en-US" smtClean="0"/>
          </a:p>
          <a:p>
            <a:r>
              <a:rPr lang="en-US" smtClean="0"/>
              <a:t>Expressions</a:t>
            </a:r>
          </a:p>
          <a:p>
            <a:pPr lvl="1"/>
            <a:r>
              <a:rPr lang="en-US" sz="1800" smtClean="0"/>
              <a:t>Arithmetic, logical, and assignment operators in an infix notation</a:t>
            </a:r>
          </a:p>
          <a:p>
            <a:endParaRPr lang="en-US" smtClean="0"/>
          </a:p>
          <a:p>
            <a:r>
              <a:rPr lang="en-US" smtClean="0"/>
              <a:t>Statements</a:t>
            </a:r>
          </a:p>
          <a:p>
            <a:pPr lvl="1"/>
            <a:r>
              <a:rPr lang="en-US" sz="1800" smtClean="0"/>
              <a:t>Sequences of conditional, iteration, and branching instructions</a:t>
            </a:r>
          </a:p>
          <a:p>
            <a:endParaRPr lang="en-US" smtClean="0"/>
          </a:p>
          <a:p>
            <a:r>
              <a:rPr lang="en-US" smtClean="0"/>
              <a:t>Functions</a:t>
            </a:r>
          </a:p>
          <a:p>
            <a:pPr lvl="1"/>
            <a:r>
              <a:rPr lang="en-US" sz="1800" smtClean="0"/>
              <a:t>Groups of statements and variables invoked recursively</a:t>
            </a:r>
          </a:p>
          <a:p>
            <a:endParaRPr lang="en-US" smtClean="0"/>
          </a:p>
        </p:txBody>
      </p:sp>
      <p:sp>
        <p:nvSpPr>
          <p:cNvPr id="35843" name="Rectangle 4"/>
          <p:cNvSpPr>
            <a:spLocks noChangeArrowheads="1"/>
          </p:cNvSpPr>
          <p:nvPr/>
        </p:nvSpPr>
        <p:spPr bwMode="auto">
          <a:xfrm>
            <a:off x="2973388" y="765175"/>
            <a:ext cx="9144000" cy="0"/>
          </a:xfrm>
          <a:prstGeom prst="rect">
            <a:avLst/>
          </a:prstGeom>
          <a:noFill/>
          <a:ln w="25400">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3"/>
          <p:cNvSpPr>
            <a:spLocks noGrp="1" noChangeArrowheads="1"/>
          </p:cNvSpPr>
          <p:nvPr>
            <p:ph idx="4294967295"/>
          </p:nvPr>
        </p:nvSpPr>
        <p:spPr>
          <a:xfrm>
            <a:off x="457200" y="1371600"/>
            <a:ext cx="7620000" cy="5029200"/>
          </a:xfrm>
        </p:spPr>
        <p:txBody>
          <a:bodyPr/>
          <a:lstStyle/>
          <a:p>
            <a:pPr algn="just"/>
            <a:r>
              <a:rPr lang="en-US" smtClean="0"/>
              <a:t>C assumes that a function returns a default value of </a:t>
            </a:r>
            <a:r>
              <a:rPr lang="en-US" b="1" smtClean="0"/>
              <a:t>int</a:t>
            </a:r>
            <a:r>
              <a:rPr lang="en-US" smtClean="0"/>
              <a:t> if the function does not specify a return type</a:t>
            </a:r>
          </a:p>
          <a:p>
            <a:pPr lvl="1" algn="just"/>
            <a:r>
              <a:rPr lang="en-US" sz="1800" smtClean="0"/>
              <a:t>In case a function has to return a value that is not an integer, then the function itself has to be defined of the specific data type it returns.</a:t>
            </a:r>
          </a:p>
          <a:p>
            <a:pPr algn="just"/>
            <a:endParaRPr lang="en-US" smtClean="0"/>
          </a:p>
          <a:p>
            <a:pPr algn="just"/>
            <a:r>
              <a:rPr lang="en-US" smtClean="0"/>
              <a:t>Functions should be declared before they are used.</a:t>
            </a:r>
          </a:p>
          <a:p>
            <a:pPr algn="just"/>
            <a:endParaRPr lang="en-US" smtClean="0"/>
          </a:p>
          <a:p>
            <a:pPr algn="just"/>
            <a:r>
              <a:rPr lang="en-US" smtClean="0"/>
              <a:t>Consider the situation where you want to use the </a:t>
            </a:r>
            <a:r>
              <a:rPr lang="en-US" b="1" smtClean="0"/>
              <a:t>pow( )</a:t>
            </a:r>
            <a:r>
              <a:rPr lang="en-US" smtClean="0"/>
              <a:t> function, called the power function, one of many functions in the mathematics library available for use by the programmer.</a:t>
            </a:r>
          </a:p>
          <a:p>
            <a:pPr lvl="1" algn="just"/>
            <a:r>
              <a:rPr lang="en-US" sz="1800" smtClean="0"/>
              <a:t>A function call such as </a:t>
            </a:r>
            <a:r>
              <a:rPr lang="en-US" sz="1800" b="1" smtClean="0"/>
              <a:t>pow(x, y) </a:t>
            </a:r>
            <a:r>
              <a:rPr lang="en-US" sz="1800" smtClean="0"/>
              <a:t>returns the value of x raised to the power y.</a:t>
            </a:r>
          </a:p>
          <a:p>
            <a:pPr algn="just"/>
            <a:endParaRPr lang="en-US" smtClean="0"/>
          </a:p>
          <a:p>
            <a:pPr algn="just"/>
            <a:endParaRPr lang="en-US" smtClean="0"/>
          </a:p>
        </p:txBody>
      </p:sp>
      <p:sp>
        <p:nvSpPr>
          <p:cNvPr id="259074" name="Rectangle 2"/>
          <p:cNvSpPr>
            <a:spLocks noGrp="1" noChangeArrowheads="1"/>
          </p:cNvSpPr>
          <p:nvPr>
            <p:ph type="title" idx="4294967295"/>
          </p:nvPr>
        </p:nvSpPr>
        <p:spPr>
          <a:xfrm>
            <a:off x="0" y="0"/>
            <a:ext cx="7562850" cy="914400"/>
          </a:xfrm>
        </p:spPr>
        <p:txBody>
          <a:bodyPr/>
          <a:lstStyle/>
          <a:p>
            <a:r>
              <a:rPr lang="en-US" sz="3200" smtClean="0"/>
              <a:t>Function Prototype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3"/>
          <p:cNvSpPr>
            <a:spLocks noGrp="1" noChangeArrowheads="1"/>
          </p:cNvSpPr>
          <p:nvPr>
            <p:ph idx="4294967295"/>
          </p:nvPr>
        </p:nvSpPr>
        <p:spPr>
          <a:xfrm>
            <a:off x="457200" y="1371600"/>
            <a:ext cx="8229600" cy="5029200"/>
          </a:xfrm>
        </p:spPr>
        <p:txBody>
          <a:bodyPr/>
          <a:lstStyle/>
          <a:p>
            <a:pPr algn="just"/>
            <a:r>
              <a:rPr lang="en-US" smtClean="0"/>
              <a:t>To elucidate further, pow(2.0, 3.0) yields the value 8.0</a:t>
            </a:r>
            <a:endParaRPr lang="en-US" b="1" smtClean="0"/>
          </a:p>
          <a:p>
            <a:pPr lvl="1" algn="just"/>
            <a:r>
              <a:rPr lang="en-US" sz="1800" smtClean="0"/>
              <a:t>The declaration of the function is given by:</a:t>
            </a:r>
          </a:p>
          <a:p>
            <a:pPr algn="just">
              <a:buFont typeface="Wingdings" pitchFamily="2" charset="2"/>
              <a:buNone/>
            </a:pPr>
            <a:r>
              <a:rPr lang="en-US" smtClean="0"/>
              <a:t>		double pow( double x, double y);</a:t>
            </a:r>
          </a:p>
          <a:p>
            <a:pPr algn="just"/>
            <a:endParaRPr lang="en-US" smtClean="0"/>
          </a:p>
          <a:p>
            <a:pPr algn="just"/>
            <a:r>
              <a:rPr lang="en-US" smtClean="0"/>
              <a:t>Function declarations of this type are called function prototypes.</a:t>
            </a:r>
          </a:p>
          <a:p>
            <a:pPr lvl="1" algn="just"/>
            <a:r>
              <a:rPr lang="en-US" sz="1800" smtClean="0"/>
              <a:t>An equal function prototype is given by:</a:t>
            </a:r>
          </a:p>
          <a:p>
            <a:pPr algn="just">
              <a:buFont typeface="Wingdings" pitchFamily="2" charset="2"/>
              <a:buNone/>
            </a:pPr>
            <a:r>
              <a:rPr lang="en-US" smtClean="0"/>
              <a:t>		double pow( double, double);</a:t>
            </a:r>
          </a:p>
          <a:p>
            <a:pPr algn="just"/>
            <a:endParaRPr lang="en-US" smtClean="0"/>
          </a:p>
          <a:p>
            <a:pPr algn="just"/>
            <a:r>
              <a:rPr lang="en-US" smtClean="0"/>
              <a:t>A function prototype tells the compiler the number and data types of arguments to be passed to the function and the data type of the value that is to be returned by the function.</a:t>
            </a:r>
          </a:p>
          <a:p>
            <a:pPr algn="just"/>
            <a:endParaRPr lang="en-US" smtClean="0"/>
          </a:p>
          <a:p>
            <a:pPr algn="just"/>
            <a:r>
              <a:rPr lang="en-US" smtClean="0"/>
              <a:t>ANSI C has added the concept of function prototypes to the C language.</a:t>
            </a:r>
          </a:p>
          <a:p>
            <a:pPr algn="just">
              <a:buFont typeface="Wingdings" pitchFamily="2" charset="2"/>
              <a:buNone/>
            </a:pPr>
            <a:endParaRPr lang="en-US" smtClean="0"/>
          </a:p>
          <a:p>
            <a:pPr algn="just"/>
            <a:endParaRPr lang="en-US" b="1" smtClean="0"/>
          </a:p>
        </p:txBody>
      </p:sp>
      <p:sp>
        <p:nvSpPr>
          <p:cNvPr id="260098" name="Rectangle 2"/>
          <p:cNvSpPr>
            <a:spLocks noGrp="1" noChangeArrowheads="1"/>
          </p:cNvSpPr>
          <p:nvPr>
            <p:ph type="title" idx="4294967295"/>
          </p:nvPr>
        </p:nvSpPr>
        <p:spPr>
          <a:xfrm>
            <a:off x="0" y="0"/>
            <a:ext cx="7562850" cy="914400"/>
          </a:xfrm>
        </p:spPr>
        <p:txBody>
          <a:bodyPr/>
          <a:lstStyle/>
          <a:p>
            <a:r>
              <a:rPr lang="en-US" sz="3200" dirty="0" smtClean="0"/>
              <a:t>Function Prototype (Contd.).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3"/>
          <p:cNvSpPr>
            <a:spLocks noGrp="1" noChangeArrowheads="1"/>
          </p:cNvSpPr>
          <p:nvPr>
            <p:ph idx="4294967295"/>
          </p:nvPr>
        </p:nvSpPr>
        <p:spPr>
          <a:xfrm>
            <a:off x="381000" y="1371600"/>
            <a:ext cx="4267200" cy="5029200"/>
          </a:xfrm>
          <a:gradFill rotWithShape="1">
            <a:gsLst>
              <a:gs pos="0">
                <a:srgbClr val="66FF66">
                  <a:alpha val="64998"/>
                </a:srgbClr>
              </a:gs>
              <a:gs pos="100000">
                <a:schemeClr val="bg2"/>
              </a:gs>
            </a:gsLst>
            <a:lin ang="0" scaled="1"/>
          </a:gradFill>
        </p:spPr>
        <p:txBody>
          <a:bodyPr/>
          <a:lstStyle/>
          <a:p>
            <a:pPr>
              <a:lnSpc>
                <a:spcPct val="80000"/>
              </a:lnSpc>
              <a:buFont typeface="Wingdings" pitchFamily="2" charset="2"/>
              <a:buNone/>
            </a:pPr>
            <a:r>
              <a:rPr lang="en-US" sz="1600" smtClean="0">
                <a:latin typeface="Courier New" pitchFamily="49" charset="0"/>
              </a:rPr>
              <a:t>#include &lt;stdio.h&gt;</a:t>
            </a:r>
          </a:p>
          <a:p>
            <a:pPr>
              <a:buFont typeface="Wingdings" pitchFamily="2" charset="2"/>
              <a:buNone/>
            </a:pPr>
            <a:r>
              <a:rPr lang="en-US" sz="1600" b="1" smtClean="0">
                <a:latin typeface="Courier New" pitchFamily="49" charset="0"/>
              </a:rPr>
              <a:t>float add(float a, float b);</a:t>
            </a:r>
          </a:p>
          <a:p>
            <a:pPr>
              <a:buFont typeface="Wingdings" pitchFamily="2" charset="2"/>
              <a:buNone/>
            </a:pPr>
            <a:r>
              <a:rPr lang="en-US" sz="1600" b="1" smtClean="0">
                <a:latin typeface="Courier New" pitchFamily="49" charset="0"/>
              </a:rPr>
              <a:t>main()</a:t>
            </a:r>
          </a:p>
          <a:p>
            <a:pPr>
              <a:buFont typeface="Wingdings" pitchFamily="2" charset="2"/>
              <a:buNone/>
            </a:pPr>
            <a:r>
              <a:rPr lang="en-US" sz="1600" smtClean="0">
                <a:latin typeface="Courier New" pitchFamily="49" charset="0"/>
              </a:rPr>
              <a:t>{ 	float i, j, value;</a:t>
            </a:r>
          </a:p>
          <a:p>
            <a:pPr>
              <a:buFont typeface="Wingdings" pitchFamily="2" charset="2"/>
              <a:buNone/>
            </a:pPr>
            <a:r>
              <a:rPr lang="en-US" sz="1600" smtClean="0">
                <a:latin typeface="Courier New" pitchFamily="49" charset="0"/>
              </a:rPr>
              <a:t>	scanf(“%f %f”, &amp;i, &amp;j);</a:t>
            </a:r>
          </a:p>
          <a:p>
            <a:pPr>
              <a:buFont typeface="Wingdings" pitchFamily="2" charset="2"/>
              <a:buNone/>
            </a:pPr>
            <a:r>
              <a:rPr lang="en-US" sz="1600" smtClean="0">
                <a:latin typeface="Courier New" pitchFamily="49" charset="0"/>
              </a:rPr>
              <a:t>	fflush(stdin);</a:t>
            </a:r>
          </a:p>
          <a:p>
            <a:pPr>
              <a:buFont typeface="Wingdings" pitchFamily="2" charset="2"/>
              <a:buNone/>
            </a:pPr>
            <a:r>
              <a:rPr lang="en-US" sz="1600" smtClean="0">
                <a:latin typeface="Courier New" pitchFamily="49" charset="0"/>
              </a:rPr>
              <a:t>	</a:t>
            </a:r>
          </a:p>
          <a:p>
            <a:pPr>
              <a:buFont typeface="Wingdings" pitchFamily="2" charset="2"/>
              <a:buNone/>
            </a:pPr>
            <a:r>
              <a:rPr lang="en-US" sz="1600" smtClean="0">
                <a:latin typeface="Courier New" pitchFamily="49" charset="0"/>
              </a:rPr>
              <a:t>	value = add(i, j);</a:t>
            </a:r>
          </a:p>
          <a:p>
            <a:pPr>
              <a:buFont typeface="Wingdings" pitchFamily="2" charset="2"/>
              <a:buNone/>
            </a:pPr>
            <a:r>
              <a:rPr lang="en-US" sz="1600" smtClean="0">
                <a:latin typeface="Courier New" pitchFamily="49" charset="0"/>
              </a:rPr>
              <a:t>	</a:t>
            </a:r>
            <a:r>
              <a:rPr lang="en-US" sz="1200" smtClean="0">
                <a:latin typeface="Courier New" pitchFamily="49" charset="0"/>
              </a:rPr>
              <a:t>printf( “the total is %d\n”, value);</a:t>
            </a:r>
          </a:p>
          <a:p>
            <a:pPr>
              <a:buFont typeface="Wingdings" pitchFamily="2" charset="2"/>
              <a:buNone/>
            </a:pPr>
            <a:r>
              <a:rPr lang="en-US" sz="1600" smtClean="0">
                <a:latin typeface="Courier New" pitchFamily="49" charset="0"/>
              </a:rPr>
              <a:t>}</a:t>
            </a:r>
          </a:p>
          <a:p>
            <a:pPr>
              <a:buFont typeface="Wingdings" pitchFamily="2" charset="2"/>
              <a:buNone/>
            </a:pPr>
            <a:endParaRPr lang="en-US" sz="1600" smtClean="0">
              <a:latin typeface="Courier New" pitchFamily="49" charset="0"/>
            </a:endParaRPr>
          </a:p>
          <a:p>
            <a:pPr>
              <a:buFont typeface="Wingdings" pitchFamily="2" charset="2"/>
              <a:buNone/>
            </a:pPr>
            <a:r>
              <a:rPr lang="en-US" sz="1600" b="1" smtClean="0">
                <a:latin typeface="Courier New" pitchFamily="49" charset="0"/>
              </a:rPr>
              <a:t>float add(float a, float b)</a:t>
            </a:r>
          </a:p>
          <a:p>
            <a:pPr>
              <a:buFont typeface="Wingdings" pitchFamily="2" charset="2"/>
              <a:buNone/>
            </a:pPr>
            <a:r>
              <a:rPr lang="en-US" sz="1600" smtClean="0">
                <a:latin typeface="Courier New" pitchFamily="49" charset="0"/>
              </a:rPr>
              <a:t>{</a:t>
            </a:r>
          </a:p>
          <a:p>
            <a:pPr>
              <a:buFont typeface="Wingdings" pitchFamily="2" charset="2"/>
              <a:buNone/>
            </a:pPr>
            <a:r>
              <a:rPr lang="en-US" sz="1600" smtClean="0">
                <a:latin typeface="Courier New" pitchFamily="49" charset="0"/>
              </a:rPr>
              <a:t>  return (a + b);</a:t>
            </a:r>
          </a:p>
          <a:p>
            <a:pPr>
              <a:buFont typeface="Wingdings" pitchFamily="2" charset="2"/>
              <a:buNone/>
            </a:pPr>
            <a:r>
              <a:rPr lang="en-US" sz="1600" smtClean="0">
                <a:latin typeface="Courier New" pitchFamily="49" charset="0"/>
              </a:rPr>
              <a:t>}</a:t>
            </a:r>
          </a:p>
        </p:txBody>
      </p:sp>
      <p:sp>
        <p:nvSpPr>
          <p:cNvPr id="262146" name="Rectangle 2"/>
          <p:cNvSpPr>
            <a:spLocks noGrp="1" noChangeArrowheads="1"/>
          </p:cNvSpPr>
          <p:nvPr>
            <p:ph type="title" idx="4294967295"/>
          </p:nvPr>
        </p:nvSpPr>
        <p:spPr>
          <a:xfrm>
            <a:off x="0" y="0"/>
            <a:ext cx="7562850" cy="914400"/>
          </a:xfrm>
        </p:spPr>
        <p:txBody>
          <a:bodyPr/>
          <a:lstStyle/>
          <a:p>
            <a:r>
              <a:rPr lang="en-US" sz="3200" dirty="0" smtClean="0"/>
              <a:t>Function Prototype (Contd.).</a:t>
            </a:r>
          </a:p>
        </p:txBody>
      </p:sp>
      <p:sp>
        <p:nvSpPr>
          <p:cNvPr id="262147" name="Rectangle 3"/>
          <p:cNvSpPr>
            <a:spLocks noChangeArrowheads="1"/>
          </p:cNvSpPr>
          <p:nvPr/>
        </p:nvSpPr>
        <p:spPr bwMode="auto">
          <a:xfrm>
            <a:off x="4953000" y="1371600"/>
            <a:ext cx="3962400" cy="5029200"/>
          </a:xfrm>
          <a:prstGeom prst="rect">
            <a:avLst/>
          </a:prstGeom>
          <a:gradFill rotWithShape="1">
            <a:gsLst>
              <a:gs pos="0">
                <a:srgbClr val="E6AD3A">
                  <a:alpha val="53998"/>
                </a:srgbClr>
              </a:gs>
              <a:gs pos="100000">
                <a:schemeClr val="accent2"/>
              </a:gs>
            </a:gsLst>
            <a:lin ang="0" scaled="1"/>
          </a:gradFill>
          <a:ln w="9525">
            <a:noFill/>
            <a:miter lim="800000"/>
            <a:headEnd/>
            <a:tailEnd/>
          </a:ln>
        </p:spPr>
        <p:txBody>
          <a:bodyPr/>
          <a:lstStyle/>
          <a:p>
            <a:pPr marL="342900" indent="-342900" eaLnBrk="0" hangingPunct="0">
              <a:lnSpc>
                <a:spcPct val="80000"/>
              </a:lnSpc>
              <a:spcBef>
                <a:spcPct val="20000"/>
              </a:spcBef>
              <a:buFont typeface="Wingdings" pitchFamily="2" charset="2"/>
              <a:buNone/>
            </a:pPr>
            <a:r>
              <a:rPr lang="en-US" sz="1600">
                <a:latin typeface="Courier New" pitchFamily="49" charset="0"/>
              </a:rPr>
              <a:t>#include &lt;stdio.h&gt;</a:t>
            </a:r>
          </a:p>
          <a:p>
            <a:pPr marL="342900" indent="-342900" eaLnBrk="0" hangingPunct="0">
              <a:lnSpc>
                <a:spcPct val="80000"/>
              </a:lnSpc>
              <a:spcBef>
                <a:spcPct val="20000"/>
              </a:spcBef>
              <a:buFont typeface="Wingdings" pitchFamily="2" charset="2"/>
              <a:buNone/>
            </a:pPr>
            <a:r>
              <a:rPr lang="en-US" sz="1600" b="1">
                <a:latin typeface="Courier New" pitchFamily="49" charset="0"/>
              </a:rPr>
              <a:t>main( )</a:t>
            </a:r>
          </a:p>
          <a:p>
            <a:pPr marL="342900" indent="-342900" eaLnBrk="0" hangingPunct="0">
              <a:lnSpc>
                <a:spcPct val="80000"/>
              </a:lnSpc>
              <a:spcBef>
                <a:spcPct val="20000"/>
              </a:spcBef>
              <a:buFont typeface="Wingdings" pitchFamily="2" charset="2"/>
              <a:buNone/>
            </a:pPr>
            <a:r>
              <a:rPr lang="en-US" sz="1600">
                <a:latin typeface="Courier New" pitchFamily="49" charset="0"/>
              </a:rPr>
              <a:t>{	</a:t>
            </a:r>
            <a:r>
              <a:rPr lang="en-US" sz="1600" b="1">
                <a:latin typeface="Courier New" pitchFamily="49" charset="0"/>
              </a:rPr>
              <a:t>void add( float, float);</a:t>
            </a:r>
          </a:p>
          <a:p>
            <a:pPr marL="342900" indent="-342900" eaLnBrk="0" hangingPunct="0">
              <a:lnSpc>
                <a:spcPct val="80000"/>
              </a:lnSpc>
              <a:spcBef>
                <a:spcPct val="20000"/>
              </a:spcBef>
              <a:buFont typeface="Wingdings" pitchFamily="2" charset="2"/>
              <a:buNone/>
            </a:pPr>
            <a:r>
              <a:rPr lang="en-US" sz="1600">
                <a:latin typeface="Courier New" pitchFamily="49" charset="0"/>
              </a:rPr>
              <a:t>	float i, j, value;</a:t>
            </a:r>
          </a:p>
          <a:p>
            <a:pPr marL="342900" indent="-342900" eaLnBrk="0" hangingPunct="0">
              <a:lnSpc>
                <a:spcPct val="80000"/>
              </a:lnSpc>
              <a:spcBef>
                <a:spcPct val="20000"/>
              </a:spcBef>
              <a:buFont typeface="Wingdings" pitchFamily="2" charset="2"/>
              <a:buNone/>
            </a:pPr>
            <a:endParaRPr lang="en-US" sz="1600">
              <a:latin typeface="Courier New" pitchFamily="49" charset="0"/>
            </a:endParaRPr>
          </a:p>
          <a:p>
            <a:pPr marL="342900" indent="-342900" eaLnBrk="0" hangingPunct="0">
              <a:lnSpc>
                <a:spcPct val="80000"/>
              </a:lnSpc>
              <a:spcBef>
                <a:spcPct val="20000"/>
              </a:spcBef>
              <a:buFont typeface="Wingdings" pitchFamily="2" charset="2"/>
              <a:buNone/>
            </a:pPr>
            <a:r>
              <a:rPr lang="en-US" sz="1600">
                <a:latin typeface="Courier New" pitchFamily="49" charset="0"/>
              </a:rPr>
              <a:t>	scanf(“%f %f”, &amp;i, &amp;j);</a:t>
            </a:r>
          </a:p>
          <a:p>
            <a:pPr marL="342900" indent="-342900" eaLnBrk="0" hangingPunct="0">
              <a:lnSpc>
                <a:spcPct val="80000"/>
              </a:lnSpc>
              <a:spcBef>
                <a:spcPct val="20000"/>
              </a:spcBef>
              <a:buFont typeface="Wingdings" pitchFamily="2" charset="2"/>
              <a:buNone/>
            </a:pPr>
            <a:r>
              <a:rPr lang="en-US" sz="1600">
                <a:latin typeface="Courier New" pitchFamily="49" charset="0"/>
              </a:rPr>
              <a:t>	fflush(stdin);</a:t>
            </a:r>
          </a:p>
          <a:p>
            <a:pPr marL="342900" indent="-342900" eaLnBrk="0" hangingPunct="0">
              <a:lnSpc>
                <a:spcPct val="80000"/>
              </a:lnSpc>
              <a:spcBef>
                <a:spcPct val="20000"/>
              </a:spcBef>
              <a:buFont typeface="Wingdings" pitchFamily="2" charset="2"/>
              <a:buNone/>
            </a:pPr>
            <a:endParaRPr lang="en-US" sz="1600">
              <a:latin typeface="Courier New" pitchFamily="49" charset="0"/>
            </a:endParaRPr>
          </a:p>
          <a:p>
            <a:pPr marL="342900" indent="-342900" eaLnBrk="0" hangingPunct="0">
              <a:lnSpc>
                <a:spcPct val="80000"/>
              </a:lnSpc>
              <a:spcBef>
                <a:spcPct val="20000"/>
              </a:spcBef>
              <a:buFont typeface="Wingdings" pitchFamily="2" charset="2"/>
              <a:buNone/>
            </a:pPr>
            <a:r>
              <a:rPr lang="en-US" sz="1600">
                <a:latin typeface="Courier New" pitchFamily="49" charset="0"/>
              </a:rPr>
              <a:t>	add(i, j);</a:t>
            </a:r>
          </a:p>
          <a:p>
            <a:pPr marL="342900" indent="-342900" eaLnBrk="0" hangingPunct="0">
              <a:lnSpc>
                <a:spcPct val="80000"/>
              </a:lnSpc>
              <a:spcBef>
                <a:spcPct val="20000"/>
              </a:spcBef>
              <a:buFont typeface="Wingdings" pitchFamily="2" charset="2"/>
              <a:buNone/>
            </a:pPr>
            <a:r>
              <a:rPr lang="en-US" sz="1600">
                <a:latin typeface="Courier New" pitchFamily="49" charset="0"/>
              </a:rPr>
              <a:t>	</a:t>
            </a:r>
            <a:r>
              <a:rPr lang="en-US" sz="1200">
                <a:latin typeface="Courier New" pitchFamily="49" charset="0"/>
              </a:rPr>
              <a:t>printf( “the total is %d\n”, value);</a:t>
            </a:r>
          </a:p>
          <a:p>
            <a:pPr marL="342900" indent="-342900" eaLnBrk="0" hangingPunct="0">
              <a:lnSpc>
                <a:spcPct val="80000"/>
              </a:lnSpc>
              <a:spcBef>
                <a:spcPct val="20000"/>
              </a:spcBef>
              <a:buFont typeface="Wingdings" pitchFamily="2" charset="2"/>
              <a:buNone/>
            </a:pPr>
            <a:r>
              <a:rPr lang="en-US" sz="1600">
                <a:latin typeface="Courier New" pitchFamily="49" charset="0"/>
              </a:rPr>
              <a:t>}</a:t>
            </a:r>
          </a:p>
          <a:p>
            <a:pPr marL="342900" indent="-342900" eaLnBrk="0" hangingPunct="0">
              <a:lnSpc>
                <a:spcPct val="80000"/>
              </a:lnSpc>
              <a:spcBef>
                <a:spcPct val="20000"/>
              </a:spcBef>
              <a:buFont typeface="Wingdings" pitchFamily="2" charset="2"/>
              <a:buNone/>
            </a:pPr>
            <a:endParaRPr lang="en-US" sz="1600">
              <a:latin typeface="Courier New" pitchFamily="49" charset="0"/>
            </a:endParaRPr>
          </a:p>
          <a:p>
            <a:pPr marL="342900" indent="-342900" eaLnBrk="0" hangingPunct="0">
              <a:lnSpc>
                <a:spcPct val="80000"/>
              </a:lnSpc>
              <a:spcBef>
                <a:spcPct val="20000"/>
              </a:spcBef>
              <a:buFont typeface="Wingdings" pitchFamily="2" charset="2"/>
              <a:buNone/>
            </a:pPr>
            <a:r>
              <a:rPr lang="en-US" sz="1600" b="1">
                <a:latin typeface="Courier New" pitchFamily="49" charset="0"/>
              </a:rPr>
              <a:t>void add(float a, float b)</a:t>
            </a:r>
          </a:p>
          <a:p>
            <a:pPr marL="342900" indent="-342900" eaLnBrk="0" hangingPunct="0">
              <a:lnSpc>
                <a:spcPct val="80000"/>
              </a:lnSpc>
              <a:spcBef>
                <a:spcPct val="20000"/>
              </a:spcBef>
              <a:buFont typeface="Wingdings" pitchFamily="2" charset="2"/>
              <a:buNone/>
            </a:pPr>
            <a:r>
              <a:rPr lang="en-US" sz="1600">
                <a:latin typeface="Courier New" pitchFamily="49" charset="0"/>
              </a:rPr>
              <a:t>{</a:t>
            </a:r>
          </a:p>
          <a:p>
            <a:pPr marL="342900" indent="-342900" eaLnBrk="0" hangingPunct="0">
              <a:lnSpc>
                <a:spcPct val="80000"/>
              </a:lnSpc>
              <a:spcBef>
                <a:spcPct val="20000"/>
              </a:spcBef>
              <a:buFont typeface="Wingdings" pitchFamily="2" charset="2"/>
              <a:buNone/>
            </a:pPr>
            <a:r>
              <a:rPr lang="en-US" sz="1600">
                <a:latin typeface="Courier New" pitchFamily="49" charset="0"/>
              </a:rPr>
              <a:t>  printf(“%f”, a + b);</a:t>
            </a:r>
          </a:p>
          <a:p>
            <a:pPr marL="342900" indent="-342900" eaLnBrk="0" hangingPunct="0">
              <a:lnSpc>
                <a:spcPct val="80000"/>
              </a:lnSpc>
              <a:spcBef>
                <a:spcPct val="20000"/>
              </a:spcBef>
              <a:buFont typeface="Wingdings" pitchFamily="2" charset="2"/>
              <a:buNone/>
            </a:pPr>
            <a:r>
              <a:rPr lang="en-US" sz="1600">
                <a:latin typeface="Courier New" pitchFamily="49" charset="0"/>
              </a:rPr>
              <a:t>  return;</a:t>
            </a:r>
          </a:p>
          <a:p>
            <a:pPr marL="342900" indent="-342900" eaLnBrk="0" hangingPunct="0">
              <a:lnSpc>
                <a:spcPct val="80000"/>
              </a:lnSpc>
              <a:spcBef>
                <a:spcPct val="20000"/>
              </a:spcBef>
              <a:buFont typeface="Wingdings" pitchFamily="2" charset="2"/>
              <a:buNone/>
            </a:pPr>
            <a:r>
              <a:rPr lang="en-US" sz="1600">
                <a:latin typeface="Courier New" pitchFamily="49" charset="0"/>
              </a:rPr>
              <a:t>}</a:t>
            </a:r>
            <a:endParaRPr lang="en-US">
              <a:latin typeface="Courier New"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3"/>
          <p:cNvSpPr>
            <a:spLocks noGrp="1" noChangeArrowheads="1"/>
          </p:cNvSpPr>
          <p:nvPr>
            <p:ph idx="4294967295"/>
          </p:nvPr>
        </p:nvSpPr>
        <p:spPr>
          <a:xfrm>
            <a:off x="457200" y="1371600"/>
            <a:ext cx="7620000" cy="5029200"/>
          </a:xfrm>
        </p:spPr>
        <p:txBody>
          <a:bodyPr/>
          <a:lstStyle/>
          <a:p>
            <a:pPr algn="just"/>
            <a:r>
              <a:rPr lang="en-US" smtClean="0"/>
              <a:t>It is important for us to know what happens under the hood when a function executes. </a:t>
            </a:r>
          </a:p>
          <a:p>
            <a:pPr algn="just"/>
            <a:endParaRPr lang="en-US" smtClean="0"/>
          </a:p>
          <a:p>
            <a:pPr algn="just"/>
            <a:r>
              <a:rPr lang="en-US" smtClean="0"/>
              <a:t>A logical extension of the aforesaid point is the situation that arises when a function calls another function.</a:t>
            </a:r>
          </a:p>
          <a:p>
            <a:pPr algn="just"/>
            <a:endParaRPr lang="en-US" smtClean="0"/>
          </a:p>
          <a:p>
            <a:pPr algn="just"/>
            <a:r>
              <a:rPr lang="en-US" smtClean="0"/>
              <a:t>It is important to know how the CPU manages all this, i.e., knowing where to look for when a function call is encountered, and having executed the function, to also know where it has to return to.</a:t>
            </a:r>
          </a:p>
          <a:p>
            <a:pPr algn="just"/>
            <a:endParaRPr lang="en-US" smtClean="0"/>
          </a:p>
          <a:p>
            <a:pPr algn="just"/>
            <a:r>
              <a:rPr lang="en-US" smtClean="0"/>
              <a:t>In short, we need to know the call mechanism, and the return mechanism.</a:t>
            </a:r>
          </a:p>
        </p:txBody>
      </p:sp>
      <p:sp>
        <p:nvSpPr>
          <p:cNvPr id="264194" name="Rectangle 2"/>
          <p:cNvSpPr>
            <a:spLocks noGrp="1" noChangeArrowheads="1"/>
          </p:cNvSpPr>
          <p:nvPr>
            <p:ph type="title" idx="4294967295"/>
          </p:nvPr>
        </p:nvSpPr>
        <p:spPr>
          <a:xfrm>
            <a:off x="0" y="0"/>
            <a:ext cx="7562850" cy="914400"/>
          </a:xfrm>
        </p:spPr>
        <p:txBody>
          <a:bodyPr/>
          <a:lstStyle/>
          <a:p>
            <a:r>
              <a:rPr lang="en-US" sz="3200" smtClean="0"/>
              <a:t>Function Calls</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3"/>
          <p:cNvSpPr>
            <a:spLocks noGrp="1" noChangeArrowheads="1"/>
          </p:cNvSpPr>
          <p:nvPr>
            <p:ph idx="4294967295"/>
          </p:nvPr>
        </p:nvSpPr>
        <p:spPr>
          <a:xfrm>
            <a:off x="304800" y="1143000"/>
            <a:ext cx="4724400" cy="5257800"/>
          </a:xfrm>
        </p:spPr>
        <p:txBody>
          <a:bodyPr/>
          <a:lstStyle/>
          <a:p>
            <a:pPr algn="just"/>
            <a:r>
              <a:rPr lang="en-US" b="1" smtClean="0"/>
              <a:t>Runtime Environment: </a:t>
            </a:r>
            <a:r>
              <a:rPr lang="en-US" smtClean="0">
                <a:solidFill>
                  <a:srgbClr val="009900"/>
                </a:solidFill>
              </a:rPr>
              <a:t>Runtime Environment</a:t>
            </a:r>
            <a:r>
              <a:rPr lang="en-US" smtClean="0">
                <a:solidFill>
                  <a:schemeClr val="bg2"/>
                </a:solidFill>
              </a:rPr>
              <a:t> </a:t>
            </a:r>
            <a:r>
              <a:rPr lang="en-US" smtClean="0"/>
              <a:t>is the structure of the target computer’s registers and memory that serves to manage memory and maintain the information needed to guide the execution process.</a:t>
            </a:r>
          </a:p>
          <a:p>
            <a:pPr algn="just"/>
            <a:endParaRPr lang="en-US" b="1" smtClean="0"/>
          </a:p>
          <a:p>
            <a:pPr algn="just"/>
            <a:r>
              <a:rPr lang="en-US" smtClean="0"/>
              <a:t>The C language uses a stack-based runtime environment, which is also referred to as a runtime stack, or a call stack.</a:t>
            </a:r>
          </a:p>
          <a:p>
            <a:pPr algn="just"/>
            <a:endParaRPr lang="en-US" smtClean="0"/>
          </a:p>
          <a:p>
            <a:pPr algn="just"/>
            <a:r>
              <a:rPr lang="en-US" smtClean="0"/>
              <a:t>Let us begin by understanding the internal memory organization that comes into the picture whenever a program needs to be executed.</a:t>
            </a:r>
          </a:p>
        </p:txBody>
      </p:sp>
      <p:sp>
        <p:nvSpPr>
          <p:cNvPr id="266242" name="Rectangle 2"/>
          <p:cNvSpPr>
            <a:spLocks noGrp="1" noChangeArrowheads="1"/>
          </p:cNvSpPr>
          <p:nvPr>
            <p:ph type="title" idx="4294967295"/>
          </p:nvPr>
        </p:nvSpPr>
        <p:spPr>
          <a:xfrm>
            <a:off x="0" y="0"/>
            <a:ext cx="7562850" cy="914400"/>
          </a:xfrm>
        </p:spPr>
        <p:txBody>
          <a:bodyPr/>
          <a:lstStyle/>
          <a:p>
            <a:r>
              <a:rPr lang="en-US" sz="3200" smtClean="0"/>
              <a:t>Function Calls &amp; The Runtime Stack</a:t>
            </a:r>
          </a:p>
        </p:txBody>
      </p:sp>
      <p:pic>
        <p:nvPicPr>
          <p:cNvPr id="266252" name="Picture 12"/>
          <p:cNvPicPr>
            <a:picLocks noChangeAspect="1" noChangeArrowheads="1"/>
          </p:cNvPicPr>
          <p:nvPr/>
        </p:nvPicPr>
        <p:blipFill>
          <a:blip r:embed="rId3" cstate="print"/>
          <a:srcRect/>
          <a:stretch>
            <a:fillRect/>
          </a:stretch>
        </p:blipFill>
        <p:spPr bwMode="auto">
          <a:xfrm>
            <a:off x="5638800" y="1371600"/>
            <a:ext cx="2667000" cy="1981200"/>
          </a:xfrm>
          <a:prstGeom prst="rect">
            <a:avLst/>
          </a:prstGeom>
          <a:noFill/>
        </p:spPr>
      </p:pic>
      <p:pic>
        <p:nvPicPr>
          <p:cNvPr id="266253" name="Picture 13"/>
          <p:cNvPicPr>
            <a:picLocks noChangeAspect="1" noChangeArrowheads="1"/>
          </p:cNvPicPr>
          <p:nvPr/>
        </p:nvPicPr>
        <p:blipFill>
          <a:blip r:embed="rId4" cstate="print"/>
          <a:srcRect/>
          <a:stretch>
            <a:fillRect/>
          </a:stretch>
        </p:blipFill>
        <p:spPr bwMode="auto">
          <a:xfrm>
            <a:off x="5562600" y="3733800"/>
            <a:ext cx="3170238" cy="2819400"/>
          </a:xfrm>
          <a:prstGeom prst="rect">
            <a:avLst/>
          </a:prstGeom>
          <a:noFill/>
        </p:spPr>
      </p:pic>
      <p:sp>
        <p:nvSpPr>
          <p:cNvPr id="266254" name="Rectangle 14"/>
          <p:cNvSpPr>
            <a:spLocks noChangeArrowheads="1"/>
          </p:cNvSpPr>
          <p:nvPr/>
        </p:nvSpPr>
        <p:spPr bwMode="auto">
          <a:xfrm>
            <a:off x="6705600" y="3429000"/>
            <a:ext cx="1327150" cy="366713"/>
          </a:xfrm>
          <a:prstGeom prst="rect">
            <a:avLst/>
          </a:prstGeom>
          <a:noFill/>
          <a:ln w="9525">
            <a:noFill/>
            <a:miter lim="800000"/>
            <a:headEnd/>
            <a:tailEnd/>
          </a:ln>
          <a:effectLst/>
        </p:spPr>
        <p:txBody>
          <a:bodyPr wrap="none">
            <a:spAutoFit/>
          </a:bodyPr>
          <a:lstStyle/>
          <a:p>
            <a:r>
              <a:rPr lang="en-US" b="1"/>
              <a:t>Code Area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3"/>
          <p:cNvSpPr>
            <a:spLocks noGrp="1" noChangeArrowheads="1"/>
          </p:cNvSpPr>
          <p:nvPr>
            <p:ph idx="4294967295"/>
          </p:nvPr>
        </p:nvSpPr>
        <p:spPr>
          <a:xfrm>
            <a:off x="457200" y="1371600"/>
            <a:ext cx="8229600" cy="5029200"/>
          </a:xfrm>
        </p:spPr>
        <p:txBody>
          <a:bodyPr/>
          <a:lstStyle/>
          <a:p>
            <a:r>
              <a:rPr lang="en-US" smtClean="0"/>
              <a:t>small part of data can be assigned fixed locations before execution begins </a:t>
            </a:r>
          </a:p>
          <a:p>
            <a:pPr lvl="1"/>
            <a:endParaRPr lang="en-US" sz="1800" smtClean="0"/>
          </a:p>
          <a:p>
            <a:pPr lvl="1"/>
            <a:r>
              <a:rPr lang="en-US" sz="1800" smtClean="0"/>
              <a:t>Global and/or static data</a:t>
            </a:r>
          </a:p>
          <a:p>
            <a:pPr lvl="1"/>
            <a:endParaRPr lang="en-US" sz="1800" smtClean="0"/>
          </a:p>
          <a:p>
            <a:pPr lvl="1"/>
            <a:r>
              <a:rPr lang="en-US" sz="1800" smtClean="0"/>
              <a:t>Compile-time constants</a:t>
            </a:r>
          </a:p>
          <a:p>
            <a:pPr lvl="2"/>
            <a:r>
              <a:rPr lang="en-US" sz="1800" smtClean="0"/>
              <a:t>Large integer values</a:t>
            </a:r>
          </a:p>
          <a:p>
            <a:pPr lvl="2"/>
            <a:r>
              <a:rPr lang="en-US" sz="1800" smtClean="0"/>
              <a:t>Floating-point values</a:t>
            </a:r>
          </a:p>
          <a:p>
            <a:pPr lvl="1"/>
            <a:endParaRPr lang="en-US" sz="1800" smtClean="0"/>
          </a:p>
          <a:p>
            <a:pPr lvl="1"/>
            <a:r>
              <a:rPr lang="en-US" sz="1800" smtClean="0"/>
              <a:t>Literal strings</a:t>
            </a:r>
          </a:p>
          <a:p>
            <a:endParaRPr lang="en-US" smtClean="0"/>
          </a:p>
        </p:txBody>
      </p:sp>
      <p:sp>
        <p:nvSpPr>
          <p:cNvPr id="271362" name="Rectangle 2"/>
          <p:cNvSpPr>
            <a:spLocks noGrp="1" noChangeArrowheads="1"/>
          </p:cNvSpPr>
          <p:nvPr>
            <p:ph type="title" idx="4294967295"/>
          </p:nvPr>
        </p:nvSpPr>
        <p:spPr>
          <a:xfrm>
            <a:off x="0" y="0"/>
            <a:ext cx="7562850" cy="914400"/>
          </a:xfrm>
        </p:spPr>
        <p:txBody>
          <a:bodyPr/>
          <a:lstStyle/>
          <a:p>
            <a:r>
              <a:rPr lang="en-US" sz="3200" smtClean="0"/>
              <a:t>Data Area</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3"/>
          <p:cNvSpPr>
            <a:spLocks noGrp="1" noChangeArrowheads="1"/>
          </p:cNvSpPr>
          <p:nvPr>
            <p:ph idx="4294967295"/>
          </p:nvPr>
        </p:nvSpPr>
        <p:spPr>
          <a:xfrm>
            <a:off x="457200" y="1371600"/>
            <a:ext cx="8229600" cy="5029200"/>
          </a:xfrm>
        </p:spPr>
        <p:txBody>
          <a:bodyPr/>
          <a:lstStyle/>
          <a:p>
            <a:r>
              <a:rPr lang="en-US" smtClean="0"/>
              <a:t>The memory area for the allocation of dynamic data can be organized in many different ways.</a:t>
            </a:r>
          </a:p>
          <a:p>
            <a:endParaRPr lang="en-US" smtClean="0"/>
          </a:p>
          <a:p>
            <a:r>
              <a:rPr lang="en-US" smtClean="0"/>
              <a:t>A typical organization divides the dynamic memory into </a:t>
            </a:r>
          </a:p>
          <a:p>
            <a:pPr lvl="1"/>
            <a:r>
              <a:rPr lang="en-US" sz="1800" smtClean="0"/>
              <a:t>stack area (LIFO protocol)</a:t>
            </a:r>
          </a:p>
          <a:p>
            <a:pPr lvl="1"/>
            <a:r>
              <a:rPr lang="en-US" sz="1800" smtClean="0"/>
              <a:t> heap area</a:t>
            </a:r>
          </a:p>
          <a:p>
            <a:endParaRPr lang="en-US" smtClean="0"/>
          </a:p>
        </p:txBody>
      </p:sp>
      <p:sp>
        <p:nvSpPr>
          <p:cNvPr id="272386" name="Rectangle 2"/>
          <p:cNvSpPr>
            <a:spLocks noGrp="1" noChangeArrowheads="1"/>
          </p:cNvSpPr>
          <p:nvPr>
            <p:ph type="title" idx="4294967295"/>
          </p:nvPr>
        </p:nvSpPr>
        <p:spPr>
          <a:xfrm>
            <a:off x="0" y="0"/>
            <a:ext cx="7562850" cy="914400"/>
          </a:xfrm>
        </p:spPr>
        <p:txBody>
          <a:bodyPr/>
          <a:lstStyle/>
          <a:p>
            <a:r>
              <a:rPr lang="en-US" sz="3200" smtClean="0"/>
              <a:t>Dynamic Memory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title" idx="4294967295"/>
          </p:nvPr>
        </p:nvSpPr>
        <p:spPr>
          <a:xfrm>
            <a:off x="0" y="0"/>
            <a:ext cx="7562850" cy="914400"/>
          </a:xfrm>
        </p:spPr>
        <p:txBody>
          <a:bodyPr/>
          <a:lstStyle/>
          <a:p>
            <a:r>
              <a:rPr lang="en-US" sz="3200" smtClean="0"/>
              <a:t>Memory Organization</a:t>
            </a:r>
          </a:p>
        </p:txBody>
      </p:sp>
      <p:sp>
        <p:nvSpPr>
          <p:cNvPr id="273410" name="Text Box 4"/>
          <p:cNvSpPr txBox="1">
            <a:spLocks noChangeArrowheads="1"/>
          </p:cNvSpPr>
          <p:nvPr/>
        </p:nvSpPr>
        <p:spPr bwMode="auto">
          <a:xfrm>
            <a:off x="2743200" y="1600200"/>
            <a:ext cx="3048000" cy="3752850"/>
          </a:xfrm>
          <a:prstGeom prst="rect">
            <a:avLst/>
          </a:prstGeom>
          <a:solidFill>
            <a:schemeClr val="hlink"/>
          </a:solidFill>
          <a:ln w="9525">
            <a:solidFill>
              <a:schemeClr val="bg1"/>
            </a:solidFill>
            <a:miter lim="800000"/>
            <a:headEnd/>
            <a:tailEnd/>
          </a:ln>
        </p:spPr>
        <p:txBody>
          <a:bodyPr>
            <a:spAutoFit/>
          </a:bodyPr>
          <a:lstStyle/>
          <a:p>
            <a:pPr algn="ctr">
              <a:spcBef>
                <a:spcPct val="50000"/>
              </a:spcBef>
            </a:pPr>
            <a:r>
              <a:rPr lang="en-US" sz="2400">
                <a:solidFill>
                  <a:schemeClr val="bg1"/>
                </a:solidFill>
                <a:latin typeface="Times New Roman" pitchFamily="18" charset="0"/>
              </a:rPr>
              <a:t>code area</a:t>
            </a:r>
          </a:p>
          <a:p>
            <a:pPr algn="ctr">
              <a:spcBef>
                <a:spcPct val="50000"/>
              </a:spcBef>
            </a:pPr>
            <a:r>
              <a:rPr lang="en-US" sz="2400">
                <a:solidFill>
                  <a:schemeClr val="bg1"/>
                </a:solidFill>
                <a:latin typeface="Times New Roman" pitchFamily="18" charset="0"/>
              </a:rPr>
              <a:t>global/static area</a:t>
            </a:r>
          </a:p>
          <a:p>
            <a:pPr algn="ctr">
              <a:spcBef>
                <a:spcPct val="50000"/>
              </a:spcBef>
            </a:pPr>
            <a:r>
              <a:rPr lang="en-US" sz="2400">
                <a:solidFill>
                  <a:schemeClr val="bg1"/>
                </a:solidFill>
                <a:latin typeface="Times New Roman" pitchFamily="18" charset="0"/>
              </a:rPr>
              <a:t>stack</a:t>
            </a:r>
          </a:p>
          <a:p>
            <a:pPr algn="ctr">
              <a:spcBef>
                <a:spcPct val="50000"/>
              </a:spcBef>
            </a:pPr>
            <a:endParaRPr lang="en-US" sz="2400">
              <a:solidFill>
                <a:schemeClr val="bg1"/>
              </a:solidFill>
              <a:latin typeface="Times New Roman" pitchFamily="18" charset="0"/>
            </a:endParaRPr>
          </a:p>
          <a:p>
            <a:pPr algn="ctr">
              <a:spcBef>
                <a:spcPct val="50000"/>
              </a:spcBef>
            </a:pPr>
            <a:r>
              <a:rPr lang="en-US" sz="2400">
                <a:solidFill>
                  <a:schemeClr val="bg1"/>
                </a:solidFill>
                <a:latin typeface="Times New Roman" pitchFamily="18" charset="0"/>
              </a:rPr>
              <a:t>free space</a:t>
            </a:r>
          </a:p>
          <a:p>
            <a:pPr algn="ctr">
              <a:spcBef>
                <a:spcPct val="50000"/>
              </a:spcBef>
            </a:pPr>
            <a:endParaRPr lang="en-US" sz="2400">
              <a:solidFill>
                <a:schemeClr val="bg1"/>
              </a:solidFill>
              <a:latin typeface="Times New Roman" pitchFamily="18" charset="0"/>
            </a:endParaRPr>
          </a:p>
          <a:p>
            <a:pPr algn="ctr">
              <a:spcBef>
                <a:spcPct val="50000"/>
              </a:spcBef>
            </a:pPr>
            <a:r>
              <a:rPr lang="en-US" sz="2400">
                <a:solidFill>
                  <a:schemeClr val="bg1"/>
                </a:solidFill>
                <a:latin typeface="Times New Roman" pitchFamily="18" charset="0"/>
              </a:rPr>
              <a:t>heap</a:t>
            </a:r>
          </a:p>
        </p:txBody>
      </p:sp>
      <p:sp>
        <p:nvSpPr>
          <p:cNvPr id="273411" name="Rectangle 5"/>
          <p:cNvSpPr>
            <a:spLocks noChangeArrowheads="1"/>
          </p:cNvSpPr>
          <p:nvPr/>
        </p:nvSpPr>
        <p:spPr bwMode="auto">
          <a:xfrm>
            <a:off x="2743200" y="3276600"/>
            <a:ext cx="3048000" cy="1371600"/>
          </a:xfrm>
          <a:prstGeom prst="rect">
            <a:avLst/>
          </a:prstGeom>
          <a:solidFill>
            <a:schemeClr val="hlink"/>
          </a:solidFill>
          <a:ln w="9525">
            <a:solidFill>
              <a:schemeClr val="bg1"/>
            </a:solidFill>
            <a:miter lim="800000"/>
            <a:headEnd/>
            <a:tailEnd/>
          </a:ln>
        </p:spPr>
        <p:txBody>
          <a:bodyPr wrap="none" anchor="ctr"/>
          <a:lstStyle/>
          <a:p>
            <a:pPr algn="ctr"/>
            <a:r>
              <a:rPr lang="en-US" sz="2400">
                <a:solidFill>
                  <a:schemeClr val="bg1"/>
                </a:solidFill>
                <a:latin typeface="Times New Roman" pitchFamily="18" charset="0"/>
              </a:rPr>
              <a:t>free space</a:t>
            </a:r>
          </a:p>
        </p:txBody>
      </p:sp>
      <p:sp>
        <p:nvSpPr>
          <p:cNvPr id="273412" name="Line 6"/>
          <p:cNvSpPr>
            <a:spLocks noChangeShapeType="1"/>
          </p:cNvSpPr>
          <p:nvPr/>
        </p:nvSpPr>
        <p:spPr bwMode="auto">
          <a:xfrm>
            <a:off x="2743200" y="2133600"/>
            <a:ext cx="3048000" cy="0"/>
          </a:xfrm>
          <a:prstGeom prst="line">
            <a:avLst/>
          </a:prstGeom>
          <a:noFill/>
          <a:ln w="9525">
            <a:solidFill>
              <a:schemeClr val="bg1"/>
            </a:solidFill>
            <a:round/>
            <a:headEnd/>
            <a:tailEnd/>
          </a:ln>
        </p:spPr>
        <p:txBody>
          <a:bodyPr/>
          <a:lstStyle/>
          <a:p>
            <a:endParaRPr lang="en-US"/>
          </a:p>
        </p:txBody>
      </p:sp>
      <p:sp>
        <p:nvSpPr>
          <p:cNvPr id="273413" name="Line 7"/>
          <p:cNvSpPr>
            <a:spLocks noChangeShapeType="1"/>
          </p:cNvSpPr>
          <p:nvPr/>
        </p:nvSpPr>
        <p:spPr bwMode="auto">
          <a:xfrm>
            <a:off x="2743200" y="2667000"/>
            <a:ext cx="3048000" cy="0"/>
          </a:xfrm>
          <a:prstGeom prst="line">
            <a:avLst/>
          </a:prstGeom>
          <a:noFill/>
          <a:ln w="9525">
            <a:solidFill>
              <a:schemeClr val="bg1"/>
            </a:solidFill>
            <a:round/>
            <a:headEnd/>
            <a:tailEnd/>
          </a:ln>
        </p:spPr>
        <p:txBody>
          <a:bodyPr/>
          <a:lstStyle/>
          <a:p>
            <a:endParaRPr lang="en-US"/>
          </a:p>
        </p:txBody>
      </p:sp>
      <p:sp>
        <p:nvSpPr>
          <p:cNvPr id="273414" name="Line 8"/>
          <p:cNvSpPr>
            <a:spLocks noChangeShapeType="1"/>
          </p:cNvSpPr>
          <p:nvPr/>
        </p:nvSpPr>
        <p:spPr bwMode="auto">
          <a:xfrm>
            <a:off x="4191000" y="3276600"/>
            <a:ext cx="0" cy="457200"/>
          </a:xfrm>
          <a:prstGeom prst="line">
            <a:avLst/>
          </a:prstGeom>
          <a:noFill/>
          <a:ln w="9525">
            <a:solidFill>
              <a:schemeClr val="bg1"/>
            </a:solidFill>
            <a:round/>
            <a:headEnd type="triangle" w="med" len="med"/>
            <a:tailEnd type="triangle" w="med" len="med"/>
          </a:ln>
        </p:spPr>
        <p:txBody>
          <a:bodyPr/>
          <a:lstStyle/>
          <a:p>
            <a:endParaRPr lang="en-US"/>
          </a:p>
        </p:txBody>
      </p:sp>
      <p:sp>
        <p:nvSpPr>
          <p:cNvPr id="273415" name="Line 9"/>
          <p:cNvSpPr>
            <a:spLocks noChangeShapeType="1"/>
          </p:cNvSpPr>
          <p:nvPr/>
        </p:nvSpPr>
        <p:spPr bwMode="auto">
          <a:xfrm flipV="1">
            <a:off x="4191000" y="4267200"/>
            <a:ext cx="0" cy="381000"/>
          </a:xfrm>
          <a:prstGeom prst="line">
            <a:avLst/>
          </a:prstGeom>
          <a:noFill/>
          <a:ln w="9525">
            <a:solidFill>
              <a:schemeClr val="bg1"/>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3"/>
          <p:cNvSpPr>
            <a:spLocks noGrp="1" noChangeArrowheads="1"/>
          </p:cNvSpPr>
          <p:nvPr>
            <p:ph idx="4294967295"/>
          </p:nvPr>
        </p:nvSpPr>
        <p:spPr>
          <a:xfrm>
            <a:off x="457200" y="1371600"/>
            <a:ext cx="7620000" cy="5029200"/>
          </a:xfrm>
        </p:spPr>
        <p:txBody>
          <a:bodyPr/>
          <a:lstStyle/>
          <a:p>
            <a:pPr algn="just"/>
            <a:r>
              <a:rPr lang="en-US" smtClean="0">
                <a:solidFill>
                  <a:srgbClr val="009900"/>
                </a:solidFill>
              </a:rPr>
              <a:t>Procedure activation record </a:t>
            </a:r>
            <a:r>
              <a:rPr lang="en-US" smtClean="0"/>
              <a:t>contains memory allocated for the local data of a procedure or function when it is called, or activated.</a:t>
            </a:r>
          </a:p>
          <a:p>
            <a:pPr algn="just"/>
            <a:endParaRPr lang="en-US" smtClean="0"/>
          </a:p>
          <a:p>
            <a:pPr algn="just" eaLnBrk="1" hangingPunct="1">
              <a:spcBef>
                <a:spcPct val="0"/>
              </a:spcBef>
            </a:pPr>
            <a:r>
              <a:rPr lang="en-US" smtClean="0"/>
              <a:t>When activation records are kept on stack, they are called </a:t>
            </a:r>
            <a:r>
              <a:rPr lang="en-US" smtClean="0">
                <a:solidFill>
                  <a:srgbClr val="009900"/>
                </a:solidFill>
              </a:rPr>
              <a:t>stack frames. </a:t>
            </a:r>
            <a:r>
              <a:rPr lang="en-US" smtClean="0"/>
              <a:t>Details depend on the architecture of target machine and properties of the language.</a:t>
            </a:r>
          </a:p>
          <a:p>
            <a:pPr algn="just" eaLnBrk="1" hangingPunct="1">
              <a:spcBef>
                <a:spcPct val="0"/>
              </a:spcBef>
            </a:pPr>
            <a:endParaRPr lang="en-US" smtClean="0">
              <a:solidFill>
                <a:schemeClr val="bg2"/>
              </a:solidFill>
            </a:endParaRPr>
          </a:p>
          <a:p>
            <a:pPr algn="just"/>
            <a:endParaRPr lang="en-US" smtClean="0"/>
          </a:p>
        </p:txBody>
      </p:sp>
      <p:sp>
        <p:nvSpPr>
          <p:cNvPr id="274434" name="Rectangle 2"/>
          <p:cNvSpPr>
            <a:spLocks noGrp="1" noChangeArrowheads="1"/>
          </p:cNvSpPr>
          <p:nvPr>
            <p:ph type="title" idx="4294967295"/>
          </p:nvPr>
        </p:nvSpPr>
        <p:spPr>
          <a:xfrm>
            <a:off x="0" y="0"/>
            <a:ext cx="7562850" cy="914400"/>
          </a:xfrm>
        </p:spPr>
        <p:txBody>
          <a:bodyPr/>
          <a:lstStyle/>
          <a:p>
            <a:r>
              <a:rPr lang="en-US" sz="3200" smtClean="0"/>
              <a:t>Procedure Activation Record</a:t>
            </a:r>
          </a:p>
        </p:txBody>
      </p:sp>
      <p:sp>
        <p:nvSpPr>
          <p:cNvPr id="274435" name="Text Box 4"/>
          <p:cNvSpPr txBox="1">
            <a:spLocks noChangeArrowheads="1"/>
          </p:cNvSpPr>
          <p:nvPr/>
        </p:nvSpPr>
        <p:spPr bwMode="auto">
          <a:xfrm>
            <a:off x="4495800" y="3810000"/>
            <a:ext cx="3352800" cy="2474913"/>
          </a:xfrm>
          <a:prstGeom prst="rect">
            <a:avLst/>
          </a:prstGeom>
          <a:solidFill>
            <a:schemeClr val="hlink"/>
          </a:solidFill>
          <a:ln w="9525">
            <a:solidFill>
              <a:schemeClr val="bg1"/>
            </a:solidFill>
            <a:miter lim="800000"/>
            <a:headEnd/>
            <a:tailEnd/>
          </a:ln>
        </p:spPr>
        <p:txBody>
          <a:bodyPr>
            <a:spAutoFit/>
          </a:bodyPr>
          <a:lstStyle/>
          <a:p>
            <a:pPr algn="ctr">
              <a:spcBef>
                <a:spcPct val="50000"/>
              </a:spcBef>
            </a:pPr>
            <a:r>
              <a:rPr lang="en-US" sz="2400">
                <a:solidFill>
                  <a:schemeClr val="bg1"/>
                </a:solidFill>
                <a:latin typeface="Times New Roman" pitchFamily="18" charset="0"/>
              </a:rPr>
              <a:t>arguments</a:t>
            </a:r>
          </a:p>
          <a:p>
            <a:pPr algn="ctr">
              <a:spcBef>
                <a:spcPct val="50000"/>
              </a:spcBef>
            </a:pPr>
            <a:r>
              <a:rPr lang="en-US" sz="2400">
                <a:solidFill>
                  <a:schemeClr val="bg1"/>
                </a:solidFill>
                <a:latin typeface="Times New Roman" pitchFamily="18" charset="0"/>
              </a:rPr>
              <a:t>bookkeeping information (return address)</a:t>
            </a:r>
          </a:p>
          <a:p>
            <a:pPr algn="ctr">
              <a:spcBef>
                <a:spcPct val="50000"/>
              </a:spcBef>
            </a:pPr>
            <a:r>
              <a:rPr lang="en-US" sz="2400">
                <a:solidFill>
                  <a:schemeClr val="bg1"/>
                </a:solidFill>
                <a:latin typeface="Times New Roman" pitchFamily="18" charset="0"/>
              </a:rPr>
              <a:t>local data</a:t>
            </a:r>
          </a:p>
          <a:p>
            <a:pPr algn="ctr">
              <a:spcBef>
                <a:spcPct val="50000"/>
              </a:spcBef>
            </a:pPr>
            <a:r>
              <a:rPr lang="en-US" sz="2400">
                <a:solidFill>
                  <a:schemeClr val="bg1"/>
                </a:solidFill>
                <a:latin typeface="Times New Roman" pitchFamily="18" charset="0"/>
              </a:rPr>
              <a:t>local temporaries</a:t>
            </a:r>
          </a:p>
        </p:txBody>
      </p:sp>
      <p:sp>
        <p:nvSpPr>
          <p:cNvPr id="274436" name="Line 5"/>
          <p:cNvSpPr>
            <a:spLocks noChangeShapeType="1"/>
          </p:cNvSpPr>
          <p:nvPr/>
        </p:nvSpPr>
        <p:spPr bwMode="auto">
          <a:xfrm>
            <a:off x="4495800" y="4191000"/>
            <a:ext cx="3352800" cy="0"/>
          </a:xfrm>
          <a:prstGeom prst="line">
            <a:avLst/>
          </a:prstGeom>
          <a:noFill/>
          <a:ln w="9525">
            <a:solidFill>
              <a:schemeClr val="bg1"/>
            </a:solidFill>
            <a:round/>
            <a:headEnd/>
            <a:tailEnd/>
          </a:ln>
        </p:spPr>
        <p:txBody>
          <a:bodyPr/>
          <a:lstStyle/>
          <a:p>
            <a:endParaRPr lang="en-US"/>
          </a:p>
        </p:txBody>
      </p:sp>
      <p:sp>
        <p:nvSpPr>
          <p:cNvPr id="274437" name="Line 6"/>
          <p:cNvSpPr>
            <a:spLocks noChangeShapeType="1"/>
          </p:cNvSpPr>
          <p:nvPr/>
        </p:nvSpPr>
        <p:spPr bwMode="auto">
          <a:xfrm>
            <a:off x="4495800" y="5181600"/>
            <a:ext cx="3352800" cy="0"/>
          </a:xfrm>
          <a:prstGeom prst="line">
            <a:avLst/>
          </a:prstGeom>
          <a:noFill/>
          <a:ln w="9525">
            <a:solidFill>
              <a:schemeClr val="bg1"/>
            </a:solidFill>
            <a:round/>
            <a:headEnd/>
            <a:tailEnd/>
          </a:ln>
        </p:spPr>
        <p:txBody>
          <a:bodyPr/>
          <a:lstStyle/>
          <a:p>
            <a:endParaRPr lang="en-US"/>
          </a:p>
        </p:txBody>
      </p:sp>
      <p:sp>
        <p:nvSpPr>
          <p:cNvPr id="274438" name="Line 7"/>
          <p:cNvSpPr>
            <a:spLocks noChangeShapeType="1"/>
          </p:cNvSpPr>
          <p:nvPr/>
        </p:nvSpPr>
        <p:spPr bwMode="auto">
          <a:xfrm>
            <a:off x="4495800" y="5791200"/>
            <a:ext cx="3352800" cy="0"/>
          </a:xfrm>
          <a:prstGeom prst="line">
            <a:avLst/>
          </a:prstGeom>
          <a:noFill/>
          <a:ln w="9525">
            <a:solidFill>
              <a:schemeClr val="bg1"/>
            </a:solidFill>
            <a:round/>
            <a:headEnd/>
            <a:tailEnd/>
          </a:ln>
        </p:spPr>
        <p:txBody>
          <a:bodyPr/>
          <a:lstStyle/>
          <a:p>
            <a:endParaRPr lang="en-US"/>
          </a:p>
        </p:txBody>
      </p:sp>
      <p:sp>
        <p:nvSpPr>
          <p:cNvPr id="274439" name="Text Box 8"/>
          <p:cNvSpPr txBox="1">
            <a:spLocks noChangeArrowheads="1"/>
          </p:cNvSpPr>
          <p:nvPr/>
        </p:nvSpPr>
        <p:spPr bwMode="auto">
          <a:xfrm>
            <a:off x="609600" y="3886200"/>
            <a:ext cx="3733800" cy="822325"/>
          </a:xfrm>
          <a:prstGeom prst="rect">
            <a:avLst/>
          </a:prstGeom>
          <a:noFill/>
          <a:ln w="9525" algn="ctr">
            <a:noFill/>
            <a:miter lim="800000"/>
            <a:headEnd/>
            <a:tailEnd/>
          </a:ln>
        </p:spPr>
        <p:txBody>
          <a:bodyPr>
            <a:spAutoFit/>
          </a:bodyPr>
          <a:lstStyle/>
          <a:p>
            <a:pPr>
              <a:spcBef>
                <a:spcPct val="50000"/>
              </a:spcBef>
            </a:pPr>
            <a:r>
              <a:rPr lang="en-US" sz="2400">
                <a:latin typeface="Times New Roman" pitchFamily="18" charset="0"/>
              </a:rPr>
              <a:t>A Procedure Activation Record or a Stack Frame</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3"/>
          <p:cNvSpPr>
            <a:spLocks noGrp="1" noChangeArrowheads="1"/>
          </p:cNvSpPr>
          <p:nvPr>
            <p:ph idx="4294967295"/>
          </p:nvPr>
        </p:nvSpPr>
        <p:spPr>
          <a:xfrm>
            <a:off x="457200" y="1371600"/>
            <a:ext cx="7620000" cy="5029200"/>
          </a:xfrm>
        </p:spPr>
        <p:txBody>
          <a:bodyPr/>
          <a:lstStyle/>
          <a:p>
            <a:r>
              <a:rPr lang="en-US" smtClean="0"/>
              <a:t>Registers may be used to store temporaries, local variables, or even global variables.</a:t>
            </a:r>
          </a:p>
          <a:p>
            <a:endParaRPr lang="en-US" smtClean="0"/>
          </a:p>
          <a:p>
            <a:r>
              <a:rPr lang="en-US" smtClean="0"/>
              <a:t>When a processor has many registers, the entire static area and whole activation records may be kept in the registers.</a:t>
            </a:r>
          </a:p>
          <a:p>
            <a:endParaRPr lang="en-US" smtClean="0"/>
          </a:p>
          <a:p>
            <a:r>
              <a:rPr lang="en-US" smtClean="0"/>
              <a:t>Special purpose registers:</a:t>
            </a:r>
          </a:p>
          <a:p>
            <a:endParaRPr lang="en-US" smtClean="0"/>
          </a:p>
          <a:p>
            <a:pPr lvl="1"/>
            <a:r>
              <a:rPr lang="en-US" sz="1800" smtClean="0"/>
              <a:t>Program counter (PC)</a:t>
            </a:r>
          </a:p>
          <a:p>
            <a:pPr lvl="1"/>
            <a:r>
              <a:rPr lang="en-US" sz="1800" smtClean="0"/>
              <a:t>  Stack pointer (SP)</a:t>
            </a:r>
          </a:p>
          <a:p>
            <a:endParaRPr lang="en-US" smtClean="0"/>
          </a:p>
          <a:p>
            <a:endParaRPr lang="en-US" smtClean="0"/>
          </a:p>
        </p:txBody>
      </p:sp>
      <p:sp>
        <p:nvSpPr>
          <p:cNvPr id="275458" name="Rectangle 2"/>
          <p:cNvSpPr>
            <a:spLocks noGrp="1" noChangeArrowheads="1"/>
          </p:cNvSpPr>
          <p:nvPr>
            <p:ph type="title" idx="4294967295"/>
          </p:nvPr>
        </p:nvSpPr>
        <p:spPr>
          <a:xfrm>
            <a:off x="0" y="0"/>
            <a:ext cx="7562850" cy="914400"/>
          </a:xfrm>
        </p:spPr>
        <p:txBody>
          <a:bodyPr/>
          <a:lstStyle/>
          <a:p>
            <a:r>
              <a:rPr lang="en-US" sz="3200" smtClean="0"/>
              <a:t>Registers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p:txBody>
          <a:bodyPr/>
          <a:lstStyle/>
          <a:p>
            <a:pPr eaLnBrk="1" hangingPunct="1"/>
            <a:r>
              <a:rPr lang="en-US" sz="3200" dirty="0" smtClean="0"/>
              <a:t>Constants, Variables  keywords and Identifiers</a:t>
            </a:r>
          </a:p>
        </p:txBody>
      </p:sp>
      <p:sp>
        <p:nvSpPr>
          <p:cNvPr id="36866" name="Rectangle 3"/>
          <p:cNvSpPr>
            <a:spLocks noGrp="1"/>
          </p:cNvSpPr>
          <p:nvPr>
            <p:ph type="body" idx="4294967295"/>
          </p:nvPr>
        </p:nvSpPr>
        <p:spPr/>
        <p:txBody>
          <a:bodyPr/>
          <a:lstStyle/>
          <a:p>
            <a:pPr algn="just" eaLnBrk="1" hangingPunct="1"/>
            <a:r>
              <a:rPr lang="en-US" smtClean="0">
                <a:solidFill>
                  <a:schemeClr val="folHlink"/>
                </a:solidFill>
              </a:rPr>
              <a:t>Constants</a:t>
            </a:r>
            <a:r>
              <a:rPr lang="en-US" sz="2400" smtClean="0"/>
              <a:t> </a:t>
            </a:r>
            <a:r>
              <a:rPr lang="en-US" smtClean="0"/>
              <a:t>are the  quantities which do not  change during the execution of a program.</a:t>
            </a:r>
          </a:p>
          <a:p>
            <a:pPr eaLnBrk="1" hangingPunct="1"/>
            <a:endParaRPr lang="en-US" smtClean="0"/>
          </a:p>
          <a:p>
            <a:pPr algn="just" eaLnBrk="1" hangingPunct="1"/>
            <a:r>
              <a:rPr lang="en-US" smtClean="0">
                <a:solidFill>
                  <a:schemeClr val="folHlink"/>
                </a:solidFill>
              </a:rPr>
              <a:t>Variables</a:t>
            </a:r>
            <a:r>
              <a:rPr lang="en-US" smtClean="0"/>
              <a:t> are the quantities which may vary during the execution  of a program</a:t>
            </a:r>
          </a:p>
          <a:p>
            <a:pPr eaLnBrk="1" hangingPunct="1"/>
            <a:endParaRPr lang="en-US" smtClean="0"/>
          </a:p>
          <a:p>
            <a:pPr algn="just" eaLnBrk="1" hangingPunct="1"/>
            <a:r>
              <a:rPr lang="en-US" smtClean="0">
                <a:solidFill>
                  <a:schemeClr val="folHlink"/>
                </a:solidFill>
              </a:rPr>
              <a:t>Keywords</a:t>
            </a:r>
            <a:r>
              <a:rPr lang="en-US" smtClean="0"/>
              <a:t> are the words whose meaning  has already been explained to the C compiler.</a:t>
            </a:r>
          </a:p>
          <a:p>
            <a:pPr algn="just" eaLnBrk="1" hangingPunct="1"/>
            <a:endParaRPr lang="en-US" smtClean="0"/>
          </a:p>
          <a:p>
            <a:pPr algn="just" eaLnBrk="1" hangingPunct="1"/>
            <a:r>
              <a:rPr lang="en-US" smtClean="0">
                <a:solidFill>
                  <a:schemeClr val="folHlink"/>
                </a:solidFill>
              </a:rPr>
              <a:t>Identifiers </a:t>
            </a:r>
            <a:r>
              <a:rPr lang="en-US" smtClean="0"/>
              <a:t>are the user defined names given to variables,functions and arrays.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3"/>
          <p:cNvSpPr>
            <a:spLocks noGrp="1" noChangeArrowheads="1"/>
          </p:cNvSpPr>
          <p:nvPr>
            <p:ph idx="4294967295"/>
          </p:nvPr>
        </p:nvSpPr>
        <p:spPr>
          <a:xfrm>
            <a:off x="457200" y="1371600"/>
            <a:ext cx="7620000" cy="5029200"/>
          </a:xfrm>
        </p:spPr>
        <p:txBody>
          <a:bodyPr/>
          <a:lstStyle/>
          <a:p>
            <a:pPr marL="381000" indent="-381000"/>
            <a:r>
              <a:rPr lang="en-US" smtClean="0"/>
              <a:t>The calling sequence is the sequence of operations that must occur  when a procedure or function is called.</a:t>
            </a:r>
          </a:p>
          <a:p>
            <a:pPr marL="990600" lvl="1" indent="-533400"/>
            <a:r>
              <a:rPr lang="en-US" sz="1800" smtClean="0"/>
              <a:t>Allocation of memory for the activation record</a:t>
            </a:r>
          </a:p>
          <a:p>
            <a:pPr marL="990600" lvl="1" indent="-533400"/>
            <a:r>
              <a:rPr lang="en-US" sz="1800" smtClean="0"/>
              <a:t>The computation and storing the arguments</a:t>
            </a:r>
          </a:p>
          <a:p>
            <a:pPr marL="990600" lvl="1" indent="-533400"/>
            <a:r>
              <a:rPr lang="en-US" sz="1800" smtClean="0"/>
              <a:t>Storing and setting registers</a:t>
            </a:r>
          </a:p>
          <a:p>
            <a:pPr marL="990600" lvl="1" indent="-533400"/>
            <a:endParaRPr lang="en-US" sz="1800" smtClean="0"/>
          </a:p>
          <a:p>
            <a:pPr marL="381000" indent="-381000" algn="just">
              <a:buFontTx/>
              <a:buAutoNum type="arabicPeriod"/>
            </a:pPr>
            <a:r>
              <a:rPr lang="en-US" smtClean="0"/>
              <a:t>Compute the arguments and store them in their correct positions in the new activation record (pushing them in order onto the runtime stack)</a:t>
            </a:r>
          </a:p>
          <a:p>
            <a:pPr marL="381000" indent="-381000" algn="just">
              <a:buFontTx/>
              <a:buAutoNum type="arabicPeriod"/>
            </a:pPr>
            <a:r>
              <a:rPr lang="en-US" smtClean="0"/>
              <a:t>Store (push) the </a:t>
            </a:r>
            <a:r>
              <a:rPr lang="en-US" smtClean="0">
                <a:solidFill>
                  <a:schemeClr val="folHlink"/>
                </a:solidFill>
              </a:rPr>
              <a:t>fp</a:t>
            </a:r>
            <a:r>
              <a:rPr lang="en-US" smtClean="0"/>
              <a:t> as the control link in the new activation record.</a:t>
            </a:r>
          </a:p>
          <a:p>
            <a:pPr marL="381000" indent="-381000" algn="just">
              <a:buFontTx/>
              <a:buAutoNum type="arabicPeriod"/>
            </a:pPr>
            <a:r>
              <a:rPr lang="en-US" smtClean="0"/>
              <a:t>Change the </a:t>
            </a:r>
            <a:r>
              <a:rPr lang="en-US" smtClean="0">
                <a:solidFill>
                  <a:schemeClr val="folHlink"/>
                </a:solidFill>
              </a:rPr>
              <a:t>fp</a:t>
            </a:r>
            <a:r>
              <a:rPr lang="en-US" smtClean="0"/>
              <a:t> so that it points to the beginning of the new activation record </a:t>
            </a:r>
            <a:r>
              <a:rPr lang="en-US" smtClean="0">
                <a:solidFill>
                  <a:schemeClr val="folHlink"/>
                </a:solidFill>
              </a:rPr>
              <a:t>(fp=sp)</a:t>
            </a:r>
          </a:p>
          <a:p>
            <a:pPr marL="381000" indent="-381000" algn="just">
              <a:buFontTx/>
              <a:buAutoNum type="arabicPeriod"/>
            </a:pPr>
            <a:r>
              <a:rPr lang="en-US" smtClean="0"/>
              <a:t>Store the return address in the new activation record.</a:t>
            </a:r>
          </a:p>
          <a:p>
            <a:pPr marL="381000" indent="-381000" algn="just">
              <a:buFontTx/>
              <a:buAutoNum type="arabicPeriod"/>
            </a:pPr>
            <a:r>
              <a:rPr lang="en-US" smtClean="0"/>
              <a:t>Jump to the code of the procedure to be called</a:t>
            </a:r>
          </a:p>
        </p:txBody>
      </p:sp>
      <p:sp>
        <p:nvSpPr>
          <p:cNvPr id="276482" name="Rectangle 2"/>
          <p:cNvSpPr>
            <a:spLocks noGrp="1" noChangeArrowheads="1"/>
          </p:cNvSpPr>
          <p:nvPr>
            <p:ph type="title" idx="4294967295"/>
          </p:nvPr>
        </p:nvSpPr>
        <p:spPr>
          <a:xfrm>
            <a:off x="0" y="0"/>
            <a:ext cx="7562850" cy="914400"/>
          </a:xfrm>
        </p:spPr>
        <p:txBody>
          <a:bodyPr/>
          <a:lstStyle/>
          <a:p>
            <a:r>
              <a:rPr lang="en-US" sz="3200" smtClean="0"/>
              <a:t>Calling Sequence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3"/>
          <p:cNvSpPr>
            <a:spLocks noGrp="1" noChangeArrowheads="1"/>
          </p:cNvSpPr>
          <p:nvPr>
            <p:ph idx="4294967295"/>
          </p:nvPr>
        </p:nvSpPr>
        <p:spPr>
          <a:xfrm>
            <a:off x="457200" y="1371600"/>
            <a:ext cx="7620000" cy="5029200"/>
          </a:xfrm>
        </p:spPr>
        <p:txBody>
          <a:bodyPr/>
          <a:lstStyle/>
          <a:p>
            <a:pPr marL="381000" indent="-381000"/>
            <a:r>
              <a:rPr lang="en-US" smtClean="0"/>
              <a:t>The return sequence is the sequence of operations  needed when a procedure or function returns.</a:t>
            </a:r>
          </a:p>
          <a:p>
            <a:pPr marL="990600" lvl="1" indent="-533400"/>
            <a:r>
              <a:rPr lang="en-US" sz="1800" smtClean="0"/>
              <a:t>The placing of the return value where it can be accessed by the caller</a:t>
            </a:r>
          </a:p>
          <a:p>
            <a:pPr marL="990600" lvl="1" indent="-533400"/>
            <a:r>
              <a:rPr lang="en-US" sz="1800" smtClean="0"/>
              <a:t>Readjustment of registers</a:t>
            </a:r>
          </a:p>
          <a:p>
            <a:pPr marL="990600" lvl="1" indent="-533400"/>
            <a:r>
              <a:rPr lang="en-US" sz="1800" smtClean="0"/>
              <a:t>Releasing of activation record memory</a:t>
            </a:r>
          </a:p>
          <a:p>
            <a:pPr marL="990600" lvl="1" indent="-533400"/>
            <a:endParaRPr lang="en-US" sz="1800" smtClean="0"/>
          </a:p>
          <a:p>
            <a:pPr marL="381000" indent="-381000">
              <a:buFontTx/>
              <a:buAutoNum type="arabicPeriod"/>
            </a:pPr>
            <a:r>
              <a:rPr lang="en-US" smtClean="0"/>
              <a:t>Copy the </a:t>
            </a:r>
            <a:r>
              <a:rPr lang="en-US" smtClean="0">
                <a:solidFill>
                  <a:schemeClr val="folHlink"/>
                </a:solidFill>
              </a:rPr>
              <a:t>fp</a:t>
            </a:r>
            <a:r>
              <a:rPr lang="en-US" smtClean="0"/>
              <a:t> to the </a:t>
            </a:r>
            <a:r>
              <a:rPr lang="en-US" smtClean="0">
                <a:solidFill>
                  <a:schemeClr val="folHlink"/>
                </a:solidFill>
              </a:rPr>
              <a:t>sp</a:t>
            </a:r>
          </a:p>
          <a:p>
            <a:pPr marL="381000" indent="-381000">
              <a:buFontTx/>
              <a:buAutoNum type="arabicPeriod"/>
            </a:pPr>
            <a:r>
              <a:rPr lang="en-US" smtClean="0"/>
              <a:t>Load the control link into the </a:t>
            </a:r>
            <a:r>
              <a:rPr lang="en-US" smtClean="0">
                <a:solidFill>
                  <a:schemeClr val="folHlink"/>
                </a:solidFill>
              </a:rPr>
              <a:t>fp</a:t>
            </a:r>
          </a:p>
          <a:p>
            <a:pPr marL="381000" indent="-381000">
              <a:buFontTx/>
              <a:buAutoNum type="arabicPeriod"/>
            </a:pPr>
            <a:r>
              <a:rPr lang="en-US" smtClean="0"/>
              <a:t>Jump to the return address</a:t>
            </a:r>
          </a:p>
          <a:p>
            <a:pPr marL="381000" indent="-381000">
              <a:buFontTx/>
              <a:buAutoNum type="arabicPeriod"/>
            </a:pPr>
            <a:r>
              <a:rPr lang="en-US" smtClean="0"/>
              <a:t>Change the sp to pop the arguments.</a:t>
            </a:r>
            <a:endParaRPr lang="en-US" sz="1400" smtClean="0"/>
          </a:p>
          <a:p>
            <a:pPr marL="381000" indent="-381000"/>
            <a:endParaRPr lang="en-US" smtClean="0"/>
          </a:p>
        </p:txBody>
      </p:sp>
      <p:sp>
        <p:nvSpPr>
          <p:cNvPr id="277506" name="Rectangle 2"/>
          <p:cNvSpPr>
            <a:spLocks noGrp="1" noChangeArrowheads="1"/>
          </p:cNvSpPr>
          <p:nvPr>
            <p:ph type="title" idx="4294967295"/>
          </p:nvPr>
        </p:nvSpPr>
        <p:spPr>
          <a:xfrm>
            <a:off x="0" y="0"/>
            <a:ext cx="7562850" cy="914400"/>
          </a:xfrm>
        </p:spPr>
        <p:txBody>
          <a:bodyPr/>
          <a:lstStyle/>
          <a:p>
            <a:r>
              <a:rPr lang="en-US" sz="3200" smtClean="0"/>
              <a:t>Return Sequence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3"/>
          <p:cNvSpPr>
            <a:spLocks noGrp="1" noChangeArrowheads="1"/>
          </p:cNvSpPr>
          <p:nvPr>
            <p:ph idx="4294967295"/>
          </p:nvPr>
        </p:nvSpPr>
        <p:spPr>
          <a:xfrm>
            <a:off x="457200" y="1371600"/>
            <a:ext cx="7620000" cy="5029200"/>
          </a:xfrm>
        </p:spPr>
        <p:txBody>
          <a:bodyPr/>
          <a:lstStyle/>
          <a:p>
            <a:r>
              <a:rPr lang="en-US" smtClean="0"/>
              <a:t>The simplest kind of a runtime environment.</a:t>
            </a:r>
          </a:p>
          <a:p>
            <a:r>
              <a:rPr lang="en-US" smtClean="0"/>
              <a:t>All data are static, remaining in memory for the duration of the program.</a:t>
            </a:r>
          </a:p>
          <a:p>
            <a:pPr lvl="1"/>
            <a:r>
              <a:rPr lang="en-US" sz="1800" smtClean="0"/>
              <a:t>All variables can be accessed directly via fixed addresses</a:t>
            </a:r>
          </a:p>
          <a:p>
            <a:r>
              <a:rPr lang="en-US" smtClean="0"/>
              <a:t>Each procedure has only a single activation record, which is allocated statically prior to execution.</a:t>
            </a:r>
          </a:p>
          <a:p>
            <a:r>
              <a:rPr lang="en-US" smtClean="0"/>
              <a:t>Such environment can be used to implement a language in which:</a:t>
            </a:r>
          </a:p>
          <a:p>
            <a:pPr lvl="1"/>
            <a:r>
              <a:rPr lang="en-US" sz="1800" smtClean="0"/>
              <a:t>There are no pointers or dynamic allocation, </a:t>
            </a:r>
          </a:p>
          <a:p>
            <a:pPr lvl="1"/>
            <a:r>
              <a:rPr lang="en-US" sz="1800" smtClean="0"/>
              <a:t>  Procedures cannot be called recursively.</a:t>
            </a:r>
          </a:p>
          <a:p>
            <a:r>
              <a:rPr lang="en-US" smtClean="0"/>
              <a:t>Example: COBOL &amp; FORTRAN</a:t>
            </a:r>
          </a:p>
        </p:txBody>
      </p:sp>
      <p:sp>
        <p:nvSpPr>
          <p:cNvPr id="278530" name="Rectangle 2"/>
          <p:cNvSpPr>
            <a:spLocks noGrp="1" noChangeArrowheads="1"/>
          </p:cNvSpPr>
          <p:nvPr>
            <p:ph type="title" idx="4294967295"/>
          </p:nvPr>
        </p:nvSpPr>
        <p:spPr>
          <a:xfrm>
            <a:off x="0" y="0"/>
            <a:ext cx="7562850" cy="914400"/>
          </a:xfrm>
        </p:spPr>
        <p:txBody>
          <a:bodyPr/>
          <a:lstStyle/>
          <a:p>
            <a:r>
              <a:rPr lang="en-US" sz="3200" smtClean="0"/>
              <a:t>Fully Static Runtime Environment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3"/>
          <p:cNvSpPr>
            <a:spLocks noGrp="1" noChangeArrowheads="1"/>
          </p:cNvSpPr>
          <p:nvPr>
            <p:ph idx="4294967295"/>
          </p:nvPr>
        </p:nvSpPr>
        <p:spPr>
          <a:xfrm>
            <a:off x="457200" y="1371600"/>
            <a:ext cx="7620000" cy="5029200"/>
          </a:xfrm>
        </p:spPr>
        <p:txBody>
          <a:bodyPr/>
          <a:lstStyle/>
          <a:p>
            <a:pPr algn="just"/>
            <a:r>
              <a:rPr lang="en-US" smtClean="0"/>
              <a:t>In a language in which recursive calls are allowed, activation records cannot be allocated statically.</a:t>
            </a:r>
          </a:p>
          <a:p>
            <a:pPr algn="just"/>
            <a:endParaRPr lang="en-US" smtClean="0"/>
          </a:p>
          <a:p>
            <a:pPr algn="just"/>
            <a:r>
              <a:rPr lang="en-US" smtClean="0"/>
              <a:t>Activation records are allocated in a stack-based fashion.</a:t>
            </a:r>
          </a:p>
          <a:p>
            <a:pPr algn="just"/>
            <a:endParaRPr lang="en-US" smtClean="0"/>
          </a:p>
          <a:p>
            <a:pPr algn="just"/>
            <a:r>
              <a:rPr lang="en-US" smtClean="0"/>
              <a:t>This stack is called the</a:t>
            </a:r>
            <a:r>
              <a:rPr lang="en-US" smtClean="0">
                <a:solidFill>
                  <a:srgbClr val="009900"/>
                </a:solidFill>
              </a:rPr>
              <a:t> stack of activation records (runtime stack, call stack).</a:t>
            </a:r>
          </a:p>
          <a:p>
            <a:pPr algn="just"/>
            <a:endParaRPr lang="en-US" smtClean="0"/>
          </a:p>
          <a:p>
            <a:pPr algn="just"/>
            <a:r>
              <a:rPr lang="en-US" smtClean="0"/>
              <a:t>Each procedure may have several different activation records at one time. </a:t>
            </a:r>
          </a:p>
          <a:p>
            <a:pPr algn="just"/>
            <a:endParaRPr lang="en-US" smtClean="0"/>
          </a:p>
        </p:txBody>
      </p:sp>
      <p:sp>
        <p:nvSpPr>
          <p:cNvPr id="279554" name="Rectangle 2"/>
          <p:cNvSpPr>
            <a:spLocks noGrp="1" noChangeArrowheads="1"/>
          </p:cNvSpPr>
          <p:nvPr>
            <p:ph type="title" idx="4294967295"/>
          </p:nvPr>
        </p:nvSpPr>
        <p:spPr>
          <a:xfrm>
            <a:off x="0" y="0"/>
            <a:ext cx="7562850" cy="914400"/>
          </a:xfrm>
        </p:spPr>
        <p:txBody>
          <a:bodyPr/>
          <a:lstStyle/>
          <a:p>
            <a:r>
              <a:rPr lang="en-US" sz="3200" smtClean="0"/>
              <a:t>Stack-based Runtime Environment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3"/>
          <p:cNvSpPr>
            <a:spLocks noGrp="1" noChangeArrowheads="1"/>
          </p:cNvSpPr>
          <p:nvPr>
            <p:ph idx="4294967295"/>
          </p:nvPr>
        </p:nvSpPr>
        <p:spPr>
          <a:xfrm>
            <a:off x="457200" y="1371600"/>
            <a:ext cx="7620000" cy="5029200"/>
          </a:xfrm>
        </p:spPr>
        <p:txBody>
          <a:bodyPr/>
          <a:lstStyle/>
          <a:p>
            <a:r>
              <a:rPr lang="en-US" smtClean="0"/>
              <a:t>In a language where all procedures are global (the C language), a stack-based environment requires two things:</a:t>
            </a:r>
          </a:p>
          <a:p>
            <a:endParaRPr lang="en-US" smtClean="0"/>
          </a:p>
          <a:p>
            <a:pPr lvl="1"/>
            <a:r>
              <a:rPr lang="en-US" sz="1800" smtClean="0"/>
              <a:t>A pointer to the current activation record to allow access to local variables.</a:t>
            </a:r>
          </a:p>
          <a:p>
            <a:pPr lvl="2">
              <a:buFont typeface="Gill Sans MT" pitchFamily="34" charset="0"/>
              <a:buChar char="–"/>
            </a:pPr>
            <a:r>
              <a:rPr lang="en-US" sz="1800" smtClean="0"/>
              <a:t>This pointer is called the frame pointer (fp) and is usually kept in a register.</a:t>
            </a:r>
          </a:p>
          <a:p>
            <a:pPr lvl="1"/>
            <a:r>
              <a:rPr lang="en-US" sz="1800" smtClean="0"/>
              <a:t>The position or size of the caller’s activation record</a:t>
            </a:r>
          </a:p>
          <a:p>
            <a:pPr lvl="2">
              <a:buFont typeface="Gill Sans MT" pitchFamily="34" charset="0"/>
              <a:buChar char="–"/>
            </a:pPr>
            <a:r>
              <a:rPr lang="en-US" sz="1800" smtClean="0"/>
              <a:t>This information is commonly kept in the current activation record as a pointer to the previous activation record and referred as the control link or dynamic link.</a:t>
            </a:r>
          </a:p>
          <a:p>
            <a:pPr lvl="2">
              <a:buFont typeface="Gill Sans MT" pitchFamily="34" charset="0"/>
              <a:buChar char="–"/>
            </a:pPr>
            <a:r>
              <a:rPr lang="en-US" sz="1800" smtClean="0"/>
              <a:t>Sometimes, the pointer is called the old fp</a:t>
            </a:r>
          </a:p>
          <a:p>
            <a:pPr lvl="1"/>
            <a:r>
              <a:rPr lang="en-US" sz="1800" smtClean="0"/>
              <a:t>Additionally, there may be a stack pointer (sp)</a:t>
            </a:r>
          </a:p>
          <a:p>
            <a:pPr lvl="2">
              <a:buFont typeface="Gill Sans MT" pitchFamily="34" charset="0"/>
              <a:buChar char="–"/>
            </a:pPr>
            <a:r>
              <a:rPr lang="en-US" sz="1800" smtClean="0"/>
              <a:t>It always points to the top of the stack</a:t>
            </a:r>
          </a:p>
          <a:p>
            <a:endParaRPr lang="en-US" smtClean="0"/>
          </a:p>
        </p:txBody>
      </p:sp>
      <p:sp>
        <p:nvSpPr>
          <p:cNvPr id="280578" name="Rectangle 2"/>
          <p:cNvSpPr>
            <a:spLocks noGrp="1" noChangeArrowheads="1"/>
          </p:cNvSpPr>
          <p:nvPr>
            <p:ph type="title" idx="4294967295"/>
          </p:nvPr>
        </p:nvSpPr>
        <p:spPr>
          <a:xfrm>
            <a:off x="0" y="0"/>
            <a:ext cx="7562850" cy="914400"/>
          </a:xfrm>
        </p:spPr>
        <p:txBody>
          <a:bodyPr/>
          <a:lstStyle/>
          <a:p>
            <a:r>
              <a:rPr lang="en-US" sz="3200" smtClean="0"/>
              <a:t>Global Procedures</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3"/>
          <p:cNvSpPr>
            <a:spLocks noGrp="1" noChangeArrowheads="1"/>
          </p:cNvSpPr>
          <p:nvPr>
            <p:ph idx="4294967295"/>
          </p:nvPr>
        </p:nvSpPr>
        <p:spPr>
          <a:xfrm>
            <a:off x="457200" y="1371600"/>
            <a:ext cx="8229600" cy="5029200"/>
          </a:xfrm>
        </p:spPr>
        <p:txBody>
          <a:bodyPr/>
          <a:lstStyle/>
          <a:p>
            <a:pPr>
              <a:lnSpc>
                <a:spcPct val="90000"/>
              </a:lnSpc>
            </a:pPr>
            <a:r>
              <a:rPr lang="en-US" sz="2200" smtClean="0"/>
              <a:t>int z;</a:t>
            </a:r>
          </a:p>
          <a:p>
            <a:pPr>
              <a:lnSpc>
                <a:spcPct val="90000"/>
              </a:lnSpc>
            </a:pPr>
            <a:r>
              <a:rPr lang="en-US" sz="2200" smtClean="0"/>
              <a:t>main( )</a:t>
            </a:r>
          </a:p>
          <a:p>
            <a:pPr>
              <a:lnSpc>
                <a:spcPct val="90000"/>
              </a:lnSpc>
            </a:pPr>
            <a:r>
              <a:rPr lang="en-US" sz="2200" smtClean="0"/>
              <a:t>{</a:t>
            </a:r>
          </a:p>
          <a:p>
            <a:pPr>
              <a:lnSpc>
                <a:spcPct val="90000"/>
              </a:lnSpc>
            </a:pPr>
            <a:r>
              <a:rPr lang="en-US" sz="2200" smtClean="0"/>
              <a:t>  int x;</a:t>
            </a:r>
          </a:p>
          <a:p>
            <a:pPr>
              <a:lnSpc>
                <a:spcPct val="90000"/>
              </a:lnSpc>
            </a:pPr>
            <a:r>
              <a:rPr lang="en-US" sz="2200" smtClean="0"/>
              <a:t>  fn_a( );</a:t>
            </a:r>
          </a:p>
          <a:p>
            <a:pPr>
              <a:lnSpc>
                <a:spcPct val="90000"/>
              </a:lnSpc>
            </a:pPr>
            <a:r>
              <a:rPr lang="en-US" sz="2200" smtClean="0"/>
              <a:t>  ….. .</a:t>
            </a:r>
          </a:p>
          <a:p>
            <a:pPr>
              <a:lnSpc>
                <a:spcPct val="90000"/>
              </a:lnSpc>
            </a:pPr>
            <a:r>
              <a:rPr lang="en-US" sz="2200" smtClean="0"/>
              <a:t>.</a:t>
            </a:r>
          </a:p>
          <a:p>
            <a:pPr>
              <a:lnSpc>
                <a:spcPct val="90000"/>
              </a:lnSpc>
            </a:pPr>
            <a:r>
              <a:rPr lang="en-US" sz="2200" smtClean="0"/>
              <a:t>.</a:t>
            </a:r>
          </a:p>
          <a:p>
            <a:pPr>
              <a:lnSpc>
                <a:spcPct val="90000"/>
              </a:lnSpc>
            </a:pPr>
            <a:r>
              <a:rPr lang="en-US" sz="2200" smtClean="0"/>
              <a:t>.</a:t>
            </a:r>
          </a:p>
          <a:p>
            <a:pPr>
              <a:lnSpc>
                <a:spcPct val="90000"/>
              </a:lnSpc>
            </a:pPr>
            <a:r>
              <a:rPr lang="en-US" sz="2200" smtClean="0"/>
              <a:t>}</a:t>
            </a:r>
          </a:p>
          <a:p>
            <a:pPr>
              <a:lnSpc>
                <a:spcPct val="90000"/>
              </a:lnSpc>
            </a:pPr>
            <a:r>
              <a:rPr lang="en-US" sz="2200" smtClean="0"/>
              <a:t>  </a:t>
            </a:r>
          </a:p>
        </p:txBody>
      </p:sp>
      <p:sp>
        <p:nvSpPr>
          <p:cNvPr id="281602" name="Rectangle 2"/>
          <p:cNvSpPr>
            <a:spLocks noGrp="1" noChangeArrowheads="1"/>
          </p:cNvSpPr>
          <p:nvPr>
            <p:ph type="title" idx="4294967295"/>
          </p:nvPr>
        </p:nvSpPr>
        <p:spPr>
          <a:xfrm>
            <a:off x="0" y="0"/>
            <a:ext cx="7562850" cy="914400"/>
          </a:xfrm>
        </p:spPr>
        <p:txBody>
          <a:bodyPr/>
          <a:lstStyle/>
          <a:p>
            <a:r>
              <a:rPr lang="en-US" sz="3200" smtClean="0"/>
              <a:t>Tracing Function Calls</a:t>
            </a:r>
          </a:p>
        </p:txBody>
      </p:sp>
      <p:sp>
        <p:nvSpPr>
          <p:cNvPr id="281603" name="Line 4"/>
          <p:cNvSpPr>
            <a:spLocks noChangeShapeType="1"/>
          </p:cNvSpPr>
          <p:nvPr/>
        </p:nvSpPr>
        <p:spPr bwMode="auto">
          <a:xfrm flipH="1">
            <a:off x="1828800" y="3505200"/>
            <a:ext cx="609600" cy="0"/>
          </a:xfrm>
          <a:prstGeom prst="line">
            <a:avLst/>
          </a:prstGeom>
          <a:noFill/>
          <a:ln w="9525">
            <a:solidFill>
              <a:schemeClr val="tx1"/>
            </a:solidFill>
            <a:round/>
            <a:headEnd/>
            <a:tailEnd type="triangle" w="med" len="med"/>
          </a:ln>
        </p:spPr>
        <p:txBody>
          <a:bodyPr/>
          <a:lstStyle/>
          <a:p>
            <a:endParaRPr lang="en-US"/>
          </a:p>
        </p:txBody>
      </p:sp>
      <p:sp>
        <p:nvSpPr>
          <p:cNvPr id="281604" name="Text Box 5"/>
          <p:cNvSpPr txBox="1">
            <a:spLocks noChangeArrowheads="1"/>
          </p:cNvSpPr>
          <p:nvPr/>
        </p:nvSpPr>
        <p:spPr bwMode="auto">
          <a:xfrm>
            <a:off x="2514600" y="3321050"/>
            <a:ext cx="1676400" cy="336550"/>
          </a:xfrm>
          <a:prstGeom prst="rect">
            <a:avLst/>
          </a:prstGeom>
          <a:noFill/>
          <a:ln w="9525" algn="ctr">
            <a:noFill/>
            <a:miter lim="800000"/>
            <a:headEnd/>
            <a:tailEnd/>
          </a:ln>
        </p:spPr>
        <p:txBody>
          <a:bodyPr>
            <a:spAutoFit/>
          </a:bodyPr>
          <a:lstStyle/>
          <a:p>
            <a:pPr>
              <a:spcBef>
                <a:spcPct val="50000"/>
              </a:spcBef>
            </a:pPr>
            <a:r>
              <a:rPr lang="en-US" sz="1600">
                <a:latin typeface="Times New Roman" pitchFamily="18" charset="0"/>
              </a:rPr>
              <a:t>return instruction</a:t>
            </a:r>
          </a:p>
        </p:txBody>
      </p:sp>
      <p:sp>
        <p:nvSpPr>
          <p:cNvPr id="281605" name="Text Box 6"/>
          <p:cNvSpPr txBox="1">
            <a:spLocks noChangeArrowheads="1"/>
          </p:cNvSpPr>
          <p:nvPr/>
        </p:nvSpPr>
        <p:spPr bwMode="auto">
          <a:xfrm>
            <a:off x="3962400" y="1524000"/>
            <a:ext cx="1981200" cy="4452938"/>
          </a:xfrm>
          <a:prstGeom prst="rect">
            <a:avLst/>
          </a:prstGeom>
          <a:noFill/>
          <a:ln w="9525" algn="ctr">
            <a:noFill/>
            <a:miter lim="800000"/>
            <a:headEnd/>
            <a:tailEnd/>
          </a:ln>
        </p:spPr>
        <p:txBody>
          <a:bodyPr>
            <a:spAutoFit/>
          </a:bodyPr>
          <a:lstStyle/>
          <a:p>
            <a:pPr>
              <a:spcBef>
                <a:spcPct val="50000"/>
              </a:spcBef>
            </a:pPr>
            <a:r>
              <a:rPr lang="en-US" sz="2200">
                <a:latin typeface="Times New Roman" pitchFamily="18" charset="0"/>
              </a:rPr>
              <a:t>fn_a( int m )</a:t>
            </a:r>
          </a:p>
          <a:p>
            <a:pPr>
              <a:spcBef>
                <a:spcPct val="50000"/>
              </a:spcBef>
            </a:pPr>
            <a:r>
              <a:rPr lang="en-US" sz="2200">
                <a:latin typeface="Times New Roman" pitchFamily="18" charset="0"/>
              </a:rPr>
              <a:t>{</a:t>
            </a:r>
          </a:p>
          <a:p>
            <a:pPr>
              <a:spcBef>
                <a:spcPct val="50000"/>
              </a:spcBef>
            </a:pPr>
            <a:r>
              <a:rPr lang="en-US" sz="2200">
                <a:latin typeface="Times New Roman" pitchFamily="18" charset="0"/>
              </a:rPr>
              <a:t>  int y;</a:t>
            </a:r>
          </a:p>
          <a:p>
            <a:pPr>
              <a:spcBef>
                <a:spcPct val="50000"/>
              </a:spcBef>
            </a:pPr>
            <a:r>
              <a:rPr lang="en-US" sz="2200">
                <a:latin typeface="Times New Roman" pitchFamily="18" charset="0"/>
              </a:rPr>
              <a:t>  fn_b(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p:txBody>
      </p:sp>
      <p:sp>
        <p:nvSpPr>
          <p:cNvPr id="281606" name="Line 7"/>
          <p:cNvSpPr>
            <a:spLocks noChangeShapeType="1"/>
          </p:cNvSpPr>
          <p:nvPr/>
        </p:nvSpPr>
        <p:spPr bwMode="auto">
          <a:xfrm flipH="1">
            <a:off x="4648200" y="3886200"/>
            <a:ext cx="609600" cy="0"/>
          </a:xfrm>
          <a:prstGeom prst="line">
            <a:avLst/>
          </a:prstGeom>
          <a:noFill/>
          <a:ln w="9525">
            <a:solidFill>
              <a:schemeClr val="tx1"/>
            </a:solidFill>
            <a:round/>
            <a:headEnd/>
            <a:tailEnd type="triangle" w="med" len="med"/>
          </a:ln>
        </p:spPr>
        <p:txBody>
          <a:bodyPr/>
          <a:lstStyle/>
          <a:p>
            <a:endParaRPr lang="en-US"/>
          </a:p>
        </p:txBody>
      </p:sp>
      <p:sp>
        <p:nvSpPr>
          <p:cNvPr id="281607" name="Text Box 8"/>
          <p:cNvSpPr txBox="1">
            <a:spLocks noChangeArrowheads="1"/>
          </p:cNvSpPr>
          <p:nvPr/>
        </p:nvSpPr>
        <p:spPr bwMode="auto">
          <a:xfrm>
            <a:off x="5181600" y="3733800"/>
            <a:ext cx="1828800" cy="336550"/>
          </a:xfrm>
          <a:prstGeom prst="rect">
            <a:avLst/>
          </a:prstGeom>
          <a:noFill/>
          <a:ln w="9525" algn="ctr">
            <a:noFill/>
            <a:miter lim="800000"/>
            <a:headEnd/>
            <a:tailEnd/>
          </a:ln>
        </p:spPr>
        <p:txBody>
          <a:bodyPr>
            <a:spAutoFit/>
          </a:bodyPr>
          <a:lstStyle/>
          <a:p>
            <a:pPr>
              <a:spcBef>
                <a:spcPct val="50000"/>
              </a:spcBef>
            </a:pPr>
            <a:r>
              <a:rPr lang="en-US" sz="1600">
                <a:latin typeface="Times New Roman" pitchFamily="18" charset="0"/>
              </a:rPr>
              <a:t>return instruction</a:t>
            </a:r>
          </a:p>
        </p:txBody>
      </p:sp>
      <p:sp>
        <p:nvSpPr>
          <p:cNvPr id="281608" name="Text Box 9"/>
          <p:cNvSpPr txBox="1">
            <a:spLocks noChangeArrowheads="1"/>
          </p:cNvSpPr>
          <p:nvPr/>
        </p:nvSpPr>
        <p:spPr bwMode="auto">
          <a:xfrm>
            <a:off x="6705600" y="1524000"/>
            <a:ext cx="1981200" cy="3949700"/>
          </a:xfrm>
          <a:prstGeom prst="rect">
            <a:avLst/>
          </a:prstGeom>
          <a:noFill/>
          <a:ln w="9525" algn="ctr">
            <a:noFill/>
            <a:miter lim="800000"/>
            <a:headEnd/>
            <a:tailEnd/>
          </a:ln>
        </p:spPr>
        <p:txBody>
          <a:bodyPr>
            <a:spAutoFit/>
          </a:bodyPr>
          <a:lstStyle/>
          <a:p>
            <a:pPr>
              <a:spcBef>
                <a:spcPct val="50000"/>
              </a:spcBef>
            </a:pPr>
            <a:r>
              <a:rPr lang="en-US" sz="2200">
                <a:latin typeface="Times New Roman" pitchFamily="18" charset="0"/>
              </a:rPr>
              <a:t>fn_b( int n )</a:t>
            </a:r>
          </a:p>
          <a:p>
            <a:pPr>
              <a:spcBef>
                <a:spcPct val="50000"/>
              </a:spcBef>
            </a:pPr>
            <a:r>
              <a:rPr lang="en-US" sz="2200">
                <a:latin typeface="Times New Roman" pitchFamily="18" charset="0"/>
              </a:rPr>
              <a:t>{</a:t>
            </a:r>
          </a:p>
          <a:p>
            <a:pPr>
              <a:spcBef>
                <a:spcPct val="50000"/>
              </a:spcBef>
            </a:pPr>
            <a:r>
              <a:rPr lang="en-US" sz="2200">
                <a:latin typeface="Times New Roman" pitchFamily="18" charset="0"/>
              </a:rPr>
              <a:t>  int b;</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a:p>
            <a:pPr>
              <a:spcBef>
                <a:spcPct val="50000"/>
              </a:spcBef>
            </a:pPr>
            <a:r>
              <a:rPr lang="en-US" sz="2200">
                <a:latin typeface="Times New Roman" pitchFamily="18" charset="0"/>
              </a:rPr>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2"/>
          <p:cNvSpPr>
            <a:spLocks noGrp="1" noChangeArrowheads="1"/>
          </p:cNvSpPr>
          <p:nvPr>
            <p:ph type="title" idx="4294967295"/>
          </p:nvPr>
        </p:nvSpPr>
        <p:spPr>
          <a:xfrm>
            <a:off x="0" y="0"/>
            <a:ext cx="7562850" cy="914400"/>
          </a:xfrm>
        </p:spPr>
        <p:txBody>
          <a:bodyPr/>
          <a:lstStyle/>
          <a:p>
            <a:r>
              <a:rPr lang="en-US" sz="3200" smtClean="0"/>
              <a:t>A View of the Runtime Stack</a:t>
            </a:r>
          </a:p>
        </p:txBody>
      </p:sp>
      <p:graphicFrame>
        <p:nvGraphicFramePr>
          <p:cNvPr id="1383503" name="Group 79"/>
          <p:cNvGraphicFramePr>
            <a:graphicFrameLocks noGrp="1"/>
          </p:cNvGraphicFramePr>
          <p:nvPr/>
        </p:nvGraphicFramePr>
        <p:xfrm>
          <a:off x="2286000" y="1524000"/>
          <a:ext cx="2362200" cy="4470401"/>
        </p:xfrm>
        <a:graphic>
          <a:graphicData uri="http://schemas.openxmlformats.org/drawingml/2006/table">
            <a:tbl>
              <a:tblPr/>
              <a:tblGrid>
                <a:gridCol w="2362200"/>
              </a:tblGrid>
              <a:tr h="6334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2255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control link</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return address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2255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control link</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return address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0477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folHlink"/>
                          </a:solidFill>
                          <a:effectLst/>
                          <a:latin typeface="Times New Roman" pitchFamily="18" charset="0"/>
                        </a:rPr>
                        <a:t>Free Store (Heap)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282640" name="Line 54"/>
          <p:cNvSpPr>
            <a:spLocks noChangeShapeType="1"/>
          </p:cNvSpPr>
          <p:nvPr/>
        </p:nvSpPr>
        <p:spPr bwMode="auto">
          <a:xfrm flipH="1">
            <a:off x="1828800" y="3276600"/>
            <a:ext cx="457200" cy="0"/>
          </a:xfrm>
          <a:prstGeom prst="line">
            <a:avLst/>
          </a:prstGeom>
          <a:noFill/>
          <a:ln w="9525">
            <a:solidFill>
              <a:schemeClr val="tx1"/>
            </a:solidFill>
            <a:round/>
            <a:headEnd/>
            <a:tailEnd/>
          </a:ln>
        </p:spPr>
        <p:txBody>
          <a:bodyPr/>
          <a:lstStyle/>
          <a:p>
            <a:endParaRPr lang="en-US"/>
          </a:p>
        </p:txBody>
      </p:sp>
      <p:sp>
        <p:nvSpPr>
          <p:cNvPr id="282641" name="Line 55"/>
          <p:cNvSpPr>
            <a:spLocks noChangeShapeType="1"/>
          </p:cNvSpPr>
          <p:nvPr/>
        </p:nvSpPr>
        <p:spPr bwMode="auto">
          <a:xfrm flipV="1">
            <a:off x="1828800" y="2362200"/>
            <a:ext cx="0" cy="914400"/>
          </a:xfrm>
          <a:prstGeom prst="line">
            <a:avLst/>
          </a:prstGeom>
          <a:noFill/>
          <a:ln w="9525">
            <a:solidFill>
              <a:schemeClr val="tx1"/>
            </a:solidFill>
            <a:round/>
            <a:headEnd/>
            <a:tailEnd/>
          </a:ln>
        </p:spPr>
        <p:txBody>
          <a:bodyPr/>
          <a:lstStyle/>
          <a:p>
            <a:endParaRPr lang="en-US"/>
          </a:p>
        </p:txBody>
      </p:sp>
      <p:sp>
        <p:nvSpPr>
          <p:cNvPr id="282642" name="Line 56"/>
          <p:cNvSpPr>
            <a:spLocks noChangeShapeType="1"/>
          </p:cNvSpPr>
          <p:nvPr/>
        </p:nvSpPr>
        <p:spPr bwMode="auto">
          <a:xfrm flipV="1">
            <a:off x="1828800" y="2362200"/>
            <a:ext cx="457200" cy="0"/>
          </a:xfrm>
          <a:prstGeom prst="line">
            <a:avLst/>
          </a:prstGeom>
          <a:noFill/>
          <a:ln w="9525">
            <a:solidFill>
              <a:schemeClr val="tx1"/>
            </a:solidFill>
            <a:round/>
            <a:headEnd/>
            <a:tailEnd type="triangle" w="med" len="med"/>
          </a:ln>
        </p:spPr>
        <p:txBody>
          <a:bodyPr/>
          <a:lstStyle/>
          <a:p>
            <a:endParaRPr lang="en-US"/>
          </a:p>
        </p:txBody>
      </p:sp>
      <p:sp>
        <p:nvSpPr>
          <p:cNvPr id="282643" name="Text Box 57"/>
          <p:cNvSpPr txBox="1">
            <a:spLocks noChangeArrowheads="1"/>
          </p:cNvSpPr>
          <p:nvPr/>
        </p:nvSpPr>
        <p:spPr bwMode="auto">
          <a:xfrm>
            <a:off x="990600" y="4648200"/>
            <a:ext cx="4556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sp</a:t>
            </a:r>
          </a:p>
        </p:txBody>
      </p:sp>
      <p:sp>
        <p:nvSpPr>
          <p:cNvPr id="282644" name="Line 58"/>
          <p:cNvSpPr>
            <a:spLocks noChangeShapeType="1"/>
          </p:cNvSpPr>
          <p:nvPr/>
        </p:nvSpPr>
        <p:spPr bwMode="auto">
          <a:xfrm>
            <a:off x="1371600" y="4876800"/>
            <a:ext cx="914400" cy="0"/>
          </a:xfrm>
          <a:prstGeom prst="line">
            <a:avLst/>
          </a:prstGeom>
          <a:noFill/>
          <a:ln w="9525">
            <a:solidFill>
              <a:schemeClr val="tx1"/>
            </a:solidFill>
            <a:round/>
            <a:headEnd/>
            <a:tailEnd type="triangle" w="med" len="med"/>
          </a:ln>
        </p:spPr>
        <p:txBody>
          <a:bodyPr/>
          <a:lstStyle/>
          <a:p>
            <a:endParaRPr lang="en-US"/>
          </a:p>
        </p:txBody>
      </p:sp>
      <p:sp>
        <p:nvSpPr>
          <p:cNvPr id="282645" name="Line 59"/>
          <p:cNvSpPr>
            <a:spLocks noChangeShapeType="1"/>
          </p:cNvSpPr>
          <p:nvPr/>
        </p:nvSpPr>
        <p:spPr bwMode="auto">
          <a:xfrm flipH="1">
            <a:off x="1828800" y="4495800"/>
            <a:ext cx="457200" cy="0"/>
          </a:xfrm>
          <a:prstGeom prst="line">
            <a:avLst/>
          </a:prstGeom>
          <a:noFill/>
          <a:ln w="9525">
            <a:solidFill>
              <a:schemeClr val="tx1"/>
            </a:solidFill>
            <a:round/>
            <a:headEnd/>
            <a:tailEnd/>
          </a:ln>
        </p:spPr>
        <p:txBody>
          <a:bodyPr/>
          <a:lstStyle/>
          <a:p>
            <a:endParaRPr lang="en-US"/>
          </a:p>
        </p:txBody>
      </p:sp>
      <p:sp>
        <p:nvSpPr>
          <p:cNvPr id="282646" name="Line 60"/>
          <p:cNvSpPr>
            <a:spLocks noChangeShapeType="1"/>
          </p:cNvSpPr>
          <p:nvPr/>
        </p:nvSpPr>
        <p:spPr bwMode="auto">
          <a:xfrm flipV="1">
            <a:off x="1828800" y="3581400"/>
            <a:ext cx="0" cy="914400"/>
          </a:xfrm>
          <a:prstGeom prst="line">
            <a:avLst/>
          </a:prstGeom>
          <a:noFill/>
          <a:ln w="9525">
            <a:solidFill>
              <a:schemeClr val="tx1"/>
            </a:solidFill>
            <a:round/>
            <a:headEnd/>
            <a:tailEnd/>
          </a:ln>
        </p:spPr>
        <p:txBody>
          <a:bodyPr/>
          <a:lstStyle/>
          <a:p>
            <a:endParaRPr lang="en-US"/>
          </a:p>
        </p:txBody>
      </p:sp>
      <p:sp>
        <p:nvSpPr>
          <p:cNvPr id="282647" name="Line 61"/>
          <p:cNvSpPr>
            <a:spLocks noChangeShapeType="1"/>
          </p:cNvSpPr>
          <p:nvPr/>
        </p:nvSpPr>
        <p:spPr bwMode="auto">
          <a:xfrm flipV="1">
            <a:off x="1828800" y="3581400"/>
            <a:ext cx="457200" cy="0"/>
          </a:xfrm>
          <a:prstGeom prst="line">
            <a:avLst/>
          </a:prstGeom>
          <a:noFill/>
          <a:ln w="9525">
            <a:solidFill>
              <a:schemeClr val="tx1"/>
            </a:solidFill>
            <a:round/>
            <a:headEnd/>
            <a:tailEnd type="triangle" w="med" len="med"/>
          </a:ln>
        </p:spPr>
        <p:txBody>
          <a:bodyPr/>
          <a:lstStyle/>
          <a:p>
            <a:endParaRPr lang="en-US"/>
          </a:p>
        </p:txBody>
      </p:sp>
      <p:sp>
        <p:nvSpPr>
          <p:cNvPr id="282648" name="Text Box 69"/>
          <p:cNvSpPr txBox="1">
            <a:spLocks noChangeArrowheads="1"/>
          </p:cNvSpPr>
          <p:nvPr/>
        </p:nvSpPr>
        <p:spPr bwMode="auto">
          <a:xfrm>
            <a:off x="4676775" y="1676400"/>
            <a:ext cx="1724025" cy="336550"/>
          </a:xfrm>
          <a:prstGeom prst="rect">
            <a:avLst/>
          </a:prstGeom>
          <a:noFill/>
          <a:ln w="9525">
            <a:noFill/>
            <a:miter lim="800000"/>
            <a:headEnd/>
            <a:tailEnd/>
          </a:ln>
        </p:spPr>
        <p:txBody>
          <a:bodyPr wrap="none">
            <a:spAutoFit/>
          </a:bodyPr>
          <a:lstStyle/>
          <a:p>
            <a:pPr eaLnBrk="0" hangingPunct="0"/>
            <a:r>
              <a:rPr lang="en-US" sz="1600" b="1">
                <a:solidFill>
                  <a:srgbClr val="FF9900"/>
                </a:solidFill>
                <a:latin typeface="Times New Roman" pitchFamily="18" charset="0"/>
              </a:rPr>
              <a:t>Global static area</a:t>
            </a:r>
          </a:p>
        </p:txBody>
      </p:sp>
      <p:sp>
        <p:nvSpPr>
          <p:cNvPr id="282649" name="Text Box 70"/>
          <p:cNvSpPr txBox="1">
            <a:spLocks noChangeArrowheads="1"/>
          </p:cNvSpPr>
          <p:nvPr/>
        </p:nvSpPr>
        <p:spPr bwMode="auto">
          <a:xfrm>
            <a:off x="4740275" y="2133600"/>
            <a:ext cx="2428875" cy="336550"/>
          </a:xfrm>
          <a:prstGeom prst="rect">
            <a:avLst/>
          </a:prstGeom>
          <a:noFill/>
          <a:ln w="9525">
            <a:noFill/>
            <a:miter lim="800000"/>
            <a:headEnd/>
            <a:tailEnd/>
          </a:ln>
        </p:spPr>
        <p:txBody>
          <a:bodyPr wrap="none">
            <a:spAutoFit/>
          </a:bodyPr>
          <a:lstStyle/>
          <a:p>
            <a:pPr eaLnBrk="0" hangingPunct="0"/>
            <a:r>
              <a:rPr lang="en-US" sz="1600" b="1">
                <a:solidFill>
                  <a:srgbClr val="FF9900"/>
                </a:solidFill>
                <a:latin typeface="Times New Roman" pitchFamily="18" charset="0"/>
              </a:rPr>
              <a:t>Activation record of main</a:t>
            </a:r>
          </a:p>
        </p:txBody>
      </p:sp>
      <p:sp>
        <p:nvSpPr>
          <p:cNvPr id="282650" name="Text Box 71"/>
          <p:cNvSpPr txBox="1">
            <a:spLocks noChangeArrowheads="1"/>
          </p:cNvSpPr>
          <p:nvPr/>
        </p:nvSpPr>
        <p:spPr bwMode="auto">
          <a:xfrm>
            <a:off x="4800600" y="3092450"/>
            <a:ext cx="3200400" cy="336550"/>
          </a:xfrm>
          <a:prstGeom prst="rect">
            <a:avLst/>
          </a:prstGeom>
          <a:noFill/>
          <a:ln w="9525">
            <a:noFill/>
            <a:miter lim="800000"/>
            <a:headEnd/>
            <a:tailEnd/>
          </a:ln>
        </p:spPr>
        <p:txBody>
          <a:bodyPr>
            <a:spAutoFit/>
          </a:bodyPr>
          <a:lstStyle/>
          <a:p>
            <a:pPr eaLnBrk="0" hangingPunct="0"/>
            <a:r>
              <a:rPr lang="en-US" sz="1600" b="1">
                <a:solidFill>
                  <a:srgbClr val="FF9900"/>
                </a:solidFill>
                <a:latin typeface="Times New Roman" pitchFamily="18" charset="0"/>
              </a:rPr>
              <a:t>Activation record of call to fn_a( )</a:t>
            </a:r>
          </a:p>
        </p:txBody>
      </p:sp>
      <p:sp>
        <p:nvSpPr>
          <p:cNvPr id="282651" name="Text Box 72"/>
          <p:cNvSpPr txBox="1">
            <a:spLocks noChangeArrowheads="1"/>
          </p:cNvSpPr>
          <p:nvPr/>
        </p:nvSpPr>
        <p:spPr bwMode="auto">
          <a:xfrm>
            <a:off x="4876800" y="4114800"/>
            <a:ext cx="3148013" cy="336550"/>
          </a:xfrm>
          <a:prstGeom prst="rect">
            <a:avLst/>
          </a:prstGeom>
          <a:noFill/>
          <a:ln w="9525">
            <a:noFill/>
            <a:miter lim="800000"/>
            <a:headEnd/>
            <a:tailEnd/>
          </a:ln>
        </p:spPr>
        <p:txBody>
          <a:bodyPr wrap="none">
            <a:spAutoFit/>
          </a:bodyPr>
          <a:lstStyle/>
          <a:p>
            <a:pPr eaLnBrk="0" hangingPunct="0"/>
            <a:r>
              <a:rPr lang="en-US" sz="1600" b="1">
                <a:solidFill>
                  <a:srgbClr val="FF9900"/>
                </a:solidFill>
                <a:latin typeface="Times New Roman" pitchFamily="18" charset="0"/>
              </a:rPr>
              <a:t>Activation record of call to fn_b( )</a:t>
            </a:r>
          </a:p>
        </p:txBody>
      </p:sp>
      <p:sp>
        <p:nvSpPr>
          <p:cNvPr id="282652" name="Text Box 77"/>
          <p:cNvSpPr txBox="1">
            <a:spLocks noChangeArrowheads="1"/>
          </p:cNvSpPr>
          <p:nvPr/>
        </p:nvSpPr>
        <p:spPr bwMode="auto">
          <a:xfrm>
            <a:off x="838200" y="4419600"/>
            <a:ext cx="438150" cy="457200"/>
          </a:xfrm>
          <a:prstGeom prst="rect">
            <a:avLst/>
          </a:prstGeom>
          <a:noFill/>
          <a:ln w="9525">
            <a:noFill/>
            <a:miter lim="800000"/>
            <a:headEnd/>
            <a:tailEnd/>
          </a:ln>
        </p:spPr>
        <p:txBody>
          <a:bodyPr>
            <a:spAutoFit/>
          </a:bodyPr>
          <a:lstStyle/>
          <a:p>
            <a:pPr eaLnBrk="0" hangingPunct="0"/>
            <a:r>
              <a:rPr lang="en-US" sz="2400">
                <a:latin typeface="Times New Roman" pitchFamily="18" charset="0"/>
              </a:rPr>
              <a:t>fp</a:t>
            </a:r>
          </a:p>
        </p:txBody>
      </p:sp>
      <p:sp>
        <p:nvSpPr>
          <p:cNvPr id="282653" name="Line 78"/>
          <p:cNvSpPr>
            <a:spLocks noChangeShapeType="1"/>
          </p:cNvSpPr>
          <p:nvPr/>
        </p:nvSpPr>
        <p:spPr bwMode="auto">
          <a:xfrm>
            <a:off x="1219200" y="4724400"/>
            <a:ext cx="1066800" cy="0"/>
          </a:xfrm>
          <a:prstGeom prst="line">
            <a:avLst/>
          </a:prstGeom>
          <a:noFill/>
          <a:ln w="9525">
            <a:solidFill>
              <a:schemeClr val="tx1"/>
            </a:solidFill>
            <a:round/>
            <a:headEnd/>
            <a:tailEnd type="triangle" w="med" len="med"/>
          </a:ln>
        </p:spPr>
        <p:txBody>
          <a:bodyPr/>
          <a:lstStyle/>
          <a:p>
            <a:endParaRPr lang="en-US"/>
          </a:p>
        </p:txBody>
      </p:sp>
      <p:sp>
        <p:nvSpPr>
          <p:cNvPr id="282654" name="Text Box 80"/>
          <p:cNvSpPr txBox="1">
            <a:spLocks noChangeArrowheads="1"/>
          </p:cNvSpPr>
          <p:nvPr/>
        </p:nvSpPr>
        <p:spPr bwMode="auto">
          <a:xfrm>
            <a:off x="533400" y="1660525"/>
            <a:ext cx="304800" cy="3597275"/>
          </a:xfrm>
          <a:prstGeom prst="rect">
            <a:avLst/>
          </a:prstGeom>
          <a:noFill/>
          <a:ln w="9525" algn="ctr">
            <a:noFill/>
            <a:miter lim="800000"/>
            <a:headEnd/>
            <a:tailEnd/>
          </a:ln>
        </p:spPr>
        <p:txBody>
          <a:bodyPr>
            <a:spAutoFit/>
          </a:bodyPr>
          <a:lstStyle/>
          <a:p>
            <a:pPr>
              <a:spcBef>
                <a:spcPct val="50000"/>
              </a:spcBef>
            </a:pPr>
            <a:r>
              <a:rPr lang="en-US" sz="2000" b="1">
                <a:solidFill>
                  <a:srgbClr val="FF9900"/>
                </a:solidFill>
                <a:latin typeface="Times New Roman" pitchFamily="18" charset="0"/>
              </a:rPr>
              <a:t>Stack</a:t>
            </a:r>
          </a:p>
          <a:p>
            <a:pPr>
              <a:spcBef>
                <a:spcPct val="50000"/>
              </a:spcBef>
            </a:pPr>
            <a:r>
              <a:rPr lang="en-US" sz="2000" b="1">
                <a:solidFill>
                  <a:srgbClr val="FF9900"/>
                </a:solidFill>
                <a:latin typeface="Times New Roman" pitchFamily="18" charset="0"/>
              </a:rPr>
              <a:t>Growth</a:t>
            </a:r>
          </a:p>
        </p:txBody>
      </p:sp>
      <p:sp>
        <p:nvSpPr>
          <p:cNvPr id="282655" name="Line 81"/>
          <p:cNvSpPr>
            <a:spLocks noChangeShapeType="1"/>
          </p:cNvSpPr>
          <p:nvPr/>
        </p:nvSpPr>
        <p:spPr bwMode="auto">
          <a:xfrm>
            <a:off x="533400" y="1600200"/>
            <a:ext cx="0" cy="3733800"/>
          </a:xfrm>
          <a:prstGeom prst="line">
            <a:avLst/>
          </a:prstGeom>
          <a:noFill/>
          <a:ln w="9525">
            <a:solidFill>
              <a:srgbClr val="FF66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3"/>
          <p:cNvSpPr>
            <a:spLocks noGrp="1" noChangeArrowheads="1"/>
          </p:cNvSpPr>
          <p:nvPr>
            <p:ph idx="4294967295"/>
          </p:nvPr>
        </p:nvSpPr>
        <p:spPr>
          <a:xfrm>
            <a:off x="457200" y="1371600"/>
            <a:ext cx="7620000" cy="5029200"/>
          </a:xfrm>
        </p:spPr>
        <p:txBody>
          <a:bodyPr/>
          <a:lstStyle/>
          <a:p>
            <a:r>
              <a:rPr lang="en-US" smtClean="0"/>
              <a:t>In static environment, parameters and local variables can be accessed by fixed addresses.</a:t>
            </a:r>
          </a:p>
          <a:p>
            <a:endParaRPr lang="en-US" smtClean="0"/>
          </a:p>
          <a:p>
            <a:r>
              <a:rPr lang="en-US" smtClean="0"/>
              <a:t>In a stack-based environment, they must be found by offset from the current frame pointer.</a:t>
            </a:r>
          </a:p>
          <a:p>
            <a:endParaRPr lang="en-US" smtClean="0"/>
          </a:p>
          <a:p>
            <a:r>
              <a:rPr lang="en-US" smtClean="0"/>
              <a:t>In most languages, the offset for each local variable is still statically computable by compiler.</a:t>
            </a:r>
          </a:p>
          <a:p>
            <a:pPr lvl="1"/>
            <a:r>
              <a:rPr lang="en-US" sz="1800" smtClean="0"/>
              <a:t>The declarations of a procedure are fixed at compile time and the memory size to be allocated for each declaration is fixed by its data type. </a:t>
            </a:r>
          </a:p>
          <a:p>
            <a:endParaRPr lang="en-US" smtClean="0"/>
          </a:p>
        </p:txBody>
      </p:sp>
      <p:sp>
        <p:nvSpPr>
          <p:cNvPr id="283650" name="Rectangle 2"/>
          <p:cNvSpPr>
            <a:spLocks noGrp="1" noChangeArrowheads="1"/>
          </p:cNvSpPr>
          <p:nvPr>
            <p:ph type="title" idx="4294967295"/>
          </p:nvPr>
        </p:nvSpPr>
        <p:spPr>
          <a:xfrm>
            <a:off x="0" y="0"/>
            <a:ext cx="7562850" cy="914400"/>
          </a:xfrm>
        </p:spPr>
        <p:txBody>
          <a:bodyPr/>
          <a:lstStyle/>
          <a:p>
            <a:r>
              <a:rPr lang="en-US" sz="3200" smtClean="0"/>
              <a:t>Access to Variables</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3"/>
          <p:cNvSpPr>
            <a:spLocks noGrp="1" noChangeArrowheads="1"/>
          </p:cNvSpPr>
          <p:nvPr>
            <p:ph idx="4294967295"/>
          </p:nvPr>
        </p:nvSpPr>
        <p:spPr>
          <a:xfrm>
            <a:off x="457200" y="1371600"/>
            <a:ext cx="7620000" cy="5029200"/>
          </a:xfrm>
        </p:spPr>
        <p:txBody>
          <a:bodyPr/>
          <a:lstStyle/>
          <a:p>
            <a:r>
              <a:rPr lang="en-US" smtClean="0"/>
              <a:t>There is a possibility that data may vary, both in the number of data objects and the size of each object.</a:t>
            </a:r>
          </a:p>
          <a:p>
            <a:endParaRPr lang="en-US" smtClean="0"/>
          </a:p>
          <a:p>
            <a:r>
              <a:rPr lang="en-US" smtClean="0"/>
              <a:t>Two examples:</a:t>
            </a:r>
          </a:p>
          <a:p>
            <a:pPr lvl="1"/>
            <a:r>
              <a:rPr lang="en-US" sz="1800" smtClean="0"/>
              <a:t>The number of arguments in a call may vary from call to call.</a:t>
            </a:r>
          </a:p>
          <a:p>
            <a:pPr lvl="1"/>
            <a:r>
              <a:rPr lang="en-US" sz="1800" smtClean="0"/>
              <a:t>The size of an array parameter or a local array variable may vary from call to call.</a:t>
            </a:r>
          </a:p>
          <a:p>
            <a:pPr algn="just">
              <a:lnSpc>
                <a:spcPct val="90000"/>
              </a:lnSpc>
            </a:pPr>
            <a:endParaRPr lang="en-US" smtClean="0"/>
          </a:p>
          <a:p>
            <a:pPr algn="just">
              <a:lnSpc>
                <a:spcPct val="90000"/>
              </a:lnSpc>
            </a:pPr>
            <a:r>
              <a:rPr lang="en-US" smtClean="0"/>
              <a:t>The printf( ) function in C, where the number of arguments is determined from the format string that is passed as the first argument.</a:t>
            </a:r>
          </a:p>
          <a:p>
            <a:pPr algn="just">
              <a:lnSpc>
                <a:spcPct val="90000"/>
              </a:lnSpc>
              <a:buFontTx/>
              <a:buNone/>
            </a:pPr>
            <a:r>
              <a:rPr lang="en-US" smtClean="0"/>
              <a:t>         printf(“%d%s%c”, n, prompt, ch);</a:t>
            </a:r>
          </a:p>
          <a:p>
            <a:pPr algn="just">
              <a:lnSpc>
                <a:spcPct val="90000"/>
              </a:lnSpc>
              <a:buFontTx/>
              <a:buNone/>
            </a:pPr>
            <a:r>
              <a:rPr lang="en-US" smtClean="0"/>
              <a:t>         printf(“Hello, world!”);</a:t>
            </a:r>
          </a:p>
          <a:p>
            <a:endParaRPr lang="en-US" smtClean="0"/>
          </a:p>
        </p:txBody>
      </p:sp>
      <p:sp>
        <p:nvSpPr>
          <p:cNvPr id="286722" name="Rectangle 2"/>
          <p:cNvSpPr>
            <a:spLocks noGrp="1" noChangeArrowheads="1"/>
          </p:cNvSpPr>
          <p:nvPr>
            <p:ph type="title" idx="4294967295"/>
          </p:nvPr>
        </p:nvSpPr>
        <p:spPr>
          <a:xfrm>
            <a:off x="0" y="0"/>
            <a:ext cx="7562850" cy="914400"/>
          </a:xfrm>
        </p:spPr>
        <p:txBody>
          <a:bodyPr/>
          <a:lstStyle/>
          <a:p>
            <a:r>
              <a:rPr lang="en-US" sz="3200" smtClean="0"/>
              <a:t>Variable Length-Data</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3"/>
          <p:cNvSpPr>
            <a:spLocks noGrp="1" noChangeArrowheads="1"/>
          </p:cNvSpPr>
          <p:nvPr>
            <p:ph idx="4294967295"/>
          </p:nvPr>
        </p:nvSpPr>
        <p:spPr>
          <a:xfrm>
            <a:off x="457200" y="1371600"/>
            <a:ext cx="7620000" cy="5029200"/>
          </a:xfrm>
        </p:spPr>
        <p:txBody>
          <a:bodyPr/>
          <a:lstStyle/>
          <a:p>
            <a:r>
              <a:rPr lang="en-US" smtClean="0"/>
              <a:t>Local temporaries are partial results  of computations that must be saved across procedure calls.</a:t>
            </a:r>
          </a:p>
          <a:p>
            <a:r>
              <a:rPr lang="en-US" smtClean="0"/>
              <a:t>Example:</a:t>
            </a:r>
          </a:p>
          <a:p>
            <a:r>
              <a:rPr lang="en-US" smtClean="0"/>
              <a:t>		x[i]=(i+j)*(i/k+f(i));</a:t>
            </a:r>
          </a:p>
          <a:p>
            <a:pPr lvl="1"/>
            <a:r>
              <a:rPr lang="en-US" sz="1800" smtClean="0"/>
              <a:t>Three partial results need to be saved: the address of x[i], the sum i+j, and the quotient i/k.</a:t>
            </a:r>
          </a:p>
          <a:p>
            <a:r>
              <a:rPr lang="en-US" smtClean="0"/>
              <a:t>They can be stored </a:t>
            </a:r>
          </a:p>
          <a:p>
            <a:pPr lvl="1"/>
            <a:r>
              <a:rPr lang="en-US" sz="1800" smtClean="0"/>
              <a:t>In the registers </a:t>
            </a:r>
          </a:p>
          <a:p>
            <a:pPr lvl="1"/>
            <a:r>
              <a:rPr lang="en-US" sz="1800" smtClean="0"/>
              <a:t>As temporaries on the runtime stack prior the call to f.</a:t>
            </a:r>
          </a:p>
          <a:p>
            <a:endParaRPr lang="en-US" smtClean="0"/>
          </a:p>
        </p:txBody>
      </p:sp>
      <p:sp>
        <p:nvSpPr>
          <p:cNvPr id="288770" name="Rectangle 2"/>
          <p:cNvSpPr>
            <a:spLocks noGrp="1" noChangeArrowheads="1"/>
          </p:cNvSpPr>
          <p:nvPr>
            <p:ph type="title" idx="4294967295"/>
          </p:nvPr>
        </p:nvSpPr>
        <p:spPr>
          <a:xfrm>
            <a:off x="0" y="0"/>
            <a:ext cx="7562850" cy="914400"/>
          </a:xfrm>
        </p:spPr>
        <p:txBody>
          <a:bodyPr/>
          <a:lstStyle/>
          <a:p>
            <a:r>
              <a:rPr lang="en-US" sz="3200" smtClean="0"/>
              <a:t>Local Temporaries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idx="4294967295"/>
          </p:nvPr>
        </p:nvSpPr>
        <p:spPr/>
        <p:txBody>
          <a:bodyPr/>
          <a:lstStyle/>
          <a:p>
            <a:pPr eaLnBrk="1" hangingPunct="1"/>
            <a:r>
              <a:rPr lang="en-US" sz="3200" dirty="0" smtClean="0"/>
              <a:t>Rules for constructing Constants</a:t>
            </a:r>
          </a:p>
        </p:txBody>
      </p:sp>
      <p:sp>
        <p:nvSpPr>
          <p:cNvPr id="37890" name="Rectangle 3"/>
          <p:cNvSpPr>
            <a:spLocks noGrp="1"/>
          </p:cNvSpPr>
          <p:nvPr>
            <p:ph type="body" idx="4294967295"/>
          </p:nvPr>
        </p:nvSpPr>
        <p:spPr/>
        <p:txBody>
          <a:bodyPr/>
          <a:lstStyle/>
          <a:p>
            <a:pPr eaLnBrk="1" hangingPunct="1"/>
            <a:r>
              <a:rPr lang="en-US" smtClean="0"/>
              <a:t>Rules for constructing Integer Constants</a:t>
            </a:r>
          </a:p>
          <a:p>
            <a:pPr eaLnBrk="1" hangingPunct="1"/>
            <a:endParaRPr lang="en-US" smtClean="0"/>
          </a:p>
          <a:p>
            <a:pPr eaLnBrk="1" hangingPunct="1"/>
            <a:r>
              <a:rPr lang="en-US" smtClean="0"/>
              <a:t>Rules for Constructing Real Constants</a:t>
            </a:r>
          </a:p>
          <a:p>
            <a:pPr eaLnBrk="1" hangingPunct="1"/>
            <a:endParaRPr lang="en-US" smtClean="0"/>
          </a:p>
          <a:p>
            <a:pPr eaLnBrk="1" hangingPunct="1"/>
            <a:r>
              <a:rPr lang="en-US" smtClean="0"/>
              <a:t>Rules for Constructing Character Constants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3"/>
          <p:cNvSpPr>
            <a:spLocks noGrp="1" noChangeArrowheads="1"/>
          </p:cNvSpPr>
          <p:nvPr>
            <p:ph idx="4294967295"/>
          </p:nvPr>
        </p:nvSpPr>
        <p:spPr>
          <a:xfrm>
            <a:off x="381000" y="1066800"/>
            <a:ext cx="7696200" cy="5943600"/>
          </a:xfrm>
        </p:spPr>
        <p:txBody>
          <a:bodyPr/>
          <a:lstStyle/>
          <a:p>
            <a:pPr algn="just">
              <a:lnSpc>
                <a:spcPct val="80000"/>
              </a:lnSpc>
            </a:pPr>
            <a:r>
              <a:rPr lang="en-US" dirty="0" smtClean="0"/>
              <a:t>Nested declarations can be treated in a similar way to temporary expressions, allocating them on the stack as the block is entered and deleting them on exit.</a:t>
            </a:r>
          </a:p>
          <a:p>
            <a:pPr algn="just">
              <a:lnSpc>
                <a:spcPct val="80000"/>
              </a:lnSpc>
              <a:buFont typeface="Wingdings" pitchFamily="2" charset="2"/>
              <a:buNone/>
            </a:pPr>
            <a:endParaRPr lang="en-US" sz="1800" dirty="0" smtClean="0">
              <a:latin typeface="Courier New" pitchFamily="49" charset="0"/>
            </a:endParaRPr>
          </a:p>
          <a:p>
            <a:pPr algn="just">
              <a:lnSpc>
                <a:spcPct val="80000"/>
              </a:lnSpc>
              <a:buFont typeface="Wingdings" pitchFamily="2" charset="2"/>
              <a:buNone/>
            </a:pPr>
            <a:r>
              <a:rPr lang="en-US" sz="1800" dirty="0" smtClean="0">
                <a:latin typeface="Courier New" pitchFamily="49" charset="0"/>
              </a:rPr>
              <a:t>void p (</a:t>
            </a:r>
            <a:r>
              <a:rPr lang="en-US" sz="1800" dirty="0" err="1" smtClean="0">
                <a:latin typeface="Courier New" pitchFamily="49" charset="0"/>
              </a:rPr>
              <a:t>int</a:t>
            </a:r>
            <a:r>
              <a:rPr lang="en-US" sz="1800" dirty="0" smtClean="0">
                <a:latin typeface="Courier New" pitchFamily="49" charset="0"/>
              </a:rPr>
              <a:t> x, double y)</a:t>
            </a:r>
          </a:p>
          <a:p>
            <a:pPr algn="just">
              <a:lnSpc>
                <a:spcPct val="80000"/>
              </a:lnSpc>
              <a:buFont typeface="Wingdings" pitchFamily="2" charset="2"/>
              <a:buNone/>
            </a:pPr>
            <a:r>
              <a:rPr lang="en-US" sz="1800" dirty="0" smtClean="0">
                <a:latin typeface="Courier New" pitchFamily="49" charset="0"/>
              </a:rPr>
              <a:t>{  char a;</a:t>
            </a:r>
          </a:p>
          <a:p>
            <a:pPr algn="just">
              <a:lnSpc>
                <a:spcPct val="8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a:t>
            </a:r>
            <a:r>
              <a:rPr lang="en-US" sz="1800" dirty="0" smtClean="0">
                <a:latin typeface="Courier New" pitchFamily="49" charset="0"/>
              </a:rPr>
              <a:t>;</a:t>
            </a:r>
          </a:p>
          <a:p>
            <a:pPr algn="just">
              <a:lnSpc>
                <a:spcPct val="80000"/>
              </a:lnSpc>
              <a:buFont typeface="Wingdings" pitchFamily="2" charset="2"/>
              <a:buNone/>
            </a:pPr>
            <a:r>
              <a:rPr lang="en-US" sz="1800" dirty="0" smtClean="0">
                <a:latin typeface="Courier New" pitchFamily="49" charset="0"/>
              </a:rPr>
              <a:t>    { double x;  // block A</a:t>
            </a:r>
          </a:p>
          <a:p>
            <a:pPr algn="just">
              <a:lnSpc>
                <a:spcPct val="8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y;</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  double x; // block B</a:t>
            </a:r>
          </a:p>
          <a:p>
            <a:pPr algn="just">
              <a:lnSpc>
                <a:spcPct val="8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j;</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  char *a; // block C</a:t>
            </a:r>
          </a:p>
          <a:p>
            <a:pPr algn="just">
              <a:lnSpc>
                <a:spcPct val="8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k;</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a:t>
            </a:r>
          </a:p>
          <a:p>
            <a:pPr algn="just">
              <a:lnSpc>
                <a:spcPct val="80000"/>
              </a:lnSpc>
              <a:buFont typeface="Wingdings" pitchFamily="2" charset="2"/>
              <a:buNone/>
            </a:pPr>
            <a:r>
              <a:rPr lang="en-US" sz="1800" dirty="0" smtClean="0">
                <a:latin typeface="Courier New" pitchFamily="49" charset="0"/>
              </a:rPr>
              <a:t>    }</a:t>
            </a:r>
          </a:p>
        </p:txBody>
      </p:sp>
      <p:sp>
        <p:nvSpPr>
          <p:cNvPr id="289794" name="Rectangle 2"/>
          <p:cNvSpPr>
            <a:spLocks noGrp="1" noChangeArrowheads="1"/>
          </p:cNvSpPr>
          <p:nvPr>
            <p:ph type="title" idx="4294967295"/>
          </p:nvPr>
        </p:nvSpPr>
        <p:spPr>
          <a:xfrm>
            <a:off x="0" y="0"/>
            <a:ext cx="7562850" cy="914400"/>
          </a:xfrm>
        </p:spPr>
        <p:txBody>
          <a:bodyPr/>
          <a:lstStyle/>
          <a:p>
            <a:r>
              <a:rPr lang="en-US" sz="3200" smtClean="0"/>
              <a:t>Nested Declarations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3"/>
          <p:cNvSpPr>
            <a:spLocks noGrp="1" noChangeArrowheads="1"/>
          </p:cNvSpPr>
          <p:nvPr>
            <p:ph idx="4294967295"/>
          </p:nvPr>
        </p:nvSpPr>
        <p:spPr>
          <a:xfrm>
            <a:off x="457200" y="1371600"/>
            <a:ext cx="7620000" cy="5029200"/>
          </a:xfrm>
        </p:spPr>
        <p:txBody>
          <a:bodyPr/>
          <a:lstStyle/>
          <a:p>
            <a:pPr algn="just">
              <a:lnSpc>
                <a:spcPct val="90000"/>
              </a:lnSpc>
            </a:pPr>
            <a:r>
              <a:rPr lang="en-US" smtClean="0"/>
              <a:t>Arguments are generally passed to a function at the time of call. And function calls are initiated by </a:t>
            </a:r>
            <a:r>
              <a:rPr lang="en-US" b="1" smtClean="0"/>
              <a:t>main( )</a:t>
            </a:r>
            <a:r>
              <a:rPr lang="en-US" smtClean="0"/>
              <a:t>.</a:t>
            </a:r>
          </a:p>
          <a:p>
            <a:pPr algn="just">
              <a:lnSpc>
                <a:spcPct val="90000"/>
              </a:lnSpc>
            </a:pPr>
            <a:endParaRPr lang="en-US" smtClean="0"/>
          </a:p>
          <a:p>
            <a:pPr algn="just">
              <a:lnSpc>
                <a:spcPct val="90000"/>
              </a:lnSpc>
            </a:pPr>
            <a:r>
              <a:rPr lang="en-US" smtClean="0"/>
              <a:t>Since </a:t>
            </a:r>
            <a:r>
              <a:rPr lang="en-US" b="1" smtClean="0"/>
              <a:t>main( )</a:t>
            </a:r>
            <a:r>
              <a:rPr lang="en-US" smtClean="0"/>
              <a:t> is the first function to be executed, there is no question of </a:t>
            </a:r>
            <a:r>
              <a:rPr lang="en-US" b="1" smtClean="0"/>
              <a:t>main( )</a:t>
            </a:r>
            <a:r>
              <a:rPr lang="en-US" smtClean="0"/>
              <a:t> being called from any other function.</a:t>
            </a:r>
          </a:p>
          <a:p>
            <a:pPr algn="just">
              <a:lnSpc>
                <a:spcPct val="90000"/>
              </a:lnSpc>
            </a:pPr>
            <a:endParaRPr lang="en-US" smtClean="0"/>
          </a:p>
          <a:p>
            <a:pPr algn="just">
              <a:lnSpc>
                <a:spcPct val="90000"/>
              </a:lnSpc>
            </a:pPr>
            <a:r>
              <a:rPr lang="en-US" smtClean="0"/>
              <a:t>So, if </a:t>
            </a:r>
            <a:r>
              <a:rPr lang="en-US" b="1" smtClean="0"/>
              <a:t>main( )</a:t>
            </a:r>
            <a:r>
              <a:rPr lang="en-US" smtClean="0"/>
              <a:t> is not going to be invoked by any other function, is it possible to pass arguments to </a:t>
            </a:r>
            <a:r>
              <a:rPr lang="en-US" b="1" smtClean="0"/>
              <a:t>main( )</a:t>
            </a:r>
            <a:r>
              <a:rPr lang="en-US" smtClean="0"/>
              <a:t> given the fact that arguments are generally passed to a function at the time of invocation.</a:t>
            </a:r>
          </a:p>
          <a:p>
            <a:pPr algn="just">
              <a:lnSpc>
                <a:spcPct val="90000"/>
              </a:lnSpc>
            </a:pPr>
            <a:endParaRPr lang="en-US" smtClean="0"/>
          </a:p>
          <a:p>
            <a:pPr algn="just">
              <a:lnSpc>
                <a:spcPct val="90000"/>
              </a:lnSpc>
            </a:pPr>
            <a:r>
              <a:rPr lang="en-US" smtClean="0"/>
              <a:t>The answer lies in understanding command-line arguments.</a:t>
            </a:r>
          </a:p>
        </p:txBody>
      </p:sp>
      <p:sp>
        <p:nvSpPr>
          <p:cNvPr id="290818" name="Rectangle 2"/>
          <p:cNvSpPr>
            <a:spLocks noGrp="1" noChangeArrowheads="1"/>
          </p:cNvSpPr>
          <p:nvPr>
            <p:ph type="title" idx="4294967295"/>
          </p:nvPr>
        </p:nvSpPr>
        <p:spPr>
          <a:xfrm>
            <a:off x="0" y="0"/>
            <a:ext cx="7562850" cy="914400"/>
          </a:xfrm>
        </p:spPr>
        <p:txBody>
          <a:bodyPr/>
          <a:lstStyle/>
          <a:p>
            <a:r>
              <a:rPr lang="en-US" sz="3200" smtClean="0"/>
              <a:t>Passing Arguments to main(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3"/>
          <p:cNvSpPr>
            <a:spLocks noGrp="1" noChangeArrowheads="1"/>
          </p:cNvSpPr>
          <p:nvPr>
            <p:ph idx="4294967295"/>
          </p:nvPr>
        </p:nvSpPr>
        <p:spPr>
          <a:xfrm>
            <a:off x="457200" y="1371600"/>
            <a:ext cx="7620000" cy="5029200"/>
          </a:xfrm>
        </p:spPr>
        <p:txBody>
          <a:bodyPr/>
          <a:lstStyle/>
          <a:p>
            <a:pPr algn="just"/>
            <a:r>
              <a:rPr lang="en-US" smtClean="0"/>
              <a:t>The function main( ) can receive arguments from the command line.</a:t>
            </a:r>
          </a:p>
          <a:p>
            <a:pPr algn="just"/>
            <a:endParaRPr lang="en-US" smtClean="0"/>
          </a:p>
          <a:p>
            <a:pPr algn="just"/>
            <a:r>
              <a:rPr lang="en-US" smtClean="0"/>
              <a:t>Information can be passed to the function main( ) from the operating system prompt as command line arguments.</a:t>
            </a:r>
          </a:p>
          <a:p>
            <a:pPr algn="just"/>
            <a:endParaRPr lang="en-US" smtClean="0"/>
          </a:p>
          <a:p>
            <a:pPr algn="just"/>
            <a:r>
              <a:rPr lang="en-US" smtClean="0"/>
              <a:t>The command line arguments are accepted into special parameters to main( ), namely, argc and argv. Their declarations are as follows:</a:t>
            </a:r>
          </a:p>
          <a:p>
            <a:pPr algn="just"/>
            <a:r>
              <a:rPr lang="en-US" smtClean="0"/>
              <a:t>main(int argc, char * argv[ ])</a:t>
            </a:r>
          </a:p>
        </p:txBody>
      </p:sp>
      <p:sp>
        <p:nvSpPr>
          <p:cNvPr id="291842" name="Rectangle 2"/>
          <p:cNvSpPr>
            <a:spLocks noGrp="1" noChangeArrowheads="1"/>
          </p:cNvSpPr>
          <p:nvPr>
            <p:ph type="title" idx="4294967295"/>
          </p:nvPr>
        </p:nvSpPr>
        <p:spPr>
          <a:xfrm>
            <a:off x="0" y="0"/>
            <a:ext cx="7562850" cy="914400"/>
          </a:xfrm>
        </p:spPr>
        <p:txBody>
          <a:bodyPr/>
          <a:lstStyle/>
          <a:p>
            <a:r>
              <a:rPr lang="en-US" sz="3200" smtClean="0"/>
              <a:t>Command-Line Arguments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3"/>
          <p:cNvSpPr>
            <a:spLocks noGrp="1" noChangeArrowheads="1"/>
          </p:cNvSpPr>
          <p:nvPr>
            <p:ph idx="4294967295"/>
          </p:nvPr>
        </p:nvSpPr>
        <p:spPr>
          <a:xfrm>
            <a:off x="457200" y="1371600"/>
            <a:ext cx="7620000" cy="5029200"/>
          </a:xfrm>
        </p:spPr>
        <p:txBody>
          <a:bodyPr/>
          <a:lstStyle/>
          <a:p>
            <a:pPr algn="just"/>
            <a:r>
              <a:rPr lang="en-US" b="1" smtClean="0">
                <a:solidFill>
                  <a:schemeClr val="folHlink"/>
                </a:solidFill>
              </a:rPr>
              <a:t>argc</a:t>
            </a:r>
            <a:r>
              <a:rPr lang="en-US" smtClean="0"/>
              <a:t> provides a count of the number of command line arguments.</a:t>
            </a:r>
          </a:p>
          <a:p>
            <a:pPr algn="just"/>
            <a:endParaRPr lang="en-US" smtClean="0"/>
          </a:p>
          <a:p>
            <a:pPr algn="just"/>
            <a:r>
              <a:rPr lang="en-US" b="1" smtClean="0">
                <a:solidFill>
                  <a:schemeClr val="folHlink"/>
                </a:solidFill>
              </a:rPr>
              <a:t>argv</a:t>
            </a:r>
            <a:r>
              <a:rPr lang="en-US" smtClean="0"/>
              <a:t> is an array of character pointers of undefined size that can be thought of as an array of pointers to strings.</a:t>
            </a:r>
          </a:p>
          <a:p>
            <a:pPr algn="just"/>
            <a:endParaRPr lang="en-US" smtClean="0"/>
          </a:p>
          <a:p>
            <a:pPr algn="just"/>
            <a:r>
              <a:rPr lang="en-US" smtClean="0"/>
              <a:t>The strings are the words that make up the command line arguments.</a:t>
            </a:r>
          </a:p>
          <a:p>
            <a:pPr algn="just"/>
            <a:endParaRPr lang="en-US" smtClean="0"/>
          </a:p>
          <a:p>
            <a:pPr algn="just"/>
            <a:r>
              <a:rPr lang="en-US" smtClean="0"/>
              <a:t>Since the element </a:t>
            </a:r>
            <a:r>
              <a:rPr lang="en-US" b="1" smtClean="0">
                <a:solidFill>
                  <a:schemeClr val="folHlink"/>
                </a:solidFill>
              </a:rPr>
              <a:t>argv[0]</a:t>
            </a:r>
            <a:r>
              <a:rPr lang="en-US" smtClean="0"/>
              <a:t> contains the command itself, the value of </a:t>
            </a:r>
            <a:r>
              <a:rPr lang="en-US" b="1" smtClean="0">
                <a:solidFill>
                  <a:schemeClr val="folHlink"/>
                </a:solidFill>
              </a:rPr>
              <a:t>argc</a:t>
            </a:r>
            <a:r>
              <a:rPr lang="en-US" smtClean="0"/>
              <a:t> is at least 1.</a:t>
            </a:r>
          </a:p>
        </p:txBody>
      </p:sp>
      <p:sp>
        <p:nvSpPr>
          <p:cNvPr id="292866" name="Rectangle 2"/>
          <p:cNvSpPr>
            <a:spLocks noGrp="1" noChangeArrowheads="1"/>
          </p:cNvSpPr>
          <p:nvPr>
            <p:ph type="title" idx="4294967295"/>
          </p:nvPr>
        </p:nvSpPr>
        <p:spPr>
          <a:xfrm>
            <a:off x="0" y="0"/>
            <a:ext cx="7562850" cy="914400"/>
          </a:xfrm>
        </p:spPr>
        <p:txBody>
          <a:bodyPr/>
          <a:lstStyle/>
          <a:p>
            <a:r>
              <a:rPr lang="en-US" sz="3200" dirty="0" smtClean="0"/>
              <a:t>Command-Line Arguments (Contd.).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2"/>
          <p:cNvSpPr>
            <a:spLocks noGrp="1" noChangeArrowheads="1"/>
          </p:cNvSpPr>
          <p:nvPr>
            <p:ph type="title" idx="4294967295"/>
          </p:nvPr>
        </p:nvSpPr>
        <p:spPr>
          <a:xfrm>
            <a:off x="0" y="0"/>
            <a:ext cx="7562850" cy="914400"/>
          </a:xfrm>
        </p:spPr>
        <p:txBody>
          <a:bodyPr/>
          <a:lstStyle/>
          <a:p>
            <a:r>
              <a:rPr lang="en-US" sz="3200" dirty="0" smtClean="0"/>
              <a:t>Command-Line Arguments (Contd.).</a:t>
            </a:r>
          </a:p>
        </p:txBody>
      </p:sp>
      <p:sp>
        <p:nvSpPr>
          <p:cNvPr id="294914" name="Rectangle 4"/>
          <p:cNvSpPr>
            <a:spLocks noChangeArrowheads="1"/>
          </p:cNvSpPr>
          <p:nvPr/>
        </p:nvSpPr>
        <p:spPr bwMode="auto">
          <a:xfrm>
            <a:off x="457200" y="228600"/>
            <a:ext cx="7772400" cy="914400"/>
          </a:xfrm>
          <a:prstGeom prst="rect">
            <a:avLst/>
          </a:prstGeom>
          <a:noFill/>
          <a:ln w="9525">
            <a:noFill/>
            <a:miter lim="800000"/>
            <a:headEnd/>
            <a:tailEnd/>
          </a:ln>
        </p:spPr>
        <p:txBody>
          <a:bodyPr anchor="ctr"/>
          <a:lstStyle/>
          <a:p>
            <a:pPr algn="ctr" eaLnBrk="0" hangingPunct="0"/>
            <a:endParaRPr lang="en-US" sz="3200">
              <a:solidFill>
                <a:schemeClr val="tx2"/>
              </a:solidFill>
              <a:latin typeface="Times New Roman" pitchFamily="18" charset="0"/>
            </a:endParaRPr>
          </a:p>
        </p:txBody>
      </p:sp>
      <p:pic>
        <p:nvPicPr>
          <p:cNvPr id="294915" name="Picture 110"/>
          <p:cNvPicPr>
            <a:picLocks noChangeAspect="1" noChangeArrowheads="1"/>
          </p:cNvPicPr>
          <p:nvPr/>
        </p:nvPicPr>
        <p:blipFill>
          <a:blip r:embed="rId3" cstate="print"/>
          <a:srcRect/>
          <a:stretch>
            <a:fillRect/>
          </a:stretch>
        </p:blipFill>
        <p:spPr bwMode="auto">
          <a:xfrm>
            <a:off x="685800" y="1143000"/>
            <a:ext cx="5638800" cy="2395538"/>
          </a:xfrm>
          <a:prstGeom prst="rect">
            <a:avLst/>
          </a:prstGeom>
          <a:noFill/>
          <a:ln w="9525">
            <a:noFill/>
            <a:miter lim="800000"/>
            <a:headEnd/>
            <a:tailEnd/>
          </a:ln>
        </p:spPr>
      </p:pic>
      <p:sp>
        <p:nvSpPr>
          <p:cNvPr id="294916" name="Rectangle 3"/>
          <p:cNvSpPr>
            <a:spLocks noChangeArrowheads="1"/>
          </p:cNvSpPr>
          <p:nvPr/>
        </p:nvSpPr>
        <p:spPr bwMode="auto">
          <a:xfrm>
            <a:off x="304800" y="3810000"/>
            <a:ext cx="8229600" cy="3124200"/>
          </a:xfrm>
          <a:prstGeom prst="rect">
            <a:avLst/>
          </a:prstGeom>
          <a:noFill/>
          <a:ln w="9525">
            <a:noFill/>
            <a:miter lim="800000"/>
            <a:headEnd/>
            <a:tailEnd/>
          </a:ln>
        </p:spPr>
        <p:txBody>
          <a:bodyPr/>
          <a:lstStyle/>
          <a:p>
            <a:pPr marL="342900" indent="-342900" eaLnBrk="0" hangingPunct="0">
              <a:lnSpc>
                <a:spcPct val="90000"/>
              </a:lnSpc>
              <a:spcBef>
                <a:spcPct val="20000"/>
              </a:spcBef>
              <a:buFont typeface="Wingdings" pitchFamily="2" charset="2"/>
              <a:buChar char="§"/>
            </a:pPr>
            <a:r>
              <a:rPr lang="en-US">
                <a:latin typeface="Gill Sans MT" pitchFamily="34" charset="0"/>
              </a:rPr>
              <a:t>The program uppercase.c can be coded as follows:</a:t>
            </a:r>
          </a:p>
          <a:p>
            <a:pPr marL="342900" indent="-342900" eaLnBrk="0" hangingPunct="0">
              <a:lnSpc>
                <a:spcPct val="90000"/>
              </a:lnSpc>
              <a:spcBef>
                <a:spcPct val="20000"/>
              </a:spcBef>
              <a:buFont typeface="Wingdings" pitchFamily="2" charset="2"/>
              <a:buNone/>
            </a:pPr>
            <a:r>
              <a:rPr lang="en-US" sz="1600">
                <a:latin typeface="Courier New" pitchFamily="49" charset="0"/>
              </a:rPr>
              <a:t>#include &lt;stdio.h&gt;</a:t>
            </a:r>
          </a:p>
          <a:p>
            <a:pPr marL="342900" indent="-342900" eaLnBrk="0" hangingPunct="0">
              <a:lnSpc>
                <a:spcPct val="90000"/>
              </a:lnSpc>
              <a:spcBef>
                <a:spcPct val="20000"/>
              </a:spcBef>
              <a:buFont typeface="Wingdings" pitchFamily="2" charset="2"/>
              <a:buNone/>
            </a:pPr>
            <a:r>
              <a:rPr lang="en-US" sz="1600">
                <a:latin typeface="Courier New" pitchFamily="49" charset="0"/>
              </a:rPr>
              <a:t>main(int argc, char * argv[ ])</a:t>
            </a:r>
          </a:p>
          <a:p>
            <a:pPr marL="342900" indent="-342900" eaLnBrk="0" hangingPunct="0">
              <a:lnSpc>
                <a:spcPct val="90000"/>
              </a:lnSpc>
              <a:spcBef>
                <a:spcPct val="20000"/>
              </a:spcBef>
              <a:buFont typeface="Wingdings" pitchFamily="2" charset="2"/>
              <a:buNone/>
            </a:pPr>
            <a:r>
              <a:rPr lang="en-US" sz="1600">
                <a:latin typeface="Courier New" pitchFamily="49" charset="0"/>
              </a:rPr>
              <a:t>{ int i;</a:t>
            </a:r>
          </a:p>
          <a:p>
            <a:pPr marL="342900" indent="-342900" eaLnBrk="0" hangingPunct="0">
              <a:lnSpc>
                <a:spcPct val="90000"/>
              </a:lnSpc>
              <a:spcBef>
                <a:spcPct val="20000"/>
              </a:spcBef>
              <a:buFont typeface="Wingdings" pitchFamily="2" charset="2"/>
              <a:buNone/>
            </a:pPr>
            <a:r>
              <a:rPr lang="en-US" sz="1600">
                <a:latin typeface="Courier New" pitchFamily="49" charset="0"/>
              </a:rPr>
              <a:t>  for (i = 0; argv[1][i] != ‘\0’, i++)</a:t>
            </a:r>
          </a:p>
          <a:p>
            <a:pPr marL="342900" indent="-342900" eaLnBrk="0" hangingPunct="0">
              <a:lnSpc>
                <a:spcPct val="90000"/>
              </a:lnSpc>
              <a:spcBef>
                <a:spcPct val="20000"/>
              </a:spcBef>
              <a:buFont typeface="Wingdings" pitchFamily="2" charset="2"/>
              <a:buNone/>
            </a:pPr>
            <a:r>
              <a:rPr lang="en-US" sz="1600">
                <a:latin typeface="Courier New" pitchFamily="49" charset="0"/>
              </a:rPr>
              <a:t>   { if ((argv[1][i] &gt;= ‘a’) &amp;&amp; (argv[1][i] &lt;= ‘z’))</a:t>
            </a:r>
          </a:p>
          <a:p>
            <a:pPr marL="342900" indent="-342900" eaLnBrk="0" hangingPunct="0">
              <a:lnSpc>
                <a:spcPct val="90000"/>
              </a:lnSpc>
              <a:spcBef>
                <a:spcPct val="20000"/>
              </a:spcBef>
              <a:buFont typeface="Wingdings" pitchFamily="2" charset="2"/>
              <a:buNone/>
            </a:pPr>
            <a:r>
              <a:rPr lang="en-US" sz="1600">
                <a:latin typeface="Courier New" pitchFamily="49" charset="0"/>
              </a:rPr>
              <a:t>     argv[1][i] = argv[1][i] – 32;</a:t>
            </a:r>
          </a:p>
          <a:p>
            <a:pPr marL="342900" indent="-342900" eaLnBrk="0" hangingPunct="0">
              <a:lnSpc>
                <a:spcPct val="90000"/>
              </a:lnSpc>
              <a:spcBef>
                <a:spcPct val="20000"/>
              </a:spcBef>
              <a:buFont typeface="Wingdings" pitchFamily="2" charset="2"/>
              <a:buNone/>
            </a:pPr>
            <a:r>
              <a:rPr lang="en-US" sz="1600">
                <a:latin typeface="Courier New" pitchFamily="49" charset="0"/>
              </a:rPr>
              <a:t>   }</a:t>
            </a:r>
          </a:p>
          <a:p>
            <a:pPr marL="342900" indent="-342900" eaLnBrk="0" hangingPunct="0">
              <a:lnSpc>
                <a:spcPct val="90000"/>
              </a:lnSpc>
              <a:spcBef>
                <a:spcPct val="20000"/>
              </a:spcBef>
              <a:buFont typeface="Wingdings" pitchFamily="2" charset="2"/>
              <a:buNone/>
            </a:pPr>
            <a:r>
              <a:rPr lang="en-US" sz="1600">
                <a:latin typeface="Courier New" pitchFamily="49" charset="0"/>
              </a:rPr>
              <a:t>  printf( “%s”, argv[1]);</a:t>
            </a:r>
          </a:p>
          <a:p>
            <a:pPr marL="342900" indent="-342900" eaLnBrk="0" hangingPunct="0">
              <a:lnSpc>
                <a:spcPct val="90000"/>
              </a:lnSpc>
              <a:spcBef>
                <a:spcPct val="20000"/>
              </a:spcBef>
              <a:buFont typeface="Wingdings" pitchFamily="2" charset="2"/>
              <a:buNone/>
            </a:pPr>
            <a:r>
              <a:rPr lang="en-US" sz="1600">
                <a:latin typeface="Gill Sans MT" pitchFamily="34" charset="0"/>
              </a:rPr>
              <a:t> }</a:t>
            </a:r>
            <a:r>
              <a:rPr lang="en-US">
                <a:latin typeface="Gill Sans MT" pitchFamily="34" charset="0"/>
              </a:rPr>
              <a:t>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3"/>
          <p:cNvSpPr>
            <a:spLocks noGrp="1" noChangeArrowheads="1"/>
          </p:cNvSpPr>
          <p:nvPr>
            <p:ph idx="4294967295"/>
          </p:nvPr>
        </p:nvSpPr>
        <p:spPr>
          <a:xfrm>
            <a:off x="457200" y="1371600"/>
            <a:ext cx="7620000" cy="5029200"/>
          </a:xfrm>
        </p:spPr>
        <p:txBody>
          <a:bodyPr/>
          <a:lstStyle/>
          <a:p>
            <a:pPr algn="just">
              <a:lnSpc>
                <a:spcPct val="90000"/>
              </a:lnSpc>
            </a:pPr>
            <a:r>
              <a:rPr lang="en-US" smtClean="0"/>
              <a:t>The storage qualifier determines the </a:t>
            </a:r>
            <a:r>
              <a:rPr lang="en-US" b="1" smtClean="0"/>
              <a:t>lifetime</a:t>
            </a:r>
            <a:r>
              <a:rPr lang="en-US" smtClean="0"/>
              <a:t> of the storage</a:t>
            </a:r>
          </a:p>
          <a:p>
            <a:pPr algn="just">
              <a:lnSpc>
                <a:spcPct val="90000"/>
              </a:lnSpc>
            </a:pPr>
            <a:r>
              <a:rPr lang="en-US" smtClean="0"/>
              <a:t>associated with the identified variable.</a:t>
            </a:r>
          </a:p>
          <a:p>
            <a:pPr algn="just">
              <a:lnSpc>
                <a:spcPct val="90000"/>
              </a:lnSpc>
            </a:pPr>
            <a:endParaRPr lang="en-US" smtClean="0"/>
          </a:p>
          <a:p>
            <a:pPr algn="just">
              <a:lnSpc>
                <a:spcPct val="90000"/>
              </a:lnSpc>
            </a:pPr>
            <a:r>
              <a:rPr lang="en-US" smtClean="0"/>
              <a:t>A variable also has a </a:t>
            </a:r>
            <a:r>
              <a:rPr lang="en-US" b="1" smtClean="0"/>
              <a:t>scope</a:t>
            </a:r>
            <a:r>
              <a:rPr lang="en-US" smtClean="0"/>
              <a:t>, which is the region of the program in which it is known.</a:t>
            </a:r>
          </a:p>
          <a:p>
            <a:pPr algn="just">
              <a:lnSpc>
                <a:spcPct val="90000"/>
              </a:lnSpc>
            </a:pPr>
            <a:endParaRPr lang="en-US" smtClean="0"/>
          </a:p>
          <a:p>
            <a:pPr algn="just">
              <a:lnSpc>
                <a:spcPct val="90000"/>
              </a:lnSpc>
            </a:pPr>
            <a:r>
              <a:rPr lang="en-US" smtClean="0"/>
              <a:t>The storage qualifiers in C are:</a:t>
            </a:r>
          </a:p>
          <a:p>
            <a:pPr lvl="1" algn="just">
              <a:lnSpc>
                <a:spcPct val="90000"/>
              </a:lnSpc>
            </a:pPr>
            <a:r>
              <a:rPr lang="en-US" sz="1800" smtClean="0"/>
              <a:t>auto</a:t>
            </a:r>
          </a:p>
          <a:p>
            <a:pPr lvl="1" algn="just">
              <a:lnSpc>
                <a:spcPct val="90000"/>
              </a:lnSpc>
            </a:pPr>
            <a:r>
              <a:rPr lang="en-US" sz="1800" smtClean="0"/>
              <a:t>static</a:t>
            </a:r>
          </a:p>
          <a:p>
            <a:pPr lvl="1" algn="just">
              <a:lnSpc>
                <a:spcPct val="90000"/>
              </a:lnSpc>
            </a:pPr>
            <a:r>
              <a:rPr lang="en-US" sz="1800" smtClean="0"/>
              <a:t>extern</a:t>
            </a:r>
          </a:p>
          <a:p>
            <a:pPr lvl="1" algn="just">
              <a:lnSpc>
                <a:spcPct val="90000"/>
              </a:lnSpc>
            </a:pPr>
            <a:r>
              <a:rPr lang="en-US" sz="1800" smtClean="0"/>
              <a:t>register</a:t>
            </a:r>
          </a:p>
          <a:p>
            <a:pPr algn="just">
              <a:lnSpc>
                <a:spcPct val="90000"/>
              </a:lnSpc>
            </a:pPr>
            <a:endParaRPr lang="en-US" smtClean="0"/>
          </a:p>
        </p:txBody>
      </p:sp>
      <p:sp>
        <p:nvSpPr>
          <p:cNvPr id="296962" name="Rectangle 2"/>
          <p:cNvSpPr>
            <a:spLocks noGrp="1" noChangeArrowheads="1"/>
          </p:cNvSpPr>
          <p:nvPr>
            <p:ph type="title" idx="4294967295"/>
          </p:nvPr>
        </p:nvSpPr>
        <p:spPr>
          <a:xfrm>
            <a:off x="0" y="0"/>
            <a:ext cx="7562850" cy="914400"/>
          </a:xfrm>
        </p:spPr>
        <p:txBody>
          <a:bodyPr/>
          <a:lstStyle/>
          <a:p>
            <a:r>
              <a:rPr lang="en-US" sz="3200" smtClean="0"/>
              <a:t>Storage Qualifiers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3"/>
          <p:cNvSpPr>
            <a:spLocks noGrp="1" noChangeArrowheads="1"/>
          </p:cNvSpPr>
          <p:nvPr>
            <p:ph idx="4294967295"/>
          </p:nvPr>
        </p:nvSpPr>
        <p:spPr>
          <a:xfrm>
            <a:off x="228600" y="1219200"/>
            <a:ext cx="4114800" cy="5410200"/>
          </a:xfrm>
        </p:spPr>
        <p:txBody>
          <a:bodyPr/>
          <a:lstStyle/>
          <a:p>
            <a:pPr algn="just"/>
            <a:r>
              <a:rPr lang="en-US" b="1" smtClean="0"/>
              <a:t>auto</a:t>
            </a:r>
            <a:r>
              <a:rPr lang="en-US" smtClean="0"/>
              <a:t>matic variables are local to a block, and are discarded on exit from the block. </a:t>
            </a:r>
          </a:p>
          <a:p>
            <a:pPr algn="just"/>
            <a:endParaRPr lang="en-US" smtClean="0"/>
          </a:p>
          <a:p>
            <a:pPr algn="just"/>
            <a:r>
              <a:rPr lang="en-US" smtClean="0"/>
              <a:t>Block implies a function block, a conditional block, or an iterative block.</a:t>
            </a:r>
          </a:p>
          <a:p>
            <a:pPr algn="just"/>
            <a:endParaRPr lang="en-US" smtClean="0"/>
          </a:p>
          <a:p>
            <a:pPr algn="just"/>
            <a:r>
              <a:rPr lang="en-US" smtClean="0"/>
              <a:t>Declarations within a block create automatic variables if no storage class specification is mentioned, or if the </a:t>
            </a:r>
            <a:r>
              <a:rPr lang="en-US" b="1" smtClean="0"/>
              <a:t>auto </a:t>
            </a:r>
            <a:r>
              <a:rPr lang="en-US" smtClean="0"/>
              <a:t>specifier is used.</a:t>
            </a:r>
          </a:p>
          <a:p>
            <a:pPr algn="just"/>
            <a:endParaRPr lang="en-US" smtClean="0"/>
          </a:p>
          <a:p>
            <a:pPr algn="just"/>
            <a:r>
              <a:rPr lang="en-US" smtClean="0"/>
              <a:t>Variable declarations, therefore, are by default, </a:t>
            </a:r>
            <a:r>
              <a:rPr lang="en-US" b="1" smtClean="0"/>
              <a:t>auto</a:t>
            </a:r>
            <a:r>
              <a:rPr lang="en-US" smtClean="0"/>
              <a:t>.</a:t>
            </a:r>
          </a:p>
        </p:txBody>
      </p:sp>
      <p:sp>
        <p:nvSpPr>
          <p:cNvPr id="297986" name="Rectangle 2"/>
          <p:cNvSpPr>
            <a:spLocks noGrp="1" noChangeArrowheads="1"/>
          </p:cNvSpPr>
          <p:nvPr>
            <p:ph type="title" idx="4294967295"/>
          </p:nvPr>
        </p:nvSpPr>
        <p:spPr>
          <a:xfrm>
            <a:off x="0" y="0"/>
            <a:ext cx="7562850" cy="914400"/>
          </a:xfrm>
        </p:spPr>
        <p:txBody>
          <a:bodyPr/>
          <a:lstStyle/>
          <a:p>
            <a:r>
              <a:rPr lang="en-US" sz="3200" b="1" smtClean="0"/>
              <a:t>auto</a:t>
            </a:r>
            <a:r>
              <a:rPr lang="en-US" sz="3200" smtClean="0"/>
              <a:t>matic Variables</a:t>
            </a:r>
          </a:p>
        </p:txBody>
      </p:sp>
      <p:sp>
        <p:nvSpPr>
          <p:cNvPr id="297987" name="Rectangle 3"/>
          <p:cNvSpPr>
            <a:spLocks noChangeArrowheads="1"/>
          </p:cNvSpPr>
          <p:nvPr/>
        </p:nvSpPr>
        <p:spPr bwMode="auto">
          <a:xfrm>
            <a:off x="4419600" y="2362200"/>
            <a:ext cx="4648200" cy="3124200"/>
          </a:xfrm>
          <a:prstGeom prst="rect">
            <a:avLst/>
          </a:prstGeom>
          <a:gradFill rotWithShape="1">
            <a:gsLst>
              <a:gs pos="0">
                <a:srgbClr val="66FF66">
                  <a:alpha val="56000"/>
                </a:srgbClr>
              </a:gs>
              <a:gs pos="100000">
                <a:schemeClr val="bg2"/>
              </a:gs>
            </a:gsLst>
            <a:lin ang="0" scaled="1"/>
          </a:gradFill>
          <a:ln w="9525">
            <a:noFill/>
            <a:miter lim="800000"/>
            <a:headEnd/>
            <a:tailEnd/>
          </a:ln>
        </p:spPr>
        <p:txBody>
          <a:bodyPr/>
          <a:lstStyle/>
          <a:p>
            <a:pPr marL="342900" indent="-342900" eaLnBrk="0" hangingPunct="0">
              <a:lnSpc>
                <a:spcPct val="90000"/>
              </a:lnSpc>
              <a:spcBef>
                <a:spcPct val="20000"/>
              </a:spcBef>
              <a:buFont typeface="Wingdings" pitchFamily="2" charset="2"/>
              <a:buNone/>
            </a:pPr>
            <a:r>
              <a:rPr lang="en-US" sz="1500">
                <a:latin typeface="Courier New" pitchFamily="49" charset="0"/>
              </a:rPr>
              <a:t>#include&lt;stdio.h&gt;</a:t>
            </a:r>
          </a:p>
          <a:p>
            <a:pPr marL="342900" indent="-342900" eaLnBrk="0" hangingPunct="0">
              <a:lnSpc>
                <a:spcPct val="90000"/>
              </a:lnSpc>
              <a:spcBef>
                <a:spcPct val="20000"/>
              </a:spcBef>
              <a:buFont typeface="Wingdings" pitchFamily="2" charset="2"/>
              <a:buNone/>
            </a:pPr>
            <a:r>
              <a:rPr lang="en-US" sz="1500">
                <a:latin typeface="Courier New" pitchFamily="49" charset="0"/>
              </a:rPr>
              <a:t>main( )</a:t>
            </a:r>
          </a:p>
          <a:p>
            <a:pPr marL="342900" indent="-342900" eaLnBrk="0" hangingPunct="0">
              <a:lnSpc>
                <a:spcPct val="90000"/>
              </a:lnSpc>
              <a:spcBef>
                <a:spcPct val="20000"/>
              </a:spcBef>
              <a:buFont typeface="Wingdings" pitchFamily="2" charset="2"/>
              <a:buNone/>
            </a:pPr>
            <a:r>
              <a:rPr lang="en-US" sz="1500">
                <a:latin typeface="Courier New" pitchFamily="49" charset="0"/>
              </a:rPr>
              <a:t>{ char var;</a:t>
            </a:r>
          </a:p>
          <a:p>
            <a:pPr marL="342900" indent="-342900" eaLnBrk="0" hangingPunct="0">
              <a:lnSpc>
                <a:spcPct val="90000"/>
              </a:lnSpc>
              <a:spcBef>
                <a:spcPct val="20000"/>
              </a:spcBef>
              <a:buFont typeface="Wingdings" pitchFamily="2" charset="2"/>
              <a:buNone/>
            </a:pPr>
            <a:r>
              <a:rPr lang="en-US" sz="1500">
                <a:latin typeface="Courier New" pitchFamily="49" charset="0"/>
              </a:rPr>
              <a:t>  while ((var = getchar( )) != ‘*’)</a:t>
            </a:r>
          </a:p>
          <a:p>
            <a:pPr marL="342900" indent="-342900" eaLnBrk="0" hangingPunct="0">
              <a:lnSpc>
                <a:spcPct val="90000"/>
              </a:lnSpc>
              <a:spcBef>
                <a:spcPct val="20000"/>
              </a:spcBef>
              <a:buFont typeface="Wingdings" pitchFamily="2" charset="2"/>
              <a:buNone/>
            </a:pPr>
            <a:r>
              <a:rPr lang="en-US" sz="1500">
                <a:latin typeface="Courier New" pitchFamily="49" charset="0"/>
              </a:rPr>
              <a:t>   { if ((var &gt;= ‘A’) &amp;&amp; (var &lt;= ‘Z’))</a:t>
            </a:r>
          </a:p>
          <a:p>
            <a:pPr marL="342900" indent="-342900" eaLnBrk="0" hangingPunct="0">
              <a:lnSpc>
                <a:spcPct val="90000"/>
              </a:lnSpc>
              <a:spcBef>
                <a:spcPct val="20000"/>
              </a:spcBef>
              <a:buFont typeface="Wingdings" pitchFamily="2" charset="2"/>
              <a:buNone/>
            </a:pPr>
            <a:r>
              <a:rPr lang="en-US" sz="1500">
                <a:latin typeface="Courier New" pitchFamily="49" charset="0"/>
              </a:rPr>
              <a:t>         uppercase_count( );</a:t>
            </a:r>
          </a:p>
          <a:p>
            <a:pPr marL="342900" indent="-342900" eaLnBrk="0" hangingPunct="0">
              <a:lnSpc>
                <a:spcPct val="90000"/>
              </a:lnSpc>
              <a:spcBef>
                <a:spcPct val="20000"/>
              </a:spcBef>
              <a:buFont typeface="Wingdings" pitchFamily="2" charset="2"/>
              <a:buNone/>
            </a:pPr>
            <a:r>
              <a:rPr lang="en-US" sz="1500">
                <a:latin typeface="Courier New" pitchFamily="49" charset="0"/>
              </a:rPr>
              <a:t>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a:p>
            <a:pPr marL="342900" indent="-342900" eaLnBrk="0" hangingPunct="0">
              <a:lnSpc>
                <a:spcPct val="90000"/>
              </a:lnSpc>
              <a:spcBef>
                <a:spcPct val="20000"/>
              </a:spcBef>
              <a:buFont typeface="Wingdings" pitchFamily="2" charset="2"/>
              <a:buNone/>
            </a:pPr>
            <a:r>
              <a:rPr lang="en-US" sz="1500">
                <a:latin typeface="Courier New" pitchFamily="49" charset="0"/>
              </a:rPr>
              <a:t>uppercase_count( ) </a:t>
            </a:r>
          </a:p>
          <a:p>
            <a:pPr marL="342900" indent="-342900" eaLnBrk="0" hangingPunct="0">
              <a:lnSpc>
                <a:spcPct val="90000"/>
              </a:lnSpc>
              <a:spcBef>
                <a:spcPct val="20000"/>
              </a:spcBef>
              <a:buFont typeface="Wingdings" pitchFamily="2" charset="2"/>
              <a:buNone/>
            </a:pPr>
            <a:r>
              <a:rPr lang="en-US" sz="1500">
                <a:latin typeface="Courier New" pitchFamily="49" charset="0"/>
              </a:rPr>
              <a:t>{	auto int counter = 0;</a:t>
            </a:r>
          </a:p>
          <a:p>
            <a:pPr marL="342900" indent="-342900" eaLnBrk="0" hangingPunct="0">
              <a:lnSpc>
                <a:spcPct val="90000"/>
              </a:lnSpc>
              <a:spcBef>
                <a:spcPct val="20000"/>
              </a:spcBef>
              <a:buFont typeface="Wingdings" pitchFamily="2" charset="2"/>
              <a:buNone/>
            </a:pPr>
            <a:r>
              <a:rPr lang="en-US" sz="1500">
                <a:latin typeface="Courier New" pitchFamily="49" charset="0"/>
              </a:rPr>
              <a:t>	counter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3"/>
          <p:cNvSpPr>
            <a:spLocks noGrp="1" noChangeArrowheads="1"/>
          </p:cNvSpPr>
          <p:nvPr>
            <p:ph idx="4294967295"/>
          </p:nvPr>
        </p:nvSpPr>
        <p:spPr>
          <a:xfrm>
            <a:off x="228600" y="1066800"/>
            <a:ext cx="3962400" cy="5334000"/>
          </a:xfrm>
        </p:spPr>
        <p:txBody>
          <a:bodyPr/>
          <a:lstStyle/>
          <a:p>
            <a:pPr algn="just"/>
            <a:r>
              <a:rPr lang="en-US" smtClean="0"/>
              <a:t>Global variable is defined outside all functions.</a:t>
            </a:r>
          </a:p>
          <a:p>
            <a:pPr algn="just"/>
            <a:endParaRPr lang="en-US" smtClean="0"/>
          </a:p>
          <a:p>
            <a:pPr algn="just"/>
            <a:r>
              <a:rPr lang="en-US" smtClean="0"/>
              <a:t>A typical convention of defining global variables is before the main( ) function. </a:t>
            </a:r>
          </a:p>
          <a:p>
            <a:pPr algn="just"/>
            <a:endParaRPr lang="en-US" smtClean="0"/>
          </a:p>
          <a:p>
            <a:pPr algn="just"/>
            <a:r>
              <a:rPr lang="en-US" smtClean="0"/>
              <a:t>A variable declared as global is visible to the function main( ) as well as to any other functions called from main( ).</a:t>
            </a:r>
          </a:p>
          <a:p>
            <a:pPr algn="just"/>
            <a:endParaRPr lang="en-US" smtClean="0"/>
          </a:p>
          <a:p>
            <a:pPr algn="just"/>
            <a:r>
              <a:rPr lang="en-US" smtClean="0"/>
              <a:t>A variable defined as global has file scope, that is, it is  visible to all the functions written within the scope of a program file.</a:t>
            </a:r>
          </a:p>
        </p:txBody>
      </p:sp>
      <p:sp>
        <p:nvSpPr>
          <p:cNvPr id="300034" name="Rectangle 2"/>
          <p:cNvSpPr>
            <a:spLocks noGrp="1" noChangeArrowheads="1"/>
          </p:cNvSpPr>
          <p:nvPr>
            <p:ph type="title" idx="4294967295"/>
          </p:nvPr>
        </p:nvSpPr>
        <p:spPr>
          <a:xfrm>
            <a:off x="0" y="0"/>
            <a:ext cx="7562850" cy="914400"/>
          </a:xfrm>
        </p:spPr>
        <p:txBody>
          <a:bodyPr/>
          <a:lstStyle/>
          <a:p>
            <a:r>
              <a:rPr lang="en-US" sz="3200" smtClean="0"/>
              <a:t>Global Variables </a:t>
            </a:r>
          </a:p>
        </p:txBody>
      </p:sp>
      <p:sp>
        <p:nvSpPr>
          <p:cNvPr id="300035" name="Rectangle 3"/>
          <p:cNvSpPr>
            <a:spLocks noChangeArrowheads="1"/>
          </p:cNvSpPr>
          <p:nvPr/>
        </p:nvSpPr>
        <p:spPr bwMode="auto">
          <a:xfrm>
            <a:off x="4800600" y="1371600"/>
            <a:ext cx="4267200" cy="5029200"/>
          </a:xfrm>
          <a:prstGeom prst="rect">
            <a:avLst/>
          </a:prstGeom>
          <a:gradFill rotWithShape="1">
            <a:gsLst>
              <a:gs pos="0">
                <a:srgbClr val="FF99CC">
                  <a:alpha val="57001"/>
                </a:srgbClr>
              </a:gs>
              <a:gs pos="100000">
                <a:srgbClr val="FFFF99">
                  <a:alpha val="25000"/>
                </a:srgbClr>
              </a:gs>
            </a:gsLst>
            <a:lin ang="0" scaled="1"/>
          </a:gradFill>
          <a:ln w="9525">
            <a:noFill/>
            <a:miter lim="800000"/>
            <a:headEnd/>
            <a:tailEnd/>
          </a:ln>
        </p:spPr>
        <p:txBody>
          <a:bodyPr/>
          <a:lstStyle/>
          <a:p>
            <a:pPr marL="342900" indent="-342900" eaLnBrk="0" hangingPunct="0">
              <a:lnSpc>
                <a:spcPct val="90000"/>
              </a:lnSpc>
              <a:spcBef>
                <a:spcPct val="20000"/>
              </a:spcBef>
            </a:pPr>
            <a:r>
              <a:rPr lang="en-US" sz="1600">
                <a:latin typeface="Courier New" pitchFamily="49" charset="0"/>
              </a:rPr>
              <a:t>/* A sample C program */</a:t>
            </a:r>
          </a:p>
          <a:p>
            <a:pPr marL="342900" indent="-342900" eaLnBrk="0" hangingPunct="0">
              <a:lnSpc>
                <a:spcPct val="90000"/>
              </a:lnSpc>
              <a:spcBef>
                <a:spcPct val="20000"/>
              </a:spcBef>
            </a:pPr>
            <a:r>
              <a:rPr lang="en-US" sz="1600">
                <a:latin typeface="Courier New" pitchFamily="49" charset="0"/>
              </a:rPr>
              <a:t> # include &lt;stdio.h&gt;</a:t>
            </a:r>
          </a:p>
          <a:p>
            <a:pPr marL="342900" indent="-342900" eaLnBrk="0" hangingPunct="0">
              <a:lnSpc>
                <a:spcPct val="90000"/>
              </a:lnSpc>
              <a:spcBef>
                <a:spcPct val="20000"/>
              </a:spcBef>
            </a:pPr>
            <a:endParaRPr lang="en-US" sz="1600">
              <a:latin typeface="Courier New" pitchFamily="49" charset="0"/>
            </a:endParaRPr>
          </a:p>
          <a:p>
            <a:pPr marL="342900" indent="-342900" eaLnBrk="0" hangingPunct="0">
              <a:lnSpc>
                <a:spcPct val="90000"/>
              </a:lnSpc>
              <a:spcBef>
                <a:spcPct val="20000"/>
              </a:spcBef>
            </a:pPr>
            <a:r>
              <a:rPr lang="en-US" sz="1600">
                <a:latin typeface="Courier New" pitchFamily="49" charset="0"/>
              </a:rPr>
              <a:t>/* function prototype */</a:t>
            </a:r>
          </a:p>
          <a:p>
            <a:pPr marL="342900" indent="-342900" eaLnBrk="0" hangingPunct="0">
              <a:lnSpc>
                <a:spcPct val="90000"/>
              </a:lnSpc>
              <a:spcBef>
                <a:spcPct val="20000"/>
              </a:spcBef>
            </a:pPr>
            <a:r>
              <a:rPr lang="en-US" sz="1600">
                <a:latin typeface="Courier New" pitchFamily="49" charset="0"/>
              </a:rPr>
              <a:t>int sum( ); </a:t>
            </a:r>
          </a:p>
          <a:p>
            <a:pPr marL="342900" indent="-342900" eaLnBrk="0" hangingPunct="0">
              <a:lnSpc>
                <a:spcPct val="90000"/>
              </a:lnSpc>
              <a:spcBef>
                <a:spcPct val="20000"/>
              </a:spcBef>
            </a:pPr>
            <a:endParaRPr lang="en-US" sz="1400"/>
          </a:p>
          <a:p>
            <a:pPr marL="342900" indent="-342900" eaLnBrk="0" hangingPunct="0">
              <a:lnSpc>
                <a:spcPct val="90000"/>
              </a:lnSpc>
              <a:spcBef>
                <a:spcPct val="20000"/>
              </a:spcBef>
            </a:pPr>
            <a:r>
              <a:rPr lang="en-US" sz="1400"/>
              <a:t>/* a and b are global variables, visible to main( ) as well as to sum( ) */</a:t>
            </a:r>
          </a:p>
          <a:p>
            <a:pPr marL="342900" indent="-342900" eaLnBrk="0" hangingPunct="0">
              <a:lnSpc>
                <a:spcPct val="90000"/>
              </a:lnSpc>
              <a:spcBef>
                <a:spcPct val="20000"/>
              </a:spcBef>
            </a:pPr>
            <a:r>
              <a:rPr lang="en-US" sz="1600">
                <a:latin typeface="Courier New" pitchFamily="49" charset="0"/>
              </a:rPr>
              <a:t>int a=10, b=20; </a:t>
            </a:r>
          </a:p>
          <a:p>
            <a:pPr marL="342900" indent="-342900" eaLnBrk="0" hangingPunct="0">
              <a:lnSpc>
                <a:spcPct val="90000"/>
              </a:lnSpc>
              <a:spcBef>
                <a:spcPct val="20000"/>
              </a:spcBef>
            </a:pPr>
            <a:endParaRPr lang="en-US" sz="1600">
              <a:latin typeface="Courier New" pitchFamily="49" charset="0"/>
            </a:endParaRPr>
          </a:p>
          <a:p>
            <a:pPr marL="342900" indent="-342900" eaLnBrk="0" hangingPunct="0">
              <a:lnSpc>
                <a:spcPct val="90000"/>
              </a:lnSpc>
              <a:spcBef>
                <a:spcPct val="20000"/>
              </a:spcBef>
            </a:pPr>
            <a:r>
              <a:rPr lang="en-US" sz="1600">
                <a:latin typeface="Courier New" pitchFamily="49" charset="0"/>
              </a:rPr>
              <a:t>main()</a:t>
            </a:r>
          </a:p>
          <a:p>
            <a:pPr marL="342900" indent="-342900" eaLnBrk="0" hangingPunct="0">
              <a:lnSpc>
                <a:spcPct val="90000"/>
              </a:lnSpc>
              <a:spcBef>
                <a:spcPct val="20000"/>
              </a:spcBef>
            </a:pPr>
            <a:r>
              <a:rPr lang="en-US" sz="1600">
                <a:latin typeface="Courier New" pitchFamily="49" charset="0"/>
              </a:rPr>
              <a:t>{	int c;</a:t>
            </a:r>
          </a:p>
          <a:p>
            <a:pPr marL="342900" indent="-342900" eaLnBrk="0" hangingPunct="0">
              <a:lnSpc>
                <a:spcPct val="90000"/>
              </a:lnSpc>
              <a:spcBef>
                <a:spcPct val="20000"/>
              </a:spcBef>
            </a:pPr>
            <a:r>
              <a:rPr lang="en-US" sz="1600">
                <a:latin typeface="Courier New" pitchFamily="49" charset="0"/>
              </a:rPr>
              <a:t>   c = sum();</a:t>
            </a:r>
          </a:p>
          <a:p>
            <a:pPr marL="342900" indent="-342900" eaLnBrk="0" hangingPunct="0">
              <a:lnSpc>
                <a:spcPct val="90000"/>
              </a:lnSpc>
              <a:spcBef>
                <a:spcPct val="20000"/>
              </a:spcBef>
            </a:pPr>
            <a:r>
              <a:rPr lang="en-US" sz="1600">
                <a:latin typeface="Courier New" pitchFamily="49" charset="0"/>
              </a:rPr>
              <a:t>   printf(“%d+%d = %d \n”,a,b,c);</a:t>
            </a:r>
          </a:p>
          <a:p>
            <a:pPr marL="342900" indent="-342900" eaLnBrk="0" hangingPunct="0">
              <a:lnSpc>
                <a:spcPct val="90000"/>
              </a:lnSpc>
              <a:spcBef>
                <a:spcPct val="20000"/>
              </a:spcBef>
            </a:pPr>
            <a:r>
              <a:rPr lang="en-US" sz="1600">
                <a:latin typeface="Courier New" pitchFamily="49" charset="0"/>
              </a:rPr>
              <a:t>}</a:t>
            </a:r>
          </a:p>
          <a:p>
            <a:pPr marL="342900" indent="-342900" eaLnBrk="0" hangingPunct="0">
              <a:lnSpc>
                <a:spcPct val="90000"/>
              </a:lnSpc>
              <a:spcBef>
                <a:spcPct val="20000"/>
              </a:spcBef>
            </a:pPr>
            <a:endParaRPr lang="en-US" sz="1600">
              <a:latin typeface="Courier New" pitchFamily="49" charset="0"/>
            </a:endParaRPr>
          </a:p>
          <a:p>
            <a:pPr marL="342900" indent="-342900" eaLnBrk="0" hangingPunct="0">
              <a:lnSpc>
                <a:spcPct val="90000"/>
              </a:lnSpc>
              <a:spcBef>
                <a:spcPct val="20000"/>
              </a:spcBef>
            </a:pPr>
            <a:r>
              <a:rPr lang="en-US" sz="1600">
                <a:latin typeface="Courier New" pitchFamily="49" charset="0"/>
              </a:rPr>
              <a:t>int sum()</a:t>
            </a:r>
          </a:p>
          <a:p>
            <a:pPr marL="342900" indent="-342900" eaLnBrk="0" hangingPunct="0">
              <a:lnSpc>
                <a:spcPct val="90000"/>
              </a:lnSpc>
              <a:spcBef>
                <a:spcPct val="20000"/>
              </a:spcBef>
            </a:pPr>
            <a:r>
              <a:rPr lang="en-US" sz="1600">
                <a:latin typeface="Courier New" pitchFamily="49" charset="0"/>
              </a:rPr>
              <a:t>{  return(a+b);</a:t>
            </a:r>
          </a:p>
          <a:p>
            <a:pPr marL="342900" indent="-342900" eaLnBrk="0" hangingPunct="0">
              <a:lnSpc>
                <a:spcPct val="90000"/>
              </a:lnSpc>
              <a:spcBef>
                <a:spcPct val="20000"/>
              </a:spcBef>
            </a:pPr>
            <a:r>
              <a:rPr lang="en-US" sz="1600">
                <a:latin typeface="Courier New" pitchFamily="49" charset="0"/>
              </a:rPr>
              <a:t>}</a:t>
            </a:r>
          </a:p>
          <a:p>
            <a:pPr marL="342900" indent="-342900" eaLnBrk="0" hangingPunct="0">
              <a:lnSpc>
                <a:spcPct val="90000"/>
              </a:lnSpc>
              <a:spcBef>
                <a:spcPct val="20000"/>
              </a:spcBef>
              <a:buFont typeface="Wingdings" pitchFamily="2" charset="2"/>
              <a:buChar char="§"/>
            </a:pPr>
            <a:endParaRPr lang="en-US" sz="1600">
              <a:latin typeface="Courier New" pitchFamily="49"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3"/>
          <p:cNvSpPr>
            <a:spLocks noGrp="1" noChangeArrowheads="1"/>
          </p:cNvSpPr>
          <p:nvPr>
            <p:ph idx="4294967295"/>
          </p:nvPr>
        </p:nvSpPr>
        <p:spPr>
          <a:xfrm>
            <a:off x="152400" y="1219200"/>
            <a:ext cx="3886200" cy="5410200"/>
          </a:xfrm>
        </p:spPr>
        <p:txBody>
          <a:bodyPr/>
          <a:lstStyle/>
          <a:p>
            <a:pPr algn="just"/>
            <a:r>
              <a:rPr lang="en-US" b="1" smtClean="0"/>
              <a:t>Static</a:t>
            </a:r>
            <a:r>
              <a:rPr lang="en-US" smtClean="0"/>
              <a:t> variables may be local to a block or external to all blocks, but in either case retain their values across exit from, and reentry to functions and blocks. </a:t>
            </a:r>
          </a:p>
          <a:p>
            <a:pPr algn="just"/>
            <a:endParaRPr lang="en-US" smtClean="0"/>
          </a:p>
          <a:p>
            <a:pPr algn="just"/>
            <a:r>
              <a:rPr lang="en-US" smtClean="0"/>
              <a:t>Within a block, including a block that provides the code for a function, static variables are declared with the keyword </a:t>
            </a:r>
            <a:r>
              <a:rPr lang="en-US" b="1" smtClean="0"/>
              <a:t>static</a:t>
            </a:r>
            <a:r>
              <a:rPr lang="en-US" smtClean="0"/>
              <a:t>.</a:t>
            </a:r>
          </a:p>
          <a:p>
            <a:pPr algn="just"/>
            <a:endParaRPr lang="en-US" smtClean="0"/>
          </a:p>
          <a:p>
            <a:pPr algn="just"/>
            <a:r>
              <a:rPr lang="en-US" smtClean="0"/>
              <a:t>Let us rewrite the code for the example involving auto variables to incorporate the declaration of static variables.</a:t>
            </a:r>
          </a:p>
          <a:p>
            <a:pPr algn="just"/>
            <a:endParaRPr lang="en-US" smtClean="0"/>
          </a:p>
          <a:p>
            <a:pPr algn="just"/>
            <a:endParaRPr lang="en-US" smtClean="0"/>
          </a:p>
        </p:txBody>
      </p:sp>
      <p:sp>
        <p:nvSpPr>
          <p:cNvPr id="301058" name="Rectangle 2"/>
          <p:cNvSpPr>
            <a:spLocks noGrp="1" noChangeArrowheads="1"/>
          </p:cNvSpPr>
          <p:nvPr>
            <p:ph type="title" idx="4294967295"/>
          </p:nvPr>
        </p:nvSpPr>
        <p:spPr>
          <a:xfrm>
            <a:off x="0" y="0"/>
            <a:ext cx="7562850" cy="914400"/>
          </a:xfrm>
        </p:spPr>
        <p:txBody>
          <a:bodyPr/>
          <a:lstStyle/>
          <a:p>
            <a:r>
              <a:rPr lang="en-US" sz="3200" smtClean="0"/>
              <a:t>Static Variables</a:t>
            </a:r>
          </a:p>
        </p:txBody>
      </p:sp>
      <p:sp>
        <p:nvSpPr>
          <p:cNvPr id="301059" name="Rectangle 3"/>
          <p:cNvSpPr>
            <a:spLocks noChangeArrowheads="1"/>
          </p:cNvSpPr>
          <p:nvPr/>
        </p:nvSpPr>
        <p:spPr bwMode="auto">
          <a:xfrm>
            <a:off x="4343400" y="1600200"/>
            <a:ext cx="4800600" cy="4876800"/>
          </a:xfrm>
          <a:prstGeom prst="rect">
            <a:avLst/>
          </a:prstGeom>
          <a:gradFill rotWithShape="1">
            <a:gsLst>
              <a:gs pos="0">
                <a:srgbClr val="66FF66">
                  <a:alpha val="56000"/>
                </a:srgbClr>
              </a:gs>
              <a:gs pos="100000">
                <a:schemeClr val="bg2"/>
              </a:gs>
            </a:gsLst>
            <a:lin ang="0" scaled="1"/>
          </a:gradFill>
          <a:ln w="9525">
            <a:noFill/>
            <a:miter lim="800000"/>
            <a:headEnd/>
            <a:tailEnd/>
          </a:ln>
        </p:spPr>
        <p:txBody>
          <a:bodyPr/>
          <a:lstStyle/>
          <a:p>
            <a:pPr marL="342900" indent="-342900" eaLnBrk="0" hangingPunct="0">
              <a:lnSpc>
                <a:spcPct val="90000"/>
              </a:lnSpc>
              <a:spcBef>
                <a:spcPct val="20000"/>
              </a:spcBef>
              <a:buFont typeface="Wingdings" pitchFamily="2" charset="2"/>
              <a:buNone/>
            </a:pPr>
            <a:r>
              <a:rPr lang="en-US" sz="1500">
                <a:latin typeface="Courier New" pitchFamily="49" charset="0"/>
              </a:rPr>
              <a:t>#include&lt;stdio.h&gt;</a:t>
            </a:r>
          </a:p>
          <a:p>
            <a:pPr marL="342900" indent="-342900" eaLnBrk="0" hangingPunct="0">
              <a:lnSpc>
                <a:spcPct val="90000"/>
              </a:lnSpc>
              <a:spcBef>
                <a:spcPct val="20000"/>
              </a:spcBef>
              <a:buFont typeface="Wingdings" pitchFamily="2" charset="2"/>
              <a:buNone/>
            </a:pPr>
            <a:r>
              <a:rPr lang="en-US" sz="1500">
                <a:latin typeface="Courier New" pitchFamily="49" charset="0"/>
              </a:rPr>
              <a:t>main(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a:p>
            <a:pPr marL="342900" indent="-342900" eaLnBrk="0" hangingPunct="0">
              <a:lnSpc>
                <a:spcPct val="90000"/>
              </a:lnSpc>
              <a:spcBef>
                <a:spcPct val="20000"/>
              </a:spcBef>
              <a:buFont typeface="Wingdings" pitchFamily="2" charset="2"/>
              <a:buNone/>
            </a:pPr>
            <a:r>
              <a:rPr lang="en-US" sz="1500">
                <a:latin typeface="Courier New" pitchFamily="49" charset="0"/>
              </a:rPr>
              <a:t>  char var;</a:t>
            </a:r>
          </a:p>
          <a:p>
            <a:pPr marL="342900" indent="-342900" eaLnBrk="0" hangingPunct="0">
              <a:lnSpc>
                <a:spcPct val="90000"/>
              </a:lnSpc>
              <a:spcBef>
                <a:spcPct val="20000"/>
              </a:spcBef>
              <a:buFont typeface="Wingdings" pitchFamily="2" charset="2"/>
              <a:buNone/>
            </a:pPr>
            <a:r>
              <a:rPr lang="en-US" sz="1500">
                <a:latin typeface="Courier New" pitchFamily="49" charset="0"/>
              </a:rPr>
              <a:t>  while ((var = getchar( )) != ‘*’)</a:t>
            </a:r>
          </a:p>
          <a:p>
            <a:pPr marL="342900" indent="-342900" eaLnBrk="0" hangingPunct="0">
              <a:lnSpc>
                <a:spcPct val="90000"/>
              </a:lnSpc>
              <a:spcBef>
                <a:spcPct val="20000"/>
              </a:spcBef>
              <a:buFont typeface="Wingdings" pitchFamily="2" charset="2"/>
              <a:buNone/>
            </a:pPr>
            <a:r>
              <a:rPr lang="en-US" sz="1500">
                <a:latin typeface="Courier New" pitchFamily="49" charset="0"/>
              </a:rPr>
              <a:t>   {  if ((var &gt;= ‘A’) &amp;&amp; (var &lt;= ‘Z’))</a:t>
            </a:r>
          </a:p>
          <a:p>
            <a:pPr marL="342900" indent="-342900" eaLnBrk="0" hangingPunct="0">
              <a:lnSpc>
                <a:spcPct val="90000"/>
              </a:lnSpc>
              <a:spcBef>
                <a:spcPct val="20000"/>
              </a:spcBef>
              <a:buFont typeface="Wingdings" pitchFamily="2" charset="2"/>
              <a:buNone/>
            </a:pPr>
            <a:r>
              <a:rPr lang="en-US" sz="1500">
                <a:latin typeface="Courier New" pitchFamily="49" charset="0"/>
              </a:rPr>
              <a:t>         uppercase_count( );</a:t>
            </a:r>
          </a:p>
          <a:p>
            <a:pPr marL="342900" indent="-342900" eaLnBrk="0" hangingPunct="0">
              <a:lnSpc>
                <a:spcPct val="90000"/>
              </a:lnSpc>
              <a:spcBef>
                <a:spcPct val="20000"/>
              </a:spcBef>
              <a:buFont typeface="Wingdings" pitchFamily="2" charset="2"/>
              <a:buNone/>
            </a:pPr>
            <a:r>
              <a:rPr lang="en-US" sz="1500">
                <a:latin typeface="Courier New" pitchFamily="49" charset="0"/>
              </a:rPr>
              <a:t>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a:p>
            <a:pPr marL="342900" indent="-342900" eaLnBrk="0" hangingPunct="0">
              <a:lnSpc>
                <a:spcPct val="90000"/>
              </a:lnSpc>
              <a:spcBef>
                <a:spcPct val="20000"/>
              </a:spcBef>
              <a:buFont typeface="Wingdings" pitchFamily="2" charset="2"/>
              <a:buNone/>
            </a:pPr>
            <a:endParaRPr lang="en-US" sz="1500">
              <a:latin typeface="Courier New" pitchFamily="49" charset="0"/>
            </a:endParaRPr>
          </a:p>
          <a:p>
            <a:pPr marL="342900" indent="-342900" eaLnBrk="0" hangingPunct="0">
              <a:lnSpc>
                <a:spcPct val="90000"/>
              </a:lnSpc>
              <a:spcBef>
                <a:spcPct val="20000"/>
              </a:spcBef>
              <a:buFont typeface="Wingdings" pitchFamily="2" charset="2"/>
              <a:buNone/>
            </a:pPr>
            <a:r>
              <a:rPr lang="en-US" sz="1500">
                <a:latin typeface="Courier New" pitchFamily="49" charset="0"/>
              </a:rPr>
              <a:t>uppercase_count( )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a:p>
            <a:pPr marL="342900" indent="-342900" eaLnBrk="0" hangingPunct="0">
              <a:lnSpc>
                <a:spcPct val="90000"/>
              </a:lnSpc>
              <a:spcBef>
                <a:spcPct val="20000"/>
              </a:spcBef>
              <a:buFont typeface="Wingdings" pitchFamily="2" charset="2"/>
              <a:buNone/>
            </a:pPr>
            <a:r>
              <a:rPr lang="en-US" sz="1500">
                <a:latin typeface="Courier New" pitchFamily="49" charset="0"/>
              </a:rPr>
              <a:t>  static int counter = 0;</a:t>
            </a:r>
          </a:p>
          <a:p>
            <a:pPr marL="342900" indent="-342900" eaLnBrk="0" hangingPunct="0">
              <a:lnSpc>
                <a:spcPct val="90000"/>
              </a:lnSpc>
              <a:spcBef>
                <a:spcPct val="20000"/>
              </a:spcBef>
              <a:buFont typeface="Wingdings" pitchFamily="2" charset="2"/>
              <a:buNone/>
            </a:pPr>
            <a:r>
              <a:rPr lang="en-US" sz="1500">
                <a:latin typeface="Courier New" pitchFamily="49" charset="0"/>
              </a:rPr>
              <a:t>  counter ++;</a:t>
            </a:r>
          </a:p>
          <a:p>
            <a:pPr marL="342900" indent="-342900" eaLnBrk="0" hangingPunct="0">
              <a:lnSpc>
                <a:spcPct val="90000"/>
              </a:lnSpc>
              <a:spcBef>
                <a:spcPct val="20000"/>
              </a:spcBef>
              <a:buFont typeface="Wingdings" pitchFamily="2" charset="2"/>
              <a:buNone/>
            </a:pPr>
            <a:r>
              <a:rPr lang="en-US" sz="1500">
                <a:latin typeface="Courier New" pitchFamily="49" charset="0"/>
              </a:rPr>
              <a: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3"/>
          <p:cNvSpPr>
            <a:spLocks noGrp="1" noChangeArrowheads="1"/>
          </p:cNvSpPr>
          <p:nvPr>
            <p:ph idx="4294967295"/>
          </p:nvPr>
        </p:nvSpPr>
        <p:spPr>
          <a:xfrm>
            <a:off x="457200" y="1371600"/>
            <a:ext cx="7620000" cy="5029200"/>
          </a:xfrm>
        </p:spPr>
        <p:txBody>
          <a:bodyPr/>
          <a:lstStyle/>
          <a:p>
            <a:pPr algn="just"/>
            <a:r>
              <a:rPr lang="en-US" smtClean="0"/>
              <a:t>From the preceding example, it seems that static variables are functionally similar to global variables in that they retain their value even after exiting from a function in which it has been defined as static.</a:t>
            </a:r>
          </a:p>
          <a:p>
            <a:pPr algn="just"/>
            <a:endParaRPr lang="en-US" smtClean="0"/>
          </a:p>
          <a:p>
            <a:pPr algn="just"/>
            <a:r>
              <a:rPr lang="en-US" smtClean="0"/>
              <a:t>But an important difference is that while a global variable has file scope, and is therefore visible to all functions defined within that program file, a static variable is visible only to the function in which it has been defined as static.</a:t>
            </a:r>
          </a:p>
        </p:txBody>
      </p:sp>
      <p:sp>
        <p:nvSpPr>
          <p:cNvPr id="303106" name="Rectangle 2"/>
          <p:cNvSpPr>
            <a:spLocks noGrp="1" noChangeArrowheads="1"/>
          </p:cNvSpPr>
          <p:nvPr>
            <p:ph type="title" idx="4294967295"/>
          </p:nvPr>
        </p:nvSpPr>
        <p:spPr>
          <a:xfrm>
            <a:off x="0" y="0"/>
            <a:ext cx="7562850" cy="914400"/>
          </a:xfrm>
        </p:spPr>
        <p:txBody>
          <a:bodyPr/>
          <a:lstStyle/>
          <a:p>
            <a:r>
              <a:rPr lang="en-US" sz="3200" smtClean="0"/>
              <a:t>Static and Global Variables – A Comparison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idx="4294967295"/>
          </p:nvPr>
        </p:nvSpPr>
        <p:spPr/>
        <p:txBody>
          <a:bodyPr/>
          <a:lstStyle/>
          <a:p>
            <a:pPr eaLnBrk="1" hangingPunct="1"/>
            <a:r>
              <a:rPr lang="en-US" sz="3200" dirty="0" smtClean="0"/>
              <a:t>C variables</a:t>
            </a:r>
          </a:p>
        </p:txBody>
      </p:sp>
      <p:sp>
        <p:nvSpPr>
          <p:cNvPr id="39938" name="Rectangle 3"/>
          <p:cNvSpPr>
            <a:spLocks noGrp="1"/>
          </p:cNvSpPr>
          <p:nvPr>
            <p:ph type="body" idx="4294967295"/>
          </p:nvPr>
        </p:nvSpPr>
        <p:spPr/>
        <p:txBody>
          <a:bodyPr/>
          <a:lstStyle/>
          <a:p>
            <a:r>
              <a:rPr lang="en-US" smtClean="0"/>
              <a:t>Variable names are names given to the memory locations of a computer where different constants are stored.</a:t>
            </a:r>
          </a:p>
          <a:p>
            <a:endParaRPr lang="en-US" smtClean="0"/>
          </a:p>
          <a:p>
            <a:r>
              <a:rPr lang="en-US" smtClean="0"/>
              <a:t>These locations can contain integer,real or character constants.</a:t>
            </a:r>
          </a:p>
          <a:p>
            <a:endParaRPr lang="en-US" smtClean="0"/>
          </a:p>
          <a:p>
            <a:r>
              <a:rPr lang="en-US" smtClean="0"/>
              <a:t>The rules of constructing variable names of all types are same. </a:t>
            </a:r>
          </a:p>
          <a:p>
            <a:pPr lvl="1"/>
            <a:r>
              <a:rPr lang="en-US" sz="1800" smtClean="0"/>
              <a:t>A variable name is any combination of 1 to 8 alphabets, digits or underscores.</a:t>
            </a:r>
          </a:p>
          <a:p>
            <a:pPr lvl="1"/>
            <a:r>
              <a:rPr lang="en-US" sz="1800" smtClean="0"/>
              <a:t>The first character must be alphabet.</a:t>
            </a:r>
          </a:p>
          <a:p>
            <a:pPr lvl="1"/>
            <a:r>
              <a:rPr lang="en-US" sz="1800" smtClean="0"/>
              <a:t>No commas and blanks are allowed within the variable name.</a:t>
            </a:r>
          </a:p>
          <a:p>
            <a:pPr lvl="1"/>
            <a:r>
              <a:rPr lang="en-US" sz="1800" smtClean="0"/>
              <a:t>No special symbol other than an underscore can be used in a variable name.</a:t>
            </a:r>
          </a:p>
          <a:p>
            <a:pPr lvl="1"/>
            <a:r>
              <a:rPr lang="en-US" sz="1800" smtClean="0"/>
              <a:t>     Eg: si_int,    pop_e_89</a:t>
            </a:r>
          </a:p>
          <a:p>
            <a:endParaRPr lang="en-US"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3"/>
          <p:cNvSpPr>
            <a:spLocks noGrp="1" noChangeArrowheads="1"/>
          </p:cNvSpPr>
          <p:nvPr>
            <p:ph idx="4294967295"/>
          </p:nvPr>
        </p:nvSpPr>
        <p:spPr>
          <a:xfrm>
            <a:off x="457200" y="1371600"/>
            <a:ext cx="7620000" cy="5029200"/>
          </a:xfrm>
        </p:spPr>
        <p:txBody>
          <a:bodyPr/>
          <a:lstStyle/>
          <a:p>
            <a:pPr algn="just"/>
            <a:r>
              <a:rPr lang="en-US" smtClean="0"/>
              <a:t>Variables declared as extern are useful especially when building libraries of functions.</a:t>
            </a:r>
          </a:p>
          <a:p>
            <a:pPr algn="just"/>
            <a:endParaRPr lang="en-US" smtClean="0"/>
          </a:p>
          <a:p>
            <a:pPr algn="just"/>
            <a:r>
              <a:rPr lang="en-US" smtClean="0"/>
              <a:t>This means that functions required to run a program can be saved in separate program files, which can be compiled separately, and linked up with the file containing the function main( ) prior to running the program.</a:t>
            </a:r>
          </a:p>
          <a:p>
            <a:pPr algn="just"/>
            <a:endParaRPr lang="en-US" smtClean="0"/>
          </a:p>
          <a:p>
            <a:pPr algn="just"/>
            <a:r>
              <a:rPr lang="en-US" smtClean="0"/>
              <a:t>In such a case, if the functions use the same global variables, then their declarations would involve the use of the </a:t>
            </a:r>
            <a:r>
              <a:rPr lang="en-US" b="1" smtClean="0"/>
              <a:t>extern</a:t>
            </a:r>
            <a:r>
              <a:rPr lang="en-US" smtClean="0"/>
              <a:t> qualifier</a:t>
            </a:r>
          </a:p>
        </p:txBody>
      </p:sp>
      <p:sp>
        <p:nvSpPr>
          <p:cNvPr id="304130" name="Rectangle 2"/>
          <p:cNvSpPr>
            <a:spLocks noGrp="1" noChangeArrowheads="1"/>
          </p:cNvSpPr>
          <p:nvPr>
            <p:ph type="title" idx="4294967295"/>
          </p:nvPr>
        </p:nvSpPr>
        <p:spPr>
          <a:xfrm>
            <a:off x="0" y="0"/>
            <a:ext cx="7562850" cy="914400"/>
          </a:xfrm>
        </p:spPr>
        <p:txBody>
          <a:bodyPr/>
          <a:lstStyle/>
          <a:p>
            <a:r>
              <a:rPr lang="en-US" sz="3200" smtClean="0"/>
              <a:t>Extern Variables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3"/>
          <p:cNvSpPr>
            <a:spLocks noGrp="1" noChangeArrowheads="1"/>
          </p:cNvSpPr>
          <p:nvPr>
            <p:ph idx="4294967295"/>
          </p:nvPr>
        </p:nvSpPr>
        <p:spPr>
          <a:xfrm>
            <a:off x="457200" y="1371600"/>
            <a:ext cx="8229600" cy="5029200"/>
          </a:xfrm>
        </p:spPr>
        <p:txBody>
          <a:bodyPr/>
          <a:lstStyle/>
          <a:p>
            <a:r>
              <a:rPr lang="en-US" b="1" smtClean="0"/>
              <a:t>Program a.c</a:t>
            </a:r>
          </a:p>
          <a:p>
            <a:r>
              <a:rPr lang="en-US" smtClean="0"/>
              <a:t>int val /* global */</a:t>
            </a:r>
          </a:p>
          <a:p>
            <a:r>
              <a:rPr lang="en-US" smtClean="0"/>
              <a:t>main( )</a:t>
            </a:r>
          </a:p>
          <a:p>
            <a:r>
              <a:rPr lang="en-US" smtClean="0"/>
              <a:t>{</a:t>
            </a:r>
          </a:p>
          <a:p>
            <a:r>
              <a:rPr lang="en-US" smtClean="0"/>
              <a:t> printf(“Enter value”);</a:t>
            </a:r>
          </a:p>
          <a:p>
            <a:r>
              <a:rPr lang="en-US" smtClean="0"/>
              <a:t> scanf(“%d”, &amp;val);</a:t>
            </a:r>
          </a:p>
          <a:p>
            <a:r>
              <a:rPr lang="en-US" smtClean="0"/>
              <a:t>compute( ); /* function call */</a:t>
            </a:r>
          </a:p>
          <a:p>
            <a:r>
              <a:rPr lang="en-US" smtClean="0"/>
              <a:t>}</a:t>
            </a:r>
          </a:p>
        </p:txBody>
      </p:sp>
      <p:sp>
        <p:nvSpPr>
          <p:cNvPr id="305154" name="Rectangle 2"/>
          <p:cNvSpPr>
            <a:spLocks noGrp="1" noChangeArrowheads="1"/>
          </p:cNvSpPr>
          <p:nvPr>
            <p:ph type="title" idx="4294967295"/>
          </p:nvPr>
        </p:nvSpPr>
        <p:spPr>
          <a:xfrm>
            <a:off x="0" y="0"/>
            <a:ext cx="7562850" cy="914400"/>
          </a:xfrm>
        </p:spPr>
        <p:txBody>
          <a:bodyPr/>
          <a:lstStyle/>
          <a:p>
            <a:r>
              <a:rPr lang="en-US" sz="3200" dirty="0" smtClean="0"/>
              <a:t>Extern Variables (Contd.). </a:t>
            </a:r>
          </a:p>
        </p:txBody>
      </p:sp>
      <p:sp>
        <p:nvSpPr>
          <p:cNvPr id="305155" name="Rectangle 5"/>
          <p:cNvSpPr>
            <a:spLocks noChangeArrowheads="1"/>
          </p:cNvSpPr>
          <p:nvPr/>
        </p:nvSpPr>
        <p:spPr bwMode="auto">
          <a:xfrm>
            <a:off x="4648200" y="1371600"/>
            <a:ext cx="3429000" cy="4724400"/>
          </a:xfrm>
          <a:prstGeom prst="rect">
            <a:avLst/>
          </a:prstGeom>
          <a:noFill/>
          <a:ln w="9525">
            <a:noFill/>
            <a:miter lim="800000"/>
            <a:headEnd/>
            <a:tailEnd/>
          </a:ln>
        </p:spPr>
        <p:txBody>
          <a:bodyPr/>
          <a:lstStyle/>
          <a:p>
            <a:pPr marL="342900" indent="-342900" algn="just" eaLnBrk="0" hangingPunct="0">
              <a:spcBef>
                <a:spcPct val="20000"/>
              </a:spcBef>
              <a:buFontTx/>
              <a:buChar char="•"/>
            </a:pPr>
            <a:r>
              <a:rPr lang="en-US" sz="2000" b="1">
                <a:latin typeface="Times New Roman" pitchFamily="18" charset="0"/>
              </a:rPr>
              <a:t>Program b.c</a:t>
            </a:r>
          </a:p>
          <a:p>
            <a:pPr marL="342900" indent="-342900" algn="just" eaLnBrk="0" hangingPunct="0">
              <a:spcBef>
                <a:spcPct val="20000"/>
              </a:spcBef>
              <a:buFontTx/>
              <a:buChar char="•"/>
            </a:pPr>
            <a:r>
              <a:rPr lang="en-US" sz="2000">
                <a:latin typeface="Times New Roman" pitchFamily="18" charset="0"/>
              </a:rPr>
              <a:t>compute( )</a:t>
            </a:r>
          </a:p>
          <a:p>
            <a:pPr marL="342900" indent="-342900" algn="just" eaLnBrk="0" hangingPunct="0">
              <a:spcBef>
                <a:spcPct val="20000"/>
              </a:spcBef>
              <a:buFontTx/>
              <a:buChar char="•"/>
            </a:pPr>
            <a:r>
              <a:rPr lang="en-US" sz="2000">
                <a:latin typeface="Times New Roman" pitchFamily="18" charset="0"/>
              </a:rPr>
              <a:t>{</a:t>
            </a:r>
          </a:p>
          <a:p>
            <a:pPr marL="342900" indent="-342900" algn="just" eaLnBrk="0" hangingPunct="0">
              <a:spcBef>
                <a:spcPct val="20000"/>
              </a:spcBef>
              <a:buFontTx/>
              <a:buChar char="•"/>
            </a:pPr>
            <a:r>
              <a:rPr lang="en-US" sz="2000">
                <a:latin typeface="Times New Roman" pitchFamily="18" charset="0"/>
              </a:rPr>
              <a:t> extern int val; /* implies that val is defined in another program containing a function to which the current function will be linked to at the time of compilation */</a:t>
            </a:r>
          </a:p>
          <a:p>
            <a:pPr marL="342900" indent="-342900" algn="just" eaLnBrk="0" hangingPunct="0">
              <a:spcBef>
                <a:spcPct val="20000"/>
              </a:spcBef>
              <a:buFontTx/>
              <a:buChar char="•"/>
            </a:pPr>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7259" name="Group 43"/>
          <p:cNvGraphicFramePr>
            <a:graphicFrameLocks noGrp="1"/>
          </p:cNvGraphicFramePr>
          <p:nvPr>
            <p:ph idx="4294967295"/>
          </p:nvPr>
        </p:nvGraphicFramePr>
        <p:xfrm>
          <a:off x="457200" y="2286000"/>
          <a:ext cx="8229600" cy="3921443"/>
        </p:xfrm>
        <a:graphic>
          <a:graphicData uri="http://schemas.openxmlformats.org/drawingml/2006/table">
            <a:tbl>
              <a:tblPr/>
              <a:tblGrid>
                <a:gridCol w="2743200"/>
                <a:gridCol w="2743200"/>
                <a:gridCol w="2743200"/>
              </a:tblGrid>
              <a:tr h="4873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Return Value</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Implication</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Example</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14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Less than 0</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ASCII value of the character of the first string is less than the ASCII value of the corresponding character of the second string</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 = strcmp(“XYZ”, “xyz”)</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9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Greater than 0</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ASCII value of the character of the first string is less than the ASCII value of the corresponding character of the second string</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 = strcmp(“xyz”, “XYZ”)</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Equal to 0</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 the strings are identical</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rPr>
                        <a:t>i</a:t>
                      </a:r>
                      <a:r>
                        <a:rPr kumimoji="0" lang="en-US" sz="1600" b="0" i="0" u="none" strike="noStrike" cap="none" normalizeH="0" baseline="0" dirty="0" smtClean="0">
                          <a:ln>
                            <a:noFill/>
                          </a:ln>
                          <a:solidFill>
                            <a:schemeClr val="tx1"/>
                          </a:solidFill>
                          <a:effectLst/>
                          <a:latin typeface="Times New Roman" pitchFamily="18" charset="0"/>
                        </a:rPr>
                        <a:t> = </a:t>
                      </a:r>
                      <a:r>
                        <a:rPr kumimoji="0" lang="en-US" sz="1600" b="0" i="0" u="none" strike="noStrike" cap="none" normalizeH="0" baseline="0" dirty="0" err="1" smtClean="0">
                          <a:ln>
                            <a:noFill/>
                          </a:ln>
                          <a:solidFill>
                            <a:schemeClr val="tx1"/>
                          </a:solidFill>
                          <a:effectLst/>
                          <a:latin typeface="Times New Roman" pitchFamily="18" charset="0"/>
                        </a:rPr>
                        <a:t>strcmp</a:t>
                      </a:r>
                      <a:r>
                        <a:rPr kumimoji="0" lang="en-US" sz="1600" b="0" i="0" u="none" strike="noStrike" cap="none" normalizeH="0" baseline="0" dirty="0" smtClean="0">
                          <a:ln>
                            <a:noFill/>
                          </a:ln>
                          <a:solidFill>
                            <a:schemeClr val="tx1"/>
                          </a:solidFill>
                          <a:effectLst/>
                          <a:latin typeface="Times New Roman" pitchFamily="18" charset="0"/>
                        </a:rPr>
                        <a:t>(“XYZ”, “XYZ”)</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23" name="Rectangle 2"/>
          <p:cNvSpPr>
            <a:spLocks noGrp="1" noChangeArrowheads="1"/>
          </p:cNvSpPr>
          <p:nvPr>
            <p:ph type="title" idx="4294967295"/>
          </p:nvPr>
        </p:nvSpPr>
        <p:spPr>
          <a:xfrm>
            <a:off x="0" y="0"/>
            <a:ext cx="7562850" cy="914400"/>
          </a:xfrm>
        </p:spPr>
        <p:txBody>
          <a:bodyPr/>
          <a:lstStyle/>
          <a:p>
            <a:r>
              <a:rPr lang="en-US" sz="3200" smtClean="0"/>
              <a:t>Standard String Handling Functions</a:t>
            </a:r>
          </a:p>
        </p:txBody>
      </p:sp>
      <p:sp>
        <p:nvSpPr>
          <p:cNvPr id="307224" name="Rectangle 3"/>
          <p:cNvSpPr>
            <a:spLocks noGrp="1" noChangeArrowheads="1"/>
          </p:cNvSpPr>
          <p:nvPr>
            <p:ph type="body" sz="half" idx="4294967295"/>
          </p:nvPr>
        </p:nvSpPr>
        <p:spPr>
          <a:xfrm>
            <a:off x="0" y="990600"/>
            <a:ext cx="7924800" cy="1371600"/>
          </a:xfrm>
        </p:spPr>
        <p:txBody>
          <a:bodyPr/>
          <a:lstStyle/>
          <a:p>
            <a:pPr algn="just"/>
            <a:r>
              <a:rPr lang="en-US" b="1" smtClean="0"/>
              <a:t>strcmp( ) – compares two strings (that are passed to it as parameters) character by character using their ASCII values, and returns any of the following integer values.</a:t>
            </a:r>
          </a:p>
          <a:p>
            <a:pPr algn="just"/>
            <a:endParaRPr lang="en-US" b="1"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3"/>
          <p:cNvSpPr>
            <a:spLocks noGrp="1" noChangeArrowheads="1"/>
          </p:cNvSpPr>
          <p:nvPr>
            <p:ph idx="4294967295"/>
          </p:nvPr>
        </p:nvSpPr>
        <p:spPr>
          <a:xfrm>
            <a:off x="457200" y="1371600"/>
            <a:ext cx="7620000" cy="5029200"/>
          </a:xfrm>
        </p:spPr>
        <p:txBody>
          <a:bodyPr/>
          <a:lstStyle/>
          <a:p>
            <a:pPr algn="just"/>
            <a:r>
              <a:rPr lang="en-US" b="1" smtClean="0"/>
              <a:t>strcpy( ) – copies the second string to the first string, both of which are passed to it as arguments.</a:t>
            </a:r>
          </a:p>
          <a:p>
            <a:pPr algn="just"/>
            <a:endParaRPr lang="en-US" b="1" smtClean="0"/>
          </a:p>
          <a:p>
            <a:pPr algn="just"/>
            <a:r>
              <a:rPr lang="en-US" smtClean="0"/>
              <a:t>Example: strcpy( string1, “XYZ”) will copy the string “XYZ” to the string string1.</a:t>
            </a:r>
          </a:p>
          <a:p>
            <a:pPr algn="just"/>
            <a:endParaRPr lang="en-US" smtClean="0"/>
          </a:p>
          <a:p>
            <a:pPr algn="just"/>
            <a:r>
              <a:rPr lang="en-US" smtClean="0"/>
              <a:t>If string1 were to contain any value, it is overwritten with the value of the second string.</a:t>
            </a:r>
          </a:p>
        </p:txBody>
      </p:sp>
      <p:sp>
        <p:nvSpPr>
          <p:cNvPr id="308226" name="Rectangle 2"/>
          <p:cNvSpPr>
            <a:spLocks noGrp="1" noChangeArrowheads="1"/>
          </p:cNvSpPr>
          <p:nvPr>
            <p:ph type="title" idx="4294967295"/>
          </p:nvPr>
        </p:nvSpPr>
        <p:spPr>
          <a:xfrm>
            <a:off x="0" y="0"/>
            <a:ext cx="7562850" cy="914400"/>
          </a:xfrm>
        </p:spPr>
        <p:txBody>
          <a:bodyPr/>
          <a:lstStyle/>
          <a:p>
            <a:r>
              <a:rPr lang="en-US" sz="3200" dirty="0" smtClean="0"/>
              <a:t>Standard String Handling Functions (Contd.).</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3"/>
          <p:cNvSpPr>
            <a:spLocks noGrp="1" noChangeArrowheads="1"/>
          </p:cNvSpPr>
          <p:nvPr>
            <p:ph idx="4294967295"/>
          </p:nvPr>
        </p:nvSpPr>
        <p:spPr>
          <a:xfrm>
            <a:off x="457200" y="1371600"/>
            <a:ext cx="7620000" cy="5029200"/>
          </a:xfrm>
        </p:spPr>
        <p:txBody>
          <a:bodyPr/>
          <a:lstStyle/>
          <a:p>
            <a:r>
              <a:rPr lang="en-US" smtClean="0"/>
              <a:t>strcat( ) – appends the second string to the first string, both of which are passed to it as arguments. </a:t>
            </a:r>
          </a:p>
          <a:p>
            <a:pPr lvl="1"/>
            <a:r>
              <a:rPr lang="en-US" sz="1800" smtClean="0"/>
              <a:t>Example</a:t>
            </a:r>
          </a:p>
          <a:p>
            <a:pPr lvl="1">
              <a:buFont typeface="Gill Sans MT" pitchFamily="34" charset="0"/>
              <a:buNone/>
            </a:pPr>
            <a:r>
              <a:rPr lang="en-US" sz="1800" smtClean="0">
                <a:solidFill>
                  <a:schemeClr val="folHlink"/>
                </a:solidFill>
              </a:rPr>
              <a:t>strcat(“Edson Arantes Do Nascimento”, “Pele”); </a:t>
            </a:r>
          </a:p>
          <a:p>
            <a:pPr lvl="2">
              <a:buFont typeface="Arial" charset="0"/>
              <a:buNone/>
            </a:pPr>
            <a:r>
              <a:rPr lang="en-US" smtClean="0"/>
              <a:t>will give the string “Edson Arantes Do Nascimento Pele”</a:t>
            </a:r>
          </a:p>
          <a:p>
            <a:pPr lvl="1"/>
            <a:endParaRPr lang="en-US" sz="1800" smtClean="0"/>
          </a:p>
          <a:p>
            <a:r>
              <a:rPr lang="en-US" smtClean="0"/>
              <a:t>strlen( ) – This function returns the length of a string passed to it as an argument. The string terminator, i.e., the null character is not taken into consideration.</a:t>
            </a:r>
          </a:p>
          <a:p>
            <a:pPr lvl="1"/>
            <a:r>
              <a:rPr lang="en-US" sz="1800" smtClean="0"/>
              <a:t>Example: </a:t>
            </a:r>
          </a:p>
          <a:p>
            <a:pPr lvl="1">
              <a:buFont typeface="Gill Sans MT" pitchFamily="34" charset="0"/>
              <a:buNone/>
            </a:pPr>
            <a:r>
              <a:rPr lang="en-US" sz="1800" smtClean="0"/>
              <a:t>i = strlen(“Johann Cryuff”);</a:t>
            </a:r>
          </a:p>
          <a:p>
            <a:pPr lvl="2">
              <a:buFont typeface="Arial" charset="0"/>
              <a:buNone/>
            </a:pPr>
            <a:r>
              <a:rPr lang="en-US" smtClean="0"/>
              <a:t>will return the value value 13 into i.</a:t>
            </a:r>
          </a:p>
          <a:p>
            <a:pPr lvl="1"/>
            <a:endParaRPr lang="en-US" sz="1800" smtClean="0"/>
          </a:p>
        </p:txBody>
      </p:sp>
      <p:sp>
        <p:nvSpPr>
          <p:cNvPr id="309250" name="Rectangle 2"/>
          <p:cNvSpPr>
            <a:spLocks noGrp="1" noChangeArrowheads="1"/>
          </p:cNvSpPr>
          <p:nvPr>
            <p:ph type="title" idx="4294967295"/>
          </p:nvPr>
        </p:nvSpPr>
        <p:spPr>
          <a:xfrm>
            <a:off x="0" y="0"/>
            <a:ext cx="7562850" cy="914400"/>
          </a:xfrm>
        </p:spPr>
        <p:txBody>
          <a:bodyPr/>
          <a:lstStyle/>
          <a:p>
            <a:r>
              <a:rPr lang="en-US" sz="3200" dirty="0" smtClean="0"/>
              <a:t>Standard String Handling Functions (Contd.).</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3"/>
          <p:cNvSpPr>
            <a:spLocks noGrp="1" noChangeArrowheads="1"/>
          </p:cNvSpPr>
          <p:nvPr>
            <p:ph idx="4294967295"/>
          </p:nvPr>
        </p:nvSpPr>
        <p:spPr>
          <a:xfrm>
            <a:off x="457200" y="1371600"/>
            <a:ext cx="7620000" cy="5029200"/>
          </a:xfrm>
        </p:spPr>
        <p:txBody>
          <a:bodyPr/>
          <a:lstStyle/>
          <a:p>
            <a:r>
              <a:rPr lang="en-US" smtClean="0"/>
              <a:t>atoi( ) – This function accepts a string representation of an integer, and returns its integer equivalent</a:t>
            </a:r>
          </a:p>
          <a:p>
            <a:pPr lvl="1"/>
            <a:r>
              <a:rPr lang="en-US" sz="1800" smtClean="0"/>
              <a:t>Example:</a:t>
            </a:r>
          </a:p>
          <a:p>
            <a:pPr lvl="1">
              <a:buFont typeface="Gill Sans MT" pitchFamily="34" charset="0"/>
              <a:buNone/>
            </a:pPr>
            <a:r>
              <a:rPr lang="en-US" sz="1800" smtClean="0"/>
              <a:t>	i = atoi(“22”) </a:t>
            </a:r>
          </a:p>
          <a:p>
            <a:pPr lvl="2">
              <a:buFont typeface="Arial" charset="0"/>
              <a:buNone/>
            </a:pPr>
            <a:r>
              <a:rPr lang="en-US" smtClean="0"/>
              <a:t>will return the integer value 22 into the integer i.</a:t>
            </a:r>
          </a:p>
          <a:p>
            <a:endParaRPr lang="en-US" smtClean="0"/>
          </a:p>
          <a:p>
            <a:r>
              <a:rPr lang="en-US" smtClean="0"/>
              <a:t>This function is especially useful in cases where main is designed to accept numeric values as command line arguments.</a:t>
            </a:r>
          </a:p>
          <a:p>
            <a:endParaRPr lang="en-US" smtClean="0"/>
          </a:p>
          <a:p>
            <a:r>
              <a:rPr lang="en-US" smtClean="0"/>
              <a:t>It may be recalled that an integer passed as a command line argument to main( ) is treated as a string, and therefore needs to be converted to its numeric equivalent. </a:t>
            </a:r>
          </a:p>
        </p:txBody>
      </p:sp>
      <p:sp>
        <p:nvSpPr>
          <p:cNvPr id="310274" name="Rectangle 2"/>
          <p:cNvSpPr>
            <a:spLocks noGrp="1" noChangeArrowheads="1"/>
          </p:cNvSpPr>
          <p:nvPr>
            <p:ph type="title" idx="4294967295"/>
          </p:nvPr>
        </p:nvSpPr>
        <p:spPr>
          <a:xfrm>
            <a:off x="0" y="0"/>
            <a:ext cx="7562850" cy="914400"/>
          </a:xfrm>
        </p:spPr>
        <p:txBody>
          <a:bodyPr/>
          <a:lstStyle/>
          <a:p>
            <a:r>
              <a:rPr lang="en-US" sz="3200" smtClean="0"/>
              <a:t>String to Numeric Conversion Functions</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3"/>
          <p:cNvSpPr>
            <a:spLocks noGrp="1" noChangeArrowheads="1"/>
          </p:cNvSpPr>
          <p:nvPr>
            <p:ph idx="4294967295"/>
          </p:nvPr>
        </p:nvSpPr>
        <p:spPr>
          <a:xfrm>
            <a:off x="457200" y="1371600"/>
            <a:ext cx="8229600" cy="5029200"/>
          </a:xfrm>
        </p:spPr>
        <p:txBody>
          <a:bodyPr/>
          <a:lstStyle/>
          <a:p>
            <a:r>
              <a:rPr lang="en-US" dirty="0" err="1" smtClean="0"/>
              <a:t>atof</a:t>
            </a:r>
            <a:r>
              <a:rPr lang="en-US" dirty="0" smtClean="0"/>
              <a:t>( ) - This function accepts a string representation of a number, and returns its double equivalent</a:t>
            </a:r>
          </a:p>
          <a:p>
            <a:pPr lvl="1"/>
            <a:r>
              <a:rPr lang="en-US" sz="1800" dirty="0" smtClean="0"/>
              <a:t>For example, if the string </a:t>
            </a:r>
            <a:r>
              <a:rPr lang="en-US" sz="1800" dirty="0" err="1" smtClean="0"/>
              <a:t>str</a:t>
            </a:r>
            <a:r>
              <a:rPr lang="en-US" sz="1800" dirty="0" smtClean="0"/>
              <a:t> contains the value “1234”, then the following statement:</a:t>
            </a:r>
          </a:p>
          <a:p>
            <a:pPr>
              <a:buFont typeface="Wingdings" pitchFamily="2" charset="2"/>
              <a:buNone/>
            </a:pPr>
            <a:r>
              <a:rPr lang="en-US" dirty="0" smtClean="0"/>
              <a:t>	</a:t>
            </a:r>
            <a:r>
              <a:rPr lang="en-US" dirty="0" err="1" smtClean="0"/>
              <a:t>i</a:t>
            </a:r>
            <a:r>
              <a:rPr lang="en-US" dirty="0" smtClean="0"/>
              <a:t> = </a:t>
            </a:r>
            <a:r>
              <a:rPr lang="en-US" dirty="0" err="1" smtClean="0"/>
              <a:t>atoi</a:t>
            </a:r>
            <a:r>
              <a:rPr lang="en-US" dirty="0" smtClean="0"/>
              <a:t>(</a:t>
            </a:r>
            <a:r>
              <a:rPr lang="en-US" dirty="0" err="1" smtClean="0"/>
              <a:t>str</a:t>
            </a:r>
            <a:r>
              <a:rPr lang="en-US" dirty="0" smtClean="0"/>
              <a:t>); </a:t>
            </a:r>
          </a:p>
          <a:p>
            <a:pPr lvl="2"/>
            <a:r>
              <a:rPr lang="en-US" dirty="0" smtClean="0"/>
              <a:t>will cause </a:t>
            </a:r>
            <a:r>
              <a:rPr lang="en-US" dirty="0" err="1" smtClean="0"/>
              <a:t>i</a:t>
            </a:r>
            <a:r>
              <a:rPr lang="en-US" dirty="0" smtClean="0"/>
              <a:t> to have the value 1234.000000</a:t>
            </a:r>
          </a:p>
          <a:p>
            <a:endParaRPr lang="en-US" dirty="0" smtClean="0"/>
          </a:p>
          <a:p>
            <a:r>
              <a:rPr lang="en-US" dirty="0" smtClean="0"/>
              <a:t>To use the function </a:t>
            </a:r>
            <a:r>
              <a:rPr lang="en-US" dirty="0" err="1" smtClean="0"/>
              <a:t>atof</a:t>
            </a:r>
            <a:r>
              <a:rPr lang="en-US" dirty="0" smtClean="0"/>
              <a:t>( ) in any function, its prototype must be declared at the beginning of the function where it is used:	double </a:t>
            </a:r>
            <a:r>
              <a:rPr lang="en-US" dirty="0" err="1" smtClean="0"/>
              <a:t>atof</a:t>
            </a:r>
            <a:r>
              <a:rPr lang="en-US" dirty="0" smtClean="0"/>
              <a:t>( )</a:t>
            </a:r>
          </a:p>
        </p:txBody>
      </p:sp>
      <p:sp>
        <p:nvSpPr>
          <p:cNvPr id="312322" name="Rectangle 2"/>
          <p:cNvSpPr>
            <a:spLocks noGrp="1" noChangeArrowheads="1"/>
          </p:cNvSpPr>
          <p:nvPr>
            <p:ph type="title" idx="4294967295"/>
          </p:nvPr>
        </p:nvSpPr>
        <p:spPr>
          <a:xfrm>
            <a:off x="0" y="0"/>
            <a:ext cx="7562850" cy="914400"/>
          </a:xfrm>
        </p:spPr>
        <p:txBody>
          <a:bodyPr/>
          <a:lstStyle/>
          <a:p>
            <a:r>
              <a:rPr lang="en-US" dirty="0" smtClean="0"/>
              <a:t>String to Numeric Conversion Functions (Contd.).</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3"/>
          <p:cNvSpPr>
            <a:spLocks noGrp="1" noChangeArrowheads="1"/>
          </p:cNvSpPr>
          <p:nvPr>
            <p:ph idx="4294967295"/>
          </p:nvPr>
        </p:nvSpPr>
        <p:spPr>
          <a:xfrm>
            <a:off x="457200" y="1371600"/>
            <a:ext cx="7620000" cy="5029200"/>
          </a:xfrm>
        </p:spPr>
        <p:txBody>
          <a:bodyPr/>
          <a:lstStyle/>
          <a:p>
            <a:r>
              <a:rPr lang="en-US" smtClean="0"/>
              <a:t>sprintf( ) – this function writes to a variable in memory specified as its first argument.</a:t>
            </a:r>
          </a:p>
          <a:p>
            <a:pPr lvl="1"/>
            <a:r>
              <a:rPr lang="en-US" sz="1800" smtClean="0"/>
              <a:t>The syntax of the function sprintf( ) is as follows:</a:t>
            </a:r>
          </a:p>
          <a:p>
            <a:pPr lvl="1">
              <a:buFont typeface="Gill Sans MT" pitchFamily="34" charset="0"/>
              <a:buNone/>
            </a:pPr>
            <a:r>
              <a:rPr lang="en-US" sz="1800" smtClean="0"/>
              <a:t>sprintf( string, format specification, data)</a:t>
            </a:r>
          </a:p>
          <a:p>
            <a:endParaRPr lang="en-US" smtClean="0"/>
          </a:p>
          <a:p>
            <a:r>
              <a:rPr lang="en-US" smtClean="0"/>
              <a:t>Example:</a:t>
            </a:r>
          </a:p>
          <a:p>
            <a:pPr lvl="1"/>
            <a:r>
              <a:rPr lang="en-US" sz="1800" smtClean="0"/>
              <a:t>sprintf( str, “%02d-%02d-%02d”, 28, 8, 71) </a:t>
            </a:r>
          </a:p>
          <a:p>
            <a:pPr lvl="2">
              <a:buFont typeface="Arial" charset="0"/>
              <a:buNone/>
            </a:pPr>
            <a:r>
              <a:rPr lang="en-US" smtClean="0"/>
              <a:t>will return the string 28-08-71 into str.</a:t>
            </a:r>
          </a:p>
        </p:txBody>
      </p:sp>
      <p:sp>
        <p:nvSpPr>
          <p:cNvPr id="314370" name="Rectangle 2"/>
          <p:cNvSpPr>
            <a:spLocks noGrp="1" noChangeArrowheads="1"/>
          </p:cNvSpPr>
          <p:nvPr>
            <p:ph type="title" idx="4294967295"/>
          </p:nvPr>
        </p:nvSpPr>
        <p:spPr>
          <a:xfrm>
            <a:off x="0" y="0"/>
            <a:ext cx="7562850" cy="914400"/>
          </a:xfrm>
        </p:spPr>
        <p:txBody>
          <a:bodyPr/>
          <a:lstStyle/>
          <a:p>
            <a:r>
              <a:rPr lang="en-US" sz="3200" smtClean="0"/>
              <a:t>Functions for Formatting Data in Memory</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Rectangle 3"/>
          <p:cNvSpPr>
            <a:spLocks noGrp="1" noChangeArrowheads="1"/>
          </p:cNvSpPr>
          <p:nvPr>
            <p:ph idx="4294967295"/>
          </p:nvPr>
        </p:nvSpPr>
        <p:spPr>
          <a:xfrm>
            <a:off x="457200" y="1371600"/>
            <a:ext cx="8305800" cy="5029200"/>
          </a:xfrm>
        </p:spPr>
        <p:txBody>
          <a:bodyPr/>
          <a:lstStyle/>
          <a:p>
            <a:r>
              <a:rPr lang="en-US" dirty="0" err="1" smtClean="0"/>
              <a:t>sscanf</a:t>
            </a:r>
            <a:r>
              <a:rPr lang="en-US" dirty="0" smtClean="0"/>
              <a:t>( ) – this function reads from a variable in memory, and stores the data in different memory variables specified.</a:t>
            </a:r>
          </a:p>
          <a:p>
            <a:pPr lvl="1"/>
            <a:r>
              <a:rPr lang="en-US" sz="1800" dirty="0" smtClean="0"/>
              <a:t>The syntax of the function </a:t>
            </a:r>
            <a:r>
              <a:rPr lang="en-US" sz="1800" dirty="0" err="1" smtClean="0"/>
              <a:t>sscanf</a:t>
            </a:r>
            <a:r>
              <a:rPr lang="en-US" sz="1800" dirty="0" smtClean="0"/>
              <a:t>( ) is:</a:t>
            </a:r>
          </a:p>
          <a:p>
            <a:pPr lvl="1">
              <a:buFont typeface="Gill Sans MT" pitchFamily="34" charset="0"/>
              <a:buNone/>
            </a:pPr>
            <a:r>
              <a:rPr lang="en-US" sz="1800" dirty="0" err="1" smtClean="0"/>
              <a:t>Sscanf</a:t>
            </a:r>
            <a:r>
              <a:rPr lang="en-US" sz="1800" dirty="0" smtClean="0"/>
              <a:t>( string, format specification, variable list);</a:t>
            </a:r>
          </a:p>
          <a:p>
            <a:endParaRPr lang="en-US" dirty="0" smtClean="0"/>
          </a:p>
          <a:p>
            <a:r>
              <a:rPr lang="en-US" dirty="0" smtClean="0"/>
              <a:t>Example: </a:t>
            </a:r>
          </a:p>
          <a:p>
            <a:pPr lvl="1">
              <a:buFont typeface="Gill Sans MT" pitchFamily="34" charset="0"/>
              <a:buNone/>
            </a:pPr>
            <a:r>
              <a:rPr lang="en-US" sz="1800" dirty="0" err="1" smtClean="0"/>
              <a:t>sscanf</a:t>
            </a:r>
            <a:r>
              <a:rPr lang="en-US" sz="1800" dirty="0" smtClean="0"/>
              <a:t>(</a:t>
            </a:r>
            <a:r>
              <a:rPr lang="en-US" sz="1800" dirty="0" err="1" smtClean="0"/>
              <a:t>str</a:t>
            </a:r>
            <a:r>
              <a:rPr lang="en-US" sz="1800" dirty="0" smtClean="0"/>
              <a:t>, “%2d%2s%s%d”, &amp;day, suffix, </a:t>
            </a:r>
            <a:r>
              <a:rPr lang="en-US" sz="1800" dirty="0" err="1" smtClean="0"/>
              <a:t>mnth</a:t>
            </a:r>
            <a:r>
              <a:rPr lang="en-US" sz="1800" dirty="0" smtClean="0"/>
              <a:t>, &amp;year)</a:t>
            </a:r>
          </a:p>
          <a:p>
            <a:pPr lvl="1">
              <a:buFont typeface="Gill Sans MT" pitchFamily="34" charset="0"/>
              <a:buNone/>
            </a:pPr>
            <a:r>
              <a:rPr lang="en-US" sz="1600" dirty="0" err="1" smtClean="0"/>
              <a:t>printf</a:t>
            </a:r>
            <a:r>
              <a:rPr lang="en-US" sz="1600" dirty="0" smtClean="0"/>
              <a:t>(“The day is : %d, suffix is %s, month is %s, year is %d\n”, day, suffix, </a:t>
            </a:r>
            <a:r>
              <a:rPr lang="en-US" sz="1600" dirty="0" err="1" smtClean="0"/>
              <a:t>mnth</a:t>
            </a:r>
            <a:r>
              <a:rPr lang="en-US" sz="1600" dirty="0" smtClean="0"/>
              <a:t>, year);</a:t>
            </a:r>
          </a:p>
          <a:p>
            <a:endParaRPr lang="en-US" dirty="0" smtClean="0"/>
          </a:p>
          <a:p>
            <a:pPr lvl="2"/>
            <a:r>
              <a:rPr lang="en-US" dirty="0" smtClean="0"/>
              <a:t>If the data in </a:t>
            </a:r>
            <a:r>
              <a:rPr lang="en-US" dirty="0" err="1" smtClean="0"/>
              <a:t>str</a:t>
            </a:r>
            <a:r>
              <a:rPr lang="en-US" dirty="0" smtClean="0"/>
              <a:t> is “29th July 1971”, the output will be:</a:t>
            </a:r>
          </a:p>
          <a:p>
            <a:pPr lvl="2"/>
            <a:r>
              <a:rPr lang="en-US" dirty="0" smtClean="0"/>
              <a:t>The day is 29, suffix is </a:t>
            </a:r>
            <a:r>
              <a:rPr lang="en-US" dirty="0" err="1" smtClean="0"/>
              <a:t>th</a:t>
            </a:r>
            <a:r>
              <a:rPr lang="en-US" dirty="0" smtClean="0"/>
              <a:t>, month is July, year is 1971</a:t>
            </a:r>
          </a:p>
        </p:txBody>
      </p:sp>
      <p:sp>
        <p:nvSpPr>
          <p:cNvPr id="315394" name="Rectangle 2"/>
          <p:cNvSpPr>
            <a:spLocks noGrp="1" noChangeArrowheads="1"/>
          </p:cNvSpPr>
          <p:nvPr>
            <p:ph type="title" idx="4294967295"/>
          </p:nvPr>
        </p:nvSpPr>
        <p:spPr>
          <a:xfrm>
            <a:off x="0" y="0"/>
            <a:ext cx="8001000" cy="914400"/>
          </a:xfrm>
        </p:spPr>
        <p:txBody>
          <a:bodyPr/>
          <a:lstStyle/>
          <a:p>
            <a:r>
              <a:rPr lang="en-US" dirty="0" smtClean="0"/>
              <a:t>Functions for Formatting Data in Memory (Contd.).</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3"/>
          <p:cNvSpPr>
            <a:spLocks noGrp="1" noChangeArrowheads="1"/>
          </p:cNvSpPr>
          <p:nvPr>
            <p:ph idx="4294967295"/>
          </p:nvPr>
        </p:nvSpPr>
        <p:spPr>
          <a:xfrm>
            <a:off x="457200" y="1371600"/>
            <a:ext cx="4572000" cy="5029200"/>
          </a:xfrm>
        </p:spPr>
        <p:txBody>
          <a:bodyPr/>
          <a:lstStyle/>
          <a:p>
            <a:pPr algn="just"/>
            <a:r>
              <a:rPr lang="en-US" smtClean="0"/>
              <a:t>You may therefore write the definition of this function as follows:</a:t>
            </a:r>
          </a:p>
          <a:p>
            <a:pPr algn="just"/>
            <a:endParaRPr lang="en-US" smtClean="0"/>
          </a:p>
          <a:p>
            <a:pPr algn="just"/>
            <a:r>
              <a:rPr lang="en-US" smtClean="0"/>
              <a:t>0! = 1</a:t>
            </a:r>
          </a:p>
          <a:p>
            <a:pPr algn="just"/>
            <a:r>
              <a:rPr lang="en-US" smtClean="0"/>
              <a:t>1! = 1</a:t>
            </a:r>
          </a:p>
          <a:p>
            <a:pPr algn="just"/>
            <a:r>
              <a:rPr lang="en-US" smtClean="0"/>
              <a:t>2! = 2 * 1</a:t>
            </a:r>
          </a:p>
          <a:p>
            <a:pPr algn="just"/>
            <a:r>
              <a:rPr lang="en-US" smtClean="0"/>
              <a:t>3! = 3 * 2 * 1</a:t>
            </a:r>
          </a:p>
          <a:p>
            <a:pPr algn="just"/>
            <a:r>
              <a:rPr lang="en-US" smtClean="0"/>
              <a:t>4! = 4 * 3 * 2 * 1</a:t>
            </a:r>
          </a:p>
          <a:p>
            <a:pPr algn="just"/>
            <a:endParaRPr lang="en-US" smtClean="0"/>
          </a:p>
          <a:p>
            <a:pPr algn="just"/>
            <a:r>
              <a:rPr lang="en-US" smtClean="0"/>
              <a:t>n! = 1 if n = = 0</a:t>
            </a:r>
          </a:p>
          <a:p>
            <a:pPr algn="just"/>
            <a:r>
              <a:rPr lang="en-US" smtClean="0"/>
              <a:t>n! = n * (n-1) * (n-2) * ….. * 1 if n &gt; 0.</a:t>
            </a:r>
          </a:p>
          <a:p>
            <a:pPr algn="just"/>
            <a:endParaRPr lang="en-US" smtClean="0"/>
          </a:p>
          <a:p>
            <a:pPr algn="just"/>
            <a:endParaRPr lang="en-US" smtClean="0"/>
          </a:p>
          <a:p>
            <a:pPr algn="just"/>
            <a:endParaRPr lang="en-US" smtClean="0"/>
          </a:p>
        </p:txBody>
      </p:sp>
      <p:sp>
        <p:nvSpPr>
          <p:cNvPr id="318466" name="Rectangle 2"/>
          <p:cNvSpPr>
            <a:spLocks noGrp="1" noChangeArrowheads="1"/>
          </p:cNvSpPr>
          <p:nvPr>
            <p:ph type="title" idx="4294967295"/>
          </p:nvPr>
        </p:nvSpPr>
        <p:spPr>
          <a:xfrm>
            <a:off x="0" y="0"/>
            <a:ext cx="7562850" cy="914400"/>
          </a:xfrm>
        </p:spPr>
        <p:txBody>
          <a:bodyPr/>
          <a:lstStyle/>
          <a:p>
            <a:r>
              <a:rPr lang="en-US" sz="3200" dirty="0" smtClean="0"/>
              <a:t>Recursion: Factorial Function</a:t>
            </a:r>
          </a:p>
        </p:txBody>
      </p:sp>
      <p:sp>
        <p:nvSpPr>
          <p:cNvPr id="318468" name="Rectangle 4"/>
          <p:cNvSpPr>
            <a:spLocks noChangeArrowheads="1"/>
          </p:cNvSpPr>
          <p:nvPr/>
        </p:nvSpPr>
        <p:spPr bwMode="auto">
          <a:xfrm>
            <a:off x="5257800" y="4267200"/>
            <a:ext cx="3505200" cy="1739900"/>
          </a:xfrm>
          <a:prstGeom prst="rect">
            <a:avLst/>
          </a:prstGeom>
          <a:gradFill rotWithShape="1">
            <a:gsLst>
              <a:gs pos="0">
                <a:srgbClr val="FDF89B"/>
              </a:gs>
              <a:gs pos="100000">
                <a:schemeClr val="bg1"/>
              </a:gs>
            </a:gsLst>
            <a:lin ang="0" scaled="1"/>
          </a:gradFill>
          <a:ln w="9525">
            <a:noFill/>
            <a:miter lim="800000"/>
            <a:headEnd/>
            <a:tailEnd/>
          </a:ln>
          <a:effectLst/>
        </p:spPr>
        <p:txBody>
          <a:bodyPr>
            <a:spAutoFit/>
          </a:bodyPr>
          <a:lstStyle/>
          <a:p>
            <a:r>
              <a:rPr lang="en-US">
                <a:latin typeface="Courier New" pitchFamily="49" charset="0"/>
              </a:rPr>
              <a:t>prod = 1</a:t>
            </a:r>
          </a:p>
          <a:p>
            <a:r>
              <a:rPr lang="en-US">
                <a:latin typeface="Courier New" pitchFamily="49" charset="0"/>
              </a:rPr>
              <a:t>for (x = n; x &gt; 0; x--)</a:t>
            </a:r>
          </a:p>
          <a:p>
            <a:r>
              <a:rPr lang="en-US">
                <a:latin typeface="Courier New" pitchFamily="49" charset="0"/>
              </a:rPr>
              <a:t> {</a:t>
            </a:r>
          </a:p>
          <a:p>
            <a:r>
              <a:rPr lang="en-US">
                <a:latin typeface="Courier New" pitchFamily="49" charset="0"/>
              </a:rPr>
              <a:t>  prod *= x;</a:t>
            </a:r>
          </a:p>
          <a:p>
            <a:r>
              <a:rPr lang="en-US">
                <a:latin typeface="Courier New" pitchFamily="49" charset="0"/>
              </a:rPr>
              <a:t>  return (prod)</a:t>
            </a:r>
          </a:p>
          <a:p>
            <a:r>
              <a:rPr lang="en-US">
                <a:latin typeface="Courier New" pitchFamily="49" charset="0"/>
              </a:rPr>
              <a:t> }</a:t>
            </a:r>
          </a:p>
        </p:txBody>
      </p:sp>
      <p:sp>
        <p:nvSpPr>
          <p:cNvPr id="318469" name="Rectangle 5"/>
          <p:cNvSpPr>
            <a:spLocks noChangeArrowheads="1"/>
          </p:cNvSpPr>
          <p:nvPr/>
        </p:nvSpPr>
        <p:spPr bwMode="auto">
          <a:xfrm>
            <a:off x="5334000" y="1905000"/>
            <a:ext cx="3276600" cy="1739900"/>
          </a:xfrm>
          <a:prstGeom prst="rect">
            <a:avLst/>
          </a:prstGeom>
          <a:gradFill rotWithShape="1">
            <a:gsLst>
              <a:gs pos="0">
                <a:srgbClr val="FC9AFE"/>
              </a:gs>
              <a:gs pos="100000">
                <a:schemeClr val="bg1"/>
              </a:gs>
            </a:gsLst>
            <a:lin ang="0" scaled="1"/>
          </a:gradFill>
          <a:ln w="9525">
            <a:noFill/>
            <a:miter lim="800000"/>
            <a:headEnd/>
            <a:tailEnd/>
          </a:ln>
          <a:effectLst/>
        </p:spPr>
        <p:txBody>
          <a:bodyPr>
            <a:spAutoFit/>
          </a:bodyPr>
          <a:lstStyle/>
          <a:p>
            <a:r>
              <a:rPr lang="en-US"/>
              <a:t>You may therefore define:</a:t>
            </a:r>
          </a:p>
          <a:p>
            <a:r>
              <a:rPr lang="en-US"/>
              <a:t>0! = 1</a:t>
            </a:r>
          </a:p>
          <a:p>
            <a:r>
              <a:rPr lang="en-US"/>
              <a:t>1! = 1 * 0!</a:t>
            </a:r>
          </a:p>
          <a:p>
            <a:r>
              <a:rPr lang="en-US"/>
              <a:t>2! = 2 * 1!</a:t>
            </a:r>
          </a:p>
          <a:p>
            <a:r>
              <a:rPr lang="en-US"/>
              <a:t>3! = 3 * 2!</a:t>
            </a:r>
          </a:p>
          <a:p>
            <a:r>
              <a:rPr lang="en-US"/>
              <a:t>4! = 4 *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idx="4294967295"/>
          </p:nvPr>
        </p:nvSpPr>
        <p:spPr/>
        <p:txBody>
          <a:bodyPr/>
          <a:lstStyle/>
          <a:p>
            <a:pPr eaLnBrk="1" hangingPunct="1"/>
            <a:r>
              <a:rPr lang="en-US" sz="3200" dirty="0" smtClean="0"/>
              <a:t>C Data Type</a:t>
            </a:r>
          </a:p>
        </p:txBody>
      </p:sp>
      <p:pic>
        <p:nvPicPr>
          <p:cNvPr id="41986" name="Picture 48"/>
          <p:cNvPicPr>
            <a:picLocks noChangeAspect="1" noChangeArrowheads="1"/>
          </p:cNvPicPr>
          <p:nvPr/>
        </p:nvPicPr>
        <p:blipFill>
          <a:blip r:embed="rId3" cstate="print"/>
          <a:srcRect/>
          <a:stretch>
            <a:fillRect/>
          </a:stretch>
        </p:blipFill>
        <p:spPr bwMode="auto">
          <a:xfrm>
            <a:off x="228600" y="1143000"/>
            <a:ext cx="4648200" cy="4724400"/>
          </a:xfrm>
          <a:prstGeom prst="rect">
            <a:avLst/>
          </a:prstGeom>
          <a:noFill/>
          <a:ln w="9525">
            <a:noFill/>
            <a:miter lim="800000"/>
            <a:headEnd/>
            <a:tailEnd/>
          </a:ln>
        </p:spPr>
      </p:pic>
      <p:pic>
        <p:nvPicPr>
          <p:cNvPr id="41987" name="Picture 50"/>
          <p:cNvPicPr>
            <a:picLocks noChangeAspect="1" noChangeArrowheads="1"/>
          </p:cNvPicPr>
          <p:nvPr/>
        </p:nvPicPr>
        <p:blipFill>
          <a:blip r:embed="rId4" cstate="print"/>
          <a:srcRect/>
          <a:stretch>
            <a:fillRect/>
          </a:stretch>
        </p:blipFill>
        <p:spPr bwMode="auto">
          <a:xfrm>
            <a:off x="4953000" y="2800350"/>
            <a:ext cx="3074988" cy="3829050"/>
          </a:xfrm>
          <a:prstGeom prst="rect">
            <a:avLst/>
          </a:prstGeom>
          <a:noFill/>
          <a:ln w="9525">
            <a:noFill/>
            <a:miter lim="800000"/>
            <a:headEnd/>
            <a:tailEnd/>
          </a:ln>
        </p:spPr>
      </p:pic>
      <p:sp>
        <p:nvSpPr>
          <p:cNvPr id="41988" name="Rectangle 51"/>
          <p:cNvSpPr>
            <a:spLocks noChangeArrowheads="1"/>
          </p:cNvSpPr>
          <p:nvPr/>
        </p:nvSpPr>
        <p:spPr bwMode="auto">
          <a:xfrm>
            <a:off x="4953000" y="1447800"/>
            <a:ext cx="4114800" cy="1281113"/>
          </a:xfrm>
          <a:prstGeom prst="rect">
            <a:avLst/>
          </a:prstGeom>
          <a:noFill/>
          <a:ln w="9525">
            <a:noFill/>
            <a:miter lim="800000"/>
            <a:headEnd/>
            <a:tailEnd/>
          </a:ln>
        </p:spPr>
        <p:txBody>
          <a:bodyPr>
            <a:spAutoFit/>
          </a:bodyPr>
          <a:lstStyle/>
          <a:p>
            <a:r>
              <a:rPr lang="en-US" i="1">
                <a:solidFill>
                  <a:schemeClr val="folHlink"/>
                </a:solidFill>
                <a:latin typeface="Times New Roman" pitchFamily="18" charset="0"/>
              </a:rPr>
              <a:t>Memory allocation is done by OS</a:t>
            </a:r>
            <a:r>
              <a:rPr lang="en-US">
                <a:latin typeface="Times New Roman" pitchFamily="18" charset="0"/>
              </a:rPr>
              <a:t>.</a:t>
            </a:r>
          </a:p>
          <a:p>
            <a:r>
              <a:rPr lang="en-US" sz="2000">
                <a:latin typeface="Times New Roman" pitchFamily="18" charset="0"/>
              </a:rPr>
              <a:t>int i=4;</a:t>
            </a:r>
          </a:p>
          <a:p>
            <a:r>
              <a:rPr lang="en-US" sz="2000">
                <a:latin typeface="Times New Roman" pitchFamily="18" charset="0"/>
              </a:rPr>
              <a:t>float f=3.14;</a:t>
            </a:r>
          </a:p>
          <a:p>
            <a:r>
              <a:rPr lang="en-US" sz="2000">
                <a:latin typeface="Times New Roman" pitchFamily="18" charset="0"/>
              </a:rPr>
              <a:t>char ch=‘a’;</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Rectangle 3"/>
          <p:cNvSpPr>
            <a:spLocks noGrp="1" noChangeArrowheads="1"/>
          </p:cNvSpPr>
          <p:nvPr>
            <p:ph idx="4294967295"/>
          </p:nvPr>
        </p:nvSpPr>
        <p:spPr>
          <a:xfrm>
            <a:off x="457200" y="1371600"/>
            <a:ext cx="7620000" cy="5029200"/>
          </a:xfrm>
        </p:spPr>
        <p:txBody>
          <a:bodyPr/>
          <a:lstStyle/>
          <a:p>
            <a:pPr algn="just"/>
            <a:r>
              <a:rPr lang="en-US" smtClean="0"/>
              <a:t>You will now attempt to incorporate this process into an algorithm. You want the algorithm to accept a non-negative integer, and to compute in a variable fact the non-negative integer that is n factorial.</a:t>
            </a:r>
          </a:p>
          <a:p>
            <a:pPr lvl="1" algn="just">
              <a:buFont typeface="Gill Sans MT" pitchFamily="34" charset="0"/>
              <a:buNone/>
            </a:pPr>
            <a:endParaRPr lang="en-US" sz="2000" smtClean="0">
              <a:latin typeface="Courier New" pitchFamily="49" charset="0"/>
            </a:endParaRPr>
          </a:p>
          <a:p>
            <a:pPr lvl="1" algn="just">
              <a:buFont typeface="Gill Sans MT" pitchFamily="34" charset="0"/>
              <a:buNone/>
            </a:pPr>
            <a:r>
              <a:rPr lang="en-US" sz="2000" smtClean="0">
                <a:latin typeface="Courier New" pitchFamily="49" charset="0"/>
              </a:rPr>
              <a:t>if (n == 0)</a:t>
            </a:r>
          </a:p>
          <a:p>
            <a:pPr lvl="1" algn="just">
              <a:buFont typeface="Gill Sans MT" pitchFamily="34" charset="0"/>
              <a:buNone/>
            </a:pPr>
            <a:r>
              <a:rPr lang="en-US" sz="2000" smtClean="0">
                <a:latin typeface="Courier New" pitchFamily="49" charset="0"/>
              </a:rPr>
              <a:t> fact = 1;</a:t>
            </a:r>
          </a:p>
          <a:p>
            <a:pPr lvl="1" algn="just">
              <a:buFont typeface="Gill Sans MT" pitchFamily="34" charset="0"/>
              <a:buNone/>
            </a:pPr>
            <a:r>
              <a:rPr lang="en-US" sz="2000" smtClean="0">
                <a:latin typeface="Courier New" pitchFamily="49" charset="0"/>
              </a:rPr>
              <a:t>else</a:t>
            </a:r>
          </a:p>
          <a:p>
            <a:pPr lvl="1" algn="just">
              <a:buFont typeface="Gill Sans MT" pitchFamily="34" charset="0"/>
              <a:buNone/>
            </a:pPr>
            <a:r>
              <a:rPr lang="en-US" sz="2000" smtClean="0">
                <a:latin typeface="Courier New" pitchFamily="49" charset="0"/>
              </a:rPr>
              <a:t>     {</a:t>
            </a:r>
          </a:p>
          <a:p>
            <a:pPr lvl="1" algn="just">
              <a:buFont typeface="Gill Sans MT" pitchFamily="34" charset="0"/>
              <a:buNone/>
            </a:pPr>
            <a:r>
              <a:rPr lang="en-US" sz="2000" smtClean="0">
                <a:latin typeface="Courier New" pitchFamily="49" charset="0"/>
              </a:rPr>
              <a:t>       x = n – 1;</a:t>
            </a:r>
          </a:p>
          <a:p>
            <a:pPr lvl="1" algn="just">
              <a:buFont typeface="Gill Sans MT" pitchFamily="34" charset="0"/>
              <a:buNone/>
            </a:pPr>
            <a:r>
              <a:rPr lang="en-US" sz="2000" smtClean="0">
                <a:latin typeface="Courier New" pitchFamily="49" charset="0"/>
              </a:rPr>
              <a:t>       </a:t>
            </a:r>
            <a:r>
              <a:rPr lang="en-US" sz="2000" b="1" smtClean="0">
                <a:solidFill>
                  <a:schemeClr val="folHlink"/>
                </a:solidFill>
                <a:latin typeface="Courier New" pitchFamily="49" charset="0"/>
              </a:rPr>
              <a:t>find the value of x!. call it y;</a:t>
            </a:r>
          </a:p>
          <a:p>
            <a:pPr lvl="1" algn="just">
              <a:buFont typeface="Gill Sans MT" pitchFamily="34" charset="0"/>
              <a:buNone/>
            </a:pPr>
            <a:r>
              <a:rPr lang="en-US" sz="2000" smtClean="0">
                <a:latin typeface="Courier New" pitchFamily="49" charset="0"/>
              </a:rPr>
              <a:t>       fact = n * y;</a:t>
            </a:r>
          </a:p>
          <a:p>
            <a:pPr lvl="1" algn="just">
              <a:buFont typeface="Gill Sans MT" pitchFamily="34" charset="0"/>
              <a:buNone/>
            </a:pPr>
            <a:r>
              <a:rPr lang="en-US" sz="2000" smtClean="0">
                <a:latin typeface="Courier New" pitchFamily="49" charset="0"/>
              </a:rPr>
              <a:t>      } </a:t>
            </a:r>
          </a:p>
        </p:txBody>
      </p:sp>
      <p:sp>
        <p:nvSpPr>
          <p:cNvPr id="329730" name="Rectangle 2"/>
          <p:cNvSpPr>
            <a:spLocks noGrp="1" noChangeArrowheads="1"/>
          </p:cNvSpPr>
          <p:nvPr>
            <p:ph type="title" idx="4294967295"/>
          </p:nvPr>
        </p:nvSpPr>
        <p:spPr>
          <a:xfrm>
            <a:off x="0" y="0"/>
            <a:ext cx="7562850" cy="914400"/>
          </a:xfrm>
        </p:spPr>
        <p:txBody>
          <a:bodyPr/>
          <a:lstStyle/>
          <a:p>
            <a:r>
              <a:rPr lang="en-US" sz="2900" smtClean="0"/>
              <a:t>Evolving a Recursive Definition for the Factorial</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Rectangle 3"/>
          <p:cNvSpPr>
            <a:spLocks noGrp="1" noChangeArrowheads="1"/>
          </p:cNvSpPr>
          <p:nvPr>
            <p:ph idx="4294967295"/>
          </p:nvPr>
        </p:nvSpPr>
        <p:spPr>
          <a:xfrm>
            <a:off x="457200" y="1371600"/>
            <a:ext cx="4495800" cy="5029200"/>
          </a:xfrm>
        </p:spPr>
        <p:txBody>
          <a:bodyPr/>
          <a:lstStyle/>
          <a:p>
            <a:pPr algn="just"/>
            <a:r>
              <a:rPr lang="en-US" dirty="0" smtClean="0"/>
              <a:t>In the statement y = fact(x), the function fact( ) makes a recursive call to itself. </a:t>
            </a:r>
          </a:p>
          <a:p>
            <a:pPr algn="just"/>
            <a:endParaRPr lang="en-US" dirty="0" smtClean="0"/>
          </a:p>
          <a:p>
            <a:pPr algn="just"/>
            <a:r>
              <a:rPr lang="en-US" dirty="0" smtClean="0"/>
              <a:t>This is the essential ingredient of a recursive routine. </a:t>
            </a:r>
          </a:p>
          <a:p>
            <a:pPr algn="just"/>
            <a:endParaRPr lang="en-US" dirty="0" smtClean="0"/>
          </a:p>
          <a:p>
            <a:pPr algn="just"/>
            <a:r>
              <a:rPr lang="en-US" dirty="0" smtClean="0"/>
              <a:t>The programmer assumes that the function being computed has already been written, and uses it in its own definition. </a:t>
            </a:r>
          </a:p>
          <a:p>
            <a:pPr algn="just"/>
            <a:endParaRPr lang="en-US" dirty="0" smtClean="0"/>
          </a:p>
          <a:p>
            <a:pPr algn="just"/>
            <a:r>
              <a:rPr lang="en-US" dirty="0" smtClean="0"/>
              <a:t>However, the programmer must ensure that this does not lead to an endless series of calls. </a:t>
            </a:r>
          </a:p>
        </p:txBody>
      </p:sp>
      <p:sp>
        <p:nvSpPr>
          <p:cNvPr id="335874" name="Rectangle 2"/>
          <p:cNvSpPr>
            <a:spLocks noGrp="1" noChangeArrowheads="1"/>
          </p:cNvSpPr>
          <p:nvPr>
            <p:ph type="title" idx="4294967295"/>
          </p:nvPr>
        </p:nvSpPr>
        <p:spPr>
          <a:xfrm>
            <a:off x="0" y="0"/>
            <a:ext cx="7562850" cy="914400"/>
          </a:xfrm>
        </p:spPr>
        <p:txBody>
          <a:bodyPr/>
          <a:lstStyle/>
          <a:p>
            <a:r>
              <a:rPr lang="en-US" sz="3200" dirty="0" smtClean="0"/>
              <a:t>Mechanics of Recursion</a:t>
            </a:r>
          </a:p>
        </p:txBody>
      </p:sp>
      <p:sp>
        <p:nvSpPr>
          <p:cNvPr id="335876" name="Rectangle 3"/>
          <p:cNvSpPr>
            <a:spLocks noChangeArrowheads="1"/>
          </p:cNvSpPr>
          <p:nvPr/>
        </p:nvSpPr>
        <p:spPr bwMode="auto">
          <a:xfrm>
            <a:off x="5334000" y="1447800"/>
            <a:ext cx="3505200" cy="5029200"/>
          </a:xfrm>
          <a:prstGeom prst="rect">
            <a:avLst/>
          </a:prstGeom>
          <a:gradFill rotWithShape="1">
            <a:gsLst>
              <a:gs pos="0">
                <a:srgbClr val="DFFE9A"/>
              </a:gs>
              <a:gs pos="100000">
                <a:schemeClr val="bg1"/>
              </a:gs>
            </a:gsLst>
            <a:lin ang="0" scaled="1"/>
          </a:gradFill>
          <a:ln w="9525">
            <a:noFill/>
            <a:miter lim="800000"/>
            <a:headEnd/>
            <a:tailEnd/>
          </a:ln>
        </p:spPr>
        <p:txBody>
          <a:bodyPr/>
          <a:lstStyle/>
          <a:p>
            <a:pPr marL="342900" indent="-342900" eaLnBrk="0" hangingPunct="0">
              <a:lnSpc>
                <a:spcPct val="90000"/>
              </a:lnSpc>
              <a:spcBef>
                <a:spcPct val="20000"/>
              </a:spcBef>
              <a:buFont typeface="Wingdings" pitchFamily="2" charset="2"/>
              <a:buNone/>
            </a:pPr>
            <a:r>
              <a:rPr lang="en-US" sz="2000">
                <a:latin typeface="Courier New" pitchFamily="49" charset="0"/>
              </a:rPr>
              <a:t>int fact(n)</a:t>
            </a:r>
          </a:p>
          <a:p>
            <a:pPr marL="342900" indent="-342900" eaLnBrk="0" hangingPunct="0">
              <a:lnSpc>
                <a:spcPct val="90000"/>
              </a:lnSpc>
              <a:spcBef>
                <a:spcPct val="20000"/>
              </a:spcBef>
              <a:buFont typeface="Wingdings" pitchFamily="2" charset="2"/>
              <a:buNone/>
            </a:pPr>
            <a:r>
              <a:rPr lang="en-US" sz="2000">
                <a:latin typeface="Courier New" pitchFamily="49" charset="0"/>
              </a:rPr>
              <a:t>int n;</a:t>
            </a:r>
          </a:p>
          <a:p>
            <a:pPr marL="342900" indent="-342900" eaLnBrk="0" hangingPunct="0">
              <a:lnSpc>
                <a:spcPct val="90000"/>
              </a:lnSpc>
              <a:spcBef>
                <a:spcPct val="20000"/>
              </a:spcBef>
              <a:buFont typeface="Wingdings" pitchFamily="2" charset="2"/>
              <a:buNone/>
            </a:pPr>
            <a:r>
              <a:rPr lang="en-US" sz="2000">
                <a:latin typeface="Courier New" pitchFamily="49" charset="0"/>
              </a:rPr>
              <a:t> {</a:t>
            </a:r>
          </a:p>
          <a:p>
            <a:pPr marL="342900" indent="-342900" eaLnBrk="0" hangingPunct="0">
              <a:lnSpc>
                <a:spcPct val="90000"/>
              </a:lnSpc>
              <a:spcBef>
                <a:spcPct val="20000"/>
              </a:spcBef>
              <a:buFont typeface="Wingdings" pitchFamily="2" charset="2"/>
              <a:buNone/>
            </a:pPr>
            <a:r>
              <a:rPr lang="en-US" sz="2000">
                <a:latin typeface="Courier New" pitchFamily="49" charset="0"/>
              </a:rPr>
              <a:t>   int x, y;</a:t>
            </a:r>
          </a:p>
          <a:p>
            <a:pPr marL="342900" indent="-342900" eaLnBrk="0" hangingPunct="0">
              <a:lnSpc>
                <a:spcPct val="90000"/>
              </a:lnSpc>
              <a:spcBef>
                <a:spcPct val="20000"/>
              </a:spcBef>
              <a:buFont typeface="Wingdings" pitchFamily="2" charset="2"/>
              <a:buNone/>
            </a:pPr>
            <a:r>
              <a:rPr lang="en-US" sz="2000">
                <a:latin typeface="Courier New" pitchFamily="49" charset="0"/>
              </a:rPr>
              <a:t>   if ( n == 0)</a:t>
            </a:r>
          </a:p>
          <a:p>
            <a:pPr marL="342900" indent="-342900" eaLnBrk="0" hangingPunct="0">
              <a:lnSpc>
                <a:spcPct val="90000"/>
              </a:lnSpc>
              <a:spcBef>
                <a:spcPct val="20000"/>
              </a:spcBef>
              <a:buFont typeface="Wingdings" pitchFamily="2" charset="2"/>
              <a:buNone/>
            </a:pPr>
            <a:r>
              <a:rPr lang="en-US" sz="2000">
                <a:latin typeface="Courier New" pitchFamily="49" charset="0"/>
              </a:rPr>
              <a:t>     return (1);</a:t>
            </a:r>
          </a:p>
          <a:p>
            <a:pPr marL="342900" indent="-342900" eaLnBrk="0" hangingPunct="0">
              <a:lnSpc>
                <a:spcPct val="90000"/>
              </a:lnSpc>
              <a:spcBef>
                <a:spcPct val="20000"/>
              </a:spcBef>
              <a:buFont typeface="Wingdings" pitchFamily="2" charset="2"/>
              <a:buNone/>
            </a:pPr>
            <a:r>
              <a:rPr lang="en-US" sz="2000">
                <a:latin typeface="Courier New" pitchFamily="49" charset="0"/>
              </a:rPr>
              <a:t>   else</a:t>
            </a:r>
          </a:p>
          <a:p>
            <a:pPr marL="342900" indent="-342900" eaLnBrk="0" hangingPunct="0">
              <a:lnSpc>
                <a:spcPct val="90000"/>
              </a:lnSpc>
              <a:spcBef>
                <a:spcPct val="20000"/>
              </a:spcBef>
              <a:buFont typeface="Wingdings" pitchFamily="2" charset="2"/>
              <a:buNone/>
            </a:pPr>
            <a:r>
              <a:rPr lang="en-US" sz="2000">
                <a:latin typeface="Courier New" pitchFamily="49" charset="0"/>
              </a:rPr>
              <a:t>    {</a:t>
            </a:r>
          </a:p>
          <a:p>
            <a:pPr marL="342900" indent="-342900" eaLnBrk="0" hangingPunct="0">
              <a:lnSpc>
                <a:spcPct val="90000"/>
              </a:lnSpc>
              <a:spcBef>
                <a:spcPct val="20000"/>
              </a:spcBef>
              <a:buFont typeface="Wingdings" pitchFamily="2" charset="2"/>
              <a:buNone/>
            </a:pPr>
            <a:r>
              <a:rPr lang="en-US" sz="2000">
                <a:latin typeface="Courier New" pitchFamily="49" charset="0"/>
              </a:rPr>
              <a:t>     x = n-1;</a:t>
            </a:r>
          </a:p>
          <a:p>
            <a:pPr marL="342900" indent="-342900" eaLnBrk="0" hangingPunct="0">
              <a:lnSpc>
                <a:spcPct val="90000"/>
              </a:lnSpc>
              <a:spcBef>
                <a:spcPct val="20000"/>
              </a:spcBef>
              <a:buFont typeface="Wingdings" pitchFamily="2" charset="2"/>
              <a:buNone/>
            </a:pPr>
            <a:r>
              <a:rPr lang="en-US" sz="2000">
                <a:latin typeface="Courier New" pitchFamily="49" charset="0"/>
              </a:rPr>
              <a:t>     y = fact(x);</a:t>
            </a:r>
          </a:p>
          <a:p>
            <a:pPr marL="342900" indent="-342900" eaLnBrk="0" hangingPunct="0">
              <a:lnSpc>
                <a:spcPct val="90000"/>
              </a:lnSpc>
              <a:spcBef>
                <a:spcPct val="20000"/>
              </a:spcBef>
              <a:buFont typeface="Wingdings" pitchFamily="2" charset="2"/>
              <a:buNone/>
            </a:pPr>
            <a:r>
              <a:rPr lang="en-US" sz="2000">
                <a:latin typeface="Courier New" pitchFamily="49" charset="0"/>
              </a:rPr>
              <a:t>     return ( n * y);</a:t>
            </a:r>
          </a:p>
          <a:p>
            <a:pPr marL="342900" indent="-342900" eaLnBrk="0" hangingPunct="0">
              <a:lnSpc>
                <a:spcPct val="90000"/>
              </a:lnSpc>
              <a:spcBef>
                <a:spcPct val="20000"/>
              </a:spcBef>
              <a:buFont typeface="Wingdings" pitchFamily="2" charset="2"/>
              <a:buNone/>
            </a:pPr>
            <a:r>
              <a:rPr lang="en-US" sz="2000">
                <a:latin typeface="Courier New" pitchFamily="49" charset="0"/>
              </a:rPr>
              <a:t>    }</a:t>
            </a:r>
          </a:p>
          <a:p>
            <a:pPr marL="342900" indent="-342900" eaLnBrk="0" hangingPunct="0">
              <a:lnSpc>
                <a:spcPct val="90000"/>
              </a:lnSpc>
              <a:spcBef>
                <a:spcPct val="20000"/>
              </a:spcBef>
              <a:buFont typeface="Wingdings" pitchFamily="2" charset="2"/>
              <a:buNone/>
            </a:pPr>
            <a:r>
              <a:rPr lang="en-US" sz="2000">
                <a:latin typeface="Courier New" pitchFamily="49" charset="0"/>
              </a:rPr>
              <a:t>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Rectangle 3"/>
          <p:cNvSpPr>
            <a:spLocks noGrp="1" noChangeArrowheads="1"/>
          </p:cNvSpPr>
          <p:nvPr>
            <p:ph idx="4294967295"/>
          </p:nvPr>
        </p:nvSpPr>
        <p:spPr>
          <a:xfrm>
            <a:off x="457200" y="1371600"/>
            <a:ext cx="7696200" cy="5029200"/>
          </a:xfrm>
        </p:spPr>
        <p:txBody>
          <a:bodyPr/>
          <a:lstStyle/>
          <a:p>
            <a:pPr algn="just"/>
            <a:r>
              <a:rPr lang="en-US" smtClean="0"/>
              <a:t>The recursive call to fact(3) returns to the assignment of the result to y within fact(4), but the call to fact(4) returns to the printf( ) statement in the calling function.</a:t>
            </a:r>
          </a:p>
          <a:p>
            <a:endParaRPr lang="en-US" i="1" smtClean="0"/>
          </a:p>
          <a:p>
            <a:endParaRPr lang="en-US" i="1" smtClean="0"/>
          </a:p>
          <a:p>
            <a:endParaRPr lang="en-US" smtClean="0"/>
          </a:p>
          <a:p>
            <a:endParaRPr lang="en-US" smtClean="0"/>
          </a:p>
        </p:txBody>
      </p:sp>
      <p:sp>
        <p:nvSpPr>
          <p:cNvPr id="346114" name="Rectangle 2"/>
          <p:cNvSpPr>
            <a:spLocks noGrp="1" noChangeArrowheads="1"/>
          </p:cNvSpPr>
          <p:nvPr>
            <p:ph type="title" idx="4294967295"/>
          </p:nvPr>
        </p:nvSpPr>
        <p:spPr>
          <a:xfrm>
            <a:off x="0" y="0"/>
            <a:ext cx="7562850" cy="914400"/>
          </a:xfrm>
        </p:spPr>
        <p:txBody>
          <a:bodyPr/>
          <a:lstStyle/>
          <a:p>
            <a:r>
              <a:rPr lang="en-US" sz="3200" dirty="0" smtClean="0"/>
              <a:t>Mechanics of Recursion (Contd.).</a:t>
            </a:r>
          </a:p>
        </p:txBody>
      </p:sp>
      <p:sp>
        <p:nvSpPr>
          <p:cNvPr id="346115" name="Text Box 111"/>
          <p:cNvSpPr txBox="1">
            <a:spLocks noChangeArrowheads="1"/>
          </p:cNvSpPr>
          <p:nvPr/>
        </p:nvSpPr>
        <p:spPr bwMode="auto">
          <a:xfrm>
            <a:off x="609600" y="2819400"/>
            <a:ext cx="1676400" cy="304800"/>
          </a:xfrm>
          <a:prstGeom prst="rect">
            <a:avLst/>
          </a:prstGeom>
          <a:noFill/>
          <a:ln w="9525" algn="ctr">
            <a:noFill/>
            <a:miter lim="800000"/>
            <a:headEnd/>
            <a:tailEnd/>
          </a:ln>
        </p:spPr>
        <p:txBody>
          <a:bodyPr>
            <a:spAutoFit/>
          </a:bodyPr>
          <a:lstStyle/>
          <a:p>
            <a:pPr algn="ctr">
              <a:spcBef>
                <a:spcPct val="50000"/>
              </a:spcBef>
            </a:pPr>
            <a:r>
              <a:rPr lang="en-US" sz="1400">
                <a:latin typeface="Times New Roman" pitchFamily="18" charset="0"/>
              </a:rPr>
              <a:t>(a) initially</a:t>
            </a:r>
          </a:p>
        </p:txBody>
      </p:sp>
      <p:sp>
        <p:nvSpPr>
          <p:cNvPr id="346116" name="Text Box 112"/>
          <p:cNvSpPr txBox="1">
            <a:spLocks noChangeArrowheads="1"/>
          </p:cNvSpPr>
          <p:nvPr/>
        </p:nvSpPr>
        <p:spPr bwMode="auto">
          <a:xfrm>
            <a:off x="2590800" y="2819400"/>
            <a:ext cx="1676400" cy="304800"/>
          </a:xfrm>
          <a:prstGeom prst="rect">
            <a:avLst/>
          </a:prstGeom>
          <a:noFill/>
          <a:ln w="9525" algn="ctr">
            <a:noFill/>
            <a:miter lim="800000"/>
            <a:headEnd/>
            <a:tailEnd/>
          </a:ln>
        </p:spPr>
        <p:txBody>
          <a:bodyPr>
            <a:spAutoFit/>
          </a:bodyPr>
          <a:lstStyle/>
          <a:p>
            <a:pPr algn="ctr">
              <a:spcBef>
                <a:spcPct val="50000"/>
              </a:spcBef>
            </a:pPr>
            <a:r>
              <a:rPr lang="en-US" sz="1400">
                <a:latin typeface="Times New Roman" pitchFamily="18" charset="0"/>
              </a:rPr>
              <a:t>(b) fact(4)</a:t>
            </a:r>
          </a:p>
        </p:txBody>
      </p:sp>
      <p:grpSp>
        <p:nvGrpSpPr>
          <p:cNvPr id="346117" name="Group 117"/>
          <p:cNvGrpSpPr>
            <a:grpSpLocks/>
          </p:cNvGrpSpPr>
          <p:nvPr/>
        </p:nvGrpSpPr>
        <p:grpSpPr bwMode="auto">
          <a:xfrm>
            <a:off x="762000" y="2819400"/>
            <a:ext cx="7391400" cy="2933700"/>
            <a:chOff x="480" y="1776"/>
            <a:chExt cx="4656" cy="1848"/>
          </a:xfrm>
        </p:grpSpPr>
        <p:grpSp>
          <p:nvGrpSpPr>
            <p:cNvPr id="346121" name="Group 4"/>
            <p:cNvGrpSpPr>
              <a:grpSpLocks/>
            </p:cNvGrpSpPr>
            <p:nvPr/>
          </p:nvGrpSpPr>
          <p:grpSpPr bwMode="auto">
            <a:xfrm>
              <a:off x="480" y="2112"/>
              <a:ext cx="4656" cy="1512"/>
              <a:chOff x="2061" y="10716"/>
              <a:chExt cx="9180" cy="3780"/>
            </a:xfrm>
          </p:grpSpPr>
          <p:grpSp>
            <p:nvGrpSpPr>
              <p:cNvPr id="346143" name="Group 5"/>
              <p:cNvGrpSpPr>
                <a:grpSpLocks/>
              </p:cNvGrpSpPr>
              <p:nvPr/>
            </p:nvGrpSpPr>
            <p:grpSpPr bwMode="auto">
              <a:xfrm>
                <a:off x="2061" y="10716"/>
                <a:ext cx="1800" cy="3060"/>
                <a:chOff x="3861" y="10624"/>
                <a:chExt cx="2160" cy="3060"/>
              </a:xfrm>
            </p:grpSpPr>
            <p:sp>
              <p:nvSpPr>
                <p:cNvPr id="346166" name="Line 6"/>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6167" name="Line 7"/>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6168" name="Line 8"/>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6169" name="Line 9"/>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6170" name="Line 10"/>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6144" name="Group 11"/>
              <p:cNvGrpSpPr>
                <a:grpSpLocks/>
              </p:cNvGrpSpPr>
              <p:nvPr/>
            </p:nvGrpSpPr>
            <p:grpSpPr bwMode="auto">
              <a:xfrm>
                <a:off x="4401" y="10716"/>
                <a:ext cx="1800" cy="3060"/>
                <a:chOff x="3861" y="10624"/>
                <a:chExt cx="2160" cy="3060"/>
              </a:xfrm>
            </p:grpSpPr>
            <p:sp>
              <p:nvSpPr>
                <p:cNvPr id="346161" name="Line 12"/>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6162" name="Line 13"/>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6163" name="Line 14"/>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6164" name="Line 15"/>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6165" name="Line 16"/>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6145" name="Group 17"/>
              <p:cNvGrpSpPr>
                <a:grpSpLocks/>
              </p:cNvGrpSpPr>
              <p:nvPr/>
            </p:nvGrpSpPr>
            <p:grpSpPr bwMode="auto">
              <a:xfrm>
                <a:off x="6741" y="10716"/>
                <a:ext cx="1800" cy="3060"/>
                <a:chOff x="3861" y="10624"/>
                <a:chExt cx="2160" cy="3060"/>
              </a:xfrm>
            </p:grpSpPr>
            <p:sp>
              <p:nvSpPr>
                <p:cNvPr id="346156" name="Line 18"/>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6157" name="Line 19"/>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6158" name="Line 20"/>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6159" name="Line 21"/>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6160" name="Line 22"/>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6146" name="Group 23"/>
              <p:cNvGrpSpPr>
                <a:grpSpLocks/>
              </p:cNvGrpSpPr>
              <p:nvPr/>
            </p:nvGrpSpPr>
            <p:grpSpPr bwMode="auto">
              <a:xfrm>
                <a:off x="8901" y="10716"/>
                <a:ext cx="1800" cy="3060"/>
                <a:chOff x="3861" y="10624"/>
                <a:chExt cx="2160" cy="3060"/>
              </a:xfrm>
            </p:grpSpPr>
            <p:sp>
              <p:nvSpPr>
                <p:cNvPr id="346151" name="Line 24"/>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6152" name="Line 25"/>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6153" name="Line 26"/>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6154" name="Line 27"/>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6155" name="Line 28"/>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sp>
            <p:nvSpPr>
              <p:cNvPr id="346147" name="Text Box 29"/>
              <p:cNvSpPr txBox="1">
                <a:spLocks noChangeArrowheads="1"/>
              </p:cNvSpPr>
              <p:nvPr/>
            </p:nvSpPr>
            <p:spPr bwMode="auto">
              <a:xfrm>
                <a:off x="2421" y="13956"/>
                <a:ext cx="1800" cy="540"/>
              </a:xfrm>
              <a:prstGeom prst="rect">
                <a:avLst/>
              </a:prstGeom>
              <a:solidFill>
                <a:srgbClr val="FFFFFF"/>
              </a:solidFill>
              <a:ln w="9525">
                <a:noFill/>
                <a:miter lim="800000"/>
                <a:headEnd/>
                <a:tailEnd/>
              </a:ln>
            </p:spPr>
            <p:txBody>
              <a:bodyPr/>
              <a:lstStyle/>
              <a:p>
                <a:r>
                  <a:rPr lang="en-US" sz="1200">
                    <a:latin typeface="Times New Roman" pitchFamily="18" charset="0"/>
                  </a:rPr>
                  <a:t>n        x        y</a:t>
                </a:r>
                <a:endParaRPr lang="en-US" sz="2400">
                  <a:latin typeface="Times New Roman" pitchFamily="18" charset="0"/>
                </a:endParaRPr>
              </a:p>
            </p:txBody>
          </p:sp>
          <p:sp>
            <p:nvSpPr>
              <p:cNvPr id="346148" name="Text Box 30"/>
              <p:cNvSpPr txBox="1">
                <a:spLocks noChangeArrowheads="1"/>
              </p:cNvSpPr>
              <p:nvPr/>
            </p:nvSpPr>
            <p:spPr bwMode="auto">
              <a:xfrm>
                <a:off x="4761" y="13956"/>
                <a:ext cx="1800" cy="540"/>
              </a:xfrm>
              <a:prstGeom prst="rect">
                <a:avLst/>
              </a:prstGeom>
              <a:solidFill>
                <a:srgbClr val="FFFFFF"/>
              </a:solidFill>
              <a:ln w="9525">
                <a:noFill/>
                <a:miter lim="800000"/>
                <a:headEnd/>
                <a:tailEnd/>
              </a:ln>
            </p:spPr>
            <p:txBody>
              <a:bodyPr/>
              <a:lstStyle/>
              <a:p>
                <a:r>
                  <a:rPr lang="en-US" sz="1200">
                    <a:latin typeface="Times New Roman" pitchFamily="18" charset="0"/>
                  </a:rPr>
                  <a:t>n        x        y</a:t>
                </a:r>
                <a:endParaRPr lang="en-US" sz="2400">
                  <a:latin typeface="Times New Roman" pitchFamily="18" charset="0"/>
                </a:endParaRPr>
              </a:p>
            </p:txBody>
          </p:sp>
          <p:sp>
            <p:nvSpPr>
              <p:cNvPr id="346149" name="Text Box 31"/>
              <p:cNvSpPr txBox="1">
                <a:spLocks noChangeArrowheads="1"/>
              </p:cNvSpPr>
              <p:nvPr/>
            </p:nvSpPr>
            <p:spPr bwMode="auto">
              <a:xfrm>
                <a:off x="7101" y="13956"/>
                <a:ext cx="1800" cy="540"/>
              </a:xfrm>
              <a:prstGeom prst="rect">
                <a:avLst/>
              </a:prstGeom>
              <a:solidFill>
                <a:srgbClr val="FFFFFF"/>
              </a:solidFill>
              <a:ln w="9525">
                <a:noFill/>
                <a:miter lim="800000"/>
                <a:headEnd/>
                <a:tailEnd/>
              </a:ln>
            </p:spPr>
            <p:txBody>
              <a:bodyPr/>
              <a:lstStyle/>
              <a:p>
                <a:r>
                  <a:rPr lang="en-US" sz="1200">
                    <a:latin typeface="Times New Roman" pitchFamily="18" charset="0"/>
                  </a:rPr>
                  <a:t>n        x        y</a:t>
                </a:r>
                <a:endParaRPr lang="en-US" sz="2400">
                  <a:latin typeface="Times New Roman" pitchFamily="18" charset="0"/>
                </a:endParaRPr>
              </a:p>
            </p:txBody>
          </p:sp>
          <p:sp>
            <p:nvSpPr>
              <p:cNvPr id="346150" name="Text Box 32"/>
              <p:cNvSpPr txBox="1">
                <a:spLocks noChangeArrowheads="1"/>
              </p:cNvSpPr>
              <p:nvPr/>
            </p:nvSpPr>
            <p:spPr bwMode="auto">
              <a:xfrm>
                <a:off x="9441" y="13956"/>
                <a:ext cx="1800" cy="540"/>
              </a:xfrm>
              <a:prstGeom prst="rect">
                <a:avLst/>
              </a:prstGeom>
              <a:solidFill>
                <a:srgbClr val="FFFFFF"/>
              </a:solidFill>
              <a:ln w="9525">
                <a:noFill/>
                <a:miter lim="800000"/>
                <a:headEnd/>
                <a:tailEnd/>
              </a:ln>
            </p:spPr>
            <p:txBody>
              <a:bodyPr/>
              <a:lstStyle/>
              <a:p>
                <a:r>
                  <a:rPr lang="en-US" sz="1200">
                    <a:latin typeface="Times New Roman" pitchFamily="18" charset="0"/>
                  </a:rPr>
                  <a:t>n        x        y</a:t>
                </a:r>
                <a:endParaRPr lang="en-US" sz="2400">
                  <a:latin typeface="Times New Roman" pitchFamily="18" charset="0"/>
                </a:endParaRPr>
              </a:p>
            </p:txBody>
          </p:sp>
        </p:grpSp>
        <p:sp>
          <p:nvSpPr>
            <p:cNvPr id="346122" name="Text Box 33"/>
            <p:cNvSpPr txBox="1">
              <a:spLocks noChangeArrowheads="1"/>
            </p:cNvSpPr>
            <p:nvPr/>
          </p:nvSpPr>
          <p:spPr bwMode="auto">
            <a:xfrm>
              <a:off x="1728"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4</a:t>
              </a:r>
            </a:p>
          </p:txBody>
        </p:sp>
        <p:sp>
          <p:nvSpPr>
            <p:cNvPr id="346123" name="Text Box 94"/>
            <p:cNvSpPr txBox="1">
              <a:spLocks noChangeArrowheads="1"/>
            </p:cNvSpPr>
            <p:nvPr/>
          </p:nvSpPr>
          <p:spPr bwMode="auto">
            <a:xfrm>
              <a:off x="2016"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24" name="Text Box 95"/>
            <p:cNvSpPr txBox="1">
              <a:spLocks noChangeArrowheads="1"/>
            </p:cNvSpPr>
            <p:nvPr/>
          </p:nvSpPr>
          <p:spPr bwMode="auto">
            <a:xfrm>
              <a:off x="2352"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25" name="Text Box 96"/>
            <p:cNvSpPr txBox="1">
              <a:spLocks noChangeArrowheads="1"/>
            </p:cNvSpPr>
            <p:nvPr/>
          </p:nvSpPr>
          <p:spPr bwMode="auto">
            <a:xfrm>
              <a:off x="2928"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4</a:t>
              </a:r>
            </a:p>
          </p:txBody>
        </p:sp>
        <p:sp>
          <p:nvSpPr>
            <p:cNvPr id="346126" name="Text Box 97"/>
            <p:cNvSpPr txBox="1">
              <a:spLocks noChangeArrowheads="1"/>
            </p:cNvSpPr>
            <p:nvPr/>
          </p:nvSpPr>
          <p:spPr bwMode="auto">
            <a:xfrm>
              <a:off x="3216"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3</a:t>
              </a:r>
            </a:p>
          </p:txBody>
        </p:sp>
        <p:sp>
          <p:nvSpPr>
            <p:cNvPr id="346127" name="Text Box 98"/>
            <p:cNvSpPr txBox="1">
              <a:spLocks noChangeArrowheads="1"/>
            </p:cNvSpPr>
            <p:nvPr/>
          </p:nvSpPr>
          <p:spPr bwMode="auto">
            <a:xfrm>
              <a:off x="3552" y="307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28" name="Text Box 99"/>
            <p:cNvSpPr txBox="1">
              <a:spLocks noChangeArrowheads="1"/>
            </p:cNvSpPr>
            <p:nvPr/>
          </p:nvSpPr>
          <p:spPr bwMode="auto">
            <a:xfrm>
              <a:off x="2928" y="2784"/>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3</a:t>
              </a:r>
            </a:p>
          </p:txBody>
        </p:sp>
        <p:sp>
          <p:nvSpPr>
            <p:cNvPr id="346129" name="Text Box 100"/>
            <p:cNvSpPr txBox="1">
              <a:spLocks noChangeArrowheads="1"/>
            </p:cNvSpPr>
            <p:nvPr/>
          </p:nvSpPr>
          <p:spPr bwMode="auto">
            <a:xfrm>
              <a:off x="3216" y="2784"/>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30" name="Text Box 101"/>
            <p:cNvSpPr txBox="1">
              <a:spLocks noChangeArrowheads="1"/>
            </p:cNvSpPr>
            <p:nvPr/>
          </p:nvSpPr>
          <p:spPr bwMode="auto">
            <a:xfrm>
              <a:off x="3552" y="2784"/>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31" name="Text Box 102"/>
            <p:cNvSpPr txBox="1">
              <a:spLocks noChangeArrowheads="1"/>
            </p:cNvSpPr>
            <p:nvPr/>
          </p:nvSpPr>
          <p:spPr bwMode="auto">
            <a:xfrm>
              <a:off x="3984" y="312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4</a:t>
              </a:r>
            </a:p>
          </p:txBody>
        </p:sp>
        <p:sp>
          <p:nvSpPr>
            <p:cNvPr id="346132" name="Text Box 103"/>
            <p:cNvSpPr txBox="1">
              <a:spLocks noChangeArrowheads="1"/>
            </p:cNvSpPr>
            <p:nvPr/>
          </p:nvSpPr>
          <p:spPr bwMode="auto">
            <a:xfrm>
              <a:off x="4272" y="312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3</a:t>
              </a:r>
            </a:p>
          </p:txBody>
        </p:sp>
        <p:sp>
          <p:nvSpPr>
            <p:cNvPr id="346133" name="Text Box 104"/>
            <p:cNvSpPr txBox="1">
              <a:spLocks noChangeArrowheads="1"/>
            </p:cNvSpPr>
            <p:nvPr/>
          </p:nvSpPr>
          <p:spPr bwMode="auto">
            <a:xfrm>
              <a:off x="4608" y="312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34" name="Text Box 105"/>
            <p:cNvSpPr txBox="1">
              <a:spLocks noChangeArrowheads="1"/>
            </p:cNvSpPr>
            <p:nvPr/>
          </p:nvSpPr>
          <p:spPr bwMode="auto">
            <a:xfrm>
              <a:off x="3984" y="288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3</a:t>
              </a:r>
            </a:p>
          </p:txBody>
        </p:sp>
        <p:sp>
          <p:nvSpPr>
            <p:cNvPr id="346135" name="Text Box 106"/>
            <p:cNvSpPr txBox="1">
              <a:spLocks noChangeArrowheads="1"/>
            </p:cNvSpPr>
            <p:nvPr/>
          </p:nvSpPr>
          <p:spPr bwMode="auto">
            <a:xfrm>
              <a:off x="4272" y="288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2</a:t>
              </a:r>
            </a:p>
          </p:txBody>
        </p:sp>
        <p:sp>
          <p:nvSpPr>
            <p:cNvPr id="346136" name="Text Box 107"/>
            <p:cNvSpPr txBox="1">
              <a:spLocks noChangeArrowheads="1"/>
            </p:cNvSpPr>
            <p:nvPr/>
          </p:nvSpPr>
          <p:spPr bwMode="auto">
            <a:xfrm>
              <a:off x="4608" y="2880"/>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37" name="Text Box 108"/>
            <p:cNvSpPr txBox="1">
              <a:spLocks noChangeArrowheads="1"/>
            </p:cNvSpPr>
            <p:nvPr/>
          </p:nvSpPr>
          <p:spPr bwMode="auto">
            <a:xfrm>
              <a:off x="3984" y="259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2</a:t>
              </a:r>
            </a:p>
          </p:txBody>
        </p:sp>
        <p:sp>
          <p:nvSpPr>
            <p:cNvPr id="346138" name="Text Box 109"/>
            <p:cNvSpPr txBox="1">
              <a:spLocks noChangeArrowheads="1"/>
            </p:cNvSpPr>
            <p:nvPr/>
          </p:nvSpPr>
          <p:spPr bwMode="auto">
            <a:xfrm>
              <a:off x="4272" y="259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39" name="Text Box 110"/>
            <p:cNvSpPr txBox="1">
              <a:spLocks noChangeArrowheads="1"/>
            </p:cNvSpPr>
            <p:nvPr/>
          </p:nvSpPr>
          <p:spPr bwMode="auto">
            <a:xfrm>
              <a:off x="4608" y="2592"/>
              <a:ext cx="192" cy="192"/>
            </a:xfrm>
            <a:prstGeom prst="rect">
              <a:avLst/>
            </a:prstGeom>
            <a:noFill/>
            <a:ln w="9525" algn="ctr">
              <a:noFill/>
              <a:miter lim="800000"/>
              <a:headEnd/>
              <a:tailEnd/>
            </a:ln>
          </p:spPr>
          <p:txBody>
            <a:bodyPr>
              <a:spAutoFit/>
            </a:bodyPr>
            <a:lstStyle/>
            <a:p>
              <a:pPr>
                <a:spcBef>
                  <a:spcPct val="50000"/>
                </a:spcBef>
              </a:pPr>
              <a:r>
                <a:rPr lang="en-US" sz="1400">
                  <a:latin typeface="Times New Roman" pitchFamily="18" charset="0"/>
                </a:rPr>
                <a:t>*</a:t>
              </a:r>
            </a:p>
          </p:txBody>
        </p:sp>
        <p:sp>
          <p:nvSpPr>
            <p:cNvPr id="346140" name="Text Box 114"/>
            <p:cNvSpPr txBox="1">
              <a:spLocks noChangeArrowheads="1"/>
            </p:cNvSpPr>
            <p:nvPr/>
          </p:nvSpPr>
          <p:spPr bwMode="auto">
            <a:xfrm>
              <a:off x="1632" y="1776"/>
              <a:ext cx="1056" cy="192"/>
            </a:xfrm>
            <a:prstGeom prst="rect">
              <a:avLst/>
            </a:prstGeom>
            <a:noFill/>
            <a:ln w="9525" algn="ctr">
              <a:noFill/>
              <a:miter lim="800000"/>
              <a:headEnd/>
              <a:tailEnd/>
            </a:ln>
          </p:spPr>
          <p:txBody>
            <a:bodyPr>
              <a:spAutoFit/>
            </a:bodyPr>
            <a:lstStyle/>
            <a:p>
              <a:pPr algn="ctr">
                <a:spcBef>
                  <a:spcPct val="50000"/>
                </a:spcBef>
              </a:pPr>
              <a:r>
                <a:rPr lang="en-US" sz="1400">
                  <a:latin typeface="Times New Roman" pitchFamily="18" charset="0"/>
                </a:rPr>
                <a:t>(b) fact(4)</a:t>
              </a:r>
            </a:p>
          </p:txBody>
        </p:sp>
        <p:sp>
          <p:nvSpPr>
            <p:cNvPr id="346141" name="Text Box 115"/>
            <p:cNvSpPr txBox="1">
              <a:spLocks noChangeArrowheads="1"/>
            </p:cNvSpPr>
            <p:nvPr/>
          </p:nvSpPr>
          <p:spPr bwMode="auto">
            <a:xfrm>
              <a:off x="2832" y="1776"/>
              <a:ext cx="1056" cy="192"/>
            </a:xfrm>
            <a:prstGeom prst="rect">
              <a:avLst/>
            </a:prstGeom>
            <a:noFill/>
            <a:ln w="9525" algn="ctr">
              <a:noFill/>
              <a:miter lim="800000"/>
              <a:headEnd/>
              <a:tailEnd/>
            </a:ln>
          </p:spPr>
          <p:txBody>
            <a:bodyPr>
              <a:spAutoFit/>
            </a:bodyPr>
            <a:lstStyle/>
            <a:p>
              <a:pPr algn="ctr">
                <a:spcBef>
                  <a:spcPct val="50000"/>
                </a:spcBef>
              </a:pPr>
              <a:r>
                <a:rPr lang="en-US" sz="1400">
                  <a:latin typeface="Times New Roman" pitchFamily="18" charset="0"/>
                </a:rPr>
                <a:t>(c) fact(3)</a:t>
              </a:r>
            </a:p>
          </p:txBody>
        </p:sp>
        <p:sp>
          <p:nvSpPr>
            <p:cNvPr id="346142" name="Text Box 116"/>
            <p:cNvSpPr txBox="1">
              <a:spLocks noChangeArrowheads="1"/>
            </p:cNvSpPr>
            <p:nvPr/>
          </p:nvSpPr>
          <p:spPr bwMode="auto">
            <a:xfrm>
              <a:off x="3888" y="1776"/>
              <a:ext cx="1056" cy="192"/>
            </a:xfrm>
            <a:prstGeom prst="rect">
              <a:avLst/>
            </a:prstGeom>
            <a:noFill/>
            <a:ln w="9525" algn="ctr">
              <a:noFill/>
              <a:miter lim="800000"/>
              <a:headEnd/>
              <a:tailEnd/>
            </a:ln>
          </p:spPr>
          <p:txBody>
            <a:bodyPr>
              <a:spAutoFit/>
            </a:bodyPr>
            <a:lstStyle/>
            <a:p>
              <a:pPr algn="ctr">
                <a:spcBef>
                  <a:spcPct val="50000"/>
                </a:spcBef>
              </a:pPr>
              <a:r>
                <a:rPr lang="en-US" sz="1400">
                  <a:latin typeface="Times New Roman" pitchFamily="18" charset="0"/>
                </a:rPr>
                <a:t>(c) fact(2)</a:t>
              </a:r>
            </a:p>
          </p:txBody>
        </p:sp>
      </p:grpSp>
      <p:sp>
        <p:nvSpPr>
          <p:cNvPr id="346118" name="Line 118"/>
          <p:cNvSpPr>
            <a:spLocks noChangeShapeType="1"/>
          </p:cNvSpPr>
          <p:nvPr/>
        </p:nvSpPr>
        <p:spPr bwMode="auto">
          <a:xfrm>
            <a:off x="4572000" y="4724400"/>
            <a:ext cx="1447800" cy="0"/>
          </a:xfrm>
          <a:prstGeom prst="line">
            <a:avLst/>
          </a:prstGeom>
          <a:noFill/>
          <a:ln w="9525">
            <a:solidFill>
              <a:schemeClr val="tx1"/>
            </a:solidFill>
            <a:round/>
            <a:headEnd/>
            <a:tailEnd/>
          </a:ln>
        </p:spPr>
        <p:txBody>
          <a:bodyPr/>
          <a:lstStyle/>
          <a:p>
            <a:endParaRPr lang="en-US"/>
          </a:p>
        </p:txBody>
      </p:sp>
      <p:sp>
        <p:nvSpPr>
          <p:cNvPr id="346119" name="Line 119"/>
          <p:cNvSpPr>
            <a:spLocks noChangeShapeType="1"/>
          </p:cNvSpPr>
          <p:nvPr/>
        </p:nvSpPr>
        <p:spPr bwMode="auto">
          <a:xfrm>
            <a:off x="6248400" y="4495800"/>
            <a:ext cx="1447800" cy="0"/>
          </a:xfrm>
          <a:prstGeom prst="line">
            <a:avLst/>
          </a:prstGeom>
          <a:noFill/>
          <a:ln w="9525">
            <a:solidFill>
              <a:schemeClr val="tx1"/>
            </a:solidFill>
            <a:round/>
            <a:headEnd/>
            <a:tailEnd/>
          </a:ln>
        </p:spPr>
        <p:txBody>
          <a:bodyPr/>
          <a:lstStyle/>
          <a:p>
            <a:endParaRPr lang="en-US"/>
          </a:p>
        </p:txBody>
      </p:sp>
      <p:sp>
        <p:nvSpPr>
          <p:cNvPr id="346120" name="Line 120"/>
          <p:cNvSpPr>
            <a:spLocks noChangeShapeType="1"/>
          </p:cNvSpPr>
          <p:nvPr/>
        </p:nvSpPr>
        <p:spPr bwMode="auto">
          <a:xfrm>
            <a:off x="6248400" y="4953000"/>
            <a:ext cx="1447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title" idx="4294967295"/>
          </p:nvPr>
        </p:nvSpPr>
        <p:spPr>
          <a:xfrm>
            <a:off x="0" y="0"/>
            <a:ext cx="7562850" cy="914400"/>
          </a:xfrm>
        </p:spPr>
        <p:txBody>
          <a:bodyPr/>
          <a:lstStyle/>
          <a:p>
            <a:r>
              <a:rPr lang="en-US" sz="3200" dirty="0" smtClean="0"/>
              <a:t>Mechanics of Recursion (Contd.).</a:t>
            </a:r>
          </a:p>
        </p:txBody>
      </p:sp>
      <p:grpSp>
        <p:nvGrpSpPr>
          <p:cNvPr id="347138" name="Group 4"/>
          <p:cNvGrpSpPr>
            <a:grpSpLocks/>
          </p:cNvGrpSpPr>
          <p:nvPr/>
        </p:nvGrpSpPr>
        <p:grpSpPr bwMode="auto">
          <a:xfrm>
            <a:off x="1143000" y="2286000"/>
            <a:ext cx="6858000" cy="3352800"/>
            <a:chOff x="1881" y="1804"/>
            <a:chExt cx="8820" cy="4500"/>
          </a:xfrm>
        </p:grpSpPr>
        <p:sp>
          <p:nvSpPr>
            <p:cNvPr id="347146" name="Text Box 5"/>
            <p:cNvSpPr txBox="1">
              <a:spLocks noChangeArrowheads="1"/>
            </p:cNvSpPr>
            <p:nvPr/>
          </p:nvSpPr>
          <p:spPr bwMode="auto">
            <a:xfrm>
              <a:off x="1881" y="180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(e) fact(1)</a:t>
              </a:r>
              <a:endParaRPr lang="en-US" sz="2400" b="1">
                <a:latin typeface="Times New Roman" pitchFamily="18" charset="0"/>
              </a:endParaRPr>
            </a:p>
          </p:txBody>
        </p:sp>
        <p:sp>
          <p:nvSpPr>
            <p:cNvPr id="347147" name="Text Box 6"/>
            <p:cNvSpPr txBox="1">
              <a:spLocks noChangeArrowheads="1"/>
            </p:cNvSpPr>
            <p:nvPr/>
          </p:nvSpPr>
          <p:spPr bwMode="auto">
            <a:xfrm>
              <a:off x="4221" y="180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(f) fact(0)</a:t>
              </a:r>
              <a:endParaRPr lang="en-US" sz="2400" b="1">
                <a:latin typeface="Times New Roman" pitchFamily="18" charset="0"/>
              </a:endParaRPr>
            </a:p>
          </p:txBody>
        </p:sp>
        <p:sp>
          <p:nvSpPr>
            <p:cNvPr id="347148" name="Text Box 7"/>
            <p:cNvSpPr txBox="1">
              <a:spLocks noChangeArrowheads="1"/>
            </p:cNvSpPr>
            <p:nvPr/>
          </p:nvSpPr>
          <p:spPr bwMode="auto">
            <a:xfrm>
              <a:off x="6561" y="180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(g) y = fact(0)</a:t>
              </a:r>
              <a:endParaRPr lang="en-US" sz="2400" b="1">
                <a:latin typeface="Times New Roman" pitchFamily="18" charset="0"/>
              </a:endParaRPr>
            </a:p>
          </p:txBody>
        </p:sp>
        <p:sp>
          <p:nvSpPr>
            <p:cNvPr id="347149" name="Text Box 8"/>
            <p:cNvSpPr txBox="1">
              <a:spLocks noChangeArrowheads="1"/>
            </p:cNvSpPr>
            <p:nvPr/>
          </p:nvSpPr>
          <p:spPr bwMode="auto">
            <a:xfrm>
              <a:off x="8721" y="180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(h) y = fact(1)</a:t>
              </a:r>
              <a:endParaRPr lang="en-US" sz="2400" b="1">
                <a:latin typeface="Times New Roman" pitchFamily="18" charset="0"/>
              </a:endParaRPr>
            </a:p>
          </p:txBody>
        </p:sp>
        <p:sp>
          <p:nvSpPr>
            <p:cNvPr id="347150" name="Text Box 9"/>
            <p:cNvSpPr txBox="1">
              <a:spLocks noChangeArrowheads="1"/>
            </p:cNvSpPr>
            <p:nvPr/>
          </p:nvSpPr>
          <p:spPr bwMode="auto">
            <a:xfrm>
              <a:off x="9981" y="41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51" name="Text Box 10"/>
            <p:cNvSpPr txBox="1">
              <a:spLocks noChangeArrowheads="1"/>
            </p:cNvSpPr>
            <p:nvPr/>
          </p:nvSpPr>
          <p:spPr bwMode="auto">
            <a:xfrm>
              <a:off x="9981" y="52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52" name="Text Box 11"/>
            <p:cNvSpPr txBox="1">
              <a:spLocks noChangeArrowheads="1"/>
            </p:cNvSpPr>
            <p:nvPr/>
          </p:nvSpPr>
          <p:spPr bwMode="auto">
            <a:xfrm>
              <a:off x="998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53" name="Text Box 12"/>
            <p:cNvSpPr txBox="1">
              <a:spLocks noChangeArrowheads="1"/>
            </p:cNvSpPr>
            <p:nvPr/>
          </p:nvSpPr>
          <p:spPr bwMode="auto">
            <a:xfrm>
              <a:off x="9441" y="52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54" name="Text Box 13"/>
            <p:cNvSpPr txBox="1">
              <a:spLocks noChangeArrowheads="1"/>
            </p:cNvSpPr>
            <p:nvPr/>
          </p:nvSpPr>
          <p:spPr bwMode="auto">
            <a:xfrm>
              <a:off x="944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55" name="Text Box 14"/>
            <p:cNvSpPr txBox="1">
              <a:spLocks noChangeArrowheads="1"/>
            </p:cNvSpPr>
            <p:nvPr/>
          </p:nvSpPr>
          <p:spPr bwMode="auto">
            <a:xfrm>
              <a:off x="9441" y="418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56" name="Text Box 15"/>
            <p:cNvSpPr txBox="1">
              <a:spLocks noChangeArrowheads="1"/>
            </p:cNvSpPr>
            <p:nvPr/>
          </p:nvSpPr>
          <p:spPr bwMode="auto">
            <a:xfrm>
              <a:off x="8721" y="526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7157" name="Text Box 16"/>
            <p:cNvSpPr txBox="1">
              <a:spLocks noChangeArrowheads="1"/>
            </p:cNvSpPr>
            <p:nvPr/>
          </p:nvSpPr>
          <p:spPr bwMode="auto">
            <a:xfrm>
              <a:off x="872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58" name="Text Box 17"/>
            <p:cNvSpPr txBox="1">
              <a:spLocks noChangeArrowheads="1"/>
            </p:cNvSpPr>
            <p:nvPr/>
          </p:nvSpPr>
          <p:spPr bwMode="auto">
            <a:xfrm>
              <a:off x="8721" y="41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59" name="Text Box 18"/>
            <p:cNvSpPr txBox="1">
              <a:spLocks noChangeArrowheads="1"/>
            </p:cNvSpPr>
            <p:nvPr/>
          </p:nvSpPr>
          <p:spPr bwMode="auto">
            <a:xfrm>
              <a:off x="7821" y="41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60" name="Text Box 19"/>
            <p:cNvSpPr txBox="1">
              <a:spLocks noChangeArrowheads="1"/>
            </p:cNvSpPr>
            <p:nvPr/>
          </p:nvSpPr>
          <p:spPr bwMode="auto">
            <a:xfrm>
              <a:off x="7821" y="52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61" name="Text Box 20"/>
            <p:cNvSpPr txBox="1">
              <a:spLocks noChangeArrowheads="1"/>
            </p:cNvSpPr>
            <p:nvPr/>
          </p:nvSpPr>
          <p:spPr bwMode="auto">
            <a:xfrm>
              <a:off x="782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62" name="Text Box 21"/>
            <p:cNvSpPr txBox="1">
              <a:spLocks noChangeArrowheads="1"/>
            </p:cNvSpPr>
            <p:nvPr/>
          </p:nvSpPr>
          <p:spPr bwMode="auto">
            <a:xfrm>
              <a:off x="7821" y="36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63" name="Text Box 22"/>
            <p:cNvSpPr txBox="1">
              <a:spLocks noChangeArrowheads="1"/>
            </p:cNvSpPr>
            <p:nvPr/>
          </p:nvSpPr>
          <p:spPr bwMode="auto">
            <a:xfrm>
              <a:off x="7281" y="52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64" name="Text Box 23"/>
            <p:cNvSpPr txBox="1">
              <a:spLocks noChangeArrowheads="1"/>
            </p:cNvSpPr>
            <p:nvPr/>
          </p:nvSpPr>
          <p:spPr bwMode="auto">
            <a:xfrm>
              <a:off x="728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65" name="Text Box 24"/>
            <p:cNvSpPr txBox="1">
              <a:spLocks noChangeArrowheads="1"/>
            </p:cNvSpPr>
            <p:nvPr/>
          </p:nvSpPr>
          <p:spPr bwMode="auto">
            <a:xfrm>
              <a:off x="7281" y="418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66" name="Text Box 25"/>
            <p:cNvSpPr txBox="1">
              <a:spLocks noChangeArrowheads="1"/>
            </p:cNvSpPr>
            <p:nvPr/>
          </p:nvSpPr>
          <p:spPr bwMode="auto">
            <a:xfrm>
              <a:off x="7281" y="364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0</a:t>
              </a:r>
              <a:endParaRPr lang="en-US" sz="2400" b="1">
                <a:latin typeface="Times New Roman" pitchFamily="18" charset="0"/>
              </a:endParaRPr>
            </a:p>
          </p:txBody>
        </p:sp>
        <p:sp>
          <p:nvSpPr>
            <p:cNvPr id="347167" name="Text Box 26"/>
            <p:cNvSpPr txBox="1">
              <a:spLocks noChangeArrowheads="1"/>
            </p:cNvSpPr>
            <p:nvPr/>
          </p:nvSpPr>
          <p:spPr bwMode="auto">
            <a:xfrm>
              <a:off x="6561" y="526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7168" name="Text Box 27"/>
            <p:cNvSpPr txBox="1">
              <a:spLocks noChangeArrowheads="1"/>
            </p:cNvSpPr>
            <p:nvPr/>
          </p:nvSpPr>
          <p:spPr bwMode="auto">
            <a:xfrm>
              <a:off x="6561" y="46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69" name="Text Box 28"/>
            <p:cNvSpPr txBox="1">
              <a:spLocks noChangeArrowheads="1"/>
            </p:cNvSpPr>
            <p:nvPr/>
          </p:nvSpPr>
          <p:spPr bwMode="auto">
            <a:xfrm>
              <a:off x="6561" y="41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70" name="Text Box 29"/>
            <p:cNvSpPr txBox="1">
              <a:spLocks noChangeArrowheads="1"/>
            </p:cNvSpPr>
            <p:nvPr/>
          </p:nvSpPr>
          <p:spPr bwMode="auto">
            <a:xfrm>
              <a:off x="6561" y="36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71" name="Text Box 30"/>
            <p:cNvSpPr txBox="1">
              <a:spLocks noChangeArrowheads="1"/>
            </p:cNvSpPr>
            <p:nvPr/>
          </p:nvSpPr>
          <p:spPr bwMode="auto">
            <a:xfrm>
              <a:off x="5481" y="2884"/>
              <a:ext cx="540" cy="360"/>
            </a:xfrm>
            <a:prstGeom prst="rect">
              <a:avLst/>
            </a:prstGeom>
            <a:solidFill>
              <a:srgbClr val="FFFFFF"/>
            </a:solidFill>
            <a:ln w="9525">
              <a:noFill/>
              <a:miter lim="800000"/>
              <a:headEnd/>
              <a:tailEnd/>
            </a:ln>
          </p:spPr>
          <p:txBody>
            <a:bodyPr/>
            <a:lstStyle/>
            <a:p>
              <a:r>
                <a:rPr lang="en-US" sz="1000" b="1">
                  <a:latin typeface="Times New Roman" pitchFamily="18" charset="0"/>
                </a:rPr>
                <a:t>*</a:t>
              </a:r>
              <a:endParaRPr lang="en-US" sz="2400" b="1">
                <a:latin typeface="Times New Roman" pitchFamily="18" charset="0"/>
              </a:endParaRPr>
            </a:p>
          </p:txBody>
        </p:sp>
        <p:sp>
          <p:nvSpPr>
            <p:cNvPr id="347172" name="Text Box 31"/>
            <p:cNvSpPr txBox="1">
              <a:spLocks noChangeArrowheads="1"/>
            </p:cNvSpPr>
            <p:nvPr/>
          </p:nvSpPr>
          <p:spPr bwMode="auto">
            <a:xfrm>
              <a:off x="4941" y="28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73" name="Text Box 32"/>
            <p:cNvSpPr txBox="1">
              <a:spLocks noChangeArrowheads="1"/>
            </p:cNvSpPr>
            <p:nvPr/>
          </p:nvSpPr>
          <p:spPr bwMode="auto">
            <a:xfrm>
              <a:off x="4401" y="288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0</a:t>
              </a:r>
              <a:endParaRPr lang="en-US" sz="2400" b="1">
                <a:latin typeface="Times New Roman" pitchFamily="18" charset="0"/>
              </a:endParaRPr>
            </a:p>
          </p:txBody>
        </p:sp>
        <p:sp>
          <p:nvSpPr>
            <p:cNvPr id="347174" name="Text Box 33"/>
            <p:cNvSpPr txBox="1">
              <a:spLocks noChangeArrowheads="1"/>
            </p:cNvSpPr>
            <p:nvPr/>
          </p:nvSpPr>
          <p:spPr bwMode="auto">
            <a:xfrm>
              <a:off x="5481" y="396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75" name="Text Box 34"/>
            <p:cNvSpPr txBox="1">
              <a:spLocks noChangeArrowheads="1"/>
            </p:cNvSpPr>
            <p:nvPr/>
          </p:nvSpPr>
          <p:spPr bwMode="auto">
            <a:xfrm>
              <a:off x="5481" y="50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76" name="Text Box 35"/>
            <p:cNvSpPr txBox="1">
              <a:spLocks noChangeArrowheads="1"/>
            </p:cNvSpPr>
            <p:nvPr/>
          </p:nvSpPr>
          <p:spPr bwMode="auto">
            <a:xfrm>
              <a:off x="5481" y="45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77" name="Text Box 36"/>
            <p:cNvSpPr txBox="1">
              <a:spLocks noChangeArrowheads="1"/>
            </p:cNvSpPr>
            <p:nvPr/>
          </p:nvSpPr>
          <p:spPr bwMode="auto">
            <a:xfrm>
              <a:off x="5481" y="34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78" name="Text Box 37"/>
            <p:cNvSpPr txBox="1">
              <a:spLocks noChangeArrowheads="1"/>
            </p:cNvSpPr>
            <p:nvPr/>
          </p:nvSpPr>
          <p:spPr bwMode="auto">
            <a:xfrm>
              <a:off x="4941" y="50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79" name="Text Box 38"/>
            <p:cNvSpPr txBox="1">
              <a:spLocks noChangeArrowheads="1"/>
            </p:cNvSpPr>
            <p:nvPr/>
          </p:nvSpPr>
          <p:spPr bwMode="auto">
            <a:xfrm>
              <a:off x="4941" y="45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80" name="Text Box 39"/>
            <p:cNvSpPr txBox="1">
              <a:spLocks noChangeArrowheads="1"/>
            </p:cNvSpPr>
            <p:nvPr/>
          </p:nvSpPr>
          <p:spPr bwMode="auto">
            <a:xfrm>
              <a:off x="4941" y="400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81" name="Text Box 40"/>
            <p:cNvSpPr txBox="1">
              <a:spLocks noChangeArrowheads="1"/>
            </p:cNvSpPr>
            <p:nvPr/>
          </p:nvSpPr>
          <p:spPr bwMode="auto">
            <a:xfrm>
              <a:off x="4941" y="346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0</a:t>
              </a:r>
              <a:endParaRPr lang="en-US" sz="2400" b="1">
                <a:latin typeface="Times New Roman" pitchFamily="18" charset="0"/>
              </a:endParaRPr>
            </a:p>
          </p:txBody>
        </p:sp>
        <p:sp>
          <p:nvSpPr>
            <p:cNvPr id="347182" name="Text Box 41"/>
            <p:cNvSpPr txBox="1">
              <a:spLocks noChangeArrowheads="1"/>
            </p:cNvSpPr>
            <p:nvPr/>
          </p:nvSpPr>
          <p:spPr bwMode="auto">
            <a:xfrm>
              <a:off x="4401" y="508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7183" name="Text Box 42"/>
            <p:cNvSpPr txBox="1">
              <a:spLocks noChangeArrowheads="1"/>
            </p:cNvSpPr>
            <p:nvPr/>
          </p:nvSpPr>
          <p:spPr bwMode="auto">
            <a:xfrm>
              <a:off x="4401" y="45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84" name="Text Box 43"/>
            <p:cNvSpPr txBox="1">
              <a:spLocks noChangeArrowheads="1"/>
            </p:cNvSpPr>
            <p:nvPr/>
          </p:nvSpPr>
          <p:spPr bwMode="auto">
            <a:xfrm>
              <a:off x="4401" y="396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85" name="Text Box 44"/>
            <p:cNvSpPr txBox="1">
              <a:spLocks noChangeArrowheads="1"/>
            </p:cNvSpPr>
            <p:nvPr/>
          </p:nvSpPr>
          <p:spPr bwMode="auto">
            <a:xfrm>
              <a:off x="4401" y="34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86" name="Text Box 45"/>
            <p:cNvSpPr txBox="1">
              <a:spLocks noChangeArrowheads="1"/>
            </p:cNvSpPr>
            <p:nvPr/>
          </p:nvSpPr>
          <p:spPr bwMode="auto">
            <a:xfrm>
              <a:off x="3141" y="50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87" name="Text Box 46"/>
            <p:cNvSpPr txBox="1">
              <a:spLocks noChangeArrowheads="1"/>
            </p:cNvSpPr>
            <p:nvPr/>
          </p:nvSpPr>
          <p:spPr bwMode="auto">
            <a:xfrm>
              <a:off x="3141" y="45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88" name="Text Box 47"/>
            <p:cNvSpPr txBox="1">
              <a:spLocks noChangeArrowheads="1"/>
            </p:cNvSpPr>
            <p:nvPr/>
          </p:nvSpPr>
          <p:spPr bwMode="auto">
            <a:xfrm>
              <a:off x="3141" y="396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89" name="Text Box 48"/>
            <p:cNvSpPr txBox="1">
              <a:spLocks noChangeArrowheads="1"/>
            </p:cNvSpPr>
            <p:nvPr/>
          </p:nvSpPr>
          <p:spPr bwMode="auto">
            <a:xfrm>
              <a:off x="3141" y="342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90" name="Text Box 49"/>
            <p:cNvSpPr txBox="1">
              <a:spLocks noChangeArrowheads="1"/>
            </p:cNvSpPr>
            <p:nvPr/>
          </p:nvSpPr>
          <p:spPr bwMode="auto">
            <a:xfrm>
              <a:off x="2601" y="504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91" name="Text Box 50"/>
            <p:cNvSpPr txBox="1">
              <a:spLocks noChangeArrowheads="1"/>
            </p:cNvSpPr>
            <p:nvPr/>
          </p:nvSpPr>
          <p:spPr bwMode="auto">
            <a:xfrm>
              <a:off x="2601" y="4504"/>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92" name="Text Box 51"/>
            <p:cNvSpPr txBox="1">
              <a:spLocks noChangeArrowheads="1"/>
            </p:cNvSpPr>
            <p:nvPr/>
          </p:nvSpPr>
          <p:spPr bwMode="auto">
            <a:xfrm>
              <a:off x="2601" y="400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sp>
          <p:nvSpPr>
            <p:cNvPr id="347193" name="Text Box 52"/>
            <p:cNvSpPr txBox="1">
              <a:spLocks noChangeArrowheads="1"/>
            </p:cNvSpPr>
            <p:nvPr/>
          </p:nvSpPr>
          <p:spPr bwMode="auto">
            <a:xfrm>
              <a:off x="2601" y="346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7194" name="Text Box 53"/>
            <p:cNvSpPr txBox="1">
              <a:spLocks noChangeArrowheads="1"/>
            </p:cNvSpPr>
            <p:nvPr/>
          </p:nvSpPr>
          <p:spPr bwMode="auto">
            <a:xfrm>
              <a:off x="2061" y="508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7195" name="Text Box 54"/>
            <p:cNvSpPr txBox="1">
              <a:spLocks noChangeArrowheads="1"/>
            </p:cNvSpPr>
            <p:nvPr/>
          </p:nvSpPr>
          <p:spPr bwMode="auto">
            <a:xfrm>
              <a:off x="2061" y="454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7196" name="Text Box 55"/>
            <p:cNvSpPr txBox="1">
              <a:spLocks noChangeArrowheads="1"/>
            </p:cNvSpPr>
            <p:nvPr/>
          </p:nvSpPr>
          <p:spPr bwMode="auto">
            <a:xfrm>
              <a:off x="2061" y="400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7197" name="Text Box 56"/>
            <p:cNvSpPr txBox="1">
              <a:spLocks noChangeArrowheads="1"/>
            </p:cNvSpPr>
            <p:nvPr/>
          </p:nvSpPr>
          <p:spPr bwMode="auto">
            <a:xfrm>
              <a:off x="2061" y="346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1</a:t>
              </a:r>
              <a:endParaRPr lang="en-US" sz="2400" b="1">
                <a:latin typeface="Times New Roman" pitchFamily="18" charset="0"/>
              </a:endParaRPr>
            </a:p>
          </p:txBody>
        </p:sp>
        <p:grpSp>
          <p:nvGrpSpPr>
            <p:cNvPr id="347198" name="Group 57"/>
            <p:cNvGrpSpPr>
              <a:grpSpLocks/>
            </p:cNvGrpSpPr>
            <p:nvPr/>
          </p:nvGrpSpPr>
          <p:grpSpPr bwMode="auto">
            <a:xfrm>
              <a:off x="1881" y="2524"/>
              <a:ext cx="1800" cy="3060"/>
              <a:chOff x="3861" y="10624"/>
              <a:chExt cx="2160" cy="3060"/>
            </a:xfrm>
          </p:grpSpPr>
          <p:sp>
            <p:nvSpPr>
              <p:cNvPr id="347221" name="Line 58"/>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7222" name="Line 59"/>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7223" name="Line 60"/>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7224" name="Line 61"/>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7225" name="Line 62"/>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7199" name="Group 63"/>
            <p:cNvGrpSpPr>
              <a:grpSpLocks/>
            </p:cNvGrpSpPr>
            <p:nvPr/>
          </p:nvGrpSpPr>
          <p:grpSpPr bwMode="auto">
            <a:xfrm>
              <a:off x="4221" y="2524"/>
              <a:ext cx="1800" cy="3060"/>
              <a:chOff x="3861" y="10624"/>
              <a:chExt cx="2160" cy="3060"/>
            </a:xfrm>
          </p:grpSpPr>
          <p:sp>
            <p:nvSpPr>
              <p:cNvPr id="347216" name="Line 64"/>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7217" name="Line 65"/>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7218" name="Line 66"/>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7219" name="Line 67"/>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7220" name="Line 68"/>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7200" name="Group 69"/>
            <p:cNvGrpSpPr>
              <a:grpSpLocks/>
            </p:cNvGrpSpPr>
            <p:nvPr/>
          </p:nvGrpSpPr>
          <p:grpSpPr bwMode="auto">
            <a:xfrm>
              <a:off x="6561" y="2524"/>
              <a:ext cx="1800" cy="3060"/>
              <a:chOff x="3861" y="10624"/>
              <a:chExt cx="2160" cy="3060"/>
            </a:xfrm>
          </p:grpSpPr>
          <p:sp>
            <p:nvSpPr>
              <p:cNvPr id="347211" name="Line 70"/>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7212" name="Line 71"/>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7213" name="Line 72"/>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7214" name="Line 73"/>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7215" name="Line 74"/>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7201" name="Group 75"/>
            <p:cNvGrpSpPr>
              <a:grpSpLocks/>
            </p:cNvGrpSpPr>
            <p:nvPr/>
          </p:nvGrpSpPr>
          <p:grpSpPr bwMode="auto">
            <a:xfrm>
              <a:off x="8721" y="2524"/>
              <a:ext cx="1800" cy="3060"/>
              <a:chOff x="3861" y="10624"/>
              <a:chExt cx="2160" cy="3060"/>
            </a:xfrm>
          </p:grpSpPr>
          <p:sp>
            <p:nvSpPr>
              <p:cNvPr id="347206" name="Line 76"/>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7207" name="Line 77"/>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7208" name="Line 78"/>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7209" name="Line 79"/>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7210" name="Line 80"/>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sp>
          <p:nvSpPr>
            <p:cNvPr id="347202" name="Text Box 81"/>
            <p:cNvSpPr txBox="1">
              <a:spLocks noChangeArrowheads="1"/>
            </p:cNvSpPr>
            <p:nvPr/>
          </p:nvSpPr>
          <p:spPr bwMode="auto">
            <a:xfrm>
              <a:off x="1881" y="576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 n        x        y</a:t>
              </a:r>
              <a:endParaRPr lang="en-US" sz="2400" b="1">
                <a:latin typeface="Times New Roman" pitchFamily="18" charset="0"/>
              </a:endParaRPr>
            </a:p>
          </p:txBody>
        </p:sp>
        <p:sp>
          <p:nvSpPr>
            <p:cNvPr id="347203" name="Text Box 82"/>
            <p:cNvSpPr txBox="1">
              <a:spLocks noChangeArrowheads="1"/>
            </p:cNvSpPr>
            <p:nvPr/>
          </p:nvSpPr>
          <p:spPr bwMode="auto">
            <a:xfrm>
              <a:off x="4221" y="576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 n        x        y</a:t>
              </a:r>
              <a:endParaRPr lang="en-US" sz="2400" b="1">
                <a:latin typeface="Times New Roman" pitchFamily="18" charset="0"/>
              </a:endParaRPr>
            </a:p>
          </p:txBody>
        </p:sp>
        <p:sp>
          <p:nvSpPr>
            <p:cNvPr id="347204" name="Text Box 83"/>
            <p:cNvSpPr txBox="1">
              <a:spLocks noChangeArrowheads="1"/>
            </p:cNvSpPr>
            <p:nvPr/>
          </p:nvSpPr>
          <p:spPr bwMode="auto">
            <a:xfrm>
              <a:off x="6561" y="576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 n        x        y</a:t>
              </a:r>
              <a:endParaRPr lang="en-US" sz="2400" b="1">
                <a:latin typeface="Times New Roman" pitchFamily="18" charset="0"/>
              </a:endParaRPr>
            </a:p>
          </p:txBody>
        </p:sp>
        <p:sp>
          <p:nvSpPr>
            <p:cNvPr id="347205" name="Text Box 84"/>
            <p:cNvSpPr txBox="1">
              <a:spLocks noChangeArrowheads="1"/>
            </p:cNvSpPr>
            <p:nvPr/>
          </p:nvSpPr>
          <p:spPr bwMode="auto">
            <a:xfrm>
              <a:off x="8901" y="5764"/>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n        x        y</a:t>
              </a:r>
              <a:endParaRPr lang="en-US" sz="2400" b="1">
                <a:latin typeface="Times New Roman" pitchFamily="18" charset="0"/>
              </a:endParaRPr>
            </a:p>
          </p:txBody>
        </p:sp>
      </p:grpSp>
      <p:sp>
        <p:nvSpPr>
          <p:cNvPr id="347139" name="Line 85"/>
          <p:cNvSpPr>
            <a:spLocks noChangeShapeType="1"/>
          </p:cNvSpPr>
          <p:nvPr/>
        </p:nvSpPr>
        <p:spPr bwMode="auto">
          <a:xfrm>
            <a:off x="1143000" y="4724400"/>
            <a:ext cx="1447800" cy="0"/>
          </a:xfrm>
          <a:prstGeom prst="line">
            <a:avLst/>
          </a:prstGeom>
          <a:noFill/>
          <a:ln w="9525">
            <a:solidFill>
              <a:schemeClr val="tx1"/>
            </a:solidFill>
            <a:round/>
            <a:headEnd/>
            <a:tailEnd/>
          </a:ln>
        </p:spPr>
        <p:txBody>
          <a:bodyPr/>
          <a:lstStyle/>
          <a:p>
            <a:endParaRPr lang="en-US"/>
          </a:p>
        </p:txBody>
      </p:sp>
      <p:sp>
        <p:nvSpPr>
          <p:cNvPr id="347140" name="Line 168"/>
          <p:cNvSpPr>
            <a:spLocks noChangeShapeType="1"/>
          </p:cNvSpPr>
          <p:nvPr/>
        </p:nvSpPr>
        <p:spPr bwMode="auto">
          <a:xfrm>
            <a:off x="1143000" y="4267200"/>
            <a:ext cx="1447800" cy="0"/>
          </a:xfrm>
          <a:prstGeom prst="line">
            <a:avLst/>
          </a:prstGeom>
          <a:noFill/>
          <a:ln w="9525">
            <a:solidFill>
              <a:schemeClr val="tx1"/>
            </a:solidFill>
            <a:round/>
            <a:headEnd/>
            <a:tailEnd/>
          </a:ln>
        </p:spPr>
        <p:txBody>
          <a:bodyPr/>
          <a:lstStyle/>
          <a:p>
            <a:endParaRPr lang="en-US"/>
          </a:p>
        </p:txBody>
      </p:sp>
      <p:sp>
        <p:nvSpPr>
          <p:cNvPr id="347141" name="Line 169"/>
          <p:cNvSpPr>
            <a:spLocks noChangeShapeType="1"/>
          </p:cNvSpPr>
          <p:nvPr/>
        </p:nvSpPr>
        <p:spPr bwMode="auto">
          <a:xfrm>
            <a:off x="1143000" y="3810000"/>
            <a:ext cx="1447800" cy="0"/>
          </a:xfrm>
          <a:prstGeom prst="line">
            <a:avLst/>
          </a:prstGeom>
          <a:noFill/>
          <a:ln w="9525">
            <a:solidFill>
              <a:schemeClr val="tx1"/>
            </a:solidFill>
            <a:round/>
            <a:headEnd/>
            <a:tailEnd/>
          </a:ln>
        </p:spPr>
        <p:txBody>
          <a:bodyPr/>
          <a:lstStyle/>
          <a:p>
            <a:endParaRPr lang="en-US"/>
          </a:p>
        </p:txBody>
      </p:sp>
      <p:sp>
        <p:nvSpPr>
          <p:cNvPr id="347142" name="Line 170"/>
          <p:cNvSpPr>
            <a:spLocks noChangeShapeType="1"/>
          </p:cNvSpPr>
          <p:nvPr/>
        </p:nvSpPr>
        <p:spPr bwMode="auto">
          <a:xfrm>
            <a:off x="2971800" y="4648200"/>
            <a:ext cx="1447800" cy="0"/>
          </a:xfrm>
          <a:prstGeom prst="line">
            <a:avLst/>
          </a:prstGeom>
          <a:noFill/>
          <a:ln w="9525">
            <a:solidFill>
              <a:schemeClr val="tx1"/>
            </a:solidFill>
            <a:round/>
            <a:headEnd/>
            <a:tailEnd/>
          </a:ln>
        </p:spPr>
        <p:txBody>
          <a:bodyPr/>
          <a:lstStyle/>
          <a:p>
            <a:endParaRPr lang="en-US"/>
          </a:p>
        </p:txBody>
      </p:sp>
      <p:sp>
        <p:nvSpPr>
          <p:cNvPr id="347143" name="Line 171"/>
          <p:cNvSpPr>
            <a:spLocks noChangeShapeType="1"/>
          </p:cNvSpPr>
          <p:nvPr/>
        </p:nvSpPr>
        <p:spPr bwMode="auto">
          <a:xfrm>
            <a:off x="2895600" y="4191000"/>
            <a:ext cx="1447800" cy="0"/>
          </a:xfrm>
          <a:prstGeom prst="line">
            <a:avLst/>
          </a:prstGeom>
          <a:noFill/>
          <a:ln w="9525">
            <a:solidFill>
              <a:schemeClr val="tx1"/>
            </a:solidFill>
            <a:round/>
            <a:headEnd/>
            <a:tailEnd/>
          </a:ln>
        </p:spPr>
        <p:txBody>
          <a:bodyPr/>
          <a:lstStyle/>
          <a:p>
            <a:endParaRPr lang="en-US"/>
          </a:p>
        </p:txBody>
      </p:sp>
      <p:sp>
        <p:nvSpPr>
          <p:cNvPr id="347144" name="Line 172"/>
          <p:cNvSpPr>
            <a:spLocks noChangeShapeType="1"/>
          </p:cNvSpPr>
          <p:nvPr/>
        </p:nvSpPr>
        <p:spPr bwMode="auto">
          <a:xfrm>
            <a:off x="2895600" y="3429000"/>
            <a:ext cx="1447800" cy="0"/>
          </a:xfrm>
          <a:prstGeom prst="line">
            <a:avLst/>
          </a:prstGeom>
          <a:noFill/>
          <a:ln w="9525">
            <a:solidFill>
              <a:schemeClr val="tx1"/>
            </a:solidFill>
            <a:round/>
            <a:headEnd/>
            <a:tailEnd/>
          </a:ln>
        </p:spPr>
        <p:txBody>
          <a:bodyPr/>
          <a:lstStyle/>
          <a:p>
            <a:endParaRPr lang="en-US"/>
          </a:p>
        </p:txBody>
      </p:sp>
      <p:sp>
        <p:nvSpPr>
          <p:cNvPr id="347145" name="Line 173"/>
          <p:cNvSpPr>
            <a:spLocks noChangeShapeType="1"/>
          </p:cNvSpPr>
          <p:nvPr/>
        </p:nvSpPr>
        <p:spPr bwMode="auto">
          <a:xfrm>
            <a:off x="2895600" y="3810000"/>
            <a:ext cx="1447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3"/>
          <p:cNvSpPr>
            <a:spLocks noGrp="1" noChangeArrowheads="1"/>
          </p:cNvSpPr>
          <p:nvPr>
            <p:ph idx="4294967295"/>
          </p:nvPr>
        </p:nvSpPr>
        <p:spPr>
          <a:xfrm>
            <a:off x="457200" y="1371600"/>
            <a:ext cx="8229600" cy="5029200"/>
          </a:xfrm>
        </p:spPr>
        <p:txBody>
          <a:bodyPr/>
          <a:lstStyle/>
          <a:p>
            <a:pPr>
              <a:buFontTx/>
              <a:buNone/>
            </a:pPr>
            <a:r>
              <a:rPr lang="en-US" smtClean="0"/>
              <a:t> </a:t>
            </a:r>
          </a:p>
        </p:txBody>
      </p:sp>
      <p:sp>
        <p:nvSpPr>
          <p:cNvPr id="348162" name="Rectangle 2"/>
          <p:cNvSpPr>
            <a:spLocks noGrp="1" noChangeArrowheads="1"/>
          </p:cNvSpPr>
          <p:nvPr>
            <p:ph type="title" idx="4294967295"/>
          </p:nvPr>
        </p:nvSpPr>
        <p:spPr>
          <a:xfrm>
            <a:off x="0" y="0"/>
            <a:ext cx="7562850" cy="914400"/>
          </a:xfrm>
        </p:spPr>
        <p:txBody>
          <a:bodyPr/>
          <a:lstStyle/>
          <a:p>
            <a:r>
              <a:rPr lang="en-US" sz="3200" dirty="0" smtClean="0"/>
              <a:t>Mechanics of Recursion (Contd.).</a:t>
            </a:r>
          </a:p>
        </p:txBody>
      </p:sp>
      <p:grpSp>
        <p:nvGrpSpPr>
          <p:cNvPr id="348163" name="Group 4"/>
          <p:cNvGrpSpPr>
            <a:grpSpLocks/>
          </p:cNvGrpSpPr>
          <p:nvPr/>
        </p:nvGrpSpPr>
        <p:grpSpPr bwMode="auto">
          <a:xfrm>
            <a:off x="1143000" y="2209800"/>
            <a:ext cx="6934200" cy="3570288"/>
            <a:chOff x="1701" y="7075"/>
            <a:chExt cx="9720" cy="5261"/>
          </a:xfrm>
        </p:grpSpPr>
        <p:sp>
          <p:nvSpPr>
            <p:cNvPr id="348164" name="Text Box 5"/>
            <p:cNvSpPr txBox="1">
              <a:spLocks noChangeArrowheads="1"/>
            </p:cNvSpPr>
            <p:nvPr/>
          </p:nvSpPr>
          <p:spPr bwMode="auto">
            <a:xfrm>
              <a:off x="2061" y="7075"/>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(i) y = fact(2)</a:t>
              </a:r>
              <a:endParaRPr lang="en-US" sz="2400" b="1">
                <a:latin typeface="Times New Roman" pitchFamily="18" charset="0"/>
              </a:endParaRPr>
            </a:p>
          </p:txBody>
        </p:sp>
        <p:sp>
          <p:nvSpPr>
            <p:cNvPr id="348165" name="Text Box 6"/>
            <p:cNvSpPr txBox="1">
              <a:spLocks noChangeArrowheads="1"/>
            </p:cNvSpPr>
            <p:nvPr/>
          </p:nvSpPr>
          <p:spPr bwMode="auto">
            <a:xfrm>
              <a:off x="4401" y="7075"/>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(j) y = fact(3)</a:t>
              </a:r>
              <a:endParaRPr lang="en-US" sz="2400" b="1">
                <a:latin typeface="Times New Roman" pitchFamily="18" charset="0"/>
              </a:endParaRPr>
            </a:p>
          </p:txBody>
        </p:sp>
        <p:sp>
          <p:nvSpPr>
            <p:cNvPr id="348166" name="Text Box 7"/>
            <p:cNvSpPr txBox="1">
              <a:spLocks noChangeArrowheads="1"/>
            </p:cNvSpPr>
            <p:nvPr/>
          </p:nvSpPr>
          <p:spPr bwMode="auto">
            <a:xfrm>
              <a:off x="6561" y="7075"/>
              <a:ext cx="2520" cy="540"/>
            </a:xfrm>
            <a:prstGeom prst="rect">
              <a:avLst/>
            </a:prstGeom>
            <a:solidFill>
              <a:srgbClr val="FFFFFF"/>
            </a:solidFill>
            <a:ln w="9525">
              <a:noFill/>
              <a:miter lim="800000"/>
              <a:headEnd/>
              <a:tailEnd/>
            </a:ln>
          </p:spPr>
          <p:txBody>
            <a:bodyPr/>
            <a:lstStyle/>
            <a:p>
              <a:r>
                <a:rPr lang="en-US" sz="1200" b="1">
                  <a:latin typeface="Times New Roman" pitchFamily="18" charset="0"/>
                </a:rPr>
                <a:t>Pritnf(“%d”, fact(4))</a:t>
              </a:r>
              <a:endParaRPr lang="en-US" sz="2400" b="1">
                <a:latin typeface="Times New Roman" pitchFamily="18" charset="0"/>
              </a:endParaRPr>
            </a:p>
          </p:txBody>
        </p:sp>
        <p:sp>
          <p:nvSpPr>
            <p:cNvPr id="348167" name="Text Box 8"/>
            <p:cNvSpPr txBox="1">
              <a:spLocks noChangeArrowheads="1"/>
            </p:cNvSpPr>
            <p:nvPr/>
          </p:nvSpPr>
          <p:spPr bwMode="auto">
            <a:xfrm>
              <a:off x="5661" y="1031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6</a:t>
              </a:r>
              <a:endParaRPr lang="en-US" sz="2400" b="1">
                <a:latin typeface="Times New Roman" pitchFamily="18" charset="0"/>
              </a:endParaRPr>
            </a:p>
          </p:txBody>
        </p:sp>
        <p:sp>
          <p:nvSpPr>
            <p:cNvPr id="348168" name="Text Box 9"/>
            <p:cNvSpPr txBox="1">
              <a:spLocks noChangeArrowheads="1"/>
            </p:cNvSpPr>
            <p:nvPr/>
          </p:nvSpPr>
          <p:spPr bwMode="auto">
            <a:xfrm>
              <a:off x="5121" y="1031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8169" name="Text Box 10"/>
            <p:cNvSpPr txBox="1">
              <a:spLocks noChangeArrowheads="1"/>
            </p:cNvSpPr>
            <p:nvPr/>
          </p:nvSpPr>
          <p:spPr bwMode="auto">
            <a:xfrm>
              <a:off x="4581" y="10356"/>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8170" name="Text Box 11"/>
            <p:cNvSpPr txBox="1">
              <a:spLocks noChangeArrowheads="1"/>
            </p:cNvSpPr>
            <p:nvPr/>
          </p:nvSpPr>
          <p:spPr bwMode="auto">
            <a:xfrm>
              <a:off x="3321" y="1031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a:t>
              </a:r>
              <a:endParaRPr lang="en-US" sz="2400" b="1">
                <a:latin typeface="Times New Roman" pitchFamily="18" charset="0"/>
              </a:endParaRPr>
            </a:p>
          </p:txBody>
        </p:sp>
        <p:sp>
          <p:nvSpPr>
            <p:cNvPr id="348171" name="Text Box 12"/>
            <p:cNvSpPr txBox="1">
              <a:spLocks noChangeArrowheads="1"/>
            </p:cNvSpPr>
            <p:nvPr/>
          </p:nvSpPr>
          <p:spPr bwMode="auto">
            <a:xfrm>
              <a:off x="3321" y="977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8172" name="Text Box 13"/>
            <p:cNvSpPr txBox="1">
              <a:spLocks noChangeArrowheads="1"/>
            </p:cNvSpPr>
            <p:nvPr/>
          </p:nvSpPr>
          <p:spPr bwMode="auto">
            <a:xfrm>
              <a:off x="2781" y="1031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sp>
          <p:nvSpPr>
            <p:cNvPr id="348173" name="Text Box 14"/>
            <p:cNvSpPr txBox="1">
              <a:spLocks noChangeArrowheads="1"/>
            </p:cNvSpPr>
            <p:nvPr/>
          </p:nvSpPr>
          <p:spPr bwMode="auto">
            <a:xfrm>
              <a:off x="2781" y="9775"/>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2</a:t>
              </a:r>
              <a:endParaRPr lang="en-US" sz="2400" b="1">
                <a:latin typeface="Times New Roman" pitchFamily="18" charset="0"/>
              </a:endParaRPr>
            </a:p>
          </p:txBody>
        </p:sp>
        <p:sp>
          <p:nvSpPr>
            <p:cNvPr id="348174" name="Text Box 15"/>
            <p:cNvSpPr txBox="1">
              <a:spLocks noChangeArrowheads="1"/>
            </p:cNvSpPr>
            <p:nvPr/>
          </p:nvSpPr>
          <p:spPr bwMode="auto">
            <a:xfrm>
              <a:off x="2241" y="10356"/>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4</a:t>
              </a:r>
              <a:endParaRPr lang="en-US" sz="2400" b="1">
                <a:latin typeface="Times New Roman" pitchFamily="18" charset="0"/>
              </a:endParaRPr>
            </a:p>
          </p:txBody>
        </p:sp>
        <p:sp>
          <p:nvSpPr>
            <p:cNvPr id="348175" name="Text Box 16"/>
            <p:cNvSpPr txBox="1">
              <a:spLocks noChangeArrowheads="1"/>
            </p:cNvSpPr>
            <p:nvPr/>
          </p:nvSpPr>
          <p:spPr bwMode="auto">
            <a:xfrm>
              <a:off x="2241" y="9816"/>
              <a:ext cx="540" cy="360"/>
            </a:xfrm>
            <a:prstGeom prst="rect">
              <a:avLst/>
            </a:prstGeom>
            <a:solidFill>
              <a:srgbClr val="FFFFFF"/>
            </a:solidFill>
            <a:ln w="9525">
              <a:noFill/>
              <a:miter lim="800000"/>
              <a:headEnd/>
              <a:tailEnd/>
            </a:ln>
          </p:spPr>
          <p:txBody>
            <a:bodyPr/>
            <a:lstStyle/>
            <a:p>
              <a:r>
                <a:rPr lang="en-US" sz="1200" b="1">
                  <a:latin typeface="Times New Roman" pitchFamily="18" charset="0"/>
                </a:rPr>
                <a:t>3</a:t>
              </a:r>
              <a:endParaRPr lang="en-US" sz="2400" b="1">
                <a:latin typeface="Times New Roman" pitchFamily="18" charset="0"/>
              </a:endParaRPr>
            </a:p>
          </p:txBody>
        </p:sp>
        <p:grpSp>
          <p:nvGrpSpPr>
            <p:cNvPr id="348176" name="Group 17"/>
            <p:cNvGrpSpPr>
              <a:grpSpLocks/>
            </p:cNvGrpSpPr>
            <p:nvPr/>
          </p:nvGrpSpPr>
          <p:grpSpPr bwMode="auto">
            <a:xfrm>
              <a:off x="2061" y="7795"/>
              <a:ext cx="1800" cy="3060"/>
              <a:chOff x="3861" y="10624"/>
              <a:chExt cx="2160" cy="3060"/>
            </a:xfrm>
          </p:grpSpPr>
          <p:sp>
            <p:nvSpPr>
              <p:cNvPr id="348193" name="Line 18"/>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8194" name="Line 19"/>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8195" name="Line 20"/>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8196" name="Line 21"/>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8197" name="Line 22"/>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8177" name="Group 23"/>
            <p:cNvGrpSpPr>
              <a:grpSpLocks/>
            </p:cNvGrpSpPr>
            <p:nvPr/>
          </p:nvGrpSpPr>
          <p:grpSpPr bwMode="auto">
            <a:xfrm>
              <a:off x="4401" y="7795"/>
              <a:ext cx="1800" cy="3060"/>
              <a:chOff x="3861" y="10624"/>
              <a:chExt cx="2160" cy="3060"/>
            </a:xfrm>
          </p:grpSpPr>
          <p:sp>
            <p:nvSpPr>
              <p:cNvPr id="348188" name="Line 24"/>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8189" name="Line 25"/>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8190" name="Line 26"/>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8191" name="Line 27"/>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8192" name="Line 28"/>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grpSp>
          <p:nvGrpSpPr>
            <p:cNvPr id="348178" name="Group 29"/>
            <p:cNvGrpSpPr>
              <a:grpSpLocks/>
            </p:cNvGrpSpPr>
            <p:nvPr/>
          </p:nvGrpSpPr>
          <p:grpSpPr bwMode="auto">
            <a:xfrm>
              <a:off x="6741" y="7795"/>
              <a:ext cx="1800" cy="3060"/>
              <a:chOff x="3861" y="10624"/>
              <a:chExt cx="2160" cy="3060"/>
            </a:xfrm>
          </p:grpSpPr>
          <p:sp>
            <p:nvSpPr>
              <p:cNvPr id="348183" name="Line 30"/>
              <p:cNvSpPr>
                <a:spLocks noChangeShapeType="1"/>
              </p:cNvSpPr>
              <p:nvPr/>
            </p:nvSpPr>
            <p:spPr bwMode="auto">
              <a:xfrm>
                <a:off x="3861" y="10624"/>
                <a:ext cx="0" cy="3060"/>
              </a:xfrm>
              <a:prstGeom prst="line">
                <a:avLst/>
              </a:prstGeom>
              <a:noFill/>
              <a:ln w="9525">
                <a:solidFill>
                  <a:srgbClr val="000000"/>
                </a:solidFill>
                <a:round/>
                <a:headEnd/>
                <a:tailEnd/>
              </a:ln>
            </p:spPr>
            <p:txBody>
              <a:bodyPr/>
              <a:lstStyle/>
              <a:p>
                <a:endParaRPr lang="en-US"/>
              </a:p>
            </p:txBody>
          </p:sp>
          <p:sp>
            <p:nvSpPr>
              <p:cNvPr id="348184" name="Line 31"/>
              <p:cNvSpPr>
                <a:spLocks noChangeShapeType="1"/>
              </p:cNvSpPr>
              <p:nvPr/>
            </p:nvSpPr>
            <p:spPr bwMode="auto">
              <a:xfrm>
                <a:off x="3861" y="13684"/>
                <a:ext cx="2160" cy="0"/>
              </a:xfrm>
              <a:prstGeom prst="line">
                <a:avLst/>
              </a:prstGeom>
              <a:noFill/>
              <a:ln w="9525">
                <a:solidFill>
                  <a:srgbClr val="000000"/>
                </a:solidFill>
                <a:round/>
                <a:headEnd/>
                <a:tailEnd/>
              </a:ln>
            </p:spPr>
            <p:txBody>
              <a:bodyPr/>
              <a:lstStyle/>
              <a:p>
                <a:endParaRPr lang="en-US"/>
              </a:p>
            </p:txBody>
          </p:sp>
          <p:sp>
            <p:nvSpPr>
              <p:cNvPr id="348185" name="Line 32"/>
              <p:cNvSpPr>
                <a:spLocks noChangeShapeType="1"/>
              </p:cNvSpPr>
              <p:nvPr/>
            </p:nvSpPr>
            <p:spPr bwMode="auto">
              <a:xfrm flipV="1">
                <a:off x="6021" y="10624"/>
                <a:ext cx="0" cy="3060"/>
              </a:xfrm>
              <a:prstGeom prst="line">
                <a:avLst/>
              </a:prstGeom>
              <a:noFill/>
              <a:ln w="9525">
                <a:solidFill>
                  <a:srgbClr val="000000"/>
                </a:solidFill>
                <a:round/>
                <a:headEnd/>
                <a:tailEnd/>
              </a:ln>
            </p:spPr>
            <p:txBody>
              <a:bodyPr/>
              <a:lstStyle/>
              <a:p>
                <a:endParaRPr lang="en-US"/>
              </a:p>
            </p:txBody>
          </p:sp>
          <p:sp>
            <p:nvSpPr>
              <p:cNvPr id="348186" name="Line 33"/>
              <p:cNvSpPr>
                <a:spLocks noChangeShapeType="1"/>
              </p:cNvSpPr>
              <p:nvPr/>
            </p:nvSpPr>
            <p:spPr bwMode="auto">
              <a:xfrm flipV="1">
                <a:off x="4581" y="10624"/>
                <a:ext cx="0" cy="3060"/>
              </a:xfrm>
              <a:prstGeom prst="line">
                <a:avLst/>
              </a:prstGeom>
              <a:noFill/>
              <a:ln w="9525">
                <a:solidFill>
                  <a:srgbClr val="000000"/>
                </a:solidFill>
                <a:round/>
                <a:headEnd/>
                <a:tailEnd/>
              </a:ln>
            </p:spPr>
            <p:txBody>
              <a:bodyPr/>
              <a:lstStyle/>
              <a:p>
                <a:endParaRPr lang="en-US"/>
              </a:p>
            </p:txBody>
          </p:sp>
          <p:sp>
            <p:nvSpPr>
              <p:cNvPr id="348187" name="Line 34"/>
              <p:cNvSpPr>
                <a:spLocks noChangeShapeType="1"/>
              </p:cNvSpPr>
              <p:nvPr/>
            </p:nvSpPr>
            <p:spPr bwMode="auto">
              <a:xfrm flipV="1">
                <a:off x="5301" y="10624"/>
                <a:ext cx="0" cy="3060"/>
              </a:xfrm>
              <a:prstGeom prst="line">
                <a:avLst/>
              </a:prstGeom>
              <a:noFill/>
              <a:ln w="9525">
                <a:solidFill>
                  <a:srgbClr val="000000"/>
                </a:solidFill>
                <a:round/>
                <a:headEnd/>
                <a:tailEnd/>
              </a:ln>
            </p:spPr>
            <p:txBody>
              <a:bodyPr/>
              <a:lstStyle/>
              <a:p>
                <a:endParaRPr lang="en-US"/>
              </a:p>
            </p:txBody>
          </p:sp>
        </p:grpSp>
        <p:sp>
          <p:nvSpPr>
            <p:cNvPr id="348179" name="Text Box 35"/>
            <p:cNvSpPr txBox="1">
              <a:spLocks noChangeArrowheads="1"/>
            </p:cNvSpPr>
            <p:nvPr/>
          </p:nvSpPr>
          <p:spPr bwMode="auto">
            <a:xfrm>
              <a:off x="2061" y="11035"/>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 n        x        y</a:t>
              </a:r>
              <a:endParaRPr lang="en-US" sz="2400" b="1">
                <a:latin typeface="Times New Roman" pitchFamily="18" charset="0"/>
              </a:endParaRPr>
            </a:p>
          </p:txBody>
        </p:sp>
        <p:sp>
          <p:nvSpPr>
            <p:cNvPr id="348180" name="Text Box 36"/>
            <p:cNvSpPr txBox="1">
              <a:spLocks noChangeArrowheads="1"/>
            </p:cNvSpPr>
            <p:nvPr/>
          </p:nvSpPr>
          <p:spPr bwMode="auto">
            <a:xfrm>
              <a:off x="4401" y="11035"/>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 n        x        y</a:t>
              </a:r>
              <a:endParaRPr lang="en-US" sz="2400" b="1">
                <a:latin typeface="Times New Roman" pitchFamily="18" charset="0"/>
              </a:endParaRPr>
            </a:p>
          </p:txBody>
        </p:sp>
        <p:sp>
          <p:nvSpPr>
            <p:cNvPr id="348181" name="Text Box 37"/>
            <p:cNvSpPr txBox="1">
              <a:spLocks noChangeArrowheads="1"/>
            </p:cNvSpPr>
            <p:nvPr/>
          </p:nvSpPr>
          <p:spPr bwMode="auto">
            <a:xfrm>
              <a:off x="6741" y="11035"/>
              <a:ext cx="1800" cy="540"/>
            </a:xfrm>
            <a:prstGeom prst="rect">
              <a:avLst/>
            </a:prstGeom>
            <a:solidFill>
              <a:srgbClr val="FFFFFF"/>
            </a:solidFill>
            <a:ln w="9525">
              <a:noFill/>
              <a:miter lim="800000"/>
              <a:headEnd/>
              <a:tailEnd/>
            </a:ln>
          </p:spPr>
          <p:txBody>
            <a:bodyPr/>
            <a:lstStyle/>
            <a:p>
              <a:r>
                <a:rPr lang="en-US" sz="1200" b="1">
                  <a:latin typeface="Times New Roman" pitchFamily="18" charset="0"/>
                </a:rPr>
                <a:t>n         x        y</a:t>
              </a:r>
              <a:endParaRPr lang="en-US" sz="2400" b="1">
                <a:latin typeface="Times New Roman" pitchFamily="18" charset="0"/>
              </a:endParaRPr>
            </a:p>
          </p:txBody>
        </p:sp>
        <p:sp>
          <p:nvSpPr>
            <p:cNvPr id="348182" name="Text Box 38"/>
            <p:cNvSpPr txBox="1">
              <a:spLocks noChangeArrowheads="1"/>
            </p:cNvSpPr>
            <p:nvPr/>
          </p:nvSpPr>
          <p:spPr bwMode="auto">
            <a:xfrm>
              <a:off x="1701" y="11796"/>
              <a:ext cx="9720" cy="540"/>
            </a:xfrm>
            <a:prstGeom prst="rect">
              <a:avLst/>
            </a:prstGeom>
            <a:solidFill>
              <a:srgbClr val="FFFFFF"/>
            </a:solidFill>
            <a:ln w="9525">
              <a:noFill/>
              <a:miter lim="800000"/>
              <a:headEnd/>
              <a:tailEnd/>
            </a:ln>
          </p:spPr>
          <p:txBody>
            <a:bodyPr/>
            <a:lstStyle/>
            <a:p>
              <a:pPr algn="just"/>
              <a:r>
                <a:rPr lang="en-US" sz="2000" b="1">
                  <a:latin typeface="Gill Sans MT" pitchFamily="34" charset="0"/>
                </a:rPr>
                <a:t>The stack at various times during execution. An asterisk indicates an uninitialized value.</a:t>
              </a:r>
            </a:p>
          </p:txBody>
        </p:sp>
      </p:gr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3"/>
          <p:cNvSpPr>
            <a:spLocks noGrp="1" noChangeArrowheads="1"/>
          </p:cNvSpPr>
          <p:nvPr>
            <p:ph idx="4294967295"/>
          </p:nvPr>
        </p:nvSpPr>
        <p:spPr>
          <a:xfrm>
            <a:off x="457200" y="1371600"/>
            <a:ext cx="8153400" cy="5029200"/>
          </a:xfrm>
        </p:spPr>
        <p:txBody>
          <a:bodyPr/>
          <a:lstStyle/>
          <a:p>
            <a:pPr algn="just"/>
            <a:r>
              <a:rPr lang="en-US" dirty="0" smtClean="0"/>
              <a:t>Function Pointers are pointers, i.e. variables, which point to the address of a function. </a:t>
            </a:r>
          </a:p>
          <a:p>
            <a:pPr algn="just"/>
            <a:endParaRPr lang="en-US" dirty="0" smtClean="0"/>
          </a:p>
          <a:p>
            <a:pPr algn="just"/>
            <a:r>
              <a:rPr lang="en-US" dirty="0" smtClean="0"/>
              <a:t>Thus a function in the program code is, like e.g. a character field, nothing else than an address. </a:t>
            </a:r>
          </a:p>
          <a:p>
            <a:pPr algn="just"/>
            <a:endParaRPr lang="en-US" dirty="0" smtClean="0"/>
          </a:p>
          <a:p>
            <a:pPr algn="just"/>
            <a:r>
              <a:rPr lang="en-US" dirty="0" smtClean="0"/>
              <a:t>When you want to call a function </a:t>
            </a:r>
            <a:r>
              <a:rPr lang="en-US" i="1" dirty="0" smtClean="0"/>
              <a:t>fn()</a:t>
            </a:r>
            <a:r>
              <a:rPr lang="en-US" dirty="0" smtClean="0"/>
              <a:t> at a certain point in your program, you just put the call of the function </a:t>
            </a:r>
            <a:r>
              <a:rPr lang="en-US" i="1" dirty="0" smtClean="0"/>
              <a:t>fn()</a:t>
            </a:r>
            <a:r>
              <a:rPr lang="en-US" dirty="0" smtClean="0"/>
              <a:t> at that point in your source code. </a:t>
            </a:r>
          </a:p>
          <a:p>
            <a:pPr algn="just"/>
            <a:endParaRPr lang="en-US" dirty="0" smtClean="0"/>
          </a:p>
          <a:p>
            <a:pPr algn="just"/>
            <a:r>
              <a:rPr lang="en-US" dirty="0" smtClean="0"/>
              <a:t>Then you compile your code, and every time your program comes to that point, your function is called. </a:t>
            </a:r>
          </a:p>
          <a:p>
            <a:pPr algn="just"/>
            <a:endParaRPr lang="en-US" dirty="0" smtClean="0"/>
          </a:p>
          <a:p>
            <a:pPr algn="just"/>
            <a:r>
              <a:rPr lang="en-US" dirty="0" smtClean="0"/>
              <a:t>But what can you do, if you don't know at build-time which function has got to be called? Or, invoke functions at runtime.</a:t>
            </a:r>
          </a:p>
          <a:p>
            <a:pPr algn="just"/>
            <a:endParaRPr lang="en-US" dirty="0" smtClean="0"/>
          </a:p>
        </p:txBody>
      </p:sp>
      <p:sp>
        <p:nvSpPr>
          <p:cNvPr id="349186" name="Rectangle 2"/>
          <p:cNvSpPr>
            <a:spLocks noGrp="1" noChangeArrowheads="1"/>
          </p:cNvSpPr>
          <p:nvPr>
            <p:ph type="title" idx="4294967295"/>
          </p:nvPr>
        </p:nvSpPr>
        <p:spPr>
          <a:xfrm>
            <a:off x="0" y="0"/>
            <a:ext cx="7562850" cy="914400"/>
          </a:xfrm>
        </p:spPr>
        <p:txBody>
          <a:bodyPr/>
          <a:lstStyle/>
          <a:p>
            <a:r>
              <a:rPr lang="en-US" sz="3200" smtClean="0"/>
              <a:t>Function Pointers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3"/>
          <p:cNvSpPr>
            <a:spLocks noGrp="1" noChangeArrowheads="1"/>
          </p:cNvSpPr>
          <p:nvPr>
            <p:ph idx="4294967295"/>
          </p:nvPr>
        </p:nvSpPr>
        <p:spPr>
          <a:xfrm>
            <a:off x="304800" y="1143000"/>
            <a:ext cx="7848600" cy="5486400"/>
          </a:xfrm>
        </p:spPr>
        <p:txBody>
          <a:bodyPr/>
          <a:lstStyle/>
          <a:p>
            <a:pPr algn="just"/>
            <a:r>
              <a:rPr lang="en-US" smtClean="0"/>
              <a:t>You want to select one function out of a pool of possible functions. </a:t>
            </a:r>
          </a:p>
          <a:p>
            <a:pPr algn="just"/>
            <a:endParaRPr lang="en-US" smtClean="0"/>
          </a:p>
          <a:p>
            <a:pPr algn="just"/>
            <a:r>
              <a:rPr lang="en-US" smtClean="0"/>
              <a:t>However you can also solve the latter problem using a switch-statement, where you call the functions just like you want it, in the different branches. </a:t>
            </a:r>
          </a:p>
          <a:p>
            <a:pPr algn="just"/>
            <a:endParaRPr lang="en-US" smtClean="0"/>
          </a:p>
          <a:p>
            <a:pPr algn="just"/>
            <a:r>
              <a:rPr lang="en-US" smtClean="0"/>
              <a:t>Consider the example : How are function pointers used? As stated above they are typically used so one function can take in other functions as a parameter. </a:t>
            </a:r>
          </a:p>
        </p:txBody>
      </p:sp>
      <p:sp>
        <p:nvSpPr>
          <p:cNvPr id="351234" name="Rectangle 2"/>
          <p:cNvSpPr>
            <a:spLocks noGrp="1" noChangeArrowheads="1"/>
          </p:cNvSpPr>
          <p:nvPr>
            <p:ph type="title" idx="4294967295"/>
          </p:nvPr>
        </p:nvSpPr>
        <p:spPr>
          <a:xfrm>
            <a:off x="0" y="0"/>
            <a:ext cx="7562850" cy="914400"/>
          </a:xfrm>
        </p:spPr>
        <p:txBody>
          <a:bodyPr/>
          <a:lstStyle/>
          <a:p>
            <a:r>
              <a:rPr lang="en-US" sz="3200" dirty="0" smtClean="0"/>
              <a:t>Function Pointers (Contd.).</a:t>
            </a:r>
          </a:p>
        </p:txBody>
      </p:sp>
      <p:sp>
        <p:nvSpPr>
          <p:cNvPr id="351236" name="Rectangle 3"/>
          <p:cNvSpPr>
            <a:spLocks noChangeArrowheads="1"/>
          </p:cNvSpPr>
          <p:nvPr/>
        </p:nvSpPr>
        <p:spPr bwMode="auto">
          <a:xfrm>
            <a:off x="4495800" y="1828800"/>
            <a:ext cx="4648200" cy="50292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Wingdings" pitchFamily="2" charset="2"/>
              <a:buChar char="§"/>
            </a:pPr>
            <a:endParaRPr lang="en-US">
              <a:latin typeface="Gill Sans MT"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3"/>
          <p:cNvSpPr>
            <a:spLocks noGrp="1" noChangeArrowheads="1"/>
          </p:cNvSpPr>
          <p:nvPr>
            <p:ph idx="4294967295"/>
          </p:nvPr>
        </p:nvSpPr>
        <p:spPr>
          <a:xfrm>
            <a:off x="304800" y="1066800"/>
            <a:ext cx="8382000" cy="5486400"/>
          </a:xfrm>
        </p:spPr>
        <p:txBody>
          <a:bodyPr/>
          <a:lstStyle/>
          <a:p>
            <a:pPr algn="just">
              <a:lnSpc>
                <a:spcPct val="90000"/>
              </a:lnSpc>
              <a:buFont typeface="Wingdings" pitchFamily="2" charset="2"/>
              <a:buNone/>
            </a:pPr>
            <a:r>
              <a:rPr lang="en-US" sz="1400" smtClean="0">
                <a:latin typeface="Courier New" pitchFamily="49" charset="0"/>
              </a:rPr>
              <a:t>#include &lt;stdio.h&gt;</a:t>
            </a:r>
          </a:p>
          <a:p>
            <a:pPr algn="just">
              <a:lnSpc>
                <a:spcPct val="90000"/>
              </a:lnSpc>
              <a:buFont typeface="Wingdings" pitchFamily="2" charset="2"/>
              <a:buNone/>
            </a:pPr>
            <a:r>
              <a:rPr lang="en-US" sz="1400" smtClean="0">
                <a:latin typeface="Courier New" pitchFamily="49" charset="0"/>
              </a:rPr>
              <a:t>int compute(int,int (*comp)(int) ); </a:t>
            </a:r>
          </a:p>
          <a:p>
            <a:pPr algn="just">
              <a:lnSpc>
                <a:spcPct val="90000"/>
              </a:lnSpc>
              <a:buFont typeface="Wingdings" pitchFamily="2" charset="2"/>
              <a:buNone/>
            </a:pPr>
            <a:r>
              <a:rPr lang="en-US" sz="1400" smtClean="0">
                <a:latin typeface="Courier New" pitchFamily="49" charset="0"/>
              </a:rPr>
              <a:t>int doubleIt( int );</a:t>
            </a:r>
          </a:p>
          <a:p>
            <a:pPr algn="just">
              <a:lnSpc>
                <a:spcPct val="90000"/>
              </a:lnSpc>
              <a:buFont typeface="Wingdings" pitchFamily="2" charset="2"/>
              <a:buNone/>
            </a:pPr>
            <a:r>
              <a:rPr lang="en-US" sz="1400" smtClean="0">
                <a:latin typeface="Courier New" pitchFamily="49" charset="0"/>
              </a:rPr>
              <a:t>int tripleIt( int );</a:t>
            </a:r>
          </a:p>
          <a:p>
            <a:pPr algn="just">
              <a:lnSpc>
                <a:spcPct val="90000"/>
              </a:lnSpc>
              <a:buFont typeface="Wingdings" pitchFamily="2" charset="2"/>
              <a:buNone/>
            </a:pPr>
            <a:r>
              <a:rPr lang="en-US" sz="1400" smtClean="0">
                <a:latin typeface="Courier New" pitchFamily="49" charset="0"/>
              </a:rPr>
              <a:t>int main()</a:t>
            </a:r>
          </a:p>
          <a:p>
            <a:pPr algn="just">
              <a:lnSpc>
                <a:spcPct val="90000"/>
              </a:lnSpc>
              <a:buFont typeface="Wingdings" pitchFamily="2" charset="2"/>
              <a:buNone/>
            </a:pPr>
            <a:r>
              <a:rPr lang="en-US" sz="1400" smtClean="0">
                <a:latin typeface="Courier New" pitchFamily="49" charset="0"/>
              </a:rPr>
              <a:t>{	int x;</a:t>
            </a:r>
          </a:p>
          <a:p>
            <a:pPr algn="just">
              <a:lnSpc>
                <a:spcPct val="90000"/>
              </a:lnSpc>
              <a:buFont typeface="Wingdings" pitchFamily="2" charset="2"/>
              <a:buNone/>
            </a:pPr>
            <a:r>
              <a:rPr lang="en-US" sz="1400" smtClean="0">
                <a:latin typeface="Courier New" pitchFamily="49" charset="0"/>
              </a:rPr>
              <a:t>   x = compute( 5, &amp;doubleIt );</a:t>
            </a:r>
          </a:p>
          <a:p>
            <a:pPr algn="just">
              <a:lnSpc>
                <a:spcPct val="90000"/>
              </a:lnSpc>
              <a:buFont typeface="Wingdings" pitchFamily="2" charset="2"/>
              <a:buNone/>
            </a:pPr>
            <a:r>
              <a:rPr lang="en-US" sz="1400" smtClean="0">
                <a:latin typeface="Courier New" pitchFamily="49" charset="0"/>
              </a:rPr>
              <a:t>   printf(“The result is: %i\n", x );</a:t>
            </a:r>
          </a:p>
          <a:p>
            <a:pPr algn="just">
              <a:lnSpc>
                <a:spcPct val="90000"/>
              </a:lnSpc>
              <a:buFont typeface="Wingdings" pitchFamily="2" charset="2"/>
              <a:buNone/>
            </a:pPr>
            <a:r>
              <a:rPr lang="en-US" sz="1400" smtClean="0">
                <a:latin typeface="Courier New" pitchFamily="49" charset="0"/>
              </a:rPr>
              <a:t>	x = compute( 5, &amp;tripleIt );</a:t>
            </a:r>
          </a:p>
          <a:p>
            <a:pPr>
              <a:lnSpc>
                <a:spcPct val="90000"/>
              </a:lnSpc>
              <a:buFont typeface="Wingdings" pitchFamily="2" charset="2"/>
              <a:buNone/>
            </a:pPr>
            <a:r>
              <a:rPr lang="en-US" sz="1400" smtClean="0">
                <a:latin typeface="Courier New" pitchFamily="49" charset="0"/>
              </a:rPr>
              <a:t>   printf("The result is: %i\n", x );</a:t>
            </a:r>
          </a:p>
          <a:p>
            <a:pPr>
              <a:lnSpc>
                <a:spcPct val="90000"/>
              </a:lnSpc>
              <a:buFont typeface="Wingdings" pitchFamily="2" charset="2"/>
              <a:buNone/>
            </a:pPr>
            <a:r>
              <a:rPr lang="en-US" sz="1400" smtClean="0">
                <a:latin typeface="Courier New" pitchFamily="49" charset="0"/>
              </a:rPr>
              <a:t>   return 0;</a:t>
            </a:r>
          </a:p>
          <a:p>
            <a:pPr>
              <a:lnSpc>
                <a:spcPct val="90000"/>
              </a:lnSpc>
              <a:buFont typeface="Wingdings" pitchFamily="2" charset="2"/>
              <a:buNone/>
            </a:pPr>
            <a:r>
              <a:rPr lang="en-US" sz="1400" smtClean="0">
                <a:latin typeface="Courier New" pitchFamily="49" charset="0"/>
              </a:rPr>
              <a:t>}</a:t>
            </a:r>
          </a:p>
          <a:p>
            <a:pPr>
              <a:lnSpc>
                <a:spcPct val="90000"/>
              </a:lnSpc>
              <a:buFont typeface="Wingdings" pitchFamily="2" charset="2"/>
              <a:buNone/>
            </a:pPr>
            <a:endParaRPr lang="en-US" sz="1400" smtClean="0">
              <a:latin typeface="Courier New" pitchFamily="49" charset="0"/>
            </a:endParaRPr>
          </a:p>
          <a:p>
            <a:pPr>
              <a:lnSpc>
                <a:spcPct val="90000"/>
              </a:lnSpc>
              <a:buFont typeface="Wingdings" pitchFamily="2" charset="2"/>
              <a:buNone/>
            </a:pPr>
            <a:r>
              <a:rPr lang="en-US" sz="1400" smtClean="0">
                <a:latin typeface="Courier New" pitchFamily="49" charset="0"/>
              </a:rPr>
              <a:t>int compute( int y, int (*comp)(int) )</a:t>
            </a:r>
          </a:p>
          <a:p>
            <a:pPr>
              <a:lnSpc>
                <a:spcPct val="90000"/>
              </a:lnSpc>
              <a:buFont typeface="Wingdings" pitchFamily="2" charset="2"/>
              <a:buNone/>
            </a:pPr>
            <a:r>
              <a:rPr lang="en-US" sz="1400" smtClean="0">
                <a:latin typeface="Courier New" pitchFamily="49" charset="0"/>
              </a:rPr>
              <a:t>{   return comp( y ); </a:t>
            </a:r>
          </a:p>
          <a:p>
            <a:pPr>
              <a:lnSpc>
                <a:spcPct val="90000"/>
              </a:lnSpc>
              <a:buFont typeface="Wingdings" pitchFamily="2" charset="2"/>
              <a:buNone/>
            </a:pPr>
            <a:r>
              <a:rPr lang="en-US" sz="1400" smtClean="0">
                <a:latin typeface="Courier New" pitchFamily="49" charset="0"/>
              </a:rPr>
              <a:t>}</a:t>
            </a:r>
          </a:p>
          <a:p>
            <a:pPr>
              <a:lnSpc>
                <a:spcPct val="90000"/>
              </a:lnSpc>
              <a:buFont typeface="Wingdings" pitchFamily="2" charset="2"/>
              <a:buNone/>
            </a:pPr>
            <a:r>
              <a:rPr lang="en-US" sz="1400" smtClean="0">
                <a:latin typeface="Courier New" pitchFamily="49" charset="0"/>
              </a:rPr>
              <a:t>int doubleIt( int y )</a:t>
            </a:r>
          </a:p>
          <a:p>
            <a:pPr>
              <a:lnSpc>
                <a:spcPct val="90000"/>
              </a:lnSpc>
              <a:buFont typeface="Wingdings" pitchFamily="2" charset="2"/>
              <a:buNone/>
            </a:pPr>
            <a:r>
              <a:rPr lang="en-US" sz="1400" smtClean="0">
                <a:latin typeface="Courier New" pitchFamily="49" charset="0"/>
              </a:rPr>
              <a:t>{    return y*2; </a:t>
            </a:r>
          </a:p>
          <a:p>
            <a:pPr>
              <a:lnSpc>
                <a:spcPct val="90000"/>
              </a:lnSpc>
              <a:buFont typeface="Wingdings" pitchFamily="2" charset="2"/>
              <a:buNone/>
            </a:pPr>
            <a:r>
              <a:rPr lang="en-US" sz="1400" smtClean="0">
                <a:latin typeface="Courier New" pitchFamily="49" charset="0"/>
              </a:rPr>
              <a:t>}</a:t>
            </a:r>
          </a:p>
          <a:p>
            <a:pPr>
              <a:lnSpc>
                <a:spcPct val="90000"/>
              </a:lnSpc>
              <a:buFont typeface="Wingdings" pitchFamily="2" charset="2"/>
              <a:buNone/>
            </a:pPr>
            <a:r>
              <a:rPr lang="en-US" sz="1400" smtClean="0">
                <a:latin typeface="Courier New" pitchFamily="49" charset="0"/>
              </a:rPr>
              <a:t>int tripleIt( int y )</a:t>
            </a:r>
          </a:p>
          <a:p>
            <a:pPr>
              <a:lnSpc>
                <a:spcPct val="90000"/>
              </a:lnSpc>
              <a:buFont typeface="Wingdings" pitchFamily="2" charset="2"/>
              <a:buNone/>
            </a:pPr>
            <a:r>
              <a:rPr lang="en-US" sz="1400" smtClean="0">
                <a:latin typeface="Courier New" pitchFamily="49" charset="0"/>
              </a:rPr>
              <a:t>{   return y*3; </a:t>
            </a:r>
          </a:p>
          <a:p>
            <a:pPr>
              <a:lnSpc>
                <a:spcPct val="90000"/>
              </a:lnSpc>
              <a:buFont typeface="Wingdings" pitchFamily="2" charset="2"/>
              <a:buNone/>
            </a:pPr>
            <a:r>
              <a:rPr lang="en-US" sz="1400" smtClean="0">
                <a:latin typeface="Courier New" pitchFamily="49" charset="0"/>
              </a:rPr>
              <a:t>}</a:t>
            </a:r>
          </a:p>
        </p:txBody>
      </p:sp>
      <p:sp>
        <p:nvSpPr>
          <p:cNvPr id="353282" name="Rectangle 2"/>
          <p:cNvSpPr>
            <a:spLocks noGrp="1" noChangeArrowheads="1"/>
          </p:cNvSpPr>
          <p:nvPr>
            <p:ph type="title" idx="4294967295"/>
          </p:nvPr>
        </p:nvSpPr>
        <p:spPr>
          <a:xfrm>
            <a:off x="0" y="0"/>
            <a:ext cx="7562850" cy="914400"/>
          </a:xfrm>
        </p:spPr>
        <p:txBody>
          <a:bodyPr/>
          <a:lstStyle/>
          <a:p>
            <a:r>
              <a:rPr lang="en-US" sz="3200" smtClean="0"/>
              <a:t>Declaring and Using Function Pointers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p:cNvSpPr>
          <p:nvPr>
            <p:ph type="title" idx="4294967295"/>
          </p:nvPr>
        </p:nvSpPr>
        <p:spPr/>
        <p:txBody>
          <a:bodyPr/>
          <a:lstStyle/>
          <a:p>
            <a:r>
              <a:rPr lang="en-US" smtClean="0"/>
              <a:t>Hands-on: 2 hours</a:t>
            </a:r>
          </a:p>
        </p:txBody>
      </p:sp>
      <p:sp>
        <p:nvSpPr>
          <p:cNvPr id="658435" name="Rectangle 3"/>
          <p:cNvSpPr>
            <a:spLocks noGrp="1"/>
          </p:cNvSpPr>
          <p:nvPr>
            <p:ph type="body" idx="4294967295"/>
          </p:nvPr>
        </p:nvSpPr>
        <p:spPr/>
        <p:txBody>
          <a:bodyPr/>
          <a:lstStyle/>
          <a:p>
            <a:r>
              <a:rPr lang="en-US" smtClean="0"/>
              <a:t>Functions, Pointers and storage taypes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Rectangle 3"/>
          <p:cNvSpPr>
            <a:spLocks noGrp="1" noChangeArrowheads="1"/>
          </p:cNvSpPr>
          <p:nvPr>
            <p:ph idx="4294967295"/>
          </p:nvPr>
        </p:nvSpPr>
        <p:spPr>
          <a:xfrm>
            <a:off x="457200" y="1066800"/>
            <a:ext cx="7620000" cy="5334000"/>
          </a:xfrm>
        </p:spPr>
        <p:txBody>
          <a:bodyPr/>
          <a:lstStyle/>
          <a:p>
            <a:pPr>
              <a:buNone/>
            </a:pPr>
            <a:r>
              <a:rPr lang="en-US" dirty="0" smtClean="0"/>
              <a:t>In this module, we discussed:</a:t>
            </a:r>
          </a:p>
          <a:p>
            <a:pPr>
              <a:buNone/>
            </a:pPr>
            <a:endParaRPr lang="en-US" dirty="0" smtClean="0"/>
          </a:p>
          <a:p>
            <a:r>
              <a:rPr lang="en-US" dirty="0" smtClean="0"/>
              <a:t>Programs that invoke functions through a:</a:t>
            </a:r>
          </a:p>
          <a:p>
            <a:pPr lvl="1"/>
            <a:r>
              <a:rPr lang="en-US" sz="1800" dirty="0" smtClean="0"/>
              <a:t>Call by value</a:t>
            </a:r>
          </a:p>
          <a:p>
            <a:pPr lvl="1"/>
            <a:r>
              <a:rPr lang="en-US" sz="1800" dirty="0" smtClean="0"/>
              <a:t>Call by reference</a:t>
            </a:r>
          </a:p>
          <a:p>
            <a:r>
              <a:rPr lang="en-US" dirty="0" smtClean="0"/>
              <a:t>Function prototypes</a:t>
            </a:r>
          </a:p>
          <a:p>
            <a:r>
              <a:rPr lang="en-US" dirty="0" smtClean="0"/>
              <a:t>Function call mechanism</a:t>
            </a:r>
          </a:p>
          <a:p>
            <a:r>
              <a:rPr lang="en-US" dirty="0" smtClean="0"/>
              <a:t>Command-line arguments</a:t>
            </a:r>
          </a:p>
          <a:p>
            <a:r>
              <a:rPr lang="en-US" dirty="0" smtClean="0"/>
              <a:t>Using the Auto, Static, and Extern storage qualifiers</a:t>
            </a:r>
          </a:p>
          <a:p>
            <a:r>
              <a:rPr lang="en-US" dirty="0" smtClean="0"/>
              <a:t>Using string handling functions, conversion functions, and functions for formatting strings in memory</a:t>
            </a:r>
          </a:p>
          <a:p>
            <a:r>
              <a:rPr lang="en-US" dirty="0" smtClean="0"/>
              <a:t>Recursive function </a:t>
            </a:r>
          </a:p>
          <a:p>
            <a:r>
              <a:rPr lang="en-US" dirty="0" smtClean="0"/>
              <a:t>Recursive calls to a function using the runtime stack</a:t>
            </a:r>
          </a:p>
          <a:p>
            <a:r>
              <a:rPr lang="en-US" dirty="0" smtClean="0"/>
              <a:t>Function Pointers</a:t>
            </a:r>
          </a:p>
        </p:txBody>
      </p:sp>
      <p:sp>
        <p:nvSpPr>
          <p:cNvPr id="358402" name="Rectangle 2"/>
          <p:cNvSpPr>
            <a:spLocks noGrp="1" noChangeArrowheads="1"/>
          </p:cNvSpPr>
          <p:nvPr>
            <p:ph type="title" idx="4294967295"/>
          </p:nvPr>
        </p:nvSpPr>
        <p:spPr>
          <a:xfrm>
            <a:off x="0" y="0"/>
            <a:ext cx="7562850" cy="914400"/>
          </a:xfrm>
        </p:spPr>
        <p:txBody>
          <a:bodyPr/>
          <a:lstStyle/>
          <a:p>
            <a:r>
              <a:rPr lang="en-US" sz="3200" smtClean="0"/>
              <a:t>Summary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idx="4294967295"/>
          </p:nvPr>
        </p:nvSpPr>
        <p:spPr/>
        <p:txBody>
          <a:bodyPr/>
          <a:lstStyle/>
          <a:p>
            <a:pPr eaLnBrk="1" hangingPunct="1"/>
            <a:r>
              <a:rPr lang="en-US" sz="3200" dirty="0" smtClean="0"/>
              <a:t>C Keywords</a:t>
            </a:r>
          </a:p>
        </p:txBody>
      </p:sp>
      <p:sp>
        <p:nvSpPr>
          <p:cNvPr id="44034" name="Rectangle 3"/>
          <p:cNvSpPr>
            <a:spLocks noGrp="1"/>
          </p:cNvSpPr>
          <p:nvPr>
            <p:ph type="body" idx="4294967295"/>
          </p:nvPr>
        </p:nvSpPr>
        <p:spPr>
          <a:xfrm>
            <a:off x="533400" y="1371600"/>
            <a:ext cx="8305800" cy="4953000"/>
          </a:xfrm>
        </p:spPr>
        <p:txBody>
          <a:bodyPr/>
          <a:lstStyle/>
          <a:p>
            <a:pPr eaLnBrk="1" hangingPunct="1"/>
            <a:r>
              <a:rPr lang="en-US" smtClean="0">
                <a:solidFill>
                  <a:schemeClr val="folHlink"/>
                </a:solidFill>
              </a:rPr>
              <a:t>Keywords</a:t>
            </a:r>
            <a:r>
              <a:rPr lang="en-US" smtClean="0"/>
              <a:t> are the words whose meaning  has already been explained to the C compiler. The keywords cannot be used as variable names .</a:t>
            </a:r>
          </a:p>
          <a:p>
            <a:pPr eaLnBrk="1" hangingPunct="1">
              <a:buFont typeface="Wingdings" pitchFamily="2" charset="2"/>
              <a:buNone/>
            </a:pPr>
            <a:endParaRPr lang="en-US" smtClean="0"/>
          </a:p>
          <a:p>
            <a:pPr eaLnBrk="1" hangingPunct="1"/>
            <a:r>
              <a:rPr lang="en-US" smtClean="0"/>
              <a:t>Doing so is trying to assign a new name to the keyword which is not allowed by the </a:t>
            </a:r>
            <a:r>
              <a:rPr lang="en-US" i="1" smtClean="0">
                <a:solidFill>
                  <a:schemeClr val="folHlink"/>
                </a:solidFill>
              </a:rPr>
              <a:t>compiler. </a:t>
            </a:r>
            <a:r>
              <a:rPr lang="en-US" smtClean="0"/>
              <a:t>Keywords are also called as </a:t>
            </a:r>
            <a:r>
              <a:rPr lang="en-US" smtClean="0">
                <a:solidFill>
                  <a:schemeClr val="folHlink"/>
                </a:solidFill>
              </a:rPr>
              <a:t>Reserved words</a:t>
            </a:r>
            <a:r>
              <a:rPr lang="en-US" smtClean="0"/>
              <a:t>.</a:t>
            </a:r>
          </a:p>
          <a:p>
            <a:pPr eaLnBrk="1" hangingPunct="1">
              <a:buFont typeface="Wingdings" pitchFamily="2" charset="2"/>
              <a:buNone/>
            </a:pPr>
            <a:endParaRPr lang="en-US" smtClean="0"/>
          </a:p>
          <a:p>
            <a:pPr eaLnBrk="1" hangingPunct="1"/>
            <a:r>
              <a:rPr lang="en-US" smtClean="0"/>
              <a:t>There are only 32 keywords available in C.</a:t>
            </a:r>
          </a:p>
          <a:p>
            <a:pPr eaLnBrk="1" hangingPunct="1"/>
            <a:endParaRPr lang="en-US" smtClean="0"/>
          </a:p>
        </p:txBody>
      </p:sp>
      <p:pic>
        <p:nvPicPr>
          <p:cNvPr id="44035" name="Picture 4"/>
          <p:cNvPicPr>
            <a:picLocks noChangeAspect="1" noChangeArrowheads="1"/>
          </p:cNvPicPr>
          <p:nvPr/>
        </p:nvPicPr>
        <p:blipFill>
          <a:blip r:embed="rId2" cstate="print"/>
          <a:srcRect l="6508" r="6508" b="22540"/>
          <a:stretch>
            <a:fillRect/>
          </a:stretch>
        </p:blipFill>
        <p:spPr bwMode="auto">
          <a:xfrm>
            <a:off x="2590800" y="3886200"/>
            <a:ext cx="4343400" cy="2784475"/>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r>
              <a:rPr lang="en-US" sz="2800" b="1" dirty="0" smtClean="0">
                <a:latin typeface="Gill Sans MT" pitchFamily="34" charset="0"/>
              </a:rPr>
              <a:t>User </a:t>
            </a:r>
            <a:r>
              <a:rPr lang="en-US" sz="2800" b="1" dirty="0">
                <a:latin typeface="Gill Sans MT" pitchFamily="34" charset="0"/>
              </a:rPr>
              <a:t>– Defined Data </a:t>
            </a:r>
            <a:r>
              <a:rPr lang="en-US" sz="2800" b="1" dirty="0" smtClean="0">
                <a:latin typeface="Gill Sans MT" pitchFamily="34" charset="0"/>
              </a:rPr>
              <a:t>Types</a:t>
            </a:r>
          </a:p>
          <a:p>
            <a:pPr algn="r"/>
            <a:r>
              <a:rPr lang="en-US" dirty="0" smtClean="0">
                <a:solidFill>
                  <a:schemeClr val="bg1">
                    <a:lumMod val="65000"/>
                  </a:schemeClr>
                </a:solidFill>
                <a:latin typeface="Gill Sans MT" pitchFamily="34" charset="0"/>
              </a:rPr>
              <a:t>Module 5</a:t>
            </a:r>
            <a:endParaRPr lang="en-US" dirty="0">
              <a:solidFill>
                <a:schemeClr val="bg1">
                  <a:lumMod val="65000"/>
                </a:schemeClr>
              </a:solidFill>
              <a:latin typeface="Gill Sans MT" pitchFamily="34"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Rectangle 3"/>
          <p:cNvSpPr>
            <a:spLocks noGrp="1" noChangeArrowheads="1"/>
          </p:cNvSpPr>
          <p:nvPr>
            <p:ph idx="4294967295"/>
          </p:nvPr>
        </p:nvSpPr>
        <p:spPr>
          <a:xfrm>
            <a:off x="457200" y="1371600"/>
            <a:ext cx="8229600" cy="5029200"/>
          </a:xfrm>
        </p:spPr>
        <p:txBody>
          <a:bodyPr/>
          <a:lstStyle/>
          <a:p>
            <a:pPr>
              <a:buNone/>
            </a:pPr>
            <a:r>
              <a:rPr lang="en-US" dirty="0" smtClean="0"/>
              <a:t>At the end of this module, you will be able to:</a:t>
            </a:r>
          </a:p>
          <a:p>
            <a:pPr>
              <a:buNone/>
            </a:pPr>
            <a:endParaRPr lang="en-US" dirty="0" smtClean="0"/>
          </a:p>
          <a:p>
            <a:r>
              <a:rPr lang="en-US" dirty="0" smtClean="0"/>
              <a:t>Trace down the genesis of user-defined data types</a:t>
            </a:r>
          </a:p>
          <a:p>
            <a:r>
              <a:rPr lang="en-US" dirty="0" smtClean="0"/>
              <a:t>Declare user-defined data types, namely</a:t>
            </a:r>
          </a:p>
          <a:p>
            <a:pPr lvl="1"/>
            <a:r>
              <a:rPr lang="en-US" sz="1800" dirty="0" smtClean="0"/>
              <a:t>Structures</a:t>
            </a:r>
          </a:p>
          <a:p>
            <a:pPr lvl="1"/>
            <a:r>
              <a:rPr lang="en-US" sz="1800" dirty="0" smtClean="0"/>
              <a:t>Unions</a:t>
            </a:r>
          </a:p>
          <a:p>
            <a:pPr lvl="1"/>
            <a:r>
              <a:rPr lang="en-US" sz="1800" dirty="0" smtClean="0"/>
              <a:t>Enumerations</a:t>
            </a:r>
          </a:p>
          <a:p>
            <a:r>
              <a:rPr lang="en-US" dirty="0" smtClean="0"/>
              <a:t>Use pointers to structures and unions</a:t>
            </a:r>
          </a:p>
          <a:p>
            <a:r>
              <a:rPr lang="en-US" dirty="0" smtClean="0"/>
              <a:t>Declare arrays of structures</a:t>
            </a:r>
          </a:p>
          <a:p>
            <a:r>
              <a:rPr lang="en-US" dirty="0" smtClean="0"/>
              <a:t>Pass structures to functions</a:t>
            </a:r>
          </a:p>
          <a:p>
            <a:r>
              <a:rPr lang="en-US" dirty="0" smtClean="0"/>
              <a:t>Use the </a:t>
            </a:r>
            <a:r>
              <a:rPr lang="en-US" dirty="0" err="1" smtClean="0"/>
              <a:t>typedef</a:t>
            </a:r>
            <a:r>
              <a:rPr lang="en-US" dirty="0" smtClean="0"/>
              <a:t> declaration for easier and compact coding</a:t>
            </a:r>
          </a:p>
          <a:p>
            <a:r>
              <a:rPr lang="en-US" dirty="0" smtClean="0"/>
              <a:t>Use the functions </a:t>
            </a:r>
            <a:r>
              <a:rPr lang="en-US" dirty="0" err="1" smtClean="0"/>
              <a:t>fread</a:t>
            </a:r>
            <a:r>
              <a:rPr lang="en-US" dirty="0" smtClean="0"/>
              <a:t>( ) and </a:t>
            </a:r>
            <a:r>
              <a:rPr lang="en-US" dirty="0" err="1" smtClean="0"/>
              <a:t>fwrite</a:t>
            </a:r>
            <a:r>
              <a:rPr lang="en-US" dirty="0" smtClean="0"/>
              <a:t>( ) to read and write structures to and from files</a:t>
            </a:r>
          </a:p>
        </p:txBody>
      </p:sp>
      <p:sp>
        <p:nvSpPr>
          <p:cNvPr id="360450"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4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Rectangle 3"/>
          <p:cNvSpPr>
            <a:spLocks noGrp="1" noChangeArrowheads="1"/>
          </p:cNvSpPr>
          <p:nvPr>
            <p:ph idx="4294967295"/>
          </p:nvPr>
        </p:nvSpPr>
        <p:spPr>
          <a:xfrm>
            <a:off x="457200" y="1371600"/>
            <a:ext cx="7620000" cy="5029200"/>
          </a:xfrm>
          <a:solidFill>
            <a:srgbClr val="FFFFFF"/>
          </a:solidFill>
        </p:spPr>
        <p:txBody>
          <a:bodyPr/>
          <a:lstStyle/>
          <a:p>
            <a:pPr algn="just">
              <a:lnSpc>
                <a:spcPct val="90000"/>
              </a:lnSpc>
            </a:pPr>
            <a:r>
              <a:rPr lang="en-US" smtClean="0"/>
              <a:t>Consider a situation where your application needs to read records from a file for processing. </a:t>
            </a:r>
          </a:p>
          <a:p>
            <a:pPr algn="just">
              <a:lnSpc>
                <a:spcPct val="90000"/>
              </a:lnSpc>
            </a:pPr>
            <a:endParaRPr lang="en-US" smtClean="0"/>
          </a:p>
          <a:p>
            <a:pPr algn="just">
              <a:lnSpc>
                <a:spcPct val="90000"/>
              </a:lnSpc>
            </a:pPr>
            <a:r>
              <a:rPr lang="en-US" smtClean="0"/>
              <a:t>The general approach would be to read the various fields of a record into corresponding memory variables.</a:t>
            </a:r>
          </a:p>
          <a:p>
            <a:pPr algn="just">
              <a:lnSpc>
                <a:spcPct val="90000"/>
              </a:lnSpc>
            </a:pPr>
            <a:endParaRPr lang="en-US" smtClean="0"/>
          </a:p>
          <a:p>
            <a:pPr algn="just">
              <a:lnSpc>
                <a:spcPct val="90000"/>
              </a:lnSpc>
            </a:pPr>
            <a:r>
              <a:rPr lang="en-US" smtClean="0"/>
              <a:t>Computations can then be performed on these memory variables, the contents of which can then be updated to the file.</a:t>
            </a:r>
          </a:p>
          <a:p>
            <a:pPr algn="just">
              <a:lnSpc>
                <a:spcPct val="90000"/>
              </a:lnSpc>
            </a:pPr>
            <a:endParaRPr lang="en-US" smtClean="0"/>
          </a:p>
          <a:p>
            <a:pPr algn="just">
              <a:lnSpc>
                <a:spcPct val="90000"/>
              </a:lnSpc>
            </a:pPr>
            <a:r>
              <a:rPr lang="en-US" smtClean="0"/>
              <a:t>But, this approach would involve manipulating the current file offset for the relevant fields that need to be updated. </a:t>
            </a:r>
          </a:p>
        </p:txBody>
      </p:sp>
      <p:sp>
        <p:nvSpPr>
          <p:cNvPr id="361474"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User-Defined Data Types – The Genesis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Rectangle 3"/>
          <p:cNvSpPr>
            <a:spLocks noGrp="1" noChangeArrowheads="1"/>
          </p:cNvSpPr>
          <p:nvPr>
            <p:ph idx="4294967295"/>
          </p:nvPr>
        </p:nvSpPr>
        <p:spPr>
          <a:xfrm>
            <a:off x="457200" y="1371600"/>
            <a:ext cx="8077200" cy="5029200"/>
          </a:xfrm>
          <a:solidFill>
            <a:srgbClr val="FFFFFF"/>
          </a:solidFill>
        </p:spPr>
        <p:txBody>
          <a:bodyPr/>
          <a:lstStyle/>
          <a:p>
            <a:pPr algn="just">
              <a:lnSpc>
                <a:spcPct val="90000"/>
              </a:lnSpc>
            </a:pPr>
            <a:r>
              <a:rPr lang="en-US" dirty="0" smtClean="0"/>
              <a:t>Processing would become a lot more simpler if it were possible to read an entire record into an extended variable declaration, the structure of which would be the same as the record in the file.</a:t>
            </a:r>
          </a:p>
          <a:p>
            <a:pPr algn="just">
              <a:lnSpc>
                <a:spcPct val="90000"/>
              </a:lnSpc>
            </a:pPr>
            <a:endParaRPr lang="en-US" dirty="0" smtClean="0"/>
          </a:p>
          <a:p>
            <a:pPr algn="just">
              <a:lnSpc>
                <a:spcPct val="90000"/>
              </a:lnSpc>
            </a:pPr>
            <a:r>
              <a:rPr lang="en-US" dirty="0" smtClean="0"/>
              <a:t>This extended variable declaration in turn would be a collection of variables of different data types, each variable matching the data type of the fields in the record.</a:t>
            </a:r>
          </a:p>
          <a:p>
            <a:pPr algn="just">
              <a:lnSpc>
                <a:spcPct val="90000"/>
              </a:lnSpc>
            </a:pPr>
            <a:endParaRPr lang="en-US" dirty="0" smtClean="0"/>
          </a:p>
          <a:p>
            <a:pPr algn="just">
              <a:lnSpc>
                <a:spcPct val="90000"/>
              </a:lnSpc>
            </a:pPr>
            <a:r>
              <a:rPr lang="en-US" dirty="0" smtClean="0"/>
              <a:t>The flexibility with such an arrangement is that the collection of variables making up the extended variable declaration can be referred to in the program using a single name.</a:t>
            </a:r>
          </a:p>
        </p:txBody>
      </p:sp>
      <p:sp>
        <p:nvSpPr>
          <p:cNvPr id="362498" name="Rectangle 2"/>
          <p:cNvSpPr>
            <a:spLocks noGrp="1" noChangeArrowheads="1"/>
          </p:cNvSpPr>
          <p:nvPr>
            <p:ph type="title" idx="4294967295"/>
          </p:nvPr>
        </p:nvSpPr>
        <p:spPr>
          <a:xfrm>
            <a:off x="0" y="0"/>
            <a:ext cx="7562850" cy="914400"/>
          </a:xfrm>
          <a:solidFill>
            <a:srgbClr val="FFFFFF"/>
          </a:solidFill>
        </p:spPr>
        <p:txBody>
          <a:bodyPr/>
          <a:lstStyle/>
          <a:p>
            <a:r>
              <a:rPr lang="en-US" dirty="0" smtClean="0"/>
              <a:t>User-Defined Data Types – The Genesis (Contd.).</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3"/>
          <p:cNvSpPr>
            <a:spLocks noGrp="1" noChangeArrowheads="1"/>
          </p:cNvSpPr>
          <p:nvPr>
            <p:ph idx="4294967295"/>
          </p:nvPr>
        </p:nvSpPr>
        <p:spPr>
          <a:xfrm>
            <a:off x="457200" y="1371600"/>
            <a:ext cx="7620000" cy="5029200"/>
          </a:xfrm>
          <a:solidFill>
            <a:srgbClr val="FFFFFF"/>
          </a:solidFill>
        </p:spPr>
        <p:txBody>
          <a:bodyPr/>
          <a:lstStyle/>
          <a:p>
            <a:pPr algn="just">
              <a:lnSpc>
                <a:spcPct val="90000"/>
              </a:lnSpc>
            </a:pPr>
            <a:r>
              <a:rPr lang="en-US" smtClean="0"/>
              <a:t>A structure is a collection of one or more variables, possibly of different types, grouped together under a single name for convenient handling. </a:t>
            </a:r>
          </a:p>
          <a:p>
            <a:pPr algn="just">
              <a:lnSpc>
                <a:spcPct val="90000"/>
              </a:lnSpc>
            </a:pPr>
            <a:endParaRPr lang="en-US" smtClean="0"/>
          </a:p>
          <a:p>
            <a:pPr algn="just">
              <a:lnSpc>
                <a:spcPct val="90000"/>
              </a:lnSpc>
            </a:pPr>
            <a:r>
              <a:rPr lang="en-US" smtClean="0"/>
              <a:t>Structures help to organize complicated data, particularly in large programs, because they permit a group of related variables to be treated as a unit instead of as separate entities.</a:t>
            </a:r>
          </a:p>
          <a:p>
            <a:pPr algn="just">
              <a:lnSpc>
                <a:spcPct val="90000"/>
              </a:lnSpc>
            </a:pPr>
            <a:endParaRPr lang="en-US" smtClean="0"/>
          </a:p>
          <a:p>
            <a:pPr algn="just">
              <a:lnSpc>
                <a:spcPct val="90000"/>
              </a:lnSpc>
            </a:pPr>
            <a:r>
              <a:rPr lang="en-US" smtClean="0"/>
              <a:t>An example of a structure is the payroll record: an employee is described by a set of  attributes such as name, address, social security number, salary, etc. </a:t>
            </a:r>
          </a:p>
        </p:txBody>
      </p:sp>
      <p:sp>
        <p:nvSpPr>
          <p:cNvPr id="363522"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Structures – The Definition</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3"/>
          <p:cNvSpPr>
            <a:spLocks noGrp="1" noChangeArrowheads="1"/>
          </p:cNvSpPr>
          <p:nvPr>
            <p:ph idx="4294967295"/>
          </p:nvPr>
        </p:nvSpPr>
        <p:spPr>
          <a:xfrm>
            <a:off x="457200" y="1371600"/>
            <a:ext cx="8229600" cy="5029200"/>
          </a:xfrm>
        </p:spPr>
        <p:txBody>
          <a:bodyPr/>
          <a:lstStyle/>
          <a:p>
            <a:r>
              <a:rPr lang="en-US" smtClean="0"/>
              <a:t>Some of these in turn could be structures: a name has several components, as does an address. </a:t>
            </a:r>
          </a:p>
          <a:p>
            <a:endParaRPr lang="en-US" smtClean="0"/>
          </a:p>
          <a:p>
            <a:r>
              <a:rPr lang="en-US" smtClean="0"/>
              <a:t>Other examples of structures are: a point is a pair of coordinates, a rectangle is a pair of points, and so on.</a:t>
            </a:r>
          </a:p>
          <a:p>
            <a:endParaRPr lang="en-US" smtClean="0"/>
          </a:p>
          <a:p>
            <a:r>
              <a:rPr lang="en-US" smtClean="0"/>
              <a:t>The main change made by the ANSI standard is to define structure assignment - structures may be copied and assigned to, passed to functions, and returned by functions</a:t>
            </a:r>
          </a:p>
          <a:p>
            <a:endParaRPr lang="en-US" smtClean="0"/>
          </a:p>
          <a:p>
            <a:r>
              <a:rPr lang="en-US" smtClean="0"/>
              <a:t>Automatic structures and arrays may now also be initialized.</a:t>
            </a:r>
          </a:p>
        </p:txBody>
      </p:sp>
      <p:sp>
        <p:nvSpPr>
          <p:cNvPr id="364546" name="Rectangle 2"/>
          <p:cNvSpPr>
            <a:spLocks noGrp="1" noChangeArrowheads="1"/>
          </p:cNvSpPr>
          <p:nvPr>
            <p:ph type="title" idx="4294967295"/>
          </p:nvPr>
        </p:nvSpPr>
        <p:spPr>
          <a:xfrm>
            <a:off x="0" y="0"/>
            <a:ext cx="7562850" cy="914400"/>
          </a:xfrm>
          <a:solidFill>
            <a:srgbClr val="FFFFFF"/>
          </a:solidFill>
        </p:spPr>
        <p:txBody>
          <a:bodyPr/>
          <a:lstStyle/>
          <a:p>
            <a:r>
              <a:rPr lang="en-US" sz="3200" dirty="0" smtClean="0"/>
              <a:t>Structures – The Definition (Contd.).</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3"/>
          <p:cNvSpPr>
            <a:spLocks noGrp="1" noChangeArrowheads="1"/>
          </p:cNvSpPr>
          <p:nvPr>
            <p:ph idx="4294967295"/>
          </p:nvPr>
        </p:nvSpPr>
        <p:spPr>
          <a:xfrm>
            <a:off x="457200" y="1371600"/>
            <a:ext cx="7620000" cy="5029200"/>
          </a:xfrm>
          <a:solidFill>
            <a:srgbClr val="FFFFFF"/>
          </a:solidFill>
        </p:spPr>
        <p:txBody>
          <a:bodyPr/>
          <a:lstStyle/>
          <a:p>
            <a:pPr algn="just">
              <a:lnSpc>
                <a:spcPct val="90000"/>
              </a:lnSpc>
            </a:pPr>
            <a:r>
              <a:rPr lang="en-US" smtClean="0"/>
              <a:t>When we declare a structure, we are </a:t>
            </a:r>
            <a:r>
              <a:rPr lang="en-US" b="1" smtClean="0"/>
              <a:t>defining a type</a:t>
            </a:r>
            <a:r>
              <a:rPr lang="en-US" smtClean="0"/>
              <a:t>. </a:t>
            </a:r>
          </a:p>
          <a:p>
            <a:pPr algn="just">
              <a:lnSpc>
                <a:spcPct val="90000"/>
              </a:lnSpc>
            </a:pPr>
            <a:endParaRPr lang="en-US" smtClean="0"/>
          </a:p>
          <a:p>
            <a:pPr algn="just">
              <a:lnSpc>
                <a:spcPct val="90000"/>
              </a:lnSpc>
            </a:pPr>
            <a:r>
              <a:rPr lang="en-US" smtClean="0"/>
              <a:t>A structure declaration results in the definition of a </a:t>
            </a:r>
            <a:r>
              <a:rPr lang="en-US" b="1" smtClean="0"/>
              <a:t>template or a blueprint for a user-defined data type</a:t>
            </a:r>
            <a:r>
              <a:rPr lang="en-US" smtClean="0"/>
              <a:t>.</a:t>
            </a:r>
          </a:p>
          <a:p>
            <a:pPr algn="just">
              <a:lnSpc>
                <a:spcPct val="90000"/>
              </a:lnSpc>
            </a:pPr>
            <a:endParaRPr lang="en-US" smtClean="0"/>
          </a:p>
          <a:p>
            <a:pPr algn="just">
              <a:lnSpc>
                <a:spcPct val="90000"/>
              </a:lnSpc>
            </a:pPr>
            <a:r>
              <a:rPr lang="en-US" smtClean="0"/>
              <a:t>Upon declaring a structure, the compiler identifies the structure declaration as a user-defined data type over and above the fundamental data types, or primitive data types built into the compiler.</a:t>
            </a:r>
          </a:p>
          <a:p>
            <a:pPr algn="just">
              <a:lnSpc>
                <a:spcPct val="90000"/>
              </a:lnSpc>
            </a:pPr>
            <a:endParaRPr lang="en-US" smtClean="0"/>
          </a:p>
          <a:p>
            <a:pPr algn="just">
              <a:lnSpc>
                <a:spcPct val="90000"/>
              </a:lnSpc>
            </a:pPr>
            <a:r>
              <a:rPr lang="en-US" b="1" smtClean="0"/>
              <a:t>A structure therefore is a mechanism for the extension of the type mechanism in the C language.</a:t>
            </a:r>
          </a:p>
        </p:txBody>
      </p:sp>
      <p:sp>
        <p:nvSpPr>
          <p:cNvPr id="365570"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Structures – Defining a Type</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3"/>
          <p:cNvSpPr>
            <a:spLocks noGrp="1" noChangeArrowheads="1"/>
          </p:cNvSpPr>
          <p:nvPr>
            <p:ph idx="4294967295"/>
          </p:nvPr>
        </p:nvSpPr>
        <p:spPr>
          <a:xfrm>
            <a:off x="457200" y="1371600"/>
            <a:ext cx="7620000" cy="5029200"/>
          </a:xfrm>
          <a:solidFill>
            <a:srgbClr val="FFFFFF"/>
          </a:solidFill>
        </p:spPr>
        <p:txBody>
          <a:bodyPr/>
          <a:lstStyle/>
          <a:p>
            <a:pPr algn="just"/>
            <a:r>
              <a:rPr lang="en-US" smtClean="0"/>
              <a:t>The C language provides the struct keyword for declaring a structure. The following is a structure declaration for employee attributes.</a:t>
            </a:r>
          </a:p>
          <a:p>
            <a:pPr algn="just"/>
            <a:endParaRPr lang="en-US" smtClean="0"/>
          </a:p>
          <a:p>
            <a:pPr algn="just">
              <a:buFont typeface="Wingdings" pitchFamily="2" charset="2"/>
              <a:buNone/>
            </a:pPr>
            <a:r>
              <a:rPr lang="en-US" b="1" smtClean="0">
                <a:latin typeface="Courier New" pitchFamily="49" charset="0"/>
              </a:rPr>
              <a:t>struct empdata {</a:t>
            </a:r>
          </a:p>
          <a:p>
            <a:pPr algn="just">
              <a:buFont typeface="Wingdings" pitchFamily="2" charset="2"/>
              <a:buNone/>
            </a:pPr>
            <a:r>
              <a:rPr lang="en-US" b="1" smtClean="0">
                <a:latin typeface="Courier New" pitchFamily="49" charset="0"/>
              </a:rPr>
              <a:t>   int empno;</a:t>
            </a:r>
          </a:p>
          <a:p>
            <a:pPr algn="just">
              <a:buFont typeface="Wingdings" pitchFamily="2" charset="2"/>
              <a:buNone/>
            </a:pPr>
            <a:r>
              <a:rPr lang="en-US" b="1" smtClean="0">
                <a:latin typeface="Courier New" pitchFamily="49" charset="0"/>
              </a:rPr>
              <a:t>   char name[10];</a:t>
            </a:r>
          </a:p>
          <a:p>
            <a:pPr algn="just">
              <a:buFont typeface="Wingdings" pitchFamily="2" charset="2"/>
              <a:buNone/>
            </a:pPr>
            <a:r>
              <a:rPr lang="en-US" b="1" smtClean="0">
                <a:latin typeface="Courier New" pitchFamily="49" charset="0"/>
              </a:rPr>
              <a:t>   char job[10];</a:t>
            </a:r>
          </a:p>
          <a:p>
            <a:pPr algn="just">
              <a:buFont typeface="Wingdings" pitchFamily="2" charset="2"/>
              <a:buNone/>
            </a:pPr>
            <a:r>
              <a:rPr lang="en-US" b="1" smtClean="0">
                <a:latin typeface="Courier New" pitchFamily="49" charset="0"/>
              </a:rPr>
              <a:t>   float salary;</a:t>
            </a:r>
          </a:p>
          <a:p>
            <a:pPr algn="just">
              <a:buFont typeface="Wingdings" pitchFamily="2" charset="2"/>
              <a:buNone/>
            </a:pPr>
            <a:r>
              <a:rPr lang="en-US" b="1" smtClean="0">
                <a:latin typeface="Courier New" pitchFamily="49" charset="0"/>
              </a:rPr>
              <a:t>};</a:t>
            </a:r>
          </a:p>
          <a:p>
            <a:pPr algn="just">
              <a:buFont typeface="Wingdings" pitchFamily="2" charset="2"/>
              <a:buNone/>
            </a:pPr>
            <a:endParaRPr lang="en-US" smtClean="0">
              <a:latin typeface="Courier New" pitchFamily="49" charset="0"/>
            </a:endParaRPr>
          </a:p>
        </p:txBody>
      </p:sp>
      <p:sp>
        <p:nvSpPr>
          <p:cNvPr id="366594"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Declaring a Structure</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3"/>
          <p:cNvSpPr>
            <a:spLocks noGrp="1" noChangeArrowheads="1"/>
          </p:cNvSpPr>
          <p:nvPr>
            <p:ph idx="4294967295"/>
          </p:nvPr>
        </p:nvSpPr>
        <p:spPr>
          <a:xfrm>
            <a:off x="457200" y="1371600"/>
            <a:ext cx="7620000" cy="5029200"/>
          </a:xfrm>
          <a:solidFill>
            <a:srgbClr val="FFFFFF"/>
          </a:solidFill>
        </p:spPr>
        <p:txBody>
          <a:bodyPr/>
          <a:lstStyle/>
          <a:p>
            <a:pPr algn="just"/>
            <a:r>
              <a:rPr lang="en-US" smtClean="0"/>
              <a:t>The variables named in a structure are called members. A structure member or tag, and an ordinary (i.e., non-member) variable can have the same name without conflict, since they can always be distinguished by context. </a:t>
            </a:r>
          </a:p>
          <a:p>
            <a:pPr algn="just"/>
            <a:endParaRPr lang="en-US" smtClean="0"/>
          </a:p>
          <a:p>
            <a:pPr algn="just"/>
            <a:r>
              <a:rPr lang="en-US" smtClean="0"/>
              <a:t>Furthermore, the same member names may occur in different structures, although as a matter of style one would normally use the same names only for closely related structure variables.</a:t>
            </a:r>
          </a:p>
          <a:p>
            <a:pPr algn="just"/>
            <a:endParaRPr lang="en-US" smtClean="0"/>
          </a:p>
          <a:p>
            <a:pPr algn="just"/>
            <a:r>
              <a:rPr lang="en-US" smtClean="0"/>
              <a:t>Variables of a structure type may immediately follow the structure declaration, or may be defined separately as follows:</a:t>
            </a:r>
          </a:p>
        </p:txBody>
      </p:sp>
      <p:sp>
        <p:nvSpPr>
          <p:cNvPr id="368642"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Declaring a Structure - Conventions</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3"/>
          <p:cNvSpPr>
            <a:spLocks noGrp="1" noChangeArrowheads="1"/>
          </p:cNvSpPr>
          <p:nvPr>
            <p:ph idx="4294967295"/>
          </p:nvPr>
        </p:nvSpPr>
        <p:spPr>
          <a:xfrm>
            <a:off x="457200" y="1371600"/>
            <a:ext cx="8001000" cy="5029200"/>
          </a:xfrm>
          <a:solidFill>
            <a:srgbClr val="FFFFFF"/>
          </a:solidFill>
        </p:spPr>
        <p:txBody>
          <a:bodyPr/>
          <a:lstStyle/>
          <a:p>
            <a:pPr algn="just">
              <a:buFont typeface="Wingdings" pitchFamily="2" charset="2"/>
              <a:buNone/>
            </a:pPr>
            <a:r>
              <a:rPr lang="en-US" smtClean="0">
                <a:latin typeface="Courier New" pitchFamily="49" charset="0"/>
              </a:rPr>
              <a:t>struct empdata {</a:t>
            </a:r>
          </a:p>
          <a:p>
            <a:pPr algn="just">
              <a:buFont typeface="Wingdings" pitchFamily="2" charset="2"/>
              <a:buNone/>
            </a:pPr>
            <a:r>
              <a:rPr lang="en-US" smtClean="0">
                <a:latin typeface="Courier New" pitchFamily="49" charset="0"/>
              </a:rPr>
              <a:t>   int empno;</a:t>
            </a:r>
          </a:p>
          <a:p>
            <a:pPr algn="just">
              <a:buFont typeface="Wingdings" pitchFamily="2" charset="2"/>
              <a:buNone/>
            </a:pPr>
            <a:r>
              <a:rPr lang="en-US" smtClean="0">
                <a:latin typeface="Courier New" pitchFamily="49" charset="0"/>
              </a:rPr>
              <a:t>   char name[10];</a:t>
            </a:r>
          </a:p>
          <a:p>
            <a:pPr algn="just">
              <a:buFont typeface="Wingdings" pitchFamily="2" charset="2"/>
              <a:buNone/>
            </a:pPr>
            <a:r>
              <a:rPr lang="en-US" smtClean="0">
                <a:latin typeface="Courier New" pitchFamily="49" charset="0"/>
              </a:rPr>
              <a:t>   char job[10];</a:t>
            </a:r>
          </a:p>
          <a:p>
            <a:pPr algn="just">
              <a:buFont typeface="Wingdings" pitchFamily="2" charset="2"/>
              <a:buNone/>
            </a:pPr>
            <a:r>
              <a:rPr lang="en-US" smtClean="0">
                <a:latin typeface="Courier New" pitchFamily="49" charset="0"/>
              </a:rPr>
              <a:t>   float salary;</a:t>
            </a:r>
          </a:p>
          <a:p>
            <a:pPr algn="just">
              <a:buFont typeface="Wingdings" pitchFamily="2" charset="2"/>
              <a:buNone/>
            </a:pPr>
            <a:r>
              <a:rPr lang="en-US" smtClean="0">
                <a:latin typeface="Courier New" pitchFamily="49" charset="0"/>
              </a:rPr>
              <a:t>} emprec; </a:t>
            </a:r>
            <a:r>
              <a:rPr lang="en-US" sz="1400" smtClean="0">
                <a:latin typeface="Courier New" pitchFamily="49" charset="0"/>
              </a:rPr>
              <a:t>/* emprec is a variable of structure type empdata */</a:t>
            </a:r>
          </a:p>
          <a:p>
            <a:pPr algn="just"/>
            <a:endParaRPr lang="en-US" smtClean="0">
              <a:latin typeface="Courier New" pitchFamily="49" charset="0"/>
            </a:endParaRPr>
          </a:p>
          <a:p>
            <a:pPr algn="just"/>
            <a:r>
              <a:rPr lang="en-US" smtClean="0"/>
              <a:t>Or a structure can be declared separately as:</a:t>
            </a:r>
          </a:p>
          <a:p>
            <a:pPr algn="just"/>
            <a:r>
              <a:rPr lang="en-US" smtClean="0"/>
              <a:t>struct empdata emprec;/* emprec is a variable of structure type empdata */</a:t>
            </a:r>
          </a:p>
          <a:p>
            <a:pPr algn="just"/>
            <a:endParaRPr lang="en-US" smtClean="0"/>
          </a:p>
        </p:txBody>
      </p:sp>
      <p:sp>
        <p:nvSpPr>
          <p:cNvPr id="369666"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Declaring a Structure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idx="4294967295"/>
          </p:nvPr>
        </p:nvSpPr>
        <p:spPr/>
        <p:txBody>
          <a:bodyPr/>
          <a:lstStyle/>
          <a:p>
            <a:pPr eaLnBrk="1" hangingPunct="1"/>
            <a:r>
              <a:rPr lang="en-US" sz="3200" dirty="0" smtClean="0"/>
              <a:t>C Instructions</a:t>
            </a:r>
          </a:p>
        </p:txBody>
      </p:sp>
      <p:sp>
        <p:nvSpPr>
          <p:cNvPr id="45058" name="Rectangle 3"/>
          <p:cNvSpPr>
            <a:spLocks noGrp="1"/>
          </p:cNvSpPr>
          <p:nvPr>
            <p:ph type="body" idx="4294967295"/>
          </p:nvPr>
        </p:nvSpPr>
        <p:spPr/>
        <p:txBody>
          <a:bodyPr/>
          <a:lstStyle/>
          <a:p>
            <a:pPr algn="just" eaLnBrk="1" hangingPunct="1"/>
            <a:r>
              <a:rPr lang="en-US" smtClean="0">
                <a:solidFill>
                  <a:schemeClr val="folHlink"/>
                </a:solidFill>
              </a:rPr>
              <a:t>Type declaration</a:t>
            </a:r>
            <a:r>
              <a:rPr lang="en-US" smtClean="0"/>
              <a:t> :To declare the type of variables used in the program.</a:t>
            </a:r>
          </a:p>
          <a:p>
            <a:pPr algn="just" eaLnBrk="1" hangingPunct="1"/>
            <a:endParaRPr lang="en-US" smtClean="0"/>
          </a:p>
          <a:p>
            <a:pPr eaLnBrk="1" hangingPunct="1"/>
            <a:r>
              <a:rPr lang="en-US" smtClean="0">
                <a:solidFill>
                  <a:schemeClr val="folHlink"/>
                </a:solidFill>
              </a:rPr>
              <a:t>Input/Output instructions: To</a:t>
            </a:r>
            <a:r>
              <a:rPr lang="en-US" smtClean="0"/>
              <a:t> perform the function of supplying input data to a program and obtaining the output results from it.</a:t>
            </a:r>
          </a:p>
          <a:p>
            <a:pPr eaLnBrk="1" hangingPunct="1"/>
            <a:endParaRPr lang="en-US" smtClean="0"/>
          </a:p>
          <a:p>
            <a:pPr eaLnBrk="1" hangingPunct="1"/>
            <a:r>
              <a:rPr lang="en-US" smtClean="0">
                <a:solidFill>
                  <a:schemeClr val="folHlink"/>
                </a:solidFill>
              </a:rPr>
              <a:t>Arithmetic instructions: To</a:t>
            </a:r>
            <a:r>
              <a:rPr lang="en-US" smtClean="0"/>
              <a:t> perform arithmetic operations b/n constants and variables.</a:t>
            </a:r>
          </a:p>
          <a:p>
            <a:pPr eaLnBrk="1" hangingPunct="1"/>
            <a:endParaRPr lang="en-US" smtClean="0"/>
          </a:p>
          <a:p>
            <a:pPr eaLnBrk="1" hangingPunct="1"/>
            <a:r>
              <a:rPr lang="en-US" smtClean="0">
                <a:solidFill>
                  <a:schemeClr val="folHlink"/>
                </a:solidFill>
              </a:rPr>
              <a:t>Control instructions</a:t>
            </a:r>
            <a:r>
              <a:rPr lang="en-US" smtClean="0"/>
              <a:t>: To control the sequence of execution of various statements.</a:t>
            </a:r>
          </a:p>
          <a:p>
            <a:pPr eaLnBrk="1" hangingPunct="1"/>
            <a:endParaRPr lang="en-US" smtClean="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3" name="Rectangle 3"/>
          <p:cNvSpPr>
            <a:spLocks noGrp="1" noChangeArrowheads="1"/>
          </p:cNvSpPr>
          <p:nvPr>
            <p:ph idx="4294967295"/>
          </p:nvPr>
        </p:nvSpPr>
        <p:spPr>
          <a:xfrm>
            <a:off x="457200" y="1371600"/>
            <a:ext cx="7620000" cy="5029200"/>
          </a:xfrm>
        </p:spPr>
        <p:txBody>
          <a:bodyPr/>
          <a:lstStyle/>
          <a:p>
            <a:r>
              <a:rPr lang="en-US" smtClean="0"/>
              <a:t>Once a structure variable has been declared, the individual members of the structure can be accessed by prefixing the structure variable to the element of the structure.</a:t>
            </a:r>
          </a:p>
          <a:p>
            <a:pPr lvl="1">
              <a:buFont typeface="Gill Sans MT" pitchFamily="34" charset="0"/>
              <a:buNone/>
            </a:pPr>
            <a:r>
              <a:rPr lang="en-US" sz="2400" smtClean="0">
                <a:latin typeface="Courier New" pitchFamily="49" charset="0"/>
              </a:rPr>
              <a:t>struct empdata {</a:t>
            </a:r>
          </a:p>
          <a:p>
            <a:pPr lvl="1">
              <a:buFont typeface="Gill Sans MT" pitchFamily="34" charset="0"/>
              <a:buNone/>
            </a:pPr>
            <a:r>
              <a:rPr lang="en-US" sz="2400" smtClean="0">
                <a:latin typeface="Courier New" pitchFamily="49" charset="0"/>
              </a:rPr>
              <a:t>   int empno;</a:t>
            </a:r>
          </a:p>
          <a:p>
            <a:pPr lvl="1">
              <a:buFont typeface="Gill Sans MT" pitchFamily="34" charset="0"/>
              <a:buNone/>
            </a:pPr>
            <a:r>
              <a:rPr lang="en-US" sz="2400" smtClean="0">
                <a:latin typeface="Courier New" pitchFamily="49" charset="0"/>
              </a:rPr>
              <a:t>   char name[10];</a:t>
            </a:r>
          </a:p>
          <a:p>
            <a:pPr lvl="1">
              <a:buFont typeface="Gill Sans MT" pitchFamily="34" charset="0"/>
              <a:buNone/>
            </a:pPr>
            <a:r>
              <a:rPr lang="en-US" sz="2400" smtClean="0">
                <a:latin typeface="Courier New" pitchFamily="49" charset="0"/>
              </a:rPr>
              <a:t>   char job[10];</a:t>
            </a:r>
          </a:p>
          <a:p>
            <a:pPr lvl="1">
              <a:buFont typeface="Gill Sans MT" pitchFamily="34" charset="0"/>
              <a:buNone/>
            </a:pPr>
            <a:r>
              <a:rPr lang="en-US" sz="2400" smtClean="0">
                <a:latin typeface="Courier New" pitchFamily="49" charset="0"/>
              </a:rPr>
              <a:t>   float salary;</a:t>
            </a:r>
          </a:p>
          <a:p>
            <a:pPr lvl="1">
              <a:buFont typeface="Gill Sans MT" pitchFamily="34" charset="0"/>
              <a:buNone/>
            </a:pPr>
            <a:r>
              <a:rPr lang="en-US" sz="2400" smtClean="0">
                <a:latin typeface="Courier New" pitchFamily="49" charset="0"/>
              </a:rPr>
              <a:t>}</a:t>
            </a:r>
          </a:p>
          <a:p>
            <a:r>
              <a:rPr lang="en-US" smtClean="0"/>
              <a:t>struct empdata emprec;</a:t>
            </a:r>
          </a:p>
          <a:p>
            <a:r>
              <a:rPr lang="en-US" smtClean="0"/>
              <a:t>emprec.empno /* referring to the element of the structure variable emprec */</a:t>
            </a:r>
          </a:p>
        </p:txBody>
      </p:sp>
      <p:sp>
        <p:nvSpPr>
          <p:cNvPr id="371714"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Accessing Elements of a Structure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7" name="Rectangle 3"/>
          <p:cNvSpPr>
            <a:spLocks noGrp="1" noChangeArrowheads="1"/>
          </p:cNvSpPr>
          <p:nvPr>
            <p:ph idx="4294967295"/>
          </p:nvPr>
        </p:nvSpPr>
        <p:spPr>
          <a:xfrm>
            <a:off x="381000" y="1066800"/>
            <a:ext cx="7772400" cy="5791200"/>
          </a:xfrm>
        </p:spPr>
        <p:txBody>
          <a:bodyPr/>
          <a:lstStyle/>
          <a:p>
            <a:pPr>
              <a:buFont typeface="Wingdings" pitchFamily="2" charset="2"/>
              <a:buNone/>
            </a:pPr>
            <a:r>
              <a:rPr lang="en-US" sz="1600" smtClean="0">
                <a:latin typeface="Courier New" pitchFamily="49" charset="0"/>
              </a:rPr>
              <a:t>#include&lt;stdio.h&gt;</a:t>
            </a:r>
          </a:p>
          <a:p>
            <a:pPr>
              <a:buFont typeface="Wingdings" pitchFamily="2" charset="2"/>
              <a:buNone/>
            </a:pPr>
            <a:r>
              <a:rPr lang="en-US" sz="1600" smtClean="0">
                <a:latin typeface="Courier New" pitchFamily="49" charset="0"/>
              </a:rPr>
              <a:t>struct salesdata</a:t>
            </a:r>
          </a:p>
          <a:p>
            <a:pPr>
              <a:buFont typeface="Wingdings" pitchFamily="2" charset="2"/>
              <a:buNone/>
            </a:pPr>
            <a:r>
              <a:rPr lang="en-US" sz="1600" smtClean="0">
                <a:latin typeface="Courier New" pitchFamily="49" charset="0"/>
              </a:rPr>
              <a:t>{  int transaction_number, salesman_number, product_number;</a:t>
            </a:r>
          </a:p>
          <a:p>
            <a:pPr>
              <a:buFont typeface="Wingdings" pitchFamily="2" charset="2"/>
              <a:buNone/>
            </a:pPr>
            <a:r>
              <a:rPr lang="en-US" sz="1600" smtClean="0">
                <a:latin typeface="Courier New" pitchFamily="49" charset="0"/>
              </a:rPr>
              <a:t>	int units_sold;</a:t>
            </a:r>
          </a:p>
          <a:p>
            <a:pPr>
              <a:buFont typeface="Wingdings" pitchFamily="2" charset="2"/>
              <a:buNone/>
            </a:pPr>
            <a:r>
              <a:rPr lang="en-US" sz="1600" smtClean="0">
                <a:latin typeface="Courier New" pitchFamily="49" charset="0"/>
              </a:rPr>
              <a:t>  float value_of_sale;</a:t>
            </a:r>
          </a:p>
          <a:p>
            <a:pPr>
              <a:buFont typeface="Wingdings" pitchFamily="2" charset="2"/>
              <a:buNone/>
            </a:pPr>
            <a:r>
              <a:rPr lang="en-US" sz="1600" smtClean="0">
                <a:latin typeface="Courier New" pitchFamily="49" charset="0"/>
              </a:rPr>
              <a:t> };</a:t>
            </a:r>
          </a:p>
          <a:p>
            <a:pPr>
              <a:buFont typeface="Wingdings" pitchFamily="2" charset="2"/>
              <a:buNone/>
            </a:pPr>
            <a:r>
              <a:rPr lang="en-US" sz="1600" smtClean="0">
                <a:latin typeface="Courier New" pitchFamily="49" charset="0"/>
              </a:rPr>
              <a:t>main( )</a:t>
            </a:r>
          </a:p>
          <a:p>
            <a:pPr>
              <a:buFont typeface="Wingdings" pitchFamily="2" charset="2"/>
              <a:buNone/>
            </a:pPr>
            <a:r>
              <a:rPr lang="en-US" sz="1600" smtClean="0">
                <a:latin typeface="Courier New" pitchFamily="49" charset="0"/>
              </a:rPr>
              <a:t>{	 struct salesdata salesvar; </a:t>
            </a:r>
          </a:p>
          <a:p>
            <a:pPr>
              <a:buFont typeface="Wingdings" pitchFamily="2" charset="2"/>
              <a:buNone/>
            </a:pPr>
            <a:r>
              <a:rPr lang="en-US" sz="1600" smtClean="0">
                <a:latin typeface="Courier New" pitchFamily="49" charset="0"/>
              </a:rPr>
              <a:t>printf(“enter transaction number :”);</a:t>
            </a:r>
          </a:p>
          <a:p>
            <a:pPr>
              <a:buFont typeface="Wingdings" pitchFamily="2" charset="2"/>
              <a:buNone/>
            </a:pPr>
            <a:r>
              <a:rPr lang="en-US" sz="1600" smtClean="0">
                <a:latin typeface="Courier New" pitchFamily="49" charset="0"/>
              </a:rPr>
              <a:t>scanf(“%d”, &amp;salesvar.transaction_number);	fflush(stdin);</a:t>
            </a:r>
          </a:p>
          <a:p>
            <a:pPr>
              <a:buFont typeface="Wingdings" pitchFamily="2" charset="2"/>
              <a:buNone/>
            </a:pPr>
            <a:r>
              <a:rPr lang="en-US" sz="1600" smtClean="0">
                <a:latin typeface="Courier New" pitchFamily="49" charset="0"/>
              </a:rPr>
              <a:t>printf(“enter salesman number :”);</a:t>
            </a:r>
          </a:p>
          <a:p>
            <a:pPr>
              <a:buFont typeface="Wingdings" pitchFamily="2" charset="2"/>
              <a:buNone/>
            </a:pPr>
            <a:r>
              <a:rPr lang="en-US" sz="1600" smtClean="0">
                <a:latin typeface="Courier New" pitchFamily="49" charset="0"/>
              </a:rPr>
              <a:t>scanf(“%d”, &amp;salesvar.salesman_number);	fflush(stdin);</a:t>
            </a:r>
          </a:p>
          <a:p>
            <a:pPr>
              <a:buFont typeface="Wingdings" pitchFamily="2" charset="2"/>
              <a:buNone/>
            </a:pPr>
            <a:r>
              <a:rPr lang="en-US" sz="1600" smtClean="0">
                <a:latin typeface="Courier New" pitchFamily="49" charset="0"/>
              </a:rPr>
              <a:t>printf(“enter product number :”);</a:t>
            </a:r>
          </a:p>
          <a:p>
            <a:pPr>
              <a:buFont typeface="Wingdings" pitchFamily="2" charset="2"/>
              <a:buNone/>
            </a:pPr>
            <a:r>
              <a:rPr lang="en-US" sz="1600" smtClean="0">
                <a:latin typeface="Courier New" pitchFamily="49" charset="0"/>
              </a:rPr>
              <a:t>scanf(“%d”, &amp;salesvar.product_number);	fflush(stdin);</a:t>
            </a:r>
          </a:p>
          <a:p>
            <a:pPr>
              <a:buFont typeface="Wingdings" pitchFamily="2" charset="2"/>
              <a:buNone/>
            </a:pPr>
            <a:r>
              <a:rPr lang="en-US" sz="1600" smtClean="0">
                <a:latin typeface="Courier New" pitchFamily="49" charset="0"/>
              </a:rPr>
              <a:t>printf(“enter units sold :”);</a:t>
            </a:r>
          </a:p>
          <a:p>
            <a:pPr>
              <a:buFont typeface="Wingdings" pitchFamily="2" charset="2"/>
              <a:buNone/>
            </a:pPr>
            <a:r>
              <a:rPr lang="en-US" sz="1600" smtClean="0">
                <a:latin typeface="Courier New" pitchFamily="49" charset="0"/>
              </a:rPr>
              <a:t>scanf(“%d”, &amp;salesvar.units_sold);		fflush(stdin);</a:t>
            </a:r>
          </a:p>
          <a:p>
            <a:pPr>
              <a:buFont typeface="Wingdings" pitchFamily="2" charset="2"/>
              <a:buNone/>
            </a:pPr>
            <a:r>
              <a:rPr lang="en-US" sz="1600" smtClean="0">
                <a:latin typeface="Courier New" pitchFamily="49" charset="0"/>
              </a:rPr>
              <a:t>compute(&amp;salesvar);</a:t>
            </a:r>
          </a:p>
          <a:p>
            <a:pPr>
              <a:lnSpc>
                <a:spcPct val="50000"/>
              </a:lnSpc>
              <a:buFont typeface="Wingdings" pitchFamily="2" charset="2"/>
              <a:buNone/>
            </a:pPr>
            <a:r>
              <a:rPr lang="en-US" sz="1600" smtClean="0">
                <a:latin typeface="Courier New" pitchFamily="49" charset="0"/>
              </a:rPr>
              <a:t>.</a:t>
            </a:r>
          </a:p>
          <a:p>
            <a:pPr>
              <a:lnSpc>
                <a:spcPct val="50000"/>
              </a:lnSpc>
              <a:buFont typeface="Wingdings" pitchFamily="2" charset="2"/>
              <a:buNone/>
            </a:pPr>
            <a:r>
              <a:rPr lang="en-US" sz="1600" smtClean="0">
                <a:latin typeface="Courier New" pitchFamily="49" charset="0"/>
              </a:rPr>
              <a:t>.</a:t>
            </a:r>
          </a:p>
          <a:p>
            <a:pPr>
              <a:buFont typeface="Wingdings" pitchFamily="2" charset="2"/>
              <a:buNone/>
            </a:pPr>
            <a:r>
              <a:rPr lang="en-US" sz="1600" smtClean="0">
                <a:latin typeface="Courier New" pitchFamily="49" charset="0"/>
              </a:rPr>
              <a:t>}</a:t>
            </a:r>
          </a:p>
        </p:txBody>
      </p:sp>
      <p:sp>
        <p:nvSpPr>
          <p:cNvPr id="372738"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Passing Structures to Functions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5" name="Rectangle 3"/>
          <p:cNvSpPr>
            <a:spLocks noGrp="1" noChangeArrowheads="1"/>
          </p:cNvSpPr>
          <p:nvPr>
            <p:ph idx="4294967295"/>
          </p:nvPr>
        </p:nvSpPr>
        <p:spPr>
          <a:xfrm>
            <a:off x="457200" y="1371600"/>
            <a:ext cx="8229600" cy="5029200"/>
          </a:xfrm>
          <a:solidFill>
            <a:srgbClr val="FFFFFF"/>
          </a:solidFill>
        </p:spPr>
        <p:txBody>
          <a:bodyPr/>
          <a:lstStyle/>
          <a:p>
            <a:pPr>
              <a:buFont typeface="Wingdings" pitchFamily="2" charset="2"/>
              <a:buNone/>
            </a:pPr>
            <a:r>
              <a:rPr lang="en-US" smtClean="0">
                <a:latin typeface="Courier New" pitchFamily="49" charset="0"/>
              </a:rPr>
              <a:t>compute( salesdata *salesptr)</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   static float product_unit_price = {10.0, 20.0, 30.0, 40.0};</a:t>
            </a:r>
          </a:p>
          <a:p>
            <a:pPr>
              <a:buFont typeface="Wingdings" pitchFamily="2" charset="2"/>
              <a:buNone/>
            </a:pPr>
            <a:r>
              <a:rPr lang="en-US" smtClean="0">
                <a:latin typeface="Courier New" pitchFamily="49" charset="0"/>
              </a:rPr>
              <a:t>   /*product unit price for products numbered 1 through 4 */</a:t>
            </a:r>
          </a:p>
          <a:p>
            <a:pPr>
              <a:buFont typeface="Wingdings" pitchFamily="2" charset="2"/>
              <a:buNone/>
            </a:pPr>
            <a:r>
              <a:rPr lang="en-US" smtClean="0">
                <a:latin typeface="Courier New" pitchFamily="49" charset="0"/>
              </a:rPr>
              <a:t>   salesptr</a:t>
            </a:r>
            <a:r>
              <a:rPr lang="en-US" b="1" smtClean="0">
                <a:latin typeface="Courier New" pitchFamily="49" charset="0"/>
              </a:rPr>
              <a:t>-&gt;</a:t>
            </a:r>
            <a:r>
              <a:rPr lang="en-US" smtClean="0">
                <a:latin typeface="Courier New" pitchFamily="49" charset="0"/>
              </a:rPr>
              <a:t> value_of_sale = (float)salesptr-&gt; units_sold * </a:t>
            </a:r>
          </a:p>
          <a:p>
            <a:pPr>
              <a:buFont typeface="Wingdings" pitchFamily="2" charset="2"/>
              <a:buNone/>
            </a:pPr>
            <a:r>
              <a:rPr lang="en-US" smtClean="0">
                <a:latin typeface="Courier New" pitchFamily="49" charset="0"/>
              </a:rPr>
              <a:t>   product_unit_price[salesptr</a:t>
            </a:r>
            <a:r>
              <a:rPr lang="en-US" b="1" smtClean="0">
                <a:latin typeface="Courier New" pitchFamily="49" charset="0"/>
              </a:rPr>
              <a:t>-&gt;</a:t>
            </a:r>
            <a:r>
              <a:rPr lang="en-US" smtClean="0">
                <a:latin typeface="Courier New" pitchFamily="49" charset="0"/>
              </a:rPr>
              <a:t>product_number – 1]</a:t>
            </a:r>
          </a:p>
          <a:p>
            <a:pPr>
              <a:buFont typeface="Wingdings" pitchFamily="2" charset="2"/>
              <a:buNone/>
            </a:pPr>
            <a:r>
              <a:rPr lang="en-US" smtClean="0">
                <a:latin typeface="Courier New" pitchFamily="49" charset="0"/>
              </a:rPr>
              <a:t>}</a:t>
            </a:r>
          </a:p>
          <a:p>
            <a:endParaRPr lang="en-US" smtClean="0">
              <a:latin typeface="Courier New" pitchFamily="49" charset="0"/>
            </a:endParaRPr>
          </a:p>
          <a:p>
            <a:endParaRPr lang="en-US" smtClean="0"/>
          </a:p>
        </p:txBody>
      </p:sp>
      <p:sp>
        <p:nvSpPr>
          <p:cNvPr id="374786" name="Rectangle 2"/>
          <p:cNvSpPr>
            <a:spLocks noGrp="1" noChangeArrowheads="1"/>
          </p:cNvSpPr>
          <p:nvPr>
            <p:ph type="title" idx="4294967295"/>
          </p:nvPr>
        </p:nvSpPr>
        <p:spPr>
          <a:xfrm>
            <a:off x="0" y="0"/>
            <a:ext cx="7562850" cy="914400"/>
          </a:xfrm>
          <a:solidFill>
            <a:srgbClr val="FFFFFF"/>
          </a:solidFill>
        </p:spPr>
        <p:txBody>
          <a:bodyPr/>
          <a:lstStyle/>
          <a:p>
            <a:r>
              <a:rPr lang="en-US" sz="3200" dirty="0" smtClean="0"/>
              <a:t>Passing Structures to Functions (Contd.).</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3"/>
          <p:cNvSpPr>
            <a:spLocks noGrp="1" noChangeArrowheads="1"/>
          </p:cNvSpPr>
          <p:nvPr>
            <p:ph idx="4294967295"/>
          </p:nvPr>
        </p:nvSpPr>
        <p:spPr>
          <a:xfrm>
            <a:off x="304800" y="1143000"/>
            <a:ext cx="5562600" cy="5257800"/>
          </a:xfrm>
          <a:solidFill>
            <a:srgbClr val="FFFFFF"/>
          </a:solidFill>
        </p:spPr>
        <p:txBody>
          <a:bodyPr/>
          <a:lstStyle/>
          <a:p>
            <a:pPr algn="just"/>
            <a:r>
              <a:rPr lang="en-US" smtClean="0"/>
              <a:t>Just as it is possible to declare arrays of primitive data types, it should also be possible to declare arrays of structures as well.</a:t>
            </a:r>
          </a:p>
          <a:p>
            <a:r>
              <a:rPr lang="en-US" smtClean="0"/>
              <a:t>If one were to define an array of structure variables, one would do so as follows:</a:t>
            </a:r>
          </a:p>
          <a:p>
            <a:endParaRPr lang="en-US" smtClean="0"/>
          </a:p>
          <a:p>
            <a:r>
              <a:rPr lang="en-US" smtClean="0"/>
              <a:t>struct empdata employee_array[4];</a:t>
            </a:r>
          </a:p>
          <a:p>
            <a:endParaRPr lang="en-US" smtClean="0"/>
          </a:p>
          <a:p>
            <a:r>
              <a:rPr lang="en-US" smtClean="0"/>
              <a:t>The rationale for declaring an array of structures becomes clear when one wants to improve I/O efficiency in a program.</a:t>
            </a:r>
          </a:p>
          <a:p>
            <a:endParaRPr lang="en-US" smtClean="0"/>
          </a:p>
          <a:p>
            <a:r>
              <a:rPr lang="en-US" smtClean="0"/>
              <a:t>Once an array of structures is defined, it is possible to read in a block of records from a file using an appropriate function (fread( )), the details of which you will see shortly.</a:t>
            </a:r>
            <a:endParaRPr lang="en-US" smtClean="0">
              <a:latin typeface="Courier New" pitchFamily="49" charset="0"/>
            </a:endParaRPr>
          </a:p>
        </p:txBody>
      </p:sp>
      <p:sp>
        <p:nvSpPr>
          <p:cNvPr id="376834" name="Rectangle 2"/>
          <p:cNvSpPr>
            <a:spLocks noGrp="1" noChangeArrowheads="1"/>
          </p:cNvSpPr>
          <p:nvPr>
            <p:ph type="title" idx="4294967295"/>
          </p:nvPr>
        </p:nvSpPr>
        <p:spPr>
          <a:xfrm>
            <a:off x="0" y="0"/>
            <a:ext cx="7562850" cy="914400"/>
          </a:xfrm>
          <a:solidFill>
            <a:srgbClr val="FFFFFF"/>
          </a:solidFill>
        </p:spPr>
        <p:txBody>
          <a:bodyPr/>
          <a:lstStyle/>
          <a:p>
            <a:r>
              <a:rPr lang="en-US" sz="3200" smtClean="0"/>
              <a:t>Array of Structures </a:t>
            </a:r>
          </a:p>
        </p:txBody>
      </p:sp>
      <p:sp>
        <p:nvSpPr>
          <p:cNvPr id="376836" name="Rectangle 4"/>
          <p:cNvSpPr>
            <a:spLocks noChangeArrowheads="1"/>
          </p:cNvSpPr>
          <p:nvPr/>
        </p:nvSpPr>
        <p:spPr bwMode="auto">
          <a:xfrm>
            <a:off x="6248400" y="2514600"/>
            <a:ext cx="2895600" cy="1739900"/>
          </a:xfrm>
          <a:prstGeom prst="rect">
            <a:avLst/>
          </a:prstGeom>
          <a:gradFill rotWithShape="1">
            <a:gsLst>
              <a:gs pos="0">
                <a:srgbClr val="DAFE9A"/>
              </a:gs>
              <a:gs pos="100000">
                <a:schemeClr val="bg1"/>
              </a:gs>
            </a:gsLst>
            <a:lin ang="0" scaled="1"/>
          </a:gradFill>
          <a:ln w="9525">
            <a:noFill/>
            <a:miter lim="800000"/>
            <a:headEnd/>
            <a:tailEnd/>
          </a:ln>
          <a:effectLst/>
        </p:spPr>
        <p:txBody>
          <a:bodyPr>
            <a:spAutoFit/>
          </a:bodyPr>
          <a:lstStyle/>
          <a:p>
            <a:r>
              <a:rPr lang="en-US" b="1">
                <a:latin typeface="Courier New" pitchFamily="49" charset="0"/>
              </a:rPr>
              <a:t>struct empdata {</a:t>
            </a:r>
          </a:p>
          <a:p>
            <a:r>
              <a:rPr lang="en-US" b="1">
                <a:latin typeface="Courier New" pitchFamily="49" charset="0"/>
              </a:rPr>
              <a:t>   int empno;</a:t>
            </a:r>
          </a:p>
          <a:p>
            <a:r>
              <a:rPr lang="en-US" b="1">
                <a:latin typeface="Courier New" pitchFamily="49" charset="0"/>
              </a:rPr>
              <a:t>   char name[10];</a:t>
            </a:r>
          </a:p>
          <a:p>
            <a:r>
              <a:rPr lang="en-US" b="1">
                <a:latin typeface="Courier New" pitchFamily="49" charset="0"/>
              </a:rPr>
              <a:t>   char job[10];</a:t>
            </a:r>
          </a:p>
          <a:p>
            <a:r>
              <a:rPr lang="en-US" b="1">
                <a:latin typeface="Courier New" pitchFamily="49" charset="0"/>
              </a:rPr>
              <a:t>   float salary;</a:t>
            </a:r>
          </a:p>
          <a:p>
            <a:r>
              <a:rPr lang="en-US" b="1">
                <a:latin typeface="Courier New" pitchFamily="49" charset="0"/>
              </a:rPr>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3"/>
          <p:cNvSpPr>
            <a:spLocks noGrp="1" noChangeArrowheads="1"/>
          </p:cNvSpPr>
          <p:nvPr>
            <p:ph idx="4294967295"/>
          </p:nvPr>
        </p:nvSpPr>
        <p:spPr>
          <a:xfrm>
            <a:off x="457200" y="1371600"/>
            <a:ext cx="7620000" cy="5029200"/>
          </a:xfrm>
        </p:spPr>
        <p:txBody>
          <a:bodyPr/>
          <a:lstStyle/>
          <a:p>
            <a:r>
              <a:rPr lang="en-US" smtClean="0"/>
              <a:t>The fwrite( ) function allows a structure variable to be written on to a file.</a:t>
            </a:r>
          </a:p>
          <a:p>
            <a:endParaRPr lang="en-US" smtClean="0"/>
          </a:p>
          <a:p>
            <a:r>
              <a:rPr lang="en-US" smtClean="0"/>
              <a:t>The following statement writes the structure variable salesvar on to a file “SALES.DAT, which is pointed to by the FILE type pointer fp:</a:t>
            </a:r>
          </a:p>
          <a:p>
            <a:r>
              <a:rPr lang="en-US" smtClean="0"/>
              <a:t>fwrite( &amp;salesvar, sizeof(struct salesdata), 1, fp);</a:t>
            </a:r>
          </a:p>
          <a:p>
            <a:endParaRPr lang="en-US" smtClean="0"/>
          </a:p>
          <a:p>
            <a:r>
              <a:rPr lang="en-US" smtClean="0"/>
              <a:t>The arguments to the function fwrite( ) are explained as follows:</a:t>
            </a:r>
          </a:p>
        </p:txBody>
      </p:sp>
      <p:sp>
        <p:nvSpPr>
          <p:cNvPr id="378882" name="Rectangle 2"/>
          <p:cNvSpPr>
            <a:spLocks noGrp="1" noChangeArrowheads="1"/>
          </p:cNvSpPr>
          <p:nvPr>
            <p:ph type="title" idx="4294967295"/>
          </p:nvPr>
        </p:nvSpPr>
        <p:spPr>
          <a:xfrm>
            <a:off x="0" y="0"/>
            <a:ext cx="7562850" cy="914400"/>
          </a:xfrm>
        </p:spPr>
        <p:txBody>
          <a:bodyPr/>
          <a:lstStyle/>
          <a:p>
            <a:r>
              <a:rPr lang="en-US" sz="3200" smtClean="0"/>
              <a:t>Writing Records On To a File</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p:cNvSpPr>
          <p:nvPr>
            <p:ph type="title" idx="4294967295"/>
          </p:nvPr>
        </p:nvSpPr>
        <p:spPr/>
        <p:txBody>
          <a:bodyPr/>
          <a:lstStyle/>
          <a:p>
            <a:r>
              <a:rPr lang="en-US" smtClean="0"/>
              <a:t>Writing Structures To a File</a:t>
            </a:r>
          </a:p>
        </p:txBody>
      </p:sp>
      <p:sp>
        <p:nvSpPr>
          <p:cNvPr id="698371" name="Rectangle 3"/>
          <p:cNvSpPr>
            <a:spLocks noGrp="1"/>
          </p:cNvSpPr>
          <p:nvPr>
            <p:ph type="body" idx="4294967295"/>
          </p:nvPr>
        </p:nvSpPr>
        <p:spPr/>
        <p:txBody>
          <a:bodyPr/>
          <a:lstStyle/>
          <a:p>
            <a:r>
              <a:rPr lang="en-US" smtClean="0"/>
              <a:t>Here &amp;salesrec is the address of the structure variable to be written to the file. </a:t>
            </a:r>
          </a:p>
          <a:p>
            <a:r>
              <a:rPr lang="en-US" smtClean="0"/>
              <a:t>The second parameter is the size of the data to be written, i.e., size of the structure salesdata. The parameter to the sizeof( ) operator is the structure label, or the structure type itself, and not a variable of the structure type. The sizeof( ) operator can be used to determine the size of any data type in C (fundamental as well as user-defined data types. </a:t>
            </a:r>
          </a:p>
          <a:p>
            <a:r>
              <a:rPr lang="en-US" smtClean="0"/>
              <a:t>The third parameter of fwrite( ) is the number of structure variables to be written to the file. In our statement, it is 1, since only one structure variable is written to the file. In case, an array of 4 structure variables is to be written to a file using fwrite( ), the third parameter to fwrite( ) should be 4.</a:t>
            </a:r>
          </a:p>
          <a:p>
            <a:r>
              <a:rPr lang="en-US" smtClean="0"/>
              <a:t>The last parameter is the pointer to the file.</a:t>
            </a:r>
          </a:p>
          <a:p>
            <a:endParaRPr lang="en-US" smtClean="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3"/>
          <p:cNvSpPr>
            <a:spLocks noGrp="1" noChangeArrowheads="1"/>
          </p:cNvSpPr>
          <p:nvPr>
            <p:ph idx="4294967295"/>
          </p:nvPr>
        </p:nvSpPr>
        <p:spPr>
          <a:xfrm>
            <a:off x="457200" y="1371600"/>
            <a:ext cx="7620000" cy="5029200"/>
          </a:xfrm>
        </p:spPr>
        <p:txBody>
          <a:bodyPr/>
          <a:lstStyle/>
          <a:p>
            <a:r>
              <a:rPr lang="en-US" smtClean="0"/>
              <a:t>Records can be read from a file using fread( ). The corresponding read statement using fread( ) for the earlier fwrite( ) statement would be:</a:t>
            </a:r>
          </a:p>
          <a:p>
            <a:r>
              <a:rPr lang="en-US" smtClean="0"/>
              <a:t>fread(&amp;salesvar, sizeof(struct salesdata), 1, fp);</a:t>
            </a:r>
          </a:p>
          <a:p>
            <a:endParaRPr lang="en-US" smtClean="0"/>
          </a:p>
          <a:p>
            <a:r>
              <a:rPr lang="en-US" smtClean="0"/>
              <a:t>Here, the first parameter &amp;salesvar is the address of the structure variable salesvar into which 1 record is to be read from the file pointed to by the FILE type pointer fp.</a:t>
            </a:r>
          </a:p>
          <a:p>
            <a:endParaRPr lang="en-US" smtClean="0"/>
          </a:p>
          <a:p>
            <a:r>
              <a:rPr lang="en-US" smtClean="0"/>
              <a:t>The second parameter specifies the size of the data to be read into the structure variable.</a:t>
            </a:r>
          </a:p>
        </p:txBody>
      </p:sp>
      <p:sp>
        <p:nvSpPr>
          <p:cNvPr id="381954" name="Rectangle 2"/>
          <p:cNvSpPr>
            <a:spLocks noGrp="1" noChangeArrowheads="1"/>
          </p:cNvSpPr>
          <p:nvPr>
            <p:ph type="title" idx="4294967295"/>
          </p:nvPr>
        </p:nvSpPr>
        <p:spPr>
          <a:xfrm>
            <a:off x="0" y="0"/>
            <a:ext cx="7562850" cy="914400"/>
          </a:xfrm>
        </p:spPr>
        <p:txBody>
          <a:bodyPr/>
          <a:lstStyle/>
          <a:p>
            <a:r>
              <a:rPr lang="en-US" sz="3200" smtClean="0"/>
              <a:t>Reading Records from a File</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Rectangle 3"/>
          <p:cNvSpPr>
            <a:spLocks noGrp="1" noChangeArrowheads="1"/>
          </p:cNvSpPr>
          <p:nvPr>
            <p:ph idx="4294967295"/>
          </p:nvPr>
        </p:nvSpPr>
        <p:spPr>
          <a:xfrm>
            <a:off x="457200" y="1371600"/>
            <a:ext cx="7620000" cy="5029200"/>
          </a:xfrm>
        </p:spPr>
        <p:txBody>
          <a:bodyPr/>
          <a:lstStyle/>
          <a:p>
            <a:r>
              <a:rPr lang="en-US" smtClean="0"/>
              <a:t>fread( ) will return the actual number of records read from the file. This feature can be checked for a successful read.</a:t>
            </a:r>
          </a:p>
          <a:p>
            <a:endParaRPr lang="en-US" smtClean="0"/>
          </a:p>
          <a:p>
            <a:r>
              <a:rPr lang="en-US" smtClean="0"/>
              <a:t>if ((fread( &amp;salesvar, sizeof(struct salesdata), 1, fp)) != 1)</a:t>
            </a:r>
          </a:p>
          <a:p>
            <a:r>
              <a:rPr lang="en-US" smtClean="0"/>
              <a:t> error code;</a:t>
            </a:r>
          </a:p>
          <a:p>
            <a:endParaRPr lang="en-US" smtClean="0"/>
          </a:p>
          <a:p>
            <a:r>
              <a:rPr lang="en-US" smtClean="0"/>
              <a:t>An odd feature of the fread( ) function is that it does not return any special character on encountering end of file.</a:t>
            </a:r>
          </a:p>
          <a:p>
            <a:endParaRPr lang="en-US" smtClean="0"/>
          </a:p>
          <a:p>
            <a:r>
              <a:rPr lang="en-US" smtClean="0"/>
              <a:t>Therefore, after every read using fread( ), care must be taken to check for end of file, for which the standard C library provides the feof( ) function. It can be used thus:</a:t>
            </a:r>
          </a:p>
          <a:p>
            <a:r>
              <a:rPr lang="en-US" smtClean="0"/>
              <a:t>if(feof(fp))</a:t>
            </a:r>
          </a:p>
        </p:txBody>
      </p:sp>
      <p:sp>
        <p:nvSpPr>
          <p:cNvPr id="382978" name="Rectangle 2"/>
          <p:cNvSpPr>
            <a:spLocks noGrp="1" noChangeArrowheads="1"/>
          </p:cNvSpPr>
          <p:nvPr>
            <p:ph type="title" idx="4294967295"/>
          </p:nvPr>
        </p:nvSpPr>
        <p:spPr>
          <a:xfrm>
            <a:off x="0" y="0"/>
            <a:ext cx="7562850" cy="914400"/>
          </a:xfrm>
        </p:spPr>
        <p:txBody>
          <a:bodyPr/>
          <a:lstStyle/>
          <a:p>
            <a:r>
              <a:rPr lang="en-US" sz="3200" dirty="0" smtClean="0"/>
              <a:t>Reading Records from a File (Contd.).</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3"/>
          <p:cNvSpPr>
            <a:spLocks noGrp="1" noChangeArrowheads="1"/>
          </p:cNvSpPr>
          <p:nvPr>
            <p:ph idx="4294967295"/>
          </p:nvPr>
        </p:nvSpPr>
        <p:spPr>
          <a:xfrm>
            <a:off x="457200" y="1371600"/>
            <a:ext cx="8229600" cy="5029200"/>
          </a:xfrm>
        </p:spPr>
        <p:txBody>
          <a:bodyPr/>
          <a:lstStyle/>
          <a:p>
            <a:r>
              <a:rPr lang="en-US" smtClean="0"/>
              <a:t>Can hold objects of different types and sizes at different times</a:t>
            </a:r>
          </a:p>
          <a:p>
            <a:r>
              <a:rPr lang="en-US" smtClean="0"/>
              <a:t>Syntax similar to structure but meaning is different</a:t>
            </a:r>
          </a:p>
          <a:p>
            <a:r>
              <a:rPr lang="en-US" smtClean="0"/>
              <a:t>All members of union share same storage space</a:t>
            </a:r>
          </a:p>
          <a:p>
            <a:r>
              <a:rPr lang="en-US" smtClean="0"/>
              <a:t>Only the last data member defined can be accessed</a:t>
            </a:r>
          </a:p>
          <a:p>
            <a:r>
              <a:rPr lang="en-US" smtClean="0"/>
              <a:t>Means of conserving memory</a:t>
            </a:r>
          </a:p>
          <a:p>
            <a:r>
              <a:rPr lang="en-US" smtClean="0"/>
              <a:t>union declaration similar to struct declaration</a:t>
            </a:r>
          </a:p>
          <a:p>
            <a:pPr lvl="1">
              <a:buFont typeface="Wingdings" pitchFamily="2" charset="2"/>
              <a:buNone/>
            </a:pPr>
            <a:r>
              <a:rPr lang="en-US" sz="2000" smtClean="0"/>
              <a:t>union u_type {</a:t>
            </a:r>
          </a:p>
          <a:p>
            <a:pPr lvl="3">
              <a:buFont typeface="Wingdings" pitchFamily="2" charset="2"/>
              <a:buNone/>
            </a:pPr>
            <a:r>
              <a:rPr lang="en-US" sz="2000" smtClean="0"/>
              <a:t>  int i;</a:t>
            </a:r>
          </a:p>
          <a:p>
            <a:pPr lvl="3">
              <a:buFont typeface="Wingdings" pitchFamily="2" charset="2"/>
              <a:buNone/>
            </a:pPr>
            <a:r>
              <a:rPr lang="en-US" sz="2000" smtClean="0"/>
              <a:t>  char  ch;</a:t>
            </a:r>
          </a:p>
          <a:p>
            <a:pPr lvl="3">
              <a:buFont typeface="Wingdings" pitchFamily="2" charset="2"/>
              <a:buNone/>
            </a:pPr>
            <a:r>
              <a:rPr lang="en-US" sz="2000" smtClean="0"/>
              <a:t>};</a:t>
            </a:r>
          </a:p>
          <a:p>
            <a:pPr lvl="3">
              <a:buFont typeface="Wingdings" pitchFamily="2" charset="2"/>
              <a:buNone/>
            </a:pPr>
            <a:r>
              <a:rPr lang="en-US" sz="2000" smtClean="0"/>
              <a:t>union u_type cnvt; </a:t>
            </a:r>
          </a:p>
        </p:txBody>
      </p:sp>
      <p:sp>
        <p:nvSpPr>
          <p:cNvPr id="384002" name="Rectangle 2"/>
          <p:cNvSpPr>
            <a:spLocks noGrp="1" noChangeArrowheads="1"/>
          </p:cNvSpPr>
          <p:nvPr>
            <p:ph type="title" idx="4294967295"/>
          </p:nvPr>
        </p:nvSpPr>
        <p:spPr>
          <a:xfrm>
            <a:off x="0" y="0"/>
            <a:ext cx="7562850" cy="914400"/>
          </a:xfrm>
        </p:spPr>
        <p:txBody>
          <a:bodyPr/>
          <a:lstStyle/>
          <a:p>
            <a:r>
              <a:rPr lang="en-US" sz="3200" smtClean="0"/>
              <a:t>Union</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Rectangle 3"/>
          <p:cNvSpPr>
            <a:spLocks noGrp="1" noChangeArrowheads="1"/>
          </p:cNvSpPr>
          <p:nvPr>
            <p:ph idx="4294967295"/>
          </p:nvPr>
        </p:nvSpPr>
        <p:spPr>
          <a:xfrm>
            <a:off x="457200" y="1371600"/>
            <a:ext cx="7620000" cy="5029200"/>
          </a:xfrm>
        </p:spPr>
        <p:txBody>
          <a:bodyPr/>
          <a:lstStyle/>
          <a:p>
            <a:r>
              <a:rPr lang="en-US" smtClean="0"/>
              <a:t>In cnvt, both integer i and character ch share the same memory location. Of course, i occupies 2 bytes (assuming 2-byte integers, and ch uses only one byte.</a:t>
            </a:r>
          </a:p>
          <a:p>
            <a:endParaRPr lang="en-US" smtClean="0"/>
          </a:p>
          <a:p>
            <a:endParaRPr lang="en-US" smtClean="0"/>
          </a:p>
        </p:txBody>
      </p:sp>
      <p:sp>
        <p:nvSpPr>
          <p:cNvPr id="385026" name="Rectangle 2"/>
          <p:cNvSpPr>
            <a:spLocks noGrp="1" noChangeArrowheads="1"/>
          </p:cNvSpPr>
          <p:nvPr>
            <p:ph type="title" idx="4294967295"/>
          </p:nvPr>
        </p:nvSpPr>
        <p:spPr>
          <a:xfrm>
            <a:off x="0" y="0"/>
            <a:ext cx="7562850" cy="914400"/>
          </a:xfrm>
        </p:spPr>
        <p:txBody>
          <a:bodyPr/>
          <a:lstStyle/>
          <a:p>
            <a:r>
              <a:rPr lang="en-US" sz="3200" smtClean="0"/>
              <a:t>Unions</a:t>
            </a:r>
          </a:p>
        </p:txBody>
      </p:sp>
      <p:grpSp>
        <p:nvGrpSpPr>
          <p:cNvPr id="385027" name="Group 4"/>
          <p:cNvGrpSpPr>
            <a:grpSpLocks/>
          </p:cNvGrpSpPr>
          <p:nvPr/>
        </p:nvGrpSpPr>
        <p:grpSpPr bwMode="auto">
          <a:xfrm>
            <a:off x="1600200" y="2819400"/>
            <a:ext cx="5638800" cy="3124200"/>
            <a:chOff x="1008" y="2160"/>
            <a:chExt cx="3552" cy="1968"/>
          </a:xfrm>
        </p:grpSpPr>
        <p:sp>
          <p:nvSpPr>
            <p:cNvPr id="385028" name="Rectangle 5"/>
            <p:cNvSpPr>
              <a:spLocks noChangeArrowheads="1"/>
            </p:cNvSpPr>
            <p:nvPr/>
          </p:nvSpPr>
          <p:spPr bwMode="auto">
            <a:xfrm>
              <a:off x="1008" y="2736"/>
              <a:ext cx="3552" cy="72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New Roman" pitchFamily="18" charset="0"/>
                </a:rPr>
                <a:t>Byte 0                                             Byte 1</a:t>
              </a:r>
            </a:p>
          </p:txBody>
        </p:sp>
        <p:sp>
          <p:nvSpPr>
            <p:cNvPr id="385029" name="Line 6"/>
            <p:cNvSpPr>
              <a:spLocks noChangeShapeType="1"/>
            </p:cNvSpPr>
            <p:nvPr/>
          </p:nvSpPr>
          <p:spPr bwMode="auto">
            <a:xfrm>
              <a:off x="2688" y="2736"/>
              <a:ext cx="0" cy="720"/>
            </a:xfrm>
            <a:prstGeom prst="line">
              <a:avLst/>
            </a:prstGeom>
            <a:noFill/>
            <a:ln w="9525">
              <a:solidFill>
                <a:schemeClr val="tx1"/>
              </a:solidFill>
              <a:round/>
              <a:headEnd/>
              <a:tailEnd/>
            </a:ln>
          </p:spPr>
          <p:txBody>
            <a:bodyPr/>
            <a:lstStyle/>
            <a:p>
              <a:endParaRPr lang="en-US"/>
            </a:p>
          </p:txBody>
        </p:sp>
        <p:sp>
          <p:nvSpPr>
            <p:cNvPr id="385030" name="Line 7"/>
            <p:cNvSpPr>
              <a:spLocks noChangeShapeType="1"/>
            </p:cNvSpPr>
            <p:nvPr/>
          </p:nvSpPr>
          <p:spPr bwMode="auto">
            <a:xfrm>
              <a:off x="1056" y="2592"/>
              <a:ext cx="3408" cy="0"/>
            </a:xfrm>
            <a:prstGeom prst="line">
              <a:avLst/>
            </a:prstGeom>
            <a:noFill/>
            <a:ln w="9525">
              <a:solidFill>
                <a:schemeClr val="tx1"/>
              </a:solidFill>
              <a:round/>
              <a:headEnd type="triangle" w="med" len="med"/>
              <a:tailEnd type="triangle" w="med" len="med"/>
            </a:ln>
          </p:spPr>
          <p:txBody>
            <a:bodyPr/>
            <a:lstStyle/>
            <a:p>
              <a:endParaRPr lang="en-US"/>
            </a:p>
          </p:txBody>
        </p:sp>
        <p:sp>
          <p:nvSpPr>
            <p:cNvPr id="385031" name="Line 8"/>
            <p:cNvSpPr>
              <a:spLocks noChangeShapeType="1"/>
            </p:cNvSpPr>
            <p:nvPr/>
          </p:nvSpPr>
          <p:spPr bwMode="auto">
            <a:xfrm>
              <a:off x="1056" y="3600"/>
              <a:ext cx="1584" cy="0"/>
            </a:xfrm>
            <a:prstGeom prst="line">
              <a:avLst/>
            </a:prstGeom>
            <a:noFill/>
            <a:ln w="9525">
              <a:solidFill>
                <a:schemeClr val="tx1"/>
              </a:solidFill>
              <a:round/>
              <a:headEnd type="triangle" w="med" len="med"/>
              <a:tailEnd type="triangle" w="med" len="med"/>
            </a:ln>
          </p:spPr>
          <p:txBody>
            <a:bodyPr/>
            <a:lstStyle/>
            <a:p>
              <a:endParaRPr lang="en-US"/>
            </a:p>
          </p:txBody>
        </p:sp>
        <p:sp>
          <p:nvSpPr>
            <p:cNvPr id="385032" name="Rectangle 9"/>
            <p:cNvSpPr>
              <a:spLocks noChangeArrowheads="1"/>
            </p:cNvSpPr>
            <p:nvPr/>
          </p:nvSpPr>
          <p:spPr bwMode="auto">
            <a:xfrm>
              <a:off x="1248" y="3744"/>
              <a:ext cx="960" cy="384"/>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err="1">
                  <a:latin typeface="Times New Roman" pitchFamily="18" charset="0"/>
                </a:rPr>
                <a:t>ch</a:t>
              </a:r>
              <a:endParaRPr lang="en-US" sz="2400" dirty="0">
                <a:latin typeface="Times New Roman" pitchFamily="18" charset="0"/>
              </a:endParaRPr>
            </a:p>
          </p:txBody>
        </p:sp>
        <p:sp>
          <p:nvSpPr>
            <p:cNvPr id="385033" name="Rectangle 10"/>
            <p:cNvSpPr>
              <a:spLocks noChangeArrowheads="1"/>
            </p:cNvSpPr>
            <p:nvPr/>
          </p:nvSpPr>
          <p:spPr bwMode="auto">
            <a:xfrm>
              <a:off x="2112" y="2160"/>
              <a:ext cx="1152"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err="1">
                  <a:latin typeface="Times New Roman" pitchFamily="18" charset="0"/>
                </a:rPr>
                <a:t>i</a:t>
              </a:r>
              <a:endParaRPr lang="en-US" sz="2400" dirty="0">
                <a:latin typeface="Times New Roman" pitchFamily="18" charset="0"/>
              </a:endParaRPr>
            </a:p>
          </p:txBody>
        </p:sp>
      </p:gr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idx="4294967295"/>
          </p:nvPr>
        </p:nvSpPr>
        <p:spPr/>
        <p:txBody>
          <a:bodyPr/>
          <a:lstStyle/>
          <a:p>
            <a:pPr eaLnBrk="1" hangingPunct="1"/>
            <a:r>
              <a:rPr lang="en-US" dirty="0" smtClean="0"/>
              <a:t>C </a:t>
            </a:r>
            <a:r>
              <a:rPr lang="en-US" sz="3200" dirty="0" smtClean="0"/>
              <a:t>program</a:t>
            </a:r>
          </a:p>
        </p:txBody>
      </p:sp>
      <p:sp>
        <p:nvSpPr>
          <p:cNvPr id="46082" name="Rectangle 3"/>
          <p:cNvSpPr>
            <a:spLocks noGrp="1"/>
          </p:cNvSpPr>
          <p:nvPr>
            <p:ph type="body" idx="4294967295"/>
          </p:nvPr>
        </p:nvSpPr>
        <p:spPr/>
        <p:txBody>
          <a:bodyPr/>
          <a:lstStyle/>
          <a:p>
            <a:pPr eaLnBrk="1" hangingPunct="1">
              <a:lnSpc>
                <a:spcPct val="90000"/>
              </a:lnSpc>
            </a:pPr>
            <a:r>
              <a:rPr lang="en-US" smtClean="0"/>
              <a:t>Any C program is basically a collection of  </a:t>
            </a:r>
            <a:r>
              <a:rPr lang="en-US" i="1" smtClean="0">
                <a:solidFill>
                  <a:schemeClr val="folHlink"/>
                </a:solidFill>
              </a:rPr>
              <a:t>functions </a:t>
            </a:r>
            <a:r>
              <a:rPr lang="en-US" smtClean="0"/>
              <a:t>that are supported by the C library.</a:t>
            </a:r>
            <a:r>
              <a:rPr lang="en-US" i="1" smtClean="0">
                <a:solidFill>
                  <a:schemeClr val="folHlink"/>
                </a:solidFill>
              </a:rPr>
              <a:t>User defined functions</a:t>
            </a:r>
            <a:r>
              <a:rPr lang="en-US" smtClean="0"/>
              <a:t> can be added to the C library. </a:t>
            </a:r>
          </a:p>
          <a:p>
            <a:pPr eaLnBrk="1" hangingPunct="1">
              <a:lnSpc>
                <a:spcPct val="90000"/>
              </a:lnSpc>
            </a:pPr>
            <a:endParaRPr lang="en-US" smtClean="0"/>
          </a:p>
          <a:p>
            <a:pPr eaLnBrk="1" hangingPunct="1">
              <a:lnSpc>
                <a:spcPct val="90000"/>
              </a:lnSpc>
            </a:pPr>
            <a:r>
              <a:rPr lang="en-US" smtClean="0"/>
              <a:t>The </a:t>
            </a:r>
            <a:r>
              <a:rPr lang="en-US" b="1" smtClean="0"/>
              <a:t>main( )</a:t>
            </a:r>
            <a:r>
              <a:rPr lang="en-US" smtClean="0"/>
              <a:t> is a special function used by the C system to tell the computer where the program starts.</a:t>
            </a:r>
            <a:endParaRPr lang="en-US" i="1" smtClean="0">
              <a:solidFill>
                <a:schemeClr val="folHlink"/>
              </a:solidFill>
            </a:endParaRPr>
          </a:p>
          <a:p>
            <a:pPr eaLnBrk="1" hangingPunct="1">
              <a:lnSpc>
                <a:spcPct val="90000"/>
              </a:lnSpc>
            </a:pPr>
            <a:endParaRPr lang="en-US" i="1" smtClean="0">
              <a:solidFill>
                <a:schemeClr val="folHlink"/>
              </a:solidFill>
            </a:endParaRPr>
          </a:p>
          <a:p>
            <a:pPr eaLnBrk="1" hangingPunct="1">
              <a:lnSpc>
                <a:spcPct val="90000"/>
              </a:lnSpc>
            </a:pPr>
            <a:r>
              <a:rPr lang="en-US" smtClean="0"/>
              <a:t>The set of statements belonging to a function are enclosed within a pair of braces,</a:t>
            </a:r>
            <a:r>
              <a:rPr lang="en-US" b="1" smtClean="0"/>
              <a:t>{ }</a:t>
            </a:r>
            <a:r>
              <a:rPr lang="en-US" smtClean="0"/>
              <a:t>.</a:t>
            </a:r>
          </a:p>
          <a:p>
            <a:pPr eaLnBrk="1" hangingPunct="1">
              <a:lnSpc>
                <a:spcPct val="90000"/>
              </a:lnSpc>
            </a:pPr>
            <a:endParaRPr lang="en-US" smtClean="0"/>
          </a:p>
          <a:p>
            <a:pPr eaLnBrk="1" hangingPunct="1">
              <a:lnSpc>
                <a:spcPct val="90000"/>
              </a:lnSpc>
            </a:pPr>
            <a:r>
              <a:rPr lang="en-US" smtClean="0"/>
              <a:t>Any </a:t>
            </a:r>
            <a:r>
              <a:rPr lang="en-US" i="1" smtClean="0">
                <a:solidFill>
                  <a:schemeClr val="folHlink"/>
                </a:solidFill>
              </a:rPr>
              <a:t>Variable</a:t>
            </a:r>
            <a:r>
              <a:rPr lang="en-US" smtClean="0"/>
              <a:t> used in the program must be declared before using it.</a:t>
            </a:r>
          </a:p>
          <a:p>
            <a:pPr eaLnBrk="1" hangingPunct="1">
              <a:lnSpc>
                <a:spcPct val="90000"/>
              </a:lnSpc>
            </a:pPr>
            <a:endParaRPr lang="en-US" smtClean="0"/>
          </a:p>
          <a:p>
            <a:pPr eaLnBrk="1" hangingPunct="1">
              <a:lnSpc>
                <a:spcPct val="90000"/>
              </a:lnSpc>
            </a:pPr>
            <a:r>
              <a:rPr lang="en-US" smtClean="0"/>
              <a:t>C program statements are written in </a:t>
            </a:r>
            <a:r>
              <a:rPr lang="en-US" i="1" smtClean="0">
                <a:solidFill>
                  <a:schemeClr val="folHlink"/>
                </a:solidFill>
              </a:rPr>
              <a:t>lowercase</a:t>
            </a:r>
            <a:r>
              <a:rPr lang="en-US" smtClean="0"/>
              <a:t> letters and end with </a:t>
            </a:r>
            <a:r>
              <a:rPr lang="en-US" i="1" smtClean="0">
                <a:solidFill>
                  <a:schemeClr val="folHlink"/>
                </a:solidFill>
              </a:rPr>
              <a:t>semicolon</a:t>
            </a:r>
            <a:r>
              <a:rPr lang="en-US" smtClean="0"/>
              <a:t>.</a:t>
            </a:r>
          </a:p>
          <a:p>
            <a:pPr eaLnBrk="1" hangingPunct="1">
              <a:lnSpc>
                <a:spcPct val="90000"/>
              </a:lnSpc>
            </a:pPr>
            <a:endParaRPr lang="en-US" smtClean="0"/>
          </a:p>
          <a:p>
            <a:pPr eaLnBrk="1" hangingPunct="1">
              <a:lnSpc>
                <a:spcPct val="90000"/>
              </a:lnSpc>
            </a:pPr>
            <a:r>
              <a:rPr lang="en-US" i="1" smtClean="0">
                <a:solidFill>
                  <a:schemeClr val="folHlink"/>
                </a:solidFill>
              </a:rPr>
              <a:t>Uppercase</a:t>
            </a:r>
            <a:r>
              <a:rPr lang="en-US" smtClean="0"/>
              <a:t> letters are used only for symbolic constants.</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3" name="Rectangle 3"/>
          <p:cNvSpPr>
            <a:spLocks noGrp="1" noChangeArrowheads="1"/>
          </p:cNvSpPr>
          <p:nvPr>
            <p:ph idx="4294967295"/>
          </p:nvPr>
        </p:nvSpPr>
        <p:spPr>
          <a:xfrm>
            <a:off x="457200" y="1371600"/>
            <a:ext cx="7620000" cy="5029200"/>
          </a:xfrm>
        </p:spPr>
        <p:txBody>
          <a:bodyPr/>
          <a:lstStyle/>
          <a:p>
            <a:r>
              <a:rPr lang="en-US" smtClean="0"/>
              <a:t>In the following code snippet, a pointer to cnvt is passed to a function:</a:t>
            </a:r>
          </a:p>
          <a:p>
            <a:pPr lvl="1">
              <a:buFont typeface="Gill Sans MT" pitchFamily="34" charset="0"/>
              <a:buNone/>
            </a:pPr>
            <a:endParaRPr lang="en-US" sz="1600" smtClean="0">
              <a:latin typeface="Courier New" pitchFamily="49" charset="0"/>
            </a:endParaRPr>
          </a:p>
          <a:p>
            <a:pPr lvl="1">
              <a:buFont typeface="Gill Sans MT" pitchFamily="34" charset="0"/>
              <a:buNone/>
            </a:pPr>
            <a:r>
              <a:rPr lang="en-US" sz="1600" smtClean="0">
                <a:latin typeface="Courier New" pitchFamily="49" charset="0"/>
              </a:rPr>
              <a:t>void func1( union u_type *un)</a:t>
            </a:r>
          </a:p>
          <a:p>
            <a:pPr lvl="1">
              <a:buFont typeface="Gill Sans MT" pitchFamily="34" charset="0"/>
              <a:buNone/>
            </a:pPr>
            <a:r>
              <a:rPr lang="en-US" sz="1600" smtClean="0">
                <a:latin typeface="Courier New" pitchFamily="49" charset="0"/>
              </a:rPr>
              <a:t> {</a:t>
            </a:r>
          </a:p>
          <a:p>
            <a:pPr lvl="1">
              <a:buFont typeface="Gill Sans MT" pitchFamily="34" charset="0"/>
              <a:buNone/>
            </a:pPr>
            <a:r>
              <a:rPr lang="en-US" sz="1600" smtClean="0">
                <a:latin typeface="Courier New" pitchFamily="49" charset="0"/>
              </a:rPr>
              <a:t>  un-&gt;i = 10; /* assign 10 to cnvt using function */</a:t>
            </a:r>
          </a:p>
          <a:p>
            <a:pPr lvl="1">
              <a:buFont typeface="Gill Sans MT" pitchFamily="34" charset="0"/>
              <a:buNone/>
            </a:pPr>
            <a:r>
              <a:rPr lang="en-US" sz="1600" smtClean="0">
                <a:latin typeface="Courier New" pitchFamily="49" charset="0"/>
              </a:rPr>
              <a:t> }</a:t>
            </a:r>
          </a:p>
          <a:p>
            <a:endParaRPr lang="en-US" sz="1200" smtClean="0">
              <a:latin typeface="Courier New" pitchFamily="49" charset="0"/>
            </a:endParaRPr>
          </a:p>
          <a:p>
            <a:r>
              <a:rPr lang="en-US" smtClean="0"/>
              <a:t>Using a union can aid in the production of machine-independent (portable) code. Because the compiler keeps track of the actual size of the union members, no unnecessary machine dependencies are produced.</a:t>
            </a:r>
          </a:p>
        </p:txBody>
      </p:sp>
      <p:sp>
        <p:nvSpPr>
          <p:cNvPr id="387074" name="Rectangle 2"/>
          <p:cNvSpPr>
            <a:spLocks noGrp="1" noChangeArrowheads="1"/>
          </p:cNvSpPr>
          <p:nvPr>
            <p:ph type="title" idx="4294967295"/>
          </p:nvPr>
        </p:nvSpPr>
        <p:spPr>
          <a:xfrm>
            <a:off x="0" y="0"/>
            <a:ext cx="7562850" cy="914400"/>
          </a:xfrm>
        </p:spPr>
        <p:txBody>
          <a:bodyPr/>
          <a:lstStyle/>
          <a:p>
            <a:r>
              <a:rPr lang="en-US" sz="3200" dirty="0" smtClean="0"/>
              <a:t>Unions (Contd.).</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Rectangle 3"/>
          <p:cNvSpPr>
            <a:spLocks noGrp="1" noChangeArrowheads="1"/>
          </p:cNvSpPr>
          <p:nvPr>
            <p:ph idx="4294967295"/>
          </p:nvPr>
        </p:nvSpPr>
        <p:spPr>
          <a:xfrm>
            <a:off x="381000" y="990600"/>
            <a:ext cx="8305800" cy="5410200"/>
          </a:xfrm>
        </p:spPr>
        <p:txBody>
          <a:bodyPr/>
          <a:lstStyle/>
          <a:p>
            <a:pPr>
              <a:buFont typeface="Wingdings" pitchFamily="2" charset="2"/>
              <a:buNone/>
            </a:pPr>
            <a:r>
              <a:rPr lang="en-US" sz="1800" smtClean="0">
                <a:latin typeface="Courier New" pitchFamily="49" charset="0"/>
              </a:rPr>
              <a:t>union pw</a:t>
            </a:r>
          </a:p>
          <a:p>
            <a:pPr>
              <a:buFont typeface="Wingdings" pitchFamily="2" charset="2"/>
              <a:buNone/>
            </a:pPr>
            <a:r>
              <a:rPr lang="en-US" sz="1800" smtClean="0">
                <a:latin typeface="Courier New" pitchFamily="49" charset="0"/>
              </a:rPr>
              <a:t>{	short int i;</a:t>
            </a:r>
          </a:p>
          <a:p>
            <a:pPr>
              <a:buFont typeface="Wingdings" pitchFamily="2" charset="2"/>
              <a:buNone/>
            </a:pPr>
            <a:r>
              <a:rPr lang="en-US" sz="1800" smtClean="0">
                <a:latin typeface="Courier New" pitchFamily="49" charset="0"/>
              </a:rPr>
              <a:t>	char ch[2];</a:t>
            </a:r>
          </a:p>
          <a:p>
            <a:pPr>
              <a:buFont typeface="Wingdings" pitchFamily="2" charset="2"/>
              <a:buNone/>
            </a:pPr>
            <a:r>
              <a:rPr lang="en-US" sz="1800" smtClean="0">
                <a:latin typeface="Courier New" pitchFamily="49" charset="0"/>
              </a:rPr>
              <a:t>};</a:t>
            </a:r>
          </a:p>
          <a:p>
            <a:pPr>
              <a:buFont typeface="Wingdings" pitchFamily="2" charset="2"/>
              <a:buNone/>
            </a:pPr>
            <a:r>
              <a:rPr lang="en-US" sz="1800" smtClean="0">
                <a:latin typeface="Courier New" pitchFamily="49" charset="0"/>
              </a:rPr>
              <a:t>int main (void)</a:t>
            </a:r>
          </a:p>
          <a:p>
            <a:pPr>
              <a:buFont typeface="Wingdings" pitchFamily="2" charset="2"/>
              <a:buNone/>
            </a:pPr>
            <a:r>
              <a:rPr lang="en-US" sz="1800" smtClean="0">
                <a:latin typeface="Courier New" pitchFamily="49" charset="0"/>
              </a:rPr>
              <a:t> {	FILE *fp;</a:t>
            </a:r>
          </a:p>
          <a:p>
            <a:pPr>
              <a:buFont typeface="Wingdings" pitchFamily="2" charset="2"/>
              <a:buNone/>
            </a:pPr>
            <a:r>
              <a:rPr lang="en-US" sz="1800" smtClean="0">
                <a:latin typeface="Courier New" pitchFamily="49" charset="0"/>
              </a:rPr>
              <a:t>  fp = fopen( “test.tmp”, “wb+”);</a:t>
            </a:r>
          </a:p>
          <a:p>
            <a:pPr>
              <a:buFont typeface="Wingdings" pitchFamily="2" charset="2"/>
              <a:buNone/>
            </a:pPr>
            <a:r>
              <a:rPr lang="en-US" sz="1800" smtClean="0">
                <a:latin typeface="Courier New" pitchFamily="49" charset="0"/>
              </a:rPr>
              <a:t>  putw(1000, fp); </a:t>
            </a:r>
            <a:r>
              <a:rPr lang="en-US" sz="1400" smtClean="0">
                <a:latin typeface="Courier New" pitchFamily="49" charset="0"/>
              </a:rPr>
              <a:t>/* write the value 1000 as an integer */</a:t>
            </a:r>
          </a:p>
          <a:p>
            <a:pPr>
              <a:buFont typeface="Wingdings" pitchFamily="2" charset="2"/>
              <a:buNone/>
            </a:pPr>
            <a:r>
              <a:rPr lang="en-US" sz="1800" smtClean="0">
                <a:latin typeface="Courier New" pitchFamily="49" charset="0"/>
              </a:rPr>
              <a:t>   fclose( fp );</a:t>
            </a:r>
          </a:p>
          <a:p>
            <a:pPr>
              <a:buFont typeface="Wingdings" pitchFamily="2" charset="2"/>
              <a:buNone/>
            </a:pPr>
            <a:r>
              <a:rPr lang="en-US" sz="1800" smtClean="0">
                <a:latin typeface="Courier New" pitchFamily="49" charset="0"/>
              </a:rPr>
              <a:t>   return 0;</a:t>
            </a:r>
          </a:p>
          <a:p>
            <a:pPr>
              <a:buFont typeface="Wingdings" pitchFamily="2" charset="2"/>
              <a:buNone/>
            </a:pPr>
            <a:r>
              <a:rPr lang="en-US" sz="1800" smtClean="0">
                <a:latin typeface="Courier New" pitchFamily="49" charset="0"/>
              </a:rPr>
              <a:t> }</a:t>
            </a:r>
          </a:p>
          <a:p>
            <a:pPr>
              <a:buFont typeface="Wingdings" pitchFamily="2" charset="2"/>
              <a:buNone/>
            </a:pPr>
            <a:r>
              <a:rPr lang="en-US" sz="1800" smtClean="0">
                <a:latin typeface="Courier New" pitchFamily="49" charset="0"/>
              </a:rPr>
              <a:t>int putw( short int num, FILE *fp)</a:t>
            </a:r>
          </a:p>
          <a:p>
            <a:pPr>
              <a:buFont typeface="Wingdings" pitchFamily="2" charset="2"/>
              <a:buNone/>
            </a:pPr>
            <a:r>
              <a:rPr lang="en-US" sz="1800" smtClean="0">
                <a:latin typeface="Courier New" pitchFamily="49" charset="0"/>
              </a:rPr>
              <a:t> {	union pw word;</a:t>
            </a:r>
          </a:p>
          <a:p>
            <a:pPr>
              <a:buFont typeface="Wingdings" pitchFamily="2" charset="2"/>
              <a:buNone/>
            </a:pPr>
            <a:r>
              <a:rPr lang="en-US" sz="1800" smtClean="0">
                <a:latin typeface="Courier New" pitchFamily="49" charset="0"/>
              </a:rPr>
              <a:t>  word.i = num;</a:t>
            </a:r>
          </a:p>
          <a:p>
            <a:pPr>
              <a:buFont typeface="Wingdings" pitchFamily="2" charset="2"/>
              <a:buNone/>
            </a:pPr>
            <a:r>
              <a:rPr lang="en-US" sz="1800" smtClean="0">
                <a:latin typeface="Courier New" pitchFamily="49" charset="0"/>
              </a:rPr>
              <a:t>  fputc( word.ch[0], fp); /* write first half */</a:t>
            </a:r>
          </a:p>
          <a:p>
            <a:pPr>
              <a:buFont typeface="Wingdings" pitchFamily="2" charset="2"/>
              <a:buNone/>
            </a:pPr>
            <a:r>
              <a:rPr lang="en-US" sz="1800" smtClean="0">
                <a:latin typeface="Courier New" pitchFamily="49" charset="0"/>
              </a:rPr>
              <a:t>  fputc( word.ch[1], fp); /* write second half */</a:t>
            </a:r>
          </a:p>
          <a:p>
            <a:pPr>
              <a:buFont typeface="Wingdings" pitchFamily="2" charset="2"/>
              <a:buNone/>
            </a:pPr>
            <a:r>
              <a:rPr lang="en-US" sz="1800" smtClean="0">
                <a:latin typeface="Courier New" pitchFamily="49" charset="0"/>
              </a:rPr>
              <a:t> }</a:t>
            </a:r>
          </a:p>
        </p:txBody>
      </p:sp>
      <p:sp>
        <p:nvSpPr>
          <p:cNvPr id="391170" name="Rectangle 2"/>
          <p:cNvSpPr>
            <a:spLocks noGrp="1" noChangeArrowheads="1"/>
          </p:cNvSpPr>
          <p:nvPr>
            <p:ph type="title" idx="4294967295"/>
          </p:nvPr>
        </p:nvSpPr>
        <p:spPr>
          <a:xfrm>
            <a:off x="0" y="0"/>
            <a:ext cx="7562850" cy="914400"/>
          </a:xfrm>
        </p:spPr>
        <p:txBody>
          <a:bodyPr/>
          <a:lstStyle/>
          <a:p>
            <a:r>
              <a:rPr lang="en-US" sz="3200" smtClean="0"/>
              <a:t>Unions - Example</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3"/>
          <p:cNvSpPr>
            <a:spLocks noGrp="1" noChangeArrowheads="1"/>
          </p:cNvSpPr>
          <p:nvPr>
            <p:ph idx="4294967295"/>
          </p:nvPr>
        </p:nvSpPr>
        <p:spPr>
          <a:xfrm>
            <a:off x="457200" y="1371600"/>
            <a:ext cx="7620000" cy="5029200"/>
          </a:xfrm>
        </p:spPr>
        <p:txBody>
          <a:bodyPr/>
          <a:lstStyle/>
          <a:p>
            <a:r>
              <a:rPr lang="en-US" smtClean="0"/>
              <a:t>Is a set of named integer constants that specify all the legal values a variable of that type can have.</a:t>
            </a:r>
          </a:p>
          <a:p>
            <a:endParaRPr lang="en-US" smtClean="0"/>
          </a:p>
          <a:p>
            <a:r>
              <a:rPr lang="en-US" smtClean="0"/>
              <a:t>The keyword enum signals the start of an enumeration type. </a:t>
            </a:r>
          </a:p>
          <a:p>
            <a:endParaRPr lang="en-US" smtClean="0"/>
          </a:p>
          <a:p>
            <a:r>
              <a:rPr lang="en-US" smtClean="0"/>
              <a:t>The general form for enumeration is</a:t>
            </a:r>
          </a:p>
          <a:p>
            <a:r>
              <a:rPr lang="en-US" smtClean="0"/>
              <a:t>enum enum-type-name { enumeration list } variable_list;</a:t>
            </a:r>
          </a:p>
          <a:p>
            <a:endParaRPr lang="en-US" smtClean="0"/>
          </a:p>
          <a:p>
            <a:r>
              <a:rPr lang="en-US" smtClean="0"/>
              <a:t>enum coin { penny, nickel, dime, quarter, half_dollar, dollar};</a:t>
            </a:r>
          </a:p>
          <a:p>
            <a:r>
              <a:rPr lang="en-US" smtClean="0"/>
              <a:t>enum coin money;</a:t>
            </a:r>
          </a:p>
          <a:p>
            <a:endParaRPr lang="en-US" smtClean="0"/>
          </a:p>
        </p:txBody>
      </p:sp>
      <p:sp>
        <p:nvSpPr>
          <p:cNvPr id="393218" name="Rectangle 2"/>
          <p:cNvSpPr>
            <a:spLocks noGrp="1" noChangeArrowheads="1"/>
          </p:cNvSpPr>
          <p:nvPr>
            <p:ph type="title" idx="4294967295"/>
          </p:nvPr>
        </p:nvSpPr>
        <p:spPr>
          <a:xfrm>
            <a:off x="0" y="0"/>
            <a:ext cx="7562850" cy="914400"/>
          </a:xfrm>
        </p:spPr>
        <p:txBody>
          <a:bodyPr/>
          <a:lstStyle/>
          <a:p>
            <a:r>
              <a:rPr lang="en-US" sz="3200" smtClean="0"/>
              <a:t>Enumeration</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3"/>
          <p:cNvSpPr>
            <a:spLocks noGrp="1" noChangeArrowheads="1"/>
          </p:cNvSpPr>
          <p:nvPr>
            <p:ph idx="4294967295"/>
          </p:nvPr>
        </p:nvSpPr>
        <p:spPr>
          <a:xfrm>
            <a:off x="457200" y="1371600"/>
            <a:ext cx="8229600" cy="5029200"/>
          </a:xfrm>
        </p:spPr>
        <p:txBody>
          <a:bodyPr/>
          <a:lstStyle/>
          <a:p>
            <a:r>
              <a:rPr lang="en-US" smtClean="0"/>
              <a:t>For example, the following code assigns the value of 100 to quarter:</a:t>
            </a:r>
          </a:p>
          <a:p>
            <a:r>
              <a:rPr lang="en-US" smtClean="0"/>
              <a:t>enum coin { penny, nickel, dime, quarter=100, half_dollar, dollar};</a:t>
            </a:r>
          </a:p>
          <a:p>
            <a:r>
              <a:rPr lang="en-US" smtClean="0"/>
              <a:t>Now, the values of these symbols are:</a:t>
            </a:r>
          </a:p>
          <a:p>
            <a:r>
              <a:rPr lang="en-US" smtClean="0"/>
              <a:t>penny		0</a:t>
            </a:r>
          </a:p>
          <a:p>
            <a:r>
              <a:rPr lang="en-US" smtClean="0"/>
              <a:t>nickel		1</a:t>
            </a:r>
          </a:p>
          <a:p>
            <a:r>
              <a:rPr lang="en-US" smtClean="0"/>
              <a:t>dime			2</a:t>
            </a:r>
          </a:p>
          <a:p>
            <a:r>
              <a:rPr lang="en-US" smtClean="0"/>
              <a:t>quarter 		100</a:t>
            </a:r>
          </a:p>
          <a:p>
            <a:r>
              <a:rPr lang="en-US" smtClean="0"/>
              <a:t>half_dollar 		101</a:t>
            </a:r>
          </a:p>
          <a:p>
            <a:r>
              <a:rPr lang="en-US" smtClean="0"/>
              <a:t>dollar 		102</a:t>
            </a:r>
          </a:p>
          <a:p>
            <a:endParaRPr lang="en-US" smtClean="0"/>
          </a:p>
        </p:txBody>
      </p:sp>
      <p:sp>
        <p:nvSpPr>
          <p:cNvPr id="396290" name="Rectangle 2"/>
          <p:cNvSpPr>
            <a:spLocks noGrp="1" noChangeArrowheads="1"/>
          </p:cNvSpPr>
          <p:nvPr>
            <p:ph type="title" idx="4294967295"/>
          </p:nvPr>
        </p:nvSpPr>
        <p:spPr>
          <a:xfrm>
            <a:off x="0" y="0"/>
            <a:ext cx="7562850" cy="914400"/>
          </a:xfrm>
        </p:spPr>
        <p:txBody>
          <a:bodyPr/>
          <a:lstStyle/>
          <a:p>
            <a:r>
              <a:rPr lang="en-US" sz="3200" dirty="0" smtClean="0"/>
              <a:t>Enumeration (Contd.).</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Rectangle 3"/>
          <p:cNvSpPr>
            <a:spLocks noGrp="1" noChangeArrowheads="1"/>
          </p:cNvSpPr>
          <p:nvPr>
            <p:ph idx="4294967295"/>
          </p:nvPr>
        </p:nvSpPr>
        <p:spPr>
          <a:xfrm>
            <a:off x="457200" y="1371600"/>
            <a:ext cx="8305800" cy="5029200"/>
          </a:xfrm>
        </p:spPr>
        <p:txBody>
          <a:bodyPr/>
          <a:lstStyle/>
          <a:p>
            <a:pPr>
              <a:buFont typeface="Wingdings" pitchFamily="2" charset="2"/>
              <a:buNone/>
            </a:pPr>
            <a:r>
              <a:rPr lang="en-US" smtClean="0">
                <a:latin typeface="Courier New" pitchFamily="49" charset="0"/>
              </a:rPr>
              <a:t>switch (money)</a:t>
            </a:r>
          </a:p>
          <a:p>
            <a:pPr>
              <a:buFont typeface="Wingdings" pitchFamily="2" charset="2"/>
              <a:buNone/>
            </a:pPr>
            <a:r>
              <a:rPr lang="en-US" smtClean="0">
                <a:latin typeface="Courier New" pitchFamily="49" charset="0"/>
              </a:rPr>
              <a:t> {</a:t>
            </a:r>
          </a:p>
          <a:p>
            <a:pPr>
              <a:buFont typeface="Wingdings" pitchFamily="2" charset="2"/>
              <a:buNone/>
            </a:pPr>
            <a:r>
              <a:rPr lang="en-US" smtClean="0">
                <a:latin typeface="Courier New" pitchFamily="49" charset="0"/>
              </a:rPr>
              <a:t>   case penny : printf( “penny”);	break;</a:t>
            </a:r>
          </a:p>
          <a:p>
            <a:pPr>
              <a:buFont typeface="Wingdings" pitchFamily="2" charset="2"/>
              <a:buNone/>
            </a:pPr>
            <a:r>
              <a:rPr lang="en-US" smtClean="0">
                <a:latin typeface="Courier New" pitchFamily="49" charset="0"/>
              </a:rPr>
              <a:t>   case nickel : printf( “nickel”); break;</a:t>
            </a:r>
          </a:p>
          <a:p>
            <a:pPr>
              <a:buFont typeface="Wingdings" pitchFamily="2" charset="2"/>
              <a:buNone/>
            </a:pPr>
            <a:r>
              <a:rPr lang="en-US" smtClean="0">
                <a:latin typeface="Courier New" pitchFamily="49" charset="0"/>
              </a:rPr>
              <a:t>   case dime : printf( “dime”); 	break;</a:t>
            </a:r>
          </a:p>
          <a:p>
            <a:pPr>
              <a:buFont typeface="Wingdings" pitchFamily="2" charset="2"/>
              <a:buNone/>
            </a:pPr>
            <a:r>
              <a:rPr lang="en-US" smtClean="0">
                <a:latin typeface="Courier New" pitchFamily="49" charset="0"/>
              </a:rPr>
              <a:t>   case quarter : printf( “quarter”); break;</a:t>
            </a:r>
          </a:p>
          <a:p>
            <a:pPr>
              <a:buFont typeface="Wingdings" pitchFamily="2" charset="2"/>
              <a:buNone/>
            </a:pPr>
            <a:r>
              <a:rPr lang="en-US" smtClean="0">
                <a:latin typeface="Courier New" pitchFamily="49" charset="0"/>
              </a:rPr>
              <a:t>   case half_dollar : printf( “half_dollar”); break;</a:t>
            </a:r>
          </a:p>
          <a:p>
            <a:pPr>
              <a:buFont typeface="Wingdings" pitchFamily="2" charset="2"/>
              <a:buNone/>
            </a:pPr>
            <a:r>
              <a:rPr lang="en-US" smtClean="0">
                <a:latin typeface="Courier New" pitchFamily="49" charset="0"/>
              </a:rPr>
              <a:t>   case dollar : printf( “dollar”);		break;</a:t>
            </a:r>
          </a:p>
          <a:p>
            <a:pPr>
              <a:buFont typeface="Wingdings" pitchFamily="2" charset="2"/>
              <a:buNone/>
            </a:pPr>
            <a:r>
              <a:rPr lang="en-US" smtClean="0">
                <a:latin typeface="Courier New" pitchFamily="49" charset="0"/>
              </a:rPr>
              <a:t> }</a:t>
            </a:r>
          </a:p>
        </p:txBody>
      </p:sp>
      <p:sp>
        <p:nvSpPr>
          <p:cNvPr id="399362" name="Rectangle 2"/>
          <p:cNvSpPr>
            <a:spLocks noGrp="1" noChangeArrowheads="1"/>
          </p:cNvSpPr>
          <p:nvPr>
            <p:ph type="title" idx="4294967295"/>
          </p:nvPr>
        </p:nvSpPr>
        <p:spPr>
          <a:xfrm>
            <a:off x="0" y="0"/>
            <a:ext cx="7562850" cy="914400"/>
          </a:xfrm>
        </p:spPr>
        <p:txBody>
          <a:bodyPr/>
          <a:lstStyle/>
          <a:p>
            <a:r>
              <a:rPr lang="en-US" sz="3200" smtClean="0"/>
              <a:t>Enumeration - Example</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3"/>
          <p:cNvSpPr>
            <a:spLocks noGrp="1" noChangeArrowheads="1"/>
          </p:cNvSpPr>
          <p:nvPr>
            <p:ph idx="4294967295"/>
          </p:nvPr>
        </p:nvSpPr>
        <p:spPr>
          <a:xfrm>
            <a:off x="457200" y="1371600"/>
            <a:ext cx="7620000" cy="5029200"/>
          </a:xfrm>
        </p:spPr>
        <p:txBody>
          <a:bodyPr/>
          <a:lstStyle/>
          <a:p>
            <a:r>
              <a:rPr lang="en-US" smtClean="0"/>
              <a:t>Creates synonyms (aliases) for previously defined datatypes</a:t>
            </a:r>
          </a:p>
          <a:p>
            <a:r>
              <a:rPr lang="en-US" smtClean="0"/>
              <a:t>Used to create shorter type names</a:t>
            </a:r>
          </a:p>
          <a:p>
            <a:r>
              <a:rPr lang="en-US" smtClean="0"/>
              <a:t>Format: typedef type new-type;</a:t>
            </a:r>
          </a:p>
          <a:p>
            <a:pPr lvl="1"/>
            <a:r>
              <a:rPr lang="en-US" sz="1800" smtClean="0"/>
              <a:t>Example:  typedef struct Card * CardPtr;</a:t>
            </a:r>
          </a:p>
          <a:p>
            <a:pPr lvl="1"/>
            <a:r>
              <a:rPr lang="en-US" sz="1800" smtClean="0"/>
              <a:t>    defines a new type name CardPtr as a synonym for type struct Card *</a:t>
            </a:r>
          </a:p>
          <a:p>
            <a:r>
              <a:rPr lang="en-US" smtClean="0"/>
              <a:t>typedef does not create a new datatype</a:t>
            </a:r>
          </a:p>
          <a:p>
            <a:pPr lvl="2">
              <a:buFont typeface="Gill Sans MT" pitchFamily="34" charset="0"/>
              <a:buChar char="–"/>
            </a:pPr>
            <a:r>
              <a:rPr lang="en-US" sz="1800" smtClean="0"/>
              <a:t>Only creates an alias</a:t>
            </a:r>
          </a:p>
          <a:p>
            <a:endParaRPr lang="en-US" smtClean="0"/>
          </a:p>
          <a:p>
            <a:endParaRPr lang="en-US" smtClean="0"/>
          </a:p>
        </p:txBody>
      </p:sp>
      <p:sp>
        <p:nvSpPr>
          <p:cNvPr id="400386" name="Rectangle 2"/>
          <p:cNvSpPr>
            <a:spLocks noGrp="1" noChangeArrowheads="1"/>
          </p:cNvSpPr>
          <p:nvPr>
            <p:ph type="title" idx="4294967295"/>
          </p:nvPr>
        </p:nvSpPr>
        <p:spPr>
          <a:xfrm>
            <a:off x="0" y="0"/>
            <a:ext cx="7562850" cy="914400"/>
          </a:xfrm>
        </p:spPr>
        <p:txBody>
          <a:bodyPr/>
          <a:lstStyle/>
          <a:p>
            <a:r>
              <a:rPr lang="en-US" sz="3200" smtClean="0"/>
              <a:t>Typedef Statements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p:cNvSpPr>
          <p:nvPr>
            <p:ph type="title" idx="4294967295"/>
          </p:nvPr>
        </p:nvSpPr>
        <p:spPr/>
        <p:txBody>
          <a:bodyPr/>
          <a:lstStyle/>
          <a:p>
            <a:r>
              <a:rPr lang="en-US" smtClean="0"/>
              <a:t>Hands-on: 2 hours</a:t>
            </a:r>
          </a:p>
        </p:txBody>
      </p:sp>
      <p:sp>
        <p:nvSpPr>
          <p:cNvPr id="660483" name="Rectangle 3"/>
          <p:cNvSpPr>
            <a:spLocks noGrp="1"/>
          </p:cNvSpPr>
          <p:nvPr>
            <p:ph type="body" idx="4294967295"/>
          </p:nvPr>
        </p:nvSpPr>
        <p:spPr/>
        <p:txBody>
          <a:bodyPr/>
          <a:lstStyle/>
          <a:p>
            <a:r>
              <a:rPr lang="en-US" smtClean="0"/>
              <a:t>Purpose</a:t>
            </a:r>
          </a:p>
          <a:p>
            <a:r>
              <a:rPr lang="en-US" smtClean="0"/>
              <a:t>construct Structures, Unions &amp; Enumeration and performing computation</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3"/>
          <p:cNvSpPr>
            <a:spLocks noGrp="1" noChangeArrowheads="1"/>
          </p:cNvSpPr>
          <p:nvPr>
            <p:ph idx="4294967295"/>
          </p:nvPr>
        </p:nvSpPr>
        <p:spPr>
          <a:xfrm>
            <a:off x="457200" y="1371600"/>
            <a:ext cx="8229600" cy="5029200"/>
          </a:xfrm>
        </p:spPr>
        <p:txBody>
          <a:bodyPr/>
          <a:lstStyle/>
          <a:p>
            <a:pPr>
              <a:buNone/>
            </a:pPr>
            <a:r>
              <a:rPr lang="en-US" dirty="0" smtClean="0"/>
              <a:t>In this module, we discussed:</a:t>
            </a:r>
          </a:p>
          <a:p>
            <a:pPr>
              <a:buNone/>
            </a:pPr>
            <a:endParaRPr lang="en-US" dirty="0" smtClean="0"/>
          </a:p>
          <a:p>
            <a:r>
              <a:rPr lang="en-US" dirty="0" smtClean="0"/>
              <a:t>The genesis of user-defined data types</a:t>
            </a:r>
          </a:p>
          <a:p>
            <a:r>
              <a:rPr lang="en-US" dirty="0" smtClean="0"/>
              <a:t>User-defined data types, namely </a:t>
            </a:r>
            <a:r>
              <a:rPr lang="en-US" sz="1800" dirty="0" smtClean="0"/>
              <a:t>Structures,  Unions,  and Enumerations</a:t>
            </a:r>
          </a:p>
          <a:p>
            <a:r>
              <a:rPr lang="en-US" dirty="0" smtClean="0"/>
              <a:t>Pointers to structures and unions</a:t>
            </a:r>
          </a:p>
          <a:p>
            <a:r>
              <a:rPr lang="en-US" dirty="0" smtClean="0"/>
              <a:t>Arrays of structures</a:t>
            </a:r>
          </a:p>
          <a:p>
            <a:r>
              <a:rPr lang="en-US" dirty="0" smtClean="0"/>
              <a:t>Passing structures to functions</a:t>
            </a:r>
          </a:p>
          <a:p>
            <a:r>
              <a:rPr lang="en-US" dirty="0" smtClean="0"/>
              <a:t>The </a:t>
            </a:r>
            <a:r>
              <a:rPr lang="en-US" dirty="0" err="1" smtClean="0"/>
              <a:t>typedef</a:t>
            </a:r>
            <a:r>
              <a:rPr lang="en-US" dirty="0" smtClean="0"/>
              <a:t> declaration for easier and compact coding</a:t>
            </a:r>
          </a:p>
          <a:p>
            <a:r>
              <a:rPr lang="en-US" dirty="0" smtClean="0"/>
              <a:t>Functions </a:t>
            </a:r>
            <a:r>
              <a:rPr lang="en-US" dirty="0" err="1" smtClean="0"/>
              <a:t>fread</a:t>
            </a:r>
            <a:r>
              <a:rPr lang="en-US" dirty="0" smtClean="0"/>
              <a:t>( ) and </a:t>
            </a:r>
            <a:r>
              <a:rPr lang="en-US" dirty="0" err="1" smtClean="0"/>
              <a:t>fwrite</a:t>
            </a:r>
            <a:r>
              <a:rPr lang="en-US" dirty="0" smtClean="0"/>
              <a:t>( ) to read and write structures to and from files</a:t>
            </a:r>
          </a:p>
        </p:txBody>
      </p:sp>
      <p:sp>
        <p:nvSpPr>
          <p:cNvPr id="401410" name="Rectangle 2"/>
          <p:cNvSpPr>
            <a:spLocks noGrp="1" noChangeArrowheads="1"/>
          </p:cNvSpPr>
          <p:nvPr>
            <p:ph type="title" idx="4294967295"/>
          </p:nvPr>
        </p:nvSpPr>
        <p:spPr>
          <a:xfrm>
            <a:off x="0" y="0"/>
            <a:ext cx="7562850" cy="914400"/>
          </a:xfrm>
        </p:spPr>
        <p:txBody>
          <a:bodyPr/>
          <a:lstStyle/>
          <a:p>
            <a:r>
              <a:rPr lang="en-US" sz="3200" smtClean="0"/>
              <a:t>Summary</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9"/>
          <p:cNvSpPr>
            <a:spLocks noGrp="1"/>
          </p:cNvSpPr>
          <p:nvPr>
            <p:ph type="title" idx="1"/>
          </p:nvPr>
        </p:nvSpPr>
        <p:spPr>
          <a:xfrm>
            <a:off x="1219200" y="3517900"/>
            <a:ext cx="7772400" cy="1362075"/>
          </a:xfrm>
        </p:spPr>
        <p:txBody>
          <a:bodyPr anchor="ctr"/>
          <a:lstStyle/>
          <a:p>
            <a:pPr marL="0" indent="0" eaLnBrk="1" hangingPunct="1">
              <a:spcBef>
                <a:spcPct val="0"/>
              </a:spcBef>
              <a:buFontTx/>
              <a:buNone/>
              <a:defRPr/>
            </a:pPr>
            <a:r>
              <a:rPr lang="en-US" sz="2800" b="1" dirty="0" smtClean="0">
                <a:solidFill>
                  <a:schemeClr val="tx1"/>
                </a:solidFill>
              </a:rPr>
              <a:t>File Input / Output</a:t>
            </a:r>
            <a:br>
              <a:rPr lang="en-US" sz="2800" b="1" dirty="0" smtClean="0">
                <a:solidFill>
                  <a:schemeClr val="tx1"/>
                </a:solidFill>
              </a:rPr>
            </a:br>
            <a:r>
              <a:rPr lang="en-US" sz="1800" dirty="0" smtClean="0">
                <a:solidFill>
                  <a:schemeClr val="bg1">
                    <a:lumMod val="65000"/>
                  </a:schemeClr>
                </a:solidFill>
              </a:rPr>
              <a:t>Module 6</a:t>
            </a:r>
            <a:endParaRPr lang="en-US" sz="28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Rectangle 3"/>
          <p:cNvSpPr>
            <a:spLocks noGrp="1" noChangeArrowheads="1"/>
          </p:cNvSpPr>
          <p:nvPr>
            <p:ph idx="4294967295"/>
          </p:nvPr>
        </p:nvSpPr>
        <p:spPr>
          <a:xfrm>
            <a:off x="457200" y="1371600"/>
            <a:ext cx="8229600" cy="5029200"/>
          </a:xfrm>
        </p:spPr>
        <p:txBody>
          <a:bodyPr/>
          <a:lstStyle/>
          <a:p>
            <a:pPr>
              <a:buNone/>
            </a:pPr>
            <a:r>
              <a:rPr lang="en-US" dirty="0" smtClean="0"/>
              <a:t>At the end of this module, you will be able to:</a:t>
            </a:r>
          </a:p>
          <a:p>
            <a:pPr>
              <a:buNone/>
            </a:pPr>
            <a:endParaRPr lang="en-US" dirty="0" smtClean="0"/>
          </a:p>
          <a:p>
            <a:r>
              <a:rPr lang="en-US" dirty="0" smtClean="0"/>
              <a:t>Use pointers of type FILE when performing file I/O</a:t>
            </a:r>
          </a:p>
          <a:p>
            <a:r>
              <a:rPr lang="en-US" dirty="0" smtClean="0"/>
              <a:t>Perform </a:t>
            </a:r>
            <a:r>
              <a:rPr lang="en-US" dirty="0" err="1" smtClean="0"/>
              <a:t>Input/Output</a:t>
            </a:r>
            <a:r>
              <a:rPr lang="en-US" dirty="0" smtClean="0"/>
              <a:t> with files</a:t>
            </a:r>
          </a:p>
          <a:p>
            <a:r>
              <a:rPr lang="en-US" dirty="0" smtClean="0"/>
              <a:t>Use character-based  file input/output functions</a:t>
            </a:r>
          </a:p>
          <a:p>
            <a:r>
              <a:rPr lang="en-US" dirty="0" smtClean="0"/>
              <a:t>Use string-based  file input/output functions</a:t>
            </a:r>
          </a:p>
          <a:p>
            <a:r>
              <a:rPr lang="en-US" dirty="0" smtClean="0"/>
              <a:t>Perform random access on files using the functions</a:t>
            </a:r>
          </a:p>
          <a:p>
            <a:pPr lvl="1"/>
            <a:r>
              <a:rPr lang="en-US" sz="1800" dirty="0" err="1" smtClean="0"/>
              <a:t>fseek</a:t>
            </a:r>
            <a:r>
              <a:rPr lang="en-US" sz="1800" dirty="0" smtClean="0"/>
              <a:t>( )</a:t>
            </a:r>
          </a:p>
          <a:p>
            <a:pPr lvl="1"/>
            <a:r>
              <a:rPr lang="en-US" sz="1800" dirty="0" err="1" smtClean="0"/>
              <a:t>ftell</a:t>
            </a:r>
            <a:r>
              <a:rPr lang="en-US" sz="1800" dirty="0" smtClean="0"/>
              <a:t>( )</a:t>
            </a:r>
          </a:p>
          <a:p>
            <a:pPr lvl="1"/>
            <a:r>
              <a:rPr lang="en-US" sz="1800" dirty="0" smtClean="0"/>
              <a:t>rewind( )</a:t>
            </a:r>
          </a:p>
          <a:p>
            <a:pPr lvl="1"/>
            <a:r>
              <a:rPr lang="en-US" sz="1800" dirty="0" err="1" smtClean="0"/>
              <a:t>feof</a:t>
            </a:r>
            <a:r>
              <a:rPr lang="en-US" sz="1800" dirty="0" smtClean="0"/>
              <a:t>( )</a:t>
            </a:r>
          </a:p>
          <a:p>
            <a:endParaRPr lang="en-US" sz="1800" dirty="0" smtClean="0"/>
          </a:p>
        </p:txBody>
      </p:sp>
      <p:sp>
        <p:nvSpPr>
          <p:cNvPr id="403458" name="Rectangle 2"/>
          <p:cNvSpPr>
            <a:spLocks noGrp="1" noChangeArrowheads="1"/>
          </p:cNvSpPr>
          <p:nvPr>
            <p:ph type="title" idx="4294967295"/>
          </p:nvPr>
        </p:nvSpPr>
        <p:spPr>
          <a:xfrm>
            <a:off x="3175" y="0"/>
            <a:ext cx="7564438" cy="914400"/>
          </a:xfrm>
        </p:spPr>
        <p:txBody>
          <a:bodyPr/>
          <a:lstStyle/>
          <a:p>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3 hrs</a:t>
            </a:r>
            <a:endParaRPr lang="en-GB" dirty="0">
              <a:solidFill>
                <a:srgbClr val="7F7F7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idx="4294967295"/>
          </p:nvPr>
        </p:nvSpPr>
        <p:spPr/>
        <p:txBody>
          <a:bodyPr/>
          <a:lstStyle/>
          <a:p>
            <a:pPr eaLnBrk="1" hangingPunct="1"/>
            <a:r>
              <a:rPr lang="en-US" sz="3200" dirty="0" smtClean="0"/>
              <a:t>Basic Structure of C program</a:t>
            </a:r>
          </a:p>
        </p:txBody>
      </p:sp>
      <p:sp>
        <p:nvSpPr>
          <p:cNvPr id="47106" name="Rectangle 3"/>
          <p:cNvSpPr>
            <a:spLocks noGrp="1"/>
          </p:cNvSpPr>
          <p:nvPr>
            <p:ph type="body" idx="4294967295"/>
          </p:nvPr>
        </p:nvSpPr>
        <p:spPr/>
        <p:txBody>
          <a:bodyPr/>
          <a:lstStyle/>
          <a:p>
            <a:pPr eaLnBrk="1" hangingPunct="1">
              <a:lnSpc>
                <a:spcPct val="90000"/>
              </a:lnSpc>
              <a:buFont typeface="Wingdings" pitchFamily="2" charset="2"/>
              <a:buNone/>
            </a:pPr>
            <a:r>
              <a:rPr lang="en-US" dirty="0" smtClean="0"/>
              <a:t>Link Section</a:t>
            </a:r>
          </a:p>
          <a:p>
            <a:pPr eaLnBrk="1" hangingPunct="1">
              <a:lnSpc>
                <a:spcPct val="90000"/>
              </a:lnSpc>
              <a:buFont typeface="Wingdings" pitchFamily="2" charset="2"/>
              <a:buNone/>
            </a:pPr>
            <a:r>
              <a:rPr lang="en-US" dirty="0" smtClean="0"/>
              <a:t>Definition Section</a:t>
            </a:r>
          </a:p>
          <a:p>
            <a:pPr eaLnBrk="1" hangingPunct="1">
              <a:lnSpc>
                <a:spcPct val="90000"/>
              </a:lnSpc>
              <a:buFont typeface="Wingdings" pitchFamily="2" charset="2"/>
              <a:buNone/>
            </a:pPr>
            <a:r>
              <a:rPr lang="en-US" dirty="0" smtClean="0"/>
              <a:t>Global Declaration Section</a:t>
            </a:r>
          </a:p>
          <a:p>
            <a:pPr eaLnBrk="1" hangingPunct="1">
              <a:lnSpc>
                <a:spcPct val="90000"/>
              </a:lnSpc>
              <a:buFont typeface="Wingdings" pitchFamily="2" charset="2"/>
              <a:buNone/>
            </a:pPr>
            <a:r>
              <a:rPr lang="en-US" dirty="0" smtClean="0"/>
              <a:t> </a:t>
            </a:r>
            <a:r>
              <a:rPr lang="en-US" b="1" dirty="0" smtClean="0">
                <a:solidFill>
                  <a:schemeClr val="folHlink"/>
                </a:solidFill>
              </a:rPr>
              <a:t>main</a:t>
            </a:r>
            <a:r>
              <a:rPr lang="en-US" dirty="0" smtClean="0"/>
              <a:t>( )</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r>
              <a:rPr lang="en-US" dirty="0" smtClean="0"/>
              <a:t>       Declaration Part(local)</a:t>
            </a:r>
          </a:p>
          <a:p>
            <a:pPr eaLnBrk="1" hangingPunct="1">
              <a:lnSpc>
                <a:spcPct val="90000"/>
              </a:lnSpc>
              <a:buFont typeface="Wingdings" pitchFamily="2" charset="2"/>
              <a:buNone/>
            </a:pPr>
            <a:r>
              <a:rPr lang="en-US" dirty="0" smtClean="0"/>
              <a:t>       Execution Part</a:t>
            </a:r>
          </a:p>
          <a:p>
            <a:pPr eaLnBrk="1" hangingPunct="1">
              <a:lnSpc>
                <a:spcPct val="90000"/>
              </a:lnSpc>
              <a:buFont typeface="Wingdings" pitchFamily="2" charset="2"/>
              <a:buNone/>
            </a:pPr>
            <a:r>
              <a:rPr lang="en-US" dirty="0" smtClean="0"/>
              <a:t>        function call</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r>
              <a:rPr lang="en-US" dirty="0" smtClean="0"/>
              <a:t> </a:t>
            </a:r>
            <a:r>
              <a:rPr lang="en-US" b="1" dirty="0" smtClean="0">
                <a:solidFill>
                  <a:schemeClr val="folHlink"/>
                </a:solidFill>
              </a:rPr>
              <a:t>function</a:t>
            </a:r>
            <a:r>
              <a:rPr lang="en-US" dirty="0" smtClean="0"/>
              <a:t>()</a:t>
            </a:r>
          </a:p>
          <a:p>
            <a:pPr eaLnBrk="1" hangingPunct="1">
              <a:lnSpc>
                <a:spcPct val="90000"/>
              </a:lnSpc>
              <a:buFont typeface="Wingdings" pitchFamily="2" charset="2"/>
              <a:buNone/>
            </a:pPr>
            <a:r>
              <a:rPr lang="en-US" dirty="0" smtClean="0"/>
              <a:t>  {</a:t>
            </a:r>
          </a:p>
          <a:p>
            <a:pPr eaLnBrk="1" hangingPunct="1">
              <a:lnSpc>
                <a:spcPct val="90000"/>
              </a:lnSpc>
              <a:buFont typeface="Wingdings" pitchFamily="2" charset="2"/>
              <a:buNone/>
            </a:pPr>
            <a:r>
              <a:rPr lang="en-US" dirty="0" smtClean="0"/>
              <a:t>      Declaration Part(local)</a:t>
            </a:r>
          </a:p>
          <a:p>
            <a:pPr eaLnBrk="1" hangingPunct="1">
              <a:lnSpc>
                <a:spcPct val="90000"/>
              </a:lnSpc>
              <a:buFont typeface="Wingdings" pitchFamily="2" charset="2"/>
              <a:buNone/>
            </a:pPr>
            <a:r>
              <a:rPr lang="en-US" dirty="0" smtClean="0"/>
              <a:t>       Execution Part</a:t>
            </a:r>
          </a:p>
          <a:p>
            <a:pPr eaLnBrk="1" hangingPunct="1">
              <a:lnSpc>
                <a:spcPct val="90000"/>
              </a:lnSpc>
              <a:buFont typeface="Wingdings" pitchFamily="2" charset="2"/>
              <a:buNone/>
            </a:pPr>
            <a:r>
              <a:rPr lang="en-US" dirty="0" smtClean="0"/>
              <a:t>   }</a:t>
            </a:r>
          </a:p>
          <a:p>
            <a:pPr eaLnBrk="1" hangingPunct="1">
              <a:lnSpc>
                <a:spcPct val="90000"/>
              </a:lnSpc>
            </a:pPr>
            <a:endParaRPr lang="en-US" dirty="0" smtClean="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3"/>
          <p:cNvSpPr>
            <a:spLocks noGrp="1" noChangeArrowheads="1"/>
          </p:cNvSpPr>
          <p:nvPr>
            <p:ph idx="4294967295"/>
          </p:nvPr>
        </p:nvSpPr>
        <p:spPr>
          <a:xfrm>
            <a:off x="457200" y="1371600"/>
            <a:ext cx="8229600" cy="5029200"/>
          </a:xfrm>
        </p:spPr>
        <p:txBody>
          <a:bodyPr/>
          <a:lstStyle/>
          <a:p>
            <a:pPr algn="just"/>
            <a:r>
              <a:rPr lang="en-US" dirty="0" smtClean="0"/>
              <a:t>C provides standard functions for performing formatted input and output. These functions accept as parameters a </a:t>
            </a:r>
            <a:r>
              <a:rPr lang="en-US" b="1" dirty="0" smtClean="0"/>
              <a:t>format string</a:t>
            </a:r>
            <a:r>
              <a:rPr lang="en-US" dirty="0" smtClean="0"/>
              <a:t> and a list of variables.</a:t>
            </a:r>
          </a:p>
          <a:p>
            <a:pPr algn="just"/>
            <a:endParaRPr lang="en-US" dirty="0" smtClean="0"/>
          </a:p>
          <a:p>
            <a:pPr algn="just"/>
            <a:r>
              <a:rPr lang="en-US" dirty="0" smtClean="0"/>
              <a:t>The format string consists of a specification for each of the variables in terms of its data type, called the conversion character, and width of input or output.</a:t>
            </a:r>
          </a:p>
          <a:p>
            <a:pPr algn="just">
              <a:lnSpc>
                <a:spcPct val="90000"/>
              </a:lnSpc>
            </a:pPr>
            <a:endParaRPr lang="en-US" dirty="0" smtClean="0"/>
          </a:p>
          <a:p>
            <a:pPr algn="just">
              <a:lnSpc>
                <a:spcPct val="90000"/>
              </a:lnSpc>
            </a:pPr>
            <a:r>
              <a:rPr lang="en-US" dirty="0" smtClean="0"/>
              <a:t>The format string, along with the data to be output, are the parameters to the </a:t>
            </a:r>
            <a:r>
              <a:rPr lang="en-US" dirty="0" err="1" smtClean="0"/>
              <a:t>printf</a:t>
            </a:r>
            <a:r>
              <a:rPr lang="en-US" dirty="0" smtClean="0"/>
              <a:t>( ) function.</a:t>
            </a:r>
          </a:p>
          <a:p>
            <a:pPr algn="just">
              <a:lnSpc>
                <a:spcPct val="90000"/>
              </a:lnSpc>
            </a:pPr>
            <a:endParaRPr lang="en-US" dirty="0" smtClean="0"/>
          </a:p>
          <a:p>
            <a:pPr algn="just">
              <a:lnSpc>
                <a:spcPct val="90000"/>
              </a:lnSpc>
            </a:pPr>
            <a:r>
              <a:rPr lang="en-US" dirty="0" smtClean="0"/>
              <a:t>Format string is a string containing the format specification introduced by the character %, and ended by a conversion character.</a:t>
            </a:r>
          </a:p>
          <a:p>
            <a:pPr algn="just"/>
            <a:endParaRPr lang="en-US" dirty="0" smtClean="0"/>
          </a:p>
        </p:txBody>
      </p:sp>
      <p:sp>
        <p:nvSpPr>
          <p:cNvPr id="404482" name="Rectangle 2"/>
          <p:cNvSpPr>
            <a:spLocks noGrp="1" noChangeArrowheads="1"/>
          </p:cNvSpPr>
          <p:nvPr>
            <p:ph type="title" idx="4294967295"/>
          </p:nvPr>
        </p:nvSpPr>
        <p:spPr>
          <a:xfrm>
            <a:off x="0" y="0"/>
            <a:ext cx="7562850" cy="914400"/>
          </a:xfrm>
        </p:spPr>
        <p:txBody>
          <a:bodyPr/>
          <a:lstStyle/>
          <a:p>
            <a:r>
              <a:rPr lang="en-US" sz="3200" smtClean="0"/>
              <a:t>Formatted I/O</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7560" name="Group 24"/>
          <p:cNvGraphicFramePr>
            <a:graphicFrameLocks noGrp="1"/>
          </p:cNvGraphicFramePr>
          <p:nvPr>
            <p:ph idx="4294967295"/>
          </p:nvPr>
        </p:nvGraphicFramePr>
        <p:xfrm>
          <a:off x="457200" y="2714625"/>
          <a:ext cx="8229600" cy="3505200"/>
        </p:xfrm>
        <a:graphic>
          <a:graphicData uri="http://schemas.openxmlformats.org/drawingml/2006/table">
            <a:tbl>
              <a:tblPr/>
              <a:tblGrid>
                <a:gridCol w="4114800"/>
                <a:gridCol w="4114800"/>
              </a:tblGrid>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Conversion character</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Meaning</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converted to decimal</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treated as a character</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a string and characters from the string are printed until a null character is reached, or until the specified number of characters has been exhausted </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 </a:t>
                      </a:r>
                    </a:p>
                  </a:txBody>
                  <a:tcPr marL="88174" marR="88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The data is output as float or double with a default precision of 6</a:t>
                      </a:r>
                    </a:p>
                  </a:txBody>
                  <a:tcPr marL="88174" marR="88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6549" name="Rectangle 2"/>
          <p:cNvSpPr>
            <a:spLocks noGrp="1" noChangeArrowheads="1"/>
          </p:cNvSpPr>
          <p:nvPr>
            <p:ph type="title" idx="4294967295"/>
          </p:nvPr>
        </p:nvSpPr>
        <p:spPr>
          <a:xfrm>
            <a:off x="0" y="0"/>
            <a:ext cx="7562850" cy="914400"/>
          </a:xfrm>
        </p:spPr>
        <p:txBody>
          <a:bodyPr/>
          <a:lstStyle/>
          <a:p>
            <a:r>
              <a:rPr lang="en-US" sz="3200" smtClean="0"/>
              <a:t>Formatted Output</a:t>
            </a:r>
          </a:p>
        </p:txBody>
      </p:sp>
      <p:sp>
        <p:nvSpPr>
          <p:cNvPr id="406550" name="Rectangle 3"/>
          <p:cNvSpPr>
            <a:spLocks noGrp="1" noChangeArrowheads="1"/>
          </p:cNvSpPr>
          <p:nvPr>
            <p:ph type="body" sz="half" idx="4294967295"/>
          </p:nvPr>
        </p:nvSpPr>
        <p:spPr>
          <a:xfrm>
            <a:off x="609600" y="1219200"/>
            <a:ext cx="7315200" cy="990600"/>
          </a:xfrm>
        </p:spPr>
        <p:txBody>
          <a:bodyPr/>
          <a:lstStyle/>
          <a:p>
            <a:pPr>
              <a:lnSpc>
                <a:spcPct val="90000"/>
              </a:lnSpc>
            </a:pPr>
            <a:r>
              <a:rPr lang="en-US" sz="1800" smtClean="0"/>
              <a:t>An example:</a:t>
            </a:r>
          </a:p>
          <a:p>
            <a:pPr>
              <a:lnSpc>
                <a:spcPct val="90000"/>
              </a:lnSpc>
            </a:pPr>
            <a:r>
              <a:rPr lang="en-US" sz="1800" smtClean="0"/>
              <a:t>printf(“%c\n”, var);</a:t>
            </a:r>
          </a:p>
          <a:p>
            <a:pPr>
              <a:lnSpc>
                <a:spcPct val="90000"/>
              </a:lnSpc>
            </a:pPr>
            <a:r>
              <a:rPr lang="en-US" sz="1800" smtClean="0"/>
              <a:t>The conversion characters and their meanings are:</a:t>
            </a:r>
          </a:p>
          <a:p>
            <a:pPr>
              <a:lnSpc>
                <a:spcPct val="90000"/>
              </a:lnSpc>
            </a:pPr>
            <a:endParaRPr lang="en-US" sz="1800" smtClean="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9608" name="Group 24"/>
          <p:cNvGraphicFramePr>
            <a:graphicFrameLocks noGrp="1"/>
          </p:cNvGraphicFramePr>
          <p:nvPr>
            <p:ph idx="4294967295"/>
          </p:nvPr>
        </p:nvGraphicFramePr>
        <p:xfrm>
          <a:off x="457200" y="2017713"/>
          <a:ext cx="8229600" cy="4419600"/>
        </p:xfrm>
        <a:graphic>
          <a:graphicData uri="http://schemas.openxmlformats.org/drawingml/2006/table">
            <a:tbl>
              <a:tblPr/>
              <a:tblGrid>
                <a:gridCol w="1692275"/>
                <a:gridCol w="6537325"/>
              </a:tblGrid>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minus sign</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Implying left adjustment of data</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digit</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Implying the minimum in which the data is to be output. If the data has larger number of characters than the specified width, the width occupied by the output is larger. If the data consists of fewer characters than the specified width, it is padded to the right (if minus sign is specified), or to the left (if no minus sign is specified). If the digit is prefixed with a zero, the padding is done with zeroes instead of blanks</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period</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Separates the width from the next digit.</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digit</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Specifying the precision, or the maximum number of characters to be output</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t>
                      </a:r>
                    </a:p>
                  </a:txBody>
                  <a:tcPr marL="87394" marR="873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To signify that the data item is a long integer, and not an integer.</a:t>
                      </a:r>
                    </a:p>
                  </a:txBody>
                  <a:tcPr marL="87394" marR="873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8597" name="Rectangle 2"/>
          <p:cNvSpPr>
            <a:spLocks noGrp="1" noChangeArrowheads="1"/>
          </p:cNvSpPr>
          <p:nvPr>
            <p:ph type="title" idx="4294967295"/>
          </p:nvPr>
        </p:nvSpPr>
        <p:spPr>
          <a:xfrm>
            <a:off x="0" y="0"/>
            <a:ext cx="7562850" cy="914400"/>
          </a:xfrm>
        </p:spPr>
        <p:txBody>
          <a:bodyPr/>
          <a:lstStyle/>
          <a:p>
            <a:r>
              <a:rPr lang="en-US" sz="3200" dirty="0" smtClean="0"/>
              <a:t>Formatted Output (Contd.).</a:t>
            </a:r>
          </a:p>
        </p:txBody>
      </p:sp>
      <p:sp>
        <p:nvSpPr>
          <p:cNvPr id="408598" name="Rectangle 3"/>
          <p:cNvSpPr>
            <a:spLocks noGrp="1" noChangeArrowheads="1"/>
          </p:cNvSpPr>
          <p:nvPr>
            <p:ph type="body" sz="half" idx="4294967295"/>
          </p:nvPr>
        </p:nvSpPr>
        <p:spPr>
          <a:xfrm>
            <a:off x="304800" y="1219200"/>
            <a:ext cx="8458200" cy="533400"/>
          </a:xfrm>
        </p:spPr>
        <p:txBody>
          <a:bodyPr/>
          <a:lstStyle/>
          <a:p>
            <a:pPr>
              <a:lnSpc>
                <a:spcPct val="80000"/>
              </a:lnSpc>
            </a:pPr>
            <a:r>
              <a:rPr lang="en-US" smtClean="0"/>
              <a:t>Between the % character and the conversion character, there may be:</a:t>
            </a:r>
          </a:p>
          <a:p>
            <a:pPr>
              <a:lnSpc>
                <a:spcPct val="8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0665" name="Group 57"/>
          <p:cNvGraphicFramePr>
            <a:graphicFrameLocks noGrp="1"/>
          </p:cNvGraphicFramePr>
          <p:nvPr>
            <p:ph idx="4294967295"/>
          </p:nvPr>
        </p:nvGraphicFramePr>
        <p:xfrm>
          <a:off x="457200" y="1600200"/>
          <a:ext cx="8229600" cy="4754880"/>
        </p:xfrm>
        <a:graphic>
          <a:graphicData uri="http://schemas.openxmlformats.org/drawingml/2006/table">
            <a:tbl>
              <a:tblPr/>
              <a:tblGrid>
                <a:gridCol w="2743200"/>
                <a:gridCol w="2743200"/>
                <a:gridCol w="274320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Format String</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Data</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Output</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%03d</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|008|</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%-2d</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 |</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%5s</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%15s</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 |</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%-15s</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Sherlock Holmes</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 Sherlock Holmes |  </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22.44</a:t>
                      </a: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|22.440000|</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655" name="Rectangle 2"/>
          <p:cNvSpPr>
            <a:spLocks noGrp="1" noChangeArrowheads="1"/>
          </p:cNvSpPr>
          <p:nvPr>
            <p:ph type="title" idx="4294967295"/>
          </p:nvPr>
        </p:nvSpPr>
        <p:spPr>
          <a:xfrm>
            <a:off x="0" y="0"/>
            <a:ext cx="7562850" cy="914400"/>
          </a:xfrm>
        </p:spPr>
        <p:txBody>
          <a:bodyPr/>
          <a:lstStyle/>
          <a:p>
            <a:r>
              <a:rPr lang="en-US" sz="3200" dirty="0" smtClean="0"/>
              <a:t>Formatted Output (Contd.).</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3"/>
          <p:cNvSpPr>
            <a:spLocks noGrp="1" noChangeArrowheads="1"/>
          </p:cNvSpPr>
          <p:nvPr>
            <p:ph idx="4294967295"/>
          </p:nvPr>
        </p:nvSpPr>
        <p:spPr>
          <a:xfrm>
            <a:off x="457200" y="1371600"/>
            <a:ext cx="8229600" cy="5029200"/>
          </a:xfrm>
        </p:spPr>
        <p:txBody>
          <a:bodyPr/>
          <a:lstStyle/>
          <a:p>
            <a:pPr algn="just"/>
            <a:r>
              <a:rPr lang="en-US" smtClean="0"/>
              <a:t>A variable of a data type can be output as another data type using the conversion character.</a:t>
            </a:r>
          </a:p>
          <a:p>
            <a:pPr algn="just">
              <a:buFont typeface="Wingdings" pitchFamily="2" charset="2"/>
              <a:buNone/>
            </a:pPr>
            <a:endParaRPr lang="en-US" smtClean="0">
              <a:latin typeface="Courier New" pitchFamily="49" charset="0"/>
            </a:endParaRPr>
          </a:p>
          <a:p>
            <a:pPr algn="just">
              <a:buFont typeface="Wingdings" pitchFamily="2" charset="2"/>
              <a:buNone/>
            </a:pPr>
            <a:r>
              <a:rPr lang="en-US" smtClean="0">
                <a:latin typeface="Courier New" pitchFamily="49" charset="0"/>
              </a:rPr>
              <a:t>#include&lt;stdio.h&gt;</a:t>
            </a:r>
          </a:p>
          <a:p>
            <a:pPr algn="just">
              <a:buFont typeface="Wingdings" pitchFamily="2" charset="2"/>
              <a:buNone/>
            </a:pPr>
            <a:r>
              <a:rPr lang="en-US" smtClean="0">
                <a:latin typeface="Courier New" pitchFamily="49" charset="0"/>
              </a:rPr>
              <a:t>main( )</a:t>
            </a:r>
          </a:p>
          <a:p>
            <a:pPr algn="just">
              <a:buFont typeface="Wingdings" pitchFamily="2" charset="2"/>
              <a:buNone/>
            </a:pPr>
            <a:r>
              <a:rPr lang="en-US" smtClean="0">
                <a:latin typeface="Courier New" pitchFamily="49" charset="0"/>
              </a:rPr>
              <a:t>{</a:t>
            </a:r>
          </a:p>
          <a:p>
            <a:pPr algn="just">
              <a:buFont typeface="Wingdings" pitchFamily="2" charset="2"/>
              <a:buNone/>
            </a:pPr>
            <a:r>
              <a:rPr lang="en-US" smtClean="0">
                <a:latin typeface="Courier New" pitchFamily="49" charset="0"/>
              </a:rPr>
              <a:t>  int number = 97;</a:t>
            </a:r>
          </a:p>
          <a:p>
            <a:pPr algn="just">
              <a:buFont typeface="Wingdings" pitchFamily="2" charset="2"/>
              <a:buNone/>
            </a:pPr>
            <a:r>
              <a:rPr lang="en-US" smtClean="0">
                <a:latin typeface="Courier New" pitchFamily="49" charset="0"/>
              </a:rPr>
              <a:t>  printf(“Value of num is %d\n”, number);</a:t>
            </a:r>
          </a:p>
          <a:p>
            <a:pPr algn="just">
              <a:buFont typeface="Wingdings" pitchFamily="2" charset="2"/>
              <a:buNone/>
            </a:pPr>
            <a:r>
              <a:rPr lang="en-US" smtClean="0">
                <a:latin typeface="Courier New" pitchFamily="49" charset="0"/>
              </a:rPr>
              <a:t>  </a:t>
            </a:r>
            <a:r>
              <a:rPr lang="en-US" sz="1400" smtClean="0">
                <a:latin typeface="Courier New" pitchFamily="49" charset="0"/>
              </a:rPr>
              <a:t>printf(“The Character equivalent of %d is %c\n”, number, number);</a:t>
            </a:r>
          </a:p>
          <a:p>
            <a:pPr algn="just">
              <a:buFont typeface="Wingdings" pitchFamily="2" charset="2"/>
              <a:buNone/>
            </a:pPr>
            <a:r>
              <a:rPr lang="en-US" smtClean="0">
                <a:latin typeface="Courier New" pitchFamily="49" charset="0"/>
              </a:rPr>
              <a:t>}</a:t>
            </a:r>
          </a:p>
        </p:txBody>
      </p:sp>
      <p:sp>
        <p:nvSpPr>
          <p:cNvPr id="410626" name="Rectangle 2"/>
          <p:cNvSpPr>
            <a:spLocks noGrp="1" noChangeArrowheads="1"/>
          </p:cNvSpPr>
          <p:nvPr>
            <p:ph type="title" idx="4294967295"/>
          </p:nvPr>
        </p:nvSpPr>
        <p:spPr>
          <a:xfrm>
            <a:off x="0" y="0"/>
            <a:ext cx="7562850" cy="914400"/>
          </a:xfrm>
        </p:spPr>
        <p:txBody>
          <a:bodyPr/>
          <a:lstStyle/>
          <a:p>
            <a:r>
              <a:rPr lang="en-US" sz="3200" smtClean="0"/>
              <a:t>Data Conversion Using Format String</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3"/>
          <p:cNvSpPr>
            <a:spLocks noGrp="1" noChangeArrowheads="1"/>
          </p:cNvSpPr>
          <p:nvPr>
            <p:ph idx="4294967295"/>
          </p:nvPr>
        </p:nvSpPr>
        <p:spPr>
          <a:xfrm>
            <a:off x="152400" y="1219200"/>
            <a:ext cx="3429000" cy="5029200"/>
          </a:xfrm>
        </p:spPr>
        <p:txBody>
          <a:bodyPr/>
          <a:lstStyle/>
          <a:p>
            <a:pPr algn="just"/>
            <a:r>
              <a:rPr lang="en-US" smtClean="0"/>
              <a:t>The function scanf( ) is used for formatted input, and provides many of the conversion facilities of printf( ).</a:t>
            </a:r>
          </a:p>
          <a:p>
            <a:pPr algn="just"/>
            <a:endParaRPr lang="en-US" smtClean="0"/>
          </a:p>
          <a:p>
            <a:pPr algn="just"/>
            <a:r>
              <a:rPr lang="en-US" smtClean="0"/>
              <a:t>The scanf( ) function reads and converts characters from standard input according to the format string, and stores the input in memory locations specified by the other arguments.</a:t>
            </a:r>
          </a:p>
        </p:txBody>
      </p:sp>
      <p:sp>
        <p:nvSpPr>
          <p:cNvPr id="411650" name="Rectangle 2"/>
          <p:cNvSpPr>
            <a:spLocks noGrp="1" noChangeArrowheads="1"/>
          </p:cNvSpPr>
          <p:nvPr>
            <p:ph type="title" idx="4294967295"/>
          </p:nvPr>
        </p:nvSpPr>
        <p:spPr>
          <a:xfrm>
            <a:off x="0" y="0"/>
            <a:ext cx="7562850" cy="914400"/>
          </a:xfrm>
        </p:spPr>
        <p:txBody>
          <a:bodyPr/>
          <a:lstStyle/>
          <a:p>
            <a:r>
              <a:rPr lang="en-US" sz="3200" smtClean="0"/>
              <a:t>Formatted Input</a:t>
            </a:r>
          </a:p>
        </p:txBody>
      </p:sp>
      <p:sp>
        <p:nvSpPr>
          <p:cNvPr id="411652" name="Rectangle 3"/>
          <p:cNvSpPr>
            <a:spLocks noChangeArrowheads="1"/>
          </p:cNvSpPr>
          <p:nvPr/>
        </p:nvSpPr>
        <p:spPr bwMode="auto">
          <a:xfrm>
            <a:off x="3581400" y="1447800"/>
            <a:ext cx="5562600" cy="5029200"/>
          </a:xfrm>
          <a:prstGeom prst="rect">
            <a:avLst/>
          </a:prstGeom>
          <a:gradFill rotWithShape="1">
            <a:gsLst>
              <a:gs pos="0">
                <a:srgbClr val="99FFEC"/>
              </a:gs>
              <a:gs pos="100000">
                <a:schemeClr val="bg1"/>
              </a:gs>
            </a:gsLst>
            <a:lin ang="0" scaled="1"/>
          </a:gradFill>
          <a:ln w="9525">
            <a:noFill/>
            <a:miter lim="800000"/>
            <a:headEnd/>
            <a:tailEnd/>
          </a:ln>
        </p:spPr>
        <p:txBody>
          <a:bodyPr/>
          <a:lstStyle/>
          <a:p>
            <a:pPr marL="342900" indent="-342900" eaLnBrk="0" hangingPunct="0">
              <a:spcBef>
                <a:spcPct val="20000"/>
              </a:spcBef>
              <a:buFont typeface="Wingdings" pitchFamily="2" charset="2"/>
              <a:buNone/>
            </a:pPr>
            <a:r>
              <a:rPr lang="en-US">
                <a:latin typeface="Courier New" pitchFamily="49" charset="0"/>
              </a:rPr>
              <a:t>#include&lt;stdio.h&gt;</a:t>
            </a:r>
          </a:p>
          <a:p>
            <a:pPr marL="342900" indent="-342900" eaLnBrk="0" hangingPunct="0">
              <a:spcBef>
                <a:spcPct val="20000"/>
              </a:spcBef>
              <a:buFont typeface="Wingdings" pitchFamily="2" charset="2"/>
              <a:buNone/>
            </a:pPr>
            <a:r>
              <a:rPr lang="en-US">
                <a:latin typeface="Courier New" pitchFamily="49" charset="0"/>
              </a:rPr>
              <a:t>main( )</a:t>
            </a:r>
          </a:p>
          <a:p>
            <a:pPr marL="342900" indent="-342900" eaLnBrk="0" hangingPunct="0">
              <a:spcBef>
                <a:spcPct val="20000"/>
              </a:spcBef>
              <a:buFont typeface="Wingdings" pitchFamily="2" charset="2"/>
              <a:buNone/>
            </a:pPr>
            <a:r>
              <a:rPr lang="en-US">
                <a:latin typeface="Courier New" pitchFamily="49" charset="0"/>
              </a:rPr>
              <a:t>{</a:t>
            </a:r>
          </a:p>
          <a:p>
            <a:pPr marL="342900" indent="-342900" eaLnBrk="0" hangingPunct="0">
              <a:spcBef>
                <a:spcPct val="20000"/>
              </a:spcBef>
              <a:buFont typeface="Wingdings" pitchFamily="2" charset="2"/>
              <a:buNone/>
            </a:pPr>
            <a:r>
              <a:rPr lang="en-US">
                <a:latin typeface="Courier New" pitchFamily="49" charset="0"/>
              </a:rPr>
              <a:t>  char name[10];</a:t>
            </a:r>
          </a:p>
          <a:p>
            <a:pPr marL="342900" indent="-342900" eaLnBrk="0" hangingPunct="0">
              <a:spcBef>
                <a:spcPct val="20000"/>
              </a:spcBef>
              <a:buFont typeface="Wingdings" pitchFamily="2" charset="2"/>
              <a:buNone/>
            </a:pPr>
            <a:r>
              <a:rPr lang="en-US">
                <a:latin typeface="Courier New" pitchFamily="49" charset="0"/>
              </a:rPr>
              <a:t>  int age;</a:t>
            </a:r>
          </a:p>
          <a:p>
            <a:pPr marL="342900" indent="-342900" eaLnBrk="0" hangingPunct="0">
              <a:spcBef>
                <a:spcPct val="20000"/>
              </a:spcBef>
              <a:buFont typeface="Wingdings" pitchFamily="2" charset="2"/>
              <a:buNone/>
            </a:pPr>
            <a:r>
              <a:rPr lang="en-US">
                <a:latin typeface="Courier New" pitchFamily="49" charset="0"/>
              </a:rPr>
              <a:t>  char gender;</a:t>
            </a:r>
          </a:p>
          <a:p>
            <a:pPr marL="342900" indent="-342900" eaLnBrk="0" hangingPunct="0">
              <a:spcBef>
                <a:spcPct val="20000"/>
              </a:spcBef>
              <a:buFont typeface="Wingdings" pitchFamily="2" charset="2"/>
              <a:buNone/>
            </a:pPr>
            <a:r>
              <a:rPr lang="en-US">
                <a:latin typeface="Courier New" pitchFamily="49" charset="0"/>
              </a:rPr>
              <a:t>  </a:t>
            </a:r>
            <a:r>
              <a:rPr lang="en-US" sz="1600">
                <a:latin typeface="Courier New" pitchFamily="49" charset="0"/>
              </a:rPr>
              <a:t>scanf (“%s%c%d”, name, &amp;gender, &amp;age);</a:t>
            </a:r>
          </a:p>
          <a:p>
            <a:pPr marL="342900" indent="-342900" eaLnBrk="0" hangingPunct="0">
              <a:spcBef>
                <a:spcPct val="20000"/>
              </a:spcBef>
              <a:buFont typeface="Wingdings" pitchFamily="2" charset="2"/>
              <a:buNone/>
            </a:pPr>
            <a:r>
              <a:rPr lang="en-US">
                <a:latin typeface="Courier New" pitchFamily="49" charset="0"/>
              </a:rPr>
              <a:t>  fflush(stdin);</a:t>
            </a:r>
          </a:p>
          <a:p>
            <a:pPr marL="342900" indent="-342900" eaLnBrk="0" hangingPunct="0">
              <a:spcBef>
                <a:spcPct val="20000"/>
              </a:spcBef>
              <a:buFont typeface="Wingdings" pitchFamily="2" charset="2"/>
              <a:buNone/>
            </a:pPr>
            <a:r>
              <a:rPr lang="en-US">
                <a:latin typeface="Courier New" pitchFamily="49" charset="0"/>
              </a:rPr>
              <a:t>  </a:t>
            </a:r>
            <a:r>
              <a:rPr lang="en-US" sz="1600">
                <a:latin typeface="Courier New" pitchFamily="49" charset="0"/>
              </a:rPr>
              <a:t>printf( “% s %c %d”, name, gender, age);</a:t>
            </a:r>
          </a:p>
          <a:p>
            <a:pPr marL="342900" indent="-342900" eaLnBrk="0" hangingPunct="0">
              <a:spcBef>
                <a:spcPct val="20000"/>
              </a:spcBef>
              <a:buFont typeface="Wingdings" pitchFamily="2" charset="2"/>
              <a:buNone/>
            </a:pPr>
            <a:r>
              <a:rPr lang="en-US" sz="1600">
                <a:latin typeface="Courier New" pitchFamily="49" charset="0"/>
              </a:rPr>
              <a: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3"/>
          <p:cNvSpPr>
            <a:spLocks noGrp="1" noChangeArrowheads="1"/>
          </p:cNvSpPr>
          <p:nvPr>
            <p:ph idx="4294967295"/>
          </p:nvPr>
        </p:nvSpPr>
        <p:spPr>
          <a:xfrm>
            <a:off x="457200" y="1371600"/>
            <a:ext cx="7620000" cy="5029200"/>
          </a:xfrm>
        </p:spPr>
        <p:txBody>
          <a:bodyPr/>
          <a:lstStyle/>
          <a:p>
            <a:pPr algn="just">
              <a:lnSpc>
                <a:spcPct val="90000"/>
              </a:lnSpc>
            </a:pPr>
            <a:r>
              <a:rPr lang="en-US" smtClean="0"/>
              <a:t>Remember that while accepting strings using scanf( ), a space is considered as a string terminator. Hence, scanf( ) cannot be used to accept strings with embedded spaces.</a:t>
            </a:r>
          </a:p>
          <a:p>
            <a:pPr algn="just">
              <a:lnSpc>
                <a:spcPct val="90000"/>
              </a:lnSpc>
            </a:pPr>
            <a:endParaRPr lang="en-US" smtClean="0"/>
          </a:p>
          <a:p>
            <a:pPr algn="just">
              <a:lnSpc>
                <a:spcPct val="90000"/>
              </a:lnSpc>
            </a:pPr>
            <a:r>
              <a:rPr lang="en-US" smtClean="0"/>
              <a:t>#include&lt;stdio.h&gt;</a:t>
            </a:r>
          </a:p>
          <a:p>
            <a:pPr algn="just">
              <a:lnSpc>
                <a:spcPct val="90000"/>
              </a:lnSpc>
            </a:pPr>
            <a:r>
              <a:rPr lang="en-US" smtClean="0"/>
              <a:t>main( )</a:t>
            </a:r>
          </a:p>
          <a:p>
            <a:pPr algn="just">
              <a:lnSpc>
                <a:spcPct val="90000"/>
              </a:lnSpc>
            </a:pPr>
            <a:r>
              <a:rPr lang="en-US" smtClean="0"/>
              <a:t>{</a:t>
            </a:r>
          </a:p>
          <a:p>
            <a:pPr algn="just">
              <a:lnSpc>
                <a:spcPct val="90000"/>
              </a:lnSpc>
            </a:pPr>
            <a:r>
              <a:rPr lang="en-US" smtClean="0"/>
              <a:t> char string[40];</a:t>
            </a:r>
          </a:p>
          <a:p>
            <a:pPr algn="just">
              <a:lnSpc>
                <a:spcPct val="90000"/>
              </a:lnSpc>
            </a:pPr>
            <a:r>
              <a:rPr lang="en-US" smtClean="0"/>
              <a:t> printf(“Enter a string of maximum 39 characters”);</a:t>
            </a:r>
          </a:p>
          <a:p>
            <a:pPr algn="just">
              <a:lnSpc>
                <a:spcPct val="90000"/>
              </a:lnSpc>
            </a:pPr>
            <a:r>
              <a:rPr lang="en-US" smtClean="0"/>
              <a:t>scanf(“%s”, string);</a:t>
            </a:r>
          </a:p>
          <a:p>
            <a:pPr algn="just">
              <a:lnSpc>
                <a:spcPct val="90000"/>
              </a:lnSpc>
            </a:pPr>
            <a:r>
              <a:rPr lang="en-US" smtClean="0"/>
              <a:t>fflush(stdin); </a:t>
            </a:r>
          </a:p>
          <a:p>
            <a:pPr algn="just">
              <a:lnSpc>
                <a:spcPct val="90000"/>
              </a:lnSpc>
            </a:pPr>
            <a:r>
              <a:rPr lang="en-US" smtClean="0"/>
              <a:t>printf(“%s”, string);</a:t>
            </a:r>
          </a:p>
          <a:p>
            <a:pPr algn="just">
              <a:lnSpc>
                <a:spcPct val="90000"/>
              </a:lnSpc>
            </a:pPr>
            <a:r>
              <a:rPr lang="en-US" smtClean="0"/>
              <a:t>}</a:t>
            </a:r>
          </a:p>
        </p:txBody>
      </p:sp>
      <p:sp>
        <p:nvSpPr>
          <p:cNvPr id="414722" name="Rectangle 2"/>
          <p:cNvSpPr>
            <a:spLocks noGrp="1" noChangeArrowheads="1"/>
          </p:cNvSpPr>
          <p:nvPr>
            <p:ph type="title" idx="4294967295"/>
          </p:nvPr>
        </p:nvSpPr>
        <p:spPr>
          <a:xfrm>
            <a:off x="0" y="0"/>
            <a:ext cx="7562850" cy="914400"/>
          </a:xfrm>
        </p:spPr>
        <p:txBody>
          <a:bodyPr/>
          <a:lstStyle/>
          <a:p>
            <a:r>
              <a:rPr lang="en-US" sz="3200" smtClean="0"/>
              <a:t>String Input Using scanf(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3"/>
          <p:cNvSpPr>
            <a:spLocks noGrp="1" noChangeArrowheads="1"/>
          </p:cNvSpPr>
          <p:nvPr>
            <p:ph idx="4294967295"/>
          </p:nvPr>
        </p:nvSpPr>
        <p:spPr>
          <a:xfrm>
            <a:off x="457200" y="1066800"/>
            <a:ext cx="7620000" cy="5029200"/>
          </a:xfrm>
        </p:spPr>
        <p:txBody>
          <a:bodyPr/>
          <a:lstStyle/>
          <a:p>
            <a:pPr algn="just">
              <a:lnSpc>
                <a:spcPct val="90000"/>
              </a:lnSpc>
            </a:pPr>
            <a:r>
              <a:rPr lang="en-US" smtClean="0"/>
              <a:t>A collection of logically related information</a:t>
            </a:r>
          </a:p>
          <a:p>
            <a:pPr algn="just">
              <a:lnSpc>
                <a:spcPct val="90000"/>
              </a:lnSpc>
            </a:pPr>
            <a:r>
              <a:rPr lang="en-US" smtClean="0"/>
              <a:t>Examples:</a:t>
            </a:r>
          </a:p>
          <a:p>
            <a:pPr lvl="1" algn="just">
              <a:lnSpc>
                <a:spcPct val="90000"/>
              </a:lnSpc>
              <a:buFont typeface="Wingdings" pitchFamily="2" charset="2"/>
              <a:buChar char="§"/>
            </a:pPr>
            <a:r>
              <a:rPr lang="en-US" sz="2000" smtClean="0"/>
              <a:t>An employee file with employee names, designation, salary etc.</a:t>
            </a:r>
          </a:p>
          <a:p>
            <a:pPr lvl="1" algn="just">
              <a:lnSpc>
                <a:spcPct val="90000"/>
              </a:lnSpc>
              <a:buFont typeface="Wingdings" pitchFamily="2" charset="2"/>
              <a:buChar char="§"/>
            </a:pPr>
            <a:r>
              <a:rPr lang="en-US" sz="2000" smtClean="0"/>
              <a:t>A product file containing product name, make, batch, price etc.</a:t>
            </a:r>
          </a:p>
          <a:p>
            <a:pPr lvl="1" algn="just">
              <a:lnSpc>
                <a:spcPct val="90000"/>
              </a:lnSpc>
              <a:buFont typeface="Wingdings" pitchFamily="2" charset="2"/>
              <a:buChar char="§"/>
            </a:pPr>
            <a:r>
              <a:rPr lang="en-US" sz="2000" smtClean="0"/>
              <a:t>A census file containing house number, names of the members, age, sex, employment status, children etc.</a:t>
            </a:r>
          </a:p>
          <a:p>
            <a:pPr algn="just">
              <a:lnSpc>
                <a:spcPct val="90000"/>
              </a:lnSpc>
            </a:pPr>
            <a:r>
              <a:rPr lang="en-US" smtClean="0"/>
              <a:t>Two types:</a:t>
            </a:r>
          </a:p>
          <a:p>
            <a:pPr lvl="1" algn="just">
              <a:lnSpc>
                <a:spcPct val="90000"/>
              </a:lnSpc>
              <a:buFont typeface="Wingdings" pitchFamily="2" charset="2"/>
              <a:buChar char="§"/>
            </a:pPr>
            <a:r>
              <a:rPr lang="en-US" sz="2000" smtClean="0"/>
              <a:t>Sequential file: All records are arranged in a particular order</a:t>
            </a:r>
          </a:p>
          <a:p>
            <a:pPr lvl="1" algn="just">
              <a:lnSpc>
                <a:spcPct val="90000"/>
              </a:lnSpc>
              <a:buFont typeface="Wingdings" pitchFamily="2" charset="2"/>
              <a:buChar char="§"/>
            </a:pPr>
            <a:r>
              <a:rPr lang="en-US" sz="2000" smtClean="0"/>
              <a:t>Random Access file: Files are accessed at random</a:t>
            </a:r>
          </a:p>
          <a:p>
            <a:pPr algn="just">
              <a:lnSpc>
                <a:spcPct val="90000"/>
              </a:lnSpc>
            </a:pPr>
            <a:endParaRPr lang="en-US" smtClean="0"/>
          </a:p>
        </p:txBody>
      </p:sp>
      <p:sp>
        <p:nvSpPr>
          <p:cNvPr id="416770" name="Rectangle 2"/>
          <p:cNvSpPr>
            <a:spLocks noGrp="1" noChangeArrowheads="1"/>
          </p:cNvSpPr>
          <p:nvPr>
            <p:ph type="title" idx="4294967295"/>
          </p:nvPr>
        </p:nvSpPr>
        <p:spPr>
          <a:xfrm>
            <a:off x="3175" y="0"/>
            <a:ext cx="7564438" cy="914400"/>
          </a:xfrm>
        </p:spPr>
        <p:txBody>
          <a:bodyPr/>
          <a:lstStyle/>
          <a:p>
            <a:r>
              <a:rPr lang="en-US" sz="3200" smtClean="0"/>
              <a:t>Files</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3"/>
          <p:cNvSpPr>
            <a:spLocks noGrp="1" noChangeArrowheads="1"/>
          </p:cNvSpPr>
          <p:nvPr>
            <p:ph idx="4294967295"/>
          </p:nvPr>
        </p:nvSpPr>
        <p:spPr>
          <a:xfrm>
            <a:off x="457200" y="1371600"/>
            <a:ext cx="7620000" cy="5029200"/>
          </a:xfrm>
        </p:spPr>
        <p:txBody>
          <a:bodyPr/>
          <a:lstStyle/>
          <a:p>
            <a:pPr algn="just"/>
            <a:r>
              <a:rPr lang="en-US" smtClean="0"/>
              <a:t>The simplicity of file input/output in C lies in the fact that it essentially treats a file as a stream of characters, and accordingly facilitates input/output in streams of characters.</a:t>
            </a:r>
          </a:p>
          <a:p>
            <a:pPr algn="just"/>
            <a:endParaRPr lang="en-US" smtClean="0"/>
          </a:p>
          <a:p>
            <a:pPr algn="just"/>
            <a:r>
              <a:rPr lang="en-US" smtClean="0"/>
              <a:t>Functions are available for character-based input/output, as well as string-based input/output from/to files.</a:t>
            </a:r>
          </a:p>
          <a:p>
            <a:pPr algn="just"/>
            <a:endParaRPr lang="en-US" smtClean="0"/>
          </a:p>
          <a:p>
            <a:pPr algn="just"/>
            <a:r>
              <a:rPr lang="en-US" smtClean="0"/>
              <a:t>In C, there is no concept of a sequential or an indexed file. This simplicity has the advantage that the programmer can read and write to a file at any arbitrary position.</a:t>
            </a:r>
          </a:p>
        </p:txBody>
      </p:sp>
      <p:sp>
        <p:nvSpPr>
          <p:cNvPr id="417794" name="Rectangle 2"/>
          <p:cNvSpPr>
            <a:spLocks noGrp="1" noChangeArrowheads="1"/>
          </p:cNvSpPr>
          <p:nvPr>
            <p:ph type="title" idx="4294967295"/>
          </p:nvPr>
        </p:nvSpPr>
        <p:spPr>
          <a:xfrm>
            <a:off x="3175" y="0"/>
            <a:ext cx="7564438" cy="914400"/>
          </a:xfrm>
        </p:spPr>
        <p:txBody>
          <a:bodyPr/>
          <a:lstStyle/>
          <a:p>
            <a:r>
              <a:rPr lang="en-US" sz="3200" smtClean="0"/>
              <a:t>File Access</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Rectangle 3"/>
          <p:cNvSpPr>
            <a:spLocks noGrp="1" noChangeArrowheads="1"/>
          </p:cNvSpPr>
          <p:nvPr>
            <p:ph idx="4294967295"/>
          </p:nvPr>
        </p:nvSpPr>
        <p:spPr>
          <a:xfrm>
            <a:off x="457200" y="1371600"/>
            <a:ext cx="7620000" cy="5029200"/>
          </a:xfrm>
        </p:spPr>
        <p:txBody>
          <a:bodyPr/>
          <a:lstStyle/>
          <a:p>
            <a:pPr algn="just"/>
            <a:r>
              <a:rPr lang="en-US" smtClean="0"/>
              <a:t>This structure to which the file pointer point to, is of type FILE, defined in the header file &lt;stdio.h&gt;.</a:t>
            </a:r>
          </a:p>
          <a:p>
            <a:pPr algn="just"/>
            <a:endParaRPr lang="en-US" smtClean="0"/>
          </a:p>
          <a:p>
            <a:pPr algn="just"/>
            <a:r>
              <a:rPr lang="en-US" smtClean="0"/>
              <a:t>The only declaration needed for a file pointer is exemplified by:</a:t>
            </a:r>
          </a:p>
          <a:p>
            <a:pPr algn="just"/>
            <a:r>
              <a:rPr lang="en-US" smtClean="0"/>
              <a:t>FILE *fp;</a:t>
            </a:r>
          </a:p>
          <a:p>
            <a:pPr algn="just"/>
            <a:r>
              <a:rPr lang="en-US" smtClean="0"/>
              <a:t>FILE *fopen(char *name, char *mode);</a:t>
            </a:r>
          </a:p>
          <a:p>
            <a:pPr algn="just"/>
            <a:r>
              <a:rPr lang="en-US" smtClean="0"/>
              <a:t>fp = fopen( “file name”, “mode”);</a:t>
            </a:r>
          </a:p>
          <a:p>
            <a:pPr algn="just"/>
            <a:endParaRPr lang="en-US" smtClean="0"/>
          </a:p>
          <a:p>
            <a:pPr algn="just"/>
            <a:r>
              <a:rPr lang="en-US" smtClean="0"/>
              <a:t>Once the function fopen( ) returns a FILE type pointer stored in a pointer of type FILE, this pointer becomes the medium through which all subsequent I/O can be performed.</a:t>
            </a:r>
          </a:p>
        </p:txBody>
      </p:sp>
      <p:sp>
        <p:nvSpPr>
          <p:cNvPr id="420866" name="Rectangle 2"/>
          <p:cNvSpPr>
            <a:spLocks noGrp="1" noChangeArrowheads="1"/>
          </p:cNvSpPr>
          <p:nvPr>
            <p:ph type="title" idx="4294967295"/>
          </p:nvPr>
        </p:nvSpPr>
        <p:spPr>
          <a:xfrm>
            <a:off x="3175" y="0"/>
            <a:ext cx="7564438" cy="914400"/>
          </a:xfrm>
        </p:spPr>
        <p:txBody>
          <a:bodyPr/>
          <a:lstStyle/>
          <a:p>
            <a:r>
              <a:rPr lang="en-US" sz="3200" smtClean="0"/>
              <a:t>File Access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6"/>
          <p:cNvSpPr>
            <a:spLocks noGrp="1"/>
          </p:cNvSpPr>
          <p:nvPr>
            <p:ph type="title" idx="4294967295"/>
          </p:nvPr>
        </p:nvSpPr>
        <p:spPr>
          <a:xfrm>
            <a:off x="0" y="0"/>
            <a:ext cx="7562850" cy="914400"/>
          </a:xfrm>
        </p:spPr>
        <p:txBody>
          <a:bodyPr/>
          <a:lstStyle/>
          <a:p>
            <a:pPr eaLnBrk="1" hangingPunct="1"/>
            <a:r>
              <a:rPr lang="en-US" sz="3200" smtClean="0"/>
              <a:t>Agenda</a:t>
            </a:r>
          </a:p>
        </p:txBody>
      </p:sp>
      <p:sp>
        <p:nvSpPr>
          <p:cNvPr id="25602" name="Rectangle 128"/>
          <p:cNvSpPr>
            <a:spLocks noChangeArrowheads="1"/>
          </p:cNvSpPr>
          <p:nvPr/>
        </p:nvSpPr>
        <p:spPr bwMode="auto">
          <a:xfrm>
            <a:off x="795338" y="3194050"/>
            <a:ext cx="706437" cy="523875"/>
          </a:xfrm>
          <a:prstGeom prst="rect">
            <a:avLst/>
          </a:prstGeom>
          <a:solidFill>
            <a:srgbClr val="FF0000">
              <a:alpha val="59999"/>
            </a:srgbClr>
          </a:solidFill>
          <a:ln w="9525">
            <a:noFill/>
            <a:miter lim="800000"/>
            <a:headEnd/>
            <a:tailEnd/>
          </a:ln>
        </p:spPr>
        <p:txBody>
          <a:bodyPr wrap="none" anchor="ctr"/>
          <a:lstStyle/>
          <a:p>
            <a:pPr algn="ctr"/>
            <a:r>
              <a:rPr lang="en-US" sz="2800" b="1">
                <a:latin typeface="Gill Sans MT" pitchFamily="34" charset="0"/>
              </a:rPr>
              <a:t>3</a:t>
            </a:r>
          </a:p>
        </p:txBody>
      </p:sp>
      <p:sp>
        <p:nvSpPr>
          <p:cNvPr id="25603" name="Rectangle 129"/>
          <p:cNvSpPr>
            <a:spLocks noChangeArrowheads="1"/>
          </p:cNvSpPr>
          <p:nvPr/>
        </p:nvSpPr>
        <p:spPr bwMode="auto">
          <a:xfrm>
            <a:off x="795338" y="3968750"/>
            <a:ext cx="706437" cy="565150"/>
          </a:xfrm>
          <a:prstGeom prst="rect">
            <a:avLst/>
          </a:prstGeom>
          <a:solidFill>
            <a:srgbClr val="660066">
              <a:alpha val="59999"/>
            </a:srgbClr>
          </a:solidFill>
          <a:ln w="9525">
            <a:noFill/>
            <a:miter lim="800000"/>
            <a:headEnd/>
            <a:tailEnd/>
          </a:ln>
        </p:spPr>
        <p:txBody>
          <a:bodyPr wrap="none" anchor="ctr"/>
          <a:lstStyle/>
          <a:p>
            <a:pPr algn="ctr"/>
            <a:r>
              <a:rPr lang="en-US" sz="2800" b="1">
                <a:latin typeface="Gill Sans MT" pitchFamily="34" charset="0"/>
              </a:rPr>
              <a:t>4</a:t>
            </a:r>
          </a:p>
        </p:txBody>
      </p:sp>
      <p:sp>
        <p:nvSpPr>
          <p:cNvPr id="25604" name="Rectangle 135"/>
          <p:cNvSpPr>
            <a:spLocks noChangeArrowheads="1"/>
          </p:cNvSpPr>
          <p:nvPr/>
        </p:nvSpPr>
        <p:spPr bwMode="auto">
          <a:xfrm>
            <a:off x="1492250" y="3968750"/>
            <a:ext cx="6845300" cy="565150"/>
          </a:xfrm>
          <a:prstGeom prst="rect">
            <a:avLst/>
          </a:prstGeom>
          <a:solidFill>
            <a:srgbClr val="660066">
              <a:alpha val="39999"/>
            </a:srgbClr>
          </a:solidFill>
          <a:ln w="9525">
            <a:noFill/>
            <a:miter lim="800000"/>
            <a:headEnd/>
            <a:tailEnd/>
          </a:ln>
        </p:spPr>
        <p:txBody>
          <a:bodyPr wrap="none" anchor="ctr"/>
          <a:lstStyle/>
          <a:p>
            <a:r>
              <a:rPr lang="en-US" sz="2800" b="1" dirty="0">
                <a:latin typeface="Gill Sans MT" pitchFamily="34" charset="0"/>
              </a:rPr>
              <a:t>Functions and Recursion		</a:t>
            </a:r>
          </a:p>
        </p:txBody>
      </p:sp>
      <p:sp>
        <p:nvSpPr>
          <p:cNvPr id="25605" name="Rectangle 144"/>
          <p:cNvSpPr>
            <a:spLocks noChangeArrowheads="1"/>
          </p:cNvSpPr>
          <p:nvPr/>
        </p:nvSpPr>
        <p:spPr bwMode="auto">
          <a:xfrm>
            <a:off x="784225" y="1524000"/>
            <a:ext cx="706438" cy="565150"/>
          </a:xfrm>
          <a:prstGeom prst="rect">
            <a:avLst/>
          </a:prstGeom>
          <a:solidFill>
            <a:srgbClr val="33CC33">
              <a:alpha val="59999"/>
            </a:srgbClr>
          </a:solidFill>
          <a:ln w="9525" algn="ctr">
            <a:noFill/>
            <a:miter lim="800000"/>
            <a:headEnd/>
            <a:tailEnd/>
          </a:ln>
        </p:spPr>
        <p:txBody>
          <a:bodyPr wrap="none" anchor="ctr"/>
          <a:lstStyle/>
          <a:p>
            <a:pPr algn="ctr"/>
            <a:r>
              <a:rPr lang="en-US" sz="2800" b="1">
                <a:latin typeface="Gill Sans MT" pitchFamily="34" charset="0"/>
              </a:rPr>
              <a:t>1</a:t>
            </a:r>
          </a:p>
        </p:txBody>
      </p:sp>
      <p:sp>
        <p:nvSpPr>
          <p:cNvPr id="25606" name="Rectangle 146"/>
          <p:cNvSpPr>
            <a:spLocks noChangeArrowheads="1"/>
          </p:cNvSpPr>
          <p:nvPr/>
        </p:nvSpPr>
        <p:spPr bwMode="auto">
          <a:xfrm>
            <a:off x="1481138" y="1524000"/>
            <a:ext cx="6845300" cy="565150"/>
          </a:xfrm>
          <a:prstGeom prst="rect">
            <a:avLst/>
          </a:prstGeom>
          <a:solidFill>
            <a:srgbClr val="33CC33">
              <a:alpha val="39999"/>
            </a:srgbClr>
          </a:solidFill>
          <a:ln w="9525">
            <a:noFill/>
            <a:miter lim="800000"/>
            <a:headEnd/>
            <a:tailEnd/>
          </a:ln>
        </p:spPr>
        <p:txBody>
          <a:bodyPr wrap="none" anchor="ctr"/>
          <a:lstStyle/>
          <a:p>
            <a:r>
              <a:rPr lang="en-US" sz="2800" b="1" dirty="0">
                <a:latin typeface="Gill Sans MT" pitchFamily="34" charset="0"/>
              </a:rPr>
              <a:t>Introduction to C			</a:t>
            </a:r>
            <a:r>
              <a:rPr lang="en-US" sz="2800" b="1" dirty="0" smtClean="0">
                <a:latin typeface="Gill Sans MT" pitchFamily="34" charset="0"/>
              </a:rPr>
              <a:t> </a:t>
            </a:r>
            <a:endParaRPr lang="en-US" sz="2800" b="1" dirty="0">
              <a:latin typeface="Gill Sans MT" pitchFamily="34" charset="0"/>
            </a:endParaRPr>
          </a:p>
        </p:txBody>
      </p:sp>
      <p:sp>
        <p:nvSpPr>
          <p:cNvPr id="25607" name="Rectangle 155"/>
          <p:cNvSpPr>
            <a:spLocks noChangeArrowheads="1"/>
          </p:cNvSpPr>
          <p:nvPr/>
        </p:nvSpPr>
        <p:spPr bwMode="auto">
          <a:xfrm>
            <a:off x="777875" y="2360613"/>
            <a:ext cx="706438" cy="565150"/>
          </a:xfrm>
          <a:prstGeom prst="rect">
            <a:avLst/>
          </a:prstGeom>
          <a:solidFill>
            <a:srgbClr val="FFFF00">
              <a:alpha val="59999"/>
            </a:srgbClr>
          </a:solidFill>
          <a:ln w="9525">
            <a:noFill/>
            <a:miter lim="800000"/>
            <a:headEnd/>
            <a:tailEnd/>
          </a:ln>
        </p:spPr>
        <p:txBody>
          <a:bodyPr wrap="none" anchor="ctr"/>
          <a:lstStyle/>
          <a:p>
            <a:pPr algn="ctr"/>
            <a:r>
              <a:rPr lang="en-US" sz="2800" b="1">
                <a:latin typeface="Gill Sans MT" pitchFamily="34" charset="0"/>
              </a:rPr>
              <a:t>2</a:t>
            </a:r>
          </a:p>
        </p:txBody>
      </p:sp>
      <p:sp>
        <p:nvSpPr>
          <p:cNvPr id="25608" name="Rectangle 157"/>
          <p:cNvSpPr>
            <a:spLocks noChangeArrowheads="1"/>
          </p:cNvSpPr>
          <p:nvPr/>
        </p:nvSpPr>
        <p:spPr bwMode="auto">
          <a:xfrm>
            <a:off x="1482725" y="2360613"/>
            <a:ext cx="6845300" cy="565150"/>
          </a:xfrm>
          <a:prstGeom prst="rect">
            <a:avLst/>
          </a:prstGeom>
          <a:solidFill>
            <a:srgbClr val="FFFF00">
              <a:alpha val="39999"/>
            </a:srgbClr>
          </a:solidFill>
          <a:ln w="9525">
            <a:noFill/>
            <a:miter lim="800000"/>
            <a:headEnd/>
            <a:tailEnd/>
          </a:ln>
        </p:spPr>
        <p:txBody>
          <a:bodyPr wrap="none" anchor="ctr"/>
          <a:lstStyle/>
          <a:p>
            <a:r>
              <a:rPr lang="en-US" sz="2800" b="1" dirty="0">
                <a:latin typeface="Gill Sans MT" pitchFamily="34" charset="0"/>
              </a:rPr>
              <a:t>Operators &amp; Control Structures	</a:t>
            </a:r>
          </a:p>
        </p:txBody>
      </p:sp>
      <p:sp>
        <p:nvSpPr>
          <p:cNvPr id="25609" name="Rectangle 163"/>
          <p:cNvSpPr>
            <a:spLocks noChangeArrowheads="1"/>
          </p:cNvSpPr>
          <p:nvPr/>
        </p:nvSpPr>
        <p:spPr bwMode="auto">
          <a:xfrm>
            <a:off x="1492250" y="3194050"/>
            <a:ext cx="6850063" cy="523875"/>
          </a:xfrm>
          <a:prstGeom prst="rect">
            <a:avLst/>
          </a:prstGeom>
          <a:solidFill>
            <a:srgbClr val="FF0000">
              <a:alpha val="39999"/>
            </a:srgbClr>
          </a:solidFill>
          <a:ln w="9525">
            <a:noFill/>
            <a:miter lim="800000"/>
            <a:headEnd/>
            <a:tailEnd/>
          </a:ln>
        </p:spPr>
        <p:txBody>
          <a:bodyPr wrap="none" anchor="ctr"/>
          <a:lstStyle/>
          <a:p>
            <a:r>
              <a:rPr lang="en-US" sz="2800" b="1" dirty="0">
                <a:latin typeface="Gill Sans MT" pitchFamily="34" charset="0"/>
              </a:rPr>
              <a:t>Arrays and Pointers			</a:t>
            </a:r>
          </a:p>
        </p:txBody>
      </p:sp>
      <p:sp>
        <p:nvSpPr>
          <p:cNvPr id="25610" name="Rectangle 168"/>
          <p:cNvSpPr>
            <a:spLocks noChangeArrowheads="1"/>
          </p:cNvSpPr>
          <p:nvPr/>
        </p:nvSpPr>
        <p:spPr bwMode="auto">
          <a:xfrm>
            <a:off x="795338" y="4810125"/>
            <a:ext cx="706437" cy="523875"/>
          </a:xfrm>
          <a:prstGeom prst="rect">
            <a:avLst/>
          </a:prstGeom>
          <a:solidFill>
            <a:srgbClr val="0066FF">
              <a:alpha val="59999"/>
            </a:srgbClr>
          </a:solidFill>
          <a:ln w="9525">
            <a:noFill/>
            <a:miter lim="800000"/>
            <a:headEnd/>
            <a:tailEnd/>
          </a:ln>
        </p:spPr>
        <p:txBody>
          <a:bodyPr wrap="none" anchor="ctr"/>
          <a:lstStyle/>
          <a:p>
            <a:pPr algn="ctr"/>
            <a:r>
              <a:rPr lang="en-US" sz="2800" b="1">
                <a:latin typeface="Gill Sans MT" pitchFamily="34" charset="0"/>
              </a:rPr>
              <a:t>5</a:t>
            </a:r>
          </a:p>
        </p:txBody>
      </p:sp>
      <p:sp>
        <p:nvSpPr>
          <p:cNvPr id="25611" name="Rectangle 170"/>
          <p:cNvSpPr>
            <a:spLocks noChangeArrowheads="1"/>
          </p:cNvSpPr>
          <p:nvPr/>
        </p:nvSpPr>
        <p:spPr bwMode="auto">
          <a:xfrm>
            <a:off x="1492250" y="4810125"/>
            <a:ext cx="6850063" cy="523875"/>
          </a:xfrm>
          <a:prstGeom prst="rect">
            <a:avLst/>
          </a:prstGeom>
          <a:solidFill>
            <a:srgbClr val="0066FF">
              <a:alpha val="39999"/>
            </a:srgbClr>
          </a:solidFill>
          <a:ln w="9525">
            <a:noFill/>
            <a:miter lim="800000"/>
            <a:headEnd/>
            <a:tailEnd/>
          </a:ln>
        </p:spPr>
        <p:txBody>
          <a:bodyPr wrap="none" anchor="ctr"/>
          <a:lstStyle/>
          <a:p>
            <a:r>
              <a:rPr lang="nb-NO" sz="2800" b="1" dirty="0">
                <a:latin typeface="Gill Sans MT" pitchFamily="34" charset="0"/>
              </a:rPr>
              <a:t>User-Defined Data Types		</a:t>
            </a:r>
            <a:endParaRPr lang="en-US" sz="2800" b="1" dirty="0">
              <a:latin typeface="Gill Sans MT" pitchFamily="34" charset="0"/>
              <a:ea typeface="Arial Unicode MS" pitchFamily="34" charset="-128"/>
              <a:cs typeface="Arial Unicode MS" pitchFamily="34" charset="-128"/>
            </a:endParaRPr>
          </a:p>
        </p:txBody>
      </p:sp>
      <p:sp>
        <p:nvSpPr>
          <p:cNvPr id="13" name="Rectangle 144"/>
          <p:cNvSpPr>
            <a:spLocks noChangeArrowheads="1"/>
          </p:cNvSpPr>
          <p:nvPr/>
        </p:nvSpPr>
        <p:spPr bwMode="auto">
          <a:xfrm>
            <a:off x="839787" y="5607050"/>
            <a:ext cx="706438" cy="565150"/>
          </a:xfrm>
          <a:prstGeom prst="rect">
            <a:avLst/>
          </a:prstGeom>
          <a:solidFill>
            <a:srgbClr val="33CC33">
              <a:alpha val="59999"/>
            </a:srgbClr>
          </a:solidFill>
          <a:ln w="9525" algn="ctr">
            <a:noFill/>
            <a:miter lim="800000"/>
            <a:headEnd/>
            <a:tailEnd/>
          </a:ln>
        </p:spPr>
        <p:txBody>
          <a:bodyPr wrap="none" anchor="ctr"/>
          <a:lstStyle/>
          <a:p>
            <a:pPr algn="ctr"/>
            <a:r>
              <a:rPr lang="en-US" sz="2800" b="1">
                <a:latin typeface="Gill Sans MT" pitchFamily="34" charset="0"/>
              </a:rPr>
              <a:t>6</a:t>
            </a:r>
          </a:p>
        </p:txBody>
      </p:sp>
      <p:sp>
        <p:nvSpPr>
          <p:cNvPr id="14" name="Rectangle 146"/>
          <p:cNvSpPr>
            <a:spLocks noChangeArrowheads="1"/>
          </p:cNvSpPr>
          <p:nvPr/>
        </p:nvSpPr>
        <p:spPr bwMode="auto">
          <a:xfrm>
            <a:off x="1536700" y="5607050"/>
            <a:ext cx="6845300" cy="565150"/>
          </a:xfrm>
          <a:prstGeom prst="rect">
            <a:avLst/>
          </a:prstGeom>
          <a:solidFill>
            <a:srgbClr val="33CC33">
              <a:alpha val="39999"/>
            </a:srgbClr>
          </a:solidFill>
          <a:ln w="9525">
            <a:noFill/>
            <a:miter lim="800000"/>
            <a:headEnd/>
            <a:tailEnd/>
          </a:ln>
        </p:spPr>
        <p:txBody>
          <a:bodyPr wrap="none" anchor="ctr"/>
          <a:lstStyle/>
          <a:p>
            <a:r>
              <a:rPr lang="en-US" sz="2800" b="1" dirty="0">
                <a:latin typeface="Gill Sans MT" pitchFamily="34" charset="0"/>
              </a:rPr>
              <a:t>File Input / Output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idx="4294967295"/>
          </p:nvPr>
        </p:nvSpPr>
        <p:spPr/>
        <p:txBody>
          <a:bodyPr/>
          <a:lstStyle/>
          <a:p>
            <a:pPr eaLnBrk="1" hangingPunct="1"/>
            <a:r>
              <a:rPr lang="en-US" sz="3200" i="1" dirty="0" err="1" smtClean="0"/>
              <a:t>printf</a:t>
            </a:r>
            <a:r>
              <a:rPr lang="en-US" sz="3200" i="1" dirty="0" smtClean="0"/>
              <a:t>()</a:t>
            </a:r>
            <a:r>
              <a:rPr lang="en-US" sz="3200" dirty="0" smtClean="0"/>
              <a:t>  statement</a:t>
            </a:r>
          </a:p>
        </p:txBody>
      </p:sp>
      <p:sp>
        <p:nvSpPr>
          <p:cNvPr id="48130" name="Rectangle 3"/>
          <p:cNvSpPr>
            <a:spLocks noGrp="1"/>
          </p:cNvSpPr>
          <p:nvPr>
            <p:ph type="body" idx="4294967295"/>
          </p:nvPr>
        </p:nvSpPr>
        <p:spPr/>
        <p:txBody>
          <a:bodyPr/>
          <a:lstStyle/>
          <a:p>
            <a:pPr eaLnBrk="1" hangingPunct="1">
              <a:buFont typeface="Wingdings" pitchFamily="2" charset="2"/>
              <a:buNone/>
            </a:pPr>
            <a:r>
              <a:rPr lang="en-US" smtClean="0"/>
              <a:t>	printf( ) is predefined ,standard C function for printing output</a:t>
            </a:r>
            <a:r>
              <a:rPr lang="en-US" sz="2400" smtClean="0"/>
              <a:t>.</a:t>
            </a:r>
          </a:p>
          <a:p>
            <a:pPr eaLnBrk="1" hangingPunct="1">
              <a:buFont typeface="Wingdings" pitchFamily="2" charset="2"/>
              <a:buNone/>
            </a:pPr>
            <a:r>
              <a:rPr lang="en-US" sz="2400" smtClean="0"/>
              <a:t>      </a:t>
            </a:r>
            <a:r>
              <a:rPr lang="en-US" smtClean="0"/>
              <a:t>The general form of printf() is,</a:t>
            </a:r>
          </a:p>
          <a:p>
            <a:pPr eaLnBrk="1" hangingPunct="1">
              <a:buFont typeface="Wingdings" pitchFamily="2" charset="2"/>
              <a:buNone/>
            </a:pPr>
            <a:r>
              <a:rPr lang="en-US" smtClean="0"/>
              <a:t>	   </a:t>
            </a:r>
            <a:r>
              <a:rPr lang="en-US" smtClean="0">
                <a:solidFill>
                  <a:schemeClr val="folHlink"/>
                </a:solidFill>
              </a:rPr>
              <a:t>printf(“&lt;format string&gt;”,&lt;list of variables&gt;);</a:t>
            </a:r>
          </a:p>
          <a:p>
            <a:pPr eaLnBrk="1" hangingPunct="1">
              <a:buFont typeface="Wingdings" pitchFamily="2" charset="2"/>
              <a:buNone/>
            </a:pPr>
            <a:r>
              <a:rPr lang="en-US" smtClean="0"/>
              <a:t>	 </a:t>
            </a:r>
          </a:p>
          <a:p>
            <a:pPr eaLnBrk="1" hangingPunct="1">
              <a:buFont typeface="Wingdings" pitchFamily="2" charset="2"/>
              <a:buNone/>
            </a:pPr>
            <a:r>
              <a:rPr lang="en-US" smtClean="0"/>
              <a:t>        &lt;format string&gt; could be,</a:t>
            </a:r>
          </a:p>
          <a:p>
            <a:pPr eaLnBrk="1" hangingPunct="1">
              <a:buFont typeface="Wingdings" pitchFamily="2" charset="2"/>
              <a:buNone/>
            </a:pPr>
            <a:r>
              <a:rPr lang="en-US" smtClean="0"/>
              <a:t>	   </a:t>
            </a:r>
            <a:r>
              <a:rPr lang="en-US" smtClean="0">
                <a:solidFill>
                  <a:schemeClr val="folHlink"/>
                </a:solidFill>
              </a:rPr>
              <a:t>%f</a:t>
            </a:r>
            <a:r>
              <a:rPr lang="en-US" smtClean="0"/>
              <a:t>  for printing real values.</a:t>
            </a:r>
          </a:p>
          <a:p>
            <a:pPr eaLnBrk="1" hangingPunct="1">
              <a:buFont typeface="Wingdings" pitchFamily="2" charset="2"/>
              <a:buNone/>
            </a:pPr>
            <a:r>
              <a:rPr lang="en-US" smtClean="0"/>
              <a:t>	   </a:t>
            </a:r>
            <a:r>
              <a:rPr lang="en-US" smtClean="0">
                <a:solidFill>
                  <a:schemeClr val="folHlink"/>
                </a:solidFill>
              </a:rPr>
              <a:t>%d</a:t>
            </a:r>
            <a:r>
              <a:rPr lang="en-US" smtClean="0"/>
              <a:t>  for printing integer values.</a:t>
            </a:r>
          </a:p>
          <a:p>
            <a:pPr eaLnBrk="1" hangingPunct="1">
              <a:buFont typeface="Wingdings" pitchFamily="2" charset="2"/>
              <a:buNone/>
            </a:pPr>
            <a:r>
              <a:rPr lang="en-US" smtClean="0"/>
              <a:t>	   </a:t>
            </a:r>
            <a:r>
              <a:rPr lang="en-US" smtClean="0">
                <a:solidFill>
                  <a:schemeClr val="folHlink"/>
                </a:solidFill>
              </a:rPr>
              <a:t>%c</a:t>
            </a:r>
            <a:r>
              <a:rPr lang="en-US" smtClean="0"/>
              <a:t>  for printing character values.</a:t>
            </a:r>
          </a:p>
          <a:p>
            <a:pPr eaLnBrk="1" hangingPunct="1">
              <a:buFont typeface="Wingdings" pitchFamily="2" charset="2"/>
              <a:buNone/>
            </a:pPr>
            <a:r>
              <a:rPr lang="en-US" smtClean="0"/>
              <a:t>	   Eg: printf(“%f”,si);</a:t>
            </a:r>
          </a:p>
          <a:p>
            <a:pPr eaLnBrk="1" hangingPunct="1">
              <a:buFont typeface="Wingdings" pitchFamily="2" charset="2"/>
              <a:buNone/>
            </a:pPr>
            <a:r>
              <a:rPr lang="en-US" smtClean="0"/>
              <a:t>               printf(“%d”,i); </a:t>
            </a:r>
          </a:p>
          <a:p>
            <a:pPr eaLnBrk="1" hangingPunct="1"/>
            <a:endParaRPr lang="en-US" smtClean="0"/>
          </a:p>
          <a:p>
            <a:pPr eaLnBrk="1" hangingPunct="1"/>
            <a:endParaRPr lang="en-US" smtClean="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6710" name="Group 38"/>
          <p:cNvGraphicFramePr>
            <a:graphicFrameLocks noGrp="1"/>
          </p:cNvGraphicFramePr>
          <p:nvPr>
            <p:ph idx="4294967295"/>
          </p:nvPr>
        </p:nvGraphicFramePr>
        <p:xfrm>
          <a:off x="381000" y="2667000"/>
          <a:ext cx="8229600" cy="3139440"/>
        </p:xfrm>
        <a:graphic>
          <a:graphicData uri="http://schemas.openxmlformats.org/drawingml/2006/table">
            <a:tbl>
              <a:tblPr/>
              <a:tblGrid>
                <a:gridCol w="1876926"/>
                <a:gridCol w="2454442"/>
                <a:gridCol w="3898232"/>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Mode</a:t>
                      </a:r>
                    </a:p>
                  </a:txBody>
                  <a:tcPr marL="86627" marR="866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Access</a:t>
                      </a:r>
                    </a:p>
                  </a:txBody>
                  <a:tcPr marL="86627" marR="866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Explanation</a:t>
                      </a:r>
                    </a:p>
                  </a:txBody>
                  <a:tcPr marL="86627" marR="866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a:t>
                      </a:r>
                    </a:p>
                  </a:txBody>
                  <a:tcPr marL="86627" marR="866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Read only mode</a:t>
                      </a:r>
                    </a:p>
                  </a:txBody>
                  <a:tcPr marL="86627" marR="866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Opening a file in “r” mode only allows data to be read from the file</a:t>
                      </a:r>
                    </a:p>
                  </a:txBody>
                  <a:tcPr marL="86627" marR="866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a:t>
                      </a:r>
                    </a:p>
                  </a:txBody>
                  <a:tcPr marL="86627" marR="866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Write only mode</a:t>
                      </a:r>
                    </a:p>
                  </a:txBody>
                  <a:tcPr marL="86627" marR="866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The “w” mode creates an empty file for output. If a file by the name already exists, it is deleted. Data can only be written to the file, and not read from it</a:t>
                      </a:r>
                    </a:p>
                  </a:txBody>
                  <a:tcPr marL="86627" marR="866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1907" name="Rectangle 2"/>
          <p:cNvSpPr>
            <a:spLocks noGrp="1" noChangeArrowheads="1"/>
          </p:cNvSpPr>
          <p:nvPr>
            <p:ph type="title" idx="4294967295"/>
          </p:nvPr>
        </p:nvSpPr>
        <p:spPr>
          <a:xfrm>
            <a:off x="3175" y="0"/>
            <a:ext cx="7564438" cy="914400"/>
          </a:xfrm>
        </p:spPr>
        <p:txBody>
          <a:bodyPr/>
          <a:lstStyle/>
          <a:p>
            <a:r>
              <a:rPr lang="en-US" sz="3200" dirty="0" smtClean="0"/>
              <a:t>File Access Modes (Contd.).</a:t>
            </a:r>
          </a:p>
        </p:txBody>
      </p:sp>
      <p:sp>
        <p:nvSpPr>
          <p:cNvPr id="421908" name="Rectangle 3"/>
          <p:cNvSpPr>
            <a:spLocks noGrp="1" noChangeArrowheads="1"/>
          </p:cNvSpPr>
          <p:nvPr>
            <p:ph type="body" sz="half" idx="4294967295"/>
          </p:nvPr>
        </p:nvSpPr>
        <p:spPr>
          <a:xfrm>
            <a:off x="0" y="1371600"/>
            <a:ext cx="8077200" cy="1066800"/>
          </a:xfrm>
        </p:spPr>
        <p:txBody>
          <a:bodyPr/>
          <a:lstStyle/>
          <a:p>
            <a:pPr algn="just"/>
            <a:r>
              <a:rPr lang="en-US" smtClean="0"/>
              <a:t>When opening a file using fopen( ), one also needs to mention the mode in which the file is to be operated on. C allows a number of modes in which a file can be opened.</a:t>
            </a:r>
          </a:p>
          <a:p>
            <a:pPr algn="just"/>
            <a:endParaRPr lang="en-US" smtClean="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0826" name="Group 58"/>
          <p:cNvGraphicFramePr>
            <a:graphicFrameLocks noGrp="1"/>
          </p:cNvGraphicFramePr>
          <p:nvPr>
            <p:ph idx="4294967295"/>
          </p:nvPr>
        </p:nvGraphicFramePr>
        <p:xfrm>
          <a:off x="457200" y="1371600"/>
          <a:ext cx="8229599" cy="4194493"/>
        </p:xfrm>
        <a:graphic>
          <a:graphicData uri="http://schemas.openxmlformats.org/drawingml/2006/table">
            <a:tbl>
              <a:tblPr/>
              <a:tblGrid>
                <a:gridCol w="889686"/>
                <a:gridCol w="1705232"/>
                <a:gridCol w="5634681"/>
              </a:tblGrid>
              <a:tr h="330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Mode</a:t>
                      </a:r>
                    </a:p>
                  </a:txBody>
                  <a:tcPr marL="88969" marR="889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Access</a:t>
                      </a:r>
                    </a:p>
                  </a:txBody>
                  <a:tcPr marL="88969" marR="889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Explanation</a:t>
                      </a:r>
                    </a:p>
                  </a:txBody>
                  <a:tcPr marL="88969" marR="889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 </a:t>
                      </a:r>
                    </a:p>
                  </a:txBody>
                  <a:tcPr marL="88969" marR="889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Append mode</a:t>
                      </a:r>
                    </a:p>
                  </a:txBody>
                  <a:tcPr marL="88969" marR="889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Allows data to be appended to the end of the file, without erasing the existing contents. It is therefore useful for adding data to existing data files.</a:t>
                      </a:r>
                    </a:p>
                  </a:txBody>
                  <a:tcPr marL="88969" marR="889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88969" marR="889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Read + Write mode</a:t>
                      </a:r>
                    </a:p>
                  </a:txBody>
                  <a:tcPr marL="88969" marR="889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allows data to be updated in a file</a:t>
                      </a:r>
                    </a:p>
                  </a:txBody>
                  <a:tcPr marL="88969" marR="889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a:t>
                      </a:r>
                    </a:p>
                  </a:txBody>
                  <a:tcPr marL="88969" marR="889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Write + Read mode</a:t>
                      </a:r>
                    </a:p>
                  </a:txBody>
                  <a:tcPr marL="88969" marR="889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works similarly to the “w” mode, except that it allows data to be read back after it is written.</a:t>
                      </a:r>
                    </a:p>
                  </a:txBody>
                  <a:tcPr marL="88969" marR="889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a:t>
                      </a:r>
                    </a:p>
                  </a:txBody>
                  <a:tcPr marL="88969" marR="889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Read + Append mode</a:t>
                      </a:r>
                    </a:p>
                  </a:txBody>
                  <a:tcPr marL="88969" marR="889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mode allows existing data to be read, and new data to be added to the end of the file.</a:t>
                      </a:r>
                    </a:p>
                  </a:txBody>
                  <a:tcPr marL="88969" marR="889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2939" name="Rectangle 2"/>
          <p:cNvSpPr>
            <a:spLocks noGrp="1" noChangeArrowheads="1"/>
          </p:cNvSpPr>
          <p:nvPr>
            <p:ph type="title" idx="4294967295"/>
          </p:nvPr>
        </p:nvSpPr>
        <p:spPr>
          <a:xfrm>
            <a:off x="3175" y="0"/>
            <a:ext cx="7564438" cy="914400"/>
          </a:xfrm>
        </p:spPr>
        <p:txBody>
          <a:bodyPr/>
          <a:lstStyle/>
          <a:p>
            <a:r>
              <a:rPr lang="en-US" sz="3200" smtClean="0"/>
              <a:t>File Access Modes</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7" name="Rectangle 3"/>
          <p:cNvSpPr>
            <a:spLocks noGrp="1" noChangeArrowheads="1"/>
          </p:cNvSpPr>
          <p:nvPr>
            <p:ph idx="4294967295"/>
          </p:nvPr>
        </p:nvSpPr>
        <p:spPr>
          <a:xfrm>
            <a:off x="457200" y="1371600"/>
            <a:ext cx="7620000" cy="5029200"/>
          </a:xfrm>
        </p:spPr>
        <p:txBody>
          <a:bodyPr/>
          <a:lstStyle/>
          <a:p>
            <a:pPr algn="just"/>
            <a:r>
              <a:rPr lang="en-US" smtClean="0"/>
              <a:t>In C, character-based input/output from and to files is facilitated through the functions </a:t>
            </a:r>
            <a:r>
              <a:rPr lang="en-US" b="1" smtClean="0"/>
              <a:t>fgetc( )</a:t>
            </a:r>
            <a:r>
              <a:rPr lang="en-US" smtClean="0"/>
              <a:t> and </a:t>
            </a:r>
            <a:r>
              <a:rPr lang="en-US" b="1" smtClean="0"/>
              <a:t>fputc( )</a:t>
            </a:r>
            <a:r>
              <a:rPr lang="en-US" smtClean="0"/>
              <a:t>.</a:t>
            </a:r>
          </a:p>
          <a:p>
            <a:pPr algn="just"/>
            <a:endParaRPr lang="en-US" smtClean="0"/>
          </a:p>
          <a:p>
            <a:pPr algn="just"/>
            <a:r>
              <a:rPr lang="en-US" smtClean="0"/>
              <a:t>These functions are simple extensions of the corresponding functions for input/output from/to the terminal.</a:t>
            </a:r>
          </a:p>
          <a:p>
            <a:pPr algn="just"/>
            <a:endParaRPr lang="en-US" smtClean="0"/>
          </a:p>
          <a:p>
            <a:pPr algn="just"/>
            <a:r>
              <a:rPr lang="en-US" smtClean="0"/>
              <a:t>The only additional argument for both functions is the appropriate file pointer, through which these functions perform input/output from/to these files.</a:t>
            </a:r>
            <a:endParaRPr lang="en-US" b="1" smtClean="0"/>
          </a:p>
        </p:txBody>
      </p:sp>
      <p:sp>
        <p:nvSpPr>
          <p:cNvPr id="423938" name="Rectangle 2"/>
          <p:cNvSpPr>
            <a:spLocks noGrp="1" noChangeArrowheads="1"/>
          </p:cNvSpPr>
          <p:nvPr>
            <p:ph type="title" idx="4294967295"/>
          </p:nvPr>
        </p:nvSpPr>
        <p:spPr>
          <a:xfrm>
            <a:off x="3175" y="0"/>
            <a:ext cx="7564438" cy="914400"/>
          </a:xfrm>
        </p:spPr>
        <p:txBody>
          <a:bodyPr/>
          <a:lstStyle/>
          <a:p>
            <a:r>
              <a:rPr lang="en-US" sz="3200" smtClean="0"/>
              <a:t>Character-based File I/O</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3"/>
          <p:cNvSpPr>
            <a:spLocks noGrp="1" noChangeArrowheads="1"/>
          </p:cNvSpPr>
          <p:nvPr>
            <p:ph idx="4294967295"/>
          </p:nvPr>
        </p:nvSpPr>
        <p:spPr>
          <a:xfrm>
            <a:off x="457200" y="1371600"/>
            <a:ext cx="8229600" cy="5029200"/>
          </a:xfrm>
        </p:spPr>
        <p:txBody>
          <a:bodyPr/>
          <a:lstStyle/>
          <a:p>
            <a:pPr>
              <a:lnSpc>
                <a:spcPct val="90000"/>
              </a:lnSpc>
              <a:buFont typeface="Wingdings" pitchFamily="2" charset="2"/>
              <a:buNone/>
            </a:pPr>
            <a:r>
              <a:rPr lang="en-US" smtClean="0">
                <a:latin typeface="Courier New" pitchFamily="49" charset="0"/>
              </a:rPr>
              <a:t>#include&lt;stdio.h&gt;</a:t>
            </a:r>
          </a:p>
          <a:p>
            <a:pPr>
              <a:lnSpc>
                <a:spcPct val="90000"/>
              </a:lnSpc>
              <a:buFont typeface="Wingdings" pitchFamily="2" charset="2"/>
              <a:buNone/>
            </a:pPr>
            <a:r>
              <a:rPr lang="en-US" smtClean="0">
                <a:latin typeface="Courier New" pitchFamily="49" charset="0"/>
              </a:rPr>
              <a:t>main( )</a:t>
            </a:r>
          </a:p>
          <a:p>
            <a:pPr>
              <a:lnSpc>
                <a:spcPct val="90000"/>
              </a:lnSpc>
              <a:buFont typeface="Wingdings" pitchFamily="2" charset="2"/>
              <a:buNone/>
            </a:pPr>
            <a:r>
              <a:rPr lang="en-US" smtClean="0">
                <a:latin typeface="Courier New" pitchFamily="49" charset="0"/>
              </a:rPr>
              <a:t>{</a:t>
            </a:r>
          </a:p>
          <a:p>
            <a:pPr>
              <a:lnSpc>
                <a:spcPct val="90000"/>
              </a:lnSpc>
              <a:buFont typeface="Wingdings" pitchFamily="2" charset="2"/>
              <a:buNone/>
            </a:pPr>
            <a:r>
              <a:rPr lang="en-US" smtClean="0">
                <a:latin typeface="Courier New" pitchFamily="49" charset="0"/>
              </a:rPr>
              <a:t>  FILE *fp1, *fp2;</a:t>
            </a:r>
          </a:p>
          <a:p>
            <a:pPr>
              <a:lnSpc>
                <a:spcPct val="90000"/>
              </a:lnSpc>
              <a:buFont typeface="Wingdings" pitchFamily="2" charset="2"/>
              <a:buNone/>
            </a:pPr>
            <a:r>
              <a:rPr lang="en-US" smtClean="0">
                <a:latin typeface="Courier New" pitchFamily="49" charset="0"/>
              </a:rPr>
              <a:t>  fp1 = fopen( “source.dat”, “r”);</a:t>
            </a:r>
          </a:p>
          <a:p>
            <a:pPr>
              <a:lnSpc>
                <a:spcPct val="90000"/>
              </a:lnSpc>
              <a:buFont typeface="Wingdings" pitchFamily="2" charset="2"/>
              <a:buNone/>
            </a:pPr>
            <a:r>
              <a:rPr lang="en-US" smtClean="0">
                <a:latin typeface="Courier New" pitchFamily="49" charset="0"/>
              </a:rPr>
              <a:t>  fp2 = fopen( “target.dat”, “w”);</a:t>
            </a:r>
          </a:p>
          <a:p>
            <a:pPr>
              <a:lnSpc>
                <a:spcPct val="90000"/>
              </a:lnSpc>
              <a:buFont typeface="Wingdings" pitchFamily="2" charset="2"/>
              <a:buNone/>
            </a:pPr>
            <a:r>
              <a:rPr lang="en-US" smtClean="0">
                <a:latin typeface="Courier New" pitchFamily="49" charset="0"/>
              </a:rPr>
              <a:t>  char ch;</a:t>
            </a:r>
          </a:p>
          <a:p>
            <a:pPr>
              <a:lnSpc>
                <a:spcPct val="90000"/>
              </a:lnSpc>
              <a:buFont typeface="Wingdings" pitchFamily="2" charset="2"/>
              <a:buNone/>
            </a:pPr>
            <a:r>
              <a:rPr lang="en-US" smtClean="0">
                <a:latin typeface="Courier New" pitchFamily="49" charset="0"/>
              </a:rPr>
              <a:t>  while ( (ch = fgetc( fp1)) != EOF)</a:t>
            </a:r>
          </a:p>
          <a:p>
            <a:pPr>
              <a:lnSpc>
                <a:spcPct val="90000"/>
              </a:lnSpc>
              <a:buFont typeface="Wingdings" pitchFamily="2" charset="2"/>
              <a:buNone/>
            </a:pPr>
            <a:r>
              <a:rPr lang="en-US" smtClean="0">
                <a:latin typeface="Courier New" pitchFamily="49" charset="0"/>
              </a:rPr>
              <a:t>   {</a:t>
            </a:r>
          </a:p>
          <a:p>
            <a:pPr>
              <a:lnSpc>
                <a:spcPct val="90000"/>
              </a:lnSpc>
              <a:buFont typeface="Wingdings" pitchFamily="2" charset="2"/>
              <a:buNone/>
            </a:pPr>
            <a:r>
              <a:rPr lang="en-US" smtClean="0">
                <a:latin typeface="Courier New" pitchFamily="49" charset="0"/>
              </a:rPr>
              <a:t>     fputc (ch, fp2);</a:t>
            </a:r>
          </a:p>
          <a:p>
            <a:pPr>
              <a:lnSpc>
                <a:spcPct val="90000"/>
              </a:lnSpc>
              <a:buFont typeface="Wingdings" pitchFamily="2" charset="2"/>
              <a:buNone/>
            </a:pPr>
            <a:r>
              <a:rPr lang="en-US" smtClean="0">
                <a:latin typeface="Courier New" pitchFamily="49" charset="0"/>
              </a:rPr>
              <a:t>   } </a:t>
            </a:r>
          </a:p>
          <a:p>
            <a:pPr>
              <a:lnSpc>
                <a:spcPct val="90000"/>
              </a:lnSpc>
              <a:buFont typeface="Wingdings" pitchFamily="2" charset="2"/>
              <a:buNone/>
            </a:pPr>
            <a:r>
              <a:rPr lang="en-US" smtClean="0">
                <a:latin typeface="Courier New" pitchFamily="49" charset="0"/>
              </a:rPr>
              <a:t>fclose(fp1);</a:t>
            </a:r>
          </a:p>
          <a:p>
            <a:pPr>
              <a:lnSpc>
                <a:spcPct val="90000"/>
              </a:lnSpc>
              <a:buFont typeface="Wingdings" pitchFamily="2" charset="2"/>
              <a:buNone/>
            </a:pPr>
            <a:r>
              <a:rPr lang="en-US" smtClean="0">
                <a:latin typeface="Courier New" pitchFamily="49" charset="0"/>
              </a:rPr>
              <a:t>fclose(fp2);</a:t>
            </a:r>
          </a:p>
          <a:p>
            <a:pPr>
              <a:lnSpc>
                <a:spcPct val="90000"/>
              </a:lnSpc>
              <a:buFont typeface="Wingdings" pitchFamily="2" charset="2"/>
              <a:buNone/>
            </a:pPr>
            <a:r>
              <a:rPr lang="en-US" smtClean="0">
                <a:latin typeface="Courier New" pitchFamily="49" charset="0"/>
              </a:rPr>
              <a:t>}</a:t>
            </a:r>
          </a:p>
        </p:txBody>
      </p:sp>
      <p:sp>
        <p:nvSpPr>
          <p:cNvPr id="424962" name="Rectangle 2"/>
          <p:cNvSpPr>
            <a:spLocks noGrp="1" noChangeArrowheads="1"/>
          </p:cNvSpPr>
          <p:nvPr>
            <p:ph type="title" idx="4294967295"/>
          </p:nvPr>
        </p:nvSpPr>
        <p:spPr>
          <a:xfrm>
            <a:off x="3175" y="0"/>
            <a:ext cx="7564438" cy="914400"/>
          </a:xfrm>
        </p:spPr>
        <p:txBody>
          <a:bodyPr/>
          <a:lstStyle/>
          <a:p>
            <a:r>
              <a:rPr lang="en-US" sz="3200" smtClean="0"/>
              <a:t>A File Copy Program</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5" name="Rectangle 3"/>
          <p:cNvSpPr>
            <a:spLocks noGrp="1" noChangeArrowheads="1"/>
          </p:cNvSpPr>
          <p:nvPr>
            <p:ph idx="4294967295"/>
          </p:nvPr>
        </p:nvSpPr>
        <p:spPr>
          <a:xfrm>
            <a:off x="457200" y="1371600"/>
            <a:ext cx="8229600" cy="5029200"/>
          </a:xfrm>
        </p:spPr>
        <p:txBody>
          <a:bodyPr/>
          <a:lstStyle/>
          <a:p>
            <a:pPr>
              <a:buFont typeface="Wingdings" pitchFamily="2" charset="2"/>
              <a:buNone/>
            </a:pPr>
            <a:r>
              <a:rPr lang="en-US" smtClean="0">
                <a:latin typeface="Courier New" pitchFamily="49" charset="0"/>
              </a:rPr>
              <a:t>#include&lt;stdio.h&gt;</a:t>
            </a:r>
          </a:p>
          <a:p>
            <a:pPr>
              <a:buFont typeface="Wingdings" pitchFamily="2" charset="2"/>
              <a:buNone/>
            </a:pPr>
            <a:r>
              <a:rPr lang="en-US" smtClean="0">
                <a:latin typeface="Courier New" pitchFamily="49" charset="0"/>
              </a:rPr>
              <a:t>main( )</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 char ch;</a:t>
            </a:r>
          </a:p>
          <a:p>
            <a:pPr>
              <a:buFont typeface="Wingdings" pitchFamily="2" charset="2"/>
              <a:buNone/>
            </a:pPr>
            <a:r>
              <a:rPr lang="en-US" smtClean="0">
                <a:latin typeface="Courier New" pitchFamily="49" charset="0"/>
              </a:rPr>
              <a:t>  while ( (ch = fgetc( stdin)) != EOF)</a:t>
            </a:r>
          </a:p>
          <a:p>
            <a:pPr>
              <a:buFont typeface="Wingdings" pitchFamily="2" charset="2"/>
              <a:buNone/>
            </a:pPr>
            <a:r>
              <a:rPr lang="en-US" smtClean="0">
                <a:latin typeface="Courier New" pitchFamily="49" charset="0"/>
              </a:rPr>
              <a:t>   {</a:t>
            </a:r>
          </a:p>
          <a:p>
            <a:pPr>
              <a:buFont typeface="Wingdings" pitchFamily="2" charset="2"/>
              <a:buNone/>
            </a:pPr>
            <a:r>
              <a:rPr lang="en-US" smtClean="0">
                <a:latin typeface="Courier New" pitchFamily="49" charset="0"/>
              </a:rPr>
              <a:t>     fputc (ch, stdout);</a:t>
            </a:r>
          </a:p>
          <a:p>
            <a:pPr>
              <a:buFont typeface="Wingdings" pitchFamily="2" charset="2"/>
              <a:buNone/>
            </a:pPr>
            <a:r>
              <a:rPr lang="en-US" smtClean="0">
                <a:latin typeface="Courier New" pitchFamily="49" charset="0"/>
              </a:rPr>
              <a:t>   } </a:t>
            </a:r>
          </a:p>
          <a:p>
            <a:pPr>
              <a:buFont typeface="Wingdings" pitchFamily="2" charset="2"/>
              <a:buNone/>
            </a:pPr>
            <a:r>
              <a:rPr lang="en-US" smtClean="0">
                <a:latin typeface="Courier New" pitchFamily="49" charset="0"/>
              </a:rPr>
              <a:t>}</a:t>
            </a:r>
          </a:p>
          <a:p>
            <a:endParaRPr lang="en-US" smtClean="0">
              <a:latin typeface="Courier New" pitchFamily="49" charset="0"/>
            </a:endParaRPr>
          </a:p>
        </p:txBody>
      </p:sp>
      <p:sp>
        <p:nvSpPr>
          <p:cNvPr id="425986" name="Rectangle 2"/>
          <p:cNvSpPr>
            <a:spLocks noGrp="1" noChangeArrowheads="1"/>
          </p:cNvSpPr>
          <p:nvPr>
            <p:ph type="title" idx="4294967295"/>
          </p:nvPr>
        </p:nvSpPr>
        <p:spPr>
          <a:xfrm>
            <a:off x="3175" y="0"/>
            <a:ext cx="7564438" cy="914400"/>
          </a:xfrm>
        </p:spPr>
        <p:txBody>
          <a:bodyPr/>
          <a:lstStyle/>
          <a:p>
            <a:r>
              <a:rPr lang="en-US" sz="3200" smtClean="0"/>
              <a:t>Variation to Console-Based I/O</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3" name="Rectangle 3"/>
          <p:cNvSpPr>
            <a:spLocks noGrp="1" noChangeArrowheads="1"/>
          </p:cNvSpPr>
          <p:nvPr>
            <p:ph idx="4294967295"/>
          </p:nvPr>
        </p:nvSpPr>
        <p:spPr>
          <a:xfrm>
            <a:off x="457200" y="1371600"/>
            <a:ext cx="8077200" cy="5029200"/>
          </a:xfrm>
        </p:spPr>
        <p:txBody>
          <a:bodyPr/>
          <a:lstStyle/>
          <a:p>
            <a:pPr algn="just">
              <a:lnSpc>
                <a:spcPct val="90000"/>
              </a:lnSpc>
            </a:pPr>
            <a:r>
              <a:rPr lang="en-US" dirty="0" smtClean="0"/>
              <a:t>The important point to note is that in C, devices are also treated as files. So, the keyboard and the VDU are also treated as files. </a:t>
            </a:r>
          </a:p>
          <a:p>
            <a:pPr algn="just">
              <a:lnSpc>
                <a:spcPct val="90000"/>
              </a:lnSpc>
            </a:pPr>
            <a:endParaRPr lang="en-US" dirty="0" smtClean="0"/>
          </a:p>
          <a:p>
            <a:pPr algn="just">
              <a:lnSpc>
                <a:spcPct val="90000"/>
              </a:lnSpc>
            </a:pPr>
            <a:r>
              <a:rPr lang="en-US" dirty="0" smtClean="0"/>
              <a:t>It would be interesting here to know what </a:t>
            </a:r>
            <a:r>
              <a:rPr lang="en-US" b="1" dirty="0" err="1" smtClean="0"/>
              <a:t>stdin</a:t>
            </a:r>
            <a:r>
              <a:rPr lang="en-US" b="1" dirty="0" smtClean="0"/>
              <a:t>, </a:t>
            </a:r>
            <a:r>
              <a:rPr lang="en-US" b="1" dirty="0" err="1" smtClean="0"/>
              <a:t>stdout</a:t>
            </a:r>
            <a:r>
              <a:rPr lang="en-US" b="1" dirty="0" smtClean="0"/>
              <a:t>, and </a:t>
            </a:r>
            <a:r>
              <a:rPr lang="en-US" b="1" dirty="0" err="1" smtClean="0"/>
              <a:t>stderr</a:t>
            </a:r>
            <a:r>
              <a:rPr lang="en-US" dirty="0" smtClean="0"/>
              <a:t> actually are.</a:t>
            </a:r>
          </a:p>
          <a:p>
            <a:pPr algn="just">
              <a:lnSpc>
                <a:spcPct val="90000"/>
              </a:lnSpc>
            </a:pPr>
            <a:endParaRPr lang="en-US" dirty="0" smtClean="0"/>
          </a:p>
          <a:p>
            <a:pPr algn="just">
              <a:lnSpc>
                <a:spcPct val="90000"/>
              </a:lnSpc>
            </a:pPr>
            <a:r>
              <a:rPr lang="en-US" b="1" dirty="0" err="1" smtClean="0"/>
              <a:t>stdin</a:t>
            </a:r>
            <a:r>
              <a:rPr lang="en-US" dirty="0" smtClean="0"/>
              <a:t>, </a:t>
            </a:r>
            <a:r>
              <a:rPr lang="en-US" b="1" dirty="0" err="1" smtClean="0"/>
              <a:t>stdout</a:t>
            </a:r>
            <a:r>
              <a:rPr lang="en-US" dirty="0" smtClean="0"/>
              <a:t>, and </a:t>
            </a:r>
            <a:r>
              <a:rPr lang="en-US" b="1" dirty="0" err="1" smtClean="0"/>
              <a:t>stderr</a:t>
            </a:r>
            <a:r>
              <a:rPr lang="en-US" dirty="0" smtClean="0"/>
              <a:t> are pointers of type </a:t>
            </a:r>
            <a:r>
              <a:rPr lang="en-US" b="1" dirty="0" smtClean="0"/>
              <a:t>FILE</a:t>
            </a:r>
            <a:r>
              <a:rPr lang="en-US" dirty="0" smtClean="0"/>
              <a:t> defined in </a:t>
            </a:r>
            <a:r>
              <a:rPr lang="en-US" b="1" dirty="0" err="1" smtClean="0"/>
              <a:t>stdio.h</a:t>
            </a:r>
            <a:r>
              <a:rPr lang="en-US" dirty="0" smtClean="0"/>
              <a:t>. </a:t>
            </a:r>
            <a:r>
              <a:rPr lang="en-US" b="1" dirty="0" err="1" smtClean="0"/>
              <a:t>stdin</a:t>
            </a:r>
            <a:r>
              <a:rPr lang="en-US" dirty="0" smtClean="0"/>
              <a:t> is a </a:t>
            </a:r>
            <a:r>
              <a:rPr lang="en-US" b="1" dirty="0" smtClean="0"/>
              <a:t>FILE</a:t>
            </a:r>
            <a:r>
              <a:rPr lang="en-US" dirty="0" smtClean="0"/>
              <a:t> type pointer to standard input, </a:t>
            </a:r>
            <a:r>
              <a:rPr lang="en-US" b="1" dirty="0" err="1" smtClean="0"/>
              <a:t>stdout</a:t>
            </a:r>
            <a:r>
              <a:rPr lang="en-US" dirty="0" smtClean="0"/>
              <a:t> is a </a:t>
            </a:r>
            <a:r>
              <a:rPr lang="en-US" b="1" dirty="0" smtClean="0"/>
              <a:t>FILE</a:t>
            </a:r>
            <a:r>
              <a:rPr lang="en-US" dirty="0" smtClean="0"/>
              <a:t> type pointer to standard output, and </a:t>
            </a:r>
            <a:r>
              <a:rPr lang="en-US" b="1" dirty="0" err="1" smtClean="0"/>
              <a:t>stderr</a:t>
            </a:r>
            <a:r>
              <a:rPr lang="en-US" dirty="0" smtClean="0"/>
              <a:t> is a </a:t>
            </a:r>
            <a:r>
              <a:rPr lang="en-US" b="1" dirty="0" smtClean="0"/>
              <a:t>FILE</a:t>
            </a:r>
            <a:r>
              <a:rPr lang="en-US" dirty="0" smtClean="0"/>
              <a:t> type pointer to the standard error device.</a:t>
            </a:r>
          </a:p>
          <a:p>
            <a:pPr algn="just">
              <a:lnSpc>
                <a:spcPct val="90000"/>
              </a:lnSpc>
            </a:pPr>
            <a:endParaRPr lang="en-US" dirty="0" smtClean="0"/>
          </a:p>
        </p:txBody>
      </p:sp>
      <p:sp>
        <p:nvSpPr>
          <p:cNvPr id="428034" name="Rectangle 2"/>
          <p:cNvSpPr>
            <a:spLocks noGrp="1" noChangeArrowheads="1"/>
          </p:cNvSpPr>
          <p:nvPr>
            <p:ph type="title" idx="4294967295"/>
          </p:nvPr>
        </p:nvSpPr>
        <p:spPr>
          <a:xfrm>
            <a:off x="3175" y="0"/>
            <a:ext cx="7564438" cy="914400"/>
          </a:xfrm>
        </p:spPr>
        <p:txBody>
          <a:bodyPr/>
          <a:lstStyle/>
          <a:p>
            <a:r>
              <a:rPr lang="en-US" sz="3200" smtClean="0"/>
              <a:t>Nuggets on FILE Type Pointers</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Rectangle 3"/>
          <p:cNvSpPr>
            <a:spLocks noGrp="1" noChangeArrowheads="1"/>
          </p:cNvSpPr>
          <p:nvPr>
            <p:ph idx="4294967295"/>
          </p:nvPr>
        </p:nvSpPr>
        <p:spPr>
          <a:xfrm>
            <a:off x="457200" y="1371600"/>
            <a:ext cx="8229600" cy="5029200"/>
          </a:xfrm>
        </p:spPr>
        <p:txBody>
          <a:bodyPr/>
          <a:lstStyle/>
          <a:p>
            <a:r>
              <a:rPr lang="en-US" smtClean="0"/>
              <a:t>In case fopen( ) is unsuccessful in opening a file (file may not exist, or has become corrupt), it returns a null (zero) value called NULL. </a:t>
            </a:r>
          </a:p>
          <a:p>
            <a:endParaRPr lang="en-US" smtClean="0"/>
          </a:p>
          <a:p>
            <a:r>
              <a:rPr lang="en-US" smtClean="0"/>
              <a:t>NULL is defined in the header file stdio.h</a:t>
            </a:r>
          </a:p>
          <a:p>
            <a:endParaRPr lang="en-US" smtClean="0"/>
          </a:p>
          <a:p>
            <a:r>
              <a:rPr lang="en-US" smtClean="0"/>
              <a:t>The NULL return value of fopen( ) can be used for error checking as in the following line of code:</a:t>
            </a:r>
          </a:p>
          <a:p>
            <a:r>
              <a:rPr lang="en-US" smtClean="0"/>
              <a:t>if ((fp = fopen(“a.dat”, “r”)) = = NULL)</a:t>
            </a:r>
          </a:p>
          <a:p>
            <a:r>
              <a:rPr lang="en-US" smtClean="0"/>
              <a:t> printf(“Error Message”);</a:t>
            </a:r>
          </a:p>
        </p:txBody>
      </p:sp>
      <p:sp>
        <p:nvSpPr>
          <p:cNvPr id="429058" name="Rectangle 2"/>
          <p:cNvSpPr>
            <a:spLocks noGrp="1" noChangeArrowheads="1"/>
          </p:cNvSpPr>
          <p:nvPr>
            <p:ph type="title" idx="4294967295"/>
          </p:nvPr>
        </p:nvSpPr>
        <p:spPr>
          <a:xfrm>
            <a:off x="3175" y="0"/>
            <a:ext cx="7564438" cy="914400"/>
          </a:xfrm>
        </p:spPr>
        <p:txBody>
          <a:bodyPr/>
          <a:lstStyle/>
          <a:p>
            <a:r>
              <a:rPr lang="en-US" sz="3200" dirty="0" smtClean="0"/>
              <a:t>Nuggets on FILE Type Pointers (Contd.).</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1" name="Rectangle 3"/>
          <p:cNvSpPr>
            <a:spLocks noGrp="1" noChangeArrowheads="1"/>
          </p:cNvSpPr>
          <p:nvPr>
            <p:ph idx="4294967295"/>
          </p:nvPr>
        </p:nvSpPr>
        <p:spPr>
          <a:xfrm>
            <a:off x="457200" y="1371600"/>
            <a:ext cx="7620000" cy="5029200"/>
          </a:xfrm>
        </p:spPr>
        <p:txBody>
          <a:bodyPr/>
          <a:lstStyle/>
          <a:p>
            <a:pPr algn="just"/>
            <a:r>
              <a:rPr lang="en-US" smtClean="0"/>
              <a:t>The </a:t>
            </a:r>
            <a:r>
              <a:rPr lang="en-US" b="1" smtClean="0"/>
              <a:t>exit( )</a:t>
            </a:r>
            <a:r>
              <a:rPr lang="en-US" smtClean="0"/>
              <a:t> function is generally used in conjunction with checking the return value of the </a:t>
            </a:r>
            <a:r>
              <a:rPr lang="en-US" b="1" smtClean="0"/>
              <a:t>fopen( )</a:t>
            </a:r>
            <a:r>
              <a:rPr lang="en-US" smtClean="0"/>
              <a:t> statement.</a:t>
            </a:r>
          </a:p>
          <a:p>
            <a:pPr algn="just"/>
            <a:endParaRPr lang="en-US" smtClean="0"/>
          </a:p>
          <a:p>
            <a:pPr algn="just"/>
            <a:r>
              <a:rPr lang="en-US" smtClean="0"/>
              <a:t>If </a:t>
            </a:r>
            <a:r>
              <a:rPr lang="en-US" b="1" smtClean="0"/>
              <a:t>fopen( )</a:t>
            </a:r>
            <a:r>
              <a:rPr lang="en-US" smtClean="0"/>
              <a:t> returns a </a:t>
            </a:r>
            <a:r>
              <a:rPr lang="en-US" b="1" smtClean="0"/>
              <a:t>NULL</a:t>
            </a:r>
            <a:r>
              <a:rPr lang="en-US" smtClean="0"/>
              <a:t>, a corresponding error message can be printed, and program execution can be terminated gracefully using the </a:t>
            </a:r>
            <a:r>
              <a:rPr lang="en-US" b="1" smtClean="0"/>
              <a:t>exit( )</a:t>
            </a:r>
            <a:r>
              <a:rPr lang="en-US" smtClean="0"/>
              <a:t> function.</a:t>
            </a:r>
          </a:p>
          <a:p>
            <a:pPr algn="just"/>
            <a:endParaRPr lang="en-US" smtClean="0"/>
          </a:p>
          <a:p>
            <a:pPr lvl="2" algn="just">
              <a:buFont typeface="Arial" charset="0"/>
              <a:buNone/>
            </a:pPr>
            <a:r>
              <a:rPr lang="en-US" sz="2000" smtClean="0">
                <a:latin typeface="Courier New" pitchFamily="49" charset="0"/>
              </a:rPr>
              <a:t>if ((fp = fopen(“a.dat”, “r”)) = = NULL)</a:t>
            </a:r>
          </a:p>
          <a:p>
            <a:pPr lvl="2" algn="just">
              <a:buFont typeface="Arial" charset="0"/>
              <a:buNone/>
            </a:pPr>
            <a:r>
              <a:rPr lang="en-US" sz="2000" smtClean="0">
                <a:latin typeface="Courier New" pitchFamily="49" charset="0"/>
              </a:rPr>
              <a:t>{</a:t>
            </a:r>
          </a:p>
          <a:p>
            <a:pPr lvl="2" algn="just">
              <a:buFont typeface="Arial" charset="0"/>
              <a:buNone/>
            </a:pPr>
            <a:r>
              <a:rPr lang="en-US" sz="2000" smtClean="0">
                <a:latin typeface="Courier New" pitchFamily="49" charset="0"/>
              </a:rPr>
              <a:t>  printf(“Error Message”);</a:t>
            </a:r>
          </a:p>
          <a:p>
            <a:pPr lvl="2" algn="just">
              <a:buFont typeface="Arial" charset="0"/>
              <a:buNone/>
            </a:pPr>
            <a:r>
              <a:rPr lang="en-US" sz="2000" smtClean="0">
                <a:latin typeface="Courier New" pitchFamily="49" charset="0"/>
              </a:rPr>
              <a:t>  exit( );</a:t>
            </a:r>
          </a:p>
          <a:p>
            <a:pPr lvl="2" algn="just">
              <a:buFont typeface="Arial" charset="0"/>
              <a:buNone/>
            </a:pPr>
            <a:r>
              <a:rPr lang="en-US" sz="2000" smtClean="0">
                <a:latin typeface="Courier New" pitchFamily="49" charset="0"/>
              </a:rPr>
              <a:t>}</a:t>
            </a:r>
          </a:p>
        </p:txBody>
      </p:sp>
      <p:sp>
        <p:nvSpPr>
          <p:cNvPr id="430082" name="Rectangle 2"/>
          <p:cNvSpPr>
            <a:spLocks noGrp="1" noChangeArrowheads="1"/>
          </p:cNvSpPr>
          <p:nvPr>
            <p:ph type="title" idx="4294967295"/>
          </p:nvPr>
        </p:nvSpPr>
        <p:spPr>
          <a:xfrm>
            <a:off x="3175" y="0"/>
            <a:ext cx="7564438" cy="914400"/>
          </a:xfrm>
        </p:spPr>
        <p:txBody>
          <a:bodyPr/>
          <a:lstStyle/>
          <a:p>
            <a:r>
              <a:rPr lang="en-US" sz="3200" smtClean="0"/>
              <a:t>The exit( ) function</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5" name="Rectangle 3"/>
          <p:cNvSpPr>
            <a:spLocks noGrp="1" noChangeArrowheads="1"/>
          </p:cNvSpPr>
          <p:nvPr>
            <p:ph idx="4294967295"/>
          </p:nvPr>
        </p:nvSpPr>
        <p:spPr>
          <a:xfrm>
            <a:off x="457200" y="1371600"/>
            <a:ext cx="8153400" cy="5029200"/>
          </a:xfrm>
        </p:spPr>
        <p:txBody>
          <a:bodyPr/>
          <a:lstStyle/>
          <a:p>
            <a:r>
              <a:rPr lang="en-US" dirty="0" smtClean="0"/>
              <a:t>C provides the functions </a:t>
            </a:r>
            <a:r>
              <a:rPr lang="en-US" dirty="0" err="1" smtClean="0"/>
              <a:t>fgets</a:t>
            </a:r>
            <a:r>
              <a:rPr lang="en-US" dirty="0" smtClean="0"/>
              <a:t>( ) and </a:t>
            </a:r>
            <a:r>
              <a:rPr lang="en-US" dirty="0" err="1" smtClean="0"/>
              <a:t>fputs</a:t>
            </a:r>
            <a:r>
              <a:rPr lang="en-US" dirty="0" smtClean="0"/>
              <a:t>( ) for performing line input/output from/to files.</a:t>
            </a:r>
          </a:p>
          <a:p>
            <a:endParaRPr lang="en-US" dirty="0" smtClean="0"/>
          </a:p>
          <a:p>
            <a:r>
              <a:rPr lang="en-US" dirty="0" smtClean="0"/>
              <a:t>The prototype declaration for </a:t>
            </a:r>
            <a:r>
              <a:rPr lang="en-US" dirty="0" err="1" smtClean="0"/>
              <a:t>fgets</a:t>
            </a:r>
            <a:r>
              <a:rPr lang="en-US" dirty="0" smtClean="0"/>
              <a:t>( ) is given below:</a:t>
            </a:r>
          </a:p>
          <a:p>
            <a:r>
              <a:rPr lang="en-US" dirty="0" smtClean="0"/>
              <a:t>char* </a:t>
            </a:r>
            <a:r>
              <a:rPr lang="en-US" dirty="0" err="1" smtClean="0"/>
              <a:t>fgets</a:t>
            </a:r>
            <a:r>
              <a:rPr lang="en-US" dirty="0" smtClean="0"/>
              <a:t>(char *line, </a:t>
            </a:r>
            <a:r>
              <a:rPr lang="en-US" dirty="0" err="1" smtClean="0"/>
              <a:t>int</a:t>
            </a:r>
            <a:r>
              <a:rPr lang="en-US" dirty="0" smtClean="0"/>
              <a:t> </a:t>
            </a:r>
            <a:r>
              <a:rPr lang="en-US" dirty="0" err="1" smtClean="0"/>
              <a:t>maxline</a:t>
            </a:r>
            <a:r>
              <a:rPr lang="en-US" dirty="0" smtClean="0"/>
              <a:t>, FILE *</a:t>
            </a:r>
            <a:r>
              <a:rPr lang="en-US" dirty="0" err="1" smtClean="0"/>
              <a:t>fp</a:t>
            </a:r>
            <a:r>
              <a:rPr lang="en-US" dirty="0" smtClean="0"/>
              <a:t>);</a:t>
            </a:r>
          </a:p>
          <a:p>
            <a:endParaRPr lang="en-US" dirty="0" smtClean="0"/>
          </a:p>
          <a:p>
            <a:r>
              <a:rPr lang="en-US" dirty="0" smtClean="0"/>
              <a:t>The explanations to the parameters of </a:t>
            </a:r>
            <a:r>
              <a:rPr lang="en-US" dirty="0" err="1" smtClean="0"/>
              <a:t>fgets</a:t>
            </a:r>
            <a:r>
              <a:rPr lang="en-US" dirty="0" smtClean="0"/>
              <a:t>( ) is:</a:t>
            </a:r>
          </a:p>
          <a:p>
            <a:pPr lvl="1" algn="just">
              <a:buFont typeface="Wingdings" pitchFamily="2" charset="2"/>
              <a:buChar char="§"/>
            </a:pPr>
            <a:r>
              <a:rPr lang="en-US" sz="2000" dirty="0" smtClean="0"/>
              <a:t>char* line – the string into which data from the file is to be read</a:t>
            </a:r>
          </a:p>
          <a:p>
            <a:pPr lvl="1" algn="just">
              <a:buFont typeface="Wingdings" pitchFamily="2" charset="2"/>
              <a:buChar char="§"/>
            </a:pPr>
            <a:r>
              <a:rPr lang="en-US" sz="2000" dirty="0" err="1" smtClean="0"/>
              <a:t>int</a:t>
            </a:r>
            <a:r>
              <a:rPr lang="en-US" sz="2000" dirty="0" smtClean="0"/>
              <a:t> </a:t>
            </a:r>
            <a:r>
              <a:rPr lang="en-US" sz="2000" dirty="0" err="1" smtClean="0"/>
              <a:t>maxline</a:t>
            </a:r>
            <a:r>
              <a:rPr lang="en-US" sz="2000" dirty="0" smtClean="0"/>
              <a:t> – the maximum length of the line in the file from which data is being read</a:t>
            </a:r>
          </a:p>
          <a:p>
            <a:pPr lvl="1" algn="just">
              <a:buFont typeface="Wingdings" pitchFamily="2" charset="2"/>
              <a:buChar char="§"/>
            </a:pPr>
            <a:r>
              <a:rPr lang="en-US" sz="2000" dirty="0" smtClean="0"/>
              <a:t>FILE *</a:t>
            </a:r>
            <a:r>
              <a:rPr lang="en-US" sz="2000" dirty="0" err="1" smtClean="0"/>
              <a:t>fp</a:t>
            </a:r>
            <a:r>
              <a:rPr lang="en-US" sz="2000" dirty="0" smtClean="0"/>
              <a:t> – is the file pointer to the file from which data is being read</a:t>
            </a:r>
          </a:p>
        </p:txBody>
      </p:sp>
      <p:sp>
        <p:nvSpPr>
          <p:cNvPr id="431106" name="Rectangle 2"/>
          <p:cNvSpPr>
            <a:spLocks noGrp="1" noChangeArrowheads="1"/>
          </p:cNvSpPr>
          <p:nvPr>
            <p:ph type="title" idx="4294967295"/>
          </p:nvPr>
        </p:nvSpPr>
        <p:spPr>
          <a:xfrm>
            <a:off x="3175" y="0"/>
            <a:ext cx="7564438" cy="914400"/>
          </a:xfrm>
        </p:spPr>
        <p:txBody>
          <a:bodyPr/>
          <a:lstStyle/>
          <a:p>
            <a:r>
              <a:rPr lang="en-US" sz="3200" dirty="0" smtClean="0"/>
              <a:t>Line Input/ Output With Files</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29" name="Rectangle 3"/>
          <p:cNvSpPr>
            <a:spLocks noGrp="1" noChangeArrowheads="1"/>
          </p:cNvSpPr>
          <p:nvPr>
            <p:ph idx="4294967295"/>
          </p:nvPr>
        </p:nvSpPr>
        <p:spPr>
          <a:xfrm>
            <a:off x="457200" y="1371600"/>
            <a:ext cx="7620000" cy="5029200"/>
          </a:xfrm>
        </p:spPr>
        <p:txBody>
          <a:bodyPr/>
          <a:lstStyle/>
          <a:p>
            <a:pPr algn="just"/>
            <a:r>
              <a:rPr lang="en-US" b="1" smtClean="0"/>
              <a:t>fgets( )</a:t>
            </a:r>
            <a:r>
              <a:rPr lang="en-US" smtClean="0"/>
              <a:t> reads the next input line (including the newline) from file fp into the character array </a:t>
            </a:r>
            <a:r>
              <a:rPr lang="en-US" b="1" smtClean="0"/>
              <a:t>line</a:t>
            </a:r>
            <a:r>
              <a:rPr lang="en-US" smtClean="0"/>
              <a:t>; </a:t>
            </a:r>
          </a:p>
          <a:p>
            <a:pPr algn="just"/>
            <a:endParaRPr lang="en-US" smtClean="0"/>
          </a:p>
          <a:p>
            <a:pPr algn="just"/>
            <a:r>
              <a:rPr lang="en-US" smtClean="0"/>
              <a:t>At most </a:t>
            </a:r>
            <a:r>
              <a:rPr lang="en-US" b="1" smtClean="0"/>
              <a:t>maxline-1</a:t>
            </a:r>
            <a:r>
              <a:rPr lang="en-US" smtClean="0"/>
              <a:t> characters will be read. The resulting line is terminated with </a:t>
            </a:r>
            <a:r>
              <a:rPr lang="en-US" b="1" smtClean="0"/>
              <a:t>'\0'</a:t>
            </a:r>
            <a:r>
              <a:rPr lang="en-US" smtClean="0"/>
              <a:t>. </a:t>
            </a:r>
          </a:p>
          <a:p>
            <a:pPr algn="just"/>
            <a:endParaRPr lang="en-US" smtClean="0"/>
          </a:p>
          <a:p>
            <a:pPr algn="just"/>
            <a:r>
              <a:rPr lang="en-US" smtClean="0"/>
              <a:t>Normally </a:t>
            </a:r>
            <a:r>
              <a:rPr lang="en-US" b="1" smtClean="0"/>
              <a:t>fgets( )</a:t>
            </a:r>
            <a:r>
              <a:rPr lang="en-US" smtClean="0"/>
              <a:t> returns line; on end of file, or error it returns </a:t>
            </a:r>
            <a:r>
              <a:rPr lang="en-US" b="1" smtClean="0"/>
              <a:t>NULL</a:t>
            </a:r>
            <a:r>
              <a:rPr lang="en-US" smtClean="0"/>
              <a:t>. </a:t>
            </a:r>
          </a:p>
          <a:p>
            <a:pPr algn="just"/>
            <a:endParaRPr lang="en-US" smtClean="0"/>
          </a:p>
        </p:txBody>
      </p:sp>
      <p:sp>
        <p:nvSpPr>
          <p:cNvPr id="432130" name="Rectangle 2"/>
          <p:cNvSpPr>
            <a:spLocks noGrp="1" noChangeArrowheads="1"/>
          </p:cNvSpPr>
          <p:nvPr>
            <p:ph type="title" idx="4294967295"/>
          </p:nvPr>
        </p:nvSpPr>
        <p:spPr>
          <a:xfrm>
            <a:off x="3175" y="0"/>
            <a:ext cx="7564438" cy="914400"/>
          </a:xfrm>
        </p:spPr>
        <p:txBody>
          <a:bodyPr/>
          <a:lstStyle/>
          <a:p>
            <a:r>
              <a:rPr lang="en-US" sz="3200" dirty="0" smtClean="0"/>
              <a:t>Line Input/ Output With Files (Contd.).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lstStyle/>
          <a:p>
            <a:pPr eaLnBrk="1" hangingPunct="1"/>
            <a:r>
              <a:rPr lang="en-US" sz="3200" i="1" dirty="0" err="1" smtClean="0"/>
              <a:t>scanf</a:t>
            </a:r>
            <a:r>
              <a:rPr lang="en-US" sz="3200" i="1" dirty="0" smtClean="0"/>
              <a:t>()</a:t>
            </a:r>
            <a:r>
              <a:rPr lang="en-US" sz="3200" dirty="0" smtClean="0"/>
              <a:t> statement</a:t>
            </a:r>
          </a:p>
        </p:txBody>
      </p:sp>
      <p:sp>
        <p:nvSpPr>
          <p:cNvPr id="49154" name="Rectangle 3"/>
          <p:cNvSpPr>
            <a:spLocks noGrp="1"/>
          </p:cNvSpPr>
          <p:nvPr>
            <p:ph type="body" idx="4294967295"/>
          </p:nvPr>
        </p:nvSpPr>
        <p:spPr/>
        <p:txBody>
          <a:bodyPr/>
          <a:lstStyle/>
          <a:p>
            <a:pPr eaLnBrk="1" hangingPunct="1">
              <a:buFont typeface="Wingdings" pitchFamily="2" charset="2"/>
              <a:buNone/>
            </a:pPr>
            <a:r>
              <a:rPr lang="en-US" smtClean="0">
                <a:solidFill>
                  <a:schemeClr val="folHlink"/>
                </a:solidFill>
              </a:rPr>
              <a:t> scanf( )</a:t>
            </a:r>
            <a:r>
              <a:rPr lang="en-US" smtClean="0"/>
              <a:t> is a predefined,standard C function used to input data from                 keyboard. </a:t>
            </a:r>
          </a:p>
          <a:p>
            <a:pPr eaLnBrk="1" hangingPunct="1">
              <a:buFont typeface="Wingdings" pitchFamily="2" charset="2"/>
              <a:buNone/>
            </a:pPr>
            <a:endParaRPr lang="en-US" smtClean="0"/>
          </a:p>
          <a:p>
            <a:pPr eaLnBrk="1" hangingPunct="1">
              <a:buFont typeface="Wingdings" pitchFamily="2" charset="2"/>
              <a:buNone/>
            </a:pPr>
            <a:r>
              <a:rPr lang="en-US" smtClean="0"/>
              <a:t>      The general form of scanf() is</a:t>
            </a:r>
          </a:p>
          <a:p>
            <a:pPr eaLnBrk="1" hangingPunct="1">
              <a:buFont typeface="Wingdings" pitchFamily="2" charset="2"/>
              <a:buNone/>
            </a:pPr>
            <a:r>
              <a:rPr lang="en-US" smtClean="0"/>
              <a:t>       </a:t>
            </a:r>
            <a:r>
              <a:rPr lang="en-US" b="1" smtClean="0">
                <a:solidFill>
                  <a:schemeClr val="folHlink"/>
                </a:solidFill>
              </a:rPr>
              <a:t>scanf(“&lt;format string&gt;”,&lt;address of variables&gt;);</a:t>
            </a:r>
          </a:p>
          <a:p>
            <a:pPr eaLnBrk="1" hangingPunct="1">
              <a:buFont typeface="Wingdings" pitchFamily="2" charset="2"/>
              <a:buNone/>
            </a:pPr>
            <a:r>
              <a:rPr lang="en-US" smtClean="0"/>
              <a:t>       Eg:  scanf(“%d”,&amp;n);</a:t>
            </a:r>
          </a:p>
          <a:p>
            <a:pPr eaLnBrk="1" hangingPunct="1">
              <a:buFont typeface="Wingdings" pitchFamily="2" charset="2"/>
              <a:buNone/>
            </a:pPr>
            <a:r>
              <a:rPr lang="en-US" smtClean="0"/>
              <a:t>              scanf(“%f”,&amp;interest);</a:t>
            </a:r>
          </a:p>
          <a:p>
            <a:pPr eaLnBrk="1" hangingPunct="1">
              <a:buFont typeface="Wingdings" pitchFamily="2" charset="2"/>
              <a:buNone/>
            </a:pPr>
            <a:endParaRPr lang="en-US" smtClean="0"/>
          </a:p>
          <a:p>
            <a:pPr eaLnBrk="1" hangingPunct="1">
              <a:buFont typeface="Wingdings" pitchFamily="2" charset="2"/>
              <a:buNone/>
            </a:pPr>
            <a:r>
              <a:rPr lang="en-US" smtClean="0"/>
              <a:t>       </a:t>
            </a:r>
            <a:r>
              <a:rPr lang="en-US" b="1" smtClean="0">
                <a:solidFill>
                  <a:schemeClr val="folHlink"/>
                </a:solidFill>
              </a:rPr>
              <a:t>&amp;</a:t>
            </a:r>
            <a:r>
              <a:rPr lang="en-US" smtClean="0"/>
              <a:t> is pointer operator which specifies the address of that variable.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3" name="Rectangle 3"/>
          <p:cNvSpPr>
            <a:spLocks noGrp="1" noChangeArrowheads="1"/>
          </p:cNvSpPr>
          <p:nvPr>
            <p:ph idx="4294967295"/>
          </p:nvPr>
        </p:nvSpPr>
        <p:spPr>
          <a:xfrm>
            <a:off x="457200" y="1371600"/>
            <a:ext cx="7620000" cy="5029200"/>
          </a:xfrm>
        </p:spPr>
        <p:txBody>
          <a:bodyPr/>
          <a:lstStyle/>
          <a:p>
            <a:r>
              <a:rPr lang="en-US" smtClean="0"/>
              <a:t>For output, the function fputs( ) writes a string (which need not contain a newline) to a file:</a:t>
            </a:r>
          </a:p>
          <a:p>
            <a:endParaRPr lang="en-US" smtClean="0"/>
          </a:p>
          <a:p>
            <a:pPr lvl="1"/>
            <a:r>
              <a:rPr lang="en-US" sz="1800" smtClean="0"/>
              <a:t>int fputs(char *line, FILE *fp)</a:t>
            </a:r>
          </a:p>
          <a:p>
            <a:pPr lvl="1"/>
            <a:endParaRPr lang="en-US" sz="1800" smtClean="0"/>
          </a:p>
          <a:p>
            <a:r>
              <a:rPr lang="en-US" smtClean="0"/>
              <a:t>It returns EOF if an error occurs, and non-negative otherwise.</a:t>
            </a:r>
          </a:p>
          <a:p>
            <a:endParaRPr lang="en-US" smtClean="0"/>
          </a:p>
        </p:txBody>
      </p:sp>
      <p:sp>
        <p:nvSpPr>
          <p:cNvPr id="433154" name="Rectangle 2"/>
          <p:cNvSpPr>
            <a:spLocks noGrp="1" noChangeArrowheads="1"/>
          </p:cNvSpPr>
          <p:nvPr>
            <p:ph type="title" idx="4294967295"/>
          </p:nvPr>
        </p:nvSpPr>
        <p:spPr>
          <a:xfrm>
            <a:off x="3175" y="0"/>
            <a:ext cx="7564438" cy="914400"/>
          </a:xfrm>
        </p:spPr>
        <p:txBody>
          <a:bodyPr/>
          <a:lstStyle/>
          <a:p>
            <a:r>
              <a:rPr lang="en-US" sz="3200" dirty="0" smtClean="0"/>
              <a:t>Line Input/ Output With Files (Contd.).</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7" name="Rectangle 3"/>
          <p:cNvSpPr>
            <a:spLocks noGrp="1" noChangeArrowheads="1"/>
          </p:cNvSpPr>
          <p:nvPr>
            <p:ph idx="4294967295"/>
          </p:nvPr>
        </p:nvSpPr>
        <p:spPr>
          <a:xfrm>
            <a:off x="457200" y="1371600"/>
            <a:ext cx="8229600" cy="5029200"/>
          </a:xfrm>
        </p:spPr>
        <p:txBody>
          <a:bodyPr/>
          <a:lstStyle/>
          <a:p>
            <a:pPr>
              <a:lnSpc>
                <a:spcPct val="90000"/>
              </a:lnSpc>
              <a:buFont typeface="Wingdings" pitchFamily="2" charset="2"/>
              <a:buNone/>
            </a:pPr>
            <a:r>
              <a:rPr lang="en-US" sz="1800" smtClean="0">
                <a:latin typeface="Courier New" pitchFamily="49" charset="0"/>
              </a:rPr>
              <a:t>#define MAX 81;</a:t>
            </a:r>
          </a:p>
          <a:p>
            <a:pPr>
              <a:lnSpc>
                <a:spcPct val="90000"/>
              </a:lnSpc>
              <a:buFont typeface="Wingdings" pitchFamily="2" charset="2"/>
              <a:buNone/>
            </a:pPr>
            <a:r>
              <a:rPr lang="en-US" sz="1800" smtClean="0">
                <a:latin typeface="Courier New" pitchFamily="49" charset="0"/>
              </a:rPr>
              <a:t>#include&lt;stdio.h&gt;</a:t>
            </a:r>
          </a:p>
          <a:p>
            <a:pPr>
              <a:lnSpc>
                <a:spcPct val="90000"/>
              </a:lnSpc>
              <a:buFont typeface="Wingdings" pitchFamily="2" charset="2"/>
              <a:buNone/>
            </a:pPr>
            <a:r>
              <a:rPr lang="en-US" sz="1800" smtClean="0">
                <a:latin typeface="Courier New" pitchFamily="49" charset="0"/>
              </a:rPr>
              <a:t>main( )</a:t>
            </a:r>
          </a:p>
          <a:p>
            <a:pPr>
              <a:lnSpc>
                <a:spcPct val="90000"/>
              </a:lnSpc>
              <a:buFont typeface="Wingdings" pitchFamily="2" charset="2"/>
              <a:buNone/>
            </a:pPr>
            <a:r>
              <a:rPr lang="en-US" sz="1800" smtClean="0">
                <a:latin typeface="Courier New" pitchFamily="49" charset="0"/>
              </a:rPr>
              <a:t>{</a:t>
            </a:r>
          </a:p>
          <a:p>
            <a:pPr>
              <a:lnSpc>
                <a:spcPct val="90000"/>
              </a:lnSpc>
              <a:buFont typeface="Wingdings" pitchFamily="2" charset="2"/>
              <a:buNone/>
            </a:pPr>
            <a:r>
              <a:rPr lang="en-US" sz="1800" smtClean="0">
                <a:latin typeface="Courier New" pitchFamily="49" charset="0"/>
              </a:rPr>
              <a:t>  FILE *fp1, *fp2;</a:t>
            </a:r>
          </a:p>
          <a:p>
            <a:pPr>
              <a:lnSpc>
                <a:spcPct val="90000"/>
              </a:lnSpc>
              <a:buFont typeface="Wingdings" pitchFamily="2" charset="2"/>
              <a:buNone/>
            </a:pPr>
            <a:r>
              <a:rPr lang="en-US" sz="1800" smtClean="0">
                <a:latin typeface="Courier New" pitchFamily="49" charset="0"/>
              </a:rPr>
              <a:t>  fp1 = fopen( “source.dat”, “r”);</a:t>
            </a:r>
          </a:p>
          <a:p>
            <a:pPr>
              <a:lnSpc>
                <a:spcPct val="90000"/>
              </a:lnSpc>
              <a:buFont typeface="Wingdings" pitchFamily="2" charset="2"/>
              <a:buNone/>
            </a:pPr>
            <a:r>
              <a:rPr lang="en-US" sz="1800" smtClean="0">
                <a:latin typeface="Courier New" pitchFamily="49" charset="0"/>
              </a:rPr>
              <a:t>  fp2 = fopen( “target.dat”, “w”);</a:t>
            </a:r>
          </a:p>
          <a:p>
            <a:pPr>
              <a:lnSpc>
                <a:spcPct val="90000"/>
              </a:lnSpc>
              <a:buFont typeface="Wingdings" pitchFamily="2" charset="2"/>
              <a:buNone/>
            </a:pPr>
            <a:r>
              <a:rPr lang="en-US" sz="1800" smtClean="0">
                <a:latin typeface="Courier New" pitchFamily="49" charset="0"/>
              </a:rPr>
              <a:t>  char string[MAX];</a:t>
            </a:r>
          </a:p>
          <a:p>
            <a:pPr>
              <a:lnSpc>
                <a:spcPct val="90000"/>
              </a:lnSpc>
              <a:buFont typeface="Wingdings" pitchFamily="2" charset="2"/>
              <a:buNone/>
            </a:pPr>
            <a:r>
              <a:rPr lang="en-US" sz="1800" smtClean="0">
                <a:latin typeface="Courier New" pitchFamily="49" charset="0"/>
              </a:rPr>
              <a:t>  while ( (fgets(string, MAX, fp1)) != NULL)</a:t>
            </a:r>
          </a:p>
          <a:p>
            <a:pPr>
              <a:lnSpc>
                <a:spcPct val="90000"/>
              </a:lnSpc>
              <a:buFont typeface="Wingdings" pitchFamily="2" charset="2"/>
              <a:buNone/>
            </a:pPr>
            <a:r>
              <a:rPr lang="en-US" sz="1800" smtClean="0">
                <a:latin typeface="Courier New" pitchFamily="49" charset="0"/>
              </a:rPr>
              <a:t>  {</a:t>
            </a:r>
          </a:p>
          <a:p>
            <a:pPr>
              <a:lnSpc>
                <a:spcPct val="90000"/>
              </a:lnSpc>
              <a:buFont typeface="Wingdings" pitchFamily="2" charset="2"/>
              <a:buNone/>
            </a:pPr>
            <a:r>
              <a:rPr lang="en-US" sz="1800" smtClean="0">
                <a:latin typeface="Courier New" pitchFamily="49" charset="0"/>
              </a:rPr>
              <a:t>     fputs (string, fp2);</a:t>
            </a:r>
          </a:p>
          <a:p>
            <a:pPr>
              <a:lnSpc>
                <a:spcPct val="90000"/>
              </a:lnSpc>
              <a:buFont typeface="Wingdings" pitchFamily="2" charset="2"/>
              <a:buNone/>
            </a:pPr>
            <a:r>
              <a:rPr lang="en-US" sz="1800" smtClean="0">
                <a:latin typeface="Courier New" pitchFamily="49" charset="0"/>
              </a:rPr>
              <a:t>   } </a:t>
            </a:r>
          </a:p>
          <a:p>
            <a:pPr>
              <a:lnSpc>
                <a:spcPct val="90000"/>
              </a:lnSpc>
              <a:buFont typeface="Wingdings" pitchFamily="2" charset="2"/>
              <a:buNone/>
            </a:pPr>
            <a:r>
              <a:rPr lang="en-US" sz="1800" smtClean="0">
                <a:latin typeface="Courier New" pitchFamily="49" charset="0"/>
              </a:rPr>
              <a:t>fclose(fp1);</a:t>
            </a:r>
          </a:p>
          <a:p>
            <a:pPr>
              <a:lnSpc>
                <a:spcPct val="90000"/>
              </a:lnSpc>
              <a:buFont typeface="Wingdings" pitchFamily="2" charset="2"/>
              <a:buNone/>
            </a:pPr>
            <a:r>
              <a:rPr lang="en-US" sz="1800" smtClean="0">
                <a:latin typeface="Courier New" pitchFamily="49" charset="0"/>
              </a:rPr>
              <a:t>fclose(fp2);</a:t>
            </a:r>
          </a:p>
          <a:p>
            <a:pPr>
              <a:lnSpc>
                <a:spcPct val="90000"/>
              </a:lnSpc>
              <a:buFont typeface="Wingdings" pitchFamily="2" charset="2"/>
              <a:buNone/>
            </a:pPr>
            <a:r>
              <a:rPr lang="en-US" sz="1800" smtClean="0">
                <a:latin typeface="Courier New" pitchFamily="49" charset="0"/>
              </a:rPr>
              <a:t>}</a:t>
            </a:r>
            <a:endParaRPr lang="en-US" smtClean="0">
              <a:latin typeface="Courier New" pitchFamily="49" charset="0"/>
            </a:endParaRPr>
          </a:p>
        </p:txBody>
      </p:sp>
      <p:sp>
        <p:nvSpPr>
          <p:cNvPr id="434178" name="Rectangle 2"/>
          <p:cNvSpPr>
            <a:spLocks noGrp="1" noChangeArrowheads="1"/>
          </p:cNvSpPr>
          <p:nvPr>
            <p:ph type="title" idx="4294967295"/>
          </p:nvPr>
        </p:nvSpPr>
        <p:spPr>
          <a:xfrm>
            <a:off x="3175" y="0"/>
            <a:ext cx="7564438" cy="914400"/>
          </a:xfrm>
        </p:spPr>
        <p:txBody>
          <a:bodyPr/>
          <a:lstStyle/>
          <a:p>
            <a:r>
              <a:rPr lang="en-US" sz="3200" smtClean="0"/>
              <a:t>File Copy Program Using Line I/O</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Rectangle 3"/>
          <p:cNvSpPr>
            <a:spLocks noGrp="1" noChangeArrowheads="1"/>
          </p:cNvSpPr>
          <p:nvPr>
            <p:ph idx="4294967295"/>
          </p:nvPr>
        </p:nvSpPr>
        <p:spPr>
          <a:xfrm>
            <a:off x="457200" y="1371600"/>
            <a:ext cx="8305800" cy="5029200"/>
          </a:xfrm>
        </p:spPr>
        <p:txBody>
          <a:bodyPr/>
          <a:lstStyle/>
          <a:p>
            <a:pPr algn="just"/>
            <a:r>
              <a:rPr lang="en-US" dirty="0" smtClean="0"/>
              <a:t>C facilitates data to be stored in a file in a format of your choice. You can read and write data from/to a file in a formatted manner using </a:t>
            </a:r>
            <a:r>
              <a:rPr lang="en-US" b="1" dirty="0" err="1" smtClean="0"/>
              <a:t>fscanf</a:t>
            </a:r>
            <a:r>
              <a:rPr lang="en-US" b="1" dirty="0" smtClean="0"/>
              <a:t>( )</a:t>
            </a:r>
            <a:r>
              <a:rPr lang="en-US" dirty="0" smtClean="0"/>
              <a:t> and </a:t>
            </a:r>
            <a:r>
              <a:rPr lang="en-US" b="1" dirty="0" err="1" smtClean="0"/>
              <a:t>fprintf</a:t>
            </a:r>
            <a:r>
              <a:rPr lang="en-US" b="1" dirty="0" smtClean="0"/>
              <a:t>( )</a:t>
            </a:r>
            <a:r>
              <a:rPr lang="en-US" dirty="0" smtClean="0"/>
              <a:t>.</a:t>
            </a:r>
          </a:p>
          <a:p>
            <a:pPr algn="just"/>
            <a:endParaRPr lang="en-US" dirty="0" smtClean="0"/>
          </a:p>
          <a:p>
            <a:pPr algn="just"/>
            <a:r>
              <a:rPr lang="en-US" dirty="0" smtClean="0"/>
              <a:t>Apart from receiving as the first argument the format specification (which governs the way data is read/written to/from a file), these functions also need the file pointer as a second argument.</a:t>
            </a:r>
          </a:p>
          <a:p>
            <a:pPr algn="just"/>
            <a:endParaRPr lang="en-US" dirty="0" smtClean="0"/>
          </a:p>
          <a:p>
            <a:pPr algn="just"/>
            <a:r>
              <a:rPr lang="en-US" dirty="0" err="1" smtClean="0"/>
              <a:t>fscanf</a:t>
            </a:r>
            <a:r>
              <a:rPr lang="en-US" dirty="0" smtClean="0"/>
              <a:t>( ) returns the value EOF upon encountering end-of-file.</a:t>
            </a:r>
            <a:endParaRPr lang="en-US" b="1" dirty="0" smtClean="0"/>
          </a:p>
        </p:txBody>
      </p:sp>
      <p:sp>
        <p:nvSpPr>
          <p:cNvPr id="436226" name="Rectangle 2"/>
          <p:cNvSpPr>
            <a:spLocks noGrp="1" noChangeArrowheads="1"/>
          </p:cNvSpPr>
          <p:nvPr>
            <p:ph type="title" idx="4294967295"/>
          </p:nvPr>
        </p:nvSpPr>
        <p:spPr>
          <a:xfrm>
            <a:off x="3175" y="0"/>
            <a:ext cx="7564438" cy="914400"/>
          </a:xfrm>
        </p:spPr>
        <p:txBody>
          <a:bodyPr/>
          <a:lstStyle/>
          <a:p>
            <a:r>
              <a:rPr lang="en-US" sz="3200" dirty="0" smtClean="0"/>
              <a:t>Formatted File Input/ Output</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49" name="Rectangle 3"/>
          <p:cNvSpPr>
            <a:spLocks noGrp="1" noChangeArrowheads="1"/>
          </p:cNvSpPr>
          <p:nvPr>
            <p:ph idx="4294967295"/>
          </p:nvPr>
        </p:nvSpPr>
        <p:spPr>
          <a:xfrm>
            <a:off x="457200" y="1371600"/>
            <a:ext cx="8305800" cy="5029200"/>
          </a:xfrm>
        </p:spPr>
        <p:txBody>
          <a:bodyPr/>
          <a:lstStyle/>
          <a:p>
            <a:r>
              <a:rPr lang="en-US" dirty="0" err="1" smtClean="0"/>
              <a:t>fscanf</a:t>
            </a:r>
            <a:r>
              <a:rPr lang="en-US" dirty="0" smtClean="0"/>
              <a:t>( ) assumes the field separator to be any white space character, i.e., a space, a tab, or a newline character.</a:t>
            </a:r>
          </a:p>
          <a:p>
            <a:endParaRPr lang="en-US" dirty="0" smtClean="0"/>
          </a:p>
          <a:p>
            <a:r>
              <a:rPr lang="en-US" dirty="0" smtClean="0"/>
              <a:t> The statement </a:t>
            </a:r>
            <a:r>
              <a:rPr lang="en-US" dirty="0" err="1" smtClean="0"/>
              <a:t>printf</a:t>
            </a:r>
            <a:r>
              <a:rPr lang="en-US" dirty="0" smtClean="0"/>
              <a:t>(“The test value is %d”, </a:t>
            </a:r>
            <a:r>
              <a:rPr lang="en-US" dirty="0" err="1" smtClean="0"/>
              <a:t>i</a:t>
            </a:r>
            <a:r>
              <a:rPr lang="en-US" dirty="0" smtClean="0"/>
              <a:t>); can be rewritten using the function </a:t>
            </a:r>
            <a:r>
              <a:rPr lang="en-US" dirty="0" err="1" smtClean="0"/>
              <a:t>fprintf</a:t>
            </a:r>
            <a:r>
              <a:rPr lang="en-US" dirty="0" smtClean="0"/>
              <a:t>( ) as:</a:t>
            </a:r>
          </a:p>
          <a:p>
            <a:pPr lvl="1"/>
            <a:r>
              <a:rPr lang="en-US" sz="1800" dirty="0" err="1" smtClean="0"/>
              <a:t>fprintf</a:t>
            </a:r>
            <a:r>
              <a:rPr lang="en-US" sz="1800" dirty="0" smtClean="0"/>
              <a:t>( </a:t>
            </a:r>
            <a:r>
              <a:rPr lang="en-US" sz="1800" dirty="0" err="1" smtClean="0"/>
              <a:t>stdout</a:t>
            </a:r>
            <a:r>
              <a:rPr lang="en-US" sz="1800" dirty="0" smtClean="0"/>
              <a:t>, “The test value is %d”, x);</a:t>
            </a:r>
          </a:p>
          <a:p>
            <a:pPr lvl="1"/>
            <a:endParaRPr lang="en-US" sz="1800" dirty="0" smtClean="0"/>
          </a:p>
          <a:p>
            <a:r>
              <a:rPr lang="en-US" dirty="0" smtClean="0"/>
              <a:t>The statement </a:t>
            </a:r>
            <a:r>
              <a:rPr lang="en-US" dirty="0" err="1" smtClean="0"/>
              <a:t>scanf</a:t>
            </a:r>
            <a:r>
              <a:rPr lang="en-US" dirty="0" smtClean="0"/>
              <a:t>( “%6s%d, string, &amp;</a:t>
            </a:r>
            <a:r>
              <a:rPr lang="en-US" dirty="0" err="1" smtClean="0"/>
              <a:t>i</a:t>
            </a:r>
            <a:r>
              <a:rPr lang="en-US" dirty="0" smtClean="0"/>
              <a:t>) can be rewritten using the function </a:t>
            </a:r>
            <a:r>
              <a:rPr lang="en-US" dirty="0" err="1" smtClean="0"/>
              <a:t>fscanf</a:t>
            </a:r>
            <a:r>
              <a:rPr lang="en-US" dirty="0" smtClean="0"/>
              <a:t>( ) as:</a:t>
            </a:r>
          </a:p>
          <a:p>
            <a:pPr lvl="1"/>
            <a:r>
              <a:rPr lang="en-US" sz="1800" dirty="0" err="1" smtClean="0"/>
              <a:t>fscanf</a:t>
            </a:r>
            <a:r>
              <a:rPr lang="en-US" sz="1800" dirty="0" smtClean="0"/>
              <a:t>(</a:t>
            </a:r>
            <a:r>
              <a:rPr lang="en-US" sz="1800" dirty="0" err="1" smtClean="0"/>
              <a:t>stdin</a:t>
            </a:r>
            <a:r>
              <a:rPr lang="en-US" sz="1800" dirty="0" smtClean="0"/>
              <a:t>, “%6s%d”, string, &amp;</a:t>
            </a:r>
            <a:r>
              <a:rPr lang="en-US" sz="1800" dirty="0" err="1" smtClean="0"/>
              <a:t>i</a:t>
            </a:r>
            <a:r>
              <a:rPr lang="en-US" sz="1800" dirty="0" smtClean="0"/>
              <a:t>);</a:t>
            </a:r>
          </a:p>
        </p:txBody>
      </p:sp>
      <p:sp>
        <p:nvSpPr>
          <p:cNvPr id="437250" name="Rectangle 2"/>
          <p:cNvSpPr>
            <a:spLocks noGrp="1" noChangeArrowheads="1"/>
          </p:cNvSpPr>
          <p:nvPr>
            <p:ph type="title" idx="4294967295"/>
          </p:nvPr>
        </p:nvSpPr>
        <p:spPr>
          <a:xfrm>
            <a:off x="3175" y="0"/>
            <a:ext cx="7564438" cy="914400"/>
          </a:xfrm>
        </p:spPr>
        <p:txBody>
          <a:bodyPr/>
          <a:lstStyle/>
          <a:p>
            <a:r>
              <a:rPr lang="en-US" sz="3200" dirty="0" smtClean="0"/>
              <a:t>Formatted File Input/ Output (Contd.).</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3" name="Rectangle 3"/>
          <p:cNvSpPr>
            <a:spLocks noGrp="1" noChangeArrowheads="1"/>
          </p:cNvSpPr>
          <p:nvPr>
            <p:ph idx="4294967295"/>
          </p:nvPr>
        </p:nvSpPr>
        <p:spPr>
          <a:xfrm>
            <a:off x="457200" y="1371600"/>
            <a:ext cx="8305800" cy="5029200"/>
          </a:xfrm>
        </p:spPr>
        <p:txBody>
          <a:bodyPr/>
          <a:lstStyle/>
          <a:p>
            <a:pPr algn="just"/>
            <a:r>
              <a:rPr lang="en-US" dirty="0" smtClean="0"/>
              <a:t>Input from, or output to a file is effective relative to a position in the file known as the current position in the file.</a:t>
            </a:r>
          </a:p>
          <a:p>
            <a:pPr algn="just"/>
            <a:endParaRPr lang="en-US" dirty="0" smtClean="0"/>
          </a:p>
          <a:p>
            <a:pPr algn="just"/>
            <a:r>
              <a:rPr lang="en-US" dirty="0" smtClean="0"/>
              <a:t>For example, when a file is opened for input, the current position in the file from which input takes place is the beginning of the file.</a:t>
            </a:r>
          </a:p>
          <a:p>
            <a:pPr algn="just"/>
            <a:endParaRPr lang="en-US" dirty="0" smtClean="0"/>
          </a:p>
          <a:p>
            <a:pPr algn="just"/>
            <a:r>
              <a:rPr lang="en-US" dirty="0" smtClean="0"/>
              <a:t>If, after opening the file, the first input operation results in ten bytes being read from the file, the current position in the file from which the next input operation will take place is from the eleventh byte position.</a:t>
            </a:r>
          </a:p>
        </p:txBody>
      </p:sp>
      <p:sp>
        <p:nvSpPr>
          <p:cNvPr id="438274" name="Rectangle 2"/>
          <p:cNvSpPr>
            <a:spLocks noGrp="1" noChangeArrowheads="1"/>
          </p:cNvSpPr>
          <p:nvPr>
            <p:ph type="title" idx="4294967295"/>
          </p:nvPr>
        </p:nvSpPr>
        <p:spPr>
          <a:xfrm>
            <a:off x="3175" y="0"/>
            <a:ext cx="7564438" cy="914400"/>
          </a:xfrm>
        </p:spPr>
        <p:txBody>
          <a:bodyPr/>
          <a:lstStyle/>
          <a:p>
            <a:r>
              <a:rPr lang="en-US" sz="3200" smtClean="0"/>
              <a:t>Random Access</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Rectangle 3"/>
          <p:cNvSpPr>
            <a:spLocks noGrp="1" noChangeArrowheads="1"/>
          </p:cNvSpPr>
          <p:nvPr>
            <p:ph idx="4294967295"/>
          </p:nvPr>
        </p:nvSpPr>
        <p:spPr>
          <a:xfrm>
            <a:off x="457200" y="1371600"/>
            <a:ext cx="8229600" cy="5029200"/>
          </a:xfrm>
        </p:spPr>
        <p:txBody>
          <a:bodyPr/>
          <a:lstStyle/>
          <a:p>
            <a:pPr algn="just">
              <a:lnSpc>
                <a:spcPct val="90000"/>
              </a:lnSpc>
            </a:pPr>
            <a:r>
              <a:rPr lang="en-US" dirty="0" smtClean="0"/>
              <a:t>It is therefore clear that input or output from a file results in a shift in the current position in the file.</a:t>
            </a:r>
          </a:p>
          <a:p>
            <a:pPr algn="just">
              <a:lnSpc>
                <a:spcPct val="90000"/>
              </a:lnSpc>
            </a:pPr>
            <a:endParaRPr lang="en-US" dirty="0" smtClean="0"/>
          </a:p>
          <a:p>
            <a:pPr algn="just">
              <a:lnSpc>
                <a:spcPct val="90000"/>
              </a:lnSpc>
            </a:pPr>
            <a:r>
              <a:rPr lang="en-US" dirty="0" smtClean="0"/>
              <a:t>The current position in a file is the next byte position from  where data will be read from in an input operation, or written to in an output operation.</a:t>
            </a:r>
          </a:p>
          <a:p>
            <a:pPr algn="just">
              <a:lnSpc>
                <a:spcPct val="90000"/>
              </a:lnSpc>
            </a:pPr>
            <a:endParaRPr lang="en-US" dirty="0" smtClean="0"/>
          </a:p>
          <a:p>
            <a:pPr algn="just">
              <a:lnSpc>
                <a:spcPct val="90000"/>
              </a:lnSpc>
            </a:pPr>
            <a:r>
              <a:rPr lang="en-US" dirty="0" smtClean="0"/>
              <a:t>The current position advances by the number of bytes read or written.</a:t>
            </a:r>
          </a:p>
          <a:p>
            <a:pPr algn="just">
              <a:lnSpc>
                <a:spcPct val="90000"/>
              </a:lnSpc>
            </a:pPr>
            <a:endParaRPr lang="en-US" dirty="0" smtClean="0"/>
          </a:p>
          <a:p>
            <a:pPr algn="just">
              <a:lnSpc>
                <a:spcPct val="90000"/>
              </a:lnSpc>
            </a:pPr>
            <a:r>
              <a:rPr lang="en-US" dirty="0" smtClean="0"/>
              <a:t>A current position beyond the last byte in the file indicates end of file.</a:t>
            </a:r>
          </a:p>
        </p:txBody>
      </p:sp>
      <p:sp>
        <p:nvSpPr>
          <p:cNvPr id="439298" name="Rectangle 2"/>
          <p:cNvSpPr>
            <a:spLocks noGrp="1" noChangeArrowheads="1"/>
          </p:cNvSpPr>
          <p:nvPr>
            <p:ph type="title" idx="4294967295"/>
          </p:nvPr>
        </p:nvSpPr>
        <p:spPr>
          <a:xfrm>
            <a:off x="3175" y="0"/>
            <a:ext cx="7564438" cy="914400"/>
          </a:xfrm>
        </p:spPr>
        <p:txBody>
          <a:bodyPr/>
          <a:lstStyle/>
          <a:p>
            <a:r>
              <a:rPr lang="en-US" sz="3200" dirty="0" smtClean="0"/>
              <a:t>Random Access (Contd.).</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Rectangle 3"/>
          <p:cNvSpPr>
            <a:spLocks noGrp="1" noChangeArrowheads="1"/>
          </p:cNvSpPr>
          <p:nvPr>
            <p:ph idx="4294967295"/>
          </p:nvPr>
        </p:nvSpPr>
        <p:spPr>
          <a:xfrm>
            <a:off x="457200" y="1143000"/>
            <a:ext cx="8229600" cy="5029200"/>
          </a:xfrm>
        </p:spPr>
        <p:txBody>
          <a:bodyPr/>
          <a:lstStyle/>
          <a:p>
            <a:r>
              <a:rPr lang="en-US" dirty="0" smtClean="0"/>
              <a:t>The function </a:t>
            </a:r>
            <a:r>
              <a:rPr lang="en-US" dirty="0" err="1" smtClean="0"/>
              <a:t>fseek</a:t>
            </a:r>
            <a:r>
              <a:rPr lang="en-US" dirty="0" smtClean="0"/>
              <a:t>( ) is used for repositioning the current position in a file opened by the function </a:t>
            </a:r>
            <a:r>
              <a:rPr lang="en-US" dirty="0" err="1" smtClean="0"/>
              <a:t>fopen</a:t>
            </a:r>
            <a:r>
              <a:rPr lang="en-US" dirty="0" smtClean="0"/>
              <a:t>( ).</a:t>
            </a:r>
          </a:p>
          <a:p>
            <a:endParaRPr lang="en-US" dirty="0" smtClean="0"/>
          </a:p>
          <a:p>
            <a:r>
              <a:rPr lang="en-US" dirty="0" err="1" smtClean="0"/>
              <a:t>int</a:t>
            </a:r>
            <a:r>
              <a:rPr lang="en-US" dirty="0" smtClean="0"/>
              <a:t> </a:t>
            </a:r>
            <a:r>
              <a:rPr lang="en-US" dirty="0" err="1" smtClean="0"/>
              <a:t>rtn</a:t>
            </a:r>
            <a:r>
              <a:rPr lang="en-US" dirty="0" smtClean="0"/>
              <a:t> = </a:t>
            </a:r>
            <a:r>
              <a:rPr lang="en-US" dirty="0" err="1" smtClean="0"/>
              <a:t>fseek</a:t>
            </a:r>
            <a:r>
              <a:rPr lang="en-US" dirty="0" smtClean="0"/>
              <a:t>(file pointer, offset, from where)</a:t>
            </a:r>
          </a:p>
          <a:p>
            <a:r>
              <a:rPr lang="en-US" dirty="0" smtClean="0"/>
              <a:t>where,</a:t>
            </a:r>
          </a:p>
          <a:p>
            <a:r>
              <a:rPr lang="en-US" dirty="0" smtClean="0"/>
              <a:t> </a:t>
            </a:r>
            <a:r>
              <a:rPr lang="en-US" dirty="0" err="1" smtClean="0"/>
              <a:t>int</a:t>
            </a:r>
            <a:r>
              <a:rPr lang="en-US" dirty="0" smtClean="0"/>
              <a:t> </a:t>
            </a:r>
            <a:r>
              <a:rPr lang="en-US" dirty="0" err="1" smtClean="0"/>
              <a:t>rtn</a:t>
            </a:r>
            <a:r>
              <a:rPr lang="en-US" dirty="0" smtClean="0"/>
              <a:t> is the value returned by the function </a:t>
            </a:r>
            <a:r>
              <a:rPr lang="en-US" dirty="0" err="1" smtClean="0"/>
              <a:t>fseek</a:t>
            </a:r>
            <a:r>
              <a:rPr lang="en-US" dirty="0" smtClean="0"/>
              <a:t>( ). </a:t>
            </a:r>
            <a:r>
              <a:rPr lang="en-US" dirty="0" err="1" smtClean="0"/>
              <a:t>fseek</a:t>
            </a:r>
            <a:r>
              <a:rPr lang="en-US" dirty="0" smtClean="0"/>
              <a:t>( ) returns the value 0 if successful, and 1 if unsuccessful.</a:t>
            </a:r>
          </a:p>
          <a:p>
            <a:r>
              <a:rPr lang="en-US" dirty="0" smtClean="0"/>
              <a:t>FILE </a:t>
            </a:r>
            <a:r>
              <a:rPr lang="en-US" dirty="0" err="1" smtClean="0"/>
              <a:t>file</a:t>
            </a:r>
            <a:r>
              <a:rPr lang="en-US" dirty="0" smtClean="0"/>
              <a:t>-pointer is the pointer to the file</a:t>
            </a:r>
          </a:p>
          <a:p>
            <a:r>
              <a:rPr lang="en-US" dirty="0" smtClean="0"/>
              <a:t>long offset is the number of bytes that the current position will shift on a file</a:t>
            </a:r>
          </a:p>
          <a:p>
            <a:r>
              <a:rPr lang="en-US" dirty="0" err="1" smtClean="0"/>
              <a:t>int</a:t>
            </a:r>
            <a:r>
              <a:rPr lang="en-US" dirty="0" smtClean="0"/>
              <a:t> from-where can have one of three values:</a:t>
            </a:r>
          </a:p>
          <a:p>
            <a:pPr lvl="1"/>
            <a:r>
              <a:rPr lang="en-US" sz="1800" dirty="0" smtClean="0"/>
              <a:t>from beginning of file (represented as 0)</a:t>
            </a:r>
          </a:p>
          <a:p>
            <a:pPr lvl="1"/>
            <a:r>
              <a:rPr lang="en-US" sz="1800" dirty="0" smtClean="0"/>
              <a:t>from current position (represented as 1)</a:t>
            </a:r>
          </a:p>
          <a:p>
            <a:pPr lvl="1"/>
            <a:r>
              <a:rPr lang="en-US" sz="1800" dirty="0" smtClean="0"/>
              <a:t>from end of file (represented as 2)</a:t>
            </a:r>
          </a:p>
          <a:p>
            <a:endParaRPr lang="en-US" dirty="0" smtClean="0"/>
          </a:p>
        </p:txBody>
      </p:sp>
      <p:sp>
        <p:nvSpPr>
          <p:cNvPr id="442370" name="Rectangle 2"/>
          <p:cNvSpPr>
            <a:spLocks noGrp="1" noChangeArrowheads="1"/>
          </p:cNvSpPr>
          <p:nvPr>
            <p:ph type="title" idx="4294967295"/>
          </p:nvPr>
        </p:nvSpPr>
        <p:spPr>
          <a:xfrm>
            <a:off x="3175" y="0"/>
            <a:ext cx="7564438" cy="914400"/>
          </a:xfrm>
        </p:spPr>
        <p:txBody>
          <a:bodyPr/>
          <a:lstStyle/>
          <a:p>
            <a:r>
              <a:rPr lang="en-US" sz="3200" smtClean="0"/>
              <a:t>The fseek( ) Function</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Rectangle 2"/>
          <p:cNvSpPr>
            <a:spLocks noGrp="1" noChangeArrowheads="1"/>
          </p:cNvSpPr>
          <p:nvPr>
            <p:ph type="title" idx="4294967295"/>
          </p:nvPr>
        </p:nvSpPr>
        <p:spPr>
          <a:xfrm>
            <a:off x="3175" y="0"/>
            <a:ext cx="7564438" cy="914400"/>
          </a:xfrm>
        </p:spPr>
        <p:txBody>
          <a:bodyPr/>
          <a:lstStyle/>
          <a:p>
            <a:r>
              <a:rPr lang="en-US" sz="3200" dirty="0" smtClean="0"/>
              <a:t>The </a:t>
            </a:r>
            <a:r>
              <a:rPr lang="en-US" sz="3200" dirty="0" err="1" smtClean="0"/>
              <a:t>fseek</a:t>
            </a:r>
            <a:r>
              <a:rPr lang="en-US" sz="3200" dirty="0" smtClean="0"/>
              <a:t>( ) function (Contd.).</a:t>
            </a:r>
          </a:p>
        </p:txBody>
      </p:sp>
      <p:sp>
        <p:nvSpPr>
          <p:cNvPr id="443394" name="Rectangle 3"/>
          <p:cNvSpPr>
            <a:spLocks noGrp="1" noChangeArrowheads="1"/>
          </p:cNvSpPr>
          <p:nvPr>
            <p:ph type="body" sz="half" idx="4294967295"/>
          </p:nvPr>
        </p:nvSpPr>
        <p:spPr>
          <a:xfrm>
            <a:off x="0" y="1371600"/>
            <a:ext cx="8077200" cy="2743200"/>
          </a:xfrm>
        </p:spPr>
        <p:txBody>
          <a:bodyPr/>
          <a:lstStyle/>
          <a:p>
            <a:pPr algn="just"/>
            <a:r>
              <a:rPr lang="en-US" sz="2200" smtClean="0"/>
              <a:t>Consider the following schematic representation of a file in terms of a string of 30 bytes. The file contains records and fields that are not delimited by any special character.</a:t>
            </a:r>
          </a:p>
          <a:p>
            <a:pPr algn="just"/>
            <a:endParaRPr lang="en-US" sz="2200" smtClean="0"/>
          </a:p>
          <a:p>
            <a:pPr algn="just"/>
            <a:r>
              <a:rPr lang="en-US" sz="2200" smtClean="0"/>
              <a:t>fp = fopen(“employee.dat”, r)</a:t>
            </a:r>
          </a:p>
          <a:p>
            <a:pPr algn="just"/>
            <a:endParaRPr lang="en-US" sz="2200" smtClean="0"/>
          </a:p>
        </p:txBody>
      </p:sp>
      <p:sp>
        <p:nvSpPr>
          <p:cNvPr id="443395" name="Line 84"/>
          <p:cNvSpPr>
            <a:spLocks noChangeShapeType="1"/>
          </p:cNvSpPr>
          <p:nvPr/>
        </p:nvSpPr>
        <p:spPr bwMode="auto">
          <a:xfrm flipV="1">
            <a:off x="914400" y="5029200"/>
            <a:ext cx="0" cy="304800"/>
          </a:xfrm>
          <a:prstGeom prst="line">
            <a:avLst/>
          </a:prstGeom>
          <a:noFill/>
          <a:ln w="38100">
            <a:solidFill>
              <a:schemeClr val="tx1"/>
            </a:solidFill>
            <a:round/>
            <a:headEnd/>
            <a:tailEnd type="triangle" w="med" len="med"/>
          </a:ln>
        </p:spPr>
        <p:txBody>
          <a:bodyPr/>
          <a:lstStyle/>
          <a:p>
            <a:endParaRPr lang="en-US"/>
          </a:p>
        </p:txBody>
      </p:sp>
      <p:sp>
        <p:nvSpPr>
          <p:cNvPr id="443396" name="Text Box 85"/>
          <p:cNvSpPr txBox="1">
            <a:spLocks noChangeArrowheads="1"/>
          </p:cNvSpPr>
          <p:nvPr/>
        </p:nvSpPr>
        <p:spPr bwMode="auto">
          <a:xfrm>
            <a:off x="304800" y="5410200"/>
            <a:ext cx="16002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current offset</a:t>
            </a:r>
          </a:p>
        </p:txBody>
      </p:sp>
      <p:sp>
        <p:nvSpPr>
          <p:cNvPr id="443397" name="Text Box 86"/>
          <p:cNvSpPr txBox="1">
            <a:spLocks noChangeArrowheads="1"/>
          </p:cNvSpPr>
          <p:nvPr/>
        </p:nvSpPr>
        <p:spPr bwMode="auto">
          <a:xfrm>
            <a:off x="3505200" y="3429000"/>
            <a:ext cx="1600200" cy="366713"/>
          </a:xfrm>
          <a:prstGeom prst="rect">
            <a:avLst/>
          </a:prstGeom>
          <a:noFill/>
          <a:ln w="9525" algn="ctr">
            <a:noFill/>
            <a:miter lim="800000"/>
            <a:headEnd/>
            <a:tailEnd/>
          </a:ln>
        </p:spPr>
        <p:txBody>
          <a:bodyPr>
            <a:spAutoFit/>
          </a:bodyPr>
          <a:lstStyle/>
          <a:p>
            <a:pPr>
              <a:spcBef>
                <a:spcPct val="50000"/>
              </a:spcBef>
            </a:pPr>
            <a:r>
              <a:rPr lang="en-US" b="1">
                <a:latin typeface="Times New Roman" pitchFamily="18" charset="0"/>
              </a:rPr>
              <a:t>employee.dat</a:t>
            </a:r>
          </a:p>
        </p:txBody>
      </p:sp>
      <p:graphicFrame>
        <p:nvGraphicFramePr>
          <p:cNvPr id="1463520" name="Group 224"/>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Rectangle 2"/>
          <p:cNvSpPr>
            <a:spLocks noGrp="1" noChangeArrowheads="1"/>
          </p:cNvSpPr>
          <p:nvPr>
            <p:ph type="title" idx="4294967295"/>
          </p:nvPr>
        </p:nvSpPr>
        <p:spPr>
          <a:xfrm>
            <a:off x="3175" y="0"/>
            <a:ext cx="7564438" cy="914400"/>
          </a:xfrm>
        </p:spPr>
        <p:txBody>
          <a:bodyPr/>
          <a:lstStyle/>
          <a:p>
            <a:r>
              <a:rPr lang="en-US" sz="3200" dirty="0" smtClean="0"/>
              <a:t>The </a:t>
            </a:r>
            <a:r>
              <a:rPr lang="en-US" sz="3200" dirty="0" err="1" smtClean="0"/>
              <a:t>fseek</a:t>
            </a:r>
            <a:r>
              <a:rPr lang="en-US" sz="3200" dirty="0" smtClean="0"/>
              <a:t>( ) function (Contd.).</a:t>
            </a:r>
          </a:p>
        </p:txBody>
      </p:sp>
      <p:sp>
        <p:nvSpPr>
          <p:cNvPr id="444418" name="Rectangle 3"/>
          <p:cNvSpPr>
            <a:spLocks noGrp="1" noChangeArrowheads="1"/>
          </p:cNvSpPr>
          <p:nvPr>
            <p:ph type="body" sz="half" idx="4294967295"/>
          </p:nvPr>
        </p:nvSpPr>
        <p:spPr>
          <a:xfrm>
            <a:off x="304800" y="1371600"/>
            <a:ext cx="7772400" cy="1981200"/>
          </a:xfrm>
        </p:spPr>
        <p:txBody>
          <a:bodyPr/>
          <a:lstStyle/>
          <a:p>
            <a:pPr algn="just"/>
            <a:r>
              <a:rPr lang="en-US" smtClean="0"/>
              <a:t>Consider the following schematic representation of a file in terms of a string of 30 bytes. The file contains records and fields that are not delimited by any special character.</a:t>
            </a:r>
          </a:p>
          <a:p>
            <a:pPr algn="just"/>
            <a:endParaRPr lang="en-US" smtClean="0"/>
          </a:p>
          <a:p>
            <a:pPr algn="just"/>
            <a:r>
              <a:rPr lang="en-US" smtClean="0"/>
              <a:t>fseek(fp, 10L, 0);</a:t>
            </a:r>
          </a:p>
          <a:p>
            <a:pPr algn="just"/>
            <a:endParaRPr lang="en-US" smtClean="0"/>
          </a:p>
        </p:txBody>
      </p:sp>
      <p:sp>
        <p:nvSpPr>
          <p:cNvPr id="444419" name="Line 68"/>
          <p:cNvSpPr>
            <a:spLocks noChangeShapeType="1"/>
          </p:cNvSpPr>
          <p:nvPr/>
        </p:nvSpPr>
        <p:spPr bwMode="auto">
          <a:xfrm flipV="1">
            <a:off x="3505200" y="5029200"/>
            <a:ext cx="0" cy="304800"/>
          </a:xfrm>
          <a:prstGeom prst="line">
            <a:avLst/>
          </a:prstGeom>
          <a:noFill/>
          <a:ln w="38100">
            <a:solidFill>
              <a:schemeClr val="tx1"/>
            </a:solidFill>
            <a:round/>
            <a:headEnd/>
            <a:tailEnd type="triangle" w="med" len="med"/>
          </a:ln>
        </p:spPr>
        <p:txBody>
          <a:bodyPr/>
          <a:lstStyle/>
          <a:p>
            <a:endParaRPr lang="en-US"/>
          </a:p>
        </p:txBody>
      </p:sp>
      <p:sp>
        <p:nvSpPr>
          <p:cNvPr id="444420" name="Text Box 69"/>
          <p:cNvSpPr txBox="1">
            <a:spLocks noChangeArrowheads="1"/>
          </p:cNvSpPr>
          <p:nvPr/>
        </p:nvSpPr>
        <p:spPr bwMode="auto">
          <a:xfrm>
            <a:off x="2743200" y="5181600"/>
            <a:ext cx="16002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current offset</a:t>
            </a:r>
          </a:p>
        </p:txBody>
      </p:sp>
      <p:sp>
        <p:nvSpPr>
          <p:cNvPr id="444421" name="Text Box 70"/>
          <p:cNvSpPr txBox="1">
            <a:spLocks noChangeArrowheads="1"/>
          </p:cNvSpPr>
          <p:nvPr/>
        </p:nvSpPr>
        <p:spPr bwMode="auto">
          <a:xfrm>
            <a:off x="3505200" y="3429000"/>
            <a:ext cx="1600200" cy="366713"/>
          </a:xfrm>
          <a:prstGeom prst="rect">
            <a:avLst/>
          </a:prstGeom>
          <a:noFill/>
          <a:ln w="9525" algn="ctr">
            <a:noFill/>
            <a:miter lim="800000"/>
            <a:headEnd/>
            <a:tailEnd/>
          </a:ln>
        </p:spPr>
        <p:txBody>
          <a:bodyPr>
            <a:spAutoFit/>
          </a:bodyPr>
          <a:lstStyle/>
          <a:p>
            <a:pPr>
              <a:spcBef>
                <a:spcPct val="50000"/>
              </a:spcBef>
            </a:pPr>
            <a:r>
              <a:rPr lang="en-US" b="1">
                <a:latin typeface="Times New Roman" pitchFamily="18" charset="0"/>
              </a:rPr>
              <a:t>employee.dat</a:t>
            </a:r>
          </a:p>
        </p:txBody>
      </p:sp>
      <p:graphicFrame>
        <p:nvGraphicFramePr>
          <p:cNvPr id="1470535"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Rectangle 2"/>
          <p:cNvSpPr>
            <a:spLocks noGrp="1" noChangeArrowheads="1"/>
          </p:cNvSpPr>
          <p:nvPr>
            <p:ph type="title" idx="4294967295"/>
          </p:nvPr>
        </p:nvSpPr>
        <p:spPr>
          <a:xfrm>
            <a:off x="3175" y="0"/>
            <a:ext cx="7564438" cy="914400"/>
          </a:xfrm>
        </p:spPr>
        <p:txBody>
          <a:bodyPr/>
          <a:lstStyle/>
          <a:p>
            <a:r>
              <a:rPr lang="en-US" sz="3200" dirty="0" smtClean="0"/>
              <a:t>The </a:t>
            </a:r>
            <a:r>
              <a:rPr lang="en-US" sz="3200" dirty="0" err="1" smtClean="0"/>
              <a:t>fseek</a:t>
            </a:r>
            <a:r>
              <a:rPr lang="en-US" sz="3200" dirty="0" smtClean="0"/>
              <a:t>( ) function (Contd.).</a:t>
            </a:r>
          </a:p>
        </p:txBody>
      </p:sp>
      <p:sp>
        <p:nvSpPr>
          <p:cNvPr id="445442" name="Rectangle 3"/>
          <p:cNvSpPr>
            <a:spLocks noGrp="1" noChangeArrowheads="1"/>
          </p:cNvSpPr>
          <p:nvPr>
            <p:ph type="body" sz="half" idx="4294967295"/>
          </p:nvPr>
        </p:nvSpPr>
        <p:spPr>
          <a:xfrm>
            <a:off x="0" y="1371600"/>
            <a:ext cx="8077200" cy="2743200"/>
          </a:xfrm>
        </p:spPr>
        <p:txBody>
          <a:bodyPr/>
          <a:lstStyle/>
          <a:p>
            <a:pPr algn="just"/>
            <a:r>
              <a:rPr lang="en-US" sz="2200" smtClean="0"/>
              <a:t>Consider the following schematic representation of a file in terms of a string of 30 bytes. The file contains records and fields that are not delimited by any special character.</a:t>
            </a:r>
          </a:p>
          <a:p>
            <a:pPr algn="just"/>
            <a:endParaRPr lang="en-US" sz="2200" smtClean="0"/>
          </a:p>
          <a:p>
            <a:pPr algn="just"/>
            <a:r>
              <a:rPr lang="en-US" sz="2200" smtClean="0"/>
              <a:t>fgets(string, 7, fp);</a:t>
            </a:r>
          </a:p>
          <a:p>
            <a:pPr algn="just"/>
            <a:endParaRPr lang="en-US" sz="2200" smtClean="0"/>
          </a:p>
        </p:txBody>
      </p:sp>
      <p:sp>
        <p:nvSpPr>
          <p:cNvPr id="445443" name="Line 68"/>
          <p:cNvSpPr>
            <a:spLocks noChangeShapeType="1"/>
          </p:cNvSpPr>
          <p:nvPr/>
        </p:nvSpPr>
        <p:spPr bwMode="auto">
          <a:xfrm flipV="1">
            <a:off x="4953000" y="5029200"/>
            <a:ext cx="0" cy="304800"/>
          </a:xfrm>
          <a:prstGeom prst="line">
            <a:avLst/>
          </a:prstGeom>
          <a:noFill/>
          <a:ln w="38100">
            <a:solidFill>
              <a:schemeClr val="tx1"/>
            </a:solidFill>
            <a:round/>
            <a:headEnd/>
            <a:tailEnd type="triangle" w="med" len="med"/>
          </a:ln>
        </p:spPr>
        <p:txBody>
          <a:bodyPr/>
          <a:lstStyle/>
          <a:p>
            <a:endParaRPr lang="en-US"/>
          </a:p>
        </p:txBody>
      </p:sp>
      <p:sp>
        <p:nvSpPr>
          <p:cNvPr id="445444" name="Text Box 69"/>
          <p:cNvSpPr txBox="1">
            <a:spLocks noChangeArrowheads="1"/>
          </p:cNvSpPr>
          <p:nvPr/>
        </p:nvSpPr>
        <p:spPr bwMode="auto">
          <a:xfrm>
            <a:off x="4191000" y="5257800"/>
            <a:ext cx="16002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current offset</a:t>
            </a:r>
          </a:p>
        </p:txBody>
      </p:sp>
      <p:sp>
        <p:nvSpPr>
          <p:cNvPr id="445445" name="Text Box 70"/>
          <p:cNvSpPr txBox="1">
            <a:spLocks noChangeArrowheads="1"/>
          </p:cNvSpPr>
          <p:nvPr/>
        </p:nvSpPr>
        <p:spPr bwMode="auto">
          <a:xfrm>
            <a:off x="3505200" y="3429000"/>
            <a:ext cx="1600200" cy="366713"/>
          </a:xfrm>
          <a:prstGeom prst="rect">
            <a:avLst/>
          </a:prstGeom>
          <a:noFill/>
          <a:ln w="9525" algn="ctr">
            <a:noFill/>
            <a:miter lim="800000"/>
            <a:headEnd/>
            <a:tailEnd/>
          </a:ln>
        </p:spPr>
        <p:txBody>
          <a:bodyPr>
            <a:spAutoFit/>
          </a:bodyPr>
          <a:lstStyle/>
          <a:p>
            <a:pPr>
              <a:spcBef>
                <a:spcPct val="50000"/>
              </a:spcBef>
            </a:pPr>
            <a:r>
              <a:rPr lang="en-US" b="1">
                <a:latin typeface="Times New Roman" pitchFamily="18" charset="0"/>
              </a:rPr>
              <a:t>employee.dat</a:t>
            </a:r>
          </a:p>
        </p:txBody>
      </p:sp>
      <p:graphicFrame>
        <p:nvGraphicFramePr>
          <p:cNvPr id="1471559"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idx="4294967295"/>
          </p:nvPr>
        </p:nvSpPr>
        <p:spPr/>
        <p:txBody>
          <a:bodyPr/>
          <a:lstStyle/>
          <a:p>
            <a:pPr eaLnBrk="1" hangingPunct="1"/>
            <a:r>
              <a:rPr lang="en-US" sz="3200" dirty="0" smtClean="0"/>
              <a:t>Example Program</a:t>
            </a:r>
          </a:p>
        </p:txBody>
      </p:sp>
      <p:grpSp>
        <p:nvGrpSpPr>
          <p:cNvPr id="50178" name="Group 4"/>
          <p:cNvGrpSpPr>
            <a:grpSpLocks/>
          </p:cNvGrpSpPr>
          <p:nvPr/>
        </p:nvGrpSpPr>
        <p:grpSpPr bwMode="auto">
          <a:xfrm>
            <a:off x="228600" y="990600"/>
            <a:ext cx="6248400" cy="4495800"/>
            <a:chOff x="0" y="0"/>
            <a:chExt cx="3072" cy="6358"/>
          </a:xfrm>
        </p:grpSpPr>
        <p:grpSp>
          <p:nvGrpSpPr>
            <p:cNvPr id="50181" name="Group 5"/>
            <p:cNvGrpSpPr>
              <a:grpSpLocks/>
            </p:cNvGrpSpPr>
            <p:nvPr/>
          </p:nvGrpSpPr>
          <p:grpSpPr bwMode="auto">
            <a:xfrm>
              <a:off x="0" y="0"/>
              <a:ext cx="3072" cy="374"/>
              <a:chOff x="0" y="0"/>
              <a:chExt cx="3072" cy="374"/>
            </a:xfrm>
          </p:grpSpPr>
          <p:sp>
            <p:nvSpPr>
              <p:cNvPr id="50230" name="Rectangle 6"/>
              <p:cNvSpPr>
                <a:spLocks noChangeArrowheads="1"/>
              </p:cNvSpPr>
              <p:nvPr/>
            </p:nvSpPr>
            <p:spPr bwMode="auto">
              <a:xfrm>
                <a:off x="0" y="0"/>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31" name="Rectangle 7"/>
              <p:cNvSpPr>
                <a:spLocks noChangeArrowheads="1"/>
              </p:cNvSpPr>
              <p:nvPr/>
            </p:nvSpPr>
            <p:spPr bwMode="auto">
              <a:xfrm>
                <a:off x="0" y="0"/>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	/*   - - -- - -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82" name="Group 8"/>
            <p:cNvGrpSpPr>
              <a:grpSpLocks/>
            </p:cNvGrpSpPr>
            <p:nvPr/>
          </p:nvGrpSpPr>
          <p:grpSpPr bwMode="auto">
            <a:xfrm>
              <a:off x="0" y="374"/>
              <a:ext cx="3072" cy="374"/>
              <a:chOff x="0" y="374"/>
              <a:chExt cx="3072" cy="374"/>
            </a:xfrm>
          </p:grpSpPr>
          <p:sp>
            <p:nvSpPr>
              <p:cNvPr id="50228" name="Rectangle 9"/>
              <p:cNvSpPr>
                <a:spLocks noChangeArrowheads="1"/>
              </p:cNvSpPr>
              <p:nvPr/>
            </p:nvSpPr>
            <p:spPr bwMode="auto">
              <a:xfrm>
                <a:off x="0" y="374"/>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29" name="Rectangle 10"/>
              <p:cNvSpPr>
                <a:spLocks noChangeArrowheads="1"/>
              </p:cNvSpPr>
              <p:nvPr/>
            </p:nvSpPr>
            <p:spPr bwMode="auto">
              <a:xfrm>
                <a:off x="0" y="374"/>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	</a:t>
                </a:r>
                <a:r>
                  <a:rPr lang="en-US" sz="1200" b="1">
                    <a:solidFill>
                      <a:srgbClr val="000000"/>
                    </a:solidFill>
                    <a:latin typeface="Courier New" pitchFamily="49" charset="0"/>
                    <a:cs typeface="Times New Roman" pitchFamily="18" charset="0"/>
                  </a:rPr>
                  <a:t>   </a:t>
                </a:r>
                <a:r>
                  <a:rPr lang="en-US" sz="1200" b="1">
                    <a:solidFill>
                      <a:srgbClr val="33CC33"/>
                    </a:solidFill>
                    <a:latin typeface="Courier New" pitchFamily="49" charset="0"/>
                    <a:cs typeface="Times New Roman" pitchFamily="18" charset="0"/>
                  </a:rPr>
                  <a:t>Addition program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83" name="Group 11"/>
            <p:cNvGrpSpPr>
              <a:grpSpLocks/>
            </p:cNvGrpSpPr>
            <p:nvPr/>
          </p:nvGrpSpPr>
          <p:grpSpPr bwMode="auto">
            <a:xfrm>
              <a:off x="0" y="748"/>
              <a:ext cx="3072" cy="374"/>
              <a:chOff x="0" y="748"/>
              <a:chExt cx="3072" cy="374"/>
            </a:xfrm>
          </p:grpSpPr>
          <p:sp>
            <p:nvSpPr>
              <p:cNvPr id="50226" name="Rectangle 12"/>
              <p:cNvSpPr>
                <a:spLocks noChangeArrowheads="1"/>
              </p:cNvSpPr>
              <p:nvPr/>
            </p:nvSpPr>
            <p:spPr bwMode="auto">
              <a:xfrm>
                <a:off x="0" y="748"/>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27" name="Rectangle 13"/>
              <p:cNvSpPr>
                <a:spLocks noChangeArrowheads="1"/>
              </p:cNvSpPr>
              <p:nvPr/>
            </p:nvSpPr>
            <p:spPr bwMode="auto">
              <a:xfrm>
                <a:off x="0" y="748"/>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	</a:t>
                </a:r>
                <a:r>
                  <a:rPr lang="en-US" sz="1200" b="1">
                    <a:solidFill>
                      <a:srgbClr val="275AFF"/>
                    </a:solidFill>
                    <a:latin typeface="Courier New" pitchFamily="49" charset="0"/>
                    <a:cs typeface="Times New Roman" pitchFamily="18" charset="0"/>
                  </a:rPr>
                  <a:t>#include</a:t>
                </a:r>
                <a:r>
                  <a:rPr lang="en-US" sz="1200" b="1">
                    <a:solidFill>
                      <a:srgbClr val="000000"/>
                    </a:solidFill>
                    <a:latin typeface="Courier New" pitchFamily="49" charset="0"/>
                    <a:cs typeface="Times New Roman" pitchFamily="18" charset="0"/>
                  </a:rPr>
                  <a:t> &lt;stdio.h&gt;</a:t>
                </a:r>
              </a:p>
              <a:p>
                <a:pPr eaLnBrk="0" hangingPunct="0">
                  <a:tabLst>
                    <a:tab pos="139700" algn="r"/>
                    <a:tab pos="292100" algn="l"/>
                  </a:tabLst>
                </a:pPr>
                <a:endParaRPr lang="en-US" sz="1200" b="1">
                  <a:latin typeface="Courier New" pitchFamily="49" charset="0"/>
                </a:endParaRPr>
              </a:p>
            </p:txBody>
          </p:sp>
        </p:grpSp>
        <p:grpSp>
          <p:nvGrpSpPr>
            <p:cNvPr id="50184" name="Group 14"/>
            <p:cNvGrpSpPr>
              <a:grpSpLocks/>
            </p:cNvGrpSpPr>
            <p:nvPr/>
          </p:nvGrpSpPr>
          <p:grpSpPr bwMode="auto">
            <a:xfrm>
              <a:off x="0" y="1122"/>
              <a:ext cx="3072" cy="374"/>
              <a:chOff x="0" y="1122"/>
              <a:chExt cx="3072" cy="374"/>
            </a:xfrm>
          </p:grpSpPr>
          <p:sp>
            <p:nvSpPr>
              <p:cNvPr id="50224" name="Rectangle 15"/>
              <p:cNvSpPr>
                <a:spLocks noChangeArrowheads="1"/>
              </p:cNvSpPr>
              <p:nvPr/>
            </p:nvSpPr>
            <p:spPr bwMode="auto">
              <a:xfrm>
                <a:off x="0" y="1122"/>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25" name="Rectangle 16"/>
              <p:cNvSpPr>
                <a:spLocks noChangeArrowheads="1"/>
              </p:cNvSpPr>
              <p:nvPr/>
            </p:nvSpPr>
            <p:spPr bwMode="auto">
              <a:xfrm>
                <a:off x="0" y="1122"/>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85" name="Group 17"/>
            <p:cNvGrpSpPr>
              <a:grpSpLocks/>
            </p:cNvGrpSpPr>
            <p:nvPr/>
          </p:nvGrpSpPr>
          <p:grpSpPr bwMode="auto">
            <a:xfrm>
              <a:off x="0" y="1496"/>
              <a:ext cx="3072" cy="374"/>
              <a:chOff x="0" y="1496"/>
              <a:chExt cx="3072" cy="374"/>
            </a:xfrm>
          </p:grpSpPr>
          <p:sp>
            <p:nvSpPr>
              <p:cNvPr id="50222" name="Rectangle 18"/>
              <p:cNvSpPr>
                <a:spLocks noChangeArrowheads="1"/>
              </p:cNvSpPr>
              <p:nvPr/>
            </p:nvSpPr>
            <p:spPr bwMode="auto">
              <a:xfrm>
                <a:off x="0" y="1496"/>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23" name="Rectangle 19"/>
              <p:cNvSpPr>
                <a:spLocks noChangeArrowheads="1"/>
              </p:cNvSpPr>
              <p:nvPr/>
            </p:nvSpPr>
            <p:spPr bwMode="auto">
              <a:xfrm>
                <a:off x="0" y="1496"/>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main()</a:t>
                </a:r>
              </a:p>
              <a:p>
                <a:pPr eaLnBrk="0" hangingPunct="0">
                  <a:tabLst>
                    <a:tab pos="139700" algn="r"/>
                    <a:tab pos="292100" algn="l"/>
                  </a:tabLst>
                </a:pPr>
                <a:endParaRPr lang="en-US" sz="1200" b="1">
                  <a:latin typeface="Courier New" pitchFamily="49" charset="0"/>
                </a:endParaRPr>
              </a:p>
            </p:txBody>
          </p:sp>
        </p:grpSp>
        <p:grpSp>
          <p:nvGrpSpPr>
            <p:cNvPr id="50186" name="Group 20"/>
            <p:cNvGrpSpPr>
              <a:grpSpLocks/>
            </p:cNvGrpSpPr>
            <p:nvPr/>
          </p:nvGrpSpPr>
          <p:grpSpPr bwMode="auto">
            <a:xfrm>
              <a:off x="0" y="1870"/>
              <a:ext cx="3072" cy="374"/>
              <a:chOff x="0" y="1870"/>
              <a:chExt cx="3072" cy="374"/>
            </a:xfrm>
          </p:grpSpPr>
          <p:sp>
            <p:nvSpPr>
              <p:cNvPr id="50220" name="Rectangle 21"/>
              <p:cNvSpPr>
                <a:spLocks noChangeArrowheads="1"/>
              </p:cNvSpPr>
              <p:nvPr/>
            </p:nvSpPr>
            <p:spPr bwMode="auto">
              <a:xfrm>
                <a:off x="0" y="1870"/>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21" name="Rectangle 22"/>
              <p:cNvSpPr>
                <a:spLocks noChangeArrowheads="1"/>
              </p:cNvSpPr>
              <p:nvPr/>
            </p:nvSpPr>
            <p:spPr bwMode="auto">
              <a:xfrm>
                <a:off x="0" y="1870"/>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6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endParaRPr>
              </a:p>
            </p:txBody>
          </p:sp>
        </p:grpSp>
        <p:grpSp>
          <p:nvGrpSpPr>
            <p:cNvPr id="50187" name="Group 23"/>
            <p:cNvGrpSpPr>
              <a:grpSpLocks/>
            </p:cNvGrpSpPr>
            <p:nvPr/>
          </p:nvGrpSpPr>
          <p:grpSpPr bwMode="auto">
            <a:xfrm>
              <a:off x="0" y="2244"/>
              <a:ext cx="3072" cy="374"/>
              <a:chOff x="0" y="2244"/>
              <a:chExt cx="3072" cy="374"/>
            </a:xfrm>
          </p:grpSpPr>
          <p:sp>
            <p:nvSpPr>
              <p:cNvPr id="50218" name="Rectangle 24"/>
              <p:cNvSpPr>
                <a:spLocks noChangeArrowheads="1"/>
              </p:cNvSpPr>
              <p:nvPr/>
            </p:nvSpPr>
            <p:spPr bwMode="auto">
              <a:xfrm>
                <a:off x="0" y="2244"/>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19" name="Rectangle 25"/>
              <p:cNvSpPr>
                <a:spLocks noChangeArrowheads="1"/>
              </p:cNvSpPr>
              <p:nvPr/>
            </p:nvSpPr>
            <p:spPr bwMode="auto">
              <a:xfrm>
                <a:off x="0" y="2244"/>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7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integer1, integer2, sum;        </a:t>
                </a:r>
                <a:r>
                  <a:rPr lang="en-US" sz="1200" b="1">
                    <a:solidFill>
                      <a:srgbClr val="33CC33"/>
                    </a:solidFill>
                    <a:latin typeface="Courier New" pitchFamily="49" charset="0"/>
                    <a:cs typeface="Times New Roman" pitchFamily="18" charset="0"/>
                  </a:rPr>
                  <a:t>/* declaration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88" name="Group 26"/>
            <p:cNvGrpSpPr>
              <a:grpSpLocks/>
            </p:cNvGrpSpPr>
            <p:nvPr/>
          </p:nvGrpSpPr>
          <p:grpSpPr bwMode="auto">
            <a:xfrm>
              <a:off x="0" y="2618"/>
              <a:ext cx="3072" cy="374"/>
              <a:chOff x="0" y="2618"/>
              <a:chExt cx="3072" cy="374"/>
            </a:xfrm>
          </p:grpSpPr>
          <p:sp>
            <p:nvSpPr>
              <p:cNvPr id="50216" name="Rectangle 27"/>
              <p:cNvSpPr>
                <a:spLocks noChangeArrowheads="1"/>
              </p:cNvSpPr>
              <p:nvPr/>
            </p:nvSpPr>
            <p:spPr bwMode="auto">
              <a:xfrm>
                <a:off x="0" y="2618"/>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17" name="Rectangle 28"/>
              <p:cNvSpPr>
                <a:spLocks noChangeArrowheads="1"/>
              </p:cNvSpPr>
              <p:nvPr/>
            </p:nvSpPr>
            <p:spPr bwMode="auto">
              <a:xfrm>
                <a:off x="0" y="2618"/>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8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89" name="Group 29"/>
            <p:cNvGrpSpPr>
              <a:grpSpLocks/>
            </p:cNvGrpSpPr>
            <p:nvPr/>
          </p:nvGrpSpPr>
          <p:grpSpPr bwMode="auto">
            <a:xfrm>
              <a:off x="0" y="2992"/>
              <a:ext cx="3072" cy="374"/>
              <a:chOff x="0" y="2992"/>
              <a:chExt cx="3072" cy="374"/>
            </a:xfrm>
          </p:grpSpPr>
          <p:sp>
            <p:nvSpPr>
              <p:cNvPr id="50214" name="Rectangle 30"/>
              <p:cNvSpPr>
                <a:spLocks noChangeArrowheads="1"/>
              </p:cNvSpPr>
              <p:nvPr/>
            </p:nvSpPr>
            <p:spPr bwMode="auto">
              <a:xfrm>
                <a:off x="0" y="2992"/>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15" name="Rectangle 31"/>
              <p:cNvSpPr>
                <a:spLocks noChangeArrowheads="1"/>
              </p:cNvSpPr>
              <p:nvPr/>
            </p:nvSpPr>
            <p:spPr bwMode="auto">
              <a:xfrm>
                <a:off x="0" y="2992"/>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9	</a:t>
                </a:r>
                <a:r>
                  <a:rPr lang="en-US" sz="1200" b="1">
                    <a:solidFill>
                      <a:srgbClr val="000000"/>
                    </a:solidFill>
                    <a:latin typeface="Courier New" pitchFamily="49" charset="0"/>
                    <a:cs typeface="Times New Roman" pitchFamily="18" charset="0"/>
                  </a:rPr>
                  <a:t>   printf( "Enter first integer\n" );  </a:t>
                </a:r>
                <a:r>
                  <a:rPr lang="en-US" sz="1200" b="1">
                    <a:solidFill>
                      <a:srgbClr val="33CC33"/>
                    </a:solidFill>
                    <a:latin typeface="Courier New" pitchFamily="49" charset="0"/>
                    <a:cs typeface="Times New Roman" pitchFamily="18" charset="0"/>
                  </a:rPr>
                  <a:t>/* prompt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0" name="Group 32"/>
            <p:cNvGrpSpPr>
              <a:grpSpLocks/>
            </p:cNvGrpSpPr>
            <p:nvPr/>
          </p:nvGrpSpPr>
          <p:grpSpPr bwMode="auto">
            <a:xfrm>
              <a:off x="0" y="3366"/>
              <a:ext cx="3072" cy="374"/>
              <a:chOff x="0" y="3366"/>
              <a:chExt cx="3072" cy="374"/>
            </a:xfrm>
          </p:grpSpPr>
          <p:sp>
            <p:nvSpPr>
              <p:cNvPr id="50212" name="Rectangle 33"/>
              <p:cNvSpPr>
                <a:spLocks noChangeArrowheads="1"/>
              </p:cNvSpPr>
              <p:nvPr/>
            </p:nvSpPr>
            <p:spPr bwMode="auto">
              <a:xfrm>
                <a:off x="0" y="3366"/>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13" name="Rectangle 34"/>
              <p:cNvSpPr>
                <a:spLocks noChangeArrowheads="1"/>
              </p:cNvSpPr>
              <p:nvPr/>
            </p:nvSpPr>
            <p:spPr bwMode="auto">
              <a:xfrm>
                <a:off x="0" y="3366"/>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10	</a:t>
                </a:r>
                <a:r>
                  <a:rPr lang="en-US" sz="1200" b="1">
                    <a:solidFill>
                      <a:srgbClr val="000000"/>
                    </a:solidFill>
                    <a:latin typeface="Courier New" pitchFamily="49" charset="0"/>
                    <a:cs typeface="Times New Roman" pitchFamily="18" charset="0"/>
                  </a:rPr>
                  <a:t>   scanf( "%d", &amp;integer1 );           </a:t>
                </a:r>
                <a:r>
                  <a:rPr lang="en-US" sz="1200" b="1">
                    <a:solidFill>
                      <a:srgbClr val="33CC33"/>
                    </a:solidFill>
                    <a:latin typeface="Courier New" pitchFamily="49" charset="0"/>
                    <a:cs typeface="Times New Roman" pitchFamily="18" charset="0"/>
                  </a:rPr>
                  <a:t>/* read an integer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1" name="Group 35"/>
            <p:cNvGrpSpPr>
              <a:grpSpLocks/>
            </p:cNvGrpSpPr>
            <p:nvPr/>
          </p:nvGrpSpPr>
          <p:grpSpPr bwMode="auto">
            <a:xfrm>
              <a:off x="0" y="3740"/>
              <a:ext cx="3072" cy="374"/>
              <a:chOff x="0" y="3740"/>
              <a:chExt cx="3072" cy="374"/>
            </a:xfrm>
          </p:grpSpPr>
          <p:sp>
            <p:nvSpPr>
              <p:cNvPr id="50210" name="Rectangle 36"/>
              <p:cNvSpPr>
                <a:spLocks noChangeArrowheads="1"/>
              </p:cNvSpPr>
              <p:nvPr/>
            </p:nvSpPr>
            <p:spPr bwMode="auto">
              <a:xfrm>
                <a:off x="0" y="3740"/>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11" name="Rectangle 37"/>
              <p:cNvSpPr>
                <a:spLocks noChangeArrowheads="1"/>
              </p:cNvSpPr>
              <p:nvPr/>
            </p:nvSpPr>
            <p:spPr bwMode="auto">
              <a:xfrm>
                <a:off x="0" y="3740"/>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11	</a:t>
                </a:r>
                <a:r>
                  <a:rPr lang="en-US" sz="1200" b="1">
                    <a:solidFill>
                      <a:srgbClr val="000000"/>
                    </a:solidFill>
                    <a:latin typeface="Courier New" pitchFamily="49" charset="0"/>
                    <a:cs typeface="Times New Roman" pitchFamily="18" charset="0"/>
                  </a:rPr>
                  <a:t>   printf( "Enter second integer\n" ); </a:t>
                </a:r>
                <a:r>
                  <a:rPr lang="en-US" sz="1200" b="1">
                    <a:solidFill>
                      <a:srgbClr val="33CC33"/>
                    </a:solidFill>
                    <a:latin typeface="Courier New" pitchFamily="49" charset="0"/>
                    <a:cs typeface="Times New Roman" pitchFamily="18" charset="0"/>
                  </a:rPr>
                  <a:t>/* prompt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2" name="Group 38"/>
            <p:cNvGrpSpPr>
              <a:grpSpLocks/>
            </p:cNvGrpSpPr>
            <p:nvPr/>
          </p:nvGrpSpPr>
          <p:grpSpPr bwMode="auto">
            <a:xfrm>
              <a:off x="0" y="4114"/>
              <a:ext cx="3072" cy="374"/>
              <a:chOff x="0" y="4114"/>
              <a:chExt cx="3072" cy="374"/>
            </a:xfrm>
          </p:grpSpPr>
          <p:sp>
            <p:nvSpPr>
              <p:cNvPr id="50208" name="Rectangle 39"/>
              <p:cNvSpPr>
                <a:spLocks noChangeArrowheads="1"/>
              </p:cNvSpPr>
              <p:nvPr/>
            </p:nvSpPr>
            <p:spPr bwMode="auto">
              <a:xfrm>
                <a:off x="0" y="4114"/>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09" name="Rectangle 40"/>
              <p:cNvSpPr>
                <a:spLocks noChangeArrowheads="1"/>
              </p:cNvSpPr>
              <p:nvPr/>
            </p:nvSpPr>
            <p:spPr bwMode="auto">
              <a:xfrm>
                <a:off x="0" y="4114"/>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12	</a:t>
                </a:r>
                <a:r>
                  <a:rPr lang="en-US" sz="1200" b="1">
                    <a:solidFill>
                      <a:srgbClr val="000000"/>
                    </a:solidFill>
                    <a:latin typeface="Courier New" pitchFamily="49" charset="0"/>
                    <a:cs typeface="Times New Roman" pitchFamily="18" charset="0"/>
                  </a:rPr>
                  <a:t>   scanf( "%d", &amp;integer2 );           </a:t>
                </a:r>
                <a:r>
                  <a:rPr lang="en-US" sz="1200" b="1">
                    <a:solidFill>
                      <a:srgbClr val="33CC33"/>
                    </a:solidFill>
                    <a:latin typeface="Courier New" pitchFamily="49" charset="0"/>
                    <a:cs typeface="Times New Roman" pitchFamily="18" charset="0"/>
                  </a:rPr>
                  <a:t>/* read an integer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3" name="Group 41"/>
            <p:cNvGrpSpPr>
              <a:grpSpLocks/>
            </p:cNvGrpSpPr>
            <p:nvPr/>
          </p:nvGrpSpPr>
          <p:grpSpPr bwMode="auto">
            <a:xfrm>
              <a:off x="0" y="4488"/>
              <a:ext cx="3072" cy="374"/>
              <a:chOff x="0" y="4488"/>
              <a:chExt cx="3072" cy="374"/>
            </a:xfrm>
          </p:grpSpPr>
          <p:sp>
            <p:nvSpPr>
              <p:cNvPr id="50206" name="Rectangle 42"/>
              <p:cNvSpPr>
                <a:spLocks noChangeArrowheads="1"/>
              </p:cNvSpPr>
              <p:nvPr/>
            </p:nvSpPr>
            <p:spPr bwMode="auto">
              <a:xfrm>
                <a:off x="0" y="4488"/>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07" name="Rectangle 43"/>
              <p:cNvSpPr>
                <a:spLocks noChangeArrowheads="1"/>
              </p:cNvSpPr>
              <p:nvPr/>
            </p:nvSpPr>
            <p:spPr bwMode="auto">
              <a:xfrm>
                <a:off x="0" y="4488"/>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13	</a:t>
                </a:r>
                <a:r>
                  <a:rPr lang="en-US" sz="1200" b="1">
                    <a:solidFill>
                      <a:srgbClr val="000000"/>
                    </a:solidFill>
                    <a:latin typeface="Courier New" pitchFamily="49" charset="0"/>
                    <a:cs typeface="Times New Roman" pitchFamily="18" charset="0"/>
                  </a:rPr>
                  <a:t>   sum = integer1 + integer2;          </a:t>
                </a:r>
                <a:r>
                  <a:rPr lang="en-US" sz="1200" b="1">
                    <a:solidFill>
                      <a:srgbClr val="33CC33"/>
                    </a:solidFill>
                    <a:latin typeface="Courier New" pitchFamily="49" charset="0"/>
                    <a:cs typeface="Times New Roman" pitchFamily="18" charset="0"/>
                  </a:rPr>
                  <a:t>/* assignment of sum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4" name="Group 44"/>
            <p:cNvGrpSpPr>
              <a:grpSpLocks/>
            </p:cNvGrpSpPr>
            <p:nvPr/>
          </p:nvGrpSpPr>
          <p:grpSpPr bwMode="auto">
            <a:xfrm>
              <a:off x="0" y="4862"/>
              <a:ext cx="3072" cy="374"/>
              <a:chOff x="0" y="4862"/>
              <a:chExt cx="3072" cy="374"/>
            </a:xfrm>
          </p:grpSpPr>
          <p:sp>
            <p:nvSpPr>
              <p:cNvPr id="50204" name="Rectangle 45"/>
              <p:cNvSpPr>
                <a:spLocks noChangeArrowheads="1"/>
              </p:cNvSpPr>
              <p:nvPr/>
            </p:nvSpPr>
            <p:spPr bwMode="auto">
              <a:xfrm>
                <a:off x="0" y="4862"/>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05" name="Rectangle 46"/>
              <p:cNvSpPr>
                <a:spLocks noChangeArrowheads="1"/>
              </p:cNvSpPr>
              <p:nvPr/>
            </p:nvSpPr>
            <p:spPr bwMode="auto">
              <a:xfrm>
                <a:off x="0" y="4862"/>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14	</a:t>
                </a:r>
                <a:r>
                  <a:rPr lang="en-US" sz="1200" b="1">
                    <a:solidFill>
                      <a:srgbClr val="000000"/>
                    </a:solidFill>
                    <a:latin typeface="Courier New" pitchFamily="49" charset="0"/>
                    <a:cs typeface="Times New Roman" pitchFamily="18" charset="0"/>
                  </a:rPr>
                  <a:t>   printf( "Sum is %d\n", sum );       </a:t>
                </a:r>
                <a:r>
                  <a:rPr lang="en-US" sz="1200" b="1">
                    <a:solidFill>
                      <a:srgbClr val="33CC33"/>
                    </a:solidFill>
                    <a:latin typeface="Courier New" pitchFamily="49" charset="0"/>
                    <a:cs typeface="Times New Roman" pitchFamily="18" charset="0"/>
                  </a:rPr>
                  <a:t>/* print sum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5" name="Group 47"/>
            <p:cNvGrpSpPr>
              <a:grpSpLocks/>
            </p:cNvGrpSpPr>
            <p:nvPr/>
          </p:nvGrpSpPr>
          <p:grpSpPr bwMode="auto">
            <a:xfrm>
              <a:off x="0" y="5236"/>
              <a:ext cx="3072" cy="374"/>
              <a:chOff x="0" y="5236"/>
              <a:chExt cx="3072" cy="374"/>
            </a:xfrm>
          </p:grpSpPr>
          <p:sp>
            <p:nvSpPr>
              <p:cNvPr id="50202" name="Rectangle 48"/>
              <p:cNvSpPr>
                <a:spLocks noChangeArrowheads="1"/>
              </p:cNvSpPr>
              <p:nvPr/>
            </p:nvSpPr>
            <p:spPr bwMode="auto">
              <a:xfrm>
                <a:off x="0" y="5236"/>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03" name="Rectangle 49"/>
              <p:cNvSpPr>
                <a:spLocks noChangeArrowheads="1"/>
              </p:cNvSpPr>
              <p:nvPr/>
            </p:nvSpPr>
            <p:spPr bwMode="auto">
              <a:xfrm>
                <a:off x="0" y="5236"/>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15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6" name="Group 50"/>
            <p:cNvGrpSpPr>
              <a:grpSpLocks/>
            </p:cNvGrpSpPr>
            <p:nvPr/>
          </p:nvGrpSpPr>
          <p:grpSpPr bwMode="auto">
            <a:xfrm>
              <a:off x="0" y="5610"/>
              <a:ext cx="3072" cy="374"/>
              <a:chOff x="0" y="5610"/>
              <a:chExt cx="3072" cy="374"/>
            </a:xfrm>
          </p:grpSpPr>
          <p:sp>
            <p:nvSpPr>
              <p:cNvPr id="50200" name="Rectangle 51"/>
              <p:cNvSpPr>
                <a:spLocks noChangeArrowheads="1"/>
              </p:cNvSpPr>
              <p:nvPr/>
            </p:nvSpPr>
            <p:spPr bwMode="auto">
              <a:xfrm>
                <a:off x="0" y="5610"/>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201" name="Rectangle 52"/>
              <p:cNvSpPr>
                <a:spLocks noChangeArrowheads="1"/>
              </p:cNvSpPr>
              <p:nvPr/>
            </p:nvSpPr>
            <p:spPr bwMode="auto">
              <a:xfrm>
                <a:off x="0" y="5610"/>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16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return</a:t>
                </a:r>
                <a:r>
                  <a:rPr lang="en-US" sz="1200" b="1">
                    <a:solidFill>
                      <a:srgbClr val="000000"/>
                    </a:solidFill>
                    <a:latin typeface="Courier New" pitchFamily="49" charset="0"/>
                    <a:cs typeface="Times New Roman" pitchFamily="18" charset="0"/>
                  </a:rPr>
                  <a:t> 0;  </a:t>
                </a:r>
                <a:r>
                  <a:rPr lang="en-US" sz="1200" b="1">
                    <a:solidFill>
                      <a:srgbClr val="33CC33"/>
                    </a:solidFill>
                    <a:latin typeface="Courier New" pitchFamily="49" charset="0"/>
                    <a:cs typeface="Times New Roman" pitchFamily="18" charset="0"/>
                  </a:rPr>
                  <a:t>/* indicate that program ended successfully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endParaRPr>
              </a:p>
            </p:txBody>
          </p:sp>
        </p:grpSp>
        <p:grpSp>
          <p:nvGrpSpPr>
            <p:cNvPr id="50197" name="Group 53"/>
            <p:cNvGrpSpPr>
              <a:grpSpLocks/>
            </p:cNvGrpSpPr>
            <p:nvPr/>
          </p:nvGrpSpPr>
          <p:grpSpPr bwMode="auto">
            <a:xfrm>
              <a:off x="0" y="5984"/>
              <a:ext cx="3072" cy="374"/>
              <a:chOff x="0" y="5984"/>
              <a:chExt cx="3072" cy="374"/>
            </a:xfrm>
          </p:grpSpPr>
          <p:sp>
            <p:nvSpPr>
              <p:cNvPr id="50198" name="Rectangle 54"/>
              <p:cNvSpPr>
                <a:spLocks noChangeArrowheads="1"/>
              </p:cNvSpPr>
              <p:nvPr/>
            </p:nvSpPr>
            <p:spPr bwMode="auto">
              <a:xfrm>
                <a:off x="0" y="5984"/>
                <a:ext cx="3072" cy="374"/>
              </a:xfrm>
              <a:prstGeom prst="rect">
                <a:avLst/>
              </a:prstGeom>
              <a:solidFill>
                <a:srgbClr val="FFE699"/>
              </a:solidFill>
              <a:ln w="9525">
                <a:noFill/>
                <a:miter lim="800000"/>
                <a:headEnd/>
                <a:tailEnd/>
              </a:ln>
            </p:spPr>
            <p:txBody>
              <a:bodyPr anchor="ctr">
                <a:spAutoFit/>
              </a:bodyPr>
              <a:lstStyle/>
              <a:p>
                <a:endParaRPr lang="en-US" sz="2400">
                  <a:latin typeface="Times New Roman" pitchFamily="18" charset="0"/>
                </a:endParaRPr>
              </a:p>
            </p:txBody>
          </p:sp>
          <p:sp>
            <p:nvSpPr>
              <p:cNvPr id="50199" name="Rectangle 55"/>
              <p:cNvSpPr>
                <a:spLocks noChangeArrowheads="1"/>
              </p:cNvSpPr>
              <p:nvPr/>
            </p:nvSpPr>
            <p:spPr bwMode="auto">
              <a:xfrm>
                <a:off x="0" y="5984"/>
                <a:ext cx="3072" cy="374"/>
              </a:xfrm>
              <a:prstGeom prst="rect">
                <a:avLst/>
              </a:prstGeom>
              <a:solidFill>
                <a:srgbClr val="FFE699"/>
              </a:solidFill>
              <a:ln w="9525">
                <a:noFill/>
                <a:miter lim="800000"/>
                <a:headEnd/>
                <a:tailEnd/>
              </a:ln>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17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endParaRPr>
              </a:p>
            </p:txBody>
          </p:sp>
        </p:grpSp>
      </p:grpSp>
      <p:sp>
        <p:nvSpPr>
          <p:cNvPr id="50179" name="Rectangle 56"/>
          <p:cNvSpPr>
            <a:spLocks noChangeArrowheads="1"/>
          </p:cNvSpPr>
          <p:nvPr/>
        </p:nvSpPr>
        <p:spPr bwMode="auto">
          <a:xfrm>
            <a:off x="228600" y="5548313"/>
            <a:ext cx="6248400" cy="1004887"/>
          </a:xfrm>
          <a:prstGeom prst="rect">
            <a:avLst/>
          </a:prstGeom>
          <a:solidFill>
            <a:srgbClr val="CC99FF"/>
          </a:solidFill>
          <a:ln w="9525">
            <a:noFill/>
            <a:miter lim="800000"/>
            <a:headEnd/>
            <a:tailEnd/>
          </a:ln>
        </p:spPr>
        <p:txBody>
          <a:bodyPr>
            <a:spAutoFit/>
          </a:bodyPr>
          <a:lstStyle/>
          <a:p>
            <a: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a:solidFill>
                  <a:srgbClr val="000000"/>
                </a:solidFill>
                <a:latin typeface="Courier New" pitchFamily="49" charset="0"/>
                <a:cs typeface="Times New Roman" pitchFamily="18" charset="0"/>
              </a:rPr>
              <a:t>Enter first integer</a:t>
            </a:r>
          </a:p>
          <a:p>
            <a: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a:solidFill>
                  <a:srgbClr val="000000"/>
                </a:solidFill>
                <a:latin typeface="Courier New" pitchFamily="49" charset="0"/>
                <a:cs typeface="Times New Roman" pitchFamily="18" charset="0"/>
              </a:rPr>
              <a:t>45</a:t>
            </a:r>
          </a:p>
          <a:p>
            <a: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a:solidFill>
                  <a:srgbClr val="000000"/>
                </a:solidFill>
                <a:latin typeface="Courier New" pitchFamily="49" charset="0"/>
                <a:cs typeface="Times New Roman" pitchFamily="18" charset="0"/>
              </a:rPr>
              <a:t>Enter second integer</a:t>
            </a:r>
          </a:p>
          <a:p>
            <a: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a:solidFill>
                  <a:srgbClr val="000000"/>
                </a:solidFill>
                <a:latin typeface="Courier New" pitchFamily="49" charset="0"/>
                <a:cs typeface="Times New Roman" pitchFamily="18" charset="0"/>
              </a:rPr>
              <a:t>72</a:t>
            </a:r>
          </a:p>
          <a:p>
            <a: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a:solidFill>
                  <a:srgbClr val="000000"/>
                </a:solidFill>
                <a:latin typeface="Courier New" pitchFamily="49" charset="0"/>
                <a:cs typeface="Times New Roman" pitchFamily="18" charset="0"/>
              </a:rPr>
              <a:t>Sum is 117</a:t>
            </a:r>
            <a:r>
              <a:rPr lang="en-US" sz="1200" b="1">
                <a:latin typeface="Courier New" pitchFamily="49" charset="0"/>
                <a:cs typeface="Times New Roman" pitchFamily="18" charset="0"/>
              </a:rPr>
              <a:t> </a:t>
            </a:r>
            <a:endParaRPr lang="en-US" sz="1200" b="1">
              <a:latin typeface="Courier New" pitchFamily="49" charset="0"/>
            </a:endParaRPr>
          </a:p>
        </p:txBody>
      </p:sp>
      <p:sp>
        <p:nvSpPr>
          <p:cNvPr id="50180" name="Rectangle 57"/>
          <p:cNvSpPr>
            <a:spLocks noChangeArrowheads="1"/>
          </p:cNvSpPr>
          <p:nvPr/>
        </p:nvSpPr>
        <p:spPr bwMode="auto">
          <a:xfrm>
            <a:off x="6553200" y="1295400"/>
            <a:ext cx="2438400" cy="5410200"/>
          </a:xfrm>
          <a:prstGeom prst="rect">
            <a:avLst/>
          </a:prstGeom>
          <a:noFill/>
          <a:ln w="9525">
            <a:noFill/>
            <a:miter lim="800000"/>
            <a:headEnd/>
            <a:tailEnd/>
          </a:ln>
        </p:spPr>
        <p:txBody>
          <a:bodyPr/>
          <a:lstStyle/>
          <a:p>
            <a:pPr marL="347663" indent="-347663" algn="ctr" eaLnBrk="0" hangingPunct="0">
              <a:spcBef>
                <a:spcPct val="20000"/>
              </a:spcBef>
              <a:buFont typeface="Wingdings" pitchFamily="2" charset="2"/>
              <a:buNone/>
            </a:pPr>
            <a:endParaRPr lang="en-US" sz="2000">
              <a:latin typeface="Gill Sans MT" pitchFamily="34" charset="0"/>
            </a:endParaRPr>
          </a:p>
          <a:p>
            <a:pPr marL="347663" indent="-347663" algn="ctr" eaLnBrk="0" hangingPunct="0">
              <a:spcBef>
                <a:spcPct val="20000"/>
              </a:spcBef>
              <a:buFont typeface="Wingdings" pitchFamily="2" charset="2"/>
              <a:buNone/>
            </a:pPr>
            <a:r>
              <a:rPr lang="en-US" sz="2000" u="sng">
                <a:latin typeface="Gill Sans MT" pitchFamily="34" charset="0"/>
              </a:rPr>
              <a:t>Outline</a:t>
            </a:r>
          </a:p>
          <a:p>
            <a:pPr marL="347663" indent="-347663" algn="ctr" eaLnBrk="0" hangingPunct="0">
              <a:spcBef>
                <a:spcPct val="20000"/>
              </a:spcBef>
              <a:buFont typeface="Wingdings" pitchFamily="2" charset="2"/>
              <a:buNone/>
            </a:pPr>
            <a:endParaRPr lang="en-US" sz="2000" u="sng">
              <a:latin typeface="Gill Sans MT" pitchFamily="34" charset="0"/>
            </a:endParaRPr>
          </a:p>
          <a:p>
            <a:pPr marL="347663" indent="-347663" eaLnBrk="0" hangingPunct="0">
              <a:spcBef>
                <a:spcPct val="20000"/>
              </a:spcBef>
              <a:buFont typeface="Wingdings" pitchFamily="2" charset="2"/>
              <a:buAutoNum type="arabicPeriod"/>
            </a:pPr>
            <a:r>
              <a:rPr lang="en-US" sz="2000">
                <a:latin typeface="Gill Sans MT" pitchFamily="34" charset="0"/>
              </a:rPr>
              <a:t>Initialize variables</a:t>
            </a:r>
          </a:p>
          <a:p>
            <a:pPr marL="347663" indent="-347663" eaLnBrk="0" hangingPunct="0">
              <a:spcBef>
                <a:spcPct val="20000"/>
              </a:spcBef>
              <a:buFont typeface="Wingdings" pitchFamily="2" charset="2"/>
              <a:buAutoNum type="arabicPeriod"/>
            </a:pPr>
            <a:endParaRPr lang="en-US" sz="2000">
              <a:latin typeface="Gill Sans MT" pitchFamily="34" charset="0"/>
            </a:endParaRPr>
          </a:p>
          <a:p>
            <a:pPr marL="347663" indent="-347663" eaLnBrk="0" hangingPunct="0">
              <a:spcBef>
                <a:spcPct val="20000"/>
              </a:spcBef>
              <a:buFont typeface="Wingdings" pitchFamily="2" charset="2"/>
              <a:buAutoNum type="arabicPeriod"/>
            </a:pPr>
            <a:r>
              <a:rPr lang="en-US" sz="2000">
                <a:latin typeface="Gill Sans MT" pitchFamily="34" charset="0"/>
              </a:rPr>
              <a:t>Input</a:t>
            </a:r>
          </a:p>
          <a:p>
            <a:pPr marL="1054100" lvl="1" indent="-533400" eaLnBrk="0" hangingPunct="0">
              <a:spcBef>
                <a:spcPct val="20000"/>
              </a:spcBef>
              <a:buFont typeface="Wingdings" pitchFamily="2" charset="2"/>
              <a:buNone/>
            </a:pPr>
            <a:r>
              <a:rPr lang="en-US">
                <a:latin typeface="Gill Sans MT" pitchFamily="34" charset="0"/>
              </a:rPr>
              <a:t>2.1 Sum</a:t>
            </a:r>
          </a:p>
          <a:p>
            <a:pPr marL="1054100" lvl="1" indent="-533400" eaLnBrk="0" hangingPunct="0">
              <a:spcBef>
                <a:spcPct val="20000"/>
              </a:spcBef>
              <a:buFont typeface="Wingdings" pitchFamily="2" charset="2"/>
              <a:buNone/>
            </a:pPr>
            <a:endParaRPr lang="en-US">
              <a:latin typeface="Gill Sans MT" pitchFamily="34" charset="0"/>
            </a:endParaRPr>
          </a:p>
          <a:p>
            <a:pPr marL="1054100" lvl="1" indent="-533400" eaLnBrk="0" hangingPunct="0">
              <a:spcBef>
                <a:spcPct val="20000"/>
              </a:spcBef>
              <a:buFont typeface="Wingdings" pitchFamily="2" charset="2"/>
              <a:buNone/>
            </a:pPr>
            <a:endParaRPr lang="en-US">
              <a:latin typeface="Gill Sans MT" pitchFamily="34" charset="0"/>
            </a:endParaRPr>
          </a:p>
          <a:p>
            <a:pPr marL="347663" indent="-347663" eaLnBrk="0" hangingPunct="0">
              <a:spcBef>
                <a:spcPct val="20000"/>
              </a:spcBef>
              <a:buFont typeface="Wingdings" pitchFamily="2" charset="2"/>
              <a:buAutoNum type="arabicPeriod"/>
            </a:pPr>
            <a:r>
              <a:rPr lang="en-US" sz="2000">
                <a:latin typeface="Gill Sans MT" pitchFamily="34" charset="0"/>
              </a:rPr>
              <a:t>Print</a:t>
            </a:r>
          </a:p>
          <a:p>
            <a:pPr marL="347663" indent="-347663" algn="ctr" eaLnBrk="0" hangingPunct="0">
              <a:spcBef>
                <a:spcPct val="20000"/>
              </a:spcBef>
              <a:buFont typeface="Wingdings" pitchFamily="2" charset="2"/>
              <a:buNone/>
            </a:pPr>
            <a:endParaRPr lang="en-US" sz="2000">
              <a:latin typeface="Gill Sans MT" pitchFamily="34" charset="0"/>
            </a:endParaRPr>
          </a:p>
          <a:p>
            <a:pPr marL="347663" indent="-347663" algn="ctr" eaLnBrk="0" hangingPunct="0">
              <a:spcBef>
                <a:spcPct val="20000"/>
              </a:spcBef>
              <a:buFont typeface="Wingdings" pitchFamily="2" charset="2"/>
              <a:buNone/>
            </a:pPr>
            <a:endParaRPr lang="en-US" sz="2000">
              <a:latin typeface="Gill Sans MT" pitchFamily="34" charset="0"/>
            </a:endParaRPr>
          </a:p>
          <a:p>
            <a:pPr marL="347663" indent="-347663" eaLnBrk="0" hangingPunct="0">
              <a:spcBef>
                <a:spcPct val="20000"/>
              </a:spcBef>
              <a:buFont typeface="Wingdings" pitchFamily="2" charset="2"/>
              <a:buNone/>
            </a:pPr>
            <a:r>
              <a:rPr lang="en-US" sz="2000">
                <a:latin typeface="Gill Sans MT" pitchFamily="34" charset="0"/>
              </a:rPr>
              <a:t>Program Output</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5" name="Rectangle 2"/>
          <p:cNvSpPr>
            <a:spLocks noGrp="1" noChangeArrowheads="1"/>
          </p:cNvSpPr>
          <p:nvPr>
            <p:ph type="title" idx="4294967295"/>
          </p:nvPr>
        </p:nvSpPr>
        <p:spPr>
          <a:xfrm>
            <a:off x="3175" y="0"/>
            <a:ext cx="7564438" cy="914400"/>
          </a:xfrm>
        </p:spPr>
        <p:txBody>
          <a:bodyPr/>
          <a:lstStyle/>
          <a:p>
            <a:r>
              <a:rPr lang="en-US" sz="3200" smtClean="0"/>
              <a:t>The fseek( ) function</a:t>
            </a:r>
          </a:p>
        </p:txBody>
      </p:sp>
      <p:sp>
        <p:nvSpPr>
          <p:cNvPr id="446466" name="Rectangle 3"/>
          <p:cNvSpPr>
            <a:spLocks noGrp="1" noChangeArrowheads="1"/>
          </p:cNvSpPr>
          <p:nvPr>
            <p:ph type="body" sz="half" idx="4294967295"/>
          </p:nvPr>
        </p:nvSpPr>
        <p:spPr>
          <a:xfrm>
            <a:off x="0" y="1371600"/>
            <a:ext cx="8077200" cy="2743200"/>
          </a:xfrm>
        </p:spPr>
        <p:txBody>
          <a:bodyPr/>
          <a:lstStyle/>
          <a:p>
            <a:pPr algn="just"/>
            <a:r>
              <a:rPr lang="en-US" sz="2200" smtClean="0"/>
              <a:t>Consider the following schematic representation of a file in terms of a string of 30 bytes. The file contains records and fields that are not delimited by any special character.</a:t>
            </a:r>
          </a:p>
          <a:p>
            <a:pPr algn="just"/>
            <a:endParaRPr lang="en-US" sz="2200" smtClean="0"/>
          </a:p>
          <a:p>
            <a:pPr algn="just"/>
            <a:r>
              <a:rPr lang="en-US" sz="2200" smtClean="0"/>
              <a:t>fseek(fp, -10L, 2)</a:t>
            </a:r>
          </a:p>
          <a:p>
            <a:pPr algn="just"/>
            <a:endParaRPr lang="en-US" sz="2200" smtClean="0"/>
          </a:p>
        </p:txBody>
      </p:sp>
      <p:sp>
        <p:nvSpPr>
          <p:cNvPr id="446467" name="Line 68"/>
          <p:cNvSpPr>
            <a:spLocks noChangeShapeType="1"/>
          </p:cNvSpPr>
          <p:nvPr/>
        </p:nvSpPr>
        <p:spPr bwMode="auto">
          <a:xfrm flipV="1">
            <a:off x="5715000" y="5029200"/>
            <a:ext cx="0" cy="304800"/>
          </a:xfrm>
          <a:prstGeom prst="line">
            <a:avLst/>
          </a:prstGeom>
          <a:noFill/>
          <a:ln w="38100">
            <a:solidFill>
              <a:schemeClr val="tx1"/>
            </a:solidFill>
            <a:round/>
            <a:headEnd/>
            <a:tailEnd type="triangle" w="med" len="med"/>
          </a:ln>
        </p:spPr>
        <p:txBody>
          <a:bodyPr/>
          <a:lstStyle/>
          <a:p>
            <a:endParaRPr lang="en-US"/>
          </a:p>
        </p:txBody>
      </p:sp>
      <p:sp>
        <p:nvSpPr>
          <p:cNvPr id="446468" name="Text Box 69"/>
          <p:cNvSpPr txBox="1">
            <a:spLocks noChangeArrowheads="1"/>
          </p:cNvSpPr>
          <p:nvPr/>
        </p:nvSpPr>
        <p:spPr bwMode="auto">
          <a:xfrm>
            <a:off x="5105400" y="5257800"/>
            <a:ext cx="16002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current offset</a:t>
            </a:r>
          </a:p>
        </p:txBody>
      </p:sp>
      <p:sp>
        <p:nvSpPr>
          <p:cNvPr id="446469" name="Text Box 70"/>
          <p:cNvSpPr txBox="1">
            <a:spLocks noChangeArrowheads="1"/>
          </p:cNvSpPr>
          <p:nvPr/>
        </p:nvSpPr>
        <p:spPr bwMode="auto">
          <a:xfrm>
            <a:off x="3505200" y="3429000"/>
            <a:ext cx="1600200" cy="366713"/>
          </a:xfrm>
          <a:prstGeom prst="rect">
            <a:avLst/>
          </a:prstGeom>
          <a:noFill/>
          <a:ln w="9525" algn="ctr">
            <a:noFill/>
            <a:miter lim="800000"/>
            <a:headEnd/>
            <a:tailEnd/>
          </a:ln>
        </p:spPr>
        <p:txBody>
          <a:bodyPr>
            <a:spAutoFit/>
          </a:bodyPr>
          <a:lstStyle/>
          <a:p>
            <a:pPr>
              <a:spcBef>
                <a:spcPct val="50000"/>
              </a:spcBef>
            </a:pPr>
            <a:r>
              <a:rPr lang="en-US" b="1">
                <a:latin typeface="Times New Roman" pitchFamily="18" charset="0"/>
              </a:rPr>
              <a:t>employee.dat</a:t>
            </a:r>
          </a:p>
        </p:txBody>
      </p:sp>
      <p:graphicFrame>
        <p:nvGraphicFramePr>
          <p:cNvPr id="1472583" name="Group 71"/>
          <p:cNvGraphicFramePr>
            <a:graphicFrameLocks noGrp="1"/>
          </p:cNvGraphicFramePr>
          <p:nvPr/>
        </p:nvGraphicFramePr>
        <p:xfrm>
          <a:off x="838200" y="4038600"/>
          <a:ext cx="7543800" cy="304800"/>
        </p:xfrm>
        <a:graphic>
          <a:graphicData uri="http://schemas.openxmlformats.org/drawingml/2006/table">
            <a:tbl>
              <a:tblPr/>
              <a:tblGrid>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gridCol w="250825"/>
                <a:gridCol w="252413"/>
                <a:gridCol w="250825"/>
                <a:gridCol w="252412"/>
                <a:gridCol w="250825"/>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89" name="Rectangle 3"/>
          <p:cNvSpPr>
            <a:spLocks noGrp="1" noChangeArrowheads="1"/>
          </p:cNvSpPr>
          <p:nvPr>
            <p:ph idx="4294967295"/>
          </p:nvPr>
        </p:nvSpPr>
        <p:spPr>
          <a:xfrm>
            <a:off x="457200" y="1371600"/>
            <a:ext cx="7620000" cy="5029200"/>
          </a:xfrm>
        </p:spPr>
        <p:txBody>
          <a:bodyPr/>
          <a:lstStyle/>
          <a:p>
            <a:r>
              <a:rPr lang="en-US" smtClean="0"/>
              <a:t>The function, rewind( ) is used to reposition the current position in the file (wherever it may be) to the beginning of the file.</a:t>
            </a:r>
          </a:p>
          <a:p>
            <a:endParaRPr lang="en-US" smtClean="0"/>
          </a:p>
          <a:p>
            <a:r>
              <a:rPr lang="en-US" smtClean="0"/>
              <a:t>The syntax of the function rewind( ) is:</a:t>
            </a:r>
          </a:p>
          <a:p>
            <a:pPr lvl="1"/>
            <a:r>
              <a:rPr lang="en-US" sz="1800" smtClean="0"/>
              <a:t>rewind (file-pointer);</a:t>
            </a:r>
          </a:p>
          <a:p>
            <a:pPr lvl="1"/>
            <a:r>
              <a:rPr lang="en-US" sz="1800" smtClean="0"/>
              <a:t>where file-pointer is the FILE type pointer returned by the function fopen( ).</a:t>
            </a:r>
          </a:p>
          <a:p>
            <a:endParaRPr lang="en-US" smtClean="0"/>
          </a:p>
          <a:p>
            <a:r>
              <a:rPr lang="en-US" smtClean="0"/>
              <a:t>After invoking rewind( ), the current position in the file is always the first byte position, i.e., at the beginning of the file.</a:t>
            </a:r>
          </a:p>
        </p:txBody>
      </p:sp>
      <p:sp>
        <p:nvSpPr>
          <p:cNvPr id="447490" name="Rectangle 2"/>
          <p:cNvSpPr>
            <a:spLocks noGrp="1" noChangeArrowheads="1"/>
          </p:cNvSpPr>
          <p:nvPr>
            <p:ph type="title" idx="4294967295"/>
          </p:nvPr>
        </p:nvSpPr>
        <p:spPr>
          <a:xfrm>
            <a:off x="3175" y="0"/>
            <a:ext cx="7564438" cy="914400"/>
          </a:xfrm>
        </p:spPr>
        <p:txBody>
          <a:bodyPr/>
          <a:lstStyle/>
          <a:p>
            <a:r>
              <a:rPr lang="en-US" sz="3200" smtClean="0"/>
              <a:t>The rewind( ) Function</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3" name="Rectangle 3"/>
          <p:cNvSpPr>
            <a:spLocks noGrp="1" noChangeArrowheads="1"/>
          </p:cNvSpPr>
          <p:nvPr>
            <p:ph idx="4294967295"/>
          </p:nvPr>
        </p:nvSpPr>
        <p:spPr>
          <a:xfrm>
            <a:off x="457200" y="1371600"/>
            <a:ext cx="8229600" cy="5029200"/>
          </a:xfrm>
        </p:spPr>
        <p:txBody>
          <a:bodyPr/>
          <a:lstStyle/>
          <a:p>
            <a:pPr algn="just"/>
            <a:r>
              <a:rPr lang="en-US" dirty="0" smtClean="0"/>
              <a:t>A file that needs to be updated should be opened using </a:t>
            </a:r>
            <a:r>
              <a:rPr lang="en-US" dirty="0" err="1" smtClean="0"/>
              <a:t>fopen</a:t>
            </a:r>
            <a:r>
              <a:rPr lang="en-US" dirty="0" smtClean="0"/>
              <a:t>( ) in the “r+” mode, i.e., opening a file for read and write.</a:t>
            </a:r>
          </a:p>
          <a:p>
            <a:pPr algn="just"/>
            <a:endParaRPr lang="en-US" dirty="0" smtClean="0"/>
          </a:p>
          <a:p>
            <a:pPr algn="just"/>
            <a:r>
              <a:rPr lang="en-US" dirty="0" smtClean="0"/>
              <a:t>The “r+” mode is useful for operations on files that need to be updated.</a:t>
            </a:r>
          </a:p>
          <a:p>
            <a:pPr algn="just"/>
            <a:endParaRPr lang="en-US" dirty="0" smtClean="0"/>
          </a:p>
          <a:p>
            <a:pPr algn="just"/>
            <a:r>
              <a:rPr lang="en-US" dirty="0" smtClean="0"/>
              <a:t>Consider a file, “SALARY.DAT” which contains the following structure:</a:t>
            </a:r>
          </a:p>
          <a:p>
            <a:pPr algn="just"/>
            <a:endParaRPr lang="en-US" dirty="0" smtClean="0"/>
          </a:p>
        </p:txBody>
      </p:sp>
      <p:sp>
        <p:nvSpPr>
          <p:cNvPr id="448514" name="Rectangle 2"/>
          <p:cNvSpPr>
            <a:spLocks noGrp="1" noChangeArrowheads="1"/>
          </p:cNvSpPr>
          <p:nvPr>
            <p:ph type="title" idx="4294967295"/>
          </p:nvPr>
        </p:nvSpPr>
        <p:spPr>
          <a:xfrm>
            <a:off x="3175" y="0"/>
            <a:ext cx="7564438" cy="914400"/>
          </a:xfrm>
        </p:spPr>
        <p:txBody>
          <a:bodyPr/>
          <a:lstStyle/>
          <a:p>
            <a:r>
              <a:rPr lang="en-US" sz="3200" dirty="0" smtClean="0"/>
              <a:t>Updating Data in a File</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621" name="Group 61"/>
          <p:cNvGraphicFramePr>
            <a:graphicFrameLocks noGrp="1"/>
          </p:cNvGraphicFramePr>
          <p:nvPr>
            <p:ph idx="4294967295"/>
          </p:nvPr>
        </p:nvGraphicFramePr>
        <p:xfrm>
          <a:off x="457200" y="2286000"/>
          <a:ext cx="8229598" cy="3200400"/>
        </p:xfrm>
        <a:graphic>
          <a:graphicData uri="http://schemas.openxmlformats.org/drawingml/2006/table">
            <a:tbl>
              <a:tblPr/>
              <a:tblGrid>
                <a:gridCol w="823632"/>
                <a:gridCol w="821952"/>
                <a:gridCol w="823632"/>
                <a:gridCol w="821951"/>
                <a:gridCol w="823632"/>
                <a:gridCol w="823632"/>
                <a:gridCol w="821952"/>
                <a:gridCol w="823632"/>
                <a:gridCol w="821951"/>
                <a:gridCol w="823632"/>
              </a:tblGrid>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9594" name="Rectangle 2"/>
          <p:cNvSpPr>
            <a:spLocks noGrp="1" noChangeArrowheads="1"/>
          </p:cNvSpPr>
          <p:nvPr>
            <p:ph type="title" idx="4294967295"/>
          </p:nvPr>
        </p:nvSpPr>
        <p:spPr>
          <a:xfrm>
            <a:off x="3175" y="0"/>
            <a:ext cx="7564438" cy="914400"/>
          </a:xfrm>
        </p:spPr>
        <p:txBody>
          <a:bodyPr/>
          <a:lstStyle/>
          <a:p>
            <a:r>
              <a:rPr lang="en-US" sz="3200" dirty="0" smtClean="0"/>
              <a:t>Updating Data in a File (Contd.).</a:t>
            </a:r>
          </a:p>
        </p:txBody>
      </p:sp>
      <p:sp>
        <p:nvSpPr>
          <p:cNvPr id="449595" name="Line 63"/>
          <p:cNvSpPr>
            <a:spLocks noChangeShapeType="1"/>
          </p:cNvSpPr>
          <p:nvPr/>
        </p:nvSpPr>
        <p:spPr bwMode="auto">
          <a:xfrm>
            <a:off x="3810000" y="2209800"/>
            <a:ext cx="0" cy="3200400"/>
          </a:xfrm>
          <a:prstGeom prst="line">
            <a:avLst/>
          </a:prstGeom>
          <a:noFill/>
          <a:ln w="57150">
            <a:solidFill>
              <a:schemeClr val="tx1"/>
            </a:solidFill>
            <a:round/>
            <a:headEnd/>
            <a:tailEnd/>
          </a:ln>
        </p:spPr>
        <p:txBody>
          <a:bodyPr/>
          <a:lstStyle/>
          <a:p>
            <a:endParaRPr lang="en-US"/>
          </a:p>
        </p:txBody>
      </p:sp>
      <p:sp>
        <p:nvSpPr>
          <p:cNvPr id="449596" name="Text Box 64"/>
          <p:cNvSpPr txBox="1">
            <a:spLocks noChangeArrowheads="1"/>
          </p:cNvSpPr>
          <p:nvPr/>
        </p:nvSpPr>
        <p:spPr bwMode="auto">
          <a:xfrm>
            <a:off x="685800" y="1812925"/>
            <a:ext cx="3048000" cy="396875"/>
          </a:xfrm>
          <a:prstGeom prst="rect">
            <a:avLst/>
          </a:prstGeom>
          <a:noFill/>
          <a:ln w="9525" algn="ctr">
            <a:noFill/>
            <a:miter lim="800000"/>
            <a:headEnd/>
            <a:tailEnd/>
          </a:ln>
        </p:spPr>
        <p:txBody>
          <a:bodyPr>
            <a:spAutoFit/>
          </a:bodyPr>
          <a:lstStyle/>
          <a:p>
            <a:pPr algn="ctr">
              <a:spcBef>
                <a:spcPct val="50000"/>
              </a:spcBef>
            </a:pPr>
            <a:r>
              <a:rPr lang="en-US" sz="2000">
                <a:latin typeface="Times New Roman" pitchFamily="18" charset="0"/>
              </a:rPr>
              <a:t>employee number</a:t>
            </a:r>
          </a:p>
        </p:txBody>
      </p:sp>
      <p:sp>
        <p:nvSpPr>
          <p:cNvPr id="449597" name="Text Box 65"/>
          <p:cNvSpPr txBox="1">
            <a:spLocks noChangeArrowheads="1"/>
          </p:cNvSpPr>
          <p:nvPr/>
        </p:nvSpPr>
        <p:spPr bwMode="auto">
          <a:xfrm>
            <a:off x="4267200" y="1812925"/>
            <a:ext cx="3048000" cy="396875"/>
          </a:xfrm>
          <a:prstGeom prst="rect">
            <a:avLst/>
          </a:prstGeom>
          <a:noFill/>
          <a:ln w="9525" algn="ctr">
            <a:noFill/>
            <a:miter lim="800000"/>
            <a:headEnd/>
            <a:tailEnd/>
          </a:ln>
        </p:spPr>
        <p:txBody>
          <a:bodyPr>
            <a:spAutoFit/>
          </a:bodyPr>
          <a:lstStyle/>
          <a:p>
            <a:pPr algn="ctr">
              <a:spcBef>
                <a:spcPct val="50000"/>
              </a:spcBef>
            </a:pPr>
            <a:r>
              <a:rPr lang="en-US" sz="2000">
                <a:latin typeface="Times New Roman" pitchFamily="18" charset="0"/>
              </a:rPr>
              <a:t>salary</a:t>
            </a:r>
          </a:p>
        </p:txBody>
      </p:sp>
      <p:sp>
        <p:nvSpPr>
          <p:cNvPr id="449598" name="Text Box 66"/>
          <p:cNvSpPr txBox="1">
            <a:spLocks noChangeArrowheads="1"/>
          </p:cNvSpPr>
          <p:nvPr/>
        </p:nvSpPr>
        <p:spPr bwMode="auto">
          <a:xfrm>
            <a:off x="1066800" y="990600"/>
            <a:ext cx="6858000" cy="457200"/>
          </a:xfrm>
          <a:prstGeom prst="rect">
            <a:avLst/>
          </a:prstGeom>
          <a:noFill/>
          <a:ln w="9525" algn="ctr">
            <a:noFill/>
            <a:miter lim="800000"/>
            <a:headEnd/>
            <a:tailEnd/>
          </a:ln>
        </p:spPr>
        <p:txBody>
          <a:bodyPr>
            <a:spAutoFit/>
          </a:bodyPr>
          <a:lstStyle/>
          <a:p>
            <a:pPr algn="ctr">
              <a:spcBef>
                <a:spcPct val="50000"/>
              </a:spcBef>
            </a:pPr>
            <a:r>
              <a:rPr lang="en-US" sz="2400">
                <a:latin typeface="Times New Roman" pitchFamily="18" charset="0"/>
              </a:rPr>
              <a:t>Structure of SALARY.DAT</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5" name="Rectangle 3"/>
          <p:cNvSpPr>
            <a:spLocks noGrp="1" noChangeArrowheads="1"/>
          </p:cNvSpPr>
          <p:nvPr>
            <p:ph idx="4294967295"/>
          </p:nvPr>
        </p:nvSpPr>
        <p:spPr>
          <a:xfrm>
            <a:off x="457200" y="1371600"/>
            <a:ext cx="7620000" cy="5029200"/>
          </a:xfrm>
        </p:spPr>
        <p:txBody>
          <a:bodyPr/>
          <a:lstStyle/>
          <a:p>
            <a:pPr algn="just">
              <a:lnSpc>
                <a:spcPct val="90000"/>
              </a:lnSpc>
            </a:pPr>
            <a:r>
              <a:rPr lang="en-US" smtClean="0"/>
              <a:t>/* function to read the salary field (beginning at byte no. 5 and ending at byte 10) for each record in the file, and increase it by 100 */</a:t>
            </a:r>
          </a:p>
          <a:p>
            <a:pPr algn="just">
              <a:lnSpc>
                <a:spcPct val="90000"/>
              </a:lnSpc>
              <a:buFont typeface="Wingdings" pitchFamily="2" charset="2"/>
              <a:buNone/>
            </a:pPr>
            <a:r>
              <a:rPr lang="en-US" sz="1800" smtClean="0">
                <a:latin typeface="Courier New" pitchFamily="49" charset="0"/>
              </a:rPr>
              <a:t>#include&lt;stdio.h&gt;</a:t>
            </a:r>
          </a:p>
          <a:p>
            <a:pPr algn="just">
              <a:lnSpc>
                <a:spcPct val="90000"/>
              </a:lnSpc>
              <a:buFont typeface="Wingdings" pitchFamily="2" charset="2"/>
              <a:buNone/>
            </a:pPr>
            <a:r>
              <a:rPr lang="en-US" sz="1800" smtClean="0">
                <a:latin typeface="Courier New" pitchFamily="49" charset="0"/>
              </a:rPr>
              <a:t>main( )</a:t>
            </a:r>
          </a:p>
          <a:p>
            <a:pPr algn="just">
              <a:lnSpc>
                <a:spcPct val="90000"/>
              </a:lnSpc>
              <a:buFont typeface="Wingdings" pitchFamily="2" charset="2"/>
              <a:buNone/>
            </a:pPr>
            <a:r>
              <a:rPr lang="en-US" sz="1800" smtClean="0">
                <a:latin typeface="Courier New" pitchFamily="49" charset="0"/>
              </a:rPr>
              <a:t>{</a:t>
            </a:r>
          </a:p>
          <a:p>
            <a:pPr algn="just">
              <a:lnSpc>
                <a:spcPct val="90000"/>
              </a:lnSpc>
              <a:buFont typeface="Wingdings" pitchFamily="2" charset="2"/>
              <a:buNone/>
            </a:pPr>
            <a:r>
              <a:rPr lang="en-US" sz="1800" smtClean="0">
                <a:latin typeface="Courier New" pitchFamily="49" charset="0"/>
              </a:rPr>
              <a:t> FILE *fp;</a:t>
            </a:r>
          </a:p>
          <a:p>
            <a:pPr algn="just">
              <a:lnSpc>
                <a:spcPct val="90000"/>
              </a:lnSpc>
              <a:buFont typeface="Wingdings" pitchFamily="2" charset="2"/>
              <a:buNone/>
            </a:pPr>
            <a:r>
              <a:rPr lang="en-US" sz="1800" smtClean="0">
                <a:latin typeface="Courier New" pitchFamily="49" charset="0"/>
              </a:rPr>
              <a:t> char empno[5], salary[7];</a:t>
            </a:r>
          </a:p>
          <a:p>
            <a:pPr algn="just">
              <a:lnSpc>
                <a:spcPct val="90000"/>
              </a:lnSpc>
              <a:buFont typeface="Wingdings" pitchFamily="2" charset="2"/>
              <a:buNone/>
            </a:pPr>
            <a:r>
              <a:rPr lang="en-US" sz="1800" smtClean="0">
                <a:latin typeface="Courier New" pitchFamily="49" charset="0"/>
              </a:rPr>
              <a:t> double fsalary, atof( );</a:t>
            </a:r>
          </a:p>
          <a:p>
            <a:pPr algn="just">
              <a:lnSpc>
                <a:spcPct val="90000"/>
              </a:lnSpc>
              <a:buFont typeface="Wingdings" pitchFamily="2" charset="2"/>
              <a:buNone/>
            </a:pPr>
            <a:r>
              <a:rPr lang="en-US" sz="1800" smtClean="0">
                <a:latin typeface="Courier New" pitchFamily="49" charset="0"/>
              </a:rPr>
              <a:t> long int pos = 4L, offset = 4L;</a:t>
            </a:r>
          </a:p>
          <a:p>
            <a:pPr algn="just">
              <a:lnSpc>
                <a:spcPct val="90000"/>
              </a:lnSpc>
              <a:buFont typeface="Wingdings" pitchFamily="2" charset="2"/>
              <a:buNone/>
            </a:pPr>
            <a:r>
              <a:rPr lang="en-US" sz="1800" smtClean="0">
                <a:latin typeface="Courier New" pitchFamily="49" charset="0"/>
              </a:rPr>
              <a:t> /* open the file SALARY.DAT in read-write mode */</a:t>
            </a:r>
          </a:p>
          <a:p>
            <a:pPr algn="just">
              <a:lnSpc>
                <a:spcPct val="90000"/>
              </a:lnSpc>
              <a:buFont typeface="Wingdings" pitchFamily="2" charset="2"/>
              <a:buNone/>
            </a:pPr>
            <a:r>
              <a:rPr lang="en-US" sz="1800" smtClean="0">
                <a:latin typeface="Courier New" pitchFamily="49" charset="0"/>
              </a:rPr>
              <a:t> if ((fp = fopen( “SALARY.DAT”, “r+”)) = = NULL)</a:t>
            </a:r>
          </a:p>
          <a:p>
            <a:pPr algn="just">
              <a:lnSpc>
                <a:spcPct val="90000"/>
              </a:lnSpc>
              <a:buFont typeface="Wingdings" pitchFamily="2" charset="2"/>
              <a:buNone/>
            </a:pPr>
            <a:r>
              <a:rPr lang="en-US" sz="1800" smtClean="0">
                <a:latin typeface="Courier New" pitchFamily="49" charset="0"/>
              </a:rPr>
              <a:t>  {</a:t>
            </a:r>
          </a:p>
          <a:p>
            <a:pPr algn="just">
              <a:lnSpc>
                <a:spcPct val="90000"/>
              </a:lnSpc>
              <a:buFont typeface="Wingdings" pitchFamily="2" charset="2"/>
              <a:buNone/>
            </a:pPr>
            <a:r>
              <a:rPr lang="en-US" sz="1800" smtClean="0">
                <a:latin typeface="Courier New" pitchFamily="49" charset="0"/>
              </a:rPr>
              <a:t>   printf(“Error opening file SALARY.DAT”);</a:t>
            </a:r>
          </a:p>
          <a:p>
            <a:pPr algn="just">
              <a:lnSpc>
                <a:spcPct val="90000"/>
              </a:lnSpc>
              <a:buFont typeface="Wingdings" pitchFamily="2" charset="2"/>
              <a:buNone/>
            </a:pPr>
            <a:r>
              <a:rPr lang="en-US" sz="1800" smtClean="0">
                <a:latin typeface="Courier New" pitchFamily="49" charset="0"/>
              </a:rPr>
              <a:t>   exit( );</a:t>
            </a:r>
          </a:p>
          <a:p>
            <a:pPr algn="just">
              <a:lnSpc>
                <a:spcPct val="90000"/>
              </a:lnSpc>
              <a:buFont typeface="Wingdings" pitchFamily="2" charset="2"/>
              <a:buNone/>
            </a:pPr>
            <a:r>
              <a:rPr lang="en-US" sz="1800" smtClean="0">
                <a:latin typeface="Courier New" pitchFamily="49" charset="0"/>
              </a:rPr>
              <a:t>  }</a:t>
            </a:r>
            <a:r>
              <a:rPr lang="en-US" smtClean="0"/>
              <a:t> </a:t>
            </a:r>
          </a:p>
          <a:p>
            <a:pPr algn="just">
              <a:lnSpc>
                <a:spcPct val="90000"/>
              </a:lnSpc>
            </a:pPr>
            <a:endParaRPr lang="en-US" smtClean="0"/>
          </a:p>
        </p:txBody>
      </p:sp>
      <p:sp>
        <p:nvSpPr>
          <p:cNvPr id="451586" name="Rectangle 2"/>
          <p:cNvSpPr>
            <a:spLocks noGrp="1" noChangeArrowheads="1"/>
          </p:cNvSpPr>
          <p:nvPr>
            <p:ph type="title" idx="4294967295"/>
          </p:nvPr>
        </p:nvSpPr>
        <p:spPr>
          <a:xfrm>
            <a:off x="3175" y="0"/>
            <a:ext cx="7564438" cy="914400"/>
          </a:xfrm>
        </p:spPr>
        <p:txBody>
          <a:bodyPr/>
          <a:lstStyle/>
          <a:p>
            <a:r>
              <a:rPr lang="en-US" sz="3200" dirty="0" smtClean="0"/>
              <a:t>Updating Data in a File (Contd.).</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09" name="Rectangle 3"/>
          <p:cNvSpPr>
            <a:spLocks noGrp="1" noChangeArrowheads="1"/>
          </p:cNvSpPr>
          <p:nvPr>
            <p:ph idx="4294967295"/>
          </p:nvPr>
        </p:nvSpPr>
        <p:spPr>
          <a:xfrm>
            <a:off x="457200" y="1371600"/>
            <a:ext cx="8229600" cy="5029200"/>
          </a:xfrm>
        </p:spPr>
        <p:txBody>
          <a:bodyPr/>
          <a:lstStyle/>
          <a:p>
            <a:pPr>
              <a:buFont typeface="Wingdings" pitchFamily="2" charset="2"/>
              <a:buNone/>
            </a:pPr>
            <a:r>
              <a:rPr lang="en-US" smtClean="0">
                <a:latin typeface="Courier New" pitchFamily="49" charset="0"/>
              </a:rPr>
              <a:t>while(( fseek( fp, offset, 1)) = = 0)</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  fgets(salary, 7, fp);</a:t>
            </a:r>
          </a:p>
          <a:p>
            <a:pPr>
              <a:buFont typeface="Wingdings" pitchFamily="2" charset="2"/>
              <a:buNone/>
            </a:pPr>
            <a:r>
              <a:rPr lang="en-US" smtClean="0">
                <a:latin typeface="Courier New" pitchFamily="49" charset="0"/>
              </a:rPr>
              <a:t>  f_salary = atof(salary) + 100;</a:t>
            </a:r>
          </a:p>
          <a:p>
            <a:pPr>
              <a:buFont typeface="Wingdings" pitchFamily="2" charset="2"/>
              <a:buNone/>
            </a:pPr>
            <a:r>
              <a:rPr lang="en-US" smtClean="0">
                <a:latin typeface="Courier New" pitchFamily="49" charset="0"/>
              </a:rPr>
              <a:t>  sprintf(salary, “%6.2f”, f_salary); /*convert f_salary to a string */</a:t>
            </a:r>
          </a:p>
          <a:p>
            <a:pPr>
              <a:buFont typeface="Wingdings" pitchFamily="2" charset="2"/>
              <a:buNone/>
            </a:pPr>
            <a:r>
              <a:rPr lang="en-US" smtClean="0">
                <a:latin typeface="Courier New" pitchFamily="49" charset="0"/>
              </a:rPr>
              <a:t>  fseek(fp, pos, 0); /* reposition at start of salary field */</a:t>
            </a:r>
          </a:p>
          <a:p>
            <a:pPr>
              <a:buFont typeface="Wingdings" pitchFamily="2" charset="2"/>
              <a:buNone/>
            </a:pPr>
            <a:r>
              <a:rPr lang="en-US" smtClean="0">
                <a:latin typeface="Courier New" pitchFamily="49" charset="0"/>
              </a:rPr>
              <a:t>  fputs(salary, fp); /* update salary field</a:t>
            </a:r>
          </a:p>
          <a:p>
            <a:pPr>
              <a:buFont typeface="Wingdings" pitchFamily="2" charset="2"/>
              <a:buNone/>
            </a:pPr>
            <a:r>
              <a:rPr lang="en-US" smtClean="0">
                <a:latin typeface="Courier New" pitchFamily="49" charset="0"/>
              </a:rPr>
              <a:t>  pos += 10; /* increment pos to starting byte of salary field for the next record */</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printf(“The file SALARY.DAT has been updated”);</a:t>
            </a:r>
          </a:p>
          <a:p>
            <a:pPr>
              <a:buFont typeface="Wingdings" pitchFamily="2" charset="2"/>
              <a:buNone/>
            </a:pPr>
            <a:r>
              <a:rPr lang="en-US" smtClean="0">
                <a:latin typeface="Courier New" pitchFamily="49" charset="0"/>
              </a:rPr>
              <a:t>fclose(fp);</a:t>
            </a:r>
          </a:p>
          <a:p>
            <a:pPr>
              <a:buFont typeface="Wingdings" pitchFamily="2" charset="2"/>
              <a:buNone/>
            </a:pPr>
            <a:r>
              <a:rPr lang="en-US" smtClean="0">
                <a:latin typeface="Courier New" pitchFamily="49" charset="0"/>
              </a:rPr>
              <a:t>}</a:t>
            </a:r>
          </a:p>
        </p:txBody>
      </p:sp>
      <p:sp>
        <p:nvSpPr>
          <p:cNvPr id="452610" name="Rectangle 2"/>
          <p:cNvSpPr>
            <a:spLocks noGrp="1" noChangeArrowheads="1"/>
          </p:cNvSpPr>
          <p:nvPr>
            <p:ph type="title" idx="4294967295"/>
          </p:nvPr>
        </p:nvSpPr>
        <p:spPr>
          <a:xfrm>
            <a:off x="3175" y="0"/>
            <a:ext cx="7564438" cy="914400"/>
          </a:xfrm>
        </p:spPr>
        <p:txBody>
          <a:bodyPr/>
          <a:lstStyle/>
          <a:p>
            <a:r>
              <a:rPr lang="en-US" sz="3200" dirty="0" smtClean="0"/>
              <a:t>Updating Data in a File (Contd.).</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3"/>
          <p:cNvSpPr>
            <a:spLocks noGrp="1" noChangeArrowheads="1"/>
          </p:cNvSpPr>
          <p:nvPr>
            <p:ph idx="4294967295"/>
          </p:nvPr>
        </p:nvSpPr>
        <p:spPr>
          <a:xfrm>
            <a:off x="457200" y="1371600"/>
            <a:ext cx="8229600" cy="5029200"/>
          </a:xfrm>
        </p:spPr>
        <p:txBody>
          <a:bodyPr/>
          <a:lstStyle/>
          <a:p>
            <a:r>
              <a:rPr lang="en-US" smtClean="0"/>
              <a:t>The prototype declaration for the function ftell( ) is:</a:t>
            </a:r>
          </a:p>
          <a:p>
            <a:pPr lvl="1"/>
            <a:r>
              <a:rPr lang="en-US" sz="1800" smtClean="0"/>
              <a:t>long ftell(FILE *fp)</a:t>
            </a:r>
          </a:p>
          <a:p>
            <a:endParaRPr lang="en-US" smtClean="0"/>
          </a:p>
          <a:p>
            <a:r>
              <a:rPr lang="en-US" smtClean="0"/>
              <a:t>ftell returns the current file position for stream, or -1 on error.</a:t>
            </a:r>
          </a:p>
          <a:p>
            <a:endParaRPr lang="en-US" smtClean="0"/>
          </a:p>
          <a:p>
            <a:r>
              <a:rPr lang="en-US" smtClean="0"/>
              <a:t>The prototype declaration for the function feof( ) is:</a:t>
            </a:r>
          </a:p>
          <a:p>
            <a:pPr lvl="1"/>
            <a:r>
              <a:rPr lang="en-US" sz="1800" smtClean="0"/>
              <a:t>int feof(FILE *fp)</a:t>
            </a:r>
          </a:p>
          <a:p>
            <a:endParaRPr lang="en-US" smtClean="0"/>
          </a:p>
          <a:p>
            <a:r>
              <a:rPr lang="en-US" smtClean="0"/>
              <a:t>feof returns non-zero if the end of file indicator for stream is set.</a:t>
            </a:r>
          </a:p>
        </p:txBody>
      </p:sp>
      <p:sp>
        <p:nvSpPr>
          <p:cNvPr id="453634" name="Rectangle 2"/>
          <p:cNvSpPr>
            <a:spLocks noGrp="1" noChangeArrowheads="1"/>
          </p:cNvSpPr>
          <p:nvPr>
            <p:ph type="title" idx="4294967295"/>
          </p:nvPr>
        </p:nvSpPr>
        <p:spPr>
          <a:xfrm>
            <a:off x="3175" y="0"/>
            <a:ext cx="7564438" cy="914400"/>
          </a:xfrm>
        </p:spPr>
        <p:txBody>
          <a:bodyPr/>
          <a:lstStyle/>
          <a:p>
            <a:r>
              <a:rPr lang="en-US" sz="3200" smtClean="0"/>
              <a:t>The ftell( ) and feof( ) Function</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p:cNvSpPr>
          <p:nvPr>
            <p:ph type="title" idx="4294967295"/>
          </p:nvPr>
        </p:nvSpPr>
        <p:spPr/>
        <p:txBody>
          <a:bodyPr/>
          <a:lstStyle/>
          <a:p>
            <a:r>
              <a:rPr lang="en-US" smtClean="0"/>
              <a:t>Hands-on: 2 hours</a:t>
            </a:r>
          </a:p>
        </p:txBody>
      </p:sp>
      <p:sp>
        <p:nvSpPr>
          <p:cNvPr id="662531" name="Rectangle 3"/>
          <p:cNvSpPr>
            <a:spLocks noGrp="1"/>
          </p:cNvSpPr>
          <p:nvPr>
            <p:ph type="body" idx="4294967295"/>
          </p:nvPr>
        </p:nvSpPr>
        <p:spPr/>
        <p:txBody>
          <a:bodyPr/>
          <a:lstStyle/>
          <a:p>
            <a:pPr>
              <a:buNone/>
            </a:pPr>
            <a:r>
              <a:rPr lang="en-US" dirty="0" smtClean="0"/>
              <a:t>Purpose</a:t>
            </a:r>
          </a:p>
          <a:p>
            <a:r>
              <a:rPr lang="en-US" dirty="0" smtClean="0"/>
              <a:t>Performing file related i/o operations</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7" name="Rectangle 3"/>
          <p:cNvSpPr>
            <a:spLocks noGrp="1" noChangeArrowheads="1"/>
          </p:cNvSpPr>
          <p:nvPr>
            <p:ph idx="4294967295"/>
          </p:nvPr>
        </p:nvSpPr>
        <p:spPr>
          <a:xfrm>
            <a:off x="457200" y="1371600"/>
            <a:ext cx="8229600" cy="5029200"/>
          </a:xfrm>
        </p:spPr>
        <p:txBody>
          <a:bodyPr/>
          <a:lstStyle/>
          <a:p>
            <a:pPr>
              <a:buNone/>
            </a:pPr>
            <a:r>
              <a:rPr lang="en-US" dirty="0" smtClean="0"/>
              <a:t>In this module, we discussed:</a:t>
            </a:r>
          </a:p>
          <a:p>
            <a:pPr>
              <a:buNone/>
            </a:pPr>
            <a:endParaRPr lang="en-US" dirty="0" smtClean="0"/>
          </a:p>
          <a:p>
            <a:r>
              <a:rPr lang="en-US" dirty="0" smtClean="0"/>
              <a:t>Using pointers of type FILE when performing file I/O</a:t>
            </a:r>
          </a:p>
          <a:p>
            <a:r>
              <a:rPr lang="en-US" dirty="0" smtClean="0"/>
              <a:t>Perform </a:t>
            </a:r>
            <a:r>
              <a:rPr lang="en-US" dirty="0" err="1" smtClean="0"/>
              <a:t>Input/Output</a:t>
            </a:r>
            <a:r>
              <a:rPr lang="en-US" dirty="0" smtClean="0"/>
              <a:t> with files</a:t>
            </a:r>
          </a:p>
          <a:p>
            <a:r>
              <a:rPr lang="en-US" dirty="0" smtClean="0"/>
              <a:t>Using character-based  file input/output functions</a:t>
            </a:r>
          </a:p>
          <a:p>
            <a:r>
              <a:rPr lang="en-US" dirty="0" smtClean="0"/>
              <a:t>Using string-based  file input/output functions</a:t>
            </a:r>
          </a:p>
          <a:p>
            <a:r>
              <a:rPr lang="en-US" dirty="0" smtClean="0"/>
              <a:t>Performing random access on files using the functions</a:t>
            </a:r>
          </a:p>
          <a:p>
            <a:pPr lvl="1"/>
            <a:r>
              <a:rPr lang="en-US" sz="1800" dirty="0" err="1" smtClean="0"/>
              <a:t>fseek</a:t>
            </a:r>
            <a:r>
              <a:rPr lang="en-US" sz="1800" dirty="0" smtClean="0"/>
              <a:t>( )</a:t>
            </a:r>
          </a:p>
          <a:p>
            <a:pPr lvl="1"/>
            <a:r>
              <a:rPr lang="en-US" sz="1800" dirty="0" err="1" smtClean="0"/>
              <a:t>ftell</a:t>
            </a:r>
            <a:r>
              <a:rPr lang="en-US" sz="1800" dirty="0" smtClean="0"/>
              <a:t>( )</a:t>
            </a:r>
          </a:p>
          <a:p>
            <a:pPr lvl="1"/>
            <a:r>
              <a:rPr lang="en-US" sz="1800" dirty="0" smtClean="0"/>
              <a:t>rewind( )</a:t>
            </a:r>
          </a:p>
          <a:p>
            <a:pPr lvl="1"/>
            <a:r>
              <a:rPr lang="en-US" sz="1800" dirty="0" err="1" smtClean="0"/>
              <a:t>feof</a:t>
            </a:r>
            <a:r>
              <a:rPr lang="en-US" sz="1800" dirty="0" smtClean="0"/>
              <a:t>( )</a:t>
            </a:r>
          </a:p>
          <a:p>
            <a:endParaRPr lang="en-US" dirty="0" smtClean="0"/>
          </a:p>
        </p:txBody>
      </p:sp>
      <p:sp>
        <p:nvSpPr>
          <p:cNvPr id="454658" name="Rectangle 2"/>
          <p:cNvSpPr>
            <a:spLocks noGrp="1" noChangeArrowheads="1"/>
          </p:cNvSpPr>
          <p:nvPr>
            <p:ph type="title" idx="4294967295"/>
          </p:nvPr>
        </p:nvSpPr>
        <p:spPr>
          <a:xfrm>
            <a:off x="3175" y="0"/>
            <a:ext cx="7564438" cy="914400"/>
          </a:xfrm>
        </p:spPr>
        <p:txBody>
          <a:bodyPr/>
          <a:lstStyle/>
          <a:p>
            <a:r>
              <a:rPr lang="en-US" sz="3200" smtClean="0"/>
              <a:t>Summary</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r>
              <a:rPr lang="en-US" sz="2800" b="1" dirty="0" smtClean="0">
                <a:latin typeface="Gill Sans MT" pitchFamily="34" charset="0"/>
              </a:rPr>
              <a:t>Introduction </a:t>
            </a:r>
            <a:r>
              <a:rPr lang="en-US" sz="2800" b="1" dirty="0">
                <a:latin typeface="Gill Sans MT" pitchFamily="34" charset="0"/>
              </a:rPr>
              <a:t>to Data </a:t>
            </a:r>
            <a:r>
              <a:rPr lang="en-US" sz="2800" b="1" dirty="0" smtClean="0">
                <a:latin typeface="Gill Sans MT" pitchFamily="34" charset="0"/>
              </a:rPr>
              <a:t>Structures</a:t>
            </a:r>
          </a:p>
          <a:p>
            <a:pPr algn="r"/>
            <a:r>
              <a:rPr lang="en-US" dirty="0" smtClean="0">
                <a:solidFill>
                  <a:schemeClr val="bg1">
                    <a:lumMod val="65000"/>
                  </a:schemeClr>
                </a:solidFill>
                <a:latin typeface="Gill Sans MT" pitchFamily="34" charset="0"/>
              </a:rPr>
              <a:t>Module 7</a:t>
            </a:r>
            <a:endParaRPr lang="en-US" dirty="0">
              <a:solidFill>
                <a:schemeClr val="bg1">
                  <a:lumMod val="65000"/>
                </a:schemeClr>
              </a:solidFill>
              <a:latin typeface="Gill Sans MT"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p:cNvSpPr>
          <p:nvPr>
            <p:ph type="title" idx="4294967295"/>
          </p:nvPr>
        </p:nvSpPr>
        <p:spPr/>
        <p:txBody>
          <a:bodyPr/>
          <a:lstStyle/>
          <a:p>
            <a:r>
              <a:rPr lang="en-US" sz="3200" dirty="0" smtClean="0"/>
              <a:t>Hands-on: 1hour</a:t>
            </a:r>
          </a:p>
        </p:txBody>
      </p:sp>
      <p:sp>
        <p:nvSpPr>
          <p:cNvPr id="652291" name="Rectangle 3"/>
          <p:cNvSpPr>
            <a:spLocks noGrp="1"/>
          </p:cNvSpPr>
          <p:nvPr>
            <p:ph type="body" idx="4294967295"/>
          </p:nvPr>
        </p:nvSpPr>
        <p:spPr/>
        <p:txBody>
          <a:bodyPr/>
          <a:lstStyle/>
          <a:p>
            <a:pPr>
              <a:buFont typeface="Wingdings" pitchFamily="2" charset="2"/>
              <a:buNone/>
            </a:pPr>
            <a:r>
              <a:rPr lang="en-US" smtClean="0"/>
              <a:t>Purpose</a:t>
            </a:r>
          </a:p>
          <a:p>
            <a:r>
              <a:rPr lang="en-US" smtClean="0"/>
              <a:t>Exposure to Program development environment, compilation, debugging and running a “Welcome program” program</a:t>
            </a:r>
          </a:p>
          <a:p>
            <a:endParaRPr lang="en-US" smtClean="0"/>
          </a:p>
          <a:p>
            <a:r>
              <a:rPr lang="en-US" smtClean="0"/>
              <a:t>Working with </a:t>
            </a:r>
            <a:r>
              <a:rPr lang="en-US" i="1" smtClean="0"/>
              <a:t>printf</a:t>
            </a:r>
            <a:r>
              <a:rPr lang="en-US" smtClean="0"/>
              <a:t> &amp; </a:t>
            </a:r>
            <a:r>
              <a:rPr lang="en-US" i="1" smtClean="0"/>
              <a:t>scanf</a:t>
            </a:r>
            <a:r>
              <a:rPr lang="en-US" smtClean="0"/>
              <a:t> function for integer data type.</a:t>
            </a:r>
          </a:p>
          <a:p>
            <a:endParaRPr lang="en-US" smtClean="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5" name="Rectangle 3"/>
          <p:cNvSpPr>
            <a:spLocks noGrp="1" noChangeArrowheads="1"/>
          </p:cNvSpPr>
          <p:nvPr>
            <p:ph idx="4294967295"/>
          </p:nvPr>
        </p:nvSpPr>
        <p:spPr>
          <a:xfrm>
            <a:off x="457200" y="1371600"/>
            <a:ext cx="8229600" cy="5029200"/>
          </a:xfrm>
        </p:spPr>
        <p:txBody>
          <a:bodyPr/>
          <a:lstStyle/>
          <a:p>
            <a:pPr eaLnBrk="1" hangingPunct="1">
              <a:buFontTx/>
              <a:buNone/>
            </a:pPr>
            <a:r>
              <a:rPr lang="en-US" dirty="0" smtClean="0"/>
              <a:t>At the end of this module, you will be able to:</a:t>
            </a:r>
          </a:p>
          <a:p>
            <a:pPr eaLnBrk="1" hangingPunct="1">
              <a:buFontTx/>
              <a:buNone/>
            </a:pPr>
            <a:endParaRPr lang="en-US" dirty="0" smtClean="0"/>
          </a:p>
          <a:p>
            <a:pPr eaLnBrk="1" hangingPunct="1"/>
            <a:r>
              <a:rPr lang="en-US" dirty="0" smtClean="0"/>
              <a:t>Define and Data Structure</a:t>
            </a:r>
          </a:p>
          <a:p>
            <a:pPr eaLnBrk="1" hangingPunct="1"/>
            <a:r>
              <a:rPr lang="en-US" dirty="0" smtClean="0"/>
              <a:t>Classify Data Structures</a:t>
            </a:r>
          </a:p>
          <a:p>
            <a:pPr eaLnBrk="1" hangingPunct="1"/>
            <a:r>
              <a:rPr lang="en-US" dirty="0" smtClean="0"/>
              <a:t>List significance of Data Structures</a:t>
            </a:r>
          </a:p>
          <a:p>
            <a:pPr eaLnBrk="1" hangingPunct="1"/>
            <a:r>
              <a:rPr lang="en-US" dirty="0" smtClean="0"/>
              <a:t>Describe the operations on Data Structures</a:t>
            </a:r>
          </a:p>
          <a:p>
            <a:pPr eaLnBrk="1" hangingPunct="1"/>
            <a:r>
              <a:rPr lang="en-US" dirty="0" smtClean="0"/>
              <a:t>State the need for dynamic memory allocation</a:t>
            </a:r>
          </a:p>
          <a:p>
            <a:pPr eaLnBrk="1" hangingPunct="1"/>
            <a:r>
              <a:rPr lang="en-US" dirty="0" smtClean="0"/>
              <a:t>Use the </a:t>
            </a:r>
            <a:r>
              <a:rPr lang="en-US" dirty="0" err="1" smtClean="0"/>
              <a:t>malloc</a:t>
            </a:r>
            <a:r>
              <a:rPr lang="en-US" dirty="0" smtClean="0"/>
              <a:t>() function to allocate memory </a:t>
            </a:r>
          </a:p>
          <a:p>
            <a:pPr eaLnBrk="1" hangingPunct="1"/>
            <a:r>
              <a:rPr lang="en-US" dirty="0" smtClean="0"/>
              <a:t>Define self-referential structures and their advantages</a:t>
            </a:r>
          </a:p>
          <a:p>
            <a:pPr eaLnBrk="1" hangingPunct="1"/>
            <a:endParaRPr lang="en-US" dirty="0" smtClean="0"/>
          </a:p>
          <a:p>
            <a:pPr eaLnBrk="1" hangingPunct="1"/>
            <a:endParaRPr lang="en-US" dirty="0" smtClean="0"/>
          </a:p>
        </p:txBody>
      </p:sp>
      <p:sp>
        <p:nvSpPr>
          <p:cNvPr id="456706" name="Rectangle 2"/>
          <p:cNvSpPr>
            <a:spLocks noGrp="1" noChangeArrowheads="1"/>
          </p:cNvSpPr>
          <p:nvPr>
            <p:ph type="title" idx="4294967295"/>
          </p:nvPr>
        </p:nvSpPr>
        <p:spPr>
          <a:xfrm>
            <a:off x="3175" y="0"/>
            <a:ext cx="7564438" cy="914400"/>
          </a:xfrm>
        </p:spPr>
        <p:txBody>
          <a:bodyPr/>
          <a:lstStyle/>
          <a:p>
            <a:pPr eaLnBrk="1" hangingPunct="1"/>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3 hrs</a:t>
            </a:r>
            <a:endParaRPr lang="en-GB" dirty="0">
              <a:solidFill>
                <a:srgbClr val="7F7F7F"/>
              </a:solidFill>
            </a:endParaRPr>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29" name="Rectangle 2"/>
          <p:cNvSpPr>
            <a:spLocks noGrp="1"/>
          </p:cNvSpPr>
          <p:nvPr>
            <p:ph type="title" idx="4294967295"/>
          </p:nvPr>
        </p:nvSpPr>
        <p:spPr/>
        <p:txBody>
          <a:bodyPr/>
          <a:lstStyle/>
          <a:p>
            <a:r>
              <a:rPr lang="en-US" smtClean="0"/>
              <a:t>Introduction</a:t>
            </a:r>
          </a:p>
        </p:txBody>
      </p:sp>
      <p:sp>
        <p:nvSpPr>
          <p:cNvPr id="457730" name="Rectangle 3"/>
          <p:cNvSpPr>
            <a:spLocks noGrp="1"/>
          </p:cNvSpPr>
          <p:nvPr>
            <p:ph type="body" idx="4294967295"/>
          </p:nvPr>
        </p:nvSpPr>
        <p:spPr/>
        <p:txBody>
          <a:bodyPr/>
          <a:lstStyle/>
          <a:p>
            <a:r>
              <a:rPr lang="en-US" altLang="en-US" smtClean="0"/>
              <a:t>Goal of Data Types and Data Structures is to organize data </a:t>
            </a:r>
          </a:p>
          <a:p>
            <a:pPr lvl="1"/>
            <a:r>
              <a:rPr lang="en-US" altLang="en-US" sz="1800" smtClean="0"/>
              <a:t>Data Structure is a way of organizing of data element(s) in computer memory in a manner that is convenient to perform operations on it</a:t>
            </a:r>
          </a:p>
          <a:p>
            <a:pPr lvl="1"/>
            <a:endParaRPr lang="en-US" altLang="en-US" sz="1800" smtClean="0"/>
          </a:p>
          <a:p>
            <a:r>
              <a:rPr lang="en-US" altLang="en-US" smtClean="0"/>
              <a:t>Criteria: to facilitate efficient  </a:t>
            </a:r>
          </a:p>
          <a:p>
            <a:pPr lvl="1"/>
            <a:r>
              <a:rPr lang="en-US" altLang="en-US" sz="1800" smtClean="0"/>
              <a:t>storage of data</a:t>
            </a:r>
          </a:p>
          <a:p>
            <a:pPr lvl="1"/>
            <a:r>
              <a:rPr lang="en-US" altLang="en-US" sz="1800" smtClean="0"/>
              <a:t>retrieval of data</a:t>
            </a:r>
          </a:p>
          <a:p>
            <a:pPr lvl="1"/>
            <a:r>
              <a:rPr lang="en-US" altLang="en-US" sz="1800" smtClean="0"/>
              <a:t>manipulation of data </a:t>
            </a:r>
          </a:p>
          <a:p>
            <a:pPr lvl="1"/>
            <a:endParaRPr lang="en-US" altLang="en-US" sz="1800" smtClean="0"/>
          </a:p>
          <a:p>
            <a:r>
              <a:rPr lang="en-US" altLang="en-US" smtClean="0"/>
              <a:t>Design Issue: </a:t>
            </a:r>
          </a:p>
          <a:p>
            <a:pPr lvl="1"/>
            <a:r>
              <a:rPr lang="en-US" altLang="en-US" sz="1800" smtClean="0"/>
              <a:t>select and design appropriate data types</a:t>
            </a:r>
            <a:endParaRPr lang="en-US" sz="1800" smtClean="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p:cNvSpPr>
          <p:nvPr>
            <p:ph type="title" idx="4294967295"/>
          </p:nvPr>
        </p:nvSpPr>
        <p:spPr/>
        <p:txBody>
          <a:bodyPr/>
          <a:lstStyle/>
          <a:p>
            <a:r>
              <a:rPr lang="en-US" altLang="zh-TW" smtClean="0">
                <a:ea typeface="新細明體"/>
                <a:cs typeface="新細明體"/>
              </a:rPr>
              <a:t>What is Program</a:t>
            </a:r>
          </a:p>
        </p:txBody>
      </p:sp>
      <p:sp>
        <p:nvSpPr>
          <p:cNvPr id="277507" name="Rectangle 3"/>
          <p:cNvSpPr>
            <a:spLocks noGrp="1"/>
          </p:cNvSpPr>
          <p:nvPr>
            <p:ph type="body" idx="4294967295"/>
          </p:nvPr>
        </p:nvSpPr>
        <p:spPr/>
        <p:txBody>
          <a:bodyPr/>
          <a:lstStyle/>
          <a:p>
            <a:r>
              <a:rPr lang="en-US" altLang="zh-TW" smtClean="0">
                <a:ea typeface="新細明體"/>
                <a:cs typeface="新細明體"/>
              </a:rPr>
              <a:t>A Set of Instructions</a:t>
            </a:r>
          </a:p>
          <a:p>
            <a:r>
              <a:rPr lang="en-US" altLang="zh-TW" smtClean="0">
                <a:ea typeface="新細明體"/>
                <a:cs typeface="新細明體"/>
              </a:rPr>
              <a:t>Data Structures + Algorithms</a:t>
            </a:r>
          </a:p>
          <a:p>
            <a:r>
              <a:rPr lang="en-US" altLang="zh-TW" smtClean="0">
                <a:ea typeface="新細明體"/>
                <a:cs typeface="新細明體"/>
              </a:rPr>
              <a:t>Algorithm = Logic + Control</a:t>
            </a:r>
          </a:p>
        </p:txBody>
      </p:sp>
      <p:pic>
        <p:nvPicPr>
          <p:cNvPr id="459779" name="Picture 4"/>
          <p:cNvPicPr>
            <a:picLocks noChangeAspect="1" noChangeArrowheads="1"/>
          </p:cNvPicPr>
          <p:nvPr/>
        </p:nvPicPr>
        <p:blipFill>
          <a:blip r:embed="rId3" cstate="print"/>
          <a:srcRect/>
          <a:stretch>
            <a:fillRect/>
          </a:stretch>
        </p:blipFill>
        <p:spPr bwMode="auto">
          <a:xfrm>
            <a:off x="838200" y="2667000"/>
            <a:ext cx="6705600" cy="36163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 calcmode="lin" valueType="num">
                                      <p:cBhvr>
                                        <p:cTn id="7" dur="1000" fill="hold"/>
                                        <p:tgtEl>
                                          <p:spTgt spid="277506"/>
                                        </p:tgtEl>
                                        <p:attrNameLst>
                                          <p:attrName>ppt_x</p:attrName>
                                        </p:attrNameLst>
                                      </p:cBhvr>
                                      <p:tavLst>
                                        <p:tav tm="0">
                                          <p:val>
                                            <p:strVal val="#ppt_x-.2"/>
                                          </p:val>
                                        </p:tav>
                                        <p:tav tm="100000">
                                          <p:val>
                                            <p:strVal val="#ppt_x"/>
                                          </p:val>
                                        </p:tav>
                                      </p:tavLst>
                                    </p:anim>
                                    <p:anim calcmode="lin" valueType="num">
                                      <p:cBhvr>
                                        <p:cTn id="8" dur="1000" fill="hold"/>
                                        <p:tgtEl>
                                          <p:spTgt spid="2775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750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7507">
                                            <p:txEl>
                                              <p:pRg st="0" end="0"/>
                                            </p:txEl>
                                          </p:spTgt>
                                        </p:tgtEl>
                                        <p:attrNameLst>
                                          <p:attrName>style.visibility</p:attrName>
                                        </p:attrNameLst>
                                      </p:cBhvr>
                                      <p:to>
                                        <p:strVal val="visible"/>
                                      </p:to>
                                    </p:set>
                                    <p:animEffect transition="in" filter="fade">
                                      <p:cBhvr>
                                        <p:cTn id="14" dur="500"/>
                                        <p:tgtEl>
                                          <p:spTgt spid="277507">
                                            <p:txEl>
                                              <p:pRg st="0" end="0"/>
                                            </p:txEl>
                                          </p:spTgt>
                                        </p:tgtEl>
                                      </p:cBhvr>
                                    </p:animEffect>
                                    <p:anim calcmode="lin" valueType="num">
                                      <p:cBhvr>
                                        <p:cTn id="15"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750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7507">
                                            <p:txEl>
                                              <p:pRg st="1" end="1"/>
                                            </p:txEl>
                                          </p:spTgt>
                                        </p:tgtEl>
                                        <p:attrNameLst>
                                          <p:attrName>style.visibility</p:attrName>
                                        </p:attrNameLst>
                                      </p:cBhvr>
                                      <p:to>
                                        <p:strVal val="visible"/>
                                      </p:to>
                                    </p:set>
                                    <p:animEffect transition="in" filter="fade">
                                      <p:cBhvr>
                                        <p:cTn id="21" dur="500"/>
                                        <p:tgtEl>
                                          <p:spTgt spid="277507">
                                            <p:txEl>
                                              <p:pRg st="1" end="1"/>
                                            </p:txEl>
                                          </p:spTgt>
                                        </p:tgtEl>
                                      </p:cBhvr>
                                    </p:animEffect>
                                    <p:anim calcmode="lin" valueType="num">
                                      <p:cBhvr>
                                        <p:cTn id="22"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750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7507">
                                            <p:txEl>
                                              <p:pRg st="2" end="2"/>
                                            </p:txEl>
                                          </p:spTgt>
                                        </p:tgtEl>
                                        <p:attrNameLst>
                                          <p:attrName>style.visibility</p:attrName>
                                        </p:attrNameLst>
                                      </p:cBhvr>
                                      <p:to>
                                        <p:strVal val="visible"/>
                                      </p:to>
                                    </p:set>
                                    <p:animEffect transition="in" filter="fade">
                                      <p:cBhvr>
                                        <p:cTn id="28" dur="500"/>
                                        <p:tgtEl>
                                          <p:spTgt spid="277507">
                                            <p:txEl>
                                              <p:pRg st="2" end="2"/>
                                            </p:txEl>
                                          </p:spTgt>
                                        </p:tgtEl>
                                      </p:cBhvr>
                                    </p:animEffect>
                                    <p:anim calcmode="lin" valueType="num">
                                      <p:cBhvr>
                                        <p:cTn id="29"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7507">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build="p"/>
    </p:bldLst>
  </p:timing>
</p:sld>
</file>

<file path=ppt/slides/slide2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p:cNvSpPr>
          <p:nvPr>
            <p:ph type="title" idx="4294967295"/>
          </p:nvPr>
        </p:nvSpPr>
        <p:spPr/>
        <p:txBody>
          <a:bodyPr/>
          <a:lstStyle/>
          <a:p>
            <a:r>
              <a:rPr lang="en-US" altLang="zh-TW" smtClean="0">
                <a:ea typeface="新細明體"/>
                <a:cs typeface="新細明體"/>
              </a:rPr>
              <a:t>Functions of Data Structures</a:t>
            </a:r>
          </a:p>
        </p:txBody>
      </p:sp>
      <p:sp>
        <p:nvSpPr>
          <p:cNvPr id="276483" name="Rectangle 3"/>
          <p:cNvSpPr>
            <a:spLocks noGrp="1"/>
          </p:cNvSpPr>
          <p:nvPr>
            <p:ph type="body" idx="4294967295"/>
          </p:nvPr>
        </p:nvSpPr>
        <p:spPr/>
        <p:txBody>
          <a:bodyPr/>
          <a:lstStyle/>
          <a:p>
            <a:r>
              <a:rPr lang="en-US" altLang="zh-TW" dirty="0" smtClean="0">
                <a:ea typeface="新細明體"/>
                <a:cs typeface="新細明體"/>
              </a:rPr>
              <a:t>Add / create			</a:t>
            </a:r>
            <a:r>
              <a:rPr lang="en-US" altLang="zh-TW" dirty="0" smtClean="0">
                <a:solidFill>
                  <a:srgbClr val="C00000"/>
                </a:solidFill>
                <a:ea typeface="新細明體"/>
                <a:cs typeface="新細明體"/>
              </a:rPr>
              <a:t>Allocation of Memory</a:t>
            </a:r>
          </a:p>
          <a:p>
            <a:pPr lvl="1"/>
            <a:r>
              <a:rPr lang="en-US" altLang="zh-TW" sz="800" dirty="0" smtClean="0">
                <a:ea typeface="新細明體"/>
                <a:cs typeface="新細明體"/>
              </a:rPr>
              <a:t>Index</a:t>
            </a:r>
          </a:p>
          <a:p>
            <a:pPr lvl="1"/>
            <a:r>
              <a:rPr lang="en-US" altLang="zh-TW" sz="800" dirty="0" smtClean="0">
                <a:ea typeface="新細明體"/>
                <a:cs typeface="新細明體"/>
              </a:rPr>
              <a:t>Key</a:t>
            </a:r>
          </a:p>
          <a:p>
            <a:pPr lvl="1"/>
            <a:r>
              <a:rPr lang="en-US" altLang="zh-TW" sz="800" dirty="0" smtClean="0">
                <a:ea typeface="新細明體"/>
                <a:cs typeface="新細明體"/>
              </a:rPr>
              <a:t>Position</a:t>
            </a:r>
          </a:p>
          <a:p>
            <a:pPr lvl="1"/>
            <a:r>
              <a:rPr lang="en-US" altLang="zh-TW" sz="800" dirty="0" smtClean="0">
                <a:ea typeface="新細明體"/>
                <a:cs typeface="新細明體"/>
              </a:rPr>
              <a:t>Priority</a:t>
            </a:r>
          </a:p>
          <a:p>
            <a:endParaRPr lang="en-US" altLang="zh-TW" dirty="0" smtClean="0">
              <a:ea typeface="新細明體"/>
              <a:cs typeface="新細明體"/>
            </a:endParaRPr>
          </a:p>
          <a:p>
            <a:r>
              <a:rPr lang="en-US" altLang="zh-TW" dirty="0" smtClean="0">
                <a:ea typeface="新細明體"/>
                <a:cs typeface="新細明體"/>
              </a:rPr>
              <a:t>Delete / Destroy		</a:t>
            </a:r>
            <a:r>
              <a:rPr lang="en-US" altLang="zh-TW" dirty="0" smtClean="0">
                <a:solidFill>
                  <a:srgbClr val="C00000"/>
                </a:solidFill>
                <a:ea typeface="新細明體"/>
                <a:cs typeface="新細明體"/>
              </a:rPr>
              <a:t>De-Allocation of Memory</a:t>
            </a:r>
          </a:p>
          <a:p>
            <a:endParaRPr lang="en-US" altLang="zh-TW" dirty="0" smtClean="0">
              <a:ea typeface="新細明體"/>
              <a:cs typeface="新細明體"/>
            </a:endParaRPr>
          </a:p>
          <a:p>
            <a:r>
              <a:rPr lang="en-US" altLang="zh-TW" dirty="0" smtClean="0">
                <a:ea typeface="新細明體"/>
                <a:cs typeface="新細明體"/>
              </a:rPr>
              <a:t>Get / Selection		</a:t>
            </a:r>
            <a:r>
              <a:rPr lang="en-US" altLang="zh-TW" dirty="0" smtClean="0">
                <a:solidFill>
                  <a:srgbClr val="C00000"/>
                </a:solidFill>
                <a:ea typeface="新細明體"/>
                <a:cs typeface="新細明體"/>
              </a:rPr>
              <a:t>Accessing the data elements</a:t>
            </a:r>
          </a:p>
          <a:p>
            <a:endParaRPr lang="en-US" altLang="zh-TW" dirty="0" smtClean="0">
              <a:ea typeface="新細明體"/>
              <a:cs typeface="新細明體"/>
            </a:endParaRPr>
          </a:p>
          <a:p>
            <a:r>
              <a:rPr lang="en-US" altLang="zh-TW" dirty="0" smtClean="0">
                <a:ea typeface="新細明體"/>
                <a:cs typeface="新細明體"/>
              </a:rPr>
              <a:t>Change / </a:t>
            </a:r>
            <a:r>
              <a:rPr lang="en-US" altLang="zh-TW" dirty="0" err="1" smtClean="0">
                <a:ea typeface="新細明體"/>
                <a:cs typeface="新細明體"/>
              </a:rPr>
              <a:t>Updation</a:t>
            </a:r>
            <a:r>
              <a:rPr lang="en-US" altLang="zh-TW" dirty="0" smtClean="0">
                <a:ea typeface="新細明體"/>
                <a:cs typeface="新細明體"/>
              </a:rPr>
              <a:t>		</a:t>
            </a:r>
            <a:r>
              <a:rPr lang="en-US" altLang="zh-TW" dirty="0" smtClean="0">
                <a:solidFill>
                  <a:srgbClr val="C00000"/>
                </a:solidFill>
                <a:ea typeface="新細明體"/>
                <a:cs typeface="新細明體"/>
              </a:rPr>
              <a:t>Modify and Store</a:t>
            </a:r>
          </a:p>
          <a:p>
            <a:endParaRPr lang="en-US" altLang="zh-TW" dirty="0" smtClean="0">
              <a:ea typeface="新細明體"/>
              <a:cs typeface="新細明體"/>
            </a:endParaRPr>
          </a:p>
          <a:p>
            <a:endParaRPr lang="en-US" altLang="zh-TW" dirty="0" smtClean="0">
              <a:ea typeface="新細明體"/>
              <a:cs typeface="新細明體"/>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6482"/>
                                        </p:tgtEl>
                                        <p:attrNameLst>
                                          <p:attrName>style.visibility</p:attrName>
                                        </p:attrNameLst>
                                      </p:cBhvr>
                                      <p:to>
                                        <p:strVal val="visible"/>
                                      </p:to>
                                    </p:set>
                                    <p:anim calcmode="lin" valueType="num">
                                      <p:cBhvr>
                                        <p:cTn id="7" dur="1000" fill="hold"/>
                                        <p:tgtEl>
                                          <p:spTgt spid="276482"/>
                                        </p:tgtEl>
                                        <p:attrNameLst>
                                          <p:attrName>ppt_x</p:attrName>
                                        </p:attrNameLst>
                                      </p:cBhvr>
                                      <p:tavLst>
                                        <p:tav tm="0">
                                          <p:val>
                                            <p:strVal val="#ppt_x-.2"/>
                                          </p:val>
                                        </p:tav>
                                        <p:tav tm="100000">
                                          <p:val>
                                            <p:strVal val="#ppt_x"/>
                                          </p:val>
                                        </p:tav>
                                      </p:tavLst>
                                    </p:anim>
                                    <p:anim calcmode="lin" valueType="num">
                                      <p:cBhvr>
                                        <p:cTn id="8" dur="1000" fill="hold"/>
                                        <p:tgtEl>
                                          <p:spTgt spid="276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648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6483">
                                            <p:txEl>
                                              <p:pRg st="0" end="0"/>
                                            </p:txEl>
                                          </p:spTgt>
                                        </p:tgtEl>
                                        <p:attrNameLst>
                                          <p:attrName>style.visibility</p:attrName>
                                        </p:attrNameLst>
                                      </p:cBhvr>
                                      <p:to>
                                        <p:strVal val="visible"/>
                                      </p:to>
                                    </p:set>
                                    <p:animEffect transition="in" filter="fade">
                                      <p:cBhvr>
                                        <p:cTn id="14" dur="500"/>
                                        <p:tgtEl>
                                          <p:spTgt spid="276483">
                                            <p:txEl>
                                              <p:pRg st="0" end="0"/>
                                            </p:txEl>
                                          </p:spTgt>
                                        </p:tgtEl>
                                      </p:cBhvr>
                                    </p:animEffect>
                                    <p:anim calcmode="lin" valueType="num">
                                      <p:cBhvr>
                                        <p:cTn id="15"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648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276483">
                                            <p:txEl>
                                              <p:pRg st="1" end="1"/>
                                            </p:txEl>
                                          </p:spTgt>
                                        </p:tgtEl>
                                        <p:attrNameLst>
                                          <p:attrName>style.visibility</p:attrName>
                                        </p:attrNameLst>
                                      </p:cBhvr>
                                      <p:to>
                                        <p:strVal val="visible"/>
                                      </p:to>
                                    </p:set>
                                    <p:animEffect transition="in" filter="fade">
                                      <p:cBhvr>
                                        <p:cTn id="19" dur="500"/>
                                        <p:tgtEl>
                                          <p:spTgt spid="276483">
                                            <p:txEl>
                                              <p:pRg st="1" end="1"/>
                                            </p:txEl>
                                          </p:spTgt>
                                        </p:tgtEl>
                                      </p:cBhvr>
                                    </p:animEffect>
                                    <p:anim calcmode="lin" valueType="num">
                                      <p:cBhvr>
                                        <p:cTn id="20"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7648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276483">
                                            <p:txEl>
                                              <p:pRg st="2" end="2"/>
                                            </p:txEl>
                                          </p:spTgt>
                                        </p:tgtEl>
                                        <p:attrNameLst>
                                          <p:attrName>style.visibility</p:attrName>
                                        </p:attrNameLst>
                                      </p:cBhvr>
                                      <p:to>
                                        <p:strVal val="visible"/>
                                      </p:to>
                                    </p:set>
                                    <p:animEffect transition="in" filter="fade">
                                      <p:cBhvr>
                                        <p:cTn id="24" dur="500"/>
                                        <p:tgtEl>
                                          <p:spTgt spid="276483">
                                            <p:txEl>
                                              <p:pRg st="2" end="2"/>
                                            </p:txEl>
                                          </p:spTgt>
                                        </p:tgtEl>
                                      </p:cBhvr>
                                    </p:animEffect>
                                    <p:anim calcmode="lin" valueType="num">
                                      <p:cBhvr>
                                        <p:cTn id="25"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7648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276483">
                                            <p:txEl>
                                              <p:pRg st="3" end="3"/>
                                            </p:txEl>
                                          </p:spTgt>
                                        </p:tgtEl>
                                        <p:attrNameLst>
                                          <p:attrName>style.visibility</p:attrName>
                                        </p:attrNameLst>
                                      </p:cBhvr>
                                      <p:to>
                                        <p:strVal val="visible"/>
                                      </p:to>
                                    </p:set>
                                    <p:animEffect transition="in" filter="fade">
                                      <p:cBhvr>
                                        <p:cTn id="29" dur="500"/>
                                        <p:tgtEl>
                                          <p:spTgt spid="276483">
                                            <p:txEl>
                                              <p:pRg st="3" end="3"/>
                                            </p:txEl>
                                          </p:spTgt>
                                        </p:tgtEl>
                                      </p:cBhvr>
                                    </p:animEffect>
                                    <p:anim calcmode="lin" valueType="num">
                                      <p:cBhvr>
                                        <p:cTn id="30"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27648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276483">
                                            <p:txEl>
                                              <p:pRg st="4" end="4"/>
                                            </p:txEl>
                                          </p:spTgt>
                                        </p:tgtEl>
                                        <p:attrNameLst>
                                          <p:attrName>style.visibility</p:attrName>
                                        </p:attrNameLst>
                                      </p:cBhvr>
                                      <p:to>
                                        <p:strVal val="visible"/>
                                      </p:to>
                                    </p:set>
                                    <p:animEffect transition="in" filter="fade">
                                      <p:cBhvr>
                                        <p:cTn id="34" dur="500"/>
                                        <p:tgtEl>
                                          <p:spTgt spid="276483">
                                            <p:txEl>
                                              <p:pRg st="4" end="4"/>
                                            </p:txEl>
                                          </p:spTgt>
                                        </p:tgtEl>
                                      </p:cBhvr>
                                    </p:animEffect>
                                    <p:anim calcmode="lin" valueType="num">
                                      <p:cBhvr>
                                        <p:cTn id="35"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7648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4" presetClass="entr" presetSubtype="0" fill="hold" grpId="0" nodeType="clickEffect">
                                  <p:stCondLst>
                                    <p:cond delay="0"/>
                                  </p:stCondLst>
                                  <p:childTnLst>
                                    <p:set>
                                      <p:cBhvr>
                                        <p:cTn id="40" dur="1" fill="hold">
                                          <p:stCondLst>
                                            <p:cond delay="0"/>
                                          </p:stCondLst>
                                        </p:cTn>
                                        <p:tgtEl>
                                          <p:spTgt spid="276483">
                                            <p:txEl>
                                              <p:pRg st="6" end="6"/>
                                            </p:txEl>
                                          </p:spTgt>
                                        </p:tgtEl>
                                        <p:attrNameLst>
                                          <p:attrName>style.visibility</p:attrName>
                                        </p:attrNameLst>
                                      </p:cBhvr>
                                      <p:to>
                                        <p:strVal val="visible"/>
                                      </p:to>
                                    </p:set>
                                    <p:animEffect transition="in" filter="fade">
                                      <p:cBhvr>
                                        <p:cTn id="41" dur="500"/>
                                        <p:tgtEl>
                                          <p:spTgt spid="276483">
                                            <p:txEl>
                                              <p:pRg st="6" end="6"/>
                                            </p:txEl>
                                          </p:spTgt>
                                        </p:tgtEl>
                                      </p:cBhvr>
                                    </p:animEffect>
                                    <p:anim calcmode="lin" valueType="num">
                                      <p:cBhvr>
                                        <p:cTn id="42"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27648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4" presetClass="entr" presetSubtype="0" fill="hold" grpId="0" nodeType="clickEffect">
                                  <p:stCondLst>
                                    <p:cond delay="0"/>
                                  </p:stCondLst>
                                  <p:childTnLst>
                                    <p:set>
                                      <p:cBhvr>
                                        <p:cTn id="47" dur="1" fill="hold">
                                          <p:stCondLst>
                                            <p:cond delay="0"/>
                                          </p:stCondLst>
                                        </p:cTn>
                                        <p:tgtEl>
                                          <p:spTgt spid="276483">
                                            <p:txEl>
                                              <p:pRg st="8" end="8"/>
                                            </p:txEl>
                                          </p:spTgt>
                                        </p:tgtEl>
                                        <p:attrNameLst>
                                          <p:attrName>style.visibility</p:attrName>
                                        </p:attrNameLst>
                                      </p:cBhvr>
                                      <p:to>
                                        <p:strVal val="visible"/>
                                      </p:to>
                                    </p:set>
                                    <p:animEffect transition="in" filter="fade">
                                      <p:cBhvr>
                                        <p:cTn id="48" dur="500"/>
                                        <p:tgtEl>
                                          <p:spTgt spid="276483">
                                            <p:txEl>
                                              <p:pRg st="8" end="8"/>
                                            </p:txEl>
                                          </p:spTgt>
                                        </p:tgtEl>
                                      </p:cBhvr>
                                    </p:animEffect>
                                    <p:anim calcmode="lin" valueType="num">
                                      <p:cBhvr>
                                        <p:cTn id="49" dur="500" fill="hold"/>
                                        <p:tgtEl>
                                          <p:spTgt spid="27648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276483">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4" presetClass="entr" presetSubtype="0" fill="hold" grpId="0" nodeType="clickEffect">
                                  <p:stCondLst>
                                    <p:cond delay="0"/>
                                  </p:stCondLst>
                                  <p:childTnLst>
                                    <p:set>
                                      <p:cBhvr>
                                        <p:cTn id="54" dur="1" fill="hold">
                                          <p:stCondLst>
                                            <p:cond delay="0"/>
                                          </p:stCondLst>
                                        </p:cTn>
                                        <p:tgtEl>
                                          <p:spTgt spid="276483">
                                            <p:txEl>
                                              <p:pRg st="10" end="10"/>
                                            </p:txEl>
                                          </p:spTgt>
                                        </p:tgtEl>
                                        <p:attrNameLst>
                                          <p:attrName>style.visibility</p:attrName>
                                        </p:attrNameLst>
                                      </p:cBhvr>
                                      <p:to>
                                        <p:strVal val="visible"/>
                                      </p:to>
                                    </p:set>
                                    <p:animEffect transition="in" filter="fade">
                                      <p:cBhvr>
                                        <p:cTn id="55" dur="500"/>
                                        <p:tgtEl>
                                          <p:spTgt spid="276483">
                                            <p:txEl>
                                              <p:pRg st="10" end="10"/>
                                            </p:txEl>
                                          </p:spTgt>
                                        </p:tgtEl>
                                      </p:cBhvr>
                                    </p:animEffect>
                                    <p:anim calcmode="lin" valueType="num">
                                      <p:cBhvr>
                                        <p:cTn id="56" dur="500" fill="hold"/>
                                        <p:tgtEl>
                                          <p:spTgt spid="276483">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276483">
                                            <p:txEl>
                                              <p:pRg st="10" end="1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p:bldP spid="276483" grpId="0" build="p"/>
    </p:bldLst>
  </p:timing>
</p:sld>
</file>

<file path=ppt/slides/slide2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p:cNvSpPr>
          <p:nvPr>
            <p:ph type="title" idx="4294967295"/>
          </p:nvPr>
        </p:nvSpPr>
        <p:spPr/>
        <p:txBody>
          <a:bodyPr/>
          <a:lstStyle/>
          <a:p>
            <a:r>
              <a:rPr lang="en-US" altLang="zh-TW" smtClean="0">
                <a:ea typeface="新細明體"/>
                <a:cs typeface="新細明體"/>
              </a:rPr>
              <a:t>Common Data Structures</a:t>
            </a:r>
          </a:p>
        </p:txBody>
      </p:sp>
      <p:sp>
        <p:nvSpPr>
          <p:cNvPr id="273411" name="Rectangle 3"/>
          <p:cNvSpPr>
            <a:spLocks noGrp="1"/>
          </p:cNvSpPr>
          <p:nvPr>
            <p:ph type="body" idx="4294967295"/>
          </p:nvPr>
        </p:nvSpPr>
        <p:spPr/>
        <p:txBody>
          <a:bodyPr/>
          <a:lstStyle/>
          <a:p>
            <a:pPr>
              <a:lnSpc>
                <a:spcPct val="90000"/>
              </a:lnSpc>
            </a:pPr>
            <a:r>
              <a:rPr lang="en-US" altLang="zh-TW" dirty="0" smtClean="0">
                <a:ea typeface="新細明體"/>
                <a:cs typeface="新細明體"/>
              </a:rPr>
              <a:t>Array</a:t>
            </a:r>
          </a:p>
          <a:p>
            <a:pPr>
              <a:lnSpc>
                <a:spcPct val="90000"/>
              </a:lnSpc>
            </a:pPr>
            <a:r>
              <a:rPr lang="en-US" altLang="zh-TW" dirty="0" smtClean="0">
                <a:ea typeface="新細明體"/>
                <a:cs typeface="新細明體"/>
              </a:rPr>
              <a:t>Stack</a:t>
            </a:r>
          </a:p>
          <a:p>
            <a:pPr>
              <a:lnSpc>
                <a:spcPct val="90000"/>
              </a:lnSpc>
            </a:pPr>
            <a:r>
              <a:rPr lang="en-US" altLang="zh-TW" dirty="0" smtClean="0">
                <a:ea typeface="新細明體"/>
                <a:cs typeface="新細明體"/>
              </a:rPr>
              <a:t>Queue</a:t>
            </a:r>
          </a:p>
          <a:p>
            <a:pPr>
              <a:lnSpc>
                <a:spcPct val="90000"/>
              </a:lnSpc>
            </a:pPr>
            <a:r>
              <a:rPr lang="en-US" altLang="zh-TW" dirty="0" smtClean="0">
                <a:ea typeface="新細明體"/>
                <a:cs typeface="新細明體"/>
              </a:rPr>
              <a:t>Linked List</a:t>
            </a:r>
          </a:p>
          <a:p>
            <a:pPr>
              <a:lnSpc>
                <a:spcPct val="90000"/>
              </a:lnSpc>
            </a:pPr>
            <a:r>
              <a:rPr lang="en-US" altLang="zh-TW" dirty="0" smtClean="0">
                <a:ea typeface="新細明體"/>
                <a:cs typeface="新細明體"/>
              </a:rPr>
              <a:t>Tree</a:t>
            </a:r>
          </a:p>
          <a:p>
            <a:pPr>
              <a:lnSpc>
                <a:spcPct val="90000"/>
              </a:lnSpc>
            </a:pPr>
            <a:r>
              <a:rPr lang="en-US" altLang="zh-TW" dirty="0" smtClean="0">
                <a:ea typeface="新細明體"/>
                <a:cs typeface="新細明體"/>
              </a:rPr>
              <a:t>Heap</a:t>
            </a:r>
          </a:p>
          <a:p>
            <a:pPr>
              <a:lnSpc>
                <a:spcPct val="90000"/>
              </a:lnSpc>
            </a:pPr>
            <a:r>
              <a:rPr lang="en-US" altLang="zh-TW" dirty="0" smtClean="0">
                <a:ea typeface="新細明體"/>
                <a:cs typeface="新細明體"/>
              </a:rPr>
              <a:t>Hash Table</a:t>
            </a:r>
          </a:p>
          <a:p>
            <a:pPr>
              <a:lnSpc>
                <a:spcPct val="90000"/>
              </a:lnSpc>
            </a:pPr>
            <a:r>
              <a:rPr lang="en-US" altLang="zh-TW" dirty="0" smtClean="0">
                <a:ea typeface="新細明體"/>
                <a:cs typeface="新細明體"/>
              </a:rPr>
              <a:t>Priority Queue</a:t>
            </a:r>
          </a:p>
          <a:p>
            <a:pPr>
              <a:lnSpc>
                <a:spcPct val="90000"/>
              </a:lnSpc>
            </a:pPr>
            <a:endParaRPr lang="en-US" altLang="zh-TW" dirty="0" smtClean="0">
              <a:ea typeface="新細明體"/>
              <a:cs typeface="新細明體"/>
            </a:endParaRPr>
          </a:p>
          <a:p>
            <a:pPr>
              <a:lnSpc>
                <a:spcPct val="90000"/>
              </a:lnSpc>
            </a:pPr>
            <a:endParaRPr lang="en-US" altLang="zh-TW" dirty="0" smtClean="0">
              <a:ea typeface="新細明體"/>
              <a:cs typeface="新細明體"/>
            </a:endParaRPr>
          </a:p>
          <a:p>
            <a:pPr>
              <a:lnSpc>
                <a:spcPct val="90000"/>
              </a:lnSpc>
            </a:pPr>
            <a:endParaRPr lang="en-US" altLang="zh-TW" dirty="0" smtClean="0">
              <a:ea typeface="新細明體"/>
              <a:cs typeface="新細明體"/>
            </a:endParaRPr>
          </a:p>
          <a:p>
            <a:pPr>
              <a:lnSpc>
                <a:spcPct val="90000"/>
              </a:lnSpc>
            </a:pPr>
            <a:r>
              <a:rPr lang="en-US" altLang="zh-TW" dirty="0" smtClean="0">
                <a:solidFill>
                  <a:srgbClr val="C00000"/>
                </a:solidFill>
                <a:ea typeface="新細明體"/>
                <a:cs typeface="新細明體"/>
              </a:rPr>
              <a:t>How many Algorithms</a:t>
            </a:r>
            <a:r>
              <a:rPr lang="en-US" altLang="zh-TW" dirty="0" smtClean="0">
                <a:ea typeface="新細明體"/>
                <a:cs typeface="新細明體"/>
              </a:rPr>
              <a:t>?</a:t>
            </a:r>
          </a:p>
          <a:p>
            <a:pPr lvl="1">
              <a:lnSpc>
                <a:spcPct val="90000"/>
              </a:lnSpc>
            </a:pPr>
            <a:r>
              <a:rPr lang="en-US" altLang="zh-TW" sz="1800" dirty="0" smtClean="0">
                <a:ea typeface="新細明體"/>
                <a:cs typeface="新細明體"/>
              </a:rPr>
              <a:t>Countless</a:t>
            </a:r>
          </a:p>
        </p:txBody>
      </p:sp>
      <p:pic>
        <p:nvPicPr>
          <p:cNvPr id="462851" name="Picture 4"/>
          <p:cNvPicPr>
            <a:picLocks noChangeAspect="1" noChangeArrowheads="1"/>
          </p:cNvPicPr>
          <p:nvPr/>
        </p:nvPicPr>
        <p:blipFill>
          <a:blip r:embed="rId3" cstate="print"/>
          <a:srcRect/>
          <a:stretch>
            <a:fillRect/>
          </a:stretch>
        </p:blipFill>
        <p:spPr bwMode="auto">
          <a:xfrm>
            <a:off x="2971800" y="1417638"/>
            <a:ext cx="5943600" cy="345916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p:cTn id="7" dur="1000" fill="hold"/>
                                        <p:tgtEl>
                                          <p:spTgt spid="273410"/>
                                        </p:tgtEl>
                                        <p:attrNameLst>
                                          <p:attrName>ppt_x</p:attrName>
                                        </p:attrNameLst>
                                      </p:cBhvr>
                                      <p:tavLst>
                                        <p:tav tm="0">
                                          <p:val>
                                            <p:strVal val="#ppt_x-.2"/>
                                          </p:val>
                                        </p:tav>
                                        <p:tav tm="100000">
                                          <p:val>
                                            <p:strVal val="#ppt_x"/>
                                          </p:val>
                                        </p:tav>
                                      </p:tavLst>
                                    </p:anim>
                                    <p:anim calcmode="lin" valueType="num">
                                      <p:cBhvr>
                                        <p:cTn id="8" dur="1000" fill="hold"/>
                                        <p:tgtEl>
                                          <p:spTgt spid="273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3410"/>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3411">
                                            <p:txEl>
                                              <p:pRg st="0" end="0"/>
                                            </p:txEl>
                                          </p:spTgt>
                                        </p:tgtEl>
                                        <p:attrNameLst>
                                          <p:attrName>style.visibility</p:attrName>
                                        </p:attrNameLst>
                                      </p:cBhvr>
                                      <p:to>
                                        <p:strVal val="visible"/>
                                      </p:to>
                                    </p:set>
                                    <p:animEffect transition="in" filter="fade">
                                      <p:cBhvr>
                                        <p:cTn id="14" dur="500"/>
                                        <p:tgtEl>
                                          <p:spTgt spid="273411">
                                            <p:txEl>
                                              <p:pRg st="0" end="0"/>
                                            </p:txEl>
                                          </p:spTgt>
                                        </p:tgtEl>
                                      </p:cBhvr>
                                    </p:animEffect>
                                    <p:anim calcmode="lin" valueType="num">
                                      <p:cBhvr>
                                        <p:cTn id="15" dur="500" fill="hold"/>
                                        <p:tgtEl>
                                          <p:spTgt spid="2734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34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3411">
                                            <p:txEl>
                                              <p:pRg st="1" end="1"/>
                                            </p:txEl>
                                          </p:spTgt>
                                        </p:tgtEl>
                                        <p:attrNameLst>
                                          <p:attrName>style.visibility</p:attrName>
                                        </p:attrNameLst>
                                      </p:cBhvr>
                                      <p:to>
                                        <p:strVal val="visible"/>
                                      </p:to>
                                    </p:set>
                                    <p:animEffect transition="in" filter="fade">
                                      <p:cBhvr>
                                        <p:cTn id="21" dur="500"/>
                                        <p:tgtEl>
                                          <p:spTgt spid="273411">
                                            <p:txEl>
                                              <p:pRg st="1" end="1"/>
                                            </p:txEl>
                                          </p:spTgt>
                                        </p:tgtEl>
                                      </p:cBhvr>
                                    </p:animEffect>
                                    <p:anim calcmode="lin" valueType="num">
                                      <p:cBhvr>
                                        <p:cTn id="22" dur="500" fill="hold"/>
                                        <p:tgtEl>
                                          <p:spTgt spid="27341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341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3411">
                                            <p:txEl>
                                              <p:pRg st="2" end="2"/>
                                            </p:txEl>
                                          </p:spTgt>
                                        </p:tgtEl>
                                        <p:attrNameLst>
                                          <p:attrName>style.visibility</p:attrName>
                                        </p:attrNameLst>
                                      </p:cBhvr>
                                      <p:to>
                                        <p:strVal val="visible"/>
                                      </p:to>
                                    </p:set>
                                    <p:animEffect transition="in" filter="fade">
                                      <p:cBhvr>
                                        <p:cTn id="28" dur="500"/>
                                        <p:tgtEl>
                                          <p:spTgt spid="273411">
                                            <p:txEl>
                                              <p:pRg st="2" end="2"/>
                                            </p:txEl>
                                          </p:spTgt>
                                        </p:tgtEl>
                                      </p:cBhvr>
                                    </p:animEffect>
                                    <p:anim calcmode="lin" valueType="num">
                                      <p:cBhvr>
                                        <p:cTn id="29" dur="500" fill="hold"/>
                                        <p:tgtEl>
                                          <p:spTgt spid="27341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341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273411">
                                            <p:txEl>
                                              <p:pRg st="3" end="3"/>
                                            </p:txEl>
                                          </p:spTgt>
                                        </p:tgtEl>
                                        <p:attrNameLst>
                                          <p:attrName>style.visibility</p:attrName>
                                        </p:attrNameLst>
                                      </p:cBhvr>
                                      <p:to>
                                        <p:strVal val="visible"/>
                                      </p:to>
                                    </p:set>
                                    <p:animEffect transition="in" filter="fade">
                                      <p:cBhvr>
                                        <p:cTn id="35" dur="500"/>
                                        <p:tgtEl>
                                          <p:spTgt spid="273411">
                                            <p:txEl>
                                              <p:pRg st="3" end="3"/>
                                            </p:txEl>
                                          </p:spTgt>
                                        </p:tgtEl>
                                      </p:cBhvr>
                                    </p:animEffect>
                                    <p:anim calcmode="lin" valueType="num">
                                      <p:cBhvr>
                                        <p:cTn id="36" dur="500" fill="hold"/>
                                        <p:tgtEl>
                                          <p:spTgt spid="27341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7341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273411">
                                            <p:txEl>
                                              <p:pRg st="4" end="4"/>
                                            </p:txEl>
                                          </p:spTgt>
                                        </p:tgtEl>
                                        <p:attrNameLst>
                                          <p:attrName>style.visibility</p:attrName>
                                        </p:attrNameLst>
                                      </p:cBhvr>
                                      <p:to>
                                        <p:strVal val="visible"/>
                                      </p:to>
                                    </p:set>
                                    <p:animEffect transition="in" filter="fade">
                                      <p:cBhvr>
                                        <p:cTn id="42" dur="500"/>
                                        <p:tgtEl>
                                          <p:spTgt spid="273411">
                                            <p:txEl>
                                              <p:pRg st="4" end="4"/>
                                            </p:txEl>
                                          </p:spTgt>
                                        </p:tgtEl>
                                      </p:cBhvr>
                                    </p:animEffect>
                                    <p:anim calcmode="lin" valueType="num">
                                      <p:cBhvr>
                                        <p:cTn id="43" dur="500" fill="hold"/>
                                        <p:tgtEl>
                                          <p:spTgt spid="27341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27341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273411">
                                            <p:txEl>
                                              <p:pRg st="5" end="5"/>
                                            </p:txEl>
                                          </p:spTgt>
                                        </p:tgtEl>
                                        <p:attrNameLst>
                                          <p:attrName>style.visibility</p:attrName>
                                        </p:attrNameLst>
                                      </p:cBhvr>
                                      <p:to>
                                        <p:strVal val="visible"/>
                                      </p:to>
                                    </p:set>
                                    <p:animEffect transition="in" filter="fade">
                                      <p:cBhvr>
                                        <p:cTn id="49" dur="500"/>
                                        <p:tgtEl>
                                          <p:spTgt spid="273411">
                                            <p:txEl>
                                              <p:pRg st="5" end="5"/>
                                            </p:txEl>
                                          </p:spTgt>
                                        </p:tgtEl>
                                      </p:cBhvr>
                                    </p:animEffect>
                                    <p:anim calcmode="lin" valueType="num">
                                      <p:cBhvr>
                                        <p:cTn id="50" dur="500" fill="hold"/>
                                        <p:tgtEl>
                                          <p:spTgt spid="273411">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27341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73411">
                                            <p:txEl>
                                              <p:pRg st="6" end="6"/>
                                            </p:txEl>
                                          </p:spTgt>
                                        </p:tgtEl>
                                        <p:attrNameLst>
                                          <p:attrName>style.visibility</p:attrName>
                                        </p:attrNameLst>
                                      </p:cBhvr>
                                      <p:to>
                                        <p:strVal val="visible"/>
                                      </p:to>
                                    </p:set>
                                    <p:animEffect transition="in" filter="fade">
                                      <p:cBhvr>
                                        <p:cTn id="56" dur="500"/>
                                        <p:tgtEl>
                                          <p:spTgt spid="273411">
                                            <p:txEl>
                                              <p:pRg st="6" end="6"/>
                                            </p:txEl>
                                          </p:spTgt>
                                        </p:tgtEl>
                                      </p:cBhvr>
                                    </p:animEffect>
                                    <p:anim calcmode="lin" valueType="num">
                                      <p:cBhvr>
                                        <p:cTn id="57" dur="500" fill="hold"/>
                                        <p:tgtEl>
                                          <p:spTgt spid="273411">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273411">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273411">
                                            <p:txEl>
                                              <p:pRg st="7" end="7"/>
                                            </p:txEl>
                                          </p:spTgt>
                                        </p:tgtEl>
                                        <p:attrNameLst>
                                          <p:attrName>style.visibility</p:attrName>
                                        </p:attrNameLst>
                                      </p:cBhvr>
                                      <p:to>
                                        <p:strVal val="visible"/>
                                      </p:to>
                                    </p:set>
                                    <p:animEffect transition="in" filter="fade">
                                      <p:cBhvr>
                                        <p:cTn id="63" dur="500"/>
                                        <p:tgtEl>
                                          <p:spTgt spid="273411">
                                            <p:txEl>
                                              <p:pRg st="7" end="7"/>
                                            </p:txEl>
                                          </p:spTgt>
                                        </p:tgtEl>
                                      </p:cBhvr>
                                    </p:animEffect>
                                    <p:anim calcmode="lin" valueType="num">
                                      <p:cBhvr>
                                        <p:cTn id="64" dur="500" fill="hold"/>
                                        <p:tgtEl>
                                          <p:spTgt spid="273411">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273411">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4" presetClass="entr" presetSubtype="0" fill="hold" grpId="0" nodeType="clickEffect">
                                  <p:stCondLst>
                                    <p:cond delay="0"/>
                                  </p:stCondLst>
                                  <p:childTnLst>
                                    <p:set>
                                      <p:cBhvr>
                                        <p:cTn id="69" dur="1" fill="hold">
                                          <p:stCondLst>
                                            <p:cond delay="0"/>
                                          </p:stCondLst>
                                        </p:cTn>
                                        <p:tgtEl>
                                          <p:spTgt spid="273411">
                                            <p:txEl>
                                              <p:pRg st="11" end="11"/>
                                            </p:txEl>
                                          </p:spTgt>
                                        </p:tgtEl>
                                        <p:attrNameLst>
                                          <p:attrName>style.visibility</p:attrName>
                                        </p:attrNameLst>
                                      </p:cBhvr>
                                      <p:to>
                                        <p:strVal val="visible"/>
                                      </p:to>
                                    </p:set>
                                    <p:animEffect transition="in" filter="fade">
                                      <p:cBhvr>
                                        <p:cTn id="70" dur="500"/>
                                        <p:tgtEl>
                                          <p:spTgt spid="273411">
                                            <p:txEl>
                                              <p:pRg st="11" end="11"/>
                                            </p:txEl>
                                          </p:spTgt>
                                        </p:tgtEl>
                                      </p:cBhvr>
                                    </p:animEffect>
                                    <p:anim calcmode="lin" valueType="num">
                                      <p:cBhvr>
                                        <p:cTn id="71" dur="500" fill="hold"/>
                                        <p:tgtEl>
                                          <p:spTgt spid="273411">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273411">
                                            <p:txEl>
                                              <p:pRg st="11" end="11"/>
                                            </p:txEl>
                                          </p:spTgt>
                                        </p:tgtEl>
                                        <p:attrNameLst>
                                          <p:attrName>ppt_y</p:attrName>
                                        </p:attrNameLst>
                                      </p:cBhvr>
                                      <p:tavLst>
                                        <p:tav tm="0">
                                          <p:val>
                                            <p:strVal val="#ppt_y+.05"/>
                                          </p:val>
                                        </p:tav>
                                        <p:tav tm="100000">
                                          <p:val>
                                            <p:strVal val="#ppt_y"/>
                                          </p:val>
                                        </p:tav>
                                      </p:tavLst>
                                    </p:anim>
                                  </p:childTnLst>
                                </p:cTn>
                              </p:par>
                              <p:par>
                                <p:cTn id="73" presetID="44" presetClass="entr" presetSubtype="0" fill="hold" grpId="0" nodeType="withEffect">
                                  <p:stCondLst>
                                    <p:cond delay="0"/>
                                  </p:stCondLst>
                                  <p:childTnLst>
                                    <p:set>
                                      <p:cBhvr>
                                        <p:cTn id="74" dur="1" fill="hold">
                                          <p:stCondLst>
                                            <p:cond delay="0"/>
                                          </p:stCondLst>
                                        </p:cTn>
                                        <p:tgtEl>
                                          <p:spTgt spid="273411">
                                            <p:txEl>
                                              <p:pRg st="12" end="12"/>
                                            </p:txEl>
                                          </p:spTgt>
                                        </p:tgtEl>
                                        <p:attrNameLst>
                                          <p:attrName>style.visibility</p:attrName>
                                        </p:attrNameLst>
                                      </p:cBhvr>
                                      <p:to>
                                        <p:strVal val="visible"/>
                                      </p:to>
                                    </p:set>
                                    <p:animEffect transition="in" filter="fade">
                                      <p:cBhvr>
                                        <p:cTn id="75" dur="500"/>
                                        <p:tgtEl>
                                          <p:spTgt spid="273411">
                                            <p:txEl>
                                              <p:pRg st="12" end="12"/>
                                            </p:txEl>
                                          </p:spTgt>
                                        </p:tgtEl>
                                      </p:cBhvr>
                                    </p:animEffect>
                                    <p:anim calcmode="lin" valueType="num">
                                      <p:cBhvr>
                                        <p:cTn id="76" dur="500" fill="hold"/>
                                        <p:tgtEl>
                                          <p:spTgt spid="273411">
                                            <p:txEl>
                                              <p:pRg st="12" end="12"/>
                                            </p:txEl>
                                          </p:spTgt>
                                        </p:tgtEl>
                                        <p:attrNameLst>
                                          <p:attrName>ppt_x</p:attrName>
                                        </p:attrNameLst>
                                      </p:cBhvr>
                                      <p:tavLst>
                                        <p:tav tm="0">
                                          <p:val>
                                            <p:strVal val="#ppt_x"/>
                                          </p:val>
                                        </p:tav>
                                        <p:tav tm="100000">
                                          <p:val>
                                            <p:strVal val="#ppt_x"/>
                                          </p:val>
                                        </p:tav>
                                      </p:tavLst>
                                    </p:anim>
                                    <p:anim calcmode="lin" valueType="num">
                                      <p:cBhvr>
                                        <p:cTn id="77" dur="500" fill="hold"/>
                                        <p:tgtEl>
                                          <p:spTgt spid="273411">
                                            <p:txEl>
                                              <p:pRg st="12" end="1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p:bldP spid="273411" grpId="0" build="p"/>
    </p:bldLst>
  </p:timing>
</p:sld>
</file>

<file path=ppt/slides/slide2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p:cNvSpPr>
          <p:nvPr>
            <p:ph type="title" idx="4294967295"/>
          </p:nvPr>
        </p:nvSpPr>
        <p:spPr/>
        <p:txBody>
          <a:bodyPr/>
          <a:lstStyle/>
          <a:p>
            <a:r>
              <a:rPr lang="en-US" altLang="zh-TW" sz="2400" smtClean="0">
                <a:ea typeface="新細明體"/>
                <a:cs typeface="新細明體"/>
              </a:rPr>
              <a:t>Which Data Structure or Algorithm is better?</a:t>
            </a:r>
          </a:p>
        </p:txBody>
      </p:sp>
      <p:sp>
        <p:nvSpPr>
          <p:cNvPr id="274435" name="Rectangle 3"/>
          <p:cNvSpPr>
            <a:spLocks noGrp="1"/>
          </p:cNvSpPr>
          <p:nvPr>
            <p:ph type="body" idx="4294967295"/>
          </p:nvPr>
        </p:nvSpPr>
        <p:spPr/>
        <p:txBody>
          <a:bodyPr/>
          <a:lstStyle/>
          <a:p>
            <a:r>
              <a:rPr lang="en-US" altLang="zh-TW" smtClean="0">
                <a:ea typeface="新細明體"/>
                <a:cs typeface="新細明體"/>
              </a:rPr>
              <a:t>Must Meet Requirement</a:t>
            </a:r>
          </a:p>
          <a:p>
            <a:r>
              <a:rPr lang="en-US" altLang="zh-TW" smtClean="0">
                <a:ea typeface="新細明體"/>
                <a:cs typeface="新細明體"/>
              </a:rPr>
              <a:t>High Performance</a:t>
            </a:r>
          </a:p>
          <a:p>
            <a:r>
              <a:rPr lang="en-US" altLang="zh-TW" smtClean="0">
                <a:ea typeface="新細明體"/>
                <a:cs typeface="新細明體"/>
              </a:rPr>
              <a:t>Low RAM footprint</a:t>
            </a:r>
          </a:p>
          <a:p>
            <a:r>
              <a:rPr lang="en-US" altLang="zh-TW" smtClean="0">
                <a:ea typeface="新細明體"/>
                <a:cs typeface="新細明體"/>
              </a:rPr>
              <a:t>Easy to implement</a:t>
            </a:r>
          </a:p>
          <a:p>
            <a:pPr lvl="1"/>
            <a:r>
              <a:rPr lang="en-US" altLang="zh-TW" sz="1800" smtClean="0">
                <a:ea typeface="新細明體"/>
                <a:cs typeface="新細明體"/>
              </a:rPr>
              <a:t>Encapsulated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p:cTn id="7" dur="1000" fill="hold"/>
                                        <p:tgtEl>
                                          <p:spTgt spid="274434"/>
                                        </p:tgtEl>
                                        <p:attrNameLst>
                                          <p:attrName>ppt_x</p:attrName>
                                        </p:attrNameLst>
                                      </p:cBhvr>
                                      <p:tavLst>
                                        <p:tav tm="0">
                                          <p:val>
                                            <p:strVal val="#ppt_x-.2"/>
                                          </p:val>
                                        </p:tav>
                                        <p:tav tm="100000">
                                          <p:val>
                                            <p:strVal val="#ppt_x"/>
                                          </p:val>
                                        </p:tav>
                                      </p:tavLst>
                                    </p:anim>
                                    <p:anim calcmode="lin" valueType="num">
                                      <p:cBhvr>
                                        <p:cTn id="8" dur="1000" fill="hold"/>
                                        <p:tgtEl>
                                          <p:spTgt spid="2744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443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74435">
                                            <p:txEl>
                                              <p:pRg st="0" end="0"/>
                                            </p:txEl>
                                          </p:spTgt>
                                        </p:tgtEl>
                                        <p:attrNameLst>
                                          <p:attrName>style.visibility</p:attrName>
                                        </p:attrNameLst>
                                      </p:cBhvr>
                                      <p:to>
                                        <p:strVal val="visible"/>
                                      </p:to>
                                    </p:set>
                                    <p:animEffect transition="in" filter="fade">
                                      <p:cBhvr>
                                        <p:cTn id="14" dur="500"/>
                                        <p:tgtEl>
                                          <p:spTgt spid="274435">
                                            <p:txEl>
                                              <p:pRg st="0" end="0"/>
                                            </p:txEl>
                                          </p:spTgt>
                                        </p:tgtEl>
                                      </p:cBhvr>
                                    </p:animEffect>
                                    <p:anim calcmode="lin" valueType="num">
                                      <p:cBhvr>
                                        <p:cTn id="15"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443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74435">
                                            <p:txEl>
                                              <p:pRg st="1" end="1"/>
                                            </p:txEl>
                                          </p:spTgt>
                                        </p:tgtEl>
                                        <p:attrNameLst>
                                          <p:attrName>style.visibility</p:attrName>
                                        </p:attrNameLst>
                                      </p:cBhvr>
                                      <p:to>
                                        <p:strVal val="visible"/>
                                      </p:to>
                                    </p:set>
                                    <p:animEffect transition="in" filter="fade">
                                      <p:cBhvr>
                                        <p:cTn id="21" dur="500"/>
                                        <p:tgtEl>
                                          <p:spTgt spid="274435">
                                            <p:txEl>
                                              <p:pRg st="1" end="1"/>
                                            </p:txEl>
                                          </p:spTgt>
                                        </p:tgtEl>
                                      </p:cBhvr>
                                    </p:animEffect>
                                    <p:anim calcmode="lin" valueType="num">
                                      <p:cBhvr>
                                        <p:cTn id="22" dur="500" fill="hold"/>
                                        <p:tgtEl>
                                          <p:spTgt spid="274435">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74435">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74435">
                                            <p:txEl>
                                              <p:pRg st="2" end="2"/>
                                            </p:txEl>
                                          </p:spTgt>
                                        </p:tgtEl>
                                        <p:attrNameLst>
                                          <p:attrName>style.visibility</p:attrName>
                                        </p:attrNameLst>
                                      </p:cBhvr>
                                      <p:to>
                                        <p:strVal val="visible"/>
                                      </p:to>
                                    </p:set>
                                    <p:animEffect transition="in" filter="fade">
                                      <p:cBhvr>
                                        <p:cTn id="28" dur="500"/>
                                        <p:tgtEl>
                                          <p:spTgt spid="274435">
                                            <p:txEl>
                                              <p:pRg st="2" end="2"/>
                                            </p:txEl>
                                          </p:spTgt>
                                        </p:tgtEl>
                                      </p:cBhvr>
                                    </p:animEffect>
                                    <p:anim calcmode="lin" valueType="num">
                                      <p:cBhvr>
                                        <p:cTn id="29"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74435">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274435">
                                            <p:txEl>
                                              <p:pRg st="3" end="3"/>
                                            </p:txEl>
                                          </p:spTgt>
                                        </p:tgtEl>
                                        <p:attrNameLst>
                                          <p:attrName>style.visibility</p:attrName>
                                        </p:attrNameLst>
                                      </p:cBhvr>
                                      <p:to>
                                        <p:strVal val="visible"/>
                                      </p:to>
                                    </p:set>
                                    <p:animEffect transition="in" filter="fade">
                                      <p:cBhvr>
                                        <p:cTn id="35" dur="500"/>
                                        <p:tgtEl>
                                          <p:spTgt spid="274435">
                                            <p:txEl>
                                              <p:pRg st="3" end="3"/>
                                            </p:txEl>
                                          </p:spTgt>
                                        </p:tgtEl>
                                      </p:cBhvr>
                                    </p:animEffect>
                                    <p:anim calcmode="lin" valueType="num">
                                      <p:cBhvr>
                                        <p:cTn id="36"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74435">
                                            <p:txEl>
                                              <p:pRg st="3" end="3"/>
                                            </p:txEl>
                                          </p:spTgt>
                                        </p:tgtEl>
                                        <p:attrNameLst>
                                          <p:attrName>ppt_y</p:attrName>
                                        </p:attrNameLst>
                                      </p:cBhvr>
                                      <p:tavLst>
                                        <p:tav tm="0">
                                          <p:val>
                                            <p:strVal val="#ppt_y+.05"/>
                                          </p:val>
                                        </p:tav>
                                        <p:tav tm="100000">
                                          <p:val>
                                            <p:strVal val="#ppt_y"/>
                                          </p:val>
                                        </p:tav>
                                      </p:tavLst>
                                    </p:anim>
                                  </p:childTnLst>
                                </p:cTn>
                              </p:par>
                              <p:par>
                                <p:cTn id="38" presetID="44" presetClass="entr" presetSubtype="0" fill="hold" grpId="0" nodeType="withEffect">
                                  <p:stCondLst>
                                    <p:cond delay="0"/>
                                  </p:stCondLst>
                                  <p:childTnLst>
                                    <p:set>
                                      <p:cBhvr>
                                        <p:cTn id="39" dur="1" fill="hold">
                                          <p:stCondLst>
                                            <p:cond delay="0"/>
                                          </p:stCondLst>
                                        </p:cTn>
                                        <p:tgtEl>
                                          <p:spTgt spid="274435">
                                            <p:txEl>
                                              <p:pRg st="4" end="4"/>
                                            </p:txEl>
                                          </p:spTgt>
                                        </p:tgtEl>
                                        <p:attrNameLst>
                                          <p:attrName>style.visibility</p:attrName>
                                        </p:attrNameLst>
                                      </p:cBhvr>
                                      <p:to>
                                        <p:strVal val="visible"/>
                                      </p:to>
                                    </p:set>
                                    <p:animEffect transition="in" filter="fade">
                                      <p:cBhvr>
                                        <p:cTn id="40" dur="500"/>
                                        <p:tgtEl>
                                          <p:spTgt spid="274435">
                                            <p:txEl>
                                              <p:pRg st="4" end="4"/>
                                            </p:txEl>
                                          </p:spTgt>
                                        </p:tgtEl>
                                      </p:cBhvr>
                                    </p:animEffect>
                                    <p:anim calcmode="lin" valueType="num">
                                      <p:cBhvr>
                                        <p:cTn id="41" dur="500" fill="hold"/>
                                        <p:tgtEl>
                                          <p:spTgt spid="274435">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27443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P spid="274435"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1" name="Rectangle 2"/>
          <p:cNvSpPr>
            <a:spLocks noGrp="1"/>
          </p:cNvSpPr>
          <p:nvPr>
            <p:ph type="title" idx="4294967295"/>
          </p:nvPr>
        </p:nvSpPr>
        <p:spPr/>
        <p:txBody>
          <a:bodyPr/>
          <a:lstStyle/>
          <a:p>
            <a:r>
              <a:rPr lang="en-US" smtClean="0"/>
              <a:t>Dynamic Storage Allocation</a:t>
            </a:r>
          </a:p>
        </p:txBody>
      </p:sp>
      <p:sp>
        <p:nvSpPr>
          <p:cNvPr id="465922" name="Rectangle 3"/>
          <p:cNvSpPr>
            <a:spLocks noGrp="1"/>
          </p:cNvSpPr>
          <p:nvPr>
            <p:ph type="body" idx="4294967295"/>
          </p:nvPr>
        </p:nvSpPr>
        <p:spPr>
          <a:xfrm>
            <a:off x="457200" y="1066800"/>
            <a:ext cx="8229600" cy="4953000"/>
          </a:xfrm>
        </p:spPr>
        <p:txBody>
          <a:bodyPr/>
          <a:lstStyle/>
          <a:p>
            <a:r>
              <a:rPr lang="en-US" dirty="0" smtClean="0"/>
              <a:t>Three issues:</a:t>
            </a:r>
          </a:p>
          <a:p>
            <a:endParaRPr lang="en-US" dirty="0" smtClean="0"/>
          </a:p>
          <a:p>
            <a:r>
              <a:rPr lang="en-US" dirty="0" smtClean="0"/>
              <a:t>How to maintain information about free memory</a:t>
            </a:r>
          </a:p>
          <a:p>
            <a:pPr lvl="1"/>
            <a:r>
              <a:rPr lang="en-US" sz="1800" dirty="0" smtClean="0"/>
              <a:t>Linked list</a:t>
            </a:r>
          </a:p>
          <a:p>
            <a:endParaRPr lang="en-US" dirty="0" smtClean="0"/>
          </a:p>
          <a:p>
            <a:r>
              <a:rPr lang="en-US" dirty="0" smtClean="0"/>
              <a:t>The algorithm for locating a suitable block</a:t>
            </a:r>
          </a:p>
          <a:p>
            <a:pPr lvl="1"/>
            <a:r>
              <a:rPr lang="en-US" sz="1800" dirty="0" smtClean="0"/>
              <a:t>First-fit</a:t>
            </a:r>
          </a:p>
          <a:p>
            <a:endParaRPr lang="en-US" dirty="0" smtClean="0"/>
          </a:p>
          <a:p>
            <a:r>
              <a:rPr lang="en-US" dirty="0" smtClean="0"/>
              <a:t>The algorithm for freeing an allocated block</a:t>
            </a:r>
          </a:p>
          <a:p>
            <a:pPr lvl="1"/>
            <a:r>
              <a:rPr lang="en-US" sz="1800" dirty="0" smtClean="0"/>
              <a:t>Coalesce adjacent free blocks</a:t>
            </a:r>
          </a:p>
          <a:p>
            <a:pPr lvl="1"/>
            <a:endParaRPr lang="en-US" sz="1800" dirty="0" smtClean="0"/>
          </a:p>
          <a:p>
            <a:pPr lvl="1"/>
            <a:endParaRPr lang="en-US" sz="1800" dirty="0" smtClean="0"/>
          </a:p>
          <a:p>
            <a:r>
              <a:rPr lang="en-US" dirty="0" smtClean="0"/>
              <a:t>The C language provides the </a:t>
            </a:r>
            <a:r>
              <a:rPr lang="en-US" dirty="0" err="1" smtClean="0"/>
              <a:t>malloc</a:t>
            </a:r>
            <a:r>
              <a:rPr lang="en-US" dirty="0" smtClean="0"/>
              <a:t>() function which a program can use to declare variables dynamically. </a:t>
            </a:r>
          </a:p>
          <a:p>
            <a:endParaRPr lang="en-US" dirty="0" smtClean="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69" name="Rectangle 2"/>
          <p:cNvSpPr>
            <a:spLocks noGrp="1"/>
          </p:cNvSpPr>
          <p:nvPr>
            <p:ph type="title" idx="4294967295"/>
          </p:nvPr>
        </p:nvSpPr>
        <p:spPr/>
        <p:txBody>
          <a:bodyPr/>
          <a:lstStyle/>
          <a:p>
            <a:r>
              <a:rPr lang="en-US" dirty="0" smtClean="0"/>
              <a:t>Dynamic Storage Allocation (Contd.).</a:t>
            </a:r>
          </a:p>
        </p:txBody>
      </p:sp>
      <p:sp>
        <p:nvSpPr>
          <p:cNvPr id="467970" name="Rectangle 3"/>
          <p:cNvSpPr>
            <a:spLocks noGrp="1"/>
          </p:cNvSpPr>
          <p:nvPr>
            <p:ph type="body" idx="4294967295"/>
          </p:nvPr>
        </p:nvSpPr>
        <p:spPr/>
        <p:txBody>
          <a:bodyPr/>
          <a:lstStyle/>
          <a:p>
            <a:r>
              <a:rPr lang="en-US" smtClean="0"/>
              <a:t>What are malloc() and free() actually doing?</a:t>
            </a:r>
          </a:p>
          <a:p>
            <a:r>
              <a:rPr lang="en-US" smtClean="0"/>
              <a:t>Pool of memory segments:</a:t>
            </a:r>
          </a:p>
          <a:p>
            <a:endParaRPr lang="en-US" smtClean="0"/>
          </a:p>
        </p:txBody>
      </p:sp>
      <p:grpSp>
        <p:nvGrpSpPr>
          <p:cNvPr id="467971" name="Group 4"/>
          <p:cNvGrpSpPr>
            <a:grpSpLocks/>
          </p:cNvGrpSpPr>
          <p:nvPr/>
        </p:nvGrpSpPr>
        <p:grpSpPr bwMode="auto">
          <a:xfrm>
            <a:off x="1066800" y="2362200"/>
            <a:ext cx="533400" cy="457200"/>
            <a:chOff x="912" y="1632"/>
            <a:chExt cx="864" cy="288"/>
          </a:xfrm>
        </p:grpSpPr>
        <p:sp>
          <p:nvSpPr>
            <p:cNvPr id="468045" name="Line 5"/>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46" name="Line 6"/>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47" name="Rectangle 7"/>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2" name="Group 8"/>
          <p:cNvGrpSpPr>
            <a:grpSpLocks/>
          </p:cNvGrpSpPr>
          <p:nvPr/>
        </p:nvGrpSpPr>
        <p:grpSpPr bwMode="auto">
          <a:xfrm>
            <a:off x="1600200" y="2362200"/>
            <a:ext cx="1371600" cy="457200"/>
            <a:chOff x="912" y="1632"/>
            <a:chExt cx="864" cy="288"/>
          </a:xfrm>
        </p:grpSpPr>
        <p:sp>
          <p:nvSpPr>
            <p:cNvPr id="468042" name="Line 9"/>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43" name="Line 10"/>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44" name="Rectangle 11"/>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3" name="Group 12"/>
          <p:cNvGrpSpPr>
            <a:grpSpLocks/>
          </p:cNvGrpSpPr>
          <p:nvPr/>
        </p:nvGrpSpPr>
        <p:grpSpPr bwMode="auto">
          <a:xfrm>
            <a:off x="3505200" y="2362200"/>
            <a:ext cx="2209800" cy="457200"/>
            <a:chOff x="912" y="1632"/>
            <a:chExt cx="864" cy="288"/>
          </a:xfrm>
        </p:grpSpPr>
        <p:sp>
          <p:nvSpPr>
            <p:cNvPr id="468039" name="Line 13"/>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40" name="Line 14"/>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41" name="Rectangle 15"/>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4" name="Group 16"/>
          <p:cNvGrpSpPr>
            <a:grpSpLocks/>
          </p:cNvGrpSpPr>
          <p:nvPr/>
        </p:nvGrpSpPr>
        <p:grpSpPr bwMode="auto">
          <a:xfrm>
            <a:off x="5867400" y="2362200"/>
            <a:ext cx="533400" cy="457200"/>
            <a:chOff x="912" y="1632"/>
            <a:chExt cx="864" cy="288"/>
          </a:xfrm>
        </p:grpSpPr>
        <p:sp>
          <p:nvSpPr>
            <p:cNvPr id="468036" name="Line 17"/>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37" name="Line 18"/>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38" name="Rectangle 19"/>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5" name="Group 20"/>
          <p:cNvGrpSpPr>
            <a:grpSpLocks/>
          </p:cNvGrpSpPr>
          <p:nvPr/>
        </p:nvGrpSpPr>
        <p:grpSpPr bwMode="auto">
          <a:xfrm>
            <a:off x="6400800" y="2362200"/>
            <a:ext cx="533400" cy="457200"/>
            <a:chOff x="912" y="1632"/>
            <a:chExt cx="864" cy="288"/>
          </a:xfrm>
        </p:grpSpPr>
        <p:sp>
          <p:nvSpPr>
            <p:cNvPr id="468033" name="Line 21"/>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34" name="Line 22"/>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35" name="Rectangle 23"/>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6" name="Group 24"/>
          <p:cNvGrpSpPr>
            <a:grpSpLocks/>
          </p:cNvGrpSpPr>
          <p:nvPr/>
        </p:nvGrpSpPr>
        <p:grpSpPr bwMode="auto">
          <a:xfrm>
            <a:off x="6934200" y="2362200"/>
            <a:ext cx="533400" cy="457200"/>
            <a:chOff x="912" y="1632"/>
            <a:chExt cx="864" cy="288"/>
          </a:xfrm>
        </p:grpSpPr>
        <p:sp>
          <p:nvSpPr>
            <p:cNvPr id="468030" name="Line 25"/>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31" name="Line 26"/>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32" name="Rectangle 27"/>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7" name="Group 28"/>
          <p:cNvGrpSpPr>
            <a:grpSpLocks/>
          </p:cNvGrpSpPr>
          <p:nvPr/>
        </p:nvGrpSpPr>
        <p:grpSpPr bwMode="auto">
          <a:xfrm>
            <a:off x="1066800" y="3429000"/>
            <a:ext cx="533400" cy="457200"/>
            <a:chOff x="912" y="1632"/>
            <a:chExt cx="864" cy="288"/>
          </a:xfrm>
        </p:grpSpPr>
        <p:sp>
          <p:nvSpPr>
            <p:cNvPr id="468027" name="Line 29"/>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28" name="Line 30"/>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29" name="Rectangle 31"/>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8" name="Group 32"/>
          <p:cNvGrpSpPr>
            <a:grpSpLocks/>
          </p:cNvGrpSpPr>
          <p:nvPr/>
        </p:nvGrpSpPr>
        <p:grpSpPr bwMode="auto">
          <a:xfrm>
            <a:off x="3505200" y="3429000"/>
            <a:ext cx="2209800" cy="457200"/>
            <a:chOff x="912" y="1632"/>
            <a:chExt cx="864" cy="288"/>
          </a:xfrm>
        </p:grpSpPr>
        <p:sp>
          <p:nvSpPr>
            <p:cNvPr id="468024" name="Line 33"/>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25" name="Line 34"/>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26" name="Rectangle 35"/>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79" name="Group 36"/>
          <p:cNvGrpSpPr>
            <a:grpSpLocks/>
          </p:cNvGrpSpPr>
          <p:nvPr/>
        </p:nvGrpSpPr>
        <p:grpSpPr bwMode="auto">
          <a:xfrm>
            <a:off x="5867400" y="3429000"/>
            <a:ext cx="533400" cy="457200"/>
            <a:chOff x="912" y="1632"/>
            <a:chExt cx="864" cy="288"/>
          </a:xfrm>
        </p:grpSpPr>
        <p:sp>
          <p:nvSpPr>
            <p:cNvPr id="468021" name="Line 37"/>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22" name="Line 38"/>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23" name="Rectangle 39"/>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0" name="Group 40"/>
          <p:cNvGrpSpPr>
            <a:grpSpLocks/>
          </p:cNvGrpSpPr>
          <p:nvPr/>
        </p:nvGrpSpPr>
        <p:grpSpPr bwMode="auto">
          <a:xfrm>
            <a:off x="6400800" y="3429000"/>
            <a:ext cx="533400" cy="457200"/>
            <a:chOff x="912" y="1632"/>
            <a:chExt cx="864" cy="288"/>
          </a:xfrm>
        </p:grpSpPr>
        <p:sp>
          <p:nvSpPr>
            <p:cNvPr id="468018" name="Line 41"/>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19" name="Line 42"/>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20" name="Rectangle 43"/>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1" name="Group 44"/>
          <p:cNvGrpSpPr>
            <a:grpSpLocks/>
          </p:cNvGrpSpPr>
          <p:nvPr/>
        </p:nvGrpSpPr>
        <p:grpSpPr bwMode="auto">
          <a:xfrm>
            <a:off x="6934200" y="3429000"/>
            <a:ext cx="533400" cy="457200"/>
            <a:chOff x="912" y="1632"/>
            <a:chExt cx="864" cy="288"/>
          </a:xfrm>
        </p:grpSpPr>
        <p:sp>
          <p:nvSpPr>
            <p:cNvPr id="468015" name="Line 45"/>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16" name="Line 46"/>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17" name="Rectangle 47"/>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sp>
        <p:nvSpPr>
          <p:cNvPr id="467982" name="Line 48"/>
          <p:cNvSpPr>
            <a:spLocks noChangeShapeType="1"/>
          </p:cNvSpPr>
          <p:nvPr/>
        </p:nvSpPr>
        <p:spPr bwMode="invGray">
          <a:xfrm>
            <a:off x="2209800" y="2971800"/>
            <a:ext cx="0" cy="533400"/>
          </a:xfrm>
          <a:prstGeom prst="line">
            <a:avLst/>
          </a:prstGeom>
          <a:noFill/>
          <a:ln w="38100">
            <a:solidFill>
              <a:schemeClr val="tx1"/>
            </a:solidFill>
            <a:round/>
            <a:headEnd/>
            <a:tailEnd type="triangle" w="med" len="med"/>
          </a:ln>
        </p:spPr>
        <p:txBody>
          <a:bodyPr wrap="none" anchor="ctr"/>
          <a:lstStyle/>
          <a:p>
            <a:endParaRPr lang="en-US"/>
          </a:p>
        </p:txBody>
      </p:sp>
      <p:sp>
        <p:nvSpPr>
          <p:cNvPr id="467983" name="Text Box 49"/>
          <p:cNvSpPr txBox="1">
            <a:spLocks noChangeArrowheads="1"/>
          </p:cNvSpPr>
          <p:nvPr/>
        </p:nvSpPr>
        <p:spPr bwMode="invGray">
          <a:xfrm>
            <a:off x="2362200" y="3048000"/>
            <a:ext cx="762000" cy="376238"/>
          </a:xfrm>
          <a:prstGeom prst="rect">
            <a:avLst/>
          </a:prstGeom>
          <a:noFill/>
          <a:ln w="25400">
            <a:noFill/>
            <a:miter lim="800000"/>
            <a:headEnd/>
            <a:tailEnd/>
          </a:ln>
        </p:spPr>
        <p:txBody>
          <a:bodyPr>
            <a:spAutoFit/>
          </a:bodyPr>
          <a:lstStyle/>
          <a:p>
            <a:pPr>
              <a:lnSpc>
                <a:spcPct val="85000"/>
              </a:lnSpc>
              <a:spcBef>
                <a:spcPct val="50000"/>
              </a:spcBef>
            </a:pPr>
            <a:r>
              <a:rPr lang="en-US" sz="2200"/>
              <a:t>Free</a:t>
            </a:r>
          </a:p>
        </p:txBody>
      </p:sp>
      <p:grpSp>
        <p:nvGrpSpPr>
          <p:cNvPr id="467984" name="Group 50"/>
          <p:cNvGrpSpPr>
            <a:grpSpLocks/>
          </p:cNvGrpSpPr>
          <p:nvPr/>
        </p:nvGrpSpPr>
        <p:grpSpPr bwMode="auto">
          <a:xfrm>
            <a:off x="1066800" y="4724400"/>
            <a:ext cx="533400" cy="457200"/>
            <a:chOff x="912" y="1632"/>
            <a:chExt cx="864" cy="288"/>
          </a:xfrm>
        </p:grpSpPr>
        <p:sp>
          <p:nvSpPr>
            <p:cNvPr id="468012" name="Line 51"/>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13" name="Line 52"/>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14" name="Rectangle 53"/>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5" name="Group 54"/>
          <p:cNvGrpSpPr>
            <a:grpSpLocks/>
          </p:cNvGrpSpPr>
          <p:nvPr/>
        </p:nvGrpSpPr>
        <p:grpSpPr bwMode="auto">
          <a:xfrm>
            <a:off x="3505200" y="4724400"/>
            <a:ext cx="2209800" cy="457200"/>
            <a:chOff x="912" y="1632"/>
            <a:chExt cx="864" cy="288"/>
          </a:xfrm>
        </p:grpSpPr>
        <p:sp>
          <p:nvSpPr>
            <p:cNvPr id="468009" name="Line 55"/>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10" name="Line 56"/>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11" name="Rectangle 57"/>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6" name="Group 58"/>
          <p:cNvGrpSpPr>
            <a:grpSpLocks/>
          </p:cNvGrpSpPr>
          <p:nvPr/>
        </p:nvGrpSpPr>
        <p:grpSpPr bwMode="auto">
          <a:xfrm>
            <a:off x="5867400" y="4724400"/>
            <a:ext cx="533400" cy="457200"/>
            <a:chOff x="912" y="1632"/>
            <a:chExt cx="864" cy="288"/>
          </a:xfrm>
        </p:grpSpPr>
        <p:sp>
          <p:nvSpPr>
            <p:cNvPr id="468006" name="Line 59"/>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07" name="Line 60"/>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08" name="Rectangle 61"/>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7" name="Group 62"/>
          <p:cNvGrpSpPr>
            <a:grpSpLocks/>
          </p:cNvGrpSpPr>
          <p:nvPr/>
        </p:nvGrpSpPr>
        <p:grpSpPr bwMode="auto">
          <a:xfrm>
            <a:off x="6400800" y="4724400"/>
            <a:ext cx="533400" cy="457200"/>
            <a:chOff x="912" y="1632"/>
            <a:chExt cx="864" cy="288"/>
          </a:xfrm>
        </p:grpSpPr>
        <p:sp>
          <p:nvSpPr>
            <p:cNvPr id="468003" name="Line 63"/>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04" name="Line 64"/>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05" name="Rectangle 65"/>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8" name="Group 66"/>
          <p:cNvGrpSpPr>
            <a:grpSpLocks/>
          </p:cNvGrpSpPr>
          <p:nvPr/>
        </p:nvGrpSpPr>
        <p:grpSpPr bwMode="auto">
          <a:xfrm>
            <a:off x="6934200" y="4724400"/>
            <a:ext cx="533400" cy="457200"/>
            <a:chOff x="912" y="1632"/>
            <a:chExt cx="864" cy="288"/>
          </a:xfrm>
        </p:grpSpPr>
        <p:sp>
          <p:nvSpPr>
            <p:cNvPr id="468000" name="Line 67"/>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8001" name="Line 68"/>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8002" name="Rectangle 69"/>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grpSp>
        <p:nvGrpSpPr>
          <p:cNvPr id="467989" name="Group 70"/>
          <p:cNvGrpSpPr>
            <a:grpSpLocks/>
          </p:cNvGrpSpPr>
          <p:nvPr/>
        </p:nvGrpSpPr>
        <p:grpSpPr bwMode="auto">
          <a:xfrm>
            <a:off x="3048000" y="4114800"/>
            <a:ext cx="304800" cy="457200"/>
            <a:chOff x="912" y="1632"/>
            <a:chExt cx="864" cy="288"/>
          </a:xfrm>
        </p:grpSpPr>
        <p:sp>
          <p:nvSpPr>
            <p:cNvPr id="467997" name="Line 71"/>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7998" name="Line 72"/>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7999" name="Rectangle 73"/>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sp>
        <p:nvSpPr>
          <p:cNvPr id="467990" name="Text Box 74"/>
          <p:cNvSpPr txBox="1">
            <a:spLocks noChangeArrowheads="1"/>
          </p:cNvSpPr>
          <p:nvPr/>
        </p:nvSpPr>
        <p:spPr bwMode="invGray">
          <a:xfrm>
            <a:off x="1905000" y="4114800"/>
            <a:ext cx="1371600" cy="376238"/>
          </a:xfrm>
          <a:prstGeom prst="rect">
            <a:avLst/>
          </a:prstGeom>
          <a:noFill/>
          <a:ln w="25400">
            <a:noFill/>
            <a:miter lim="800000"/>
            <a:headEnd/>
            <a:tailEnd/>
          </a:ln>
        </p:spPr>
        <p:txBody>
          <a:bodyPr>
            <a:spAutoFit/>
          </a:bodyPr>
          <a:lstStyle/>
          <a:p>
            <a:pPr>
              <a:lnSpc>
                <a:spcPct val="85000"/>
              </a:lnSpc>
              <a:spcBef>
                <a:spcPct val="50000"/>
              </a:spcBef>
            </a:pPr>
            <a:r>
              <a:rPr lang="en-US" sz="2200"/>
              <a:t>malloc(</a:t>
            </a:r>
          </a:p>
        </p:txBody>
      </p:sp>
      <p:sp>
        <p:nvSpPr>
          <p:cNvPr id="467991" name="Text Box 75"/>
          <p:cNvSpPr txBox="1">
            <a:spLocks noChangeArrowheads="1"/>
          </p:cNvSpPr>
          <p:nvPr/>
        </p:nvSpPr>
        <p:spPr bwMode="invGray">
          <a:xfrm>
            <a:off x="3429000" y="4114800"/>
            <a:ext cx="304800" cy="376238"/>
          </a:xfrm>
          <a:prstGeom prst="rect">
            <a:avLst/>
          </a:prstGeom>
          <a:noFill/>
          <a:ln w="25400">
            <a:noFill/>
            <a:miter lim="800000"/>
            <a:headEnd/>
            <a:tailEnd/>
          </a:ln>
        </p:spPr>
        <p:txBody>
          <a:bodyPr>
            <a:spAutoFit/>
          </a:bodyPr>
          <a:lstStyle/>
          <a:p>
            <a:pPr>
              <a:lnSpc>
                <a:spcPct val="85000"/>
              </a:lnSpc>
              <a:spcBef>
                <a:spcPct val="50000"/>
              </a:spcBef>
            </a:pPr>
            <a:r>
              <a:rPr lang="en-US" sz="2200"/>
              <a:t>)</a:t>
            </a:r>
          </a:p>
        </p:txBody>
      </p:sp>
      <p:sp>
        <p:nvSpPr>
          <p:cNvPr id="467992" name="Line 76"/>
          <p:cNvSpPr>
            <a:spLocks noChangeShapeType="1"/>
          </p:cNvSpPr>
          <p:nvPr/>
        </p:nvSpPr>
        <p:spPr bwMode="invGray">
          <a:xfrm>
            <a:off x="1752600" y="4114800"/>
            <a:ext cx="0" cy="533400"/>
          </a:xfrm>
          <a:prstGeom prst="line">
            <a:avLst/>
          </a:prstGeom>
          <a:noFill/>
          <a:ln w="38100">
            <a:solidFill>
              <a:schemeClr val="tx1"/>
            </a:solidFill>
            <a:round/>
            <a:headEnd/>
            <a:tailEnd type="triangle" w="med" len="med"/>
          </a:ln>
        </p:spPr>
        <p:txBody>
          <a:bodyPr wrap="none" anchor="ctr"/>
          <a:lstStyle/>
          <a:p>
            <a:endParaRPr lang="en-US"/>
          </a:p>
        </p:txBody>
      </p:sp>
      <p:grpSp>
        <p:nvGrpSpPr>
          <p:cNvPr id="467993" name="Group 77"/>
          <p:cNvGrpSpPr>
            <a:grpSpLocks/>
          </p:cNvGrpSpPr>
          <p:nvPr/>
        </p:nvGrpSpPr>
        <p:grpSpPr bwMode="auto">
          <a:xfrm>
            <a:off x="1600200" y="4724400"/>
            <a:ext cx="304800" cy="457200"/>
            <a:chOff x="912" y="1632"/>
            <a:chExt cx="864" cy="288"/>
          </a:xfrm>
        </p:grpSpPr>
        <p:sp>
          <p:nvSpPr>
            <p:cNvPr id="467994" name="Line 78"/>
            <p:cNvSpPr>
              <a:spLocks noChangeShapeType="1"/>
            </p:cNvSpPr>
            <p:nvPr/>
          </p:nvSpPr>
          <p:spPr bwMode="invGray">
            <a:xfrm>
              <a:off x="912" y="1632"/>
              <a:ext cx="0" cy="288"/>
            </a:xfrm>
            <a:prstGeom prst="line">
              <a:avLst/>
            </a:prstGeom>
            <a:noFill/>
            <a:ln w="25400">
              <a:solidFill>
                <a:schemeClr val="tx1"/>
              </a:solidFill>
              <a:round/>
              <a:headEnd/>
              <a:tailEnd/>
            </a:ln>
          </p:spPr>
          <p:txBody>
            <a:bodyPr wrap="none" anchor="ctr"/>
            <a:lstStyle/>
            <a:p>
              <a:endParaRPr lang="en-US"/>
            </a:p>
          </p:txBody>
        </p:sp>
        <p:sp>
          <p:nvSpPr>
            <p:cNvPr id="467995" name="Line 79"/>
            <p:cNvSpPr>
              <a:spLocks noChangeShapeType="1"/>
            </p:cNvSpPr>
            <p:nvPr/>
          </p:nvSpPr>
          <p:spPr bwMode="invGray">
            <a:xfrm>
              <a:off x="1776" y="1632"/>
              <a:ext cx="0" cy="288"/>
            </a:xfrm>
            <a:prstGeom prst="line">
              <a:avLst/>
            </a:prstGeom>
            <a:noFill/>
            <a:ln w="25400">
              <a:solidFill>
                <a:schemeClr val="tx1"/>
              </a:solidFill>
              <a:round/>
              <a:headEnd/>
              <a:tailEnd/>
            </a:ln>
          </p:spPr>
          <p:txBody>
            <a:bodyPr wrap="none" anchor="ctr"/>
            <a:lstStyle/>
            <a:p>
              <a:endParaRPr lang="en-US"/>
            </a:p>
          </p:txBody>
        </p:sp>
        <p:sp>
          <p:nvSpPr>
            <p:cNvPr id="467996" name="Rectangle 80"/>
            <p:cNvSpPr>
              <a:spLocks noChangeArrowheads="1"/>
            </p:cNvSpPr>
            <p:nvPr/>
          </p:nvSpPr>
          <p:spPr bwMode="invGray">
            <a:xfrm>
              <a:off x="912" y="1728"/>
              <a:ext cx="864" cy="96"/>
            </a:xfrm>
            <a:prstGeom prst="rect">
              <a:avLst/>
            </a:prstGeom>
            <a:solidFill>
              <a:schemeClr val="tx1"/>
            </a:solidFill>
            <a:ln w="25400">
              <a:noFill/>
              <a:miter lim="800000"/>
              <a:headEnd/>
              <a:tailEnd/>
            </a:ln>
          </p:spPr>
          <p:txBody>
            <a:bodyPr wrap="none" anchor="ctr"/>
            <a:lstStyle/>
            <a:p>
              <a:endParaRPr lang="en-US"/>
            </a:p>
          </p:txBody>
        </p:sp>
      </p:gr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3" name="Rectangle 2"/>
          <p:cNvSpPr>
            <a:spLocks noGrp="1"/>
          </p:cNvSpPr>
          <p:nvPr>
            <p:ph type="title" idx="4294967295"/>
          </p:nvPr>
        </p:nvSpPr>
        <p:spPr/>
        <p:txBody>
          <a:bodyPr/>
          <a:lstStyle/>
          <a:p>
            <a:r>
              <a:rPr lang="en-US" dirty="0" smtClean="0"/>
              <a:t>Dynamic Storage Allocation (Contd.).</a:t>
            </a:r>
          </a:p>
        </p:txBody>
      </p:sp>
      <p:sp>
        <p:nvSpPr>
          <p:cNvPr id="468994" name="Rectangle 3"/>
          <p:cNvSpPr>
            <a:spLocks noGrp="1"/>
          </p:cNvSpPr>
          <p:nvPr>
            <p:ph type="body" idx="4294967295"/>
          </p:nvPr>
        </p:nvSpPr>
        <p:spPr/>
        <p:txBody>
          <a:bodyPr/>
          <a:lstStyle/>
          <a:p>
            <a:r>
              <a:rPr lang="en-US" smtClean="0"/>
              <a:t>Rules:</a:t>
            </a:r>
          </a:p>
          <a:p>
            <a:pPr lvl="1"/>
            <a:r>
              <a:rPr lang="en-US" sz="1800" smtClean="0"/>
              <a:t>Each segment contiguous in memory (no holes)</a:t>
            </a:r>
          </a:p>
          <a:p>
            <a:pPr lvl="1"/>
            <a:r>
              <a:rPr lang="en-US" sz="1800" smtClean="0"/>
              <a:t>Segments do not move once allocated</a:t>
            </a:r>
          </a:p>
          <a:p>
            <a:endParaRPr lang="en-US" smtClean="0"/>
          </a:p>
          <a:p>
            <a:r>
              <a:rPr lang="en-US" smtClean="0"/>
              <a:t>malloc()</a:t>
            </a:r>
          </a:p>
          <a:p>
            <a:pPr lvl="1"/>
            <a:r>
              <a:rPr lang="en-US" sz="1800" smtClean="0"/>
              <a:t>Find memory area large enough for segment</a:t>
            </a:r>
          </a:p>
          <a:p>
            <a:pPr lvl="1"/>
            <a:r>
              <a:rPr lang="en-US" sz="1800" smtClean="0"/>
              <a:t>Mark that memory is allocated</a:t>
            </a:r>
          </a:p>
          <a:p>
            <a:endParaRPr lang="en-US" smtClean="0"/>
          </a:p>
          <a:p>
            <a:r>
              <a:rPr lang="en-US" smtClean="0"/>
              <a:t>free()</a:t>
            </a:r>
          </a:p>
          <a:p>
            <a:pPr lvl="1"/>
            <a:r>
              <a:rPr lang="en-US" sz="1800" smtClean="0"/>
              <a:t>Mark the segment as unallocated</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7" name="Rectangle 2"/>
          <p:cNvSpPr>
            <a:spLocks noGrp="1"/>
          </p:cNvSpPr>
          <p:nvPr>
            <p:ph type="title" idx="4294967295"/>
          </p:nvPr>
        </p:nvSpPr>
        <p:spPr/>
        <p:txBody>
          <a:bodyPr/>
          <a:lstStyle/>
          <a:p>
            <a:r>
              <a:rPr lang="en-US" smtClean="0"/>
              <a:t>Simple Dynamic Storage Allocation</a:t>
            </a:r>
          </a:p>
        </p:txBody>
      </p:sp>
      <p:sp>
        <p:nvSpPr>
          <p:cNvPr id="470019" name="Text Box 4"/>
          <p:cNvSpPr txBox="1">
            <a:spLocks noChangeArrowheads="1"/>
          </p:cNvSpPr>
          <p:nvPr/>
        </p:nvSpPr>
        <p:spPr bwMode="auto">
          <a:xfrm>
            <a:off x="6096000" y="2057400"/>
            <a:ext cx="2590800" cy="2373313"/>
          </a:xfrm>
          <a:prstGeom prst="rect">
            <a:avLst/>
          </a:prstGeom>
          <a:noFill/>
          <a:ln w="25400">
            <a:noFill/>
            <a:miter lim="800000"/>
            <a:headEnd/>
            <a:tailEnd/>
          </a:ln>
        </p:spPr>
        <p:txBody>
          <a:bodyPr>
            <a:spAutoFit/>
          </a:bodyPr>
          <a:lstStyle/>
          <a:p>
            <a:pPr>
              <a:lnSpc>
                <a:spcPct val="85000"/>
              </a:lnSpc>
              <a:spcBef>
                <a:spcPct val="50000"/>
              </a:spcBef>
            </a:pPr>
            <a:r>
              <a:rPr lang="en-US">
                <a:latin typeface="Gill Sans MT" pitchFamily="34" charset="0"/>
              </a:rPr>
              <a:t>First large-enough free block selected</a:t>
            </a:r>
          </a:p>
          <a:p>
            <a:pPr>
              <a:lnSpc>
                <a:spcPct val="85000"/>
              </a:lnSpc>
              <a:spcBef>
                <a:spcPct val="50000"/>
              </a:spcBef>
            </a:pPr>
            <a:r>
              <a:rPr lang="en-US">
                <a:latin typeface="Gill Sans MT" pitchFamily="34" charset="0"/>
              </a:rPr>
              <a:t>Free block divided into two</a:t>
            </a:r>
          </a:p>
          <a:p>
            <a:pPr>
              <a:lnSpc>
                <a:spcPct val="85000"/>
              </a:lnSpc>
              <a:spcBef>
                <a:spcPct val="50000"/>
              </a:spcBef>
            </a:pPr>
            <a:r>
              <a:rPr lang="en-US">
                <a:latin typeface="Gill Sans MT" pitchFamily="34" charset="0"/>
              </a:rPr>
              <a:t>Previous next pointer updated</a:t>
            </a:r>
          </a:p>
          <a:p>
            <a:pPr>
              <a:lnSpc>
                <a:spcPct val="85000"/>
              </a:lnSpc>
              <a:spcBef>
                <a:spcPct val="50000"/>
              </a:spcBef>
            </a:pPr>
            <a:r>
              <a:rPr lang="en-US">
                <a:latin typeface="Gill Sans MT" pitchFamily="34" charset="0"/>
              </a:rPr>
              <a:t>Newly-allocated region begins with a size value</a:t>
            </a:r>
          </a:p>
        </p:txBody>
      </p:sp>
      <p:pic>
        <p:nvPicPr>
          <p:cNvPr id="470020" name="Picture 5"/>
          <p:cNvPicPr>
            <a:picLocks noChangeAspect="1" noChangeArrowheads="1"/>
          </p:cNvPicPr>
          <p:nvPr/>
        </p:nvPicPr>
        <p:blipFill>
          <a:blip r:embed="rId2" cstate="print"/>
          <a:srcRect l="26299"/>
          <a:stretch>
            <a:fillRect/>
          </a:stretch>
        </p:blipFill>
        <p:spPr bwMode="auto">
          <a:xfrm>
            <a:off x="609600" y="1447800"/>
            <a:ext cx="5257800" cy="38957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idx="4294967295"/>
          </p:nvPr>
        </p:nvSpPr>
        <p:spPr/>
        <p:txBody>
          <a:bodyPr/>
          <a:lstStyle/>
          <a:p>
            <a:pPr eaLnBrk="1" hangingPunct="1"/>
            <a:r>
              <a:rPr lang="en-US" sz="3200" dirty="0" smtClean="0"/>
              <a:t>Summary</a:t>
            </a:r>
          </a:p>
        </p:txBody>
      </p:sp>
      <p:sp>
        <p:nvSpPr>
          <p:cNvPr id="51202" name="Rectangle 3"/>
          <p:cNvSpPr>
            <a:spLocks noGrp="1"/>
          </p:cNvSpPr>
          <p:nvPr>
            <p:ph type="body" idx="4294967295"/>
          </p:nvPr>
        </p:nvSpPr>
        <p:spPr/>
        <p:txBody>
          <a:bodyPr/>
          <a:lstStyle/>
          <a:p>
            <a:pPr eaLnBrk="1" hangingPunct="1">
              <a:buNone/>
            </a:pPr>
            <a:r>
              <a:rPr lang="en-US" dirty="0" smtClean="0">
                <a:latin typeface="Gill Sans MT"/>
              </a:rPr>
              <a:t>In this module,  we discussed:</a:t>
            </a:r>
          </a:p>
          <a:p>
            <a:pPr eaLnBrk="1" hangingPunct="1">
              <a:buNone/>
            </a:pPr>
            <a:endParaRPr lang="en-US" dirty="0" smtClean="0"/>
          </a:p>
          <a:p>
            <a:pPr eaLnBrk="1" hangingPunct="1"/>
            <a:r>
              <a:rPr lang="en-US" dirty="0" smtClean="0"/>
              <a:t>Features of C programming language</a:t>
            </a:r>
          </a:p>
          <a:p>
            <a:pPr eaLnBrk="1" hangingPunct="1"/>
            <a:r>
              <a:rPr lang="en-US" dirty="0" smtClean="0"/>
              <a:t>Data types in C</a:t>
            </a:r>
          </a:p>
          <a:p>
            <a:pPr eaLnBrk="1" hangingPunct="1"/>
            <a:r>
              <a:rPr lang="en-US" dirty="0" smtClean="0"/>
              <a:t>Basic Input and output operations</a:t>
            </a:r>
          </a:p>
          <a:p>
            <a:pPr eaLnBrk="1" hangingPunct="1"/>
            <a:endParaRPr lang="en-US" dirty="0" smtClean="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1" name="Rectangle 2"/>
          <p:cNvSpPr>
            <a:spLocks noGrp="1"/>
          </p:cNvSpPr>
          <p:nvPr>
            <p:ph type="title" idx="4294967295"/>
          </p:nvPr>
        </p:nvSpPr>
        <p:spPr/>
        <p:txBody>
          <a:bodyPr/>
          <a:lstStyle/>
          <a:p>
            <a:r>
              <a:rPr lang="en-US" dirty="0" smtClean="0"/>
              <a:t>Simple Dynamic Storage Allocation (Contd.).</a:t>
            </a:r>
          </a:p>
        </p:txBody>
      </p:sp>
      <p:pic>
        <p:nvPicPr>
          <p:cNvPr id="471043" name="Picture 4"/>
          <p:cNvPicPr>
            <a:picLocks noChangeAspect="1" noChangeArrowheads="1"/>
          </p:cNvPicPr>
          <p:nvPr/>
        </p:nvPicPr>
        <p:blipFill>
          <a:blip r:embed="rId2" cstate="print"/>
          <a:srcRect l="19711"/>
          <a:stretch>
            <a:fillRect/>
          </a:stretch>
        </p:blipFill>
        <p:spPr bwMode="auto">
          <a:xfrm>
            <a:off x="457200" y="1981200"/>
            <a:ext cx="5657850" cy="2943225"/>
          </a:xfrm>
          <a:prstGeom prst="rect">
            <a:avLst/>
          </a:prstGeom>
          <a:noFill/>
          <a:ln w="9525">
            <a:noFill/>
            <a:miter lim="800000"/>
            <a:headEnd/>
            <a:tailEnd/>
          </a:ln>
        </p:spPr>
      </p:pic>
      <p:sp>
        <p:nvSpPr>
          <p:cNvPr id="471044" name="Text Box 5"/>
          <p:cNvSpPr txBox="1">
            <a:spLocks noChangeArrowheads="1"/>
          </p:cNvSpPr>
          <p:nvPr/>
        </p:nvSpPr>
        <p:spPr bwMode="auto">
          <a:xfrm>
            <a:off x="6248400" y="2743200"/>
            <a:ext cx="2590800" cy="1538288"/>
          </a:xfrm>
          <a:prstGeom prst="rect">
            <a:avLst/>
          </a:prstGeom>
          <a:noFill/>
          <a:ln w="25400">
            <a:noFill/>
            <a:miter lim="800000"/>
            <a:headEnd/>
            <a:tailEnd/>
          </a:ln>
        </p:spPr>
        <p:txBody>
          <a:bodyPr>
            <a:spAutoFit/>
          </a:bodyPr>
          <a:lstStyle/>
          <a:p>
            <a:pPr>
              <a:lnSpc>
                <a:spcPct val="85000"/>
              </a:lnSpc>
              <a:spcBef>
                <a:spcPct val="50000"/>
              </a:spcBef>
            </a:pPr>
            <a:r>
              <a:rPr lang="en-US" sz="2000">
                <a:latin typeface="Gill Sans MT" pitchFamily="34" charset="0"/>
              </a:rPr>
              <a:t>Appropriate position in free list identified</a:t>
            </a:r>
          </a:p>
          <a:p>
            <a:pPr>
              <a:lnSpc>
                <a:spcPct val="85000"/>
              </a:lnSpc>
              <a:spcBef>
                <a:spcPct val="50000"/>
              </a:spcBef>
            </a:pPr>
            <a:r>
              <a:rPr lang="en-US" sz="2000">
                <a:latin typeface="Gill Sans MT" pitchFamily="34" charset="0"/>
              </a:rPr>
              <a:t>Newly-freed region added to adjacent free regions</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Rectangle 2"/>
          <p:cNvSpPr>
            <a:spLocks noGrp="1"/>
          </p:cNvSpPr>
          <p:nvPr>
            <p:ph type="title" idx="4294967295"/>
          </p:nvPr>
        </p:nvSpPr>
        <p:spPr/>
        <p:txBody>
          <a:bodyPr/>
          <a:lstStyle/>
          <a:p>
            <a:r>
              <a:rPr lang="en-US" smtClean="0"/>
              <a:t>malloc() and free()</a:t>
            </a:r>
          </a:p>
        </p:txBody>
      </p:sp>
      <p:sp>
        <p:nvSpPr>
          <p:cNvPr id="472066" name="Rectangle 3"/>
          <p:cNvSpPr>
            <a:spLocks noGrp="1"/>
          </p:cNvSpPr>
          <p:nvPr>
            <p:ph type="body" idx="4294967295"/>
          </p:nvPr>
        </p:nvSpPr>
        <p:spPr>
          <a:xfrm>
            <a:off x="457200" y="1447800"/>
            <a:ext cx="8229600" cy="4953000"/>
          </a:xfrm>
        </p:spPr>
        <p:txBody>
          <a:bodyPr/>
          <a:lstStyle/>
          <a:p>
            <a:pPr eaLnBrk="1" hangingPunct="1">
              <a:lnSpc>
                <a:spcPct val="90000"/>
              </a:lnSpc>
            </a:pPr>
            <a:r>
              <a:rPr lang="en-US" dirty="0" smtClean="0"/>
              <a:t>The parameter to </a:t>
            </a:r>
            <a:r>
              <a:rPr lang="en-US" b="1" dirty="0" err="1" smtClean="0"/>
              <a:t>malloc</a:t>
            </a:r>
            <a:r>
              <a:rPr lang="en-US" b="1" dirty="0" smtClean="0"/>
              <a:t>( )</a:t>
            </a:r>
            <a:r>
              <a:rPr lang="en-US" dirty="0" smtClean="0"/>
              <a:t> is an unsigned integer which represents the number of bytes that the programmer has requested </a:t>
            </a:r>
            <a:r>
              <a:rPr lang="en-US" b="1" dirty="0" err="1" smtClean="0"/>
              <a:t>malloc</a:t>
            </a:r>
            <a:r>
              <a:rPr lang="en-US" b="1" dirty="0" smtClean="0"/>
              <a:t>( )</a:t>
            </a:r>
            <a:r>
              <a:rPr lang="en-US" dirty="0" smtClean="0"/>
              <a:t> to allocate on the heap. </a:t>
            </a:r>
          </a:p>
          <a:p>
            <a:pPr>
              <a:buFont typeface="Wingdings" pitchFamily="2" charset="2"/>
              <a:buNone/>
            </a:pPr>
            <a:r>
              <a:rPr lang="en-US" dirty="0" smtClean="0"/>
              <a:t>		</a:t>
            </a:r>
            <a:r>
              <a:rPr lang="en-US" dirty="0" err="1" smtClean="0"/>
              <a:t>int</a:t>
            </a:r>
            <a:r>
              <a:rPr lang="en-US" dirty="0" smtClean="0"/>
              <a:t> *a;</a:t>
            </a:r>
          </a:p>
          <a:p>
            <a:pPr lvl="2">
              <a:spcBef>
                <a:spcPct val="0"/>
              </a:spcBef>
              <a:buFont typeface="Arial" charset="0"/>
              <a:buNone/>
            </a:pPr>
            <a:r>
              <a:rPr lang="en-US" sz="2000" dirty="0" smtClean="0"/>
              <a:t>a = (</a:t>
            </a:r>
            <a:r>
              <a:rPr lang="en-US" sz="2000" dirty="0" err="1" smtClean="0"/>
              <a:t>int</a:t>
            </a:r>
            <a:r>
              <a:rPr lang="en-US" sz="2000" dirty="0" smtClean="0"/>
              <a:t> *) </a:t>
            </a:r>
            <a:r>
              <a:rPr lang="en-US" sz="2000" dirty="0" err="1" smtClean="0"/>
              <a:t>malloc</a:t>
            </a:r>
            <a:r>
              <a:rPr lang="en-US" sz="2000" dirty="0" smtClean="0"/>
              <a:t>(</a:t>
            </a:r>
            <a:r>
              <a:rPr lang="en-US" sz="2000" dirty="0" err="1" smtClean="0"/>
              <a:t>sizeof</a:t>
            </a:r>
            <a:r>
              <a:rPr lang="en-US" sz="2000" dirty="0" smtClean="0"/>
              <a:t>(</a:t>
            </a:r>
            <a:r>
              <a:rPr lang="en-US" sz="2000" dirty="0" err="1" smtClean="0"/>
              <a:t>int</a:t>
            </a:r>
            <a:r>
              <a:rPr lang="en-US" sz="2000" dirty="0" smtClean="0"/>
              <a:t>) * k); </a:t>
            </a:r>
          </a:p>
          <a:p>
            <a:pPr lvl="2">
              <a:spcBef>
                <a:spcPct val="0"/>
              </a:spcBef>
              <a:buFont typeface="Arial" charset="0"/>
              <a:buNone/>
            </a:pPr>
            <a:r>
              <a:rPr lang="en-US" sz="2000" dirty="0" smtClean="0"/>
              <a:t>a[5] = 3;</a:t>
            </a:r>
          </a:p>
          <a:p>
            <a:pPr lvl="2">
              <a:spcBef>
                <a:spcPct val="0"/>
              </a:spcBef>
              <a:buFont typeface="Arial" charset="0"/>
              <a:buNone/>
            </a:pPr>
            <a:r>
              <a:rPr lang="en-US" sz="2000" dirty="0" smtClean="0"/>
              <a:t>free(a);</a:t>
            </a:r>
          </a:p>
          <a:p>
            <a:endParaRPr lang="en-US" dirty="0" smtClean="0"/>
          </a:p>
          <a:p>
            <a:pPr eaLnBrk="1" hangingPunct="1">
              <a:lnSpc>
                <a:spcPct val="90000"/>
              </a:lnSpc>
            </a:pPr>
            <a:r>
              <a:rPr lang="en-US" dirty="0" smtClean="0"/>
              <a:t>The </a:t>
            </a:r>
            <a:r>
              <a:rPr lang="en-US" b="1" dirty="0" err="1" smtClean="0"/>
              <a:t>sizeof</a:t>
            </a:r>
            <a:r>
              <a:rPr lang="en-US" b="1" dirty="0" smtClean="0"/>
              <a:t>( )</a:t>
            </a:r>
            <a:r>
              <a:rPr lang="en-US" dirty="0" smtClean="0"/>
              <a:t> operator can be used  to determine the size of any data type in C, instead of manually determining the size and using that value. Therefore, the benefit of using </a:t>
            </a:r>
            <a:r>
              <a:rPr lang="en-US" b="1" dirty="0" err="1" smtClean="0"/>
              <a:t>sizeof</a:t>
            </a:r>
            <a:r>
              <a:rPr lang="en-US" b="1" dirty="0" smtClean="0"/>
              <a:t>( )</a:t>
            </a:r>
            <a:r>
              <a:rPr lang="en-US" dirty="0" smtClean="0"/>
              <a:t> </a:t>
            </a:r>
            <a:r>
              <a:rPr lang="en-US" b="1" dirty="0" smtClean="0"/>
              <a:t>operator in any program makes it portable</a:t>
            </a:r>
            <a:r>
              <a:rPr lang="en-US" dirty="0" smtClean="0"/>
              <a:t>. </a:t>
            </a:r>
          </a:p>
        </p:txBody>
      </p:sp>
      <p:pic>
        <p:nvPicPr>
          <p:cNvPr id="472067" name="Picture 32"/>
          <p:cNvPicPr>
            <a:picLocks noChangeAspect="1" noChangeArrowheads="1"/>
          </p:cNvPicPr>
          <p:nvPr/>
        </p:nvPicPr>
        <p:blipFill>
          <a:blip r:embed="rId3" cstate="print"/>
          <a:srcRect/>
          <a:stretch>
            <a:fillRect/>
          </a:stretch>
        </p:blipFill>
        <p:spPr bwMode="auto">
          <a:xfrm>
            <a:off x="762000" y="5275263"/>
            <a:ext cx="7315200" cy="1354137"/>
          </a:xfrm>
          <a:prstGeom prst="rect">
            <a:avLst/>
          </a:prstGeom>
          <a:noFill/>
          <a:ln w="9525">
            <a:noFill/>
            <a:miter lim="800000"/>
            <a:headEnd/>
            <a:tailEnd/>
          </a:ln>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Rectangle 2"/>
          <p:cNvSpPr>
            <a:spLocks noGrp="1"/>
          </p:cNvSpPr>
          <p:nvPr>
            <p:ph type="title" idx="4294967295"/>
          </p:nvPr>
        </p:nvSpPr>
        <p:spPr/>
        <p:txBody>
          <a:bodyPr/>
          <a:lstStyle/>
          <a:p>
            <a:r>
              <a:rPr lang="en-US" dirty="0" err="1" smtClean="0"/>
              <a:t>malloc</a:t>
            </a:r>
            <a:r>
              <a:rPr lang="en-US" dirty="0" smtClean="0"/>
              <a:t>() and free() (Contd.).</a:t>
            </a:r>
          </a:p>
        </p:txBody>
      </p:sp>
      <p:sp>
        <p:nvSpPr>
          <p:cNvPr id="474114" name="Rectangle 3"/>
          <p:cNvSpPr>
            <a:spLocks noGrp="1"/>
          </p:cNvSpPr>
          <p:nvPr>
            <p:ph type="body" idx="4294967295"/>
          </p:nvPr>
        </p:nvSpPr>
        <p:spPr>
          <a:xfrm>
            <a:off x="457200" y="1219200"/>
            <a:ext cx="8229600" cy="4953000"/>
          </a:xfrm>
        </p:spPr>
        <p:txBody>
          <a:bodyPr/>
          <a:lstStyle/>
          <a:p>
            <a:r>
              <a:rPr lang="en-US" dirty="0" smtClean="0"/>
              <a:t>More flexible than automatic variables (stacked)</a:t>
            </a:r>
          </a:p>
          <a:p>
            <a:r>
              <a:rPr lang="en-US" dirty="0" smtClean="0"/>
              <a:t>More costly in time and space</a:t>
            </a:r>
          </a:p>
          <a:p>
            <a:pPr lvl="1"/>
            <a:r>
              <a:rPr lang="en-US" sz="1800" dirty="0" err="1" smtClean="0"/>
              <a:t>malloc</a:t>
            </a:r>
            <a:r>
              <a:rPr lang="en-US" sz="1800" dirty="0" smtClean="0"/>
              <a:t>() and free() use complicated non-constant-time algorithms</a:t>
            </a:r>
          </a:p>
          <a:p>
            <a:pPr lvl="1"/>
            <a:r>
              <a:rPr lang="en-US" sz="1800" dirty="0" smtClean="0"/>
              <a:t>Each block generally consumes two additional words of memory</a:t>
            </a:r>
          </a:p>
          <a:p>
            <a:pPr lvl="2">
              <a:buFont typeface="Gill Sans MT" pitchFamily="34" charset="0"/>
              <a:buChar char="–"/>
            </a:pPr>
            <a:r>
              <a:rPr lang="en-US" sz="1800" dirty="0" smtClean="0"/>
              <a:t>Pointer to next empty block</a:t>
            </a:r>
          </a:p>
          <a:p>
            <a:pPr lvl="2">
              <a:buFont typeface="Gill Sans MT" pitchFamily="34" charset="0"/>
              <a:buChar char="–"/>
            </a:pPr>
            <a:r>
              <a:rPr lang="en-US" sz="1800" dirty="0" smtClean="0"/>
              <a:t>Size of this block</a:t>
            </a:r>
          </a:p>
          <a:p>
            <a:r>
              <a:rPr lang="en-US" dirty="0" smtClean="0"/>
              <a:t>Common source of errors</a:t>
            </a:r>
          </a:p>
          <a:p>
            <a:pPr lvl="1"/>
            <a:r>
              <a:rPr lang="en-US" sz="1800" dirty="0" smtClean="0"/>
              <a:t>Using uninitialized memory</a:t>
            </a:r>
          </a:p>
          <a:p>
            <a:pPr lvl="1"/>
            <a:r>
              <a:rPr lang="en-US" sz="1800" dirty="0" smtClean="0"/>
              <a:t>Using freed memory</a:t>
            </a:r>
          </a:p>
          <a:p>
            <a:pPr lvl="1"/>
            <a:r>
              <a:rPr lang="en-US" sz="1800" dirty="0" smtClean="0"/>
              <a:t>Not allocating enough</a:t>
            </a:r>
          </a:p>
          <a:p>
            <a:pPr lvl="1"/>
            <a:r>
              <a:rPr lang="en-US" sz="1800" dirty="0" smtClean="0"/>
              <a:t>Neglecting to free disused blocks (memory leaks)</a:t>
            </a:r>
          </a:p>
          <a:p>
            <a:pPr lvl="1"/>
            <a:endParaRPr lang="en-US" sz="1800" dirty="0" smtClean="0"/>
          </a:p>
          <a:p>
            <a:endParaRPr lang="en-US" dirty="0" smtClean="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Content Placeholder 1"/>
          <p:cNvSpPr>
            <a:spLocks noGrp="1"/>
          </p:cNvSpPr>
          <p:nvPr>
            <p:ph idx="4294967295"/>
          </p:nvPr>
        </p:nvSpPr>
        <p:spPr>
          <a:xfrm>
            <a:off x="381000" y="1371600"/>
            <a:ext cx="8229600" cy="5029200"/>
          </a:xfrm>
        </p:spPr>
        <p:txBody>
          <a:bodyPr/>
          <a:lstStyle/>
          <a:p>
            <a:pPr algn="just"/>
            <a:r>
              <a:rPr lang="en-US" dirty="0" smtClean="0"/>
              <a:t>The </a:t>
            </a:r>
            <a:r>
              <a:rPr lang="en-US" dirty="0" err="1" smtClean="0"/>
              <a:t>malloc</a:t>
            </a:r>
            <a:r>
              <a:rPr lang="en-US" dirty="0" smtClean="0"/>
              <a:t>( ) function also returns the starting address to the </a:t>
            </a:r>
            <a:r>
              <a:rPr lang="en-US" dirty="0" err="1" smtClean="0"/>
              <a:t>marks_data</a:t>
            </a:r>
            <a:r>
              <a:rPr lang="en-US" dirty="0" smtClean="0"/>
              <a:t> structure variable on the heap. </a:t>
            </a:r>
          </a:p>
          <a:p>
            <a:pPr algn="just"/>
            <a:endParaRPr lang="en-US" dirty="0" smtClean="0"/>
          </a:p>
          <a:p>
            <a:pPr algn="just"/>
            <a:r>
              <a:rPr lang="en-US" dirty="0" smtClean="0"/>
              <a:t>However, </a:t>
            </a:r>
            <a:r>
              <a:rPr lang="en-US" dirty="0" err="1" smtClean="0"/>
              <a:t>malloc</a:t>
            </a:r>
            <a:r>
              <a:rPr lang="en-US" dirty="0" smtClean="0"/>
              <a:t>( ) returns this not as a pointer to a structure variable of type </a:t>
            </a:r>
            <a:r>
              <a:rPr lang="en-US" dirty="0" err="1" smtClean="0"/>
              <a:t>marks_data</a:t>
            </a:r>
            <a:r>
              <a:rPr lang="en-US" dirty="0" smtClean="0"/>
              <a:t> , but as a void pointer. </a:t>
            </a:r>
          </a:p>
          <a:p>
            <a:pPr algn="just"/>
            <a:endParaRPr lang="en-US" dirty="0" smtClean="0"/>
          </a:p>
          <a:p>
            <a:pPr algn="just"/>
            <a:r>
              <a:rPr lang="en-US" dirty="0" smtClean="0"/>
              <a:t>Therefore, the cast operator was used on the return value of </a:t>
            </a:r>
            <a:r>
              <a:rPr lang="en-US" dirty="0" err="1" smtClean="0"/>
              <a:t>malloc</a:t>
            </a:r>
            <a:r>
              <a:rPr lang="en-US" dirty="0" smtClean="0"/>
              <a:t>( ) to cast it as a pointer to a structure of type </a:t>
            </a:r>
            <a:r>
              <a:rPr lang="en-US" dirty="0" err="1" smtClean="0"/>
              <a:t>marks_data</a:t>
            </a:r>
            <a:r>
              <a:rPr lang="en-US" dirty="0" smtClean="0"/>
              <a:t> before being assigned to </a:t>
            </a:r>
            <a:r>
              <a:rPr lang="en-US" dirty="0" err="1" smtClean="0"/>
              <a:t>ptr</a:t>
            </a:r>
            <a:r>
              <a:rPr lang="en-US" dirty="0" smtClean="0"/>
              <a:t>, which has accordingly been defined to be a pointer to a structure of type </a:t>
            </a:r>
            <a:r>
              <a:rPr lang="en-US" dirty="0" err="1" smtClean="0"/>
              <a:t>marks_data</a:t>
            </a:r>
            <a:r>
              <a:rPr lang="en-US" dirty="0" smtClean="0"/>
              <a:t>. </a:t>
            </a:r>
          </a:p>
          <a:p>
            <a:endParaRPr lang="en-US" dirty="0" smtClean="0"/>
          </a:p>
        </p:txBody>
      </p:sp>
      <p:sp>
        <p:nvSpPr>
          <p:cNvPr id="476162" name="Title 2"/>
          <p:cNvSpPr>
            <a:spLocks noGrp="1"/>
          </p:cNvSpPr>
          <p:nvPr>
            <p:ph type="title" idx="4294967295"/>
          </p:nvPr>
        </p:nvSpPr>
        <p:spPr>
          <a:xfrm>
            <a:off x="0" y="0"/>
            <a:ext cx="7562850" cy="914400"/>
          </a:xfrm>
        </p:spPr>
        <p:txBody>
          <a:bodyPr/>
          <a:lstStyle/>
          <a:p>
            <a:r>
              <a:rPr lang="en-US" smtClean="0"/>
              <a:t>The malloc( ) Function</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5" name="Content Placeholder 1"/>
          <p:cNvSpPr>
            <a:spLocks noGrp="1"/>
          </p:cNvSpPr>
          <p:nvPr>
            <p:ph idx="4294967295"/>
          </p:nvPr>
        </p:nvSpPr>
        <p:spPr>
          <a:xfrm>
            <a:off x="457200" y="1371600"/>
            <a:ext cx="8229600" cy="5029200"/>
          </a:xfrm>
        </p:spPr>
        <p:txBody>
          <a:bodyPr/>
          <a:lstStyle/>
          <a:p>
            <a:pPr eaLnBrk="1" hangingPunct="1">
              <a:lnSpc>
                <a:spcPct val="80000"/>
              </a:lnSpc>
              <a:buFont typeface="Wingdings" pitchFamily="2" charset="2"/>
              <a:buNone/>
            </a:pPr>
            <a:r>
              <a:rPr lang="en-US" smtClean="0"/>
              <a:t>#include&lt;stdio.h&gt;</a:t>
            </a:r>
          </a:p>
          <a:p>
            <a:pPr eaLnBrk="1" hangingPunct="1">
              <a:lnSpc>
                <a:spcPct val="80000"/>
              </a:lnSpc>
              <a:buFont typeface="Wingdings" pitchFamily="2" charset="2"/>
              <a:buNone/>
            </a:pPr>
            <a:r>
              <a:rPr lang="en-US" smtClean="0"/>
              <a:t>main()</a:t>
            </a:r>
          </a:p>
          <a:p>
            <a:pPr eaLnBrk="1" hangingPunct="1">
              <a:lnSpc>
                <a:spcPct val="80000"/>
              </a:lnSpc>
              <a:buFont typeface="Wingdings" pitchFamily="2" charset="2"/>
              <a:buNone/>
            </a:pPr>
            <a:r>
              <a:rPr lang="en-US" smtClean="0"/>
              <a:t>  {</a:t>
            </a:r>
          </a:p>
          <a:p>
            <a:pPr eaLnBrk="1" hangingPunct="1">
              <a:lnSpc>
                <a:spcPct val="80000"/>
              </a:lnSpc>
              <a:buFont typeface="Wingdings" pitchFamily="2" charset="2"/>
              <a:buNone/>
            </a:pPr>
            <a:r>
              <a:rPr lang="en-US" smtClean="0"/>
              <a:t>    struct marks_data</a:t>
            </a:r>
          </a:p>
          <a:p>
            <a:pPr eaLnBrk="1" hangingPunct="1">
              <a:lnSpc>
                <a:spcPct val="80000"/>
              </a:lnSpc>
              <a:buFont typeface="Wingdings" pitchFamily="2" charset="2"/>
              <a:buNone/>
            </a:pPr>
            <a:r>
              <a:rPr lang="en-US" smtClean="0"/>
              <a:t>     {</a:t>
            </a:r>
          </a:p>
          <a:p>
            <a:pPr eaLnBrk="1" hangingPunct="1">
              <a:lnSpc>
                <a:spcPct val="80000"/>
              </a:lnSpc>
              <a:buFont typeface="Wingdings" pitchFamily="2" charset="2"/>
              <a:buNone/>
            </a:pPr>
            <a:r>
              <a:rPr lang="en-US" smtClean="0"/>
              <a:t>      char name[11];</a:t>
            </a:r>
          </a:p>
          <a:p>
            <a:pPr eaLnBrk="1" hangingPunct="1">
              <a:lnSpc>
                <a:spcPct val="80000"/>
              </a:lnSpc>
              <a:buFont typeface="Wingdings" pitchFamily="2" charset="2"/>
              <a:buNone/>
            </a:pPr>
            <a:r>
              <a:rPr lang="en-US" smtClean="0"/>
              <a:t>      int marks;</a:t>
            </a:r>
          </a:p>
          <a:p>
            <a:pPr eaLnBrk="1" hangingPunct="1">
              <a:lnSpc>
                <a:spcPct val="80000"/>
              </a:lnSpc>
              <a:buFont typeface="Wingdings" pitchFamily="2" charset="2"/>
              <a:buNone/>
            </a:pPr>
            <a:r>
              <a:rPr lang="en-US" smtClean="0"/>
              <a:t>     };</a:t>
            </a:r>
          </a:p>
          <a:p>
            <a:pPr eaLnBrk="1" hangingPunct="1">
              <a:lnSpc>
                <a:spcPct val="80000"/>
              </a:lnSpc>
              <a:buFont typeface="Wingdings" pitchFamily="2" charset="2"/>
              <a:buNone/>
            </a:pPr>
            <a:r>
              <a:rPr lang="en-US" smtClean="0"/>
              <a:t>     struct marks_data *ptr;</a:t>
            </a:r>
          </a:p>
          <a:p>
            <a:pPr eaLnBrk="1" hangingPunct="1">
              <a:lnSpc>
                <a:spcPct val="80000"/>
              </a:lnSpc>
              <a:buFont typeface="Wingdings" pitchFamily="2" charset="2"/>
              <a:buNone/>
            </a:pPr>
            <a:r>
              <a:rPr lang="en-US" sz="1600" smtClean="0"/>
              <a:t>     /* declaration of a stack variable */</a:t>
            </a:r>
          </a:p>
          <a:p>
            <a:pPr eaLnBrk="1" hangingPunct="1">
              <a:lnSpc>
                <a:spcPct val="80000"/>
              </a:lnSpc>
              <a:buFont typeface="Wingdings" pitchFamily="2" charset="2"/>
              <a:buNone/>
            </a:pPr>
            <a:r>
              <a:rPr lang="en-US" smtClean="0"/>
              <a:t>     ptr = (struct marks_data *)   </a:t>
            </a:r>
          </a:p>
          <a:p>
            <a:pPr eaLnBrk="1" hangingPunct="1">
              <a:lnSpc>
                <a:spcPct val="80000"/>
              </a:lnSpc>
              <a:buFont typeface="Wingdings" pitchFamily="2" charset="2"/>
              <a:buNone/>
            </a:pPr>
            <a:r>
              <a:rPr lang="en-US" smtClean="0"/>
              <a:t>     malloc(sizeof(struct marks_data));</a:t>
            </a:r>
          </a:p>
          <a:p>
            <a:pPr eaLnBrk="1" hangingPunct="1">
              <a:lnSpc>
                <a:spcPct val="80000"/>
              </a:lnSpc>
              <a:buFont typeface="Wingdings" pitchFamily="2" charset="2"/>
              <a:buNone/>
            </a:pPr>
            <a:r>
              <a:rPr lang="en-US" sz="1600" smtClean="0"/>
              <a:t>/* declaration of a block of memory on the heap and  the block in turn being referenced by ptr */</a:t>
            </a:r>
          </a:p>
          <a:p>
            <a:pPr eaLnBrk="1" hangingPunct="1">
              <a:lnSpc>
                <a:spcPct val="80000"/>
              </a:lnSpc>
              <a:buFont typeface="Wingdings" pitchFamily="2" charset="2"/>
              <a:buNone/>
            </a:pPr>
            <a:r>
              <a:rPr lang="en-US" smtClean="0"/>
              <a:t>  }</a:t>
            </a:r>
          </a:p>
        </p:txBody>
      </p:sp>
      <p:sp>
        <p:nvSpPr>
          <p:cNvPr id="477186" name="Title 2"/>
          <p:cNvSpPr>
            <a:spLocks noGrp="1"/>
          </p:cNvSpPr>
          <p:nvPr>
            <p:ph type="title" idx="4294967295"/>
          </p:nvPr>
        </p:nvSpPr>
        <p:spPr>
          <a:xfrm>
            <a:off x="0" y="0"/>
            <a:ext cx="7562850" cy="914400"/>
          </a:xfrm>
        </p:spPr>
        <p:txBody>
          <a:bodyPr/>
          <a:lstStyle/>
          <a:p>
            <a:r>
              <a:rPr lang="en-US" smtClean="0"/>
              <a:t>The malloc( ) Function – Example</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3" name="Content Placeholder 1"/>
          <p:cNvSpPr>
            <a:spLocks noGrp="1"/>
          </p:cNvSpPr>
          <p:nvPr>
            <p:ph idx="4294967295"/>
          </p:nvPr>
        </p:nvSpPr>
        <p:spPr>
          <a:xfrm>
            <a:off x="457200" y="1371600"/>
            <a:ext cx="8229600" cy="5029200"/>
          </a:xfrm>
        </p:spPr>
        <p:txBody>
          <a:bodyPr/>
          <a:lstStyle/>
          <a:p>
            <a:pPr algn="just" eaLnBrk="1" hangingPunct="1"/>
            <a:r>
              <a:rPr lang="en-US" dirty="0" smtClean="0"/>
              <a:t>Suppose, you have been given a task to store a list of marks. </a:t>
            </a:r>
            <a:r>
              <a:rPr lang="en-US" b="1" dirty="0" smtClean="0"/>
              <a:t>The size of the list is not known</a:t>
            </a:r>
            <a:r>
              <a:rPr lang="en-US" dirty="0" smtClean="0"/>
              <a:t>. </a:t>
            </a:r>
          </a:p>
          <a:p>
            <a:pPr algn="just" eaLnBrk="1" hangingPunct="1"/>
            <a:endParaRPr lang="en-US" dirty="0" smtClean="0"/>
          </a:p>
          <a:p>
            <a:pPr algn="just" eaLnBrk="1" hangingPunct="1"/>
            <a:r>
              <a:rPr lang="en-US" dirty="0" smtClean="0"/>
              <a:t>If it were known, then it would have facilitated the creation of an array of the said number of elements and have the marks entered into it. </a:t>
            </a:r>
          </a:p>
          <a:p>
            <a:pPr algn="just" eaLnBrk="1" hangingPunct="1"/>
            <a:endParaRPr lang="en-US" dirty="0" smtClean="0"/>
          </a:p>
          <a:p>
            <a:pPr algn="just" eaLnBrk="1" hangingPunct="1"/>
            <a:r>
              <a:rPr lang="en-US" dirty="0" smtClean="0"/>
              <a:t>Elements of an array are contiguously located, and therefore, array manipulation is easy using an integer variable as a subscript, or using pointer arithmetic. </a:t>
            </a:r>
          </a:p>
          <a:p>
            <a:pPr algn="just" eaLnBrk="1" hangingPunct="1"/>
            <a:endParaRPr lang="en-US" dirty="0" smtClean="0"/>
          </a:p>
        </p:txBody>
      </p:sp>
      <p:sp>
        <p:nvSpPr>
          <p:cNvPr id="479234" name="Title 2"/>
          <p:cNvSpPr>
            <a:spLocks noGrp="1"/>
          </p:cNvSpPr>
          <p:nvPr>
            <p:ph type="title" idx="4294967295"/>
          </p:nvPr>
        </p:nvSpPr>
        <p:spPr>
          <a:xfrm>
            <a:off x="0" y="0"/>
            <a:ext cx="7562850" cy="914400"/>
          </a:xfrm>
        </p:spPr>
        <p:txBody>
          <a:bodyPr/>
          <a:lstStyle/>
          <a:p>
            <a:r>
              <a:rPr lang="en-US" smtClean="0"/>
              <a:t>Self-Referential Structures</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Content Placeholder 1"/>
          <p:cNvSpPr>
            <a:spLocks noGrp="1"/>
          </p:cNvSpPr>
          <p:nvPr>
            <p:ph idx="4294967295"/>
          </p:nvPr>
        </p:nvSpPr>
        <p:spPr>
          <a:xfrm>
            <a:off x="457200" y="1371600"/>
            <a:ext cx="8229600" cy="5029200"/>
          </a:xfrm>
        </p:spPr>
        <p:txBody>
          <a:bodyPr/>
          <a:lstStyle/>
          <a:p>
            <a:pPr algn="just" eaLnBrk="1" hangingPunct="1"/>
            <a:r>
              <a:rPr lang="en-US" dirty="0" smtClean="0"/>
              <a:t>However, when runtime variables of a particular type are declared on the heap, let's say a structure type in which we are going to store the marks, each variable of the structure type marks will be located at a different memory location on the heap, and not contiguously located. </a:t>
            </a:r>
          </a:p>
          <a:p>
            <a:pPr algn="just" eaLnBrk="1" hangingPunct="1"/>
            <a:endParaRPr lang="en-US" dirty="0" smtClean="0"/>
          </a:p>
          <a:p>
            <a:pPr algn="just" eaLnBrk="1" hangingPunct="1"/>
            <a:r>
              <a:rPr lang="en-US" dirty="0" smtClean="0"/>
              <a:t>Therefore, these variables cannot be processed the way arrays are processed, i.e., using a subscript, or using pointer arithmetic.</a:t>
            </a:r>
          </a:p>
          <a:p>
            <a:pPr algn="just" eaLnBrk="1" hangingPunct="1"/>
            <a:endParaRPr lang="en-US" dirty="0" smtClean="0"/>
          </a:p>
          <a:p>
            <a:pPr algn="just" eaLnBrk="1" hangingPunct="1"/>
            <a:r>
              <a:rPr lang="en-US" dirty="0" smtClean="0"/>
              <a:t>An answer to this is a self-referential structure. </a:t>
            </a:r>
          </a:p>
          <a:p>
            <a:pPr algn="just" eaLnBrk="1" hangingPunct="1"/>
            <a:endParaRPr lang="en-US" dirty="0" smtClean="0"/>
          </a:p>
        </p:txBody>
      </p:sp>
      <p:sp>
        <p:nvSpPr>
          <p:cNvPr id="480258" name="Title 2"/>
          <p:cNvSpPr>
            <a:spLocks noGrp="1"/>
          </p:cNvSpPr>
          <p:nvPr>
            <p:ph type="title" idx="4294967295"/>
          </p:nvPr>
        </p:nvSpPr>
        <p:spPr>
          <a:xfrm>
            <a:off x="0" y="0"/>
            <a:ext cx="7562850" cy="914400"/>
          </a:xfrm>
        </p:spPr>
        <p:txBody>
          <a:bodyPr/>
          <a:lstStyle/>
          <a:p>
            <a:r>
              <a:rPr lang="en-US" dirty="0" smtClean="0"/>
              <a:t>Self-Referential Structures (Contd.).</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5" name="Content Placeholder 1"/>
          <p:cNvSpPr>
            <a:spLocks noGrp="1"/>
          </p:cNvSpPr>
          <p:nvPr>
            <p:ph idx="4294967295"/>
          </p:nvPr>
        </p:nvSpPr>
        <p:spPr>
          <a:xfrm>
            <a:off x="457200" y="1371600"/>
            <a:ext cx="8229600" cy="5029200"/>
          </a:xfrm>
        </p:spPr>
        <p:txBody>
          <a:bodyPr/>
          <a:lstStyle/>
          <a:p>
            <a:pPr algn="just" eaLnBrk="1" hangingPunct="1"/>
            <a:r>
              <a:rPr lang="en-US" dirty="0" smtClean="0"/>
              <a:t>A self-referential structure is so defined that one of the elements of the structure variable is able to reference another subsequent structure variable of the same type, wherever it may be located on the heap. </a:t>
            </a:r>
          </a:p>
          <a:p>
            <a:pPr algn="just" eaLnBrk="1" hangingPunct="1"/>
            <a:endParaRPr lang="en-US" dirty="0" smtClean="0"/>
          </a:p>
          <a:p>
            <a:pPr algn="just" eaLnBrk="1" hangingPunct="1"/>
            <a:r>
              <a:rPr lang="en-US" dirty="0" smtClean="0"/>
              <a:t>In other words, each variable maintains a link to another variable of the same type, thus forming a non-contiguous, loosely linked data structure.</a:t>
            </a:r>
          </a:p>
          <a:p>
            <a:pPr algn="just" eaLnBrk="1" hangingPunct="1"/>
            <a:endParaRPr lang="en-US" dirty="0" smtClean="0"/>
          </a:p>
          <a:p>
            <a:pPr algn="just" eaLnBrk="1" hangingPunct="1"/>
            <a:r>
              <a:rPr lang="en-US" dirty="0" smtClean="0"/>
              <a:t>This self-referential data structure is also called a linked list.</a:t>
            </a:r>
          </a:p>
          <a:p>
            <a:pPr eaLnBrk="1" hangingPunct="1"/>
            <a:endParaRPr lang="en-US" dirty="0" smtClean="0"/>
          </a:p>
        </p:txBody>
      </p:sp>
      <p:sp>
        <p:nvSpPr>
          <p:cNvPr id="482306" name="Title 2"/>
          <p:cNvSpPr>
            <a:spLocks noGrp="1"/>
          </p:cNvSpPr>
          <p:nvPr>
            <p:ph type="title" idx="4294967295"/>
          </p:nvPr>
        </p:nvSpPr>
        <p:spPr>
          <a:xfrm>
            <a:off x="0" y="0"/>
            <a:ext cx="7562850" cy="914400"/>
          </a:xfrm>
        </p:spPr>
        <p:txBody>
          <a:bodyPr/>
          <a:lstStyle/>
          <a:p>
            <a:pPr eaLnBrk="1" hangingPunct="1"/>
            <a:r>
              <a:rPr lang="en-US" sz="3200" dirty="0" smtClean="0"/>
              <a:t>Self-Referential Structures (Contd.).</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29" name="Rectangle 3"/>
          <p:cNvSpPr>
            <a:spLocks noGrp="1" noChangeArrowheads="1"/>
          </p:cNvSpPr>
          <p:nvPr>
            <p:ph idx="4294967295"/>
          </p:nvPr>
        </p:nvSpPr>
        <p:spPr>
          <a:xfrm>
            <a:off x="457200" y="1371600"/>
            <a:ext cx="8229600" cy="5029200"/>
          </a:xfrm>
        </p:spPr>
        <p:txBody>
          <a:bodyPr/>
          <a:lstStyle/>
          <a:p>
            <a:pPr eaLnBrk="1" hangingPunct="1">
              <a:buFont typeface="Wingdings" pitchFamily="2" charset="2"/>
              <a:buNone/>
            </a:pPr>
            <a:r>
              <a:rPr lang="en-US" dirty="0" smtClean="0"/>
              <a:t>In this module, we discussed:</a:t>
            </a:r>
          </a:p>
          <a:p>
            <a:pPr eaLnBrk="1" hangingPunct="1">
              <a:buFont typeface="Wingdings" pitchFamily="2" charset="2"/>
              <a:buNone/>
            </a:pPr>
            <a:endParaRPr lang="en-US" b="1" dirty="0" smtClean="0"/>
          </a:p>
          <a:p>
            <a:pPr eaLnBrk="1" hangingPunct="1"/>
            <a:r>
              <a:rPr lang="en-US" dirty="0" smtClean="0"/>
              <a:t>Classification of Data Structures</a:t>
            </a:r>
          </a:p>
          <a:p>
            <a:pPr eaLnBrk="1" hangingPunct="1"/>
            <a:r>
              <a:rPr lang="en-US" dirty="0" smtClean="0"/>
              <a:t>Significance of Data Structures</a:t>
            </a:r>
          </a:p>
          <a:p>
            <a:pPr eaLnBrk="1" hangingPunct="1"/>
            <a:r>
              <a:rPr lang="en-US" dirty="0" smtClean="0"/>
              <a:t>Operations on Data Structures</a:t>
            </a:r>
          </a:p>
          <a:p>
            <a:pPr eaLnBrk="1" hangingPunct="1"/>
            <a:r>
              <a:rPr lang="en-US" dirty="0" smtClean="0"/>
              <a:t>Dynamic memory allocation</a:t>
            </a:r>
          </a:p>
          <a:p>
            <a:pPr eaLnBrk="1" hangingPunct="1"/>
            <a:r>
              <a:rPr lang="en-US" dirty="0" smtClean="0"/>
              <a:t>Using the </a:t>
            </a:r>
            <a:r>
              <a:rPr lang="en-US" i="1" dirty="0" err="1" smtClean="0">
                <a:solidFill>
                  <a:schemeClr val="folHlink"/>
                </a:solidFill>
              </a:rPr>
              <a:t>malloc</a:t>
            </a:r>
            <a:r>
              <a:rPr lang="en-US" dirty="0" smtClean="0"/>
              <a:t> function and </a:t>
            </a:r>
            <a:r>
              <a:rPr lang="en-US" i="1" dirty="0" smtClean="0">
                <a:solidFill>
                  <a:schemeClr val="folHlink"/>
                </a:solidFill>
              </a:rPr>
              <a:t>free</a:t>
            </a:r>
            <a:r>
              <a:rPr lang="en-US" dirty="0" smtClean="0"/>
              <a:t> function </a:t>
            </a:r>
          </a:p>
          <a:p>
            <a:pPr eaLnBrk="1" hangingPunct="1"/>
            <a:r>
              <a:rPr lang="en-US" dirty="0" smtClean="0"/>
              <a:t>Self-referential structures and their advantages</a:t>
            </a:r>
          </a:p>
          <a:p>
            <a:pPr lvl="1" eaLnBrk="1" hangingPunct="1">
              <a:buFont typeface="Gill Sans MT" pitchFamily="34" charset="0"/>
              <a:buNone/>
            </a:pPr>
            <a:endParaRPr lang="en-US" sz="1800" dirty="0" smtClean="0"/>
          </a:p>
        </p:txBody>
      </p:sp>
      <p:sp>
        <p:nvSpPr>
          <p:cNvPr id="483330" name="Rectangle 2"/>
          <p:cNvSpPr>
            <a:spLocks noGrp="1" noChangeArrowheads="1"/>
          </p:cNvSpPr>
          <p:nvPr>
            <p:ph type="title" idx="4294967295"/>
          </p:nvPr>
        </p:nvSpPr>
        <p:spPr>
          <a:xfrm>
            <a:off x="3175" y="0"/>
            <a:ext cx="7564438" cy="914400"/>
          </a:xfrm>
        </p:spPr>
        <p:txBody>
          <a:bodyPr/>
          <a:lstStyle/>
          <a:p>
            <a:pPr eaLnBrk="1" hangingPunct="1"/>
            <a:r>
              <a:rPr lang="en-US" sz="3200" smtClean="0"/>
              <a:t>Summary</a:t>
            </a:r>
          </a:p>
        </p:txBody>
      </p:sp>
    </p:spTree>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r>
              <a:rPr lang="en-US" sz="2800" b="1" dirty="0" smtClean="0">
                <a:latin typeface="Gill Sans MT" pitchFamily="34" charset="0"/>
              </a:rPr>
              <a:t>Linked Lists</a:t>
            </a:r>
          </a:p>
          <a:p>
            <a:pPr algn="r"/>
            <a:r>
              <a:rPr lang="en-US" dirty="0" smtClean="0">
                <a:solidFill>
                  <a:schemeClr val="bg1">
                    <a:lumMod val="65000"/>
                  </a:schemeClr>
                </a:solidFill>
                <a:latin typeface="Gill Sans MT" pitchFamily="34" charset="0"/>
              </a:rPr>
              <a:t>Module 8</a:t>
            </a:r>
            <a:endParaRPr lang="en-US" dirty="0">
              <a:solidFill>
                <a:schemeClr val="bg1">
                  <a:lumMod val="65000"/>
                </a:schemeClr>
              </a:solidFill>
              <a:latin typeface="Gill Sans MT"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p:cNvSpPr>
            <a:spLocks noGrp="1"/>
          </p:cNvSpPr>
          <p:nvPr>
            <p:ph type="title"/>
          </p:nvPr>
        </p:nvSpPr>
        <p:spPr/>
        <p:txBody>
          <a:bodyPr/>
          <a:lstStyle/>
          <a:p>
            <a:pPr eaLnBrk="1" hangingPunct="1"/>
            <a:r>
              <a:rPr lang="en-US" dirty="0" smtClean="0"/>
              <a:t>Operators &amp; Control Structures</a:t>
            </a:r>
            <a:br>
              <a:rPr lang="en-US" dirty="0" smtClean="0"/>
            </a:br>
            <a:r>
              <a:rPr lang="en-US" sz="1800" b="0" dirty="0" smtClean="0">
                <a:solidFill>
                  <a:schemeClr val="bg1">
                    <a:lumMod val="65000"/>
                  </a:schemeClr>
                </a:solidFill>
              </a:rPr>
              <a:t> Module 2</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7" name="Content Placeholder 1"/>
          <p:cNvSpPr>
            <a:spLocks noGrp="1"/>
          </p:cNvSpPr>
          <p:nvPr>
            <p:ph idx="4294967295"/>
          </p:nvPr>
        </p:nvSpPr>
        <p:spPr>
          <a:xfrm>
            <a:off x="457200" y="1371600"/>
            <a:ext cx="8229600" cy="5029200"/>
          </a:xfrm>
        </p:spPr>
        <p:txBody>
          <a:bodyPr/>
          <a:lstStyle/>
          <a:p>
            <a:pPr eaLnBrk="1" hangingPunct="1"/>
            <a:r>
              <a:rPr lang="en-US" dirty="0" smtClean="0"/>
              <a:t>At the end of this module, you will be able to:</a:t>
            </a:r>
          </a:p>
          <a:p>
            <a:pPr eaLnBrk="1" hangingPunct="1">
              <a:buNone/>
            </a:pPr>
            <a:endParaRPr lang="en-US" dirty="0" smtClean="0"/>
          </a:p>
          <a:p>
            <a:pPr eaLnBrk="1" hangingPunct="1"/>
            <a:r>
              <a:rPr lang="en-US" dirty="0" smtClean="0"/>
              <a:t>Define Linked lists</a:t>
            </a:r>
          </a:p>
          <a:p>
            <a:pPr eaLnBrk="1" hangingPunct="1"/>
            <a:r>
              <a:rPr lang="en-US" dirty="0" smtClean="0"/>
              <a:t>Classify Linked Lists</a:t>
            </a:r>
          </a:p>
          <a:p>
            <a:pPr eaLnBrk="1" hangingPunct="1"/>
            <a:r>
              <a:rPr lang="en-US" dirty="0" smtClean="0"/>
              <a:t>Compare Array with Linked List</a:t>
            </a:r>
          </a:p>
          <a:p>
            <a:pPr eaLnBrk="1" hangingPunct="1"/>
            <a:r>
              <a:rPr lang="en-US" dirty="0" smtClean="0"/>
              <a:t>Write code to: </a:t>
            </a:r>
          </a:p>
          <a:p>
            <a:pPr lvl="1" eaLnBrk="1" hangingPunct="1"/>
            <a:r>
              <a:rPr lang="en-US" sz="1800" dirty="0" smtClean="0"/>
              <a:t>Create a sorted linked list, </a:t>
            </a:r>
          </a:p>
          <a:p>
            <a:pPr lvl="1" eaLnBrk="1" hangingPunct="1"/>
            <a:r>
              <a:rPr lang="en-US" sz="1800" dirty="0" smtClean="0"/>
              <a:t>Insert nodes into a sorted linked list</a:t>
            </a:r>
          </a:p>
          <a:p>
            <a:pPr lvl="1" eaLnBrk="1" hangingPunct="1"/>
            <a:r>
              <a:rPr lang="en-US" sz="1800" dirty="0" smtClean="0"/>
              <a:t>Traverse a linked list</a:t>
            </a:r>
          </a:p>
          <a:p>
            <a:pPr lvl="1" eaLnBrk="1" hangingPunct="1"/>
            <a:r>
              <a:rPr lang="en-US" sz="1800" dirty="0" smtClean="0"/>
              <a:t>Delete nodes from a linked list</a:t>
            </a:r>
          </a:p>
        </p:txBody>
      </p:sp>
      <p:sp>
        <p:nvSpPr>
          <p:cNvPr id="485378" name="Title 2"/>
          <p:cNvSpPr>
            <a:spLocks noGrp="1"/>
          </p:cNvSpPr>
          <p:nvPr>
            <p:ph type="title" idx="4294967295"/>
          </p:nvPr>
        </p:nvSpPr>
        <p:spPr>
          <a:xfrm>
            <a:off x="0" y="0"/>
            <a:ext cx="7562850" cy="914400"/>
          </a:xfrm>
        </p:spPr>
        <p:txBody>
          <a:bodyPr/>
          <a:lstStyle/>
          <a:p>
            <a:pPr eaLnBrk="1" hangingPunct="1"/>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6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1" name="Rectangle 2"/>
          <p:cNvSpPr>
            <a:spLocks noGrp="1"/>
          </p:cNvSpPr>
          <p:nvPr>
            <p:ph type="title" idx="4294967295"/>
          </p:nvPr>
        </p:nvSpPr>
        <p:spPr/>
        <p:txBody>
          <a:bodyPr/>
          <a:lstStyle/>
          <a:p>
            <a:r>
              <a:rPr lang="en-US" smtClean="0"/>
              <a:t>Linked Lists</a:t>
            </a:r>
          </a:p>
        </p:txBody>
      </p:sp>
      <p:sp>
        <p:nvSpPr>
          <p:cNvPr id="486402" name="Rectangle 3"/>
          <p:cNvSpPr>
            <a:spLocks noGrp="1"/>
          </p:cNvSpPr>
          <p:nvPr>
            <p:ph type="body" idx="4294967295"/>
          </p:nvPr>
        </p:nvSpPr>
        <p:spPr>
          <a:xfrm>
            <a:off x="228600" y="1295400"/>
            <a:ext cx="8686800" cy="5105400"/>
          </a:xfrm>
        </p:spPr>
        <p:txBody>
          <a:bodyPr/>
          <a:lstStyle/>
          <a:p>
            <a:pPr algn="just">
              <a:lnSpc>
                <a:spcPct val="90000"/>
              </a:lnSpc>
            </a:pPr>
            <a:r>
              <a:rPr lang="en-US" dirty="0" smtClean="0"/>
              <a:t>A </a:t>
            </a:r>
            <a:r>
              <a:rPr lang="en-US" b="1" dirty="0" smtClean="0"/>
              <a:t>linked List</a:t>
            </a:r>
            <a:r>
              <a:rPr lang="en-US" dirty="0" smtClean="0"/>
              <a:t> is a collection of  structures ordered not by their </a:t>
            </a:r>
            <a:r>
              <a:rPr lang="en-US" i="1" dirty="0" smtClean="0">
                <a:solidFill>
                  <a:schemeClr val="folHlink"/>
                </a:solidFill>
              </a:rPr>
              <a:t>physical placement</a:t>
            </a:r>
            <a:r>
              <a:rPr lang="en-US" dirty="0" smtClean="0"/>
              <a:t> in memory but by </a:t>
            </a:r>
            <a:r>
              <a:rPr lang="en-US" i="1" dirty="0" smtClean="0">
                <a:solidFill>
                  <a:schemeClr val="folHlink"/>
                </a:solidFill>
              </a:rPr>
              <a:t>logical links</a:t>
            </a:r>
            <a:r>
              <a:rPr lang="en-US" dirty="0" smtClean="0"/>
              <a:t> that are stored as part of the data in the structure itself.</a:t>
            </a:r>
          </a:p>
          <a:p>
            <a:pPr algn="just">
              <a:lnSpc>
                <a:spcPct val="90000"/>
              </a:lnSpc>
            </a:pPr>
            <a:endParaRPr lang="en-US" dirty="0" smtClean="0"/>
          </a:p>
          <a:p>
            <a:pPr algn="just">
              <a:lnSpc>
                <a:spcPct val="90000"/>
              </a:lnSpc>
            </a:pPr>
            <a:r>
              <a:rPr lang="en-US" dirty="0" smtClean="0"/>
              <a:t>The link is in the form of a pointer to another structure of the same time.</a:t>
            </a:r>
          </a:p>
          <a:p>
            <a:pPr algn="just">
              <a:lnSpc>
                <a:spcPct val="90000"/>
              </a:lnSpc>
            </a:pPr>
            <a:endParaRPr lang="en-US" dirty="0" smtClean="0"/>
          </a:p>
          <a:p>
            <a:pPr algn="just">
              <a:lnSpc>
                <a:spcPct val="90000"/>
              </a:lnSpc>
            </a:pPr>
            <a:r>
              <a:rPr lang="en-US" dirty="0" smtClean="0"/>
              <a:t>Each structure of the list is called a </a:t>
            </a:r>
            <a:r>
              <a:rPr lang="en-US" b="1" dirty="0" smtClean="0">
                <a:solidFill>
                  <a:schemeClr val="folHlink"/>
                </a:solidFill>
              </a:rPr>
              <a:t>node</a:t>
            </a:r>
            <a:r>
              <a:rPr lang="en-US" dirty="0" smtClean="0"/>
              <a:t> and consists of two fields, one containing the </a:t>
            </a:r>
            <a:r>
              <a:rPr lang="en-US" dirty="0" err="1" smtClean="0">
                <a:solidFill>
                  <a:schemeClr val="folHlink"/>
                </a:solidFill>
              </a:rPr>
              <a:t>item</a:t>
            </a:r>
            <a:r>
              <a:rPr lang="en-US" dirty="0" err="1" smtClean="0"/>
              <a:t>,and</a:t>
            </a:r>
            <a:r>
              <a:rPr lang="en-US" dirty="0" smtClean="0"/>
              <a:t> the other containing </a:t>
            </a:r>
            <a:r>
              <a:rPr lang="en-US" dirty="0" smtClean="0">
                <a:solidFill>
                  <a:schemeClr val="folHlink"/>
                </a:solidFill>
              </a:rPr>
              <a:t>the address of the next item</a:t>
            </a:r>
            <a:r>
              <a:rPr lang="en-US" dirty="0" smtClean="0"/>
              <a:t>.</a:t>
            </a:r>
          </a:p>
          <a:p>
            <a:pPr algn="just">
              <a:lnSpc>
                <a:spcPct val="90000"/>
              </a:lnSpc>
              <a:buFont typeface="Wingdings" pitchFamily="2" charset="2"/>
              <a:buNone/>
            </a:pPr>
            <a:r>
              <a:rPr lang="en-US" dirty="0" smtClean="0"/>
              <a:t>      Such structures are called </a:t>
            </a:r>
            <a:r>
              <a:rPr lang="en-US" i="1" dirty="0" smtClean="0">
                <a:solidFill>
                  <a:schemeClr val="folHlink"/>
                </a:solidFill>
              </a:rPr>
              <a:t>Self-referential</a:t>
            </a:r>
            <a:r>
              <a:rPr lang="en-US" dirty="0" smtClean="0"/>
              <a:t>.</a:t>
            </a:r>
          </a:p>
          <a:p>
            <a:pPr algn="just">
              <a:lnSpc>
                <a:spcPct val="90000"/>
              </a:lnSpc>
              <a:buFont typeface="Wingdings" pitchFamily="2" charset="2"/>
              <a:buNone/>
            </a:pPr>
            <a:r>
              <a:rPr lang="en-US" dirty="0" smtClean="0"/>
              <a:t>	</a:t>
            </a:r>
          </a:p>
          <a:p>
            <a:pPr algn="just">
              <a:lnSpc>
                <a:spcPct val="90000"/>
              </a:lnSpc>
              <a:buFont typeface="Wingdings" pitchFamily="2" charset="2"/>
              <a:buNone/>
            </a:pPr>
            <a:r>
              <a:rPr lang="en-US" dirty="0" err="1" smtClean="0"/>
              <a:t>struct</a:t>
            </a:r>
            <a:r>
              <a:rPr lang="en-US" dirty="0" smtClean="0"/>
              <a:t> node</a:t>
            </a:r>
          </a:p>
          <a:p>
            <a:pPr algn="just">
              <a:lnSpc>
                <a:spcPct val="90000"/>
              </a:lnSpc>
              <a:buFont typeface="Wingdings" pitchFamily="2" charset="2"/>
              <a:buNone/>
            </a:pPr>
            <a:r>
              <a:rPr lang="en-US" dirty="0" smtClean="0"/>
              <a:t>     {</a:t>
            </a:r>
          </a:p>
          <a:p>
            <a:pPr algn="just">
              <a:lnSpc>
                <a:spcPct val="90000"/>
              </a:lnSpc>
              <a:buFont typeface="Wingdings" pitchFamily="2" charset="2"/>
              <a:buNone/>
            </a:pPr>
            <a:r>
              <a:rPr lang="en-US" dirty="0" smtClean="0"/>
              <a:t>	type item;</a:t>
            </a:r>
          </a:p>
          <a:p>
            <a:pPr algn="just">
              <a:lnSpc>
                <a:spcPct val="90000"/>
              </a:lnSpc>
              <a:buFont typeface="Wingdings" pitchFamily="2" charset="2"/>
              <a:buNone/>
            </a:pPr>
            <a:r>
              <a:rPr lang="en-US" dirty="0" smtClean="0"/>
              <a:t>	</a:t>
            </a:r>
            <a:r>
              <a:rPr lang="en-US" dirty="0" err="1" smtClean="0"/>
              <a:t>struct</a:t>
            </a:r>
            <a:r>
              <a:rPr lang="en-US" dirty="0" smtClean="0"/>
              <a:t> node *next;</a:t>
            </a:r>
          </a:p>
          <a:p>
            <a:pPr algn="just">
              <a:lnSpc>
                <a:spcPct val="90000"/>
              </a:lnSpc>
              <a:buFont typeface="Wingdings" pitchFamily="2" charset="2"/>
              <a:buNone/>
            </a:pPr>
            <a:r>
              <a:rPr lang="en-US" dirty="0" smtClean="0"/>
              <a:t>	};</a:t>
            </a:r>
          </a:p>
          <a:p>
            <a:pPr>
              <a:lnSpc>
                <a:spcPct val="90000"/>
              </a:lnSpc>
              <a:buFont typeface="Wingdings" pitchFamily="2" charset="2"/>
              <a:buNone/>
            </a:pPr>
            <a:endParaRPr lang="en-US" dirty="0" smtClean="0"/>
          </a:p>
        </p:txBody>
      </p:sp>
      <p:pic>
        <p:nvPicPr>
          <p:cNvPr id="486403" name="Picture 4"/>
          <p:cNvPicPr>
            <a:picLocks noChangeAspect="1" noChangeArrowheads="1"/>
          </p:cNvPicPr>
          <p:nvPr/>
        </p:nvPicPr>
        <p:blipFill>
          <a:blip r:embed="rId3" cstate="print"/>
          <a:srcRect/>
          <a:stretch>
            <a:fillRect/>
          </a:stretch>
        </p:blipFill>
        <p:spPr bwMode="auto">
          <a:xfrm>
            <a:off x="3009900" y="4584700"/>
            <a:ext cx="5981700" cy="1824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49" name="Rectangle 2"/>
          <p:cNvSpPr>
            <a:spLocks noGrp="1"/>
          </p:cNvSpPr>
          <p:nvPr>
            <p:ph type="title" idx="4294967295"/>
          </p:nvPr>
        </p:nvSpPr>
        <p:spPr/>
        <p:txBody>
          <a:bodyPr/>
          <a:lstStyle/>
          <a:p>
            <a:r>
              <a:rPr lang="en-US" smtClean="0"/>
              <a:t>Arrays &amp; Linked Lists</a:t>
            </a:r>
          </a:p>
        </p:txBody>
      </p:sp>
      <p:sp>
        <p:nvSpPr>
          <p:cNvPr id="488450" name="Rectangle 3"/>
          <p:cNvSpPr>
            <a:spLocks noGrp="1"/>
          </p:cNvSpPr>
          <p:nvPr>
            <p:ph type="body" idx="4294967295"/>
          </p:nvPr>
        </p:nvSpPr>
        <p:spPr>
          <a:xfrm>
            <a:off x="304800" y="1371600"/>
            <a:ext cx="4495800" cy="5029200"/>
          </a:xfrm>
        </p:spPr>
        <p:txBody>
          <a:bodyPr/>
          <a:lstStyle/>
          <a:p>
            <a:pPr algn="ctr">
              <a:buFont typeface="Wingdings" pitchFamily="2" charset="2"/>
              <a:buNone/>
            </a:pPr>
            <a:r>
              <a:rPr lang="en-US" b="1" smtClean="0"/>
              <a:t>Arrays</a:t>
            </a:r>
          </a:p>
          <a:p>
            <a:r>
              <a:rPr lang="en-US" smtClean="0"/>
              <a:t>The sequential organization is     provided implicitly by its index.</a:t>
            </a:r>
          </a:p>
          <a:p>
            <a:r>
              <a:rPr lang="en-US" smtClean="0"/>
              <a:t>The memory allocation is </a:t>
            </a:r>
            <a:r>
              <a:rPr lang="en-US" b="1" smtClean="0">
                <a:solidFill>
                  <a:srgbClr val="006800"/>
                </a:solidFill>
              </a:rPr>
              <a:t>static</a:t>
            </a:r>
            <a:r>
              <a:rPr lang="en-US" smtClean="0">
                <a:solidFill>
                  <a:srgbClr val="006800"/>
                </a:solidFill>
              </a:rPr>
              <a:t>. </a:t>
            </a:r>
          </a:p>
          <a:p>
            <a:r>
              <a:rPr lang="en-US" smtClean="0"/>
              <a:t>Elements are </a:t>
            </a:r>
            <a:r>
              <a:rPr lang="en-US" i="1" smtClean="0">
                <a:solidFill>
                  <a:schemeClr val="folHlink"/>
                </a:solidFill>
              </a:rPr>
              <a:t>physically and  logically adjacent.</a:t>
            </a:r>
          </a:p>
          <a:p>
            <a:r>
              <a:rPr lang="en-US" smtClean="0"/>
              <a:t>Binary and Linear search applicable. </a:t>
            </a:r>
            <a:r>
              <a:rPr lang="en-US" b="1" smtClean="0"/>
              <a:t>Searching is fast</a:t>
            </a:r>
            <a:endParaRPr lang="en-US" smtClean="0"/>
          </a:p>
          <a:p>
            <a:r>
              <a:rPr lang="en-US" smtClean="0"/>
              <a:t>Insertion and deletion of elements takes more time.</a:t>
            </a:r>
          </a:p>
          <a:p>
            <a:r>
              <a:rPr lang="en-US" smtClean="0"/>
              <a:t>Arrays take less memory than      linked lists.</a:t>
            </a:r>
          </a:p>
          <a:p>
            <a:endParaRPr lang="en-US" smtClean="0"/>
          </a:p>
        </p:txBody>
      </p:sp>
      <p:sp>
        <p:nvSpPr>
          <p:cNvPr id="488451" name="Rectangle 4"/>
          <p:cNvSpPr>
            <a:spLocks/>
          </p:cNvSpPr>
          <p:nvPr/>
        </p:nvSpPr>
        <p:spPr bwMode="auto">
          <a:xfrm>
            <a:off x="4800600" y="1371600"/>
            <a:ext cx="4343400" cy="5029200"/>
          </a:xfrm>
          <a:prstGeom prst="rect">
            <a:avLst/>
          </a:prstGeom>
          <a:noFill/>
          <a:ln w="9525">
            <a:noFill/>
            <a:miter lim="800000"/>
            <a:headEnd/>
            <a:tailEnd/>
          </a:ln>
        </p:spPr>
        <p:txBody>
          <a:bodyPr/>
          <a:lstStyle/>
          <a:p>
            <a:pPr marL="342900" indent="-342900" algn="ctr" eaLnBrk="0" hangingPunct="0">
              <a:lnSpc>
                <a:spcPct val="90000"/>
              </a:lnSpc>
              <a:spcBef>
                <a:spcPct val="20000"/>
              </a:spcBef>
              <a:buFont typeface="Wingdings" pitchFamily="2" charset="2"/>
              <a:buNone/>
            </a:pPr>
            <a:r>
              <a:rPr lang="en-US" sz="2000" b="1">
                <a:latin typeface="Gill Sans MT" pitchFamily="34" charset="0"/>
              </a:rPr>
              <a:t>Linked Lists</a:t>
            </a:r>
          </a:p>
          <a:p>
            <a:pPr marL="342900" indent="-342900" eaLnBrk="0" hangingPunct="0">
              <a:spcBef>
                <a:spcPct val="20000"/>
              </a:spcBef>
              <a:buFont typeface="Wingdings" pitchFamily="2" charset="2"/>
              <a:buChar char="§"/>
            </a:pPr>
            <a:r>
              <a:rPr lang="en-US" sz="2000">
                <a:latin typeface="Gill Sans MT" pitchFamily="34" charset="0"/>
              </a:rPr>
              <a:t>The order of the list is given by links from one item to another. </a:t>
            </a:r>
          </a:p>
          <a:p>
            <a:pPr marL="342900" indent="-342900" eaLnBrk="0" hangingPunct="0">
              <a:spcBef>
                <a:spcPct val="20000"/>
              </a:spcBef>
              <a:buFont typeface="Wingdings" pitchFamily="2" charset="2"/>
              <a:buChar char="§"/>
            </a:pPr>
            <a:r>
              <a:rPr lang="en-US" sz="2000">
                <a:latin typeface="Gill Sans MT" pitchFamily="34" charset="0"/>
              </a:rPr>
              <a:t>Memory allocation is </a:t>
            </a:r>
            <a:r>
              <a:rPr lang="en-US" b="1">
                <a:solidFill>
                  <a:srgbClr val="006800"/>
                </a:solidFill>
                <a:latin typeface="Gill Sans MT" pitchFamily="34" charset="0"/>
              </a:rPr>
              <a:t>dynamic</a:t>
            </a:r>
            <a:endParaRPr lang="en-US">
              <a:solidFill>
                <a:srgbClr val="006800"/>
              </a:solidFill>
              <a:latin typeface="Gill Sans MT" pitchFamily="34" charset="0"/>
            </a:endParaRPr>
          </a:p>
          <a:p>
            <a:pPr marL="342900" indent="-342900" eaLnBrk="0" hangingPunct="0">
              <a:lnSpc>
                <a:spcPct val="90000"/>
              </a:lnSpc>
              <a:spcBef>
                <a:spcPct val="20000"/>
              </a:spcBef>
              <a:buFont typeface="Wingdings" pitchFamily="2" charset="2"/>
              <a:buChar char="§"/>
            </a:pPr>
            <a:r>
              <a:rPr lang="en-US" sz="2000">
                <a:latin typeface="Gill Sans MT" pitchFamily="34" charset="0"/>
              </a:rPr>
              <a:t>Elements are </a:t>
            </a:r>
            <a:r>
              <a:rPr lang="en-US" sz="2000" i="1">
                <a:solidFill>
                  <a:schemeClr val="folHlink"/>
                </a:solidFill>
                <a:latin typeface="Gill Sans MT" pitchFamily="34" charset="0"/>
              </a:rPr>
              <a:t>logically adjacent</a:t>
            </a:r>
          </a:p>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r>
              <a:rPr lang="en-US" sz="2000">
                <a:latin typeface="Gill Sans MT" pitchFamily="34" charset="0"/>
              </a:rPr>
              <a:t>Only linear search applicable. </a:t>
            </a:r>
            <a:r>
              <a:rPr lang="en-US" sz="2000" b="1">
                <a:latin typeface="Gill Sans MT" pitchFamily="34" charset="0"/>
              </a:rPr>
              <a:t>Searching is slow</a:t>
            </a:r>
            <a:endParaRPr lang="en-US" sz="2000">
              <a:latin typeface="Gill Sans MT" pitchFamily="34" charset="0"/>
            </a:endParaRPr>
          </a:p>
          <a:p>
            <a:pPr marL="342900" indent="-342900" eaLnBrk="0" hangingPunct="0">
              <a:spcBef>
                <a:spcPct val="20000"/>
              </a:spcBef>
              <a:buFont typeface="Wingdings" pitchFamily="2" charset="2"/>
              <a:buChar char="§"/>
            </a:pPr>
            <a:r>
              <a:rPr lang="en-US" sz="2000">
                <a:latin typeface="Gill Sans MT" pitchFamily="34" charset="0"/>
              </a:rPr>
              <a:t>Insertion and deletion of    elements is fast.</a:t>
            </a:r>
          </a:p>
          <a:p>
            <a:pPr marL="342900" indent="-342900" eaLnBrk="0" hangingPunct="0">
              <a:spcBef>
                <a:spcPct val="20000"/>
              </a:spcBef>
              <a:buFont typeface="Wingdings" pitchFamily="2" charset="2"/>
              <a:buChar char="§"/>
            </a:pPr>
            <a:r>
              <a:rPr lang="en-US" sz="2000">
                <a:latin typeface="Gill Sans MT" pitchFamily="34" charset="0"/>
              </a:rPr>
              <a:t>Linked Lists take more memory    than arrays (address of the next    node is to be stored)</a:t>
            </a:r>
          </a:p>
          <a:p>
            <a:pPr marL="342900" indent="-342900" eaLnBrk="0" hangingPunct="0">
              <a:lnSpc>
                <a:spcPct val="90000"/>
              </a:lnSpc>
              <a:spcBef>
                <a:spcPct val="20000"/>
              </a:spcBef>
              <a:buFont typeface="Wingdings" pitchFamily="2" charset="2"/>
              <a:buChar char="§"/>
            </a:pPr>
            <a:endParaRPr lang="en-US" sz="2000">
              <a:latin typeface="Gill Sans MT" pitchFamily="34" charset="0"/>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3" name="Rectangle 2"/>
          <p:cNvSpPr>
            <a:spLocks noGrp="1"/>
          </p:cNvSpPr>
          <p:nvPr>
            <p:ph type="title" idx="4294967295"/>
          </p:nvPr>
        </p:nvSpPr>
        <p:spPr/>
        <p:txBody>
          <a:bodyPr/>
          <a:lstStyle/>
          <a:p>
            <a:r>
              <a:rPr lang="en-US" smtClean="0"/>
              <a:t>Creating a Linked List..</a:t>
            </a:r>
          </a:p>
        </p:txBody>
      </p:sp>
      <p:sp>
        <p:nvSpPr>
          <p:cNvPr id="489474" name="Rectangle 3"/>
          <p:cNvSpPr>
            <a:spLocks noGrp="1"/>
          </p:cNvSpPr>
          <p:nvPr>
            <p:ph type="body" idx="4294967295"/>
          </p:nvPr>
        </p:nvSpPr>
        <p:spPr/>
        <p:txBody>
          <a:bodyPr/>
          <a:lstStyle/>
          <a:p>
            <a:pPr>
              <a:buFont typeface="Wingdings" pitchFamily="2" charset="2"/>
              <a:buNone/>
            </a:pPr>
            <a:r>
              <a:rPr lang="en-US" smtClean="0"/>
              <a:t>Struct node</a:t>
            </a:r>
          </a:p>
          <a:p>
            <a:pPr>
              <a:buFont typeface="Wingdings" pitchFamily="2" charset="2"/>
              <a:buNone/>
            </a:pPr>
            <a:r>
              <a:rPr lang="en-US" smtClean="0"/>
              <a:t> {</a:t>
            </a:r>
          </a:p>
          <a:p>
            <a:pPr>
              <a:buFont typeface="Wingdings" pitchFamily="2" charset="2"/>
              <a:buNone/>
            </a:pPr>
            <a:r>
              <a:rPr lang="en-US" smtClean="0"/>
              <a:t>     int marks;</a:t>
            </a:r>
          </a:p>
          <a:p>
            <a:pPr>
              <a:buFont typeface="Wingdings" pitchFamily="2" charset="2"/>
              <a:buNone/>
            </a:pPr>
            <a:r>
              <a:rPr lang="en-US" smtClean="0"/>
              <a:t>     struct node *next;</a:t>
            </a:r>
          </a:p>
          <a:p>
            <a:pPr>
              <a:buFont typeface="Wingdings" pitchFamily="2" charset="2"/>
              <a:buNone/>
            </a:pPr>
            <a:r>
              <a:rPr lang="en-US" smtClean="0"/>
              <a:t>  };</a:t>
            </a:r>
          </a:p>
          <a:p>
            <a:pPr>
              <a:buFont typeface="Wingdings" pitchFamily="2" charset="2"/>
              <a:buNone/>
            </a:pPr>
            <a:endParaRPr lang="en-US" smtClean="0"/>
          </a:p>
          <a:p>
            <a:r>
              <a:rPr lang="en-US" smtClean="0"/>
              <a:t>The struct declaration merely describes the format of the nodes and does not allocate storage.</a:t>
            </a:r>
          </a:p>
          <a:p>
            <a:r>
              <a:rPr lang="en-US" smtClean="0"/>
              <a:t>Storage space for a node is created only when the function </a:t>
            </a:r>
            <a:r>
              <a:rPr lang="en-US" b="1" smtClean="0">
                <a:solidFill>
                  <a:schemeClr val="folHlink"/>
                </a:solidFill>
              </a:rPr>
              <a:t>malloc </a:t>
            </a:r>
            <a:r>
              <a:rPr lang="en-US" smtClean="0"/>
              <a:t>is called.</a:t>
            </a:r>
          </a:p>
          <a:p>
            <a:pPr>
              <a:buFont typeface="Wingdings" pitchFamily="2" charset="2"/>
              <a:buNone/>
            </a:pPr>
            <a:r>
              <a:rPr lang="en-US" smtClean="0"/>
              <a:t> </a:t>
            </a:r>
          </a:p>
          <a:p>
            <a:pPr>
              <a:buFont typeface="Wingdings" pitchFamily="2" charset="2"/>
              <a:buNone/>
            </a:pPr>
            <a:r>
              <a:rPr lang="en-US" smtClean="0"/>
              <a:t>  struct node *head;</a:t>
            </a:r>
          </a:p>
          <a:p>
            <a:pPr>
              <a:buFont typeface="Wingdings" pitchFamily="2" charset="2"/>
              <a:buNone/>
            </a:pPr>
            <a:r>
              <a:rPr lang="en-US" smtClean="0"/>
              <a:t>  head=(struct node *)</a:t>
            </a:r>
            <a:r>
              <a:rPr lang="en-US" b="1" smtClean="0"/>
              <a:t>malloc</a:t>
            </a:r>
            <a:r>
              <a:rPr lang="en-US" smtClean="0"/>
              <a:t>(sizeof(node));</a:t>
            </a:r>
          </a:p>
          <a:p>
            <a:endParaRPr lang="en-US" smtClean="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1" name="Rectangle 2"/>
          <p:cNvSpPr>
            <a:spLocks noGrp="1"/>
          </p:cNvSpPr>
          <p:nvPr>
            <p:ph type="title" idx="4294967295"/>
          </p:nvPr>
        </p:nvSpPr>
        <p:spPr/>
        <p:txBody>
          <a:bodyPr/>
          <a:lstStyle/>
          <a:p>
            <a:r>
              <a:rPr lang="en-US" dirty="0" smtClean="0"/>
              <a:t>Creating a Linked List. (Contd.).</a:t>
            </a:r>
          </a:p>
        </p:txBody>
      </p:sp>
      <p:sp>
        <p:nvSpPr>
          <p:cNvPr id="491522" name="Rectangle 3"/>
          <p:cNvSpPr>
            <a:spLocks noGrp="1"/>
          </p:cNvSpPr>
          <p:nvPr>
            <p:ph type="body" idx="4294967295"/>
          </p:nvPr>
        </p:nvSpPr>
        <p:spPr/>
        <p:txBody>
          <a:bodyPr/>
          <a:lstStyle/>
          <a:p>
            <a:pPr eaLnBrk="1" hangingPunct="1"/>
            <a:r>
              <a:rPr lang="en-US" smtClean="0"/>
              <a:t>malloc allocates a piece of memory that is sufficient to store a node and assigns its address to the pointer variable head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 following statements store values in the member fields</a:t>
            </a:r>
          </a:p>
          <a:p>
            <a:pPr lvl="1" eaLnBrk="1" hangingPunct="1">
              <a:buFont typeface="Gill Sans MT" pitchFamily="34" charset="0"/>
              <a:buNone/>
            </a:pPr>
            <a:r>
              <a:rPr lang="en-US" sz="1800" smtClean="0"/>
              <a:t>head-&gt;no=10;</a:t>
            </a:r>
          </a:p>
          <a:p>
            <a:pPr lvl="1" eaLnBrk="1" hangingPunct="1">
              <a:buFont typeface="Gill Sans MT" pitchFamily="34" charset="0"/>
              <a:buNone/>
            </a:pPr>
            <a:r>
              <a:rPr lang="en-US" sz="1800" smtClean="0"/>
              <a:t>head-&gt;NULL; </a:t>
            </a:r>
          </a:p>
          <a:p>
            <a:pPr eaLnBrk="1" hangingPunct="1"/>
            <a:endParaRPr lang="en-US" smtClean="0"/>
          </a:p>
        </p:txBody>
      </p:sp>
      <p:grpSp>
        <p:nvGrpSpPr>
          <p:cNvPr id="491523" name="Group 20"/>
          <p:cNvGrpSpPr>
            <a:grpSpLocks/>
          </p:cNvGrpSpPr>
          <p:nvPr/>
        </p:nvGrpSpPr>
        <p:grpSpPr bwMode="auto">
          <a:xfrm>
            <a:off x="2971800" y="2286000"/>
            <a:ext cx="2286000" cy="4267200"/>
            <a:chOff x="1872" y="1440"/>
            <a:chExt cx="1440" cy="2688"/>
          </a:xfrm>
        </p:grpSpPr>
        <p:sp>
          <p:nvSpPr>
            <p:cNvPr id="491524" name="Rectangle 4"/>
            <p:cNvSpPr>
              <a:spLocks noChangeArrowheads="1"/>
            </p:cNvSpPr>
            <p:nvPr/>
          </p:nvSpPr>
          <p:spPr bwMode="auto">
            <a:xfrm>
              <a:off x="1872" y="1728"/>
              <a:ext cx="1340" cy="43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25" name="Line 5"/>
            <p:cNvSpPr>
              <a:spLocks noChangeShapeType="1"/>
            </p:cNvSpPr>
            <p:nvPr/>
          </p:nvSpPr>
          <p:spPr bwMode="auto">
            <a:xfrm>
              <a:off x="2542" y="1728"/>
              <a:ext cx="0" cy="432"/>
            </a:xfrm>
            <a:prstGeom prst="line">
              <a:avLst/>
            </a:prstGeom>
            <a:noFill/>
            <a:ln w="9525">
              <a:solidFill>
                <a:schemeClr val="tx1"/>
              </a:solidFill>
              <a:miter lim="800000"/>
              <a:headEnd/>
              <a:tailEnd/>
            </a:ln>
          </p:spPr>
          <p:txBody>
            <a:bodyPr wrap="none"/>
            <a:lstStyle/>
            <a:p>
              <a:endParaRPr lang="en-US"/>
            </a:p>
          </p:txBody>
        </p:sp>
        <p:sp>
          <p:nvSpPr>
            <p:cNvPr id="491526" name="Text Box 6"/>
            <p:cNvSpPr txBox="1">
              <a:spLocks noChangeArrowheads="1"/>
            </p:cNvSpPr>
            <p:nvPr/>
          </p:nvSpPr>
          <p:spPr bwMode="auto">
            <a:xfrm>
              <a:off x="2284" y="1440"/>
              <a:ext cx="511" cy="288"/>
            </a:xfrm>
            <a:prstGeom prst="rect">
              <a:avLst/>
            </a:prstGeom>
            <a:noFill/>
            <a:ln w="9525">
              <a:noFill/>
              <a:miter lim="800000"/>
              <a:headEnd/>
              <a:tailEnd/>
            </a:ln>
          </p:spPr>
          <p:txBody>
            <a:bodyPr wrap="none">
              <a:spAutoFit/>
            </a:bodyPr>
            <a:lstStyle/>
            <a:p>
              <a:r>
                <a:rPr lang="en-US" sz="2400" b="1">
                  <a:latin typeface="Times New Roman" pitchFamily="18" charset="0"/>
                </a:rPr>
                <a:t>node</a:t>
              </a:r>
            </a:p>
          </p:txBody>
        </p:sp>
        <p:sp>
          <p:nvSpPr>
            <p:cNvPr id="491527" name="Text Box 7"/>
            <p:cNvSpPr txBox="1">
              <a:spLocks noChangeArrowheads="1"/>
            </p:cNvSpPr>
            <p:nvPr/>
          </p:nvSpPr>
          <p:spPr bwMode="auto">
            <a:xfrm>
              <a:off x="1920" y="2142"/>
              <a:ext cx="545" cy="231"/>
            </a:xfrm>
            <a:prstGeom prst="rect">
              <a:avLst/>
            </a:prstGeom>
            <a:noFill/>
            <a:ln w="9525">
              <a:noFill/>
              <a:miter lim="800000"/>
              <a:headEnd/>
              <a:tailEnd/>
            </a:ln>
          </p:spPr>
          <p:txBody>
            <a:bodyPr>
              <a:spAutoFit/>
            </a:bodyPr>
            <a:lstStyle/>
            <a:p>
              <a:r>
                <a:rPr lang="en-US" b="1"/>
                <a:t>marks</a:t>
              </a:r>
            </a:p>
          </p:txBody>
        </p:sp>
        <p:sp>
          <p:nvSpPr>
            <p:cNvPr id="491528" name="Text Box 8"/>
            <p:cNvSpPr txBox="1">
              <a:spLocks noChangeArrowheads="1"/>
            </p:cNvSpPr>
            <p:nvPr/>
          </p:nvSpPr>
          <p:spPr bwMode="auto">
            <a:xfrm>
              <a:off x="2594" y="2112"/>
              <a:ext cx="495" cy="288"/>
            </a:xfrm>
            <a:prstGeom prst="rect">
              <a:avLst/>
            </a:prstGeom>
            <a:noFill/>
            <a:ln w="9525">
              <a:noFill/>
              <a:miter lim="800000"/>
              <a:headEnd/>
              <a:tailEnd/>
            </a:ln>
          </p:spPr>
          <p:txBody>
            <a:bodyPr wrap="none">
              <a:spAutoFit/>
            </a:bodyPr>
            <a:lstStyle/>
            <a:p>
              <a:r>
                <a:rPr lang="en-US" sz="2400" b="1">
                  <a:latin typeface="Times New Roman" pitchFamily="18" charset="0"/>
                </a:rPr>
                <a:t> </a:t>
              </a:r>
              <a:r>
                <a:rPr lang="en-US" sz="2400">
                  <a:latin typeface="Times New Roman" pitchFamily="18" charset="0"/>
                </a:rPr>
                <a:t>next</a:t>
              </a:r>
            </a:p>
          </p:txBody>
        </p:sp>
        <p:sp>
          <p:nvSpPr>
            <p:cNvPr id="491529" name="Rectangle 10"/>
            <p:cNvSpPr>
              <a:spLocks noChangeArrowheads="1"/>
            </p:cNvSpPr>
            <p:nvPr/>
          </p:nvSpPr>
          <p:spPr bwMode="auto">
            <a:xfrm>
              <a:off x="1972" y="3264"/>
              <a:ext cx="1340" cy="432"/>
            </a:xfrm>
            <a:prstGeom prst="rect">
              <a:avLst/>
            </a:prstGeom>
            <a:solidFill>
              <a:schemeClr val="accent1"/>
            </a:solidFill>
            <a:ln w="9525">
              <a:solidFill>
                <a:schemeClr val="tx1"/>
              </a:solidFill>
              <a:miter lim="800000"/>
              <a:headEnd/>
              <a:tailEnd/>
            </a:ln>
          </p:spPr>
          <p:txBody>
            <a:bodyPr wrap="none" anchor="ctr"/>
            <a:lstStyle/>
            <a:p>
              <a:pPr algn="ctr"/>
              <a:endParaRPr lang="en-US" sz="2400" i="1">
                <a:latin typeface="Times New Roman" pitchFamily="18" charset="0"/>
              </a:endParaRPr>
            </a:p>
          </p:txBody>
        </p:sp>
        <p:sp>
          <p:nvSpPr>
            <p:cNvPr id="491530" name="Line 11"/>
            <p:cNvSpPr>
              <a:spLocks noChangeShapeType="1"/>
            </p:cNvSpPr>
            <p:nvPr/>
          </p:nvSpPr>
          <p:spPr bwMode="auto">
            <a:xfrm>
              <a:off x="2642" y="3264"/>
              <a:ext cx="0" cy="432"/>
            </a:xfrm>
            <a:prstGeom prst="line">
              <a:avLst/>
            </a:prstGeom>
            <a:noFill/>
            <a:ln w="9525">
              <a:solidFill>
                <a:schemeClr val="tx1"/>
              </a:solidFill>
              <a:miter lim="800000"/>
              <a:headEnd/>
              <a:tailEnd/>
            </a:ln>
          </p:spPr>
          <p:txBody>
            <a:bodyPr wrap="none"/>
            <a:lstStyle/>
            <a:p>
              <a:endParaRPr lang="en-US"/>
            </a:p>
          </p:txBody>
        </p:sp>
        <p:sp>
          <p:nvSpPr>
            <p:cNvPr id="491531" name="Text Box 12"/>
            <p:cNvSpPr txBox="1">
              <a:spLocks noChangeArrowheads="1"/>
            </p:cNvSpPr>
            <p:nvPr/>
          </p:nvSpPr>
          <p:spPr bwMode="auto">
            <a:xfrm>
              <a:off x="2384" y="2976"/>
              <a:ext cx="549" cy="288"/>
            </a:xfrm>
            <a:prstGeom prst="rect">
              <a:avLst/>
            </a:prstGeom>
            <a:noFill/>
            <a:ln w="9525">
              <a:noFill/>
              <a:miter lim="800000"/>
              <a:headEnd/>
              <a:tailEnd/>
            </a:ln>
          </p:spPr>
          <p:txBody>
            <a:bodyPr>
              <a:spAutoFit/>
            </a:bodyPr>
            <a:lstStyle/>
            <a:p>
              <a:r>
                <a:rPr lang="en-US" sz="2400" b="1">
                  <a:latin typeface="Times New Roman" pitchFamily="18" charset="0"/>
                </a:rPr>
                <a:t>node</a:t>
              </a:r>
            </a:p>
          </p:txBody>
        </p:sp>
        <p:sp>
          <p:nvSpPr>
            <p:cNvPr id="491532" name="Text Box 13"/>
            <p:cNvSpPr txBox="1">
              <a:spLocks noChangeArrowheads="1"/>
            </p:cNvSpPr>
            <p:nvPr/>
          </p:nvSpPr>
          <p:spPr bwMode="auto">
            <a:xfrm>
              <a:off x="2126" y="3312"/>
              <a:ext cx="308" cy="288"/>
            </a:xfrm>
            <a:prstGeom prst="rect">
              <a:avLst/>
            </a:prstGeom>
            <a:noFill/>
            <a:ln w="9525">
              <a:noFill/>
              <a:miter lim="800000"/>
              <a:headEnd/>
              <a:tailEnd/>
            </a:ln>
          </p:spPr>
          <p:txBody>
            <a:bodyPr wrap="none">
              <a:spAutoFit/>
            </a:bodyPr>
            <a:lstStyle/>
            <a:p>
              <a:r>
                <a:rPr lang="en-US" sz="2400">
                  <a:latin typeface="Times New Roman" pitchFamily="18" charset="0"/>
                </a:rPr>
                <a:t>10</a:t>
              </a:r>
            </a:p>
          </p:txBody>
        </p:sp>
        <p:sp>
          <p:nvSpPr>
            <p:cNvPr id="491533" name="Text Box 14"/>
            <p:cNvSpPr txBox="1">
              <a:spLocks noChangeArrowheads="1"/>
            </p:cNvSpPr>
            <p:nvPr/>
          </p:nvSpPr>
          <p:spPr bwMode="auto">
            <a:xfrm>
              <a:off x="2848" y="3312"/>
              <a:ext cx="255" cy="288"/>
            </a:xfrm>
            <a:prstGeom prst="rect">
              <a:avLst/>
            </a:prstGeom>
            <a:noFill/>
            <a:ln w="9525">
              <a:noFill/>
              <a:miter lim="800000"/>
              <a:headEnd/>
              <a:tailEnd/>
            </a:ln>
          </p:spPr>
          <p:txBody>
            <a:bodyPr wrap="none">
              <a:spAutoFit/>
            </a:bodyPr>
            <a:lstStyle/>
            <a:p>
              <a:r>
                <a:rPr lang="en-US" sz="2400">
                  <a:latin typeface="Times New Roman" pitchFamily="18" charset="0"/>
                </a:rPr>
                <a:t>X</a:t>
              </a:r>
            </a:p>
          </p:txBody>
        </p:sp>
        <p:sp>
          <p:nvSpPr>
            <p:cNvPr id="491534" name="Text Box 15"/>
            <p:cNvSpPr txBox="1">
              <a:spLocks noChangeArrowheads="1"/>
            </p:cNvSpPr>
            <p:nvPr/>
          </p:nvSpPr>
          <p:spPr bwMode="auto">
            <a:xfrm>
              <a:off x="2281" y="3648"/>
              <a:ext cx="116" cy="288"/>
            </a:xfrm>
            <a:prstGeom prst="rect">
              <a:avLst/>
            </a:prstGeom>
            <a:noFill/>
            <a:ln w="9525">
              <a:noFill/>
              <a:miter lim="800000"/>
              <a:headEnd/>
              <a:tailEnd/>
            </a:ln>
          </p:spPr>
          <p:txBody>
            <a:bodyPr wrap="none">
              <a:spAutoFit/>
            </a:bodyPr>
            <a:lstStyle/>
            <a:p>
              <a:endParaRPr lang="en-US" sz="2400" i="1">
                <a:latin typeface="Times New Roman" pitchFamily="18" charset="0"/>
              </a:endParaRPr>
            </a:p>
          </p:txBody>
        </p:sp>
        <p:sp>
          <p:nvSpPr>
            <p:cNvPr id="491535" name="Text Box 16"/>
            <p:cNvSpPr txBox="1">
              <a:spLocks noChangeArrowheads="1"/>
            </p:cNvSpPr>
            <p:nvPr/>
          </p:nvSpPr>
          <p:spPr bwMode="auto">
            <a:xfrm>
              <a:off x="2059" y="3667"/>
              <a:ext cx="629" cy="461"/>
            </a:xfrm>
            <a:prstGeom prst="rect">
              <a:avLst/>
            </a:prstGeom>
            <a:noFill/>
            <a:ln w="9525">
              <a:noFill/>
              <a:miter lim="800000"/>
              <a:headEnd/>
              <a:tailEnd/>
            </a:ln>
          </p:spPr>
          <p:txBody>
            <a:bodyPr>
              <a:spAutoFit/>
            </a:bodyPr>
            <a:lstStyle/>
            <a:p>
              <a:r>
                <a:rPr lang="en-US" b="1"/>
                <a:t>marks</a:t>
              </a:r>
              <a:endParaRPr lang="en-US" sz="2400" b="1">
                <a:latin typeface="Times New Roman" pitchFamily="18" charset="0"/>
              </a:endParaRPr>
            </a:p>
            <a:p>
              <a:endParaRPr lang="en-US" sz="2400" b="1" i="1">
                <a:latin typeface="Times New Roman" pitchFamily="18" charset="0"/>
              </a:endParaRPr>
            </a:p>
          </p:txBody>
        </p:sp>
        <p:sp>
          <p:nvSpPr>
            <p:cNvPr id="491536" name="Text Box 17"/>
            <p:cNvSpPr txBox="1">
              <a:spLocks noChangeArrowheads="1"/>
            </p:cNvSpPr>
            <p:nvPr/>
          </p:nvSpPr>
          <p:spPr bwMode="auto">
            <a:xfrm>
              <a:off x="2796" y="3648"/>
              <a:ext cx="446" cy="288"/>
            </a:xfrm>
            <a:prstGeom prst="rect">
              <a:avLst/>
            </a:prstGeom>
            <a:noFill/>
            <a:ln w="9525">
              <a:noFill/>
              <a:miter lim="800000"/>
              <a:headEnd/>
              <a:tailEnd/>
            </a:ln>
          </p:spPr>
          <p:txBody>
            <a:bodyPr wrap="none">
              <a:spAutoFit/>
            </a:bodyPr>
            <a:lstStyle/>
            <a:p>
              <a:r>
                <a:rPr lang="en-US" sz="2400">
                  <a:latin typeface="Times New Roman" pitchFamily="18" charset="0"/>
                </a:rPr>
                <a:t>next</a:t>
              </a:r>
            </a:p>
          </p:txBody>
        </p:sp>
      </p:gr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5" name="Rectangle 2"/>
          <p:cNvSpPr>
            <a:spLocks noGrp="1"/>
          </p:cNvSpPr>
          <p:nvPr>
            <p:ph type="title" idx="4294967295"/>
          </p:nvPr>
        </p:nvSpPr>
        <p:spPr/>
        <p:txBody>
          <a:bodyPr/>
          <a:lstStyle/>
          <a:p>
            <a:r>
              <a:rPr lang="en-US" dirty="0" smtClean="0"/>
              <a:t>Creating a Linked List. (Contd.).</a:t>
            </a:r>
          </a:p>
        </p:txBody>
      </p:sp>
      <p:sp>
        <p:nvSpPr>
          <p:cNvPr id="492546" name="Rectangle 3"/>
          <p:cNvSpPr>
            <a:spLocks noGrp="1"/>
          </p:cNvSpPr>
          <p:nvPr>
            <p:ph type="body" idx="4294967295"/>
          </p:nvPr>
        </p:nvSpPr>
        <p:spPr>
          <a:xfrm>
            <a:off x="685800" y="1447800"/>
            <a:ext cx="8081963" cy="5181600"/>
          </a:xfrm>
        </p:spPr>
        <p:txBody>
          <a:bodyPr/>
          <a:lstStyle/>
          <a:p>
            <a:pPr eaLnBrk="1" hangingPunct="1"/>
            <a:r>
              <a:rPr lang="en-US" smtClean="0"/>
              <a:t>The second node can be added as follows:</a:t>
            </a:r>
          </a:p>
          <a:p>
            <a:pPr lvl="1" eaLnBrk="1" hangingPunct="1">
              <a:buFont typeface="Gill Sans MT" pitchFamily="34" charset="0"/>
              <a:buNone/>
            </a:pPr>
            <a:r>
              <a:rPr lang="en-US" sz="1800" smtClean="0"/>
              <a:t>      second=(struct node *)malloc(sizeof(struct node));</a:t>
            </a:r>
          </a:p>
          <a:p>
            <a:pPr lvl="1" eaLnBrk="1" hangingPunct="1">
              <a:buFont typeface="Gill Sans MT" pitchFamily="34" charset="0"/>
              <a:buNone/>
            </a:pPr>
            <a:r>
              <a:rPr lang="en-US" sz="1800" smtClean="0"/>
              <a:t>      second-&gt;marks=20;</a:t>
            </a:r>
          </a:p>
          <a:p>
            <a:pPr lvl="1" eaLnBrk="1" hangingPunct="1">
              <a:buFont typeface="Gill Sans MT" pitchFamily="34" charset="0"/>
              <a:buNone/>
            </a:pPr>
            <a:r>
              <a:rPr lang="en-US" sz="1800" smtClean="0"/>
              <a:t>      second-&gt;next=NULL;</a:t>
            </a:r>
          </a:p>
          <a:p>
            <a:pPr lvl="1" eaLnBrk="1" hangingPunct="1">
              <a:buFont typeface="Gill Sans MT" pitchFamily="34" charset="0"/>
              <a:buNone/>
            </a:pPr>
            <a:r>
              <a:rPr lang="en-US" sz="1800" smtClean="0"/>
              <a:t>      head-&gt;next=second;</a:t>
            </a:r>
          </a:p>
          <a:p>
            <a:pPr lvl="1" eaLnBrk="1" hangingPunct="1">
              <a:buFont typeface="Gill Sans MT" pitchFamily="34" charset="0"/>
              <a:buNone/>
            </a:pPr>
            <a:endParaRPr lang="en-US" sz="1800" smtClean="0"/>
          </a:p>
          <a:p>
            <a:pPr lvl="1" eaLnBrk="1" hangingPunct="1">
              <a:buFont typeface="Gill Sans MT" pitchFamily="34" charset="0"/>
              <a:buNone/>
            </a:pPr>
            <a:endParaRPr lang="en-US" sz="1800" smtClean="0"/>
          </a:p>
          <a:p>
            <a:pPr lvl="1" eaLnBrk="1" hangingPunct="1">
              <a:buFont typeface="Gill Sans MT" pitchFamily="34" charset="0"/>
              <a:buNone/>
            </a:pPr>
            <a:endParaRPr lang="en-US" sz="1800" smtClean="0"/>
          </a:p>
          <a:p>
            <a:pPr lvl="1" eaLnBrk="1" hangingPunct="1">
              <a:buFont typeface="Gill Sans MT" pitchFamily="34" charset="0"/>
              <a:buNone/>
            </a:pPr>
            <a:endParaRPr lang="en-US" sz="1800" smtClean="0"/>
          </a:p>
          <a:p>
            <a:pPr lvl="1" eaLnBrk="1" hangingPunct="1">
              <a:buFont typeface="Gill Sans MT" pitchFamily="34" charset="0"/>
              <a:buNone/>
            </a:pPr>
            <a:endParaRPr lang="en-US" sz="1800" smtClean="0"/>
          </a:p>
          <a:p>
            <a:pPr eaLnBrk="1" hangingPunct="1"/>
            <a:r>
              <a:rPr lang="en-US" smtClean="0"/>
              <a:t>This process can be easily implemented using iteration techniques.</a:t>
            </a:r>
          </a:p>
          <a:p>
            <a:pPr eaLnBrk="1" hangingPunct="1"/>
            <a:r>
              <a:rPr lang="en-US" smtClean="0"/>
              <a:t>The pointer can be moved from current node to the next by a       self-replacement statement:</a:t>
            </a:r>
          </a:p>
          <a:p>
            <a:pPr lvl="1" eaLnBrk="1" hangingPunct="1">
              <a:buFont typeface="Gill Sans MT" pitchFamily="34" charset="0"/>
              <a:buNone/>
            </a:pPr>
            <a:r>
              <a:rPr lang="en-US" sz="1800" smtClean="0"/>
              <a:t>                               head=head-&gt;next;</a:t>
            </a:r>
          </a:p>
          <a:p>
            <a:pPr eaLnBrk="1" hangingPunct="1"/>
            <a:endParaRPr lang="en-US" smtClean="0"/>
          </a:p>
        </p:txBody>
      </p:sp>
      <p:grpSp>
        <p:nvGrpSpPr>
          <p:cNvPr id="492547" name="Group 20"/>
          <p:cNvGrpSpPr>
            <a:grpSpLocks/>
          </p:cNvGrpSpPr>
          <p:nvPr/>
        </p:nvGrpSpPr>
        <p:grpSpPr bwMode="auto">
          <a:xfrm>
            <a:off x="1431925" y="3276600"/>
            <a:ext cx="4587875" cy="1482725"/>
            <a:chOff x="902" y="2064"/>
            <a:chExt cx="2890" cy="934"/>
          </a:xfrm>
        </p:grpSpPr>
        <p:sp>
          <p:nvSpPr>
            <p:cNvPr id="492548" name="Rectangle 4"/>
            <p:cNvSpPr>
              <a:spLocks noChangeArrowheads="1"/>
            </p:cNvSpPr>
            <p:nvPr/>
          </p:nvSpPr>
          <p:spPr bwMode="auto">
            <a:xfrm>
              <a:off x="1152" y="2326"/>
              <a:ext cx="1104" cy="432"/>
            </a:xfrm>
            <a:prstGeom prst="rect">
              <a:avLst/>
            </a:prstGeom>
            <a:solidFill>
              <a:schemeClr val="accent1"/>
            </a:solidFill>
            <a:ln w="9525">
              <a:solidFill>
                <a:schemeClr val="tx1"/>
              </a:solidFill>
              <a:miter lim="800000"/>
              <a:headEnd/>
              <a:tailEnd/>
            </a:ln>
          </p:spPr>
          <p:txBody>
            <a:bodyPr wrap="none" anchor="ctr"/>
            <a:lstStyle/>
            <a:p>
              <a:pPr algn="ctr"/>
              <a:endParaRPr lang="en-US" sz="2400" i="1">
                <a:latin typeface="Times New Roman" pitchFamily="18" charset="0"/>
              </a:endParaRPr>
            </a:p>
          </p:txBody>
        </p:sp>
        <p:sp>
          <p:nvSpPr>
            <p:cNvPr id="492549" name="Rectangle 5"/>
            <p:cNvSpPr>
              <a:spLocks noChangeArrowheads="1"/>
            </p:cNvSpPr>
            <p:nvPr/>
          </p:nvSpPr>
          <p:spPr bwMode="auto">
            <a:xfrm>
              <a:off x="2640" y="2326"/>
              <a:ext cx="1152" cy="432"/>
            </a:xfrm>
            <a:prstGeom prst="rect">
              <a:avLst/>
            </a:prstGeom>
            <a:solidFill>
              <a:schemeClr val="accent1"/>
            </a:solidFill>
            <a:ln w="9525">
              <a:solidFill>
                <a:schemeClr val="tx1"/>
              </a:solidFill>
              <a:miter lim="800000"/>
              <a:headEnd/>
              <a:tailEnd/>
            </a:ln>
          </p:spPr>
          <p:txBody>
            <a:bodyPr wrap="none" anchor="ctr"/>
            <a:lstStyle/>
            <a:p>
              <a:pPr algn="ctr"/>
              <a:endParaRPr lang="en-US" sz="2400" i="1">
                <a:latin typeface="Times New Roman" pitchFamily="18" charset="0"/>
              </a:endParaRPr>
            </a:p>
          </p:txBody>
        </p:sp>
        <p:sp>
          <p:nvSpPr>
            <p:cNvPr id="492550" name="Line 6"/>
            <p:cNvSpPr>
              <a:spLocks noChangeShapeType="1"/>
            </p:cNvSpPr>
            <p:nvPr/>
          </p:nvSpPr>
          <p:spPr bwMode="auto">
            <a:xfrm>
              <a:off x="1680" y="2326"/>
              <a:ext cx="0" cy="432"/>
            </a:xfrm>
            <a:prstGeom prst="line">
              <a:avLst/>
            </a:prstGeom>
            <a:noFill/>
            <a:ln w="9525">
              <a:solidFill>
                <a:schemeClr val="tx1"/>
              </a:solidFill>
              <a:miter lim="800000"/>
              <a:headEnd/>
              <a:tailEnd/>
            </a:ln>
          </p:spPr>
          <p:txBody>
            <a:bodyPr wrap="none"/>
            <a:lstStyle/>
            <a:p>
              <a:endParaRPr lang="en-US"/>
            </a:p>
          </p:txBody>
        </p:sp>
        <p:sp>
          <p:nvSpPr>
            <p:cNvPr id="492551" name="Line 7"/>
            <p:cNvSpPr>
              <a:spLocks noChangeShapeType="1"/>
            </p:cNvSpPr>
            <p:nvPr/>
          </p:nvSpPr>
          <p:spPr bwMode="auto">
            <a:xfrm>
              <a:off x="3216" y="2326"/>
              <a:ext cx="0" cy="432"/>
            </a:xfrm>
            <a:prstGeom prst="line">
              <a:avLst/>
            </a:prstGeom>
            <a:noFill/>
            <a:ln w="9525">
              <a:solidFill>
                <a:schemeClr val="tx1"/>
              </a:solidFill>
              <a:miter lim="800000"/>
              <a:headEnd/>
              <a:tailEnd/>
            </a:ln>
          </p:spPr>
          <p:txBody>
            <a:bodyPr wrap="none"/>
            <a:lstStyle/>
            <a:p>
              <a:endParaRPr lang="en-US"/>
            </a:p>
          </p:txBody>
        </p:sp>
        <p:sp>
          <p:nvSpPr>
            <p:cNvPr id="492552" name="Text Box 8"/>
            <p:cNvSpPr txBox="1">
              <a:spLocks noChangeArrowheads="1"/>
            </p:cNvSpPr>
            <p:nvPr/>
          </p:nvSpPr>
          <p:spPr bwMode="auto">
            <a:xfrm>
              <a:off x="1248" y="2374"/>
              <a:ext cx="308" cy="288"/>
            </a:xfrm>
            <a:prstGeom prst="rect">
              <a:avLst/>
            </a:prstGeom>
            <a:noFill/>
            <a:ln w="9525">
              <a:noFill/>
              <a:miter lim="800000"/>
              <a:headEnd/>
              <a:tailEnd/>
            </a:ln>
          </p:spPr>
          <p:txBody>
            <a:bodyPr>
              <a:spAutoFit/>
            </a:bodyPr>
            <a:lstStyle/>
            <a:p>
              <a:r>
                <a:rPr lang="en-US" sz="2400">
                  <a:latin typeface="Times New Roman" pitchFamily="18" charset="0"/>
                </a:rPr>
                <a:t>10</a:t>
              </a:r>
            </a:p>
          </p:txBody>
        </p:sp>
        <p:sp>
          <p:nvSpPr>
            <p:cNvPr id="492553" name="Text Box 9"/>
            <p:cNvSpPr txBox="1">
              <a:spLocks noChangeArrowheads="1"/>
            </p:cNvSpPr>
            <p:nvPr/>
          </p:nvSpPr>
          <p:spPr bwMode="auto">
            <a:xfrm>
              <a:off x="2784" y="2374"/>
              <a:ext cx="308" cy="288"/>
            </a:xfrm>
            <a:prstGeom prst="rect">
              <a:avLst/>
            </a:prstGeom>
            <a:noFill/>
            <a:ln w="9525">
              <a:noFill/>
              <a:miter lim="800000"/>
              <a:headEnd/>
              <a:tailEnd/>
            </a:ln>
          </p:spPr>
          <p:txBody>
            <a:bodyPr wrap="none">
              <a:spAutoFit/>
            </a:bodyPr>
            <a:lstStyle/>
            <a:p>
              <a:r>
                <a:rPr lang="en-US" sz="2400">
                  <a:latin typeface="Times New Roman" pitchFamily="18" charset="0"/>
                </a:rPr>
                <a:t>20</a:t>
              </a:r>
            </a:p>
          </p:txBody>
        </p:sp>
        <p:sp>
          <p:nvSpPr>
            <p:cNvPr id="492554" name="Line 10"/>
            <p:cNvSpPr>
              <a:spLocks noChangeShapeType="1"/>
            </p:cNvSpPr>
            <p:nvPr/>
          </p:nvSpPr>
          <p:spPr bwMode="auto">
            <a:xfrm>
              <a:off x="1968" y="2566"/>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492555" name="Text Box 11"/>
            <p:cNvSpPr txBox="1">
              <a:spLocks noChangeArrowheads="1"/>
            </p:cNvSpPr>
            <p:nvPr/>
          </p:nvSpPr>
          <p:spPr bwMode="auto">
            <a:xfrm>
              <a:off x="3398" y="2400"/>
              <a:ext cx="255" cy="288"/>
            </a:xfrm>
            <a:prstGeom prst="rect">
              <a:avLst/>
            </a:prstGeom>
            <a:noFill/>
            <a:ln w="9525">
              <a:noFill/>
              <a:miter lim="800000"/>
              <a:headEnd/>
              <a:tailEnd/>
            </a:ln>
          </p:spPr>
          <p:txBody>
            <a:bodyPr wrap="none">
              <a:spAutoFit/>
            </a:bodyPr>
            <a:lstStyle/>
            <a:p>
              <a:r>
                <a:rPr lang="en-US" sz="2400">
                  <a:latin typeface="Times New Roman" pitchFamily="18" charset="0"/>
                </a:rPr>
                <a:t>X</a:t>
              </a:r>
            </a:p>
          </p:txBody>
        </p:sp>
        <p:sp>
          <p:nvSpPr>
            <p:cNvPr id="492556" name="Text Box 12"/>
            <p:cNvSpPr txBox="1">
              <a:spLocks noChangeArrowheads="1"/>
            </p:cNvSpPr>
            <p:nvPr/>
          </p:nvSpPr>
          <p:spPr bwMode="auto">
            <a:xfrm>
              <a:off x="1152" y="2736"/>
              <a:ext cx="524" cy="250"/>
            </a:xfrm>
            <a:prstGeom prst="rect">
              <a:avLst/>
            </a:prstGeom>
            <a:noFill/>
            <a:ln w="9525">
              <a:noFill/>
              <a:miter lim="800000"/>
              <a:headEnd/>
              <a:tailEnd/>
            </a:ln>
          </p:spPr>
          <p:txBody>
            <a:bodyPr wrap="none">
              <a:spAutoFit/>
            </a:bodyPr>
            <a:lstStyle/>
            <a:p>
              <a:r>
                <a:rPr lang="en-US" sz="2000">
                  <a:latin typeface="Times New Roman" pitchFamily="18" charset="0"/>
                </a:rPr>
                <a:t>Marks</a:t>
              </a:r>
            </a:p>
          </p:txBody>
        </p:sp>
        <p:sp>
          <p:nvSpPr>
            <p:cNvPr id="492557" name="Text Box 13"/>
            <p:cNvSpPr txBox="1">
              <a:spLocks noChangeArrowheads="1"/>
            </p:cNvSpPr>
            <p:nvPr/>
          </p:nvSpPr>
          <p:spPr bwMode="auto">
            <a:xfrm>
              <a:off x="1728" y="2710"/>
              <a:ext cx="446" cy="288"/>
            </a:xfrm>
            <a:prstGeom prst="rect">
              <a:avLst/>
            </a:prstGeom>
            <a:noFill/>
            <a:ln w="9525">
              <a:noFill/>
              <a:miter lim="800000"/>
              <a:headEnd/>
              <a:tailEnd/>
            </a:ln>
          </p:spPr>
          <p:txBody>
            <a:bodyPr wrap="none">
              <a:spAutoFit/>
            </a:bodyPr>
            <a:lstStyle/>
            <a:p>
              <a:r>
                <a:rPr lang="en-US" sz="2400">
                  <a:latin typeface="Times New Roman" pitchFamily="18" charset="0"/>
                </a:rPr>
                <a:t>next</a:t>
              </a:r>
            </a:p>
          </p:txBody>
        </p:sp>
        <p:sp>
          <p:nvSpPr>
            <p:cNvPr id="492558" name="Text Box 14"/>
            <p:cNvSpPr txBox="1">
              <a:spLocks noChangeArrowheads="1"/>
            </p:cNvSpPr>
            <p:nvPr/>
          </p:nvSpPr>
          <p:spPr bwMode="auto">
            <a:xfrm>
              <a:off x="2688" y="2755"/>
              <a:ext cx="532" cy="231"/>
            </a:xfrm>
            <a:prstGeom prst="rect">
              <a:avLst/>
            </a:prstGeom>
            <a:noFill/>
            <a:ln w="9525">
              <a:noFill/>
              <a:miter lim="800000"/>
              <a:headEnd/>
              <a:tailEnd/>
            </a:ln>
          </p:spPr>
          <p:txBody>
            <a:bodyPr wrap="none">
              <a:spAutoFit/>
            </a:bodyPr>
            <a:lstStyle/>
            <a:p>
              <a:r>
                <a:rPr lang="en-US" b="1"/>
                <a:t>Marks</a:t>
              </a:r>
            </a:p>
          </p:txBody>
        </p:sp>
        <p:sp>
          <p:nvSpPr>
            <p:cNvPr id="492559" name="Text Box 15"/>
            <p:cNvSpPr txBox="1">
              <a:spLocks noChangeArrowheads="1"/>
            </p:cNvSpPr>
            <p:nvPr/>
          </p:nvSpPr>
          <p:spPr bwMode="auto">
            <a:xfrm>
              <a:off x="3312" y="2710"/>
              <a:ext cx="446" cy="288"/>
            </a:xfrm>
            <a:prstGeom prst="rect">
              <a:avLst/>
            </a:prstGeom>
            <a:noFill/>
            <a:ln w="9525">
              <a:noFill/>
              <a:miter lim="800000"/>
              <a:headEnd/>
              <a:tailEnd/>
            </a:ln>
          </p:spPr>
          <p:txBody>
            <a:bodyPr wrap="none">
              <a:spAutoFit/>
            </a:bodyPr>
            <a:lstStyle/>
            <a:p>
              <a:r>
                <a:rPr lang="en-US" sz="2400">
                  <a:latin typeface="Times New Roman" pitchFamily="18" charset="0"/>
                </a:rPr>
                <a:t>next</a:t>
              </a:r>
            </a:p>
          </p:txBody>
        </p:sp>
        <p:sp>
          <p:nvSpPr>
            <p:cNvPr id="492560" name="Text Box 16"/>
            <p:cNvSpPr txBox="1">
              <a:spLocks noChangeArrowheads="1"/>
            </p:cNvSpPr>
            <p:nvPr/>
          </p:nvSpPr>
          <p:spPr bwMode="auto">
            <a:xfrm>
              <a:off x="1728" y="2422"/>
              <a:ext cx="472" cy="212"/>
            </a:xfrm>
            <a:prstGeom prst="rect">
              <a:avLst/>
            </a:prstGeom>
            <a:noFill/>
            <a:ln w="9525">
              <a:noFill/>
              <a:miter lim="800000"/>
              <a:headEnd/>
              <a:tailEnd/>
            </a:ln>
          </p:spPr>
          <p:txBody>
            <a:bodyPr wrap="none">
              <a:spAutoFit/>
            </a:bodyPr>
            <a:lstStyle/>
            <a:p>
              <a:r>
                <a:rPr lang="en-US" sz="1600" i="1">
                  <a:latin typeface="Times New Roman" pitchFamily="18" charset="0"/>
                </a:rPr>
                <a:t>second</a:t>
              </a:r>
            </a:p>
          </p:txBody>
        </p:sp>
        <p:sp>
          <p:nvSpPr>
            <p:cNvPr id="492561" name="Text Box 17"/>
            <p:cNvSpPr txBox="1">
              <a:spLocks noChangeArrowheads="1"/>
            </p:cNvSpPr>
            <p:nvPr/>
          </p:nvSpPr>
          <p:spPr bwMode="auto">
            <a:xfrm>
              <a:off x="902" y="2064"/>
              <a:ext cx="489" cy="288"/>
            </a:xfrm>
            <a:prstGeom prst="rect">
              <a:avLst/>
            </a:prstGeom>
            <a:noFill/>
            <a:ln w="9525">
              <a:noFill/>
              <a:miter lim="800000"/>
              <a:headEnd/>
              <a:tailEnd/>
            </a:ln>
          </p:spPr>
          <p:txBody>
            <a:bodyPr wrap="none">
              <a:spAutoFit/>
            </a:bodyPr>
            <a:lstStyle/>
            <a:p>
              <a:r>
                <a:rPr lang="en-US" sz="2400" i="1">
                  <a:latin typeface="Times New Roman" pitchFamily="18" charset="0"/>
                </a:rPr>
                <a:t>head</a:t>
              </a:r>
            </a:p>
          </p:txBody>
        </p:sp>
        <p:sp>
          <p:nvSpPr>
            <p:cNvPr id="492562" name="Text Box 18"/>
            <p:cNvSpPr txBox="1">
              <a:spLocks noChangeArrowheads="1"/>
            </p:cNvSpPr>
            <p:nvPr/>
          </p:nvSpPr>
          <p:spPr bwMode="auto">
            <a:xfrm>
              <a:off x="2448" y="2086"/>
              <a:ext cx="649" cy="288"/>
            </a:xfrm>
            <a:prstGeom prst="rect">
              <a:avLst/>
            </a:prstGeom>
            <a:noFill/>
            <a:ln w="9525">
              <a:noFill/>
              <a:miter lim="800000"/>
              <a:headEnd/>
              <a:tailEnd/>
            </a:ln>
          </p:spPr>
          <p:txBody>
            <a:bodyPr wrap="none">
              <a:spAutoFit/>
            </a:bodyPr>
            <a:lstStyle/>
            <a:p>
              <a:r>
                <a:rPr lang="en-US" sz="2400" i="1">
                  <a:latin typeface="Times New Roman" pitchFamily="18" charset="0"/>
                </a:rPr>
                <a:t>second</a:t>
              </a:r>
            </a:p>
          </p:txBody>
        </p:sp>
      </p:gr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69" name="Rectangle 2"/>
          <p:cNvSpPr>
            <a:spLocks noGrp="1"/>
          </p:cNvSpPr>
          <p:nvPr>
            <p:ph type="title" idx="4294967295"/>
          </p:nvPr>
        </p:nvSpPr>
        <p:spPr/>
        <p:txBody>
          <a:bodyPr/>
          <a:lstStyle/>
          <a:p>
            <a:r>
              <a:rPr lang="en-US" smtClean="0"/>
              <a:t>Inserting an element</a:t>
            </a:r>
          </a:p>
        </p:txBody>
      </p:sp>
      <p:sp>
        <p:nvSpPr>
          <p:cNvPr id="493570" name="Rectangle 3"/>
          <p:cNvSpPr>
            <a:spLocks noGrp="1"/>
          </p:cNvSpPr>
          <p:nvPr>
            <p:ph type="body" idx="4294967295"/>
          </p:nvPr>
        </p:nvSpPr>
        <p:spPr/>
        <p:txBody>
          <a:bodyPr/>
          <a:lstStyle/>
          <a:p>
            <a:pPr eaLnBrk="1" hangingPunct="1"/>
            <a:r>
              <a:rPr lang="en-US" smtClean="0"/>
              <a:t>The process of insertion precedes a search for the place of insertion.A search involves in locating a node after which the new item is to be inserted.</a:t>
            </a:r>
          </a:p>
          <a:p>
            <a:pPr eaLnBrk="1" hangingPunct="1"/>
            <a:endParaRPr lang="en-US" smtClean="0"/>
          </a:p>
          <a:p>
            <a:pPr eaLnBrk="1" hangingPunct="1"/>
            <a:r>
              <a:rPr lang="en-US" smtClean="0"/>
              <a:t>The general algorithm for insertion is as follows: </a:t>
            </a:r>
          </a:p>
          <a:p>
            <a:pPr eaLnBrk="1" hangingPunct="1"/>
            <a:r>
              <a:rPr lang="en-US" smtClean="0"/>
              <a:t>	</a:t>
            </a:r>
          </a:p>
          <a:p>
            <a:pPr eaLnBrk="1" hangingPunct="1"/>
            <a:r>
              <a:rPr lang="en-US" smtClean="0"/>
              <a:t>	Begin</a:t>
            </a:r>
          </a:p>
          <a:p>
            <a:pPr lvl="1" eaLnBrk="1" hangingPunct="1">
              <a:buFont typeface="Gill Sans MT" pitchFamily="34" charset="0"/>
              <a:buNone/>
            </a:pPr>
            <a:r>
              <a:rPr lang="en-US" sz="1800" smtClean="0"/>
              <a:t>if  list is empty or the new node comes before the head node then,</a:t>
            </a:r>
          </a:p>
          <a:p>
            <a:pPr lvl="1" eaLnBrk="1" hangingPunct="1">
              <a:buFont typeface="Gill Sans MT" pitchFamily="34" charset="0"/>
              <a:buNone/>
            </a:pPr>
            <a:r>
              <a:rPr lang="en-US" sz="1800" smtClean="0"/>
              <a:t>insert the new node as the head node.</a:t>
            </a:r>
          </a:p>
          <a:p>
            <a:pPr lvl="1" eaLnBrk="1" hangingPunct="1">
              <a:buFont typeface="Gill Sans MT" pitchFamily="34" charset="0"/>
              <a:buNone/>
            </a:pPr>
            <a:r>
              <a:rPr lang="en-US" sz="1800" smtClean="0"/>
              <a:t>else if  the new node comes after the last node ,then,</a:t>
            </a:r>
          </a:p>
          <a:p>
            <a:pPr lvl="1" eaLnBrk="1" hangingPunct="1">
              <a:buFont typeface="Gill Sans MT" pitchFamily="34" charset="0"/>
              <a:buNone/>
            </a:pPr>
            <a:r>
              <a:rPr lang="en-US" sz="1800" smtClean="0"/>
              <a:t>insert the new node as the end node.</a:t>
            </a:r>
          </a:p>
          <a:p>
            <a:pPr lvl="1" eaLnBrk="1" hangingPunct="1">
              <a:buFont typeface="Gill Sans MT" pitchFamily="34" charset="0"/>
              <a:buNone/>
            </a:pPr>
            <a:r>
              <a:rPr lang="en-US" sz="1800" smtClean="0"/>
              <a:t>else insert the new node in the body of the list.</a:t>
            </a:r>
          </a:p>
          <a:p>
            <a:pPr eaLnBrk="1" hangingPunct="1"/>
            <a:r>
              <a:rPr lang="en-US" smtClean="0"/>
              <a:t>	End</a:t>
            </a:r>
          </a:p>
          <a:p>
            <a:pPr eaLnBrk="1" hangingPunct="1"/>
            <a:endParaRPr lang="en-US" smtClean="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3" name="Rectangle 2"/>
          <p:cNvSpPr>
            <a:spLocks noGrp="1"/>
          </p:cNvSpPr>
          <p:nvPr>
            <p:ph type="title" idx="4294967295"/>
          </p:nvPr>
        </p:nvSpPr>
        <p:spPr/>
        <p:txBody>
          <a:bodyPr/>
          <a:lstStyle/>
          <a:p>
            <a:r>
              <a:rPr lang="en-US" smtClean="0"/>
              <a:t>Deleting an element</a:t>
            </a:r>
          </a:p>
        </p:txBody>
      </p:sp>
      <p:sp>
        <p:nvSpPr>
          <p:cNvPr id="494594" name="Rectangle 3"/>
          <p:cNvSpPr>
            <a:spLocks noGrp="1"/>
          </p:cNvSpPr>
          <p:nvPr>
            <p:ph type="body" idx="4294967295"/>
          </p:nvPr>
        </p:nvSpPr>
        <p:spPr/>
        <p:txBody>
          <a:bodyPr/>
          <a:lstStyle/>
          <a:p>
            <a:r>
              <a:rPr lang="en-US" smtClean="0"/>
              <a:t>To delete a node ,only one pointer value needs to be changed.</a:t>
            </a:r>
          </a:p>
          <a:p>
            <a:endParaRPr lang="en-US" smtClean="0"/>
          </a:p>
          <a:p>
            <a:r>
              <a:rPr lang="en-US" smtClean="0"/>
              <a:t>The general algorithm for deletion :</a:t>
            </a:r>
          </a:p>
          <a:p>
            <a:pPr>
              <a:buFont typeface="Wingdings" pitchFamily="2" charset="2"/>
              <a:buNone/>
            </a:pPr>
            <a:endParaRPr lang="en-US" b="1" i="1" smtClean="0">
              <a:solidFill>
                <a:schemeClr val="folHlink"/>
              </a:solidFill>
            </a:endParaRPr>
          </a:p>
          <a:p>
            <a:pPr>
              <a:buFont typeface="Wingdings" pitchFamily="2" charset="2"/>
              <a:buNone/>
            </a:pPr>
            <a:r>
              <a:rPr lang="en-US" b="1" i="1" smtClean="0">
                <a:solidFill>
                  <a:schemeClr val="folHlink"/>
                </a:solidFill>
              </a:rPr>
              <a:t>Begin</a:t>
            </a:r>
          </a:p>
          <a:p>
            <a:pPr>
              <a:buFont typeface="Wingdings" pitchFamily="2" charset="2"/>
              <a:buNone/>
            </a:pPr>
            <a:r>
              <a:rPr lang="en-US" smtClean="0"/>
              <a:t>           </a:t>
            </a:r>
            <a:r>
              <a:rPr lang="en-US" i="1" smtClean="0">
                <a:solidFill>
                  <a:srgbClr val="006800"/>
                </a:solidFill>
              </a:rPr>
              <a:t>if </a:t>
            </a:r>
            <a:r>
              <a:rPr lang="en-US" smtClean="0"/>
              <a:t>the list is empty, then, node cannot be deleted. </a:t>
            </a:r>
          </a:p>
          <a:p>
            <a:pPr>
              <a:buFont typeface="Wingdings" pitchFamily="2" charset="2"/>
              <a:buNone/>
            </a:pPr>
            <a:r>
              <a:rPr lang="en-US" smtClean="0"/>
              <a:t>           </a:t>
            </a:r>
            <a:r>
              <a:rPr lang="en-US" i="1" smtClean="0">
                <a:solidFill>
                  <a:srgbClr val="006800"/>
                </a:solidFill>
              </a:rPr>
              <a:t>else if</a:t>
            </a:r>
            <a:r>
              <a:rPr lang="en-US" smtClean="0"/>
              <a:t> node to be deleted is the first node,</a:t>
            </a:r>
            <a:r>
              <a:rPr lang="en-US" i="1" smtClean="0">
                <a:solidFill>
                  <a:srgbClr val="006800"/>
                </a:solidFill>
              </a:rPr>
              <a:t>then</a:t>
            </a:r>
            <a:r>
              <a:rPr lang="en-US" smtClean="0"/>
              <a:t>,make the head to point </a:t>
            </a:r>
          </a:p>
          <a:p>
            <a:pPr>
              <a:buFont typeface="Wingdings" pitchFamily="2" charset="2"/>
              <a:buNone/>
            </a:pPr>
            <a:r>
              <a:rPr lang="en-US" smtClean="0"/>
              <a:t>           to the second node.</a:t>
            </a:r>
          </a:p>
          <a:p>
            <a:pPr>
              <a:buFont typeface="Wingdings" pitchFamily="2" charset="2"/>
              <a:buNone/>
            </a:pPr>
            <a:r>
              <a:rPr lang="en-US" smtClean="0"/>
              <a:t>         </a:t>
            </a:r>
            <a:r>
              <a:rPr lang="en-US" i="1" smtClean="0">
                <a:solidFill>
                  <a:srgbClr val="006800"/>
                </a:solidFill>
              </a:rPr>
              <a:t>  else</a:t>
            </a:r>
            <a:r>
              <a:rPr lang="en-US" smtClean="0"/>
              <a:t> delete the node from the body of the list.</a:t>
            </a:r>
          </a:p>
          <a:p>
            <a:pPr>
              <a:buFont typeface="Wingdings" pitchFamily="2" charset="2"/>
              <a:buNone/>
            </a:pPr>
            <a:r>
              <a:rPr lang="en-US" b="1" i="1" smtClean="0">
                <a:solidFill>
                  <a:schemeClr val="folHlink"/>
                </a:solidFill>
              </a:rPr>
              <a:t>End</a:t>
            </a:r>
          </a:p>
          <a:p>
            <a:endParaRPr lang="en-US" smtClean="0"/>
          </a:p>
          <a:p>
            <a:r>
              <a:rPr lang="en-US" smtClean="0"/>
              <a:t>The memory space of deleted node may be replaced for re-use.The process of deletion also involves search for the item to be deleted.</a:t>
            </a:r>
          </a:p>
          <a:p>
            <a:endParaRPr lang="en-US" smtClean="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7" name="Rectangle 2"/>
          <p:cNvSpPr>
            <a:spLocks noGrp="1"/>
          </p:cNvSpPr>
          <p:nvPr>
            <p:ph type="title" idx="4294967295"/>
          </p:nvPr>
        </p:nvSpPr>
        <p:spPr/>
        <p:txBody>
          <a:bodyPr/>
          <a:lstStyle/>
          <a:p>
            <a:r>
              <a:rPr lang="en-US" sz="3200" smtClean="0"/>
              <a:t>Creating a Sorted Linked List</a:t>
            </a:r>
          </a:p>
        </p:txBody>
      </p:sp>
      <p:sp>
        <p:nvSpPr>
          <p:cNvPr id="495618" name="Rectangle 3"/>
          <p:cNvSpPr>
            <a:spLocks noGrp="1"/>
          </p:cNvSpPr>
          <p:nvPr>
            <p:ph type="body" idx="4294967295"/>
          </p:nvPr>
        </p:nvSpPr>
        <p:spPr>
          <a:xfrm>
            <a:off x="304800" y="1066800"/>
            <a:ext cx="3505200" cy="5486400"/>
          </a:xfrm>
        </p:spPr>
        <p:txBody>
          <a:bodyPr/>
          <a:lstStyle/>
          <a:p>
            <a:pPr algn="just">
              <a:buFont typeface="Wingdings" pitchFamily="2" charset="2"/>
              <a:buNone/>
            </a:pPr>
            <a:r>
              <a:rPr lang="en-US" sz="1600" smtClean="0"/>
              <a:t>#include&lt;stdio.h&gt;</a:t>
            </a:r>
          </a:p>
          <a:p>
            <a:pPr algn="just">
              <a:buFont typeface="Wingdings" pitchFamily="2" charset="2"/>
              <a:buNone/>
            </a:pPr>
            <a:r>
              <a:rPr lang="en-US" sz="1600" smtClean="0"/>
              <a:t>#include&lt;malloc.h&gt;</a:t>
            </a:r>
          </a:p>
          <a:p>
            <a:pPr algn="just">
              <a:buFont typeface="Wingdings" pitchFamily="2" charset="2"/>
              <a:buNone/>
            </a:pPr>
            <a:endParaRPr lang="en-US" sz="1600" smtClean="0"/>
          </a:p>
          <a:p>
            <a:pPr algn="just">
              <a:buFont typeface="Wingdings" pitchFamily="2" charset="2"/>
              <a:buNone/>
            </a:pPr>
            <a:r>
              <a:rPr lang="en-US" sz="1600" smtClean="0"/>
              <a:t>struct marks_list *start, *prev;</a:t>
            </a:r>
          </a:p>
          <a:p>
            <a:pPr algn="just">
              <a:buFont typeface="Wingdings" pitchFamily="2" charset="2"/>
              <a:buNone/>
            </a:pPr>
            <a:r>
              <a:rPr lang="en-US" sz="1400" smtClean="0"/>
              <a:t>/* variables declared outside main() are global in nature and can be accessed by other functions called from main() */</a:t>
            </a:r>
          </a:p>
          <a:p>
            <a:pPr algn="just">
              <a:buFont typeface="Wingdings" pitchFamily="2" charset="2"/>
              <a:buNone/>
            </a:pPr>
            <a:endParaRPr lang="en-US" sz="1400" smtClean="0"/>
          </a:p>
          <a:p>
            <a:pPr algn="just">
              <a:buFont typeface="Wingdings" pitchFamily="2" charset="2"/>
              <a:buNone/>
            </a:pPr>
            <a:r>
              <a:rPr lang="en-US" sz="1600" smtClean="0"/>
              <a:t>struct marks_list</a:t>
            </a:r>
          </a:p>
          <a:p>
            <a:pPr algn="just">
              <a:buFont typeface="Wingdings" pitchFamily="2" charset="2"/>
              <a:buNone/>
            </a:pPr>
            <a:r>
              <a:rPr lang="en-US" sz="1600" smtClean="0"/>
              <a:t> {</a:t>
            </a:r>
          </a:p>
          <a:p>
            <a:pPr algn="just">
              <a:buFont typeface="Wingdings" pitchFamily="2" charset="2"/>
              <a:buNone/>
            </a:pPr>
            <a:r>
              <a:rPr lang="en-US" sz="1600" smtClean="0"/>
              <a:t>  int marks;</a:t>
            </a:r>
          </a:p>
          <a:p>
            <a:pPr algn="just">
              <a:buFont typeface="Wingdings" pitchFamily="2" charset="2"/>
              <a:buNone/>
            </a:pPr>
            <a:r>
              <a:rPr lang="en-US" sz="1600" smtClean="0"/>
              <a:t>  struct marks_list *next;</a:t>
            </a:r>
          </a:p>
          <a:p>
            <a:pPr algn="just">
              <a:buFont typeface="Wingdings" pitchFamily="2" charset="2"/>
              <a:buNone/>
            </a:pPr>
            <a:r>
              <a:rPr lang="en-US" sz="1600" smtClean="0"/>
              <a:t> };</a:t>
            </a:r>
          </a:p>
          <a:p>
            <a:pPr algn="just">
              <a:buFont typeface="Wingdings" pitchFamily="2" charset="2"/>
              <a:buNone/>
            </a:pPr>
            <a:r>
              <a:rPr lang="en-US" smtClean="0"/>
              <a:t>main()</a:t>
            </a:r>
          </a:p>
          <a:p>
            <a:pPr algn="just">
              <a:buFont typeface="Wingdings" pitchFamily="2" charset="2"/>
              <a:buNone/>
            </a:pPr>
            <a:r>
              <a:rPr lang="en-US" smtClean="0"/>
              <a:t>   { </a:t>
            </a:r>
            <a:r>
              <a:rPr lang="en-US" sz="1800" smtClean="0"/>
              <a:t>struct marks_list * makenode();</a:t>
            </a:r>
          </a:p>
          <a:p>
            <a:pPr lvl="1" algn="just"/>
            <a:r>
              <a:rPr lang="en-US" sz="800" smtClean="0">
                <a:solidFill>
                  <a:schemeClr val="folHlink"/>
                </a:solidFill>
              </a:rPr>
              <a:t>struct marks_list *new;</a:t>
            </a:r>
          </a:p>
          <a:p>
            <a:pPr lvl="1" algn="just"/>
            <a:r>
              <a:rPr lang="en-US" sz="800" smtClean="0">
                <a:solidFill>
                  <a:schemeClr val="folHlink"/>
                </a:solidFill>
              </a:rPr>
              <a:t>start = NULL;</a:t>
            </a:r>
          </a:p>
          <a:p>
            <a:pPr lvl="1" algn="just"/>
            <a:r>
              <a:rPr lang="en-US" sz="800" smtClean="0">
                <a:solidFill>
                  <a:schemeClr val="folHlink"/>
                </a:solidFill>
              </a:rPr>
              <a:t>char menu = ‘0 ‘;</a:t>
            </a:r>
            <a:endParaRPr lang="en-US" sz="800" smtClean="0"/>
          </a:p>
        </p:txBody>
      </p:sp>
      <p:sp>
        <p:nvSpPr>
          <p:cNvPr id="495619" name="Rectangle 4"/>
          <p:cNvSpPr>
            <a:spLocks noChangeArrowheads="1"/>
          </p:cNvSpPr>
          <p:nvPr/>
        </p:nvSpPr>
        <p:spPr bwMode="auto">
          <a:xfrm>
            <a:off x="4038600" y="1274763"/>
            <a:ext cx="4953000" cy="5278437"/>
          </a:xfrm>
          <a:prstGeom prst="rect">
            <a:avLst/>
          </a:prstGeom>
          <a:noFill/>
          <a:ln w="9525" algn="ctr">
            <a:noFill/>
            <a:miter lim="800000"/>
            <a:headEnd/>
            <a:tailEnd/>
          </a:ln>
        </p:spPr>
        <p:txBody>
          <a:bodyPr/>
          <a:lstStyle/>
          <a:p>
            <a:pPr marL="742950" lvl="1" indent="-285750" algn="just" eaLnBrk="0" hangingPunct="0">
              <a:spcBef>
                <a:spcPct val="20000"/>
              </a:spcBef>
              <a:buFont typeface="Wingdings" pitchFamily="2" charset="2"/>
              <a:buNone/>
            </a:pPr>
            <a:r>
              <a:rPr lang="en-US">
                <a:latin typeface="Gill Sans MT" pitchFamily="34" charset="0"/>
              </a:rPr>
              <a:t>while (menu != ‘4’)</a:t>
            </a:r>
          </a:p>
          <a:p>
            <a:pPr marL="742950" lvl="1" indent="-285750" algn="just" eaLnBrk="0" hangingPunct="0">
              <a:spcBef>
                <a:spcPct val="20000"/>
              </a:spcBef>
              <a:buFont typeface="Wingdings" pitchFamily="2" charset="2"/>
              <a:buNone/>
            </a:pPr>
            <a:r>
              <a:rPr lang="en-US">
                <a:latin typeface="Gill Sans MT" pitchFamily="34" charset="0"/>
              </a:rPr>
              <a:t>  {</a:t>
            </a:r>
          </a:p>
          <a:p>
            <a:pPr marL="742950" lvl="1" indent="-285750" algn="just" eaLnBrk="0" hangingPunct="0">
              <a:spcBef>
                <a:spcPct val="20000"/>
              </a:spcBef>
              <a:buFont typeface="Wingdings" pitchFamily="2" charset="2"/>
              <a:buNone/>
            </a:pPr>
            <a:r>
              <a:rPr lang="en-US">
                <a:latin typeface="Gill Sans MT" pitchFamily="34" charset="0"/>
              </a:rPr>
              <a:t>    printf( “Add Nodes     :\n”);</a:t>
            </a:r>
          </a:p>
          <a:p>
            <a:pPr marL="742950" lvl="1" indent="-285750" algn="just" eaLnBrk="0" hangingPunct="0">
              <a:spcBef>
                <a:spcPct val="20000"/>
              </a:spcBef>
              <a:buFont typeface="Wingdings" pitchFamily="2" charset="2"/>
              <a:buNone/>
            </a:pPr>
            <a:r>
              <a:rPr lang="en-US">
                <a:latin typeface="Gill Sans MT" pitchFamily="34" charset="0"/>
              </a:rPr>
              <a:t>    printf( “Delete Nodes  :\n”);</a:t>
            </a:r>
          </a:p>
          <a:p>
            <a:pPr marL="742950" lvl="1" indent="-285750" algn="just" eaLnBrk="0" hangingPunct="0">
              <a:spcBef>
                <a:spcPct val="20000"/>
              </a:spcBef>
              <a:buFont typeface="Wingdings" pitchFamily="2" charset="2"/>
              <a:buNone/>
            </a:pPr>
            <a:r>
              <a:rPr lang="en-US">
                <a:latin typeface="Gill Sans MT" pitchFamily="34" charset="0"/>
              </a:rPr>
              <a:t>    printf( “Traverse a list :\n”);</a:t>
            </a:r>
          </a:p>
          <a:p>
            <a:pPr marL="742950" lvl="1" indent="-285750" algn="just" eaLnBrk="0" hangingPunct="0">
              <a:spcBef>
                <a:spcPct val="20000"/>
              </a:spcBef>
              <a:buFont typeface="Wingdings" pitchFamily="2" charset="2"/>
              <a:buNone/>
            </a:pPr>
            <a:r>
              <a:rPr lang="en-US">
                <a:latin typeface="Gill Sans MT" pitchFamily="34" charset="0"/>
              </a:rPr>
              <a:t>    printf( “Exit                 :\n”);</a:t>
            </a:r>
          </a:p>
          <a:p>
            <a:pPr marL="742950" lvl="1" indent="-285750" algn="just" eaLnBrk="0" hangingPunct="0">
              <a:spcBef>
                <a:spcPct val="20000"/>
              </a:spcBef>
              <a:buFont typeface="Wingdings" pitchFamily="2" charset="2"/>
              <a:buNone/>
            </a:pPr>
            <a:r>
              <a:rPr lang="en-US">
                <a:latin typeface="Gill Sans MT" pitchFamily="34" charset="0"/>
              </a:rPr>
              <a:t>    menu = getchar( );</a:t>
            </a:r>
          </a:p>
          <a:p>
            <a:pPr marL="742950" lvl="1" indent="-285750" algn="just" eaLnBrk="0" hangingPunct="0">
              <a:spcBef>
                <a:spcPct val="20000"/>
              </a:spcBef>
              <a:buFont typeface="Wingdings" pitchFamily="2" charset="2"/>
              <a:buNone/>
            </a:pPr>
            <a:r>
              <a:rPr lang="en-US">
                <a:latin typeface="Gill Sans MT" pitchFamily="34" charset="0"/>
              </a:rPr>
              <a:t>switch (menu)</a:t>
            </a:r>
          </a:p>
          <a:p>
            <a:pPr marL="742950" lvl="1" indent="-285750" algn="just" eaLnBrk="0" hangingPunct="0">
              <a:spcBef>
                <a:spcPct val="20000"/>
              </a:spcBef>
              <a:buFont typeface="Wingdings" pitchFamily="2" charset="2"/>
              <a:buNone/>
            </a:pPr>
            <a:r>
              <a:rPr lang="en-US">
                <a:latin typeface="Gill Sans MT" pitchFamily="34" charset="0"/>
              </a:rPr>
              <a:t> {</a:t>
            </a:r>
          </a:p>
          <a:p>
            <a:pPr marL="742950" lvl="1" indent="-285750" algn="just" eaLnBrk="0" hangingPunct="0">
              <a:spcBef>
                <a:spcPct val="20000"/>
              </a:spcBef>
              <a:buFont typeface="Wingdings" pitchFamily="2" charset="2"/>
              <a:buNone/>
            </a:pPr>
            <a:r>
              <a:rPr lang="en-US">
                <a:latin typeface="Gill Sans MT" pitchFamily="34" charset="0"/>
              </a:rPr>
              <a:t>   case ‘1’ : addnode( );		break;</a:t>
            </a:r>
          </a:p>
          <a:p>
            <a:pPr marL="742950" lvl="1" indent="-285750" algn="just" eaLnBrk="0" hangingPunct="0">
              <a:spcBef>
                <a:spcPct val="20000"/>
              </a:spcBef>
              <a:buFont typeface="Wingdings" pitchFamily="2" charset="2"/>
              <a:buNone/>
            </a:pPr>
            <a:r>
              <a:rPr lang="en-US">
                <a:latin typeface="Gill Sans MT" pitchFamily="34" charset="0"/>
              </a:rPr>
              <a:t>   case ‘2’ : deletenode( );	break;</a:t>
            </a:r>
          </a:p>
          <a:p>
            <a:pPr marL="742950" lvl="1" indent="-285750" algn="just" eaLnBrk="0" hangingPunct="0">
              <a:spcBef>
                <a:spcPct val="20000"/>
              </a:spcBef>
              <a:buFont typeface="Wingdings" pitchFamily="2" charset="2"/>
              <a:buNone/>
            </a:pPr>
            <a:r>
              <a:rPr lang="en-US">
                <a:latin typeface="Gill Sans MT" pitchFamily="34" charset="0"/>
              </a:rPr>
              <a:t>   case ‘3’ : traverse( );		break;</a:t>
            </a:r>
          </a:p>
          <a:p>
            <a:pPr marL="742950" lvl="1" indent="-285750" algn="just" eaLnBrk="0" hangingPunct="0">
              <a:spcBef>
                <a:spcPct val="20000"/>
              </a:spcBef>
              <a:buFont typeface="Wingdings" pitchFamily="2" charset="2"/>
              <a:buNone/>
            </a:pPr>
            <a:r>
              <a:rPr lang="en-US">
                <a:latin typeface="Gill Sans MT" pitchFamily="34" charset="0"/>
              </a:rPr>
              <a:t>   case ‘4’: exit( );		break;</a:t>
            </a:r>
          </a:p>
          <a:p>
            <a:pPr marL="742950" lvl="1" indent="-285750" algn="just" eaLnBrk="0" hangingPunct="0">
              <a:spcBef>
                <a:spcPct val="20000"/>
              </a:spcBef>
              <a:buFont typeface="Wingdings" pitchFamily="2" charset="2"/>
              <a:buNone/>
            </a:pPr>
            <a:r>
              <a:rPr lang="en-US">
                <a:latin typeface="Gill Sans MT" pitchFamily="34" charset="0"/>
              </a:rPr>
              <a:t>} /* end of switch */</a:t>
            </a:r>
          </a:p>
          <a:p>
            <a:pPr marL="742950" lvl="1" indent="-285750" algn="just" eaLnBrk="0" hangingPunct="0">
              <a:spcBef>
                <a:spcPct val="20000"/>
              </a:spcBef>
              <a:buFont typeface="Wingdings" pitchFamily="2" charset="2"/>
              <a:buNone/>
            </a:pPr>
            <a:r>
              <a:rPr lang="en-US">
                <a:latin typeface="Gill Sans MT" pitchFamily="34" charset="0"/>
              </a:rPr>
              <a:t>   } /* end of main( ) */</a:t>
            </a:r>
          </a:p>
          <a:p>
            <a:pPr marL="742950" lvl="1" indent="-285750" algn="just" eaLnBrk="0" hangingPunct="0">
              <a:spcBef>
                <a:spcPct val="20000"/>
              </a:spcBef>
              <a:buFont typeface="Wingdings" pitchFamily="2" charset="2"/>
              <a:buNone/>
            </a:pPr>
            <a:endParaRPr lang="en-US">
              <a:latin typeface="Gill Sans MT"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1" name="Content Placeholder 1"/>
          <p:cNvSpPr>
            <a:spLocks noGrp="1"/>
          </p:cNvSpPr>
          <p:nvPr>
            <p:ph idx="4294967295"/>
          </p:nvPr>
        </p:nvSpPr>
        <p:spPr>
          <a:xfrm>
            <a:off x="228600" y="1066800"/>
            <a:ext cx="4191000" cy="5257800"/>
          </a:xfrm>
        </p:spPr>
        <p:txBody>
          <a:bodyPr/>
          <a:lstStyle/>
          <a:p>
            <a:pPr eaLnBrk="1" hangingPunct="1">
              <a:lnSpc>
                <a:spcPct val="80000"/>
              </a:lnSpc>
              <a:buFont typeface="Wingdings" pitchFamily="2" charset="2"/>
              <a:buNone/>
            </a:pPr>
            <a:r>
              <a:rPr lang="en-US" smtClean="0"/>
              <a:t>addnode( )</a:t>
            </a:r>
          </a:p>
          <a:p>
            <a:pPr eaLnBrk="1" hangingPunct="1">
              <a:lnSpc>
                <a:spcPct val="80000"/>
              </a:lnSpc>
              <a:buFont typeface="Wingdings" pitchFamily="2" charset="2"/>
              <a:buNone/>
            </a:pPr>
            <a:r>
              <a:rPr lang="en-US" smtClean="0"/>
              <a:t> {	char ch = 'y';</a:t>
            </a:r>
          </a:p>
          <a:p>
            <a:pPr eaLnBrk="1" hangingPunct="1">
              <a:lnSpc>
                <a:spcPct val="80000"/>
              </a:lnSpc>
              <a:buFont typeface="Wingdings" pitchFamily="2" charset="2"/>
              <a:buNone/>
            </a:pPr>
            <a:r>
              <a:rPr lang="en-US" smtClean="0"/>
              <a:t>    while ( ch = = 'y' )</a:t>
            </a:r>
          </a:p>
          <a:p>
            <a:pPr eaLnBrk="1" hangingPunct="1">
              <a:lnSpc>
                <a:spcPct val="80000"/>
              </a:lnSpc>
              <a:buFont typeface="Wingdings" pitchFamily="2" charset="2"/>
              <a:buNone/>
            </a:pPr>
            <a:r>
              <a:rPr lang="en-US" smtClean="0"/>
              <a:t>     {	new = makenode();   </a:t>
            </a:r>
          </a:p>
          <a:p>
            <a:pPr eaLnBrk="1" hangingPunct="1">
              <a:lnSpc>
                <a:spcPct val="80000"/>
              </a:lnSpc>
              <a:buFont typeface="Wingdings" pitchFamily="2" charset="2"/>
              <a:buNone/>
            </a:pPr>
            <a:r>
              <a:rPr lang="en-US" smtClean="0"/>
              <a:t>      </a:t>
            </a:r>
            <a:r>
              <a:rPr lang="en-US" sz="1800" smtClean="0"/>
              <a:t>/* creation of a list is treated as a special case of insertion  */</a:t>
            </a:r>
          </a:p>
          <a:p>
            <a:pPr eaLnBrk="1" hangingPunct="1">
              <a:lnSpc>
                <a:spcPct val="80000"/>
              </a:lnSpc>
              <a:buFont typeface="Wingdings" pitchFamily="2" charset="2"/>
              <a:buNone/>
            </a:pPr>
            <a:r>
              <a:rPr lang="en-US" smtClean="0"/>
              <a:t>      if ( start == NULL)</a:t>
            </a:r>
          </a:p>
          <a:p>
            <a:pPr eaLnBrk="1" hangingPunct="1">
              <a:lnSpc>
                <a:spcPct val="80000"/>
              </a:lnSpc>
              <a:buFont typeface="Wingdings" pitchFamily="2" charset="2"/>
              <a:buNone/>
            </a:pPr>
            <a:r>
              <a:rPr lang="en-US" smtClean="0"/>
              <a:t>       	{	start = new;	}</a:t>
            </a:r>
          </a:p>
          <a:p>
            <a:pPr eaLnBrk="1" hangingPunct="1">
              <a:lnSpc>
                <a:spcPct val="80000"/>
              </a:lnSpc>
              <a:buFont typeface="Wingdings" pitchFamily="2" charset="2"/>
              <a:buNone/>
            </a:pPr>
            <a:r>
              <a:rPr lang="en-US" smtClean="0"/>
              <a:t>      else { 	insert();</a:t>
            </a:r>
          </a:p>
          <a:p>
            <a:pPr eaLnBrk="1" hangingPunct="1">
              <a:lnSpc>
                <a:spcPct val="80000"/>
              </a:lnSpc>
              <a:buFont typeface="Wingdings" pitchFamily="2" charset="2"/>
              <a:buNone/>
            </a:pPr>
            <a:r>
              <a:rPr lang="en-US" smtClean="0"/>
              <a:t>			traverse( );        }</a:t>
            </a:r>
          </a:p>
          <a:p>
            <a:pPr eaLnBrk="1" hangingPunct="1">
              <a:buFont typeface="Wingdings" pitchFamily="2" charset="2"/>
              <a:buNone/>
            </a:pPr>
            <a:r>
              <a:rPr lang="en-US" smtClean="0"/>
              <a:t> printf("%s","Want to add more nodes\n"); </a:t>
            </a:r>
          </a:p>
          <a:p>
            <a:pPr eaLnBrk="1" hangingPunct="1">
              <a:buFont typeface="Wingdings" pitchFamily="2" charset="2"/>
              <a:buNone/>
            </a:pPr>
            <a:r>
              <a:rPr lang="en-US" smtClean="0"/>
              <a:t>  scanf( "%c", &amp;ch );</a:t>
            </a:r>
          </a:p>
          <a:p>
            <a:pPr eaLnBrk="1" hangingPunct="1">
              <a:buFont typeface="Wingdings" pitchFamily="2" charset="2"/>
              <a:buNone/>
            </a:pPr>
            <a:r>
              <a:rPr lang="en-US" smtClean="0"/>
              <a:t>  fflush( stdin );</a:t>
            </a:r>
          </a:p>
          <a:p>
            <a:pPr eaLnBrk="1" hangingPunct="1">
              <a:buFont typeface="Wingdings" pitchFamily="2" charset="2"/>
              <a:buNone/>
            </a:pPr>
            <a:r>
              <a:rPr lang="en-US" smtClean="0"/>
              <a:t>	} /* end of while  */</a:t>
            </a:r>
          </a:p>
          <a:p>
            <a:pPr eaLnBrk="1" hangingPunct="1">
              <a:buFont typeface="Wingdings" pitchFamily="2" charset="2"/>
              <a:buNone/>
            </a:pPr>
            <a:r>
              <a:rPr lang="en-US" smtClean="0"/>
              <a:t>} /* end of addnode( )</a:t>
            </a:r>
          </a:p>
          <a:p>
            <a:pPr eaLnBrk="1" hangingPunct="1">
              <a:lnSpc>
                <a:spcPct val="80000"/>
              </a:lnSpc>
              <a:buFont typeface="Wingdings" pitchFamily="2" charset="2"/>
              <a:buNone/>
            </a:pPr>
            <a:endParaRPr lang="en-US" smtClean="0"/>
          </a:p>
        </p:txBody>
      </p:sp>
      <p:sp>
        <p:nvSpPr>
          <p:cNvPr id="496642" name="Title 2"/>
          <p:cNvSpPr>
            <a:spLocks noGrp="1"/>
          </p:cNvSpPr>
          <p:nvPr>
            <p:ph type="title" idx="4294967295"/>
          </p:nvPr>
        </p:nvSpPr>
        <p:spPr>
          <a:xfrm>
            <a:off x="0" y="0"/>
            <a:ext cx="7562850" cy="914400"/>
          </a:xfrm>
        </p:spPr>
        <p:txBody>
          <a:bodyPr/>
          <a:lstStyle/>
          <a:p>
            <a:pPr eaLnBrk="1" hangingPunct="1"/>
            <a:r>
              <a:rPr lang="en-US" sz="3200" dirty="0" smtClean="0"/>
              <a:t>Creating a Sorted Linked List (Contd.).</a:t>
            </a:r>
          </a:p>
        </p:txBody>
      </p:sp>
      <p:sp>
        <p:nvSpPr>
          <p:cNvPr id="496643" name="Content Placeholder 1"/>
          <p:cNvSpPr>
            <a:spLocks/>
          </p:cNvSpPr>
          <p:nvPr/>
        </p:nvSpPr>
        <p:spPr bwMode="auto">
          <a:xfrm>
            <a:off x="4876800" y="1447800"/>
            <a:ext cx="4038600" cy="4953000"/>
          </a:xfrm>
          <a:prstGeom prst="rect">
            <a:avLst/>
          </a:prstGeom>
          <a:gradFill rotWithShape="1">
            <a:gsLst>
              <a:gs pos="0">
                <a:srgbClr val="FAF400"/>
              </a:gs>
              <a:gs pos="100000">
                <a:schemeClr val="bg1"/>
              </a:gs>
            </a:gsLst>
            <a:lin ang="0" scaled="1"/>
          </a:gradFill>
          <a:ln w="9525">
            <a:noFill/>
            <a:miter lim="800000"/>
            <a:headEnd/>
            <a:tailEnd/>
          </a:ln>
        </p:spPr>
        <p:txBody>
          <a:bodyPr/>
          <a:lstStyle/>
          <a:p>
            <a:pPr marL="342900" indent="-342900">
              <a:lnSpc>
                <a:spcPct val="80000"/>
              </a:lnSpc>
              <a:spcBef>
                <a:spcPct val="20000"/>
              </a:spcBef>
              <a:buFont typeface="Wingdings" pitchFamily="2" charset="2"/>
              <a:buNone/>
            </a:pPr>
            <a:r>
              <a:rPr lang="en-US" sz="2000">
                <a:latin typeface="Gill Sans MT" pitchFamily="34" charset="0"/>
              </a:rPr>
              <a:t> </a:t>
            </a:r>
          </a:p>
          <a:p>
            <a:pPr marL="342900" indent="-342900">
              <a:lnSpc>
                <a:spcPct val="80000"/>
              </a:lnSpc>
              <a:spcBef>
                <a:spcPct val="20000"/>
              </a:spcBef>
              <a:buFont typeface="Wingdings" pitchFamily="2" charset="2"/>
              <a:buNone/>
            </a:pPr>
            <a:r>
              <a:rPr lang="en-US" sz="2000">
                <a:latin typeface="Gill Sans MT" pitchFamily="34" charset="0"/>
              </a:rPr>
              <a:t>struct marks_list * makenode()</a:t>
            </a:r>
          </a:p>
          <a:p>
            <a:pPr marL="342900" indent="-342900">
              <a:lnSpc>
                <a:spcPct val="80000"/>
              </a:lnSpc>
              <a:spcBef>
                <a:spcPct val="20000"/>
              </a:spcBef>
              <a:buFont typeface="Wingdings" pitchFamily="2" charset="2"/>
              <a:buNone/>
            </a:pPr>
            <a:r>
              <a:rPr lang="en-US" sz="2000">
                <a:latin typeface="Gill Sans MT" pitchFamily="34" charset="0"/>
              </a:rPr>
              <a:t>   {</a:t>
            </a:r>
          </a:p>
          <a:p>
            <a:pPr marL="342900" indent="-342900">
              <a:lnSpc>
                <a:spcPct val="80000"/>
              </a:lnSpc>
              <a:spcBef>
                <a:spcPct val="20000"/>
              </a:spcBef>
              <a:buFont typeface="Wingdings" pitchFamily="2" charset="2"/>
              <a:buNone/>
            </a:pPr>
            <a:r>
              <a:rPr lang="en-US" sz="2000">
                <a:latin typeface="Gill Sans MT" pitchFamily="34" charset="0"/>
              </a:rPr>
              <a:t>    struct marks_list *new;</a:t>
            </a:r>
          </a:p>
          <a:p>
            <a:pPr marL="342900" indent="-342900">
              <a:lnSpc>
                <a:spcPct val="80000"/>
              </a:lnSpc>
              <a:spcBef>
                <a:spcPct val="20000"/>
              </a:spcBef>
              <a:buFont typeface="Wingdings" pitchFamily="2" charset="2"/>
              <a:buNone/>
            </a:pPr>
            <a:r>
              <a:rPr lang="en-US" sz="2000">
                <a:latin typeface="Gill Sans MT" pitchFamily="34" charset="0"/>
              </a:rPr>
              <a:t>    new=(struct marks_list *)  malloc(sizeof(struct(marks_list));     </a:t>
            </a:r>
          </a:p>
          <a:p>
            <a:pPr marL="342900" indent="-342900">
              <a:lnSpc>
                <a:spcPct val="80000"/>
              </a:lnSpc>
              <a:spcBef>
                <a:spcPct val="20000"/>
              </a:spcBef>
              <a:buFont typeface="Wingdings" pitchFamily="2" charset="2"/>
              <a:buNone/>
            </a:pPr>
            <a:r>
              <a:rPr lang="en-US" sz="2000">
                <a:latin typeface="Gill Sans MT" pitchFamily="34" charset="0"/>
              </a:rPr>
              <a:t>    scanf("%d",&amp;new-&gt;marks);  </a:t>
            </a:r>
          </a:p>
          <a:p>
            <a:pPr marL="342900" indent="-342900">
              <a:lnSpc>
                <a:spcPct val="80000"/>
              </a:lnSpc>
              <a:spcBef>
                <a:spcPct val="20000"/>
              </a:spcBef>
              <a:buFont typeface="Wingdings" pitchFamily="2" charset="2"/>
              <a:buNone/>
            </a:pPr>
            <a:r>
              <a:rPr lang="en-US" sz="2000">
                <a:latin typeface="Gill Sans MT" pitchFamily="34" charset="0"/>
              </a:rPr>
              <a:t>    new-&gt;next = NULL;</a:t>
            </a:r>
          </a:p>
          <a:p>
            <a:pPr marL="342900" indent="-342900">
              <a:lnSpc>
                <a:spcPct val="80000"/>
              </a:lnSpc>
              <a:spcBef>
                <a:spcPct val="20000"/>
              </a:spcBef>
              <a:buFont typeface="Wingdings" pitchFamily="2" charset="2"/>
              <a:buNone/>
            </a:pPr>
            <a:r>
              <a:rPr lang="en-US" sz="2000">
                <a:latin typeface="Gill Sans MT" pitchFamily="34" charset="0"/>
              </a:rPr>
              <a:t>    return(new);</a:t>
            </a:r>
          </a:p>
          <a:p>
            <a:pPr marL="342900" indent="-342900">
              <a:lnSpc>
                <a:spcPct val="80000"/>
              </a:lnSpc>
              <a:spcBef>
                <a:spcPct val="20000"/>
              </a:spcBef>
              <a:buFont typeface="Wingdings" pitchFamily="2" charset="2"/>
              <a:buNone/>
            </a:pPr>
            <a:r>
              <a:rPr lang="en-US" sz="2000">
                <a:latin typeface="Gill Sans MT" pitchFamily="34" charset="0"/>
              </a:rPr>
              <a:t>   }</a:t>
            </a:r>
          </a:p>
          <a:p>
            <a:pPr marL="342900" indent="-34290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idx="4294967295"/>
          </p:nvPr>
        </p:nvSpPr>
        <p:spPr/>
        <p:txBody>
          <a:bodyPr/>
          <a:lstStyle/>
          <a:p>
            <a:pPr eaLnBrk="1" hangingPunct="1"/>
            <a:r>
              <a:rPr lang="en-US" sz="3200" dirty="0" smtClean="0"/>
              <a:t>Objectives</a:t>
            </a:r>
          </a:p>
        </p:txBody>
      </p:sp>
      <p:sp>
        <p:nvSpPr>
          <p:cNvPr id="53250" name="Rectangle 3"/>
          <p:cNvSpPr>
            <a:spLocks noGrp="1"/>
          </p:cNvSpPr>
          <p:nvPr>
            <p:ph type="body" idx="4294967295"/>
          </p:nvPr>
        </p:nvSpPr>
        <p:spPr/>
        <p:txBody>
          <a:bodyPr/>
          <a:lstStyle/>
          <a:p>
            <a:pPr eaLnBrk="1" hangingPunct="1">
              <a:buNone/>
            </a:pPr>
            <a:r>
              <a:rPr lang="en-US" dirty="0" smtClean="0"/>
              <a:t>At the end of this module,  you will be able to:</a:t>
            </a:r>
          </a:p>
          <a:p>
            <a:pPr eaLnBrk="1" hangingPunct="1">
              <a:buNone/>
            </a:pPr>
            <a:endParaRPr lang="en-US" dirty="0" smtClean="0"/>
          </a:p>
          <a:p>
            <a:pPr eaLnBrk="1" hangingPunct="1"/>
            <a:r>
              <a:rPr lang="en-US" dirty="0" smtClean="0"/>
              <a:t>Classify and use operators</a:t>
            </a:r>
          </a:p>
          <a:p>
            <a:pPr algn="just"/>
            <a:r>
              <a:rPr lang="en-US" dirty="0" smtClean="0"/>
              <a:t>Apply the unary, binary, ternary, compound assignment operators, increment/decrement operators</a:t>
            </a:r>
          </a:p>
          <a:p>
            <a:pPr algn="just"/>
            <a:r>
              <a:rPr lang="en-US" dirty="0" smtClean="0"/>
              <a:t>Use character arithmetic and understand the rules of conversion between different data types</a:t>
            </a:r>
          </a:p>
          <a:p>
            <a:pPr eaLnBrk="1" hangingPunct="1"/>
            <a:r>
              <a:rPr lang="en-US" dirty="0" smtClean="0"/>
              <a:t>Write simple programs with conditional constructs and iterative constructs</a:t>
            </a:r>
          </a:p>
          <a:p>
            <a:pPr lvl="1" eaLnBrk="1" hangingPunct="1"/>
            <a:endParaRPr lang="en-US" sz="1800" dirty="0" smtClean="0"/>
          </a:p>
          <a:p>
            <a:pPr eaLnBrk="1" hangingPunct="1"/>
            <a:endParaRPr lang="en-US" dirty="0" smtClean="0"/>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4hrs</a:t>
            </a:r>
            <a:endParaRPr lang="en-GB" dirty="0">
              <a:solidFill>
                <a:srgbClr val="7F7F7F"/>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5" name="Content Placeholder 1"/>
          <p:cNvSpPr>
            <a:spLocks noGrp="1"/>
          </p:cNvSpPr>
          <p:nvPr>
            <p:ph idx="4294967295"/>
          </p:nvPr>
        </p:nvSpPr>
        <p:spPr>
          <a:xfrm>
            <a:off x="228600" y="1524000"/>
            <a:ext cx="4572000" cy="5257800"/>
          </a:xfrm>
        </p:spPr>
        <p:txBody>
          <a:bodyPr/>
          <a:lstStyle/>
          <a:p>
            <a:pPr eaLnBrk="1" hangingPunct="1">
              <a:lnSpc>
                <a:spcPct val="90000"/>
              </a:lnSpc>
              <a:buFont typeface="Wingdings" pitchFamily="2" charset="2"/>
              <a:buNone/>
            </a:pPr>
            <a:r>
              <a:rPr lang="en-US" smtClean="0"/>
              <a:t>insert(struct marks_list *start)</a:t>
            </a:r>
          </a:p>
          <a:p>
            <a:pPr eaLnBrk="1" hangingPunct="1">
              <a:lnSpc>
                <a:spcPct val="90000"/>
              </a:lnSpc>
              <a:buFont typeface="Wingdings" pitchFamily="2" charset="2"/>
              <a:buNone/>
            </a:pPr>
            <a:r>
              <a:rPr lang="en-US" smtClean="0"/>
              <a:t>{	struct marks_list *ptr, *prev;</a:t>
            </a:r>
          </a:p>
          <a:p>
            <a:pPr eaLnBrk="1" hangingPunct="1">
              <a:lnSpc>
                <a:spcPct val="90000"/>
              </a:lnSpc>
              <a:buFont typeface="Wingdings" pitchFamily="2" charset="2"/>
              <a:buNone/>
            </a:pPr>
            <a:r>
              <a:rPr lang="en-US" smtClean="0"/>
              <a:t> for(ptr=start,prev=start;(ptr);prev=ptr,ptr=ptr-&gt;next)</a:t>
            </a:r>
          </a:p>
          <a:p>
            <a:pPr eaLnBrk="1" hangingPunct="1">
              <a:lnSpc>
                <a:spcPct val="90000"/>
              </a:lnSpc>
              <a:buFont typeface="Wingdings" pitchFamily="2" charset="2"/>
              <a:buNone/>
            </a:pPr>
            <a:r>
              <a:rPr lang="en-US" smtClean="0"/>
              <a:t> {	if (new-&gt;marks &lt; start-&gt;marks)</a:t>
            </a:r>
          </a:p>
          <a:p>
            <a:pPr eaLnBrk="1" hangingPunct="1">
              <a:lnSpc>
                <a:spcPct val="90000"/>
              </a:lnSpc>
              <a:buFont typeface="Wingdings" pitchFamily="2" charset="2"/>
              <a:buNone/>
            </a:pPr>
            <a:r>
              <a:rPr lang="en-US" smtClean="0"/>
              <a:t>   {	 /* insertion at the beginning of a  list */</a:t>
            </a:r>
          </a:p>
          <a:p>
            <a:pPr eaLnBrk="1" hangingPunct="1">
              <a:lnSpc>
                <a:spcPct val="90000"/>
              </a:lnSpc>
              <a:buFont typeface="Wingdings" pitchFamily="2" charset="2"/>
              <a:buNone/>
            </a:pPr>
            <a:r>
              <a:rPr lang="en-US" smtClean="0"/>
              <a:t>    new-&gt;next = start;</a:t>
            </a:r>
          </a:p>
          <a:p>
            <a:pPr eaLnBrk="1" hangingPunct="1">
              <a:lnSpc>
                <a:spcPct val="90000"/>
              </a:lnSpc>
              <a:buFont typeface="Wingdings" pitchFamily="2" charset="2"/>
              <a:buNone/>
            </a:pPr>
            <a:r>
              <a:rPr lang="en-US" smtClean="0"/>
              <a:t>    start = new;</a:t>
            </a:r>
          </a:p>
          <a:p>
            <a:pPr eaLnBrk="1" hangingPunct="1">
              <a:lnSpc>
                <a:spcPct val="90000"/>
              </a:lnSpc>
              <a:buFont typeface="Wingdings" pitchFamily="2" charset="2"/>
              <a:buNone/>
            </a:pPr>
            <a:r>
              <a:rPr lang="en-US" smtClean="0"/>
              <a:t>  }</a:t>
            </a:r>
          </a:p>
        </p:txBody>
      </p:sp>
      <p:sp>
        <p:nvSpPr>
          <p:cNvPr id="497666" name="Title 2"/>
          <p:cNvSpPr>
            <a:spLocks noGrp="1"/>
          </p:cNvSpPr>
          <p:nvPr>
            <p:ph type="title" idx="4294967295"/>
          </p:nvPr>
        </p:nvSpPr>
        <p:spPr>
          <a:xfrm>
            <a:off x="0" y="0"/>
            <a:ext cx="7562850" cy="914400"/>
          </a:xfrm>
        </p:spPr>
        <p:txBody>
          <a:bodyPr/>
          <a:lstStyle/>
          <a:p>
            <a:pPr eaLnBrk="1" hangingPunct="1"/>
            <a:r>
              <a:rPr lang="en-US" sz="3200" dirty="0" smtClean="0"/>
              <a:t>Creating a Sorted Linked List (Contd.).</a:t>
            </a:r>
          </a:p>
        </p:txBody>
      </p:sp>
      <p:sp>
        <p:nvSpPr>
          <p:cNvPr id="497667" name="Content Placeholder 1"/>
          <p:cNvSpPr>
            <a:spLocks/>
          </p:cNvSpPr>
          <p:nvPr/>
        </p:nvSpPr>
        <p:spPr bwMode="auto">
          <a:xfrm>
            <a:off x="5029200" y="1447800"/>
            <a:ext cx="3962400" cy="5029200"/>
          </a:xfrm>
          <a:prstGeom prst="rect">
            <a:avLst/>
          </a:prstGeom>
          <a:gradFill rotWithShape="1">
            <a:gsLst>
              <a:gs pos="0">
                <a:schemeClr val="accent1"/>
              </a:gs>
              <a:gs pos="100000">
                <a:schemeClr val="bg1"/>
              </a:gs>
            </a:gsLst>
            <a:lin ang="0" scaled="1"/>
          </a:gradFill>
          <a:ln w="9525">
            <a:noFill/>
            <a:miter lim="800000"/>
            <a:headEnd/>
            <a:tailEnd/>
          </a:ln>
        </p:spPr>
        <p:txBody>
          <a:bodyPr/>
          <a:lstStyle/>
          <a:p>
            <a:pPr marL="342900" indent="-342900">
              <a:spcBef>
                <a:spcPct val="20000"/>
              </a:spcBef>
              <a:buFont typeface="Wingdings" pitchFamily="2" charset="2"/>
              <a:buNone/>
            </a:pPr>
            <a:r>
              <a:rPr lang="en-US" sz="2000">
                <a:latin typeface="Gill Sans MT" pitchFamily="34" charset="0"/>
              </a:rPr>
              <a:t>/* insertion in the middle of a list */</a:t>
            </a:r>
          </a:p>
          <a:p>
            <a:pPr marL="342900" indent="-342900">
              <a:spcBef>
                <a:spcPct val="20000"/>
              </a:spcBef>
              <a:buFont typeface="Wingdings" pitchFamily="2" charset="2"/>
              <a:buNone/>
            </a:pPr>
            <a:r>
              <a:rPr lang="en-US" sz="2000">
                <a:latin typeface="Gill Sans MT" pitchFamily="34" charset="0"/>
              </a:rPr>
              <a:t>   if(new-&gt;marks  &gt; ptr-&gt;marks)</a:t>
            </a:r>
          </a:p>
          <a:p>
            <a:pPr marL="342900" indent="-342900">
              <a:spcBef>
                <a:spcPct val="20000"/>
              </a:spcBef>
              <a:buFont typeface="Wingdings" pitchFamily="2" charset="2"/>
              <a:buNone/>
            </a:pPr>
            <a:r>
              <a:rPr lang="en-US" sz="2000">
                <a:latin typeface="Gill Sans MT" pitchFamily="34" charset="0"/>
              </a:rPr>
              <a:t>    {	continue;	 }</a:t>
            </a:r>
          </a:p>
          <a:p>
            <a:pPr marL="342900" indent="-342900">
              <a:spcBef>
                <a:spcPct val="20000"/>
              </a:spcBef>
              <a:buFont typeface="Wingdings" pitchFamily="2" charset="2"/>
              <a:buNone/>
            </a:pPr>
            <a:r>
              <a:rPr lang="en-US" sz="2000">
                <a:latin typeface="Gill Sans MT" pitchFamily="34" charset="0"/>
              </a:rPr>
              <a:t>   else {	prev-&gt;next = new;</a:t>
            </a:r>
          </a:p>
          <a:p>
            <a:pPr marL="342900" indent="-342900">
              <a:spcBef>
                <a:spcPct val="20000"/>
              </a:spcBef>
              <a:buFont typeface="Wingdings" pitchFamily="2" charset="2"/>
              <a:buNone/>
            </a:pPr>
            <a:r>
              <a:rPr lang="en-US" sz="2000">
                <a:latin typeface="Gill Sans MT" pitchFamily="34" charset="0"/>
              </a:rPr>
              <a:t>     	new-&gt;next = ptr;	 } </a:t>
            </a:r>
          </a:p>
          <a:p>
            <a:pPr marL="342900" indent="-342900">
              <a:spcBef>
                <a:spcPct val="20000"/>
              </a:spcBef>
              <a:buFont typeface="Wingdings" pitchFamily="2" charset="2"/>
              <a:buNone/>
            </a:pPr>
            <a:r>
              <a:rPr lang="en-US" sz="2000">
                <a:latin typeface="Gill Sans MT" pitchFamily="34" charset="0"/>
              </a:rPr>
              <a:t>	} /* end of for loop */</a:t>
            </a:r>
          </a:p>
          <a:p>
            <a:pPr marL="342900" indent="-342900">
              <a:spcBef>
                <a:spcPct val="20000"/>
              </a:spcBef>
              <a:buFont typeface="Wingdings" pitchFamily="2" charset="2"/>
              <a:buChar char="§"/>
            </a:pPr>
            <a:endParaRPr lang="en-US" sz="2000">
              <a:latin typeface="Gill Sans MT" pitchFamily="34" charset="0"/>
            </a:endParaRPr>
          </a:p>
          <a:p>
            <a:pPr marL="342900" indent="-342900">
              <a:spcBef>
                <a:spcPct val="20000"/>
              </a:spcBef>
              <a:buFont typeface="Wingdings" pitchFamily="2" charset="2"/>
              <a:buNone/>
            </a:pPr>
            <a:r>
              <a:rPr lang="en-US" sz="2000">
                <a:latin typeface="Gill Sans MT" pitchFamily="34" charset="0"/>
              </a:rPr>
              <a:t>/* insertion at the end of the list */ </a:t>
            </a:r>
          </a:p>
          <a:p>
            <a:pPr marL="342900" indent="-342900">
              <a:spcBef>
                <a:spcPct val="20000"/>
              </a:spcBef>
              <a:buFont typeface="Wingdings" pitchFamily="2" charset="2"/>
              <a:buNone/>
            </a:pPr>
            <a:r>
              <a:rPr lang="en-US" sz="2000">
                <a:latin typeface="Gill Sans MT" pitchFamily="34" charset="0"/>
              </a:rPr>
              <a:t>if (ptr == null)</a:t>
            </a:r>
          </a:p>
          <a:p>
            <a:pPr marL="342900" indent="-342900">
              <a:spcBef>
                <a:spcPct val="20000"/>
              </a:spcBef>
              <a:buFont typeface="Wingdings" pitchFamily="2" charset="2"/>
              <a:buNone/>
            </a:pPr>
            <a:r>
              <a:rPr lang="en-US" sz="2000">
                <a:latin typeface="Gill Sans MT" pitchFamily="34" charset="0"/>
              </a:rPr>
              <a:t>  { prev-&gt;next = new;</a:t>
            </a:r>
          </a:p>
          <a:p>
            <a:pPr marL="342900" indent="-342900">
              <a:spcBef>
                <a:spcPct val="20000"/>
              </a:spcBef>
              <a:buFont typeface="Wingdings" pitchFamily="2" charset="2"/>
              <a:buNone/>
            </a:pPr>
            <a:r>
              <a:rPr lang="en-US" sz="2000">
                <a:latin typeface="Gill Sans MT" pitchFamily="34" charset="0"/>
              </a:rPr>
              <a:t>   new-&gt;next = null;</a:t>
            </a:r>
          </a:p>
          <a:p>
            <a:pPr marL="342900" indent="-342900">
              <a:spcBef>
                <a:spcPct val="20000"/>
              </a:spcBef>
              <a:buFont typeface="Wingdings" pitchFamily="2" charset="2"/>
              <a:buNone/>
            </a:pPr>
            <a:r>
              <a:rPr lang="en-US" sz="2000">
                <a:latin typeface="Gill Sans MT" pitchFamily="34" charset="0"/>
              </a:rPr>
              <a:t>  } 	</a:t>
            </a:r>
          </a:p>
          <a:p>
            <a:pPr marL="342900" indent="-342900">
              <a:spcBef>
                <a:spcPct val="20000"/>
              </a:spcBef>
              <a:buFont typeface="Wingdings" pitchFamily="2" charset="2"/>
              <a:buNone/>
            </a:pPr>
            <a:r>
              <a:rPr lang="en-US" sz="2000">
                <a:latin typeface="Gill Sans MT" pitchFamily="34" charset="0"/>
              </a:rPr>
              <a:t>} /* end of insert */</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89" name="Content Placeholder 1"/>
          <p:cNvSpPr>
            <a:spLocks noGrp="1"/>
          </p:cNvSpPr>
          <p:nvPr>
            <p:ph idx="4294967295"/>
          </p:nvPr>
        </p:nvSpPr>
        <p:spPr>
          <a:xfrm>
            <a:off x="457200" y="1371600"/>
            <a:ext cx="4191000" cy="5029200"/>
          </a:xfrm>
        </p:spPr>
        <p:txBody>
          <a:bodyPr/>
          <a:lstStyle/>
          <a:p>
            <a:pPr eaLnBrk="1" hangingPunct="1">
              <a:buFont typeface="Wingdings" pitchFamily="2" charset="2"/>
              <a:buNone/>
            </a:pPr>
            <a:r>
              <a:rPr lang="en-US" smtClean="0"/>
              <a:t>struct marks_list *search( int val)</a:t>
            </a:r>
          </a:p>
          <a:p>
            <a:pPr eaLnBrk="1" hangingPunct="1">
              <a:buFont typeface="Wingdings" pitchFamily="2" charset="2"/>
              <a:buNone/>
            </a:pPr>
            <a:r>
              <a:rPr lang="en-US" smtClean="0"/>
              <a:t>{</a:t>
            </a:r>
          </a:p>
          <a:p>
            <a:pPr eaLnBrk="1" hangingPunct="1">
              <a:buFont typeface="Wingdings" pitchFamily="2" charset="2"/>
              <a:buNone/>
            </a:pPr>
            <a:r>
              <a:rPr lang="en-US" smtClean="0"/>
              <a:t>  for( ptr = start; (ptr); ptr = ptr-&gt;next)</a:t>
            </a:r>
          </a:p>
          <a:p>
            <a:pPr eaLnBrk="1" hangingPunct="1">
              <a:buFont typeface="Wingdings" pitchFamily="2" charset="2"/>
              <a:buNone/>
            </a:pPr>
            <a:r>
              <a:rPr lang="en-US" smtClean="0"/>
              <a:t>   {</a:t>
            </a:r>
          </a:p>
          <a:p>
            <a:pPr eaLnBrk="1" hangingPunct="1">
              <a:buFont typeface="Wingdings" pitchFamily="2" charset="2"/>
              <a:buNone/>
            </a:pPr>
            <a:r>
              <a:rPr lang="en-US" smtClean="0"/>
              <a:t>     if (val = = ptr-&gt; marks)</a:t>
            </a:r>
          </a:p>
          <a:p>
            <a:pPr eaLnBrk="1" hangingPunct="1">
              <a:buFont typeface="Wingdings" pitchFamily="2" charset="2"/>
              <a:buNone/>
            </a:pPr>
            <a:r>
              <a:rPr lang="en-US" smtClean="0"/>
              <a:t>       return ptr;</a:t>
            </a:r>
          </a:p>
          <a:p>
            <a:pPr eaLnBrk="1" hangingPunct="1">
              <a:buFont typeface="Wingdings" pitchFamily="2" charset="2"/>
              <a:buNone/>
            </a:pPr>
            <a:r>
              <a:rPr lang="en-US" smtClean="0"/>
              <a:t>   }</a:t>
            </a:r>
          </a:p>
          <a:p>
            <a:pPr eaLnBrk="1" hangingPunct="1">
              <a:buFont typeface="Wingdings" pitchFamily="2" charset="2"/>
              <a:buNone/>
            </a:pPr>
            <a:r>
              <a:rPr lang="en-US" smtClean="0"/>
              <a:t>   </a:t>
            </a:r>
          </a:p>
          <a:p>
            <a:pPr eaLnBrk="1" hangingPunct="1"/>
            <a:endParaRPr lang="en-US" smtClean="0"/>
          </a:p>
        </p:txBody>
      </p:sp>
      <p:sp>
        <p:nvSpPr>
          <p:cNvPr id="498690" name="Title 2"/>
          <p:cNvSpPr>
            <a:spLocks noGrp="1"/>
          </p:cNvSpPr>
          <p:nvPr>
            <p:ph type="title" idx="4294967295"/>
          </p:nvPr>
        </p:nvSpPr>
        <p:spPr>
          <a:xfrm>
            <a:off x="0" y="0"/>
            <a:ext cx="7562850" cy="914400"/>
          </a:xfrm>
        </p:spPr>
        <p:txBody>
          <a:bodyPr/>
          <a:lstStyle/>
          <a:p>
            <a:pPr eaLnBrk="1" hangingPunct="1"/>
            <a:r>
              <a:rPr lang="en-US" sz="3200" smtClean="0"/>
              <a:t>Linked List – Search, Delete</a:t>
            </a:r>
          </a:p>
        </p:txBody>
      </p:sp>
      <p:sp>
        <p:nvSpPr>
          <p:cNvPr id="498691" name="Content Placeholder 1"/>
          <p:cNvSpPr>
            <a:spLocks/>
          </p:cNvSpPr>
          <p:nvPr/>
        </p:nvSpPr>
        <p:spPr bwMode="auto">
          <a:xfrm>
            <a:off x="5410200" y="1371600"/>
            <a:ext cx="3276600" cy="502920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a:latin typeface="Gill Sans MT" pitchFamily="34" charset="0"/>
              </a:rPr>
              <a:t>/* this code would hold true for deletion in the middle and at the end of a linked list */</a:t>
            </a:r>
            <a:r>
              <a:rPr lang="en-US" sz="2000">
                <a:latin typeface="Gill Sans MT" pitchFamily="34" charset="0"/>
              </a:rPr>
              <a:t>  </a:t>
            </a:r>
          </a:p>
          <a:p>
            <a:pPr marL="342900" indent="-342900">
              <a:spcBef>
                <a:spcPct val="20000"/>
              </a:spcBef>
              <a:buFont typeface="Wingdings" pitchFamily="2" charset="2"/>
              <a:buNone/>
            </a:pPr>
            <a:r>
              <a:rPr lang="en-US" sz="2000">
                <a:latin typeface="Gill Sans MT" pitchFamily="34" charset="0"/>
              </a:rPr>
              <a:t> if (score = = ptr-&gt; marks)</a:t>
            </a:r>
          </a:p>
          <a:p>
            <a:pPr marL="342900" indent="-342900">
              <a:spcBef>
                <a:spcPct val="20000"/>
              </a:spcBef>
              <a:buFont typeface="Wingdings" pitchFamily="2" charset="2"/>
              <a:buNone/>
            </a:pPr>
            <a:r>
              <a:rPr lang="en-US" sz="2000">
                <a:latin typeface="Gill Sans MT" pitchFamily="34" charset="0"/>
              </a:rPr>
              <a:t>    {</a:t>
            </a:r>
          </a:p>
          <a:p>
            <a:pPr marL="342900" indent="-342900">
              <a:spcBef>
                <a:spcPct val="20000"/>
              </a:spcBef>
              <a:buFont typeface="Wingdings" pitchFamily="2" charset="2"/>
              <a:buNone/>
            </a:pPr>
            <a:r>
              <a:rPr lang="en-US" sz="2000">
                <a:latin typeface="Gill Sans MT" pitchFamily="34" charset="0"/>
              </a:rPr>
              <a:t>      prev-&gt; next = ptr-&gt; next;</a:t>
            </a:r>
          </a:p>
          <a:p>
            <a:pPr marL="342900" indent="-342900">
              <a:spcBef>
                <a:spcPct val="20000"/>
              </a:spcBef>
              <a:buFont typeface="Wingdings" pitchFamily="2" charset="2"/>
              <a:buNone/>
            </a:pPr>
            <a:r>
              <a:rPr lang="en-US" sz="2000">
                <a:latin typeface="Gill Sans MT" pitchFamily="34" charset="0"/>
              </a:rPr>
              <a:t>      free(ptr);</a:t>
            </a:r>
          </a:p>
          <a:p>
            <a:pPr marL="342900" indent="-342900">
              <a:spcBef>
                <a:spcPct val="20000"/>
              </a:spcBef>
              <a:buFont typeface="Wingdings" pitchFamily="2" charset="2"/>
              <a:buNone/>
            </a:pPr>
            <a:r>
              <a:rPr lang="en-US" sz="2000">
                <a:latin typeface="Gill Sans MT" pitchFamily="34" charset="0"/>
              </a:rPr>
              <a:t>     }</a:t>
            </a:r>
          </a:p>
          <a:p>
            <a:pPr marL="342900" indent="-342900">
              <a:spcBef>
                <a:spcPct val="20000"/>
              </a:spcBef>
              <a:buFont typeface="Wingdings" pitchFamily="2" charset="2"/>
              <a:buNone/>
            </a:pPr>
            <a:r>
              <a:rPr lang="en-US" sz="2000">
                <a:latin typeface="Gill Sans MT" pitchFamily="34" charset="0"/>
              </a:rPr>
              <a:t>   }/* end of for loop */</a:t>
            </a:r>
          </a:p>
          <a:p>
            <a:pPr marL="342900" indent="-342900">
              <a:spcBef>
                <a:spcPct val="20000"/>
              </a:spcBef>
              <a:buFont typeface="Wingdings" pitchFamily="2" charset="2"/>
              <a:buNone/>
            </a:pPr>
            <a:r>
              <a:rPr lang="en-US" sz="2000">
                <a:latin typeface="Gill Sans MT" pitchFamily="34" charset="0"/>
              </a:rPr>
              <a:t>} /* end of delete */</a:t>
            </a:r>
          </a:p>
          <a:p>
            <a:pPr marL="342900" indent="-34290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Rectangle 2"/>
          <p:cNvSpPr>
            <a:spLocks noGrp="1"/>
          </p:cNvSpPr>
          <p:nvPr>
            <p:ph type="title" idx="4294967295"/>
          </p:nvPr>
        </p:nvSpPr>
        <p:spPr/>
        <p:txBody>
          <a:bodyPr/>
          <a:lstStyle/>
          <a:p>
            <a:r>
              <a:rPr lang="en-US" smtClean="0"/>
              <a:t>Types of Linked lists</a:t>
            </a:r>
          </a:p>
        </p:txBody>
      </p:sp>
      <p:sp>
        <p:nvSpPr>
          <p:cNvPr id="499714" name="Rectangle 3"/>
          <p:cNvSpPr>
            <a:spLocks noGrp="1"/>
          </p:cNvSpPr>
          <p:nvPr>
            <p:ph type="body" idx="4294967295"/>
          </p:nvPr>
        </p:nvSpPr>
        <p:spPr>
          <a:xfrm>
            <a:off x="457200" y="1066800"/>
            <a:ext cx="8305800" cy="5486400"/>
          </a:xfrm>
        </p:spPr>
        <p:txBody>
          <a:bodyPr/>
          <a:lstStyle/>
          <a:p>
            <a:pPr eaLnBrk="1" hangingPunct="1"/>
            <a:r>
              <a:rPr lang="en-US" dirty="0" smtClean="0"/>
              <a:t>There are 4 types of Linked lists.</a:t>
            </a:r>
          </a:p>
          <a:p>
            <a:pPr lvl="1" eaLnBrk="1" hangingPunct="1">
              <a:buFont typeface="Gill Sans MT" pitchFamily="34" charset="0"/>
              <a:buNone/>
            </a:pPr>
            <a:r>
              <a:rPr lang="en-US" sz="1800" dirty="0" smtClean="0"/>
              <a:t>Linear singly Linked list.</a:t>
            </a:r>
          </a:p>
          <a:p>
            <a:pPr lvl="1" eaLnBrk="1" hangingPunct="1">
              <a:buFont typeface="Gill Sans MT" pitchFamily="34" charset="0"/>
              <a:buNone/>
            </a:pPr>
            <a:r>
              <a:rPr lang="en-US" sz="1800" dirty="0" smtClean="0"/>
              <a:t>Circular Linked list.</a:t>
            </a:r>
          </a:p>
          <a:p>
            <a:pPr lvl="1" eaLnBrk="1" hangingPunct="1">
              <a:buFont typeface="Gill Sans MT" pitchFamily="34" charset="0"/>
              <a:buNone/>
            </a:pPr>
            <a:r>
              <a:rPr lang="en-US" sz="1800" dirty="0" smtClean="0"/>
              <a:t>Two-way or doubly Linked list.</a:t>
            </a:r>
          </a:p>
          <a:p>
            <a:pPr lvl="1" eaLnBrk="1" hangingPunct="1">
              <a:buFont typeface="Gill Sans MT" pitchFamily="34" charset="0"/>
              <a:buNone/>
            </a:pPr>
            <a:r>
              <a:rPr lang="en-US" sz="1800" dirty="0" smtClean="0"/>
              <a:t>Circular doubly Linked list. </a:t>
            </a:r>
          </a:p>
          <a:p>
            <a:pPr eaLnBrk="1" hangingPunct="1"/>
            <a:r>
              <a:rPr lang="en-US" dirty="0" smtClean="0"/>
              <a:t>The circular linked lists have no beginning and no </a:t>
            </a:r>
            <a:r>
              <a:rPr lang="en-US" dirty="0" err="1" smtClean="0"/>
              <a:t>end.The</a:t>
            </a:r>
            <a:r>
              <a:rPr lang="en-US" dirty="0" smtClean="0"/>
              <a:t> last item </a:t>
            </a:r>
          </a:p>
          <a:p>
            <a:pPr eaLnBrk="1" hangingPunct="1"/>
            <a:r>
              <a:rPr lang="en-US" dirty="0" smtClean="0"/>
              <a:t>      points back to the first </a:t>
            </a:r>
            <a:r>
              <a:rPr lang="en-US" dirty="0" err="1" smtClean="0"/>
              <a:t>item.It</a:t>
            </a:r>
            <a:r>
              <a:rPr lang="en-US" dirty="0" smtClean="0"/>
              <a:t> allows to traverse to any node.</a:t>
            </a:r>
          </a:p>
          <a:p>
            <a:pPr eaLnBrk="1" hangingPunct="1"/>
            <a:endParaRPr lang="en-US" dirty="0" smtClean="0"/>
          </a:p>
          <a:p>
            <a:pPr eaLnBrk="1" hangingPunct="1"/>
            <a:r>
              <a:rPr lang="en-US" dirty="0" smtClean="0"/>
              <a:t>The doubly linked lists uses double set of pointers, one pointing to the</a:t>
            </a:r>
          </a:p>
          <a:p>
            <a:pPr eaLnBrk="1" hangingPunct="1"/>
            <a:r>
              <a:rPr lang="en-US" dirty="0" smtClean="0"/>
              <a:t>      next and other pointing to the preceding </a:t>
            </a:r>
            <a:r>
              <a:rPr lang="en-US" dirty="0" err="1" smtClean="0"/>
              <a:t>item.This</a:t>
            </a:r>
            <a:r>
              <a:rPr lang="en-US" dirty="0" smtClean="0"/>
              <a:t> allows us to traverse  </a:t>
            </a:r>
          </a:p>
          <a:p>
            <a:pPr eaLnBrk="1" hangingPunct="1"/>
            <a:r>
              <a:rPr lang="en-US" dirty="0" smtClean="0"/>
              <a:t>       the list in either direction</a:t>
            </a:r>
          </a:p>
          <a:p>
            <a:pPr eaLnBrk="1" hangingPunct="1"/>
            <a:endParaRPr lang="en-US" dirty="0" smtClean="0"/>
          </a:p>
          <a:p>
            <a:pPr eaLnBrk="1" hangingPunct="1"/>
            <a:r>
              <a:rPr lang="en-US" dirty="0" smtClean="0"/>
              <a:t>Circular doubly linked lists employ both the forward pointer and  </a:t>
            </a:r>
          </a:p>
          <a:p>
            <a:pPr eaLnBrk="1" hangingPunct="1"/>
            <a:r>
              <a:rPr lang="en-US" dirty="0" smtClean="0"/>
              <a:t>     backward pointer in circular form.</a:t>
            </a:r>
          </a:p>
          <a:p>
            <a:pPr eaLnBrk="1" hangingPunct="1"/>
            <a:endParaRPr lang="en-US" dirty="0" smtClean="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Rectangle 2"/>
          <p:cNvSpPr>
            <a:spLocks noGrp="1"/>
          </p:cNvSpPr>
          <p:nvPr>
            <p:ph type="title" idx="4294967295"/>
          </p:nvPr>
        </p:nvSpPr>
        <p:spPr/>
        <p:txBody>
          <a:bodyPr/>
          <a:lstStyle/>
          <a:p>
            <a:r>
              <a:rPr lang="en-US" smtClean="0"/>
              <a:t>Different types of Linked lists</a:t>
            </a:r>
          </a:p>
        </p:txBody>
      </p:sp>
      <p:pic>
        <p:nvPicPr>
          <p:cNvPr id="500739" name="Picture 4"/>
          <p:cNvPicPr>
            <a:picLocks noChangeAspect="1" noChangeArrowheads="1"/>
          </p:cNvPicPr>
          <p:nvPr/>
        </p:nvPicPr>
        <p:blipFill>
          <a:blip r:embed="rId2" cstate="print"/>
          <a:srcRect/>
          <a:stretch>
            <a:fillRect/>
          </a:stretch>
        </p:blipFill>
        <p:spPr bwMode="auto">
          <a:xfrm>
            <a:off x="609600" y="1536700"/>
            <a:ext cx="7620000" cy="4519613"/>
          </a:xfrm>
          <a:prstGeom prst="rect">
            <a:avLst/>
          </a:prstGeom>
          <a:noFill/>
          <a:ln w="9525">
            <a:noFill/>
            <a:miter lim="800000"/>
            <a:headEnd/>
            <a:tailEnd/>
          </a:ln>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2"/>
          <p:cNvSpPr>
            <a:spLocks noGrp="1"/>
          </p:cNvSpPr>
          <p:nvPr>
            <p:ph type="title" idx="4294967295"/>
          </p:nvPr>
        </p:nvSpPr>
        <p:spPr/>
        <p:txBody>
          <a:bodyPr/>
          <a:lstStyle/>
          <a:p>
            <a:r>
              <a:rPr lang="en-US" smtClean="0"/>
              <a:t>Advantages and Disadvantages of Linked lists</a:t>
            </a:r>
          </a:p>
        </p:txBody>
      </p:sp>
      <p:sp>
        <p:nvSpPr>
          <p:cNvPr id="501762" name="Rectangle 3"/>
          <p:cNvSpPr>
            <a:spLocks noGrp="1"/>
          </p:cNvSpPr>
          <p:nvPr>
            <p:ph type="body" idx="4294967295"/>
          </p:nvPr>
        </p:nvSpPr>
        <p:spPr/>
        <p:txBody>
          <a:bodyPr/>
          <a:lstStyle/>
          <a:p>
            <a:pPr algn="just"/>
            <a:r>
              <a:rPr lang="en-US" dirty="0" smtClean="0"/>
              <a:t>A linked list is a </a:t>
            </a:r>
            <a:r>
              <a:rPr lang="en-US" i="1" dirty="0" smtClean="0">
                <a:solidFill>
                  <a:schemeClr val="folHlink"/>
                </a:solidFill>
              </a:rPr>
              <a:t>dynamic data structure</a:t>
            </a:r>
            <a:r>
              <a:rPr lang="en-US" dirty="0" smtClean="0"/>
              <a:t>. Linked lists can grow or shrink in size during the execution of a program.</a:t>
            </a:r>
          </a:p>
          <a:p>
            <a:pPr algn="just"/>
            <a:endParaRPr lang="en-US" dirty="0" smtClean="0"/>
          </a:p>
          <a:p>
            <a:pPr algn="just"/>
            <a:r>
              <a:rPr lang="en-US" dirty="0" smtClean="0"/>
              <a:t>Linked list uses the memory that is just needed for the list at any point of time.(It is not necessary to specify the no of nodes to be used in the list).</a:t>
            </a:r>
          </a:p>
          <a:p>
            <a:pPr algn="just"/>
            <a:endParaRPr lang="en-US" dirty="0" smtClean="0"/>
          </a:p>
          <a:p>
            <a:pPr algn="just"/>
            <a:r>
              <a:rPr lang="en-US" dirty="0" smtClean="0"/>
              <a:t>The linked lists provide flexibility in allowing the items to be rearranged efficiently.</a:t>
            </a:r>
          </a:p>
          <a:p>
            <a:pPr algn="just"/>
            <a:endParaRPr lang="en-US" dirty="0" smtClean="0"/>
          </a:p>
          <a:p>
            <a:pPr algn="just"/>
            <a:r>
              <a:rPr lang="en-US" dirty="0" smtClean="0"/>
              <a:t>The major limitation is that the access to any arbitrary item is little cumbersome and time consuming.</a:t>
            </a:r>
          </a:p>
          <a:p>
            <a:pPr algn="just">
              <a:buFont typeface="Wingdings" pitchFamily="2" charset="2"/>
              <a:buNone/>
            </a:pPr>
            <a:endParaRPr lang="en-US" dirty="0" smtClean="0"/>
          </a:p>
          <a:p>
            <a:pPr algn="just"/>
            <a:r>
              <a:rPr lang="en-US" dirty="0" smtClean="0"/>
              <a:t>Linked list use more storage than an array with the same no of items.</a:t>
            </a:r>
          </a:p>
          <a:p>
            <a:endParaRPr lang="en-US" dirty="0" smtClean="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The disadvantage with a singly linked list is that traversal is possible in only direction, i.e., from the beginning of the list till the end.</a:t>
            </a:r>
          </a:p>
          <a:p>
            <a:pPr algn="just" eaLnBrk="1" hangingPunct="1"/>
            <a:endParaRPr lang="en-US" dirty="0" smtClean="0"/>
          </a:p>
          <a:p>
            <a:pPr algn="just" eaLnBrk="1" hangingPunct="1"/>
            <a:r>
              <a:rPr lang="en-US" dirty="0" smtClean="0"/>
              <a:t>If the value to be searched in a linked list is toward the end of the list, the search time would be higher in the case of a singly linked list.</a:t>
            </a:r>
          </a:p>
          <a:p>
            <a:pPr algn="just" eaLnBrk="1" hangingPunct="1"/>
            <a:endParaRPr lang="en-US" dirty="0" smtClean="0"/>
          </a:p>
          <a:p>
            <a:pPr algn="just" eaLnBrk="1" hangingPunct="1"/>
            <a:r>
              <a:rPr lang="en-US" dirty="0" smtClean="0"/>
              <a:t>It would have been efficient had it been possible to search for a value in a linked list from the end of the list.</a:t>
            </a:r>
          </a:p>
        </p:txBody>
      </p:sp>
      <p:sp>
        <p:nvSpPr>
          <p:cNvPr id="502786" name="Rectangle 2"/>
          <p:cNvSpPr>
            <a:spLocks noGrp="1" noChangeArrowheads="1"/>
          </p:cNvSpPr>
          <p:nvPr>
            <p:ph type="title" idx="4294967295"/>
          </p:nvPr>
        </p:nvSpPr>
        <p:spPr>
          <a:xfrm>
            <a:off x="0" y="0"/>
            <a:ext cx="7562850" cy="914400"/>
          </a:xfrm>
        </p:spPr>
        <p:txBody>
          <a:bodyPr/>
          <a:lstStyle/>
          <a:p>
            <a:pPr eaLnBrk="1" hangingPunct="1"/>
            <a:r>
              <a:rPr lang="en-US" sz="3200" smtClean="0"/>
              <a:t>Doubly Linked List</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9"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This would be possible only if we have a doubly linked list.</a:t>
            </a:r>
          </a:p>
          <a:p>
            <a:pPr algn="just" eaLnBrk="1" hangingPunct="1"/>
            <a:endParaRPr lang="en-US" dirty="0" smtClean="0"/>
          </a:p>
          <a:p>
            <a:pPr algn="just" eaLnBrk="1" hangingPunct="1"/>
            <a:r>
              <a:rPr lang="en-US" dirty="0" smtClean="0"/>
              <a:t>In a doubly linked list, each node has two pointers, one say, </a:t>
            </a:r>
            <a:r>
              <a:rPr lang="en-US" b="1" dirty="0" smtClean="0"/>
              <a:t>next</a:t>
            </a:r>
            <a:r>
              <a:rPr lang="en-US" dirty="0" smtClean="0"/>
              <a:t> pointing to the next node in the list, and another say, </a:t>
            </a:r>
            <a:r>
              <a:rPr lang="en-US" b="1" dirty="0" smtClean="0"/>
              <a:t>prior</a:t>
            </a:r>
            <a:r>
              <a:rPr lang="en-US" dirty="0" smtClean="0"/>
              <a:t> pointing to the previous node in the list.</a:t>
            </a:r>
          </a:p>
          <a:p>
            <a:pPr algn="just" eaLnBrk="1" hangingPunct="1"/>
            <a:endParaRPr lang="en-US" dirty="0" smtClean="0"/>
          </a:p>
          <a:p>
            <a:pPr algn="just" eaLnBrk="1" hangingPunct="1"/>
            <a:r>
              <a:rPr lang="en-US" dirty="0" smtClean="0"/>
              <a:t>Therefore, traversing a doubly linked list in either direction is possible, </a:t>
            </a:r>
            <a:r>
              <a:rPr lang="en-US" b="1" dirty="0" smtClean="0"/>
              <a:t>from the start to the end using</a:t>
            </a:r>
            <a:r>
              <a:rPr lang="en-US" dirty="0" smtClean="0"/>
              <a:t> </a:t>
            </a:r>
            <a:r>
              <a:rPr lang="en-US" b="1" dirty="0" smtClean="0"/>
              <a:t>next</a:t>
            </a:r>
            <a:r>
              <a:rPr lang="en-US" dirty="0" smtClean="0"/>
              <a:t>, and </a:t>
            </a:r>
            <a:r>
              <a:rPr lang="en-US" b="1" dirty="0" smtClean="0"/>
              <a:t>from the end of the list to the beginning of the list using prior</a:t>
            </a:r>
            <a:r>
              <a:rPr lang="en-US" dirty="0" smtClean="0"/>
              <a:t>.</a:t>
            </a:r>
          </a:p>
        </p:txBody>
      </p:sp>
      <p:sp>
        <p:nvSpPr>
          <p:cNvPr id="503810" name="Rectangle 2"/>
          <p:cNvSpPr>
            <a:spLocks noGrp="1" noChangeArrowheads="1"/>
          </p:cNvSpPr>
          <p:nvPr>
            <p:ph type="title" idx="4294967295"/>
          </p:nvPr>
        </p:nvSpPr>
        <p:spPr>
          <a:xfrm>
            <a:off x="0" y="0"/>
            <a:ext cx="7562850" cy="914400"/>
          </a:xfrm>
        </p:spPr>
        <p:txBody>
          <a:bodyPr/>
          <a:lstStyle/>
          <a:p>
            <a:pPr eaLnBrk="1" hangingPunct="1"/>
            <a:r>
              <a:rPr lang="en-US" sz="3200" smtClean="0"/>
              <a:t>Properties of a Doubly Linked List</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3"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In a doubly linked list, the prior pointer of the first node will be null, as there is no node before the first node.</a:t>
            </a:r>
          </a:p>
          <a:p>
            <a:pPr algn="just" eaLnBrk="1" hangingPunct="1"/>
            <a:endParaRPr lang="en-US" dirty="0" smtClean="0"/>
          </a:p>
          <a:p>
            <a:pPr algn="just" eaLnBrk="1" hangingPunct="1"/>
            <a:r>
              <a:rPr lang="en-US" dirty="0" smtClean="0"/>
              <a:t>In a doubly linked list, the next pointer of the last node will be null, as there is no node after this list.</a:t>
            </a:r>
          </a:p>
          <a:p>
            <a:pPr algn="just" eaLnBrk="1" hangingPunct="1"/>
            <a:endParaRPr lang="en-US" dirty="0" smtClean="0"/>
          </a:p>
          <a:p>
            <a:pPr algn="just" eaLnBrk="1" hangingPunct="1"/>
            <a:r>
              <a:rPr lang="en-US" dirty="0" smtClean="0"/>
              <a:t>Bidirectional traversal of a doubly linked list is useful for implementing page up, and page down functionality when using doubly linked lists to create editors.</a:t>
            </a:r>
          </a:p>
          <a:p>
            <a:pPr algn="just" eaLnBrk="1" hangingPunct="1"/>
            <a:endParaRPr lang="en-US" dirty="0" smtClean="0"/>
          </a:p>
          <a:p>
            <a:pPr algn="just" eaLnBrk="1" hangingPunct="1"/>
            <a:r>
              <a:rPr lang="en-US" dirty="0" smtClean="0"/>
              <a:t>A doubly linked list would have two pointers, start and last to facilitate traversal from the beginning and end of the list respectively.</a:t>
            </a:r>
          </a:p>
        </p:txBody>
      </p:sp>
      <p:sp>
        <p:nvSpPr>
          <p:cNvPr id="504834" name="Rectangle 2"/>
          <p:cNvSpPr>
            <a:spLocks noGrp="1" noChangeArrowheads="1"/>
          </p:cNvSpPr>
          <p:nvPr>
            <p:ph type="title" idx="4294967295"/>
          </p:nvPr>
        </p:nvSpPr>
        <p:spPr>
          <a:xfrm>
            <a:off x="0" y="76200"/>
            <a:ext cx="7562850" cy="914400"/>
          </a:xfrm>
        </p:spPr>
        <p:txBody>
          <a:bodyPr/>
          <a:lstStyle/>
          <a:p>
            <a:pPr eaLnBrk="1" hangingPunct="1"/>
            <a:r>
              <a:rPr lang="en-US" sz="3200" dirty="0" smtClean="0"/>
              <a:t>Properties of a Doubly Linked List (Contd.).</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Rectangle 3"/>
          <p:cNvSpPr>
            <a:spLocks noGrp="1" noChangeArrowheads="1"/>
          </p:cNvSpPr>
          <p:nvPr>
            <p:ph idx="4294967295"/>
          </p:nvPr>
        </p:nvSpPr>
        <p:spPr>
          <a:xfrm>
            <a:off x="457200" y="1371600"/>
            <a:ext cx="8229600" cy="5029200"/>
          </a:xfrm>
        </p:spPr>
        <p:txBody>
          <a:bodyPr/>
          <a:lstStyle/>
          <a:p>
            <a:pPr eaLnBrk="1" hangingPunct="1"/>
            <a:r>
              <a:rPr lang="en-US" sz="1800" smtClean="0"/>
              <a:t>struct marks_list</a:t>
            </a:r>
          </a:p>
          <a:p>
            <a:pPr eaLnBrk="1" hangingPunct="1"/>
            <a:r>
              <a:rPr lang="en-US" sz="1800" smtClean="0"/>
              <a:t> {</a:t>
            </a:r>
          </a:p>
          <a:p>
            <a:pPr eaLnBrk="1" hangingPunct="1"/>
            <a:r>
              <a:rPr lang="en-US" sz="1800" smtClean="0"/>
              <a:t>   struct double_list *prior;</a:t>
            </a:r>
          </a:p>
          <a:p>
            <a:pPr eaLnBrk="1" hangingPunct="1"/>
            <a:r>
              <a:rPr lang="en-US" sz="1800" smtClean="0"/>
              <a:t>   int info;</a:t>
            </a:r>
          </a:p>
          <a:p>
            <a:pPr eaLnBrk="1" hangingPunct="1"/>
            <a:r>
              <a:rPr lang="en-US" sz="1800" smtClean="0"/>
              <a:t>   struct marks_list *next;</a:t>
            </a:r>
          </a:p>
          <a:p>
            <a:pPr eaLnBrk="1" hangingPunct="1"/>
            <a:r>
              <a:rPr lang="en-US" sz="1800" smtClean="0"/>
              <a:t> }</a:t>
            </a:r>
          </a:p>
          <a:p>
            <a:pPr eaLnBrk="1" hangingPunct="1"/>
            <a:endParaRPr lang="en-US" sz="1800" smtClean="0"/>
          </a:p>
        </p:txBody>
      </p:sp>
      <p:sp>
        <p:nvSpPr>
          <p:cNvPr id="505858" name="Rectangle 2"/>
          <p:cNvSpPr>
            <a:spLocks noGrp="1" noChangeArrowheads="1"/>
          </p:cNvSpPr>
          <p:nvPr>
            <p:ph type="title" idx="4294967295"/>
          </p:nvPr>
        </p:nvSpPr>
        <p:spPr>
          <a:xfrm>
            <a:off x="0" y="0"/>
            <a:ext cx="7562850" cy="914400"/>
          </a:xfrm>
        </p:spPr>
        <p:txBody>
          <a:bodyPr/>
          <a:lstStyle/>
          <a:p>
            <a:pPr eaLnBrk="1" hangingPunct="1"/>
            <a:r>
              <a:rPr lang="en-US" sz="3200" smtClean="0"/>
              <a:t>Declaration of a Doubly Linked List</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1" name="Rectangle 2"/>
          <p:cNvSpPr>
            <a:spLocks noGrp="1" noChangeArrowheads="1"/>
          </p:cNvSpPr>
          <p:nvPr>
            <p:ph type="title" idx="4294967295"/>
          </p:nvPr>
        </p:nvSpPr>
        <p:spPr>
          <a:xfrm>
            <a:off x="0" y="0"/>
            <a:ext cx="7562850" cy="914400"/>
          </a:xfrm>
        </p:spPr>
        <p:txBody>
          <a:bodyPr/>
          <a:lstStyle/>
          <a:p>
            <a:pPr eaLnBrk="1" hangingPunct="1"/>
            <a:r>
              <a:rPr lang="en-US" sz="3200" smtClean="0"/>
              <a:t>Visualizing a Doubly Linked List</a:t>
            </a:r>
          </a:p>
        </p:txBody>
      </p:sp>
      <p:sp>
        <p:nvSpPr>
          <p:cNvPr id="506882" name="Rectangle 30"/>
          <p:cNvSpPr>
            <a:spLocks noChangeArrowheads="1"/>
          </p:cNvSpPr>
          <p:nvPr/>
        </p:nvSpPr>
        <p:spPr bwMode="auto">
          <a:xfrm>
            <a:off x="228600" y="3321050"/>
            <a:ext cx="2743200" cy="914400"/>
          </a:xfrm>
          <a:prstGeom prst="rect">
            <a:avLst/>
          </a:prstGeom>
          <a:noFill/>
          <a:ln w="9525" algn="ctr">
            <a:solidFill>
              <a:schemeClr val="tx1"/>
            </a:solidFill>
            <a:miter lim="800000"/>
            <a:headEnd/>
            <a:tailEnd/>
          </a:ln>
        </p:spPr>
        <p:txBody>
          <a:bodyPr wrap="none" anchor="ctr"/>
          <a:lstStyle/>
          <a:p>
            <a:endParaRPr lang="en-US"/>
          </a:p>
        </p:txBody>
      </p:sp>
      <p:sp>
        <p:nvSpPr>
          <p:cNvPr id="506883" name="Line 31"/>
          <p:cNvSpPr>
            <a:spLocks noChangeShapeType="1"/>
          </p:cNvSpPr>
          <p:nvPr/>
        </p:nvSpPr>
        <p:spPr bwMode="auto">
          <a:xfrm>
            <a:off x="1219200" y="3321050"/>
            <a:ext cx="0" cy="914400"/>
          </a:xfrm>
          <a:prstGeom prst="line">
            <a:avLst/>
          </a:prstGeom>
          <a:noFill/>
          <a:ln w="9525">
            <a:solidFill>
              <a:schemeClr val="tx1"/>
            </a:solidFill>
            <a:round/>
            <a:headEnd/>
            <a:tailEnd/>
          </a:ln>
        </p:spPr>
        <p:txBody>
          <a:bodyPr/>
          <a:lstStyle/>
          <a:p>
            <a:endParaRPr lang="en-US"/>
          </a:p>
        </p:txBody>
      </p:sp>
      <p:sp>
        <p:nvSpPr>
          <p:cNvPr id="506884" name="Line 32"/>
          <p:cNvSpPr>
            <a:spLocks noChangeShapeType="1"/>
          </p:cNvSpPr>
          <p:nvPr/>
        </p:nvSpPr>
        <p:spPr bwMode="auto">
          <a:xfrm>
            <a:off x="2057400" y="3321050"/>
            <a:ext cx="0" cy="914400"/>
          </a:xfrm>
          <a:prstGeom prst="line">
            <a:avLst/>
          </a:prstGeom>
          <a:noFill/>
          <a:ln w="9525">
            <a:solidFill>
              <a:schemeClr val="tx1"/>
            </a:solidFill>
            <a:round/>
            <a:headEnd/>
            <a:tailEnd/>
          </a:ln>
        </p:spPr>
        <p:txBody>
          <a:bodyPr/>
          <a:lstStyle/>
          <a:p>
            <a:endParaRPr lang="en-US"/>
          </a:p>
        </p:txBody>
      </p:sp>
      <p:sp>
        <p:nvSpPr>
          <p:cNvPr id="506885" name="Rectangle 34"/>
          <p:cNvSpPr>
            <a:spLocks noChangeArrowheads="1"/>
          </p:cNvSpPr>
          <p:nvPr/>
        </p:nvSpPr>
        <p:spPr bwMode="auto">
          <a:xfrm>
            <a:off x="685800" y="1371600"/>
            <a:ext cx="7772400" cy="4724400"/>
          </a:xfrm>
          <a:prstGeom prst="rect">
            <a:avLst/>
          </a:prstGeom>
          <a:noFill/>
          <a:ln w="9525">
            <a:noFill/>
            <a:miter lim="800000"/>
            <a:headEnd/>
            <a:tailEnd/>
          </a:ln>
        </p:spPr>
        <p:txBody>
          <a:bodyPr/>
          <a:lstStyle/>
          <a:p>
            <a:pPr marL="342900" indent="-342900" eaLnBrk="0" hangingPunct="0">
              <a:spcBef>
                <a:spcPct val="20000"/>
              </a:spcBef>
              <a:buFontTx/>
              <a:buChar char="•"/>
            </a:pPr>
            <a:endParaRPr lang="en-US" sz="2400"/>
          </a:p>
        </p:txBody>
      </p:sp>
      <p:sp>
        <p:nvSpPr>
          <p:cNvPr id="506886" name="Text Box 35"/>
          <p:cNvSpPr txBox="1">
            <a:spLocks noChangeArrowheads="1"/>
          </p:cNvSpPr>
          <p:nvPr/>
        </p:nvSpPr>
        <p:spPr bwMode="auto">
          <a:xfrm>
            <a:off x="4572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506887" name="Text Box 36"/>
          <p:cNvSpPr txBox="1">
            <a:spLocks noChangeArrowheads="1"/>
          </p:cNvSpPr>
          <p:nvPr/>
        </p:nvSpPr>
        <p:spPr bwMode="auto">
          <a:xfrm>
            <a:off x="20574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506888" name="Text Box 37"/>
          <p:cNvSpPr txBox="1">
            <a:spLocks noChangeArrowheads="1"/>
          </p:cNvSpPr>
          <p:nvPr/>
        </p:nvSpPr>
        <p:spPr bwMode="auto">
          <a:xfrm>
            <a:off x="1219200" y="4191000"/>
            <a:ext cx="6858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506889" name="Text Box 38"/>
          <p:cNvSpPr txBox="1">
            <a:spLocks noChangeArrowheads="1"/>
          </p:cNvSpPr>
          <p:nvPr/>
        </p:nvSpPr>
        <p:spPr bwMode="auto">
          <a:xfrm>
            <a:off x="457200" y="3625850"/>
            <a:ext cx="533400" cy="304800"/>
          </a:xfrm>
          <a:prstGeom prst="rect">
            <a:avLst/>
          </a:prstGeom>
          <a:noFill/>
          <a:ln w="9525" algn="ctr">
            <a:noFill/>
            <a:miter lim="800000"/>
            <a:headEnd/>
            <a:tailEnd/>
          </a:ln>
        </p:spPr>
        <p:txBody>
          <a:bodyPr>
            <a:spAutoFit/>
          </a:bodyPr>
          <a:lstStyle/>
          <a:p>
            <a:pPr>
              <a:spcBef>
                <a:spcPct val="50000"/>
              </a:spcBef>
            </a:pPr>
            <a:r>
              <a:rPr lang="en-US" sz="1400"/>
              <a:t>null</a:t>
            </a:r>
          </a:p>
        </p:txBody>
      </p:sp>
      <p:sp>
        <p:nvSpPr>
          <p:cNvPr id="506890" name="Text Box 39"/>
          <p:cNvSpPr txBox="1">
            <a:spLocks noChangeArrowheads="1"/>
          </p:cNvSpPr>
          <p:nvPr/>
        </p:nvSpPr>
        <p:spPr bwMode="auto">
          <a:xfrm>
            <a:off x="1447800" y="3625850"/>
            <a:ext cx="533400" cy="304800"/>
          </a:xfrm>
          <a:prstGeom prst="rect">
            <a:avLst/>
          </a:prstGeom>
          <a:noFill/>
          <a:ln w="9525" algn="ctr">
            <a:noFill/>
            <a:miter lim="800000"/>
            <a:headEnd/>
            <a:tailEnd/>
          </a:ln>
        </p:spPr>
        <p:txBody>
          <a:bodyPr>
            <a:spAutoFit/>
          </a:bodyPr>
          <a:lstStyle/>
          <a:p>
            <a:pPr>
              <a:spcBef>
                <a:spcPct val="50000"/>
              </a:spcBef>
            </a:pPr>
            <a:r>
              <a:rPr lang="en-US" sz="1400"/>
              <a:t>1</a:t>
            </a:r>
          </a:p>
        </p:txBody>
      </p:sp>
      <p:sp>
        <p:nvSpPr>
          <p:cNvPr id="506891" name="Text Box 40"/>
          <p:cNvSpPr txBox="1">
            <a:spLocks noChangeArrowheads="1"/>
          </p:cNvSpPr>
          <p:nvPr/>
        </p:nvSpPr>
        <p:spPr bwMode="auto">
          <a:xfrm>
            <a:off x="2209800" y="362585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506892" name="Text Box 41"/>
          <p:cNvSpPr txBox="1">
            <a:spLocks noChangeArrowheads="1"/>
          </p:cNvSpPr>
          <p:nvPr/>
        </p:nvSpPr>
        <p:spPr bwMode="auto">
          <a:xfrm>
            <a:off x="381000" y="3048000"/>
            <a:ext cx="533400" cy="304800"/>
          </a:xfrm>
          <a:prstGeom prst="rect">
            <a:avLst/>
          </a:prstGeom>
          <a:noFill/>
          <a:ln w="9525" algn="ctr">
            <a:noFill/>
            <a:miter lim="800000"/>
            <a:headEnd/>
            <a:tailEnd/>
          </a:ln>
        </p:spPr>
        <p:txBody>
          <a:bodyPr>
            <a:spAutoFit/>
          </a:bodyPr>
          <a:lstStyle/>
          <a:p>
            <a:pPr>
              <a:spcBef>
                <a:spcPct val="50000"/>
              </a:spcBef>
            </a:pPr>
            <a:r>
              <a:rPr lang="en-US" sz="1400"/>
              <a:t>100</a:t>
            </a:r>
          </a:p>
        </p:txBody>
      </p:sp>
      <p:sp>
        <p:nvSpPr>
          <p:cNvPr id="506893" name="Rectangle 42"/>
          <p:cNvSpPr>
            <a:spLocks noChangeArrowheads="1"/>
          </p:cNvSpPr>
          <p:nvPr/>
        </p:nvSpPr>
        <p:spPr bwMode="auto">
          <a:xfrm>
            <a:off x="3352800" y="3321050"/>
            <a:ext cx="2743200" cy="914400"/>
          </a:xfrm>
          <a:prstGeom prst="rect">
            <a:avLst/>
          </a:prstGeom>
          <a:noFill/>
          <a:ln w="9525" algn="ctr">
            <a:solidFill>
              <a:schemeClr val="tx1"/>
            </a:solidFill>
            <a:miter lim="800000"/>
            <a:headEnd/>
            <a:tailEnd/>
          </a:ln>
        </p:spPr>
        <p:txBody>
          <a:bodyPr wrap="none" anchor="ctr"/>
          <a:lstStyle/>
          <a:p>
            <a:endParaRPr lang="en-US"/>
          </a:p>
        </p:txBody>
      </p:sp>
      <p:sp>
        <p:nvSpPr>
          <p:cNvPr id="506894" name="Line 43"/>
          <p:cNvSpPr>
            <a:spLocks noChangeShapeType="1"/>
          </p:cNvSpPr>
          <p:nvPr/>
        </p:nvSpPr>
        <p:spPr bwMode="auto">
          <a:xfrm>
            <a:off x="4343400" y="3321050"/>
            <a:ext cx="0" cy="914400"/>
          </a:xfrm>
          <a:prstGeom prst="line">
            <a:avLst/>
          </a:prstGeom>
          <a:noFill/>
          <a:ln w="9525">
            <a:solidFill>
              <a:schemeClr val="tx1"/>
            </a:solidFill>
            <a:round/>
            <a:headEnd/>
            <a:tailEnd/>
          </a:ln>
        </p:spPr>
        <p:txBody>
          <a:bodyPr/>
          <a:lstStyle/>
          <a:p>
            <a:endParaRPr lang="en-US"/>
          </a:p>
        </p:txBody>
      </p:sp>
      <p:sp>
        <p:nvSpPr>
          <p:cNvPr id="506895" name="Line 44"/>
          <p:cNvSpPr>
            <a:spLocks noChangeShapeType="1"/>
          </p:cNvSpPr>
          <p:nvPr/>
        </p:nvSpPr>
        <p:spPr bwMode="auto">
          <a:xfrm>
            <a:off x="5181600" y="3321050"/>
            <a:ext cx="0" cy="914400"/>
          </a:xfrm>
          <a:prstGeom prst="line">
            <a:avLst/>
          </a:prstGeom>
          <a:noFill/>
          <a:ln w="9525">
            <a:solidFill>
              <a:schemeClr val="tx1"/>
            </a:solidFill>
            <a:round/>
            <a:headEnd/>
            <a:tailEnd/>
          </a:ln>
        </p:spPr>
        <p:txBody>
          <a:bodyPr/>
          <a:lstStyle/>
          <a:p>
            <a:endParaRPr lang="en-US"/>
          </a:p>
        </p:txBody>
      </p:sp>
      <p:sp>
        <p:nvSpPr>
          <p:cNvPr id="506896" name="Text Box 45"/>
          <p:cNvSpPr txBox="1">
            <a:spLocks noChangeArrowheads="1"/>
          </p:cNvSpPr>
          <p:nvPr/>
        </p:nvSpPr>
        <p:spPr bwMode="auto">
          <a:xfrm>
            <a:off x="36576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506897" name="Text Box 46"/>
          <p:cNvSpPr txBox="1">
            <a:spLocks noChangeArrowheads="1"/>
          </p:cNvSpPr>
          <p:nvPr/>
        </p:nvSpPr>
        <p:spPr bwMode="auto">
          <a:xfrm>
            <a:off x="52578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506898" name="Text Box 47"/>
          <p:cNvSpPr txBox="1">
            <a:spLocks noChangeArrowheads="1"/>
          </p:cNvSpPr>
          <p:nvPr/>
        </p:nvSpPr>
        <p:spPr bwMode="auto">
          <a:xfrm>
            <a:off x="4419600" y="4191000"/>
            <a:ext cx="7620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506899" name="Text Box 48"/>
          <p:cNvSpPr txBox="1">
            <a:spLocks noChangeArrowheads="1"/>
          </p:cNvSpPr>
          <p:nvPr/>
        </p:nvSpPr>
        <p:spPr bwMode="auto">
          <a:xfrm>
            <a:off x="3581400" y="3625850"/>
            <a:ext cx="533400" cy="304800"/>
          </a:xfrm>
          <a:prstGeom prst="rect">
            <a:avLst/>
          </a:prstGeom>
          <a:noFill/>
          <a:ln w="9525" algn="ctr">
            <a:noFill/>
            <a:miter lim="800000"/>
            <a:headEnd/>
            <a:tailEnd/>
          </a:ln>
        </p:spPr>
        <p:txBody>
          <a:bodyPr>
            <a:spAutoFit/>
          </a:bodyPr>
          <a:lstStyle/>
          <a:p>
            <a:pPr>
              <a:spcBef>
                <a:spcPct val="50000"/>
              </a:spcBef>
            </a:pPr>
            <a:r>
              <a:rPr lang="en-US" sz="1400"/>
              <a:t>100</a:t>
            </a:r>
          </a:p>
        </p:txBody>
      </p:sp>
      <p:sp>
        <p:nvSpPr>
          <p:cNvPr id="506900" name="Text Box 49"/>
          <p:cNvSpPr txBox="1">
            <a:spLocks noChangeArrowheads="1"/>
          </p:cNvSpPr>
          <p:nvPr/>
        </p:nvSpPr>
        <p:spPr bwMode="auto">
          <a:xfrm>
            <a:off x="4572000" y="3625850"/>
            <a:ext cx="533400" cy="304800"/>
          </a:xfrm>
          <a:prstGeom prst="rect">
            <a:avLst/>
          </a:prstGeom>
          <a:noFill/>
          <a:ln w="9525" algn="ctr">
            <a:noFill/>
            <a:miter lim="800000"/>
            <a:headEnd/>
            <a:tailEnd/>
          </a:ln>
        </p:spPr>
        <p:txBody>
          <a:bodyPr>
            <a:spAutoFit/>
          </a:bodyPr>
          <a:lstStyle/>
          <a:p>
            <a:pPr>
              <a:spcBef>
                <a:spcPct val="50000"/>
              </a:spcBef>
            </a:pPr>
            <a:r>
              <a:rPr lang="en-US" sz="1400"/>
              <a:t>2</a:t>
            </a:r>
          </a:p>
        </p:txBody>
      </p:sp>
      <p:sp>
        <p:nvSpPr>
          <p:cNvPr id="506901" name="Text Box 50"/>
          <p:cNvSpPr txBox="1">
            <a:spLocks noChangeArrowheads="1"/>
          </p:cNvSpPr>
          <p:nvPr/>
        </p:nvSpPr>
        <p:spPr bwMode="auto">
          <a:xfrm>
            <a:off x="5334000" y="3625850"/>
            <a:ext cx="533400" cy="304800"/>
          </a:xfrm>
          <a:prstGeom prst="rect">
            <a:avLst/>
          </a:prstGeom>
          <a:noFill/>
          <a:ln w="9525" algn="ctr">
            <a:noFill/>
            <a:miter lim="800000"/>
            <a:headEnd/>
            <a:tailEnd/>
          </a:ln>
        </p:spPr>
        <p:txBody>
          <a:bodyPr>
            <a:spAutoFit/>
          </a:bodyPr>
          <a:lstStyle/>
          <a:p>
            <a:pPr>
              <a:spcBef>
                <a:spcPct val="50000"/>
              </a:spcBef>
            </a:pPr>
            <a:r>
              <a:rPr lang="en-US" sz="1400"/>
              <a:t>140</a:t>
            </a:r>
          </a:p>
        </p:txBody>
      </p:sp>
      <p:sp>
        <p:nvSpPr>
          <p:cNvPr id="506902" name="Text Box 51"/>
          <p:cNvSpPr txBox="1">
            <a:spLocks noChangeArrowheads="1"/>
          </p:cNvSpPr>
          <p:nvPr/>
        </p:nvSpPr>
        <p:spPr bwMode="auto">
          <a:xfrm>
            <a:off x="3276600" y="304800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506903" name="Rectangle 52"/>
          <p:cNvSpPr>
            <a:spLocks noChangeArrowheads="1"/>
          </p:cNvSpPr>
          <p:nvPr/>
        </p:nvSpPr>
        <p:spPr bwMode="auto">
          <a:xfrm>
            <a:off x="6324600" y="3321050"/>
            <a:ext cx="2438400" cy="914400"/>
          </a:xfrm>
          <a:prstGeom prst="rect">
            <a:avLst/>
          </a:prstGeom>
          <a:noFill/>
          <a:ln w="9525" algn="ctr">
            <a:solidFill>
              <a:schemeClr val="tx1"/>
            </a:solidFill>
            <a:miter lim="800000"/>
            <a:headEnd/>
            <a:tailEnd/>
          </a:ln>
        </p:spPr>
        <p:txBody>
          <a:bodyPr wrap="none" anchor="ctr"/>
          <a:lstStyle/>
          <a:p>
            <a:endParaRPr lang="en-US"/>
          </a:p>
        </p:txBody>
      </p:sp>
      <p:sp>
        <p:nvSpPr>
          <p:cNvPr id="506904" name="Line 53"/>
          <p:cNvSpPr>
            <a:spLocks noChangeShapeType="1"/>
          </p:cNvSpPr>
          <p:nvPr/>
        </p:nvSpPr>
        <p:spPr bwMode="auto">
          <a:xfrm>
            <a:off x="7162800" y="3321050"/>
            <a:ext cx="0" cy="914400"/>
          </a:xfrm>
          <a:prstGeom prst="line">
            <a:avLst/>
          </a:prstGeom>
          <a:noFill/>
          <a:ln w="9525">
            <a:solidFill>
              <a:schemeClr val="tx1"/>
            </a:solidFill>
            <a:round/>
            <a:headEnd/>
            <a:tailEnd/>
          </a:ln>
        </p:spPr>
        <p:txBody>
          <a:bodyPr/>
          <a:lstStyle/>
          <a:p>
            <a:endParaRPr lang="en-US"/>
          </a:p>
        </p:txBody>
      </p:sp>
      <p:sp>
        <p:nvSpPr>
          <p:cNvPr id="506905" name="Line 54"/>
          <p:cNvSpPr>
            <a:spLocks noChangeShapeType="1"/>
          </p:cNvSpPr>
          <p:nvPr/>
        </p:nvSpPr>
        <p:spPr bwMode="auto">
          <a:xfrm>
            <a:off x="8001000" y="3321050"/>
            <a:ext cx="0" cy="914400"/>
          </a:xfrm>
          <a:prstGeom prst="line">
            <a:avLst/>
          </a:prstGeom>
          <a:noFill/>
          <a:ln w="9525">
            <a:solidFill>
              <a:schemeClr val="tx1"/>
            </a:solidFill>
            <a:round/>
            <a:headEnd/>
            <a:tailEnd/>
          </a:ln>
        </p:spPr>
        <p:txBody>
          <a:bodyPr/>
          <a:lstStyle/>
          <a:p>
            <a:endParaRPr lang="en-US"/>
          </a:p>
        </p:txBody>
      </p:sp>
      <p:sp>
        <p:nvSpPr>
          <p:cNvPr id="506906" name="Text Box 55"/>
          <p:cNvSpPr txBox="1">
            <a:spLocks noChangeArrowheads="1"/>
          </p:cNvSpPr>
          <p:nvPr/>
        </p:nvSpPr>
        <p:spPr bwMode="auto">
          <a:xfrm>
            <a:off x="64770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506907" name="Text Box 56"/>
          <p:cNvSpPr txBox="1">
            <a:spLocks noChangeArrowheads="1"/>
          </p:cNvSpPr>
          <p:nvPr/>
        </p:nvSpPr>
        <p:spPr bwMode="auto">
          <a:xfrm>
            <a:off x="80772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506908" name="Text Box 57"/>
          <p:cNvSpPr txBox="1">
            <a:spLocks noChangeArrowheads="1"/>
          </p:cNvSpPr>
          <p:nvPr/>
        </p:nvSpPr>
        <p:spPr bwMode="auto">
          <a:xfrm>
            <a:off x="7239000" y="4191000"/>
            <a:ext cx="6858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506909" name="Text Box 58"/>
          <p:cNvSpPr txBox="1">
            <a:spLocks noChangeArrowheads="1"/>
          </p:cNvSpPr>
          <p:nvPr/>
        </p:nvSpPr>
        <p:spPr bwMode="auto">
          <a:xfrm>
            <a:off x="6400800" y="362585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506910" name="Text Box 59"/>
          <p:cNvSpPr txBox="1">
            <a:spLocks noChangeArrowheads="1"/>
          </p:cNvSpPr>
          <p:nvPr/>
        </p:nvSpPr>
        <p:spPr bwMode="auto">
          <a:xfrm>
            <a:off x="7391400" y="3625850"/>
            <a:ext cx="533400" cy="304800"/>
          </a:xfrm>
          <a:prstGeom prst="rect">
            <a:avLst/>
          </a:prstGeom>
          <a:noFill/>
          <a:ln w="9525" algn="ctr">
            <a:noFill/>
            <a:miter lim="800000"/>
            <a:headEnd/>
            <a:tailEnd/>
          </a:ln>
        </p:spPr>
        <p:txBody>
          <a:bodyPr>
            <a:spAutoFit/>
          </a:bodyPr>
          <a:lstStyle/>
          <a:p>
            <a:pPr>
              <a:spcBef>
                <a:spcPct val="50000"/>
              </a:spcBef>
            </a:pPr>
            <a:r>
              <a:rPr lang="en-US" sz="1400"/>
              <a:t>3</a:t>
            </a:r>
          </a:p>
        </p:txBody>
      </p:sp>
      <p:sp>
        <p:nvSpPr>
          <p:cNvPr id="506911" name="Text Box 60"/>
          <p:cNvSpPr txBox="1">
            <a:spLocks noChangeArrowheads="1"/>
          </p:cNvSpPr>
          <p:nvPr/>
        </p:nvSpPr>
        <p:spPr bwMode="auto">
          <a:xfrm>
            <a:off x="8153400" y="3625850"/>
            <a:ext cx="533400" cy="304800"/>
          </a:xfrm>
          <a:prstGeom prst="rect">
            <a:avLst/>
          </a:prstGeom>
          <a:noFill/>
          <a:ln w="9525" algn="ctr">
            <a:noFill/>
            <a:miter lim="800000"/>
            <a:headEnd/>
            <a:tailEnd/>
          </a:ln>
        </p:spPr>
        <p:txBody>
          <a:bodyPr>
            <a:spAutoFit/>
          </a:bodyPr>
          <a:lstStyle/>
          <a:p>
            <a:pPr>
              <a:spcBef>
                <a:spcPct val="50000"/>
              </a:spcBef>
            </a:pPr>
            <a:r>
              <a:rPr lang="en-US" sz="1400"/>
              <a:t>null</a:t>
            </a:r>
          </a:p>
        </p:txBody>
      </p:sp>
      <p:sp>
        <p:nvSpPr>
          <p:cNvPr id="506912" name="Text Box 61"/>
          <p:cNvSpPr txBox="1">
            <a:spLocks noChangeArrowheads="1"/>
          </p:cNvSpPr>
          <p:nvPr/>
        </p:nvSpPr>
        <p:spPr bwMode="auto">
          <a:xfrm>
            <a:off x="6248400" y="3048000"/>
            <a:ext cx="533400" cy="304800"/>
          </a:xfrm>
          <a:prstGeom prst="rect">
            <a:avLst/>
          </a:prstGeom>
          <a:noFill/>
          <a:ln w="9525" algn="ctr">
            <a:noFill/>
            <a:miter lim="800000"/>
            <a:headEnd/>
            <a:tailEnd/>
          </a:ln>
        </p:spPr>
        <p:txBody>
          <a:bodyPr>
            <a:spAutoFit/>
          </a:bodyPr>
          <a:lstStyle/>
          <a:p>
            <a:pPr>
              <a:spcBef>
                <a:spcPct val="50000"/>
              </a:spcBef>
            </a:pPr>
            <a:r>
              <a:rPr lang="en-US" sz="1400"/>
              <a:t>140</a:t>
            </a:r>
          </a:p>
        </p:txBody>
      </p:sp>
      <p:sp>
        <p:nvSpPr>
          <p:cNvPr id="506913" name="Rectangle 62"/>
          <p:cNvSpPr>
            <a:spLocks noChangeArrowheads="1"/>
          </p:cNvSpPr>
          <p:nvPr/>
        </p:nvSpPr>
        <p:spPr bwMode="auto">
          <a:xfrm>
            <a:off x="381000" y="2209800"/>
            <a:ext cx="914400" cy="533400"/>
          </a:xfrm>
          <a:prstGeom prst="rect">
            <a:avLst/>
          </a:prstGeom>
          <a:noFill/>
          <a:ln w="9525" algn="ctr">
            <a:solidFill>
              <a:schemeClr val="tx1"/>
            </a:solidFill>
            <a:miter lim="800000"/>
            <a:headEnd/>
            <a:tailEnd/>
          </a:ln>
        </p:spPr>
        <p:txBody>
          <a:bodyPr wrap="none" anchor="ctr"/>
          <a:lstStyle/>
          <a:p>
            <a:pPr algn="ctr"/>
            <a:r>
              <a:rPr lang="en-US" sz="1600"/>
              <a:t>100</a:t>
            </a:r>
          </a:p>
        </p:txBody>
      </p:sp>
      <p:sp>
        <p:nvSpPr>
          <p:cNvPr id="506914" name="Text Box 63"/>
          <p:cNvSpPr txBox="1">
            <a:spLocks noChangeArrowheads="1"/>
          </p:cNvSpPr>
          <p:nvPr/>
        </p:nvSpPr>
        <p:spPr bwMode="auto">
          <a:xfrm>
            <a:off x="457200" y="1828800"/>
            <a:ext cx="914400" cy="336550"/>
          </a:xfrm>
          <a:prstGeom prst="rect">
            <a:avLst/>
          </a:prstGeom>
          <a:noFill/>
          <a:ln w="9525" algn="ctr">
            <a:noFill/>
            <a:miter lim="800000"/>
            <a:headEnd/>
            <a:tailEnd/>
          </a:ln>
        </p:spPr>
        <p:txBody>
          <a:bodyPr>
            <a:spAutoFit/>
          </a:bodyPr>
          <a:lstStyle/>
          <a:p>
            <a:pPr>
              <a:spcBef>
                <a:spcPct val="50000"/>
              </a:spcBef>
            </a:pPr>
            <a:r>
              <a:rPr lang="en-US" sz="1600"/>
              <a:t>start</a:t>
            </a:r>
          </a:p>
        </p:txBody>
      </p:sp>
      <p:sp>
        <p:nvSpPr>
          <p:cNvPr id="506915" name="Line 64"/>
          <p:cNvSpPr>
            <a:spLocks noChangeShapeType="1"/>
          </p:cNvSpPr>
          <p:nvPr/>
        </p:nvSpPr>
        <p:spPr bwMode="auto">
          <a:xfrm>
            <a:off x="457200" y="2743200"/>
            <a:ext cx="0" cy="533400"/>
          </a:xfrm>
          <a:prstGeom prst="line">
            <a:avLst/>
          </a:prstGeom>
          <a:noFill/>
          <a:ln w="9525">
            <a:solidFill>
              <a:schemeClr val="tx1"/>
            </a:solidFill>
            <a:round/>
            <a:headEnd/>
            <a:tailEnd type="triangle" w="med" len="med"/>
          </a:ln>
        </p:spPr>
        <p:txBody>
          <a:bodyPr/>
          <a:lstStyle/>
          <a:p>
            <a:endParaRPr lang="en-US"/>
          </a:p>
        </p:txBody>
      </p:sp>
      <p:sp>
        <p:nvSpPr>
          <p:cNvPr id="506916" name="Line 65"/>
          <p:cNvSpPr>
            <a:spLocks noChangeShapeType="1"/>
          </p:cNvSpPr>
          <p:nvPr/>
        </p:nvSpPr>
        <p:spPr bwMode="auto">
          <a:xfrm>
            <a:off x="2971800" y="3810000"/>
            <a:ext cx="381000" cy="0"/>
          </a:xfrm>
          <a:prstGeom prst="line">
            <a:avLst/>
          </a:prstGeom>
          <a:noFill/>
          <a:ln w="9525">
            <a:solidFill>
              <a:schemeClr val="tx1"/>
            </a:solidFill>
            <a:round/>
            <a:headEnd/>
            <a:tailEnd type="triangle" w="med" len="med"/>
          </a:ln>
        </p:spPr>
        <p:txBody>
          <a:bodyPr/>
          <a:lstStyle/>
          <a:p>
            <a:endParaRPr lang="en-US"/>
          </a:p>
        </p:txBody>
      </p:sp>
      <p:sp>
        <p:nvSpPr>
          <p:cNvPr id="506917" name="Line 66"/>
          <p:cNvSpPr>
            <a:spLocks noChangeShapeType="1"/>
          </p:cNvSpPr>
          <p:nvPr/>
        </p:nvSpPr>
        <p:spPr bwMode="auto">
          <a:xfrm>
            <a:off x="6096000" y="3810000"/>
            <a:ext cx="228600" cy="0"/>
          </a:xfrm>
          <a:prstGeom prst="line">
            <a:avLst/>
          </a:prstGeom>
          <a:noFill/>
          <a:ln w="9525">
            <a:solidFill>
              <a:schemeClr val="tx1"/>
            </a:solidFill>
            <a:round/>
            <a:headEnd/>
            <a:tailEnd type="triangle" w="med" len="med"/>
          </a:ln>
        </p:spPr>
        <p:txBody>
          <a:bodyPr/>
          <a:lstStyle/>
          <a:p>
            <a:endParaRPr lang="en-US"/>
          </a:p>
        </p:txBody>
      </p:sp>
      <p:sp>
        <p:nvSpPr>
          <p:cNvPr id="506918" name="Rectangle 67"/>
          <p:cNvSpPr>
            <a:spLocks noChangeArrowheads="1"/>
          </p:cNvSpPr>
          <p:nvPr/>
        </p:nvSpPr>
        <p:spPr bwMode="auto">
          <a:xfrm>
            <a:off x="7543800" y="2133600"/>
            <a:ext cx="914400" cy="533400"/>
          </a:xfrm>
          <a:prstGeom prst="rect">
            <a:avLst/>
          </a:prstGeom>
          <a:noFill/>
          <a:ln w="9525" algn="ctr">
            <a:solidFill>
              <a:schemeClr val="tx1"/>
            </a:solidFill>
            <a:miter lim="800000"/>
            <a:headEnd/>
            <a:tailEnd/>
          </a:ln>
        </p:spPr>
        <p:txBody>
          <a:bodyPr wrap="none" anchor="ctr"/>
          <a:lstStyle/>
          <a:p>
            <a:pPr algn="ctr"/>
            <a:r>
              <a:rPr lang="en-US" sz="1600"/>
              <a:t>140</a:t>
            </a:r>
          </a:p>
        </p:txBody>
      </p:sp>
      <p:sp>
        <p:nvSpPr>
          <p:cNvPr id="506919" name="Text Box 68"/>
          <p:cNvSpPr txBox="1">
            <a:spLocks noChangeArrowheads="1"/>
          </p:cNvSpPr>
          <p:nvPr/>
        </p:nvSpPr>
        <p:spPr bwMode="auto">
          <a:xfrm>
            <a:off x="7467600" y="1600200"/>
            <a:ext cx="914400" cy="336550"/>
          </a:xfrm>
          <a:prstGeom prst="rect">
            <a:avLst/>
          </a:prstGeom>
          <a:noFill/>
          <a:ln w="9525" algn="ctr">
            <a:noFill/>
            <a:miter lim="800000"/>
            <a:headEnd/>
            <a:tailEnd/>
          </a:ln>
        </p:spPr>
        <p:txBody>
          <a:bodyPr>
            <a:spAutoFit/>
          </a:bodyPr>
          <a:lstStyle/>
          <a:p>
            <a:pPr algn="ctr">
              <a:spcBef>
                <a:spcPct val="50000"/>
              </a:spcBef>
            </a:pPr>
            <a:r>
              <a:rPr lang="en-US" sz="1600"/>
              <a:t>last</a:t>
            </a:r>
          </a:p>
        </p:txBody>
      </p:sp>
      <p:sp>
        <p:nvSpPr>
          <p:cNvPr id="506920" name="Line 69"/>
          <p:cNvSpPr>
            <a:spLocks noChangeShapeType="1"/>
          </p:cNvSpPr>
          <p:nvPr/>
        </p:nvSpPr>
        <p:spPr bwMode="auto">
          <a:xfrm>
            <a:off x="8001000" y="2667000"/>
            <a:ext cx="0" cy="228600"/>
          </a:xfrm>
          <a:prstGeom prst="line">
            <a:avLst/>
          </a:prstGeom>
          <a:noFill/>
          <a:ln w="9525">
            <a:solidFill>
              <a:schemeClr val="tx1"/>
            </a:solidFill>
            <a:round/>
            <a:headEnd/>
            <a:tailEnd/>
          </a:ln>
        </p:spPr>
        <p:txBody>
          <a:bodyPr/>
          <a:lstStyle/>
          <a:p>
            <a:endParaRPr lang="en-US"/>
          </a:p>
        </p:txBody>
      </p:sp>
      <p:sp>
        <p:nvSpPr>
          <p:cNvPr id="506921" name="Line 70"/>
          <p:cNvSpPr>
            <a:spLocks noChangeShapeType="1"/>
          </p:cNvSpPr>
          <p:nvPr/>
        </p:nvSpPr>
        <p:spPr bwMode="auto">
          <a:xfrm flipH="1">
            <a:off x="6705600" y="2895600"/>
            <a:ext cx="1295400" cy="0"/>
          </a:xfrm>
          <a:prstGeom prst="line">
            <a:avLst/>
          </a:prstGeom>
          <a:noFill/>
          <a:ln w="9525">
            <a:solidFill>
              <a:schemeClr val="tx1"/>
            </a:solidFill>
            <a:round/>
            <a:headEnd/>
            <a:tailEnd/>
          </a:ln>
        </p:spPr>
        <p:txBody>
          <a:bodyPr/>
          <a:lstStyle/>
          <a:p>
            <a:endParaRPr lang="en-US"/>
          </a:p>
        </p:txBody>
      </p:sp>
      <p:sp>
        <p:nvSpPr>
          <p:cNvPr id="506922" name="Line 71"/>
          <p:cNvSpPr>
            <a:spLocks noChangeShapeType="1"/>
          </p:cNvSpPr>
          <p:nvPr/>
        </p:nvSpPr>
        <p:spPr bwMode="auto">
          <a:xfrm>
            <a:off x="6705600" y="28956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idx="4294967295"/>
          </p:nvPr>
        </p:nvSpPr>
        <p:spPr/>
        <p:txBody>
          <a:bodyPr/>
          <a:lstStyle/>
          <a:p>
            <a:pPr eaLnBrk="1" hangingPunct="1"/>
            <a:r>
              <a:rPr lang="en-US" sz="3200" dirty="0" smtClean="0"/>
              <a:t>C Expressions &amp; Operators</a:t>
            </a:r>
          </a:p>
        </p:txBody>
      </p:sp>
      <p:sp>
        <p:nvSpPr>
          <p:cNvPr id="54274" name="Rectangle 3"/>
          <p:cNvSpPr>
            <a:spLocks noGrp="1"/>
          </p:cNvSpPr>
          <p:nvPr>
            <p:ph type="body" idx="4294967295"/>
          </p:nvPr>
        </p:nvSpPr>
        <p:spPr>
          <a:xfrm>
            <a:off x="228600" y="1066800"/>
            <a:ext cx="8458200" cy="5562600"/>
          </a:xfrm>
        </p:spPr>
        <p:txBody>
          <a:bodyPr/>
          <a:lstStyle/>
          <a:p>
            <a:pPr eaLnBrk="1" hangingPunct="1"/>
            <a:r>
              <a:rPr lang="en-US" smtClean="0"/>
              <a:t>Traditional mathematical expressions</a:t>
            </a:r>
          </a:p>
          <a:p>
            <a:pPr eaLnBrk="1" hangingPunct="1">
              <a:buFont typeface="Wingdings" pitchFamily="2" charset="2"/>
              <a:buNone/>
            </a:pPr>
            <a:r>
              <a:rPr lang="en-US" smtClean="0"/>
              <a:t>		y = a*x*x + b*x + c;</a:t>
            </a:r>
          </a:p>
          <a:p>
            <a:pPr eaLnBrk="1" hangingPunct="1"/>
            <a:endParaRPr lang="en-US" smtClean="0"/>
          </a:p>
          <a:p>
            <a:pPr eaLnBrk="1" hangingPunct="1"/>
            <a:r>
              <a:rPr lang="en-US" smtClean="0"/>
              <a:t>An Operator is a symbol that tells the computer to perform certain mathematical or logic manipulations. Operators are used in programs to manipulate data and variables.</a:t>
            </a:r>
          </a:p>
          <a:p>
            <a:pPr eaLnBrk="1" hangingPunct="1"/>
            <a:endParaRPr lang="en-US" smtClean="0"/>
          </a:p>
          <a:p>
            <a:pPr eaLnBrk="1" hangingPunct="1"/>
            <a:r>
              <a:rPr lang="en-US" smtClean="0"/>
              <a:t>C Operators can be classified as</a:t>
            </a:r>
          </a:p>
          <a:p>
            <a:pPr lvl="1" eaLnBrk="1" hangingPunct="1"/>
            <a:r>
              <a:rPr lang="en-US" sz="1800" smtClean="0"/>
              <a:t>Arithmetic Operators.		+ – * / % </a:t>
            </a:r>
          </a:p>
          <a:p>
            <a:pPr lvl="1" eaLnBrk="1" hangingPunct="1"/>
            <a:r>
              <a:rPr lang="en-US" sz="1800" smtClean="0"/>
              <a:t>Logical Operators.			&amp;&amp; || !</a:t>
            </a:r>
          </a:p>
          <a:p>
            <a:pPr lvl="1" eaLnBrk="1" hangingPunct="1"/>
            <a:r>
              <a:rPr lang="en-US" sz="1800" smtClean="0"/>
              <a:t>Relational Operators.		== != &lt; &lt;= &gt; &gt;=</a:t>
            </a:r>
          </a:p>
          <a:p>
            <a:pPr lvl="1" eaLnBrk="1" hangingPunct="1"/>
            <a:r>
              <a:rPr lang="en-US" sz="1800" smtClean="0"/>
              <a:t>Bit wise Operators			&amp; | ^ ~</a:t>
            </a:r>
          </a:p>
          <a:p>
            <a:pPr lvl="1" eaLnBrk="1" hangingPunct="1"/>
            <a:r>
              <a:rPr lang="en-US" sz="1800" smtClean="0"/>
              <a:t>Assignment Operators.		= += -=</a:t>
            </a:r>
          </a:p>
          <a:p>
            <a:pPr lvl="1" eaLnBrk="1" hangingPunct="1"/>
            <a:r>
              <a:rPr lang="en-US" sz="1800" smtClean="0"/>
              <a:t>Increment &amp; Decrement Operators.	++ --</a:t>
            </a:r>
          </a:p>
          <a:p>
            <a:pPr lvl="1" eaLnBrk="1" hangingPunct="1"/>
            <a:r>
              <a:rPr lang="en-US" sz="1800" smtClean="0"/>
              <a:t>Conditional Operators.		? :</a:t>
            </a: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5"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sz="1800" dirty="0" smtClean="0"/>
              <a:t>#include&lt;</a:t>
            </a:r>
            <a:r>
              <a:rPr lang="en-US" sz="1800" dirty="0" err="1" smtClean="0"/>
              <a:t>stdio.h</a:t>
            </a:r>
            <a:r>
              <a:rPr lang="en-US" sz="1800" dirty="0" smtClean="0"/>
              <a:t>&gt;</a:t>
            </a:r>
          </a:p>
          <a:p>
            <a:pPr eaLnBrk="1" hangingPunct="1">
              <a:lnSpc>
                <a:spcPct val="90000"/>
              </a:lnSpc>
            </a:pPr>
            <a:r>
              <a:rPr lang="en-US" sz="1800" dirty="0" smtClean="0"/>
              <a:t>#include&lt;</a:t>
            </a:r>
            <a:r>
              <a:rPr lang="en-US" sz="1800" dirty="0" err="1" smtClean="0"/>
              <a:t>malloc.h</a:t>
            </a:r>
            <a:r>
              <a:rPr lang="en-US" sz="1800" dirty="0" smtClean="0"/>
              <a:t>&gt;</a:t>
            </a:r>
          </a:p>
          <a:p>
            <a:pPr eaLnBrk="1" hangingPunct="1">
              <a:lnSpc>
                <a:spcPct val="90000"/>
              </a:lnSpc>
            </a:pPr>
            <a:r>
              <a:rPr lang="en-US" sz="1800" dirty="0" err="1" smtClean="0"/>
              <a:t>struct</a:t>
            </a:r>
            <a:r>
              <a:rPr lang="en-US" sz="1800" dirty="0" smtClean="0"/>
              <a:t> </a:t>
            </a:r>
            <a:r>
              <a:rPr lang="en-US" sz="1800" dirty="0" err="1" smtClean="0"/>
              <a:t>marks_list</a:t>
            </a:r>
            <a:r>
              <a:rPr lang="en-US" sz="1800" dirty="0" smtClean="0"/>
              <a:t> *start, *last;</a:t>
            </a:r>
          </a:p>
          <a:p>
            <a:pPr eaLnBrk="1" hangingPunct="1">
              <a:lnSpc>
                <a:spcPct val="90000"/>
              </a:lnSpc>
            </a:pPr>
            <a:r>
              <a:rPr lang="en-US" sz="1800" dirty="0" smtClean="0"/>
              <a:t>/* variables declared outside main() are global in nature and can be accessed by other functions called from main() */</a:t>
            </a:r>
          </a:p>
          <a:p>
            <a:pPr eaLnBrk="1" hangingPunct="1">
              <a:lnSpc>
                <a:spcPct val="90000"/>
              </a:lnSpc>
            </a:pPr>
            <a:r>
              <a:rPr lang="en-US" sz="1800" dirty="0" err="1" smtClean="0"/>
              <a:t>struct</a:t>
            </a:r>
            <a:r>
              <a:rPr lang="en-US" sz="1800" dirty="0" smtClean="0"/>
              <a:t> </a:t>
            </a:r>
            <a:r>
              <a:rPr lang="en-US" sz="1800" dirty="0" err="1" smtClean="0"/>
              <a:t>marks_list</a:t>
            </a:r>
            <a:endParaRPr lang="en-US" sz="1800" dirty="0" smtClean="0"/>
          </a:p>
          <a:p>
            <a:pPr eaLnBrk="1" hangingPunct="1">
              <a:lnSpc>
                <a:spcPct val="90000"/>
              </a:lnSpc>
            </a:pPr>
            <a:r>
              <a:rPr lang="en-US" sz="1800" dirty="0" smtClean="0"/>
              <a:t> {</a:t>
            </a:r>
          </a:p>
          <a:p>
            <a:pPr eaLnBrk="1" hangingPunct="1">
              <a:lnSpc>
                <a:spcPct val="90000"/>
              </a:lnSpc>
            </a:pPr>
            <a:r>
              <a:rPr lang="en-US" sz="1800" dirty="0" smtClean="0"/>
              <a:t>  </a:t>
            </a:r>
            <a:r>
              <a:rPr lang="en-US" sz="1800" dirty="0" err="1" smtClean="0"/>
              <a:t>struct</a:t>
            </a:r>
            <a:r>
              <a:rPr lang="en-US" sz="1800" dirty="0" smtClean="0"/>
              <a:t> </a:t>
            </a:r>
            <a:r>
              <a:rPr lang="en-US" sz="1800" dirty="0" err="1" smtClean="0"/>
              <a:t>marks_list</a:t>
            </a:r>
            <a:r>
              <a:rPr lang="en-US" sz="1800" dirty="0" smtClean="0"/>
              <a:t> *prior;</a:t>
            </a:r>
          </a:p>
          <a:p>
            <a:pPr eaLnBrk="1" hangingPunct="1">
              <a:lnSpc>
                <a:spcPct val="90000"/>
              </a:lnSpc>
            </a:pPr>
            <a:r>
              <a:rPr lang="en-US" sz="1800" dirty="0" smtClean="0"/>
              <a:t>  </a:t>
            </a:r>
            <a:r>
              <a:rPr lang="en-US" sz="1800" dirty="0" err="1" smtClean="0"/>
              <a:t>int</a:t>
            </a:r>
            <a:r>
              <a:rPr lang="en-US" sz="1800" dirty="0" smtClean="0"/>
              <a:t> marks;</a:t>
            </a:r>
          </a:p>
          <a:p>
            <a:pPr eaLnBrk="1" hangingPunct="1">
              <a:lnSpc>
                <a:spcPct val="90000"/>
              </a:lnSpc>
            </a:pPr>
            <a:r>
              <a:rPr lang="en-US" sz="1800" dirty="0" smtClean="0"/>
              <a:t>  </a:t>
            </a:r>
            <a:r>
              <a:rPr lang="en-US" sz="1800" dirty="0" err="1" smtClean="0"/>
              <a:t>struct</a:t>
            </a:r>
            <a:r>
              <a:rPr lang="en-US" sz="1800" dirty="0" smtClean="0"/>
              <a:t> </a:t>
            </a:r>
            <a:r>
              <a:rPr lang="en-US" sz="1800" dirty="0" err="1" smtClean="0"/>
              <a:t>marks_list</a:t>
            </a:r>
            <a:r>
              <a:rPr lang="en-US" sz="1800" dirty="0" smtClean="0"/>
              <a:t> *next;</a:t>
            </a:r>
          </a:p>
          <a:p>
            <a:pPr eaLnBrk="1" hangingPunct="1">
              <a:lnSpc>
                <a:spcPct val="90000"/>
              </a:lnSpc>
            </a:pPr>
            <a:r>
              <a:rPr lang="en-US" sz="1800" dirty="0" smtClean="0"/>
              <a:t> };</a:t>
            </a:r>
          </a:p>
          <a:p>
            <a:pPr eaLnBrk="1" hangingPunct="1">
              <a:lnSpc>
                <a:spcPct val="90000"/>
              </a:lnSpc>
            </a:pPr>
            <a:r>
              <a:rPr lang="en-US" sz="1800" dirty="0" smtClean="0"/>
              <a:t>main()</a:t>
            </a:r>
          </a:p>
          <a:p>
            <a:pPr eaLnBrk="1" hangingPunct="1">
              <a:lnSpc>
                <a:spcPct val="90000"/>
              </a:lnSpc>
            </a:pPr>
            <a:r>
              <a:rPr lang="en-US" sz="1800" dirty="0" smtClean="0"/>
              <a:t>   { </a:t>
            </a:r>
          </a:p>
          <a:p>
            <a:pPr eaLnBrk="1" hangingPunct="1">
              <a:lnSpc>
                <a:spcPct val="90000"/>
              </a:lnSpc>
            </a:pPr>
            <a:r>
              <a:rPr lang="en-US" sz="1800" dirty="0" smtClean="0"/>
              <a:t>    </a:t>
            </a:r>
            <a:r>
              <a:rPr lang="en-US" sz="1800" dirty="0" err="1" smtClean="0"/>
              <a:t>struct</a:t>
            </a:r>
            <a:r>
              <a:rPr lang="en-US" sz="1800" dirty="0" smtClean="0"/>
              <a:t> </a:t>
            </a:r>
            <a:r>
              <a:rPr lang="en-US" sz="1800" dirty="0" err="1" smtClean="0"/>
              <a:t>marks_list</a:t>
            </a:r>
            <a:r>
              <a:rPr lang="en-US" sz="1800" dirty="0" smtClean="0"/>
              <a:t> * </a:t>
            </a:r>
            <a:r>
              <a:rPr lang="en-US" sz="1800" dirty="0" err="1" smtClean="0"/>
              <a:t>makenode</a:t>
            </a:r>
            <a:r>
              <a:rPr lang="en-US" sz="1800" dirty="0" smtClean="0"/>
              <a:t>();</a:t>
            </a:r>
          </a:p>
          <a:p>
            <a:pPr eaLnBrk="1" hangingPunct="1">
              <a:lnSpc>
                <a:spcPct val="90000"/>
              </a:lnSpc>
            </a:pPr>
            <a:r>
              <a:rPr lang="en-US" sz="1800" dirty="0" smtClean="0"/>
              <a:t>    /* function  prototype declaration */ </a:t>
            </a:r>
          </a:p>
        </p:txBody>
      </p:sp>
      <p:sp>
        <p:nvSpPr>
          <p:cNvPr id="507906" name="Rectangle 2"/>
          <p:cNvSpPr>
            <a:spLocks noGrp="1" noChangeArrowheads="1"/>
          </p:cNvSpPr>
          <p:nvPr>
            <p:ph type="title" idx="4294967295"/>
          </p:nvPr>
        </p:nvSpPr>
        <p:spPr>
          <a:xfrm>
            <a:off x="0" y="0"/>
            <a:ext cx="7562850" cy="914400"/>
          </a:xfrm>
        </p:spPr>
        <p:txBody>
          <a:bodyPr/>
          <a:lstStyle/>
          <a:p>
            <a:pPr eaLnBrk="1" hangingPunct="1"/>
            <a:r>
              <a:rPr lang="en-US" sz="3200" smtClean="0"/>
              <a:t>Creating a Sorted Doubly Linked List</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29" name="Rectangle 3"/>
          <p:cNvSpPr>
            <a:spLocks noGrp="1" noChangeArrowheads="1"/>
          </p:cNvSpPr>
          <p:nvPr>
            <p:ph idx="4294967295"/>
          </p:nvPr>
        </p:nvSpPr>
        <p:spPr>
          <a:xfrm>
            <a:off x="457200" y="1371600"/>
            <a:ext cx="8229600" cy="5029200"/>
          </a:xfrm>
        </p:spPr>
        <p:txBody>
          <a:bodyPr/>
          <a:lstStyle/>
          <a:p>
            <a:pPr eaLnBrk="1" hangingPunct="1"/>
            <a:r>
              <a:rPr lang="en-US" sz="1800" smtClean="0"/>
              <a:t>struct marks_list *new;</a:t>
            </a:r>
          </a:p>
          <a:p>
            <a:pPr eaLnBrk="1" hangingPunct="1"/>
            <a:r>
              <a:rPr lang="en-US" sz="1800" smtClean="0"/>
              <a:t>start = NULL;</a:t>
            </a:r>
          </a:p>
          <a:p>
            <a:pPr eaLnBrk="1" hangingPunct="1"/>
            <a:r>
              <a:rPr lang="en-US" sz="1800" smtClean="0"/>
              <a:t>char menu = ‘0 ‘;</a:t>
            </a:r>
          </a:p>
          <a:p>
            <a:pPr eaLnBrk="1" hangingPunct="1"/>
            <a:r>
              <a:rPr lang="en-US" sz="1800" smtClean="0"/>
              <a:t>while (menu != ‘5’)</a:t>
            </a:r>
          </a:p>
          <a:p>
            <a:pPr eaLnBrk="1" hangingPunct="1"/>
            <a:r>
              <a:rPr lang="en-US" sz="1800" smtClean="0"/>
              <a:t>  {</a:t>
            </a:r>
          </a:p>
          <a:p>
            <a:pPr eaLnBrk="1" hangingPunct="1"/>
            <a:r>
              <a:rPr lang="en-US" sz="1800" smtClean="0"/>
              <a:t>    printf( “Add Nodes     :\n”);</a:t>
            </a:r>
          </a:p>
          <a:p>
            <a:pPr eaLnBrk="1" hangingPunct="1"/>
            <a:r>
              <a:rPr lang="en-US" sz="1800" smtClean="0"/>
              <a:t>    printf( “Delete Nodes  :\n”);</a:t>
            </a:r>
          </a:p>
          <a:p>
            <a:pPr eaLnBrk="1" hangingPunct="1"/>
            <a:r>
              <a:rPr lang="en-US" sz="1800" smtClean="0"/>
              <a:t>    printf( “Forward Traverse a list :\n”);</a:t>
            </a:r>
          </a:p>
          <a:p>
            <a:pPr eaLnBrk="1" hangingPunct="1"/>
            <a:r>
              <a:rPr lang="en-US" sz="1800" smtClean="0"/>
              <a:t>    printf( “Reverse Traverse a list :\n”);</a:t>
            </a:r>
          </a:p>
          <a:p>
            <a:pPr eaLnBrk="1" hangingPunct="1"/>
            <a:r>
              <a:rPr lang="en-US" sz="1800" smtClean="0"/>
              <a:t>    printf( “Exit                 :\n”);</a:t>
            </a:r>
          </a:p>
          <a:p>
            <a:pPr eaLnBrk="1" hangingPunct="1"/>
            <a:r>
              <a:rPr lang="en-US" sz="1800" smtClean="0"/>
              <a:t>    menu = getchar( );</a:t>
            </a:r>
          </a:p>
          <a:p>
            <a:pPr eaLnBrk="1" hangingPunct="1"/>
            <a:endParaRPr lang="en-US" sz="1800" smtClean="0"/>
          </a:p>
        </p:txBody>
      </p:sp>
      <p:sp>
        <p:nvSpPr>
          <p:cNvPr id="508930" name="Rectangle 2"/>
          <p:cNvSpPr>
            <a:spLocks noGrp="1" noChangeArrowheads="1"/>
          </p:cNvSpPr>
          <p:nvPr>
            <p:ph type="title" idx="4294967295"/>
          </p:nvPr>
        </p:nvSpPr>
        <p:spPr>
          <a:xfrm>
            <a:off x="0" y="0"/>
            <a:ext cx="7562850" cy="914400"/>
          </a:xfrm>
        </p:spPr>
        <p:txBody>
          <a:bodyPr/>
          <a:lstStyle/>
          <a:p>
            <a:pPr eaLnBrk="1" hangingPunct="1"/>
            <a:r>
              <a:rPr lang="en-US" dirty="0" smtClean="0"/>
              <a:t>Creating a Sorted Doubly Linked List (Contd.).</a:t>
            </a:r>
          </a:p>
        </p:txBody>
      </p:sp>
      <p:sp>
        <p:nvSpPr>
          <p:cNvPr id="508931" name="Rectangle 3"/>
          <p:cNvSpPr>
            <a:spLocks noChangeArrowheads="1"/>
          </p:cNvSpPr>
          <p:nvPr/>
        </p:nvSpPr>
        <p:spPr bwMode="auto">
          <a:xfrm>
            <a:off x="4800600" y="1447800"/>
            <a:ext cx="4191000" cy="502920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
            </a:pPr>
            <a:r>
              <a:rPr lang="en-US">
                <a:latin typeface="Gill Sans MT" pitchFamily="34" charset="0"/>
              </a:rPr>
              <a:t>switch (menu)</a:t>
            </a:r>
          </a:p>
          <a:p>
            <a:pPr marL="342900" indent="-342900">
              <a:lnSpc>
                <a:spcPct val="90000"/>
              </a:lnSpc>
              <a:spcBef>
                <a:spcPct val="20000"/>
              </a:spcBef>
              <a:buFont typeface="Wingdings" pitchFamily="2" charset="2"/>
              <a:buChar char="§"/>
            </a:pPr>
            <a:r>
              <a:rPr lang="en-US">
                <a:latin typeface="Gill Sans MT" pitchFamily="34" charset="0"/>
              </a:rPr>
              <a:t> {</a:t>
            </a:r>
          </a:p>
          <a:p>
            <a:pPr marL="342900" indent="-342900">
              <a:lnSpc>
                <a:spcPct val="90000"/>
              </a:lnSpc>
              <a:spcBef>
                <a:spcPct val="20000"/>
              </a:spcBef>
              <a:buFont typeface="Wingdings" pitchFamily="2" charset="2"/>
              <a:buChar char="§"/>
            </a:pPr>
            <a:r>
              <a:rPr lang="en-US">
                <a:latin typeface="Gill Sans MT" pitchFamily="34" charset="0"/>
              </a:rPr>
              <a:t>   case ‘1’ : addnode( );</a:t>
            </a:r>
          </a:p>
          <a:p>
            <a:pPr marL="342900" indent="-342900">
              <a:lnSpc>
                <a:spcPct val="90000"/>
              </a:lnSpc>
              <a:spcBef>
                <a:spcPct val="20000"/>
              </a:spcBef>
              <a:buFont typeface="Wingdings" pitchFamily="2" charset="2"/>
              <a:buChar char="§"/>
            </a:pPr>
            <a:r>
              <a:rPr lang="en-US">
                <a:latin typeface="Gill Sans MT" pitchFamily="34" charset="0"/>
              </a:rPr>
              <a:t>                   break;</a:t>
            </a:r>
          </a:p>
          <a:p>
            <a:pPr marL="342900" indent="-342900">
              <a:lnSpc>
                <a:spcPct val="90000"/>
              </a:lnSpc>
              <a:spcBef>
                <a:spcPct val="20000"/>
              </a:spcBef>
              <a:buFont typeface="Wingdings" pitchFamily="2" charset="2"/>
              <a:buChar char="§"/>
            </a:pPr>
            <a:r>
              <a:rPr lang="en-US">
                <a:latin typeface="Gill Sans MT" pitchFamily="34" charset="0"/>
              </a:rPr>
              <a:t>   case ‘2’ : deletenode( )</a:t>
            </a:r>
          </a:p>
          <a:p>
            <a:pPr marL="342900" indent="-342900">
              <a:lnSpc>
                <a:spcPct val="90000"/>
              </a:lnSpc>
              <a:spcBef>
                <a:spcPct val="20000"/>
              </a:spcBef>
              <a:buFont typeface="Wingdings" pitchFamily="2" charset="2"/>
              <a:buChar char="§"/>
            </a:pPr>
            <a:r>
              <a:rPr lang="en-US">
                <a:latin typeface="Gill Sans MT" pitchFamily="34" charset="0"/>
              </a:rPr>
              <a:t>                   break;</a:t>
            </a:r>
          </a:p>
          <a:p>
            <a:pPr marL="342900" indent="-342900">
              <a:lnSpc>
                <a:spcPct val="90000"/>
              </a:lnSpc>
              <a:spcBef>
                <a:spcPct val="20000"/>
              </a:spcBef>
              <a:buFont typeface="Wingdings" pitchFamily="2" charset="2"/>
              <a:buChar char="§"/>
            </a:pPr>
            <a:r>
              <a:rPr lang="en-US">
                <a:latin typeface="Gill Sans MT" pitchFamily="34" charset="0"/>
              </a:rPr>
              <a:t>   case ‘3’ : forward_traverse( );</a:t>
            </a:r>
          </a:p>
          <a:p>
            <a:pPr marL="342900" indent="-342900">
              <a:lnSpc>
                <a:spcPct val="90000"/>
              </a:lnSpc>
              <a:spcBef>
                <a:spcPct val="20000"/>
              </a:spcBef>
              <a:buFont typeface="Wingdings" pitchFamily="2" charset="2"/>
              <a:buChar char="§"/>
            </a:pPr>
            <a:r>
              <a:rPr lang="en-US">
                <a:latin typeface="Gill Sans MT" pitchFamily="34" charset="0"/>
              </a:rPr>
              <a:t>                  break;</a:t>
            </a:r>
          </a:p>
          <a:p>
            <a:pPr marL="342900" indent="-342900">
              <a:lnSpc>
                <a:spcPct val="90000"/>
              </a:lnSpc>
              <a:spcBef>
                <a:spcPct val="20000"/>
              </a:spcBef>
              <a:buFont typeface="Wingdings" pitchFamily="2" charset="2"/>
              <a:buChar char="§"/>
            </a:pPr>
            <a:r>
              <a:rPr lang="en-US">
                <a:latin typeface="Gill Sans MT" pitchFamily="34" charset="0"/>
              </a:rPr>
              <a:t>   case ‘4’ : reverse_traverse( );</a:t>
            </a:r>
          </a:p>
          <a:p>
            <a:pPr marL="342900" indent="-342900">
              <a:lnSpc>
                <a:spcPct val="90000"/>
              </a:lnSpc>
              <a:spcBef>
                <a:spcPct val="20000"/>
              </a:spcBef>
              <a:buFont typeface="Wingdings" pitchFamily="2" charset="2"/>
              <a:buChar char="§"/>
            </a:pPr>
            <a:r>
              <a:rPr lang="en-US">
                <a:latin typeface="Gill Sans MT" pitchFamily="34" charset="0"/>
              </a:rPr>
              <a:t>                  break;</a:t>
            </a:r>
          </a:p>
          <a:p>
            <a:pPr marL="342900" indent="-342900">
              <a:lnSpc>
                <a:spcPct val="90000"/>
              </a:lnSpc>
              <a:spcBef>
                <a:spcPct val="20000"/>
              </a:spcBef>
              <a:buFont typeface="Wingdings" pitchFamily="2" charset="2"/>
              <a:buChar char="§"/>
            </a:pPr>
            <a:r>
              <a:rPr lang="en-US">
                <a:latin typeface="Gill Sans MT" pitchFamily="34" charset="0"/>
              </a:rPr>
              <a:t>   case ‘5’: exit( );</a:t>
            </a:r>
          </a:p>
          <a:p>
            <a:pPr marL="342900" indent="-342900">
              <a:lnSpc>
                <a:spcPct val="90000"/>
              </a:lnSpc>
              <a:spcBef>
                <a:spcPct val="20000"/>
              </a:spcBef>
              <a:buFont typeface="Wingdings" pitchFamily="2" charset="2"/>
              <a:buChar char="§"/>
            </a:pPr>
            <a:r>
              <a:rPr lang="en-US">
                <a:latin typeface="Gill Sans MT" pitchFamily="34" charset="0"/>
              </a:rPr>
              <a:t>                 break;</a:t>
            </a:r>
          </a:p>
          <a:p>
            <a:pPr marL="342900" indent="-342900">
              <a:lnSpc>
                <a:spcPct val="90000"/>
              </a:lnSpc>
              <a:spcBef>
                <a:spcPct val="20000"/>
              </a:spcBef>
              <a:buFont typeface="Wingdings" pitchFamily="2" charset="2"/>
              <a:buChar char="§"/>
            </a:pPr>
            <a:r>
              <a:rPr lang="en-US">
                <a:latin typeface="Gill Sans MT" pitchFamily="34" charset="0"/>
              </a:rPr>
              <a:t>} /* end of switch */</a:t>
            </a:r>
          </a:p>
          <a:p>
            <a:pPr marL="342900" indent="-342900">
              <a:lnSpc>
                <a:spcPct val="90000"/>
              </a:lnSpc>
              <a:spcBef>
                <a:spcPct val="20000"/>
              </a:spcBef>
            </a:pPr>
            <a:r>
              <a:rPr lang="en-US">
                <a:latin typeface="Gill Sans MT" pitchFamily="34" charset="0"/>
              </a:rPr>
              <a:t>   } /* end of main( ) */</a:t>
            </a:r>
          </a:p>
          <a:p>
            <a:pPr marL="342900" indent="-342900">
              <a:lnSpc>
                <a:spcPct val="90000"/>
              </a:lnSpc>
              <a:spcBef>
                <a:spcPct val="20000"/>
              </a:spcBef>
              <a:buFont typeface="Wingdings" pitchFamily="2" charset="2"/>
              <a:buChar char="§"/>
            </a:pPr>
            <a:endParaRPr lang="en-US">
              <a:latin typeface="Gill Sans MT"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3" name="Rectangle 3"/>
          <p:cNvSpPr>
            <a:spLocks noGrp="1" noChangeArrowheads="1"/>
          </p:cNvSpPr>
          <p:nvPr>
            <p:ph idx="4294967295"/>
          </p:nvPr>
        </p:nvSpPr>
        <p:spPr>
          <a:xfrm>
            <a:off x="76200" y="1143000"/>
            <a:ext cx="4495800" cy="5486400"/>
          </a:xfrm>
        </p:spPr>
        <p:txBody>
          <a:bodyPr/>
          <a:lstStyle/>
          <a:p>
            <a:pPr eaLnBrk="1" hangingPunct="1">
              <a:lnSpc>
                <a:spcPct val="80000"/>
              </a:lnSpc>
              <a:buFont typeface="Wingdings" pitchFamily="2" charset="2"/>
              <a:buNone/>
            </a:pPr>
            <a:r>
              <a:rPr lang="en-US" sz="1600" smtClean="0"/>
              <a:t>addnode( )</a:t>
            </a:r>
          </a:p>
          <a:p>
            <a:pPr eaLnBrk="1" hangingPunct="1">
              <a:lnSpc>
                <a:spcPct val="80000"/>
              </a:lnSpc>
              <a:buFont typeface="Wingdings" pitchFamily="2" charset="2"/>
              <a:buNone/>
            </a:pPr>
            <a:r>
              <a:rPr lang="en-US" sz="1600" smtClean="0"/>
              <a:t> {</a:t>
            </a:r>
          </a:p>
          <a:p>
            <a:pPr eaLnBrk="1" hangingPunct="1">
              <a:lnSpc>
                <a:spcPct val="80000"/>
              </a:lnSpc>
              <a:buFont typeface="Wingdings" pitchFamily="2" charset="2"/>
              <a:buNone/>
            </a:pPr>
            <a:r>
              <a:rPr lang="en-US" sz="1600" smtClean="0"/>
              <a:t>   char ch = 'y';</a:t>
            </a:r>
          </a:p>
          <a:p>
            <a:pPr eaLnBrk="1" hangingPunct="1">
              <a:lnSpc>
                <a:spcPct val="80000"/>
              </a:lnSpc>
              <a:buFont typeface="Wingdings" pitchFamily="2" charset="2"/>
              <a:buNone/>
            </a:pPr>
            <a:r>
              <a:rPr lang="en-US" sz="1600" smtClean="0"/>
              <a:t>    while ( ch = = 'y' )</a:t>
            </a:r>
          </a:p>
          <a:p>
            <a:pPr eaLnBrk="1" hangingPunct="1">
              <a:lnSpc>
                <a:spcPct val="80000"/>
              </a:lnSpc>
              <a:buFont typeface="Wingdings" pitchFamily="2" charset="2"/>
              <a:buNone/>
            </a:pPr>
            <a:r>
              <a:rPr lang="en-US" sz="1600" smtClean="0"/>
              <a:t>     {     new = makenode();   </a:t>
            </a:r>
          </a:p>
          <a:p>
            <a:pPr eaLnBrk="1" hangingPunct="1">
              <a:lnSpc>
                <a:spcPct val="80000"/>
              </a:lnSpc>
              <a:buFont typeface="Wingdings" pitchFamily="2" charset="2"/>
              <a:buNone/>
            </a:pPr>
            <a:r>
              <a:rPr lang="en-US" sz="1600" smtClean="0"/>
              <a:t>      /* creation of a list is treated as a special case of insertion  */</a:t>
            </a:r>
          </a:p>
          <a:p>
            <a:pPr eaLnBrk="1" hangingPunct="1">
              <a:lnSpc>
                <a:spcPct val="80000"/>
              </a:lnSpc>
              <a:buFont typeface="Wingdings" pitchFamily="2" charset="2"/>
              <a:buNone/>
            </a:pPr>
            <a:r>
              <a:rPr lang="en-US" sz="1600" smtClean="0"/>
              <a:t>      if ( start = = NULL)</a:t>
            </a:r>
          </a:p>
          <a:p>
            <a:pPr eaLnBrk="1" hangingPunct="1">
              <a:lnSpc>
                <a:spcPct val="80000"/>
              </a:lnSpc>
              <a:buFont typeface="Wingdings" pitchFamily="2" charset="2"/>
              <a:buNone/>
            </a:pPr>
            <a:r>
              <a:rPr lang="en-US" sz="1600" smtClean="0"/>
              <a:t>       {        start = new;</a:t>
            </a:r>
          </a:p>
          <a:p>
            <a:pPr eaLnBrk="1" hangingPunct="1">
              <a:lnSpc>
                <a:spcPct val="80000"/>
              </a:lnSpc>
              <a:buFont typeface="Wingdings" pitchFamily="2" charset="2"/>
              <a:buNone/>
            </a:pPr>
            <a:r>
              <a:rPr lang="en-US" sz="1600" smtClean="0"/>
              <a:t>        start-&gt;prior =  null;</a:t>
            </a:r>
          </a:p>
          <a:p>
            <a:pPr eaLnBrk="1" hangingPunct="1">
              <a:lnSpc>
                <a:spcPct val="80000"/>
              </a:lnSpc>
              <a:buFont typeface="Wingdings" pitchFamily="2" charset="2"/>
              <a:buNone/>
            </a:pPr>
            <a:r>
              <a:rPr lang="en-US" sz="1600" smtClean="0"/>
              <a:t>       }</a:t>
            </a:r>
          </a:p>
          <a:p>
            <a:pPr eaLnBrk="1" hangingPunct="1">
              <a:lnSpc>
                <a:spcPct val="80000"/>
              </a:lnSpc>
              <a:buFont typeface="Wingdings" pitchFamily="2" charset="2"/>
              <a:buNone/>
            </a:pPr>
            <a:r>
              <a:rPr lang="en-US" sz="1600" smtClean="0"/>
              <a:t>      else</a:t>
            </a:r>
          </a:p>
          <a:p>
            <a:pPr eaLnBrk="1" hangingPunct="1">
              <a:lnSpc>
                <a:spcPct val="80000"/>
              </a:lnSpc>
              <a:buFont typeface="Wingdings" pitchFamily="2" charset="2"/>
              <a:buNone/>
            </a:pPr>
            <a:r>
              <a:rPr lang="en-US" sz="1600" smtClean="0"/>
              <a:t>       {        insert();</a:t>
            </a:r>
          </a:p>
          <a:p>
            <a:pPr eaLnBrk="1" hangingPunct="1">
              <a:lnSpc>
                <a:spcPct val="80000"/>
              </a:lnSpc>
              <a:buFont typeface="Wingdings" pitchFamily="2" charset="2"/>
              <a:buNone/>
            </a:pPr>
            <a:r>
              <a:rPr lang="en-US" sz="1600" smtClean="0"/>
              <a:t>        traverse( );</a:t>
            </a:r>
          </a:p>
          <a:p>
            <a:pPr eaLnBrk="1" hangingPunct="1">
              <a:lnSpc>
                <a:spcPct val="80000"/>
              </a:lnSpc>
              <a:buFont typeface="Wingdings" pitchFamily="2" charset="2"/>
              <a:buNone/>
            </a:pPr>
            <a:r>
              <a:rPr lang="en-US" sz="1600" smtClean="0"/>
              <a:t>       }</a:t>
            </a:r>
          </a:p>
          <a:p>
            <a:pPr eaLnBrk="1" hangingPunct="1">
              <a:buFont typeface="Wingdings" pitchFamily="2" charset="2"/>
              <a:buNone/>
            </a:pPr>
            <a:r>
              <a:rPr lang="en-US" sz="1600" smtClean="0"/>
              <a:t> printf("%s","Want to add more nodes\n"); </a:t>
            </a:r>
          </a:p>
          <a:p>
            <a:pPr eaLnBrk="1" hangingPunct="1">
              <a:buFont typeface="Wingdings" pitchFamily="2" charset="2"/>
              <a:buNone/>
            </a:pPr>
            <a:r>
              <a:rPr lang="en-US" sz="1600" smtClean="0"/>
              <a:t>  scanf( "%c", &amp;ch );</a:t>
            </a:r>
          </a:p>
          <a:p>
            <a:pPr eaLnBrk="1" hangingPunct="1">
              <a:buFont typeface="Wingdings" pitchFamily="2" charset="2"/>
              <a:buNone/>
            </a:pPr>
            <a:r>
              <a:rPr lang="en-US" sz="1600" smtClean="0"/>
              <a:t>  fflush( stdin );</a:t>
            </a:r>
          </a:p>
          <a:p>
            <a:pPr eaLnBrk="1" hangingPunct="1">
              <a:buFont typeface="Wingdings" pitchFamily="2" charset="2"/>
              <a:buNone/>
            </a:pPr>
            <a:r>
              <a:rPr lang="en-US" sz="1600" smtClean="0"/>
              <a:t> } /* end of while  */</a:t>
            </a:r>
          </a:p>
          <a:p>
            <a:pPr eaLnBrk="1" hangingPunct="1">
              <a:buFont typeface="Wingdings" pitchFamily="2" charset="2"/>
              <a:buNone/>
            </a:pPr>
            <a:r>
              <a:rPr lang="en-US" sz="1600" smtClean="0"/>
              <a:t>} /* end of addnode( )</a:t>
            </a:r>
            <a:endParaRPr lang="en-US" sz="1800" smtClean="0"/>
          </a:p>
        </p:txBody>
      </p:sp>
      <p:sp>
        <p:nvSpPr>
          <p:cNvPr id="509954" name="Rectangle 2"/>
          <p:cNvSpPr>
            <a:spLocks noGrp="1" noChangeArrowheads="1"/>
          </p:cNvSpPr>
          <p:nvPr>
            <p:ph type="title" idx="4294967295"/>
          </p:nvPr>
        </p:nvSpPr>
        <p:spPr>
          <a:xfrm>
            <a:off x="0" y="0"/>
            <a:ext cx="7562850" cy="914400"/>
          </a:xfrm>
        </p:spPr>
        <p:txBody>
          <a:bodyPr/>
          <a:lstStyle/>
          <a:p>
            <a:pPr eaLnBrk="1" hangingPunct="1"/>
            <a:r>
              <a:rPr lang="en-US" dirty="0" smtClean="0"/>
              <a:t>Creating a Sorted Doubly Linked List (Contd.).</a:t>
            </a:r>
          </a:p>
        </p:txBody>
      </p:sp>
      <p:sp>
        <p:nvSpPr>
          <p:cNvPr id="509955" name="Rectangle 3"/>
          <p:cNvSpPr>
            <a:spLocks noChangeArrowheads="1"/>
          </p:cNvSpPr>
          <p:nvPr/>
        </p:nvSpPr>
        <p:spPr bwMode="auto">
          <a:xfrm>
            <a:off x="4724400" y="1066800"/>
            <a:ext cx="4419600" cy="5334000"/>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None/>
            </a:pPr>
            <a:r>
              <a:rPr lang="en-US">
                <a:latin typeface="Gill Sans MT" pitchFamily="34" charset="0"/>
              </a:rPr>
              <a:t>struct marks_list * makenode()</a:t>
            </a:r>
          </a:p>
          <a:p>
            <a:pPr marL="342900" indent="-342900">
              <a:lnSpc>
                <a:spcPct val="80000"/>
              </a:lnSpc>
              <a:spcBef>
                <a:spcPct val="20000"/>
              </a:spcBef>
              <a:buFont typeface="Wingdings" pitchFamily="2" charset="2"/>
              <a:buNone/>
            </a:pPr>
            <a:r>
              <a:rPr lang="en-US">
                <a:latin typeface="Gill Sans MT" pitchFamily="34" charset="0"/>
              </a:rPr>
              <a:t>   {	struct marks_list *new;</a:t>
            </a:r>
          </a:p>
          <a:p>
            <a:pPr marL="342900" indent="-342900">
              <a:lnSpc>
                <a:spcPct val="80000"/>
              </a:lnSpc>
              <a:spcBef>
                <a:spcPct val="20000"/>
              </a:spcBef>
              <a:buFont typeface="Wingdings" pitchFamily="2" charset="2"/>
              <a:buNone/>
            </a:pPr>
            <a:r>
              <a:rPr lang="en-US">
                <a:latin typeface="Gill Sans MT" pitchFamily="34" charset="0"/>
              </a:rPr>
              <a:t>    new=(struct marks_list *)  malloc(sizeof(struct(marks_list));     </a:t>
            </a:r>
          </a:p>
          <a:p>
            <a:pPr marL="342900" indent="-342900">
              <a:lnSpc>
                <a:spcPct val="80000"/>
              </a:lnSpc>
              <a:spcBef>
                <a:spcPct val="20000"/>
              </a:spcBef>
              <a:buFont typeface="Wingdings" pitchFamily="2" charset="2"/>
              <a:buNone/>
            </a:pPr>
            <a:r>
              <a:rPr lang="en-US">
                <a:latin typeface="Gill Sans MT" pitchFamily="34" charset="0"/>
              </a:rPr>
              <a:t>    scanf("%d",&amp;new-&gt;marks); </a:t>
            </a:r>
          </a:p>
          <a:p>
            <a:pPr marL="342900" indent="-342900">
              <a:lnSpc>
                <a:spcPct val="80000"/>
              </a:lnSpc>
              <a:spcBef>
                <a:spcPct val="20000"/>
              </a:spcBef>
              <a:buFont typeface="Wingdings" pitchFamily="2" charset="2"/>
              <a:buNone/>
            </a:pPr>
            <a:r>
              <a:rPr lang="en-US">
                <a:latin typeface="Gill Sans MT" pitchFamily="34" charset="0"/>
              </a:rPr>
              <a:t>    new-&gt;prior = NULL;</a:t>
            </a:r>
          </a:p>
          <a:p>
            <a:pPr marL="342900" indent="-342900">
              <a:lnSpc>
                <a:spcPct val="80000"/>
              </a:lnSpc>
              <a:spcBef>
                <a:spcPct val="20000"/>
              </a:spcBef>
              <a:buFont typeface="Wingdings" pitchFamily="2" charset="2"/>
              <a:buNone/>
            </a:pPr>
            <a:r>
              <a:rPr lang="en-US">
                <a:latin typeface="Gill Sans MT" pitchFamily="34" charset="0"/>
              </a:rPr>
              <a:t>    new-&gt;next = NULL;</a:t>
            </a:r>
          </a:p>
          <a:p>
            <a:pPr marL="342900" indent="-342900">
              <a:lnSpc>
                <a:spcPct val="80000"/>
              </a:lnSpc>
              <a:spcBef>
                <a:spcPct val="20000"/>
              </a:spcBef>
              <a:buFont typeface="Wingdings" pitchFamily="2" charset="2"/>
              <a:buNone/>
            </a:pPr>
            <a:r>
              <a:rPr lang="en-US">
                <a:latin typeface="Gill Sans MT" pitchFamily="34" charset="0"/>
              </a:rPr>
              <a:t>    return(new);</a:t>
            </a:r>
          </a:p>
          <a:p>
            <a:pPr marL="342900" indent="-342900">
              <a:lnSpc>
                <a:spcPct val="80000"/>
              </a:lnSpc>
              <a:spcBef>
                <a:spcPct val="20000"/>
              </a:spcBef>
              <a:buFont typeface="Wingdings" pitchFamily="2" charset="2"/>
              <a:buNone/>
            </a:pPr>
            <a:r>
              <a:rPr lang="en-US">
                <a:latin typeface="Gill Sans MT" pitchFamily="34" charset="0"/>
              </a:rPr>
              <a:t>   }</a:t>
            </a:r>
          </a:p>
          <a:p>
            <a:pPr marL="342900" indent="-342900">
              <a:lnSpc>
                <a:spcPct val="90000"/>
              </a:lnSpc>
              <a:spcBef>
                <a:spcPct val="20000"/>
              </a:spcBef>
              <a:buFont typeface="Wingdings" pitchFamily="2" charset="2"/>
              <a:buNone/>
            </a:pPr>
            <a:r>
              <a:rPr lang="en-US" sz="1600">
                <a:latin typeface="Gill Sans MT" pitchFamily="34" charset="0"/>
              </a:rPr>
              <a:t>insert( )</a:t>
            </a:r>
          </a:p>
          <a:p>
            <a:pPr marL="342900" indent="-342900">
              <a:lnSpc>
                <a:spcPct val="90000"/>
              </a:lnSpc>
              <a:spcBef>
                <a:spcPct val="20000"/>
              </a:spcBef>
              <a:buFont typeface="Wingdings" pitchFamily="2" charset="2"/>
              <a:buNone/>
            </a:pPr>
            <a:r>
              <a:rPr lang="en-US" sz="1600">
                <a:latin typeface="Gill Sans MT" pitchFamily="34" charset="0"/>
              </a:rPr>
              <a:t>{	struct marks_list *ptr, *prev;</a:t>
            </a:r>
          </a:p>
          <a:p>
            <a:pPr marL="342900" indent="-342900">
              <a:lnSpc>
                <a:spcPct val="90000"/>
              </a:lnSpc>
              <a:spcBef>
                <a:spcPct val="20000"/>
              </a:spcBef>
              <a:buFont typeface="Wingdings" pitchFamily="2" charset="2"/>
              <a:buNone/>
            </a:pPr>
            <a:r>
              <a:rPr lang="en-US" sz="1600">
                <a:latin typeface="Gill Sans MT" pitchFamily="34" charset="0"/>
              </a:rPr>
              <a:t>for(ptr=start,prev=start;(ptr);prev=ptr,ptr=ptr-&gt;next)</a:t>
            </a:r>
          </a:p>
          <a:p>
            <a:pPr marL="342900" indent="-342900">
              <a:lnSpc>
                <a:spcPct val="90000"/>
              </a:lnSpc>
              <a:spcBef>
                <a:spcPct val="20000"/>
              </a:spcBef>
              <a:buFont typeface="Wingdings" pitchFamily="2" charset="2"/>
              <a:buNone/>
            </a:pPr>
            <a:r>
              <a:rPr lang="en-US" sz="1600">
                <a:latin typeface="Gill Sans MT" pitchFamily="34" charset="0"/>
              </a:rPr>
              <a:t> {	if (new-&gt;marks &lt; start-&gt;marks)</a:t>
            </a:r>
          </a:p>
          <a:p>
            <a:pPr marL="342900" indent="-342900">
              <a:lnSpc>
                <a:spcPct val="90000"/>
              </a:lnSpc>
              <a:spcBef>
                <a:spcPct val="20000"/>
              </a:spcBef>
              <a:buFont typeface="Wingdings" pitchFamily="2" charset="2"/>
              <a:buNone/>
            </a:pPr>
            <a:r>
              <a:rPr lang="en-US" sz="1600">
                <a:latin typeface="Gill Sans MT" pitchFamily="34" charset="0"/>
              </a:rPr>
              <a:t>   {	/* insertion at the beginning of a  list */</a:t>
            </a:r>
          </a:p>
          <a:p>
            <a:pPr marL="342900" indent="-342900">
              <a:lnSpc>
                <a:spcPct val="90000"/>
              </a:lnSpc>
              <a:spcBef>
                <a:spcPct val="20000"/>
              </a:spcBef>
              <a:buFont typeface="Wingdings" pitchFamily="2" charset="2"/>
              <a:buNone/>
            </a:pPr>
            <a:r>
              <a:rPr lang="en-US" sz="1600">
                <a:latin typeface="Gill Sans MT" pitchFamily="34" charset="0"/>
              </a:rPr>
              <a:t>    new-&gt;next = start;</a:t>
            </a:r>
          </a:p>
          <a:p>
            <a:pPr marL="342900" indent="-342900">
              <a:lnSpc>
                <a:spcPct val="90000"/>
              </a:lnSpc>
              <a:spcBef>
                <a:spcPct val="20000"/>
              </a:spcBef>
              <a:buFont typeface="Wingdings" pitchFamily="2" charset="2"/>
              <a:buNone/>
            </a:pPr>
            <a:r>
              <a:rPr lang="en-US" sz="1600">
                <a:latin typeface="Gill Sans MT" pitchFamily="34" charset="0"/>
              </a:rPr>
              <a:t>    new-&gt;prior = NULL;</a:t>
            </a:r>
          </a:p>
          <a:p>
            <a:pPr marL="342900" indent="-342900">
              <a:lnSpc>
                <a:spcPct val="90000"/>
              </a:lnSpc>
              <a:spcBef>
                <a:spcPct val="20000"/>
              </a:spcBef>
              <a:buFont typeface="Wingdings" pitchFamily="2" charset="2"/>
              <a:buNone/>
            </a:pPr>
            <a:r>
              <a:rPr lang="en-US" sz="1600">
                <a:latin typeface="Gill Sans MT" pitchFamily="34" charset="0"/>
              </a:rPr>
              <a:t>    start-&gt;prior = new;</a:t>
            </a:r>
          </a:p>
          <a:p>
            <a:pPr marL="342900" indent="-342900">
              <a:lnSpc>
                <a:spcPct val="90000"/>
              </a:lnSpc>
              <a:spcBef>
                <a:spcPct val="20000"/>
              </a:spcBef>
              <a:buFont typeface="Wingdings" pitchFamily="2" charset="2"/>
              <a:buNone/>
            </a:pPr>
            <a:r>
              <a:rPr lang="en-US" sz="1600">
                <a:latin typeface="Gill Sans MT" pitchFamily="34" charset="0"/>
              </a:rPr>
              <a:t>    last = start;</a:t>
            </a:r>
          </a:p>
          <a:p>
            <a:pPr marL="342900" indent="-342900">
              <a:lnSpc>
                <a:spcPct val="90000"/>
              </a:lnSpc>
              <a:spcBef>
                <a:spcPct val="20000"/>
              </a:spcBef>
              <a:buFont typeface="Wingdings" pitchFamily="2" charset="2"/>
              <a:buNone/>
            </a:pPr>
            <a:r>
              <a:rPr lang="en-US" sz="1600">
                <a:latin typeface="Gill Sans MT" pitchFamily="34" charset="0"/>
              </a:rPr>
              <a:t>    start = new;</a:t>
            </a:r>
          </a:p>
          <a:p>
            <a:pPr marL="342900" indent="-342900">
              <a:lnSpc>
                <a:spcPct val="90000"/>
              </a:lnSpc>
              <a:spcBef>
                <a:spcPct val="20000"/>
              </a:spcBef>
              <a:buFont typeface="Wingdings" pitchFamily="2" charset="2"/>
              <a:buNone/>
            </a:pPr>
            <a:r>
              <a:rPr lang="en-US" sz="1600">
                <a:latin typeface="Gill Sans MT" pitchFamily="34" charset="0"/>
              </a:rPr>
              <a:t>    }</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7" name="Rectangle 3"/>
          <p:cNvSpPr>
            <a:spLocks noGrp="1" noChangeArrowheads="1"/>
          </p:cNvSpPr>
          <p:nvPr>
            <p:ph idx="4294967295"/>
          </p:nvPr>
        </p:nvSpPr>
        <p:spPr>
          <a:xfrm>
            <a:off x="457200" y="1371600"/>
            <a:ext cx="8229600" cy="5029200"/>
          </a:xfrm>
        </p:spPr>
        <p:txBody>
          <a:bodyPr/>
          <a:lstStyle/>
          <a:p>
            <a:pPr eaLnBrk="1" hangingPunct="1">
              <a:buFont typeface="Wingdings" pitchFamily="2" charset="2"/>
              <a:buNone/>
            </a:pPr>
            <a:r>
              <a:rPr lang="en-US" sz="1600" dirty="0" smtClean="0"/>
              <a:t>/* insertion in the middle of a list */</a:t>
            </a:r>
          </a:p>
          <a:p>
            <a:pPr eaLnBrk="1" hangingPunct="1">
              <a:buFont typeface="Wingdings" pitchFamily="2" charset="2"/>
              <a:buNone/>
            </a:pPr>
            <a:r>
              <a:rPr lang="en-US" sz="1600" dirty="0" smtClean="0"/>
              <a:t>   if(new-&gt;marks  &gt; </a:t>
            </a:r>
            <a:r>
              <a:rPr lang="en-US" sz="1600" dirty="0" err="1" smtClean="0"/>
              <a:t>ptr</a:t>
            </a:r>
            <a:r>
              <a:rPr lang="en-US" sz="1600" dirty="0" smtClean="0"/>
              <a:t>-&gt;marks)</a:t>
            </a:r>
          </a:p>
          <a:p>
            <a:pPr eaLnBrk="1" hangingPunct="1">
              <a:buFont typeface="Wingdings" pitchFamily="2" charset="2"/>
              <a:buNone/>
            </a:pPr>
            <a:r>
              <a:rPr lang="en-US" sz="1600" dirty="0" smtClean="0"/>
              <a:t>         continue;</a:t>
            </a:r>
          </a:p>
          <a:p>
            <a:pPr eaLnBrk="1" hangingPunct="1">
              <a:buFont typeface="Wingdings" pitchFamily="2" charset="2"/>
              <a:buNone/>
            </a:pPr>
            <a:r>
              <a:rPr lang="en-US" sz="1600" dirty="0" smtClean="0"/>
              <a:t>    else</a:t>
            </a:r>
          </a:p>
          <a:p>
            <a:pPr eaLnBrk="1" hangingPunct="1">
              <a:buFont typeface="Wingdings" pitchFamily="2" charset="2"/>
              <a:buNone/>
            </a:pPr>
            <a:r>
              <a:rPr lang="en-US" sz="1600" dirty="0" smtClean="0"/>
              <a:t>    {	</a:t>
            </a:r>
            <a:r>
              <a:rPr lang="en-US" sz="1600" dirty="0" err="1" smtClean="0"/>
              <a:t>prev</a:t>
            </a:r>
            <a:r>
              <a:rPr lang="en-US" sz="1600" dirty="0" smtClean="0"/>
              <a:t>-&gt;next = new;</a:t>
            </a:r>
          </a:p>
          <a:p>
            <a:pPr eaLnBrk="1" hangingPunct="1">
              <a:buFont typeface="Wingdings" pitchFamily="2" charset="2"/>
              <a:buNone/>
            </a:pPr>
            <a:r>
              <a:rPr lang="en-US" sz="1600" dirty="0" smtClean="0"/>
              <a:t>     new-&gt;prior = </a:t>
            </a:r>
            <a:r>
              <a:rPr lang="en-US" sz="1600" dirty="0" err="1" smtClean="0"/>
              <a:t>prev</a:t>
            </a:r>
            <a:r>
              <a:rPr lang="en-US" sz="1600" dirty="0" smtClean="0"/>
              <a:t>;</a:t>
            </a:r>
          </a:p>
          <a:p>
            <a:pPr eaLnBrk="1" hangingPunct="1">
              <a:buFont typeface="Wingdings" pitchFamily="2" charset="2"/>
              <a:buNone/>
            </a:pPr>
            <a:r>
              <a:rPr lang="en-US" sz="1600" dirty="0" smtClean="0"/>
              <a:t>     new-&gt;next = </a:t>
            </a:r>
            <a:r>
              <a:rPr lang="en-US" sz="1600" dirty="0" err="1" smtClean="0"/>
              <a:t>ptr</a:t>
            </a:r>
            <a:r>
              <a:rPr lang="en-US" sz="1600" dirty="0" smtClean="0"/>
              <a:t>;</a:t>
            </a:r>
          </a:p>
          <a:p>
            <a:pPr eaLnBrk="1" hangingPunct="1">
              <a:buFont typeface="Wingdings" pitchFamily="2" charset="2"/>
              <a:buNone/>
            </a:pPr>
            <a:r>
              <a:rPr lang="en-US" sz="1600" dirty="0" smtClean="0"/>
              <a:t>     </a:t>
            </a:r>
            <a:r>
              <a:rPr lang="en-US" sz="1600" dirty="0" err="1" smtClean="0"/>
              <a:t>ptr</a:t>
            </a:r>
            <a:r>
              <a:rPr lang="en-US" sz="1600" dirty="0" smtClean="0"/>
              <a:t>-&gt;prior = new;</a:t>
            </a:r>
          </a:p>
          <a:p>
            <a:pPr eaLnBrk="1" hangingPunct="1">
              <a:buFont typeface="Wingdings" pitchFamily="2" charset="2"/>
              <a:buNone/>
            </a:pPr>
            <a:r>
              <a:rPr lang="en-US" sz="1600" dirty="0" smtClean="0"/>
              <a:t>    } </a:t>
            </a:r>
          </a:p>
          <a:p>
            <a:pPr eaLnBrk="1" hangingPunct="1">
              <a:buFont typeface="Wingdings" pitchFamily="2" charset="2"/>
              <a:buNone/>
            </a:pPr>
            <a:r>
              <a:rPr lang="en-US" sz="1600" dirty="0" smtClean="0"/>
              <a:t>} /* end of for loop */</a:t>
            </a:r>
          </a:p>
          <a:p>
            <a:pPr eaLnBrk="1" hangingPunct="1">
              <a:buFont typeface="Wingdings" pitchFamily="2" charset="2"/>
              <a:buNone/>
            </a:pPr>
            <a:r>
              <a:rPr lang="en-US" sz="1600" dirty="0" smtClean="0"/>
              <a:t>/* insertion at the end of the list */ </a:t>
            </a:r>
          </a:p>
          <a:p>
            <a:pPr eaLnBrk="1" hangingPunct="1">
              <a:buFont typeface="Wingdings" pitchFamily="2" charset="2"/>
              <a:buNone/>
            </a:pPr>
            <a:r>
              <a:rPr lang="en-US" sz="1600" dirty="0" smtClean="0"/>
              <a:t>if (</a:t>
            </a:r>
            <a:r>
              <a:rPr lang="en-US" sz="1600" dirty="0" err="1" smtClean="0"/>
              <a:t>ptr</a:t>
            </a:r>
            <a:r>
              <a:rPr lang="en-US" sz="1600" dirty="0" smtClean="0"/>
              <a:t> = = null)</a:t>
            </a:r>
          </a:p>
          <a:p>
            <a:pPr eaLnBrk="1" hangingPunct="1">
              <a:buFont typeface="Wingdings" pitchFamily="2" charset="2"/>
              <a:buNone/>
            </a:pPr>
            <a:r>
              <a:rPr lang="en-US" sz="1600" dirty="0" smtClean="0"/>
              <a:t>  {	</a:t>
            </a:r>
            <a:r>
              <a:rPr lang="en-US" sz="1600" dirty="0" err="1" smtClean="0"/>
              <a:t>prev</a:t>
            </a:r>
            <a:r>
              <a:rPr lang="en-US" sz="1600" dirty="0" smtClean="0"/>
              <a:t>-&gt;next = new;</a:t>
            </a:r>
          </a:p>
          <a:p>
            <a:pPr eaLnBrk="1" hangingPunct="1">
              <a:buFont typeface="Wingdings" pitchFamily="2" charset="2"/>
              <a:buNone/>
            </a:pPr>
            <a:r>
              <a:rPr lang="en-US" sz="1600" dirty="0" smtClean="0"/>
              <a:t>   new-&gt;prior = </a:t>
            </a:r>
            <a:r>
              <a:rPr lang="en-US" sz="1600" dirty="0" err="1" smtClean="0"/>
              <a:t>prev</a:t>
            </a:r>
            <a:r>
              <a:rPr lang="en-US" sz="1600" dirty="0" smtClean="0"/>
              <a:t>;</a:t>
            </a:r>
          </a:p>
          <a:p>
            <a:pPr eaLnBrk="1" hangingPunct="1">
              <a:buFont typeface="Wingdings" pitchFamily="2" charset="2"/>
              <a:buNone/>
            </a:pPr>
            <a:r>
              <a:rPr lang="en-US" sz="1600" dirty="0" smtClean="0"/>
              <a:t>   new-&gt;next = null;</a:t>
            </a:r>
          </a:p>
          <a:p>
            <a:pPr eaLnBrk="1" hangingPunct="1">
              <a:buFont typeface="Wingdings" pitchFamily="2" charset="2"/>
              <a:buNone/>
            </a:pPr>
            <a:r>
              <a:rPr lang="en-US" sz="1600" dirty="0" smtClean="0"/>
              <a:t>   last = new;</a:t>
            </a:r>
          </a:p>
          <a:p>
            <a:pPr eaLnBrk="1" hangingPunct="1">
              <a:buFont typeface="Wingdings" pitchFamily="2" charset="2"/>
              <a:buNone/>
            </a:pPr>
            <a:r>
              <a:rPr lang="en-US" sz="1600" dirty="0" smtClean="0"/>
              <a:t>  } </a:t>
            </a:r>
          </a:p>
          <a:p>
            <a:pPr eaLnBrk="1" hangingPunct="1">
              <a:buFont typeface="Wingdings" pitchFamily="2" charset="2"/>
              <a:buNone/>
            </a:pPr>
            <a:r>
              <a:rPr lang="en-US" sz="1600" dirty="0" smtClean="0"/>
              <a:t>} /* end of insert */</a:t>
            </a:r>
          </a:p>
          <a:p>
            <a:pPr eaLnBrk="1" hangingPunct="1"/>
            <a:endParaRPr lang="en-US" sz="1600" dirty="0" smtClean="0"/>
          </a:p>
        </p:txBody>
      </p:sp>
      <p:sp>
        <p:nvSpPr>
          <p:cNvPr id="510978" name="Rectangle 2"/>
          <p:cNvSpPr>
            <a:spLocks noGrp="1" noChangeArrowheads="1"/>
          </p:cNvSpPr>
          <p:nvPr>
            <p:ph type="title" idx="4294967295"/>
          </p:nvPr>
        </p:nvSpPr>
        <p:spPr>
          <a:xfrm>
            <a:off x="0" y="0"/>
            <a:ext cx="7562850" cy="914400"/>
          </a:xfrm>
        </p:spPr>
        <p:txBody>
          <a:bodyPr/>
          <a:lstStyle/>
          <a:p>
            <a:pPr eaLnBrk="1" hangingPunct="1"/>
            <a:r>
              <a:rPr lang="en-US" dirty="0" smtClean="0"/>
              <a:t>Creating a Sorted Doubly Linked List (Contd.).</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1"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sz="1800" smtClean="0"/>
              <a:t>struct marks_list *search( int val)</a:t>
            </a:r>
          </a:p>
          <a:p>
            <a:pPr eaLnBrk="1" hangingPunct="1">
              <a:lnSpc>
                <a:spcPct val="90000"/>
              </a:lnSpc>
            </a:pPr>
            <a:r>
              <a:rPr lang="en-US" sz="1800" smtClean="0"/>
              <a:t>{</a:t>
            </a:r>
          </a:p>
          <a:p>
            <a:pPr eaLnBrk="1" hangingPunct="1">
              <a:lnSpc>
                <a:spcPct val="90000"/>
              </a:lnSpc>
            </a:pPr>
            <a:r>
              <a:rPr lang="en-US" sz="1800" smtClean="0"/>
              <a:t>  for( ptr = start; (ptr); ptr = ptr-&gt;next)</a:t>
            </a:r>
          </a:p>
          <a:p>
            <a:pPr eaLnBrk="1" hangingPunct="1">
              <a:lnSpc>
                <a:spcPct val="90000"/>
              </a:lnSpc>
            </a:pPr>
            <a:r>
              <a:rPr lang="en-US" sz="1800" smtClean="0"/>
              <a:t>   {</a:t>
            </a:r>
          </a:p>
          <a:p>
            <a:pPr eaLnBrk="1" hangingPunct="1">
              <a:lnSpc>
                <a:spcPct val="90000"/>
              </a:lnSpc>
            </a:pPr>
            <a:r>
              <a:rPr lang="en-US" sz="1800" smtClean="0"/>
              <a:t>     if (val = = ptr-&gt; marks)</a:t>
            </a:r>
          </a:p>
          <a:p>
            <a:pPr eaLnBrk="1" hangingPunct="1">
              <a:lnSpc>
                <a:spcPct val="90000"/>
              </a:lnSpc>
            </a:pPr>
            <a:r>
              <a:rPr lang="en-US" sz="1800" smtClean="0"/>
              <a:t>       return ptr;</a:t>
            </a:r>
          </a:p>
          <a:p>
            <a:pPr eaLnBrk="1" hangingPunct="1">
              <a:lnSpc>
                <a:spcPct val="90000"/>
              </a:lnSpc>
            </a:pPr>
            <a:r>
              <a:rPr lang="en-US" sz="1800" smtClean="0"/>
              <a:t>   }</a:t>
            </a:r>
          </a:p>
          <a:p>
            <a:pPr eaLnBrk="1" hangingPunct="1">
              <a:lnSpc>
                <a:spcPct val="90000"/>
              </a:lnSpc>
            </a:pPr>
            <a:r>
              <a:rPr lang="en-US" sz="1800" smtClean="0"/>
              <a:t>   </a:t>
            </a:r>
          </a:p>
          <a:p>
            <a:pPr eaLnBrk="1" hangingPunct="1">
              <a:lnSpc>
                <a:spcPct val="90000"/>
              </a:lnSpc>
            </a:pPr>
            <a:r>
              <a:rPr lang="en-US" sz="1800" smtClean="0"/>
              <a:t>struct marks_list *search( int val)</a:t>
            </a:r>
          </a:p>
          <a:p>
            <a:pPr eaLnBrk="1" hangingPunct="1">
              <a:lnSpc>
                <a:spcPct val="90000"/>
              </a:lnSpc>
            </a:pPr>
            <a:r>
              <a:rPr lang="en-US" sz="1800" smtClean="0"/>
              <a:t>{</a:t>
            </a:r>
          </a:p>
          <a:p>
            <a:pPr eaLnBrk="1" hangingPunct="1">
              <a:lnSpc>
                <a:spcPct val="90000"/>
              </a:lnSpc>
            </a:pPr>
            <a:r>
              <a:rPr lang="en-US" sz="1800" smtClean="0"/>
              <a:t>  for( ptr = last; (ptr); ptr = ptr-&gt;prior)</a:t>
            </a:r>
          </a:p>
          <a:p>
            <a:pPr eaLnBrk="1" hangingPunct="1">
              <a:lnSpc>
                <a:spcPct val="90000"/>
              </a:lnSpc>
            </a:pPr>
            <a:r>
              <a:rPr lang="en-US" sz="1800" smtClean="0"/>
              <a:t>   {</a:t>
            </a:r>
          </a:p>
          <a:p>
            <a:pPr eaLnBrk="1" hangingPunct="1">
              <a:lnSpc>
                <a:spcPct val="90000"/>
              </a:lnSpc>
            </a:pPr>
            <a:r>
              <a:rPr lang="en-US" sz="1800" smtClean="0"/>
              <a:t>     if (val = = ptr-&gt; marks)</a:t>
            </a:r>
          </a:p>
          <a:p>
            <a:pPr eaLnBrk="1" hangingPunct="1">
              <a:lnSpc>
                <a:spcPct val="90000"/>
              </a:lnSpc>
            </a:pPr>
            <a:r>
              <a:rPr lang="en-US" sz="1800" smtClean="0"/>
              <a:t>       return ptr;</a:t>
            </a:r>
          </a:p>
          <a:p>
            <a:pPr eaLnBrk="1" hangingPunct="1">
              <a:lnSpc>
                <a:spcPct val="90000"/>
              </a:lnSpc>
            </a:pPr>
            <a:r>
              <a:rPr lang="en-US" sz="1800" smtClean="0"/>
              <a:t>   }</a:t>
            </a:r>
          </a:p>
        </p:txBody>
      </p:sp>
      <p:sp>
        <p:nvSpPr>
          <p:cNvPr id="512002" name="Rectangle 2"/>
          <p:cNvSpPr>
            <a:spLocks noGrp="1" noChangeArrowheads="1"/>
          </p:cNvSpPr>
          <p:nvPr>
            <p:ph type="title" idx="4294967295"/>
          </p:nvPr>
        </p:nvSpPr>
        <p:spPr>
          <a:xfrm>
            <a:off x="0" y="0"/>
            <a:ext cx="7562850" cy="914400"/>
          </a:xfrm>
        </p:spPr>
        <p:txBody>
          <a:bodyPr/>
          <a:lstStyle/>
          <a:p>
            <a:pPr eaLnBrk="1" hangingPunct="1"/>
            <a:r>
              <a:rPr lang="en-US" sz="3200" smtClean="0"/>
              <a:t>Searching a Value in a Doubly Linked List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5" name="Rectangle 3"/>
          <p:cNvSpPr>
            <a:spLocks noGrp="1" noChangeArrowheads="1"/>
          </p:cNvSpPr>
          <p:nvPr>
            <p:ph idx="4294967295"/>
          </p:nvPr>
        </p:nvSpPr>
        <p:spPr>
          <a:xfrm>
            <a:off x="457200" y="1371600"/>
            <a:ext cx="8229600" cy="5029200"/>
          </a:xfrm>
        </p:spPr>
        <p:txBody>
          <a:bodyPr/>
          <a:lstStyle/>
          <a:p>
            <a:pPr eaLnBrk="1" hangingPunct="1">
              <a:lnSpc>
                <a:spcPct val="80000"/>
              </a:lnSpc>
            </a:pPr>
            <a:r>
              <a:rPr lang="en-US" sz="1800" smtClean="0"/>
              <a:t>delete ( )</a:t>
            </a:r>
          </a:p>
          <a:p>
            <a:pPr eaLnBrk="1" hangingPunct="1">
              <a:lnSpc>
                <a:spcPct val="80000"/>
              </a:lnSpc>
            </a:pPr>
            <a:r>
              <a:rPr lang="en-US" sz="1800" smtClean="0"/>
              <a:t> {</a:t>
            </a:r>
          </a:p>
          <a:p>
            <a:pPr eaLnBrk="1" hangingPunct="1">
              <a:lnSpc>
                <a:spcPct val="80000"/>
              </a:lnSpc>
            </a:pPr>
            <a:r>
              <a:rPr lang="en-US" sz="1800" smtClean="0"/>
              <a:t>  struct marks_list *ptr, *prev, *temp;</a:t>
            </a:r>
          </a:p>
          <a:p>
            <a:pPr eaLnBrk="1" hangingPunct="1">
              <a:lnSpc>
                <a:spcPct val="80000"/>
              </a:lnSpc>
            </a:pPr>
            <a:r>
              <a:rPr lang="en-US" sz="1800" smtClean="0"/>
              <a:t>  int score; </a:t>
            </a:r>
          </a:p>
          <a:p>
            <a:pPr eaLnBrk="1" hangingPunct="1">
              <a:lnSpc>
                <a:spcPct val="80000"/>
              </a:lnSpc>
            </a:pPr>
            <a:r>
              <a:rPr lang="en-US" sz="1800" smtClean="0"/>
              <a:t>   /* search the linked list for the value to be deleted */</a:t>
            </a:r>
          </a:p>
          <a:p>
            <a:pPr eaLnBrk="1" hangingPunct="1">
              <a:lnSpc>
                <a:spcPct val="80000"/>
              </a:lnSpc>
            </a:pPr>
            <a:r>
              <a:rPr lang="en-US" sz="1800" smtClean="0"/>
              <a:t>   scanf(“%d”, &amp;score);</a:t>
            </a:r>
          </a:p>
          <a:p>
            <a:pPr eaLnBrk="1" hangingPunct="1">
              <a:lnSpc>
                <a:spcPct val="80000"/>
              </a:lnSpc>
            </a:pPr>
            <a:r>
              <a:rPr lang="en-US" sz="1800" smtClean="0"/>
              <a:t>  fflush(stdin); </a:t>
            </a:r>
          </a:p>
          <a:p>
            <a:pPr eaLnBrk="1" hangingPunct="1">
              <a:lnSpc>
                <a:spcPct val="80000"/>
              </a:lnSpc>
            </a:pPr>
            <a:r>
              <a:rPr lang="en-US" sz="1800" smtClean="0"/>
              <a:t>  for (ptr = start, prev = start; (ptr); prev = ptr, ptr = ptr-&gt;next)</a:t>
            </a:r>
          </a:p>
          <a:p>
            <a:pPr eaLnBrk="1" hangingPunct="1">
              <a:lnSpc>
                <a:spcPct val="80000"/>
              </a:lnSpc>
            </a:pPr>
            <a:r>
              <a:rPr lang="en-US" sz="1800" smtClean="0"/>
              <a:t>  {</a:t>
            </a:r>
          </a:p>
          <a:p>
            <a:pPr eaLnBrk="1" hangingPunct="1">
              <a:lnSpc>
                <a:spcPct val="80000"/>
              </a:lnSpc>
            </a:pPr>
            <a:r>
              <a:rPr lang="en-US" sz="1800" smtClean="0"/>
              <a:t>   /* deletion of the first node in the list */  </a:t>
            </a:r>
          </a:p>
          <a:p>
            <a:pPr eaLnBrk="1" hangingPunct="1">
              <a:lnSpc>
                <a:spcPct val="80000"/>
              </a:lnSpc>
            </a:pPr>
            <a:r>
              <a:rPr lang="en-US" sz="1800" smtClean="0"/>
              <a:t>   if (score = = start-&gt; marks)</a:t>
            </a:r>
          </a:p>
          <a:p>
            <a:pPr eaLnBrk="1" hangingPunct="1">
              <a:lnSpc>
                <a:spcPct val="80000"/>
              </a:lnSpc>
            </a:pPr>
            <a:r>
              <a:rPr lang="en-US" sz="1800" smtClean="0"/>
              <a:t>   {</a:t>
            </a:r>
          </a:p>
          <a:p>
            <a:pPr eaLnBrk="1" hangingPunct="1">
              <a:lnSpc>
                <a:spcPct val="80000"/>
              </a:lnSpc>
            </a:pPr>
            <a:r>
              <a:rPr lang="en-US" sz="1800" smtClean="0"/>
              <a:t>    temp =start;</a:t>
            </a:r>
          </a:p>
          <a:p>
            <a:pPr eaLnBrk="1" hangingPunct="1">
              <a:lnSpc>
                <a:spcPct val="80000"/>
              </a:lnSpc>
            </a:pPr>
            <a:r>
              <a:rPr lang="en-US" sz="1800" smtClean="0"/>
              <a:t>    start = start-&gt; next;</a:t>
            </a:r>
          </a:p>
          <a:p>
            <a:pPr eaLnBrk="1" hangingPunct="1">
              <a:lnSpc>
                <a:spcPct val="80000"/>
              </a:lnSpc>
            </a:pPr>
            <a:r>
              <a:rPr lang="en-US" sz="1800" smtClean="0"/>
              <a:t>    start-&gt;prior = null;</a:t>
            </a:r>
          </a:p>
          <a:p>
            <a:pPr eaLnBrk="1" hangingPunct="1">
              <a:lnSpc>
                <a:spcPct val="80000"/>
              </a:lnSpc>
            </a:pPr>
            <a:r>
              <a:rPr lang="en-US" sz="1800" smtClean="0"/>
              <a:t>    free(temp);</a:t>
            </a:r>
          </a:p>
          <a:p>
            <a:pPr eaLnBrk="1" hangingPunct="1">
              <a:lnSpc>
                <a:spcPct val="80000"/>
              </a:lnSpc>
            </a:pPr>
            <a:r>
              <a:rPr lang="en-US" sz="1800" smtClean="0"/>
              <a:t>   }  </a:t>
            </a:r>
          </a:p>
          <a:p>
            <a:pPr eaLnBrk="1" hangingPunct="1">
              <a:lnSpc>
                <a:spcPct val="80000"/>
              </a:lnSpc>
            </a:pPr>
            <a:r>
              <a:rPr lang="en-US" sz="1800" smtClean="0"/>
              <a:t>  </a:t>
            </a:r>
          </a:p>
        </p:txBody>
      </p:sp>
      <p:sp>
        <p:nvSpPr>
          <p:cNvPr id="513026" name="Rectangle 2"/>
          <p:cNvSpPr>
            <a:spLocks noGrp="1" noChangeArrowheads="1"/>
          </p:cNvSpPr>
          <p:nvPr>
            <p:ph type="title" idx="4294967295"/>
          </p:nvPr>
        </p:nvSpPr>
        <p:spPr>
          <a:xfrm>
            <a:off x="0" y="0"/>
            <a:ext cx="7562850" cy="914400"/>
          </a:xfrm>
        </p:spPr>
        <p:txBody>
          <a:bodyPr/>
          <a:lstStyle/>
          <a:p>
            <a:pPr eaLnBrk="1" hangingPunct="1"/>
            <a:r>
              <a:rPr lang="en-US" sz="3200" smtClean="0"/>
              <a:t>Deleting a Node From a Doubly Linked List</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49" name="Rectangle 3"/>
          <p:cNvSpPr>
            <a:spLocks noGrp="1" noChangeArrowheads="1"/>
          </p:cNvSpPr>
          <p:nvPr>
            <p:ph idx="4294967295"/>
          </p:nvPr>
        </p:nvSpPr>
        <p:spPr>
          <a:xfrm>
            <a:off x="457200" y="1371600"/>
            <a:ext cx="8229600" cy="5029200"/>
          </a:xfrm>
        </p:spPr>
        <p:txBody>
          <a:bodyPr/>
          <a:lstStyle/>
          <a:p>
            <a:pPr eaLnBrk="1" hangingPunct="1"/>
            <a:r>
              <a:rPr lang="en-US" sz="1800" smtClean="0"/>
              <a:t>/* deletion in the middle of a linked list */  </a:t>
            </a:r>
          </a:p>
          <a:p>
            <a:pPr eaLnBrk="1" hangingPunct="1"/>
            <a:r>
              <a:rPr lang="en-US" sz="1800" smtClean="0"/>
              <a:t> if (score = = ptr-&gt; marks)</a:t>
            </a:r>
          </a:p>
          <a:p>
            <a:pPr eaLnBrk="1" hangingPunct="1"/>
            <a:r>
              <a:rPr lang="en-US" sz="1800" smtClean="0"/>
              <a:t>    {</a:t>
            </a:r>
          </a:p>
          <a:p>
            <a:pPr eaLnBrk="1" hangingPunct="1"/>
            <a:r>
              <a:rPr lang="en-US" sz="1800" smtClean="0"/>
              <a:t>      prev-&gt; next = ptr-&gt; next;</a:t>
            </a:r>
          </a:p>
          <a:p>
            <a:pPr eaLnBrk="1" hangingPunct="1"/>
            <a:r>
              <a:rPr lang="en-US" sz="1800" smtClean="0"/>
              <a:t>      ptr-&gt;next-&gt;prior = ptr-&gt;prior;</a:t>
            </a:r>
          </a:p>
          <a:p>
            <a:pPr eaLnBrk="1" hangingPunct="1"/>
            <a:r>
              <a:rPr lang="en-US" sz="1800" smtClean="0"/>
              <a:t>      free(ptr);</a:t>
            </a:r>
          </a:p>
          <a:p>
            <a:pPr eaLnBrk="1" hangingPunct="1"/>
            <a:r>
              <a:rPr lang="en-US" sz="1800" smtClean="0"/>
              <a:t>     }</a:t>
            </a:r>
          </a:p>
          <a:p>
            <a:pPr eaLnBrk="1" hangingPunct="1"/>
            <a:r>
              <a:rPr lang="en-US" sz="1800" smtClean="0"/>
              <a:t>/* deletion at the end of the list */</a:t>
            </a:r>
          </a:p>
          <a:p>
            <a:pPr eaLnBrk="1" hangingPunct="1"/>
            <a:r>
              <a:rPr lang="en-US" sz="1800" smtClean="0"/>
              <a:t> if (ptr-&gt;next = = null)</a:t>
            </a:r>
          </a:p>
          <a:p>
            <a:pPr eaLnBrk="1" hangingPunct="1"/>
            <a:r>
              <a:rPr lang="en-US" sz="1800" smtClean="0"/>
              <a:t> {</a:t>
            </a:r>
          </a:p>
          <a:p>
            <a:pPr eaLnBrk="1" hangingPunct="1"/>
            <a:r>
              <a:rPr lang="en-US" sz="1800" smtClean="0"/>
              <a:t>   temp = ptr;</a:t>
            </a:r>
          </a:p>
          <a:p>
            <a:pPr eaLnBrk="1" hangingPunct="1"/>
            <a:r>
              <a:rPr lang="en-US" sz="1800" smtClean="0"/>
              <a:t>   prev-&gt;next = null;</a:t>
            </a:r>
          </a:p>
          <a:p>
            <a:pPr eaLnBrk="1" hangingPunct="1"/>
            <a:r>
              <a:rPr lang="en-US" sz="1800" smtClean="0"/>
              <a:t>   last = ptr-&gt;prior;</a:t>
            </a:r>
          </a:p>
          <a:p>
            <a:pPr eaLnBrk="1" hangingPunct="1"/>
            <a:r>
              <a:rPr lang="en-US" sz="1800" smtClean="0"/>
              <a:t>  }</a:t>
            </a:r>
          </a:p>
          <a:p>
            <a:pPr eaLnBrk="1" hangingPunct="1"/>
            <a:r>
              <a:rPr lang="en-US" sz="1800" smtClean="0"/>
              <a:t>} }</a:t>
            </a:r>
          </a:p>
        </p:txBody>
      </p:sp>
      <p:sp>
        <p:nvSpPr>
          <p:cNvPr id="514050" name="Rectangle 2"/>
          <p:cNvSpPr>
            <a:spLocks noGrp="1" noChangeArrowheads="1"/>
          </p:cNvSpPr>
          <p:nvPr>
            <p:ph type="title" idx="4294967295"/>
          </p:nvPr>
        </p:nvSpPr>
        <p:spPr>
          <a:xfrm>
            <a:off x="0" y="0"/>
            <a:ext cx="7562850" cy="914400"/>
          </a:xfrm>
        </p:spPr>
        <p:txBody>
          <a:bodyPr/>
          <a:lstStyle/>
          <a:p>
            <a:pPr eaLnBrk="1" hangingPunct="1"/>
            <a:r>
              <a:rPr lang="en-US" sz="3200" smtClean="0"/>
              <a:t>Deleting a Node From a Linked List</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Rectangle 3"/>
          <p:cNvSpPr>
            <a:spLocks noGrp="1" noChangeArrowheads="1"/>
          </p:cNvSpPr>
          <p:nvPr>
            <p:ph idx="4294967295"/>
          </p:nvPr>
        </p:nvSpPr>
        <p:spPr>
          <a:xfrm>
            <a:off x="457200" y="1371600"/>
            <a:ext cx="8229600" cy="5029200"/>
          </a:xfrm>
        </p:spPr>
        <p:txBody>
          <a:bodyPr/>
          <a:lstStyle/>
          <a:p>
            <a:pPr eaLnBrk="1" hangingPunct="1"/>
            <a:r>
              <a:rPr lang="en-US" sz="1800" smtClean="0"/>
              <a:t>/* forward traversal of a doubly linked list */</a:t>
            </a:r>
          </a:p>
          <a:p>
            <a:pPr eaLnBrk="1" hangingPunct="1"/>
            <a:r>
              <a:rPr lang="en-US" sz="1800" smtClean="0"/>
              <a:t>for( ptr = start; (ptr); ptr = ptr-&gt;next)</a:t>
            </a:r>
          </a:p>
          <a:p>
            <a:pPr eaLnBrk="1" hangingPunct="1"/>
            <a:r>
              <a:rPr lang="en-US" sz="1800" smtClean="0"/>
              <a:t>{</a:t>
            </a:r>
          </a:p>
          <a:p>
            <a:pPr eaLnBrk="1" hangingPunct="1"/>
            <a:r>
              <a:rPr lang="en-US" sz="1800" smtClean="0"/>
              <a:t>  printf(“%d”, ptr-&gt;marks);</a:t>
            </a:r>
          </a:p>
          <a:p>
            <a:pPr eaLnBrk="1" hangingPunct="1"/>
            <a:r>
              <a:rPr lang="en-US" sz="1800" smtClean="0"/>
              <a:t>}</a:t>
            </a:r>
          </a:p>
          <a:p>
            <a:pPr eaLnBrk="1" hangingPunct="1"/>
            <a:endParaRPr lang="en-US" sz="1800" smtClean="0"/>
          </a:p>
          <a:p>
            <a:pPr eaLnBrk="1" hangingPunct="1"/>
            <a:r>
              <a:rPr lang="en-US" sz="1800" smtClean="0"/>
              <a:t>/* reverse traversal of a doubly linked list */</a:t>
            </a:r>
          </a:p>
          <a:p>
            <a:pPr eaLnBrk="1" hangingPunct="1"/>
            <a:r>
              <a:rPr lang="en-US" sz="1800" smtClean="0"/>
              <a:t>for( ptr = last; (ptr); ptr = ptr-&gt;prior)</a:t>
            </a:r>
          </a:p>
          <a:p>
            <a:pPr eaLnBrk="1" hangingPunct="1"/>
            <a:r>
              <a:rPr lang="en-US" sz="1800" smtClean="0"/>
              <a:t>{</a:t>
            </a:r>
          </a:p>
          <a:p>
            <a:pPr eaLnBrk="1" hangingPunct="1"/>
            <a:r>
              <a:rPr lang="en-US" sz="1800" smtClean="0"/>
              <a:t>  printf(“%d”, ptr-&gt;marks);</a:t>
            </a:r>
          </a:p>
          <a:p>
            <a:pPr eaLnBrk="1" hangingPunct="1"/>
            <a:r>
              <a:rPr lang="en-US" sz="1800" smtClean="0"/>
              <a:t>}</a:t>
            </a:r>
          </a:p>
          <a:p>
            <a:pPr eaLnBrk="1" hangingPunct="1"/>
            <a:endParaRPr lang="en-US" sz="1800" smtClean="0"/>
          </a:p>
        </p:txBody>
      </p:sp>
      <p:sp>
        <p:nvSpPr>
          <p:cNvPr id="515074" name="Rectangle 2"/>
          <p:cNvSpPr>
            <a:spLocks noGrp="1" noChangeArrowheads="1"/>
          </p:cNvSpPr>
          <p:nvPr>
            <p:ph type="title" idx="4294967295"/>
          </p:nvPr>
        </p:nvSpPr>
        <p:spPr>
          <a:xfrm>
            <a:off x="0" y="0"/>
            <a:ext cx="7562850" cy="914400"/>
          </a:xfrm>
        </p:spPr>
        <p:txBody>
          <a:bodyPr/>
          <a:lstStyle/>
          <a:p>
            <a:pPr eaLnBrk="1" hangingPunct="1"/>
            <a:r>
              <a:rPr lang="en-US" sz="3200" smtClean="0"/>
              <a:t>Traversal of a Doubly Linked List</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p:cNvSpPr>
          <p:nvPr>
            <p:ph type="title" idx="4294967295"/>
          </p:nvPr>
        </p:nvSpPr>
        <p:spPr/>
        <p:txBody>
          <a:bodyPr/>
          <a:lstStyle/>
          <a:p>
            <a:r>
              <a:rPr lang="en-US" smtClean="0"/>
              <a:t>Hands-on: 2 hours</a:t>
            </a:r>
          </a:p>
        </p:txBody>
      </p:sp>
      <p:sp>
        <p:nvSpPr>
          <p:cNvPr id="666627" name="Rectangle 3"/>
          <p:cNvSpPr>
            <a:spLocks noGrp="1"/>
          </p:cNvSpPr>
          <p:nvPr>
            <p:ph type="body" idx="4294967295"/>
          </p:nvPr>
        </p:nvSpPr>
        <p:spPr/>
        <p:txBody>
          <a:bodyPr/>
          <a:lstStyle/>
          <a:p>
            <a:r>
              <a:rPr lang="en-US" dirty="0" smtClean="0"/>
              <a:t>Purpose</a:t>
            </a:r>
          </a:p>
          <a:p>
            <a:pPr algn="just"/>
            <a:r>
              <a:rPr lang="en-US" dirty="0" smtClean="0"/>
              <a:t>construct single and doubly linked list and perform insertion, deletion and append operations</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1" name="Content Placeholder 1"/>
          <p:cNvSpPr>
            <a:spLocks noGrp="1"/>
          </p:cNvSpPr>
          <p:nvPr>
            <p:ph idx="4294967295"/>
          </p:nvPr>
        </p:nvSpPr>
        <p:spPr>
          <a:xfrm>
            <a:off x="457200" y="1371600"/>
            <a:ext cx="8229600" cy="5029200"/>
          </a:xfrm>
        </p:spPr>
        <p:txBody>
          <a:bodyPr/>
          <a:lstStyle/>
          <a:p>
            <a:pPr eaLnBrk="1" hangingPunct="1"/>
            <a:r>
              <a:rPr lang="en-US" dirty="0" smtClean="0"/>
              <a:t>In this module, we discussed:</a:t>
            </a:r>
          </a:p>
          <a:p>
            <a:pPr eaLnBrk="1" hangingPunct="1">
              <a:buNone/>
            </a:pPr>
            <a:endParaRPr lang="en-US" dirty="0" smtClean="0"/>
          </a:p>
          <a:p>
            <a:pPr eaLnBrk="1" hangingPunct="1"/>
            <a:r>
              <a:rPr lang="en-US" dirty="0" smtClean="0"/>
              <a:t>Limitations of using a data structure such as an array</a:t>
            </a:r>
          </a:p>
          <a:p>
            <a:pPr eaLnBrk="1" hangingPunct="1"/>
            <a:r>
              <a:rPr lang="en-US" dirty="0" smtClean="0"/>
              <a:t>Stack and heap variables</a:t>
            </a:r>
          </a:p>
          <a:p>
            <a:pPr eaLnBrk="1" hangingPunct="1"/>
            <a:r>
              <a:rPr lang="en-US" dirty="0" smtClean="0"/>
              <a:t>Characteristics of stack and heap variables</a:t>
            </a:r>
          </a:p>
          <a:p>
            <a:pPr eaLnBrk="1" hangingPunct="1"/>
            <a:r>
              <a:rPr lang="en-US" dirty="0" smtClean="0"/>
              <a:t>Creating a sorted linked list with the following operations</a:t>
            </a:r>
          </a:p>
          <a:p>
            <a:pPr lvl="1" eaLnBrk="1" hangingPunct="1">
              <a:buFont typeface="Wingdings" pitchFamily="2" charset="2"/>
              <a:buChar char="§"/>
            </a:pPr>
            <a:r>
              <a:rPr lang="en-US" sz="2000" dirty="0" smtClean="0"/>
              <a:t>Insertion</a:t>
            </a:r>
          </a:p>
          <a:p>
            <a:pPr lvl="1" eaLnBrk="1" hangingPunct="1">
              <a:buFont typeface="Wingdings" pitchFamily="2" charset="2"/>
              <a:buChar char="§"/>
            </a:pPr>
            <a:r>
              <a:rPr lang="en-US" sz="2000" dirty="0" smtClean="0"/>
              <a:t>Traversing</a:t>
            </a:r>
          </a:p>
          <a:p>
            <a:pPr lvl="1" eaLnBrk="1" hangingPunct="1">
              <a:buFont typeface="Wingdings" pitchFamily="2" charset="2"/>
              <a:buChar char="§"/>
            </a:pPr>
            <a:r>
              <a:rPr lang="en-US" sz="2000" dirty="0" smtClean="0"/>
              <a:t>Deletion</a:t>
            </a:r>
          </a:p>
          <a:p>
            <a:pPr eaLnBrk="1" hangingPunct="1"/>
            <a:endParaRPr lang="en-US" dirty="0" smtClean="0"/>
          </a:p>
          <a:p>
            <a:pPr eaLnBrk="1" hangingPunct="1"/>
            <a:endParaRPr lang="en-US" dirty="0" smtClean="0"/>
          </a:p>
        </p:txBody>
      </p:sp>
      <p:sp>
        <p:nvSpPr>
          <p:cNvPr id="517122" name="Title 2"/>
          <p:cNvSpPr>
            <a:spLocks noGrp="1"/>
          </p:cNvSpPr>
          <p:nvPr>
            <p:ph type="title" idx="4294967295"/>
          </p:nvPr>
        </p:nvSpPr>
        <p:spPr>
          <a:xfrm>
            <a:off x="0" y="0"/>
            <a:ext cx="7562850" cy="914400"/>
          </a:xfrm>
        </p:spPr>
        <p:txBody>
          <a:bodyPr/>
          <a:lstStyle/>
          <a:p>
            <a:pPr eaLnBrk="1" hangingPunct="1"/>
            <a:r>
              <a:rPr lang="en-US" sz="3200" smtClean="0"/>
              <a:t>Summary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idx="4294967295"/>
          </p:nvPr>
        </p:nvSpPr>
        <p:spPr/>
        <p:txBody>
          <a:bodyPr/>
          <a:lstStyle/>
          <a:p>
            <a:pPr eaLnBrk="1" hangingPunct="1"/>
            <a:r>
              <a:rPr lang="en-US" sz="3200" dirty="0" smtClean="0"/>
              <a:t>Arithmetic Operators</a:t>
            </a:r>
          </a:p>
        </p:txBody>
      </p:sp>
      <p:sp>
        <p:nvSpPr>
          <p:cNvPr id="56322" name="Rectangle 3"/>
          <p:cNvSpPr>
            <a:spLocks noGrp="1"/>
          </p:cNvSpPr>
          <p:nvPr>
            <p:ph type="body" idx="4294967295"/>
          </p:nvPr>
        </p:nvSpPr>
        <p:spPr>
          <a:xfrm>
            <a:off x="533400" y="990600"/>
            <a:ext cx="7772400" cy="5410200"/>
          </a:xfrm>
        </p:spPr>
        <p:txBody>
          <a:bodyPr/>
          <a:lstStyle/>
          <a:p>
            <a:pPr eaLnBrk="1" hangingPunct="1"/>
            <a:r>
              <a:rPr lang="en-US" smtClean="0"/>
              <a:t>Arithmetic operators: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Rules of operator precedence:</a:t>
            </a:r>
          </a:p>
        </p:txBody>
      </p:sp>
      <p:pic>
        <p:nvPicPr>
          <p:cNvPr id="56323" name="Picture 6"/>
          <p:cNvPicPr>
            <a:picLocks noChangeAspect="1" noChangeArrowheads="1"/>
          </p:cNvPicPr>
          <p:nvPr/>
        </p:nvPicPr>
        <p:blipFill>
          <a:blip r:embed="rId2" cstate="print"/>
          <a:srcRect l="6131" t="2614" r="7004" b="18954"/>
          <a:stretch>
            <a:fillRect/>
          </a:stretch>
        </p:blipFill>
        <p:spPr bwMode="auto">
          <a:xfrm>
            <a:off x="1143000" y="1371600"/>
            <a:ext cx="6477000" cy="2286000"/>
          </a:xfrm>
          <a:prstGeom prst="rect">
            <a:avLst/>
          </a:prstGeom>
          <a:noFill/>
          <a:ln w="9525">
            <a:noFill/>
            <a:miter lim="800000"/>
            <a:headEnd/>
            <a:tailEnd/>
          </a:ln>
        </p:spPr>
      </p:pic>
      <p:pic>
        <p:nvPicPr>
          <p:cNvPr id="56324" name="Picture 7"/>
          <p:cNvPicPr>
            <a:picLocks noChangeAspect="1" noChangeArrowheads="1"/>
          </p:cNvPicPr>
          <p:nvPr/>
        </p:nvPicPr>
        <p:blipFill>
          <a:blip r:embed="rId3" cstate="print"/>
          <a:srcRect l="3293" r="3703" b="20930"/>
          <a:stretch>
            <a:fillRect/>
          </a:stretch>
        </p:blipFill>
        <p:spPr bwMode="auto">
          <a:xfrm>
            <a:off x="457200" y="3962400"/>
            <a:ext cx="8610600" cy="2590800"/>
          </a:xfrm>
          <a:prstGeom prst="rect">
            <a:avLst/>
          </a:prstGeom>
          <a:noFill/>
          <a:ln w="9525">
            <a:noFill/>
            <a:miter lim="800000"/>
            <a:headEnd/>
            <a:tailEnd/>
          </a:ln>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5"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r>
              <a:rPr lang="en-US" sz="2800" b="1" dirty="0" smtClean="0">
                <a:latin typeface="Gill Sans MT" pitchFamily="34" charset="0"/>
              </a:rPr>
              <a:t>Stacks </a:t>
            </a:r>
            <a:r>
              <a:rPr lang="en-US" sz="2800" b="1" dirty="0">
                <a:latin typeface="Gill Sans MT" pitchFamily="34" charset="0"/>
              </a:rPr>
              <a:t>&amp; </a:t>
            </a:r>
            <a:r>
              <a:rPr lang="en-US" sz="2800" b="1" dirty="0" smtClean="0">
                <a:latin typeface="Gill Sans MT" pitchFamily="34" charset="0"/>
              </a:rPr>
              <a:t>Queues</a:t>
            </a:r>
          </a:p>
          <a:p>
            <a:pPr algn="r"/>
            <a:r>
              <a:rPr lang="en-US" dirty="0" smtClean="0">
                <a:solidFill>
                  <a:schemeClr val="bg1">
                    <a:lumMod val="65000"/>
                  </a:schemeClr>
                </a:solidFill>
                <a:latin typeface="Gill Sans MT" pitchFamily="34" charset="0"/>
              </a:rPr>
              <a:t>Module 9</a:t>
            </a:r>
            <a:endParaRPr lang="en-US" dirty="0">
              <a:solidFill>
                <a:schemeClr val="bg1">
                  <a:lumMod val="65000"/>
                </a:schemeClr>
              </a:solidFill>
              <a:latin typeface="Gill Sans MT" pitchFamily="34" charset="0"/>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69" name="Content Placeholder 1"/>
          <p:cNvSpPr>
            <a:spLocks noGrp="1"/>
          </p:cNvSpPr>
          <p:nvPr>
            <p:ph idx="1"/>
          </p:nvPr>
        </p:nvSpPr>
        <p:spPr/>
        <p:txBody>
          <a:bodyPr/>
          <a:lstStyle/>
          <a:p>
            <a:pPr eaLnBrk="1" hangingPunct="1">
              <a:buNone/>
            </a:pPr>
            <a:r>
              <a:rPr lang="en-US" dirty="0" smtClean="0"/>
              <a:t>At the end of this module, you will be able to:</a:t>
            </a:r>
          </a:p>
          <a:p>
            <a:pPr eaLnBrk="1" hangingPunct="1">
              <a:buNone/>
            </a:pPr>
            <a:endParaRPr lang="en-US" dirty="0" smtClean="0"/>
          </a:p>
          <a:p>
            <a:pPr eaLnBrk="1" hangingPunct="1"/>
            <a:r>
              <a:rPr lang="en-US" dirty="0" smtClean="0"/>
              <a:t>Explain the design, use, and operation of a stack</a:t>
            </a:r>
          </a:p>
          <a:p>
            <a:pPr eaLnBrk="1" hangingPunct="1"/>
            <a:r>
              <a:rPr lang="en-US" dirty="0" smtClean="0"/>
              <a:t>Implement a stack using a linked list structure</a:t>
            </a:r>
          </a:p>
          <a:p>
            <a:pPr eaLnBrk="1" hangingPunct="1"/>
            <a:r>
              <a:rPr lang="en-US" dirty="0" smtClean="0"/>
              <a:t>Describe applications of stacks</a:t>
            </a:r>
          </a:p>
          <a:p>
            <a:pPr eaLnBrk="1" hangingPunct="1"/>
            <a:r>
              <a:rPr lang="en-US" dirty="0" smtClean="0"/>
              <a:t>Discuss reversing data, parsing, postponing and backtracking</a:t>
            </a:r>
          </a:p>
          <a:p>
            <a:pPr eaLnBrk="1" hangingPunct="1"/>
            <a:r>
              <a:rPr lang="en-US" dirty="0" smtClean="0"/>
              <a:t>Define a queue</a:t>
            </a:r>
          </a:p>
          <a:p>
            <a:pPr eaLnBrk="1" hangingPunct="1"/>
            <a:r>
              <a:rPr lang="en-US" dirty="0" smtClean="0"/>
              <a:t>Describe the operations on a queue</a:t>
            </a:r>
          </a:p>
          <a:p>
            <a:pPr eaLnBrk="1" hangingPunct="1"/>
            <a:r>
              <a:rPr lang="en-US" dirty="0" smtClean="0"/>
              <a:t>Implement a queue as a special case of a linked list</a:t>
            </a:r>
          </a:p>
          <a:p>
            <a:pPr eaLnBrk="1" hangingPunct="1"/>
            <a:r>
              <a:rPr lang="en-US" dirty="0" smtClean="0"/>
              <a:t>Describe applications of queues</a:t>
            </a:r>
          </a:p>
          <a:p>
            <a:pPr eaLnBrk="1" hangingPunct="1"/>
            <a:endParaRPr lang="en-US" dirty="0" smtClean="0"/>
          </a:p>
          <a:p>
            <a:pPr eaLnBrk="1" hangingPunct="1"/>
            <a:endParaRPr lang="en-US" dirty="0" smtClean="0"/>
          </a:p>
        </p:txBody>
      </p:sp>
      <p:sp>
        <p:nvSpPr>
          <p:cNvPr id="519170" name="Title 2"/>
          <p:cNvSpPr>
            <a:spLocks noGrp="1"/>
          </p:cNvSpPr>
          <p:nvPr>
            <p:ph type="title"/>
          </p:nvPr>
        </p:nvSpPr>
        <p:spPr/>
        <p:txBody>
          <a:bodyPr/>
          <a:lstStyle/>
          <a:p>
            <a:pPr eaLnBrk="1" hangingPunct="1"/>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4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3" name="Rectangle 3"/>
          <p:cNvSpPr>
            <a:spLocks noGrp="1" noChangeArrowheads="1"/>
          </p:cNvSpPr>
          <p:nvPr>
            <p:ph idx="1"/>
          </p:nvPr>
        </p:nvSpPr>
        <p:spPr/>
        <p:txBody>
          <a:bodyPr/>
          <a:lstStyle/>
          <a:p>
            <a:pPr algn="just" eaLnBrk="1" hangingPunct="1"/>
            <a:r>
              <a:rPr lang="en-US" dirty="0" smtClean="0"/>
              <a:t>A stack is a linear list in which all additions and deletions are restricted to one end, called the top.</a:t>
            </a:r>
          </a:p>
          <a:p>
            <a:pPr eaLnBrk="1" hangingPunct="1"/>
            <a:endParaRPr lang="en-US" dirty="0" smtClean="0"/>
          </a:p>
          <a:p>
            <a:pPr eaLnBrk="1" hangingPunct="1"/>
            <a:r>
              <a:rPr lang="en-US" dirty="0" smtClean="0"/>
              <a:t>Last in – first out (LIFO)</a:t>
            </a:r>
          </a:p>
          <a:p>
            <a:pPr eaLnBrk="1" hangingPunct="1"/>
            <a:endParaRPr lang="en-US" dirty="0" smtClean="0"/>
          </a:p>
          <a:p>
            <a:pPr eaLnBrk="1" hangingPunct="1"/>
            <a:endParaRPr lang="en-US" dirty="0" smtClean="0"/>
          </a:p>
        </p:txBody>
      </p:sp>
      <p:sp>
        <p:nvSpPr>
          <p:cNvPr id="520194" name="Rectangle 2"/>
          <p:cNvSpPr>
            <a:spLocks noGrp="1" noChangeArrowheads="1"/>
          </p:cNvSpPr>
          <p:nvPr>
            <p:ph type="title"/>
          </p:nvPr>
        </p:nvSpPr>
        <p:spPr/>
        <p:txBody>
          <a:bodyPr/>
          <a:lstStyle/>
          <a:p>
            <a:pPr eaLnBrk="1" hangingPunct="1"/>
            <a:r>
              <a:rPr lang="en-US" sz="3200" dirty="0" smtClean="0"/>
              <a:t>What is a Stack?</a:t>
            </a:r>
          </a:p>
        </p:txBody>
      </p:sp>
      <p:pic>
        <p:nvPicPr>
          <p:cNvPr id="520195" name="Picture 5"/>
          <p:cNvPicPr>
            <a:picLocks noChangeAspect="1" noChangeArrowheads="1"/>
          </p:cNvPicPr>
          <p:nvPr/>
        </p:nvPicPr>
        <p:blipFill>
          <a:blip r:embed="rId3" cstate="print"/>
          <a:srcRect/>
          <a:stretch>
            <a:fillRect/>
          </a:stretch>
        </p:blipFill>
        <p:spPr bwMode="auto">
          <a:xfrm>
            <a:off x="4419600" y="1981200"/>
            <a:ext cx="4422775" cy="3100388"/>
          </a:xfrm>
          <a:prstGeom prst="rect">
            <a:avLst/>
          </a:prstGeom>
          <a:noFill/>
          <a:ln w="9525">
            <a:noFill/>
            <a:miter lim="800000"/>
            <a:headEnd/>
            <a:tailEnd/>
          </a:ln>
        </p:spPr>
      </p:pic>
      <p:pic>
        <p:nvPicPr>
          <p:cNvPr id="520196" name="Picture 4" descr="Fig03-01"/>
          <p:cNvPicPr>
            <a:picLocks noChangeAspect="1" noChangeArrowheads="1"/>
          </p:cNvPicPr>
          <p:nvPr/>
        </p:nvPicPr>
        <p:blipFill>
          <a:blip r:embed="rId4" cstate="print"/>
          <a:srcRect l="25235" r="6354" b="12822"/>
          <a:stretch>
            <a:fillRect/>
          </a:stretch>
        </p:blipFill>
        <p:spPr bwMode="auto">
          <a:xfrm>
            <a:off x="228600" y="4419600"/>
            <a:ext cx="4570413" cy="1897063"/>
          </a:xfrm>
          <a:prstGeom prst="rect">
            <a:avLst/>
          </a:prstGeom>
          <a:gradFill rotWithShape="1">
            <a:gsLst>
              <a:gs pos="0">
                <a:srgbClr val="FAF400"/>
              </a:gs>
              <a:gs pos="100000">
                <a:schemeClr val="bg1"/>
              </a:gs>
            </a:gsLst>
            <a:path path="rect">
              <a:fillToRect r="100000" b="100000"/>
            </a:path>
          </a:gradFill>
          <a:ln w="9525">
            <a:noFill/>
            <a:miter lim="800000"/>
            <a:headEnd/>
            <a:tailEnd/>
          </a:ln>
        </p:spPr>
      </p:pic>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1" name="Rectangle 3"/>
          <p:cNvSpPr>
            <a:spLocks noGrp="1" noChangeArrowheads="1"/>
          </p:cNvSpPr>
          <p:nvPr>
            <p:ph idx="1"/>
          </p:nvPr>
        </p:nvSpPr>
        <p:spPr/>
        <p:txBody>
          <a:bodyPr/>
          <a:lstStyle/>
          <a:p>
            <a:r>
              <a:rPr lang="en-US" smtClean="0"/>
              <a:t>Some of the typical operations performed on stacks are:</a:t>
            </a:r>
          </a:p>
          <a:p>
            <a:endParaRPr lang="en-US" smtClean="0"/>
          </a:p>
          <a:p>
            <a:r>
              <a:rPr lang="en-US" smtClean="0"/>
              <a:t>create (s)	</a:t>
            </a:r>
          </a:p>
          <a:p>
            <a:pPr lvl="1"/>
            <a:r>
              <a:rPr lang="en-US" sz="1800" smtClean="0"/>
              <a:t>to create s an empty stack</a:t>
            </a:r>
          </a:p>
          <a:p>
            <a:r>
              <a:rPr lang="en-US" smtClean="0"/>
              <a:t>push (s, i) </a:t>
            </a:r>
          </a:p>
          <a:p>
            <a:pPr lvl="1"/>
            <a:r>
              <a:rPr lang="en-US" sz="1800" smtClean="0"/>
              <a:t>to insert element i on top of the stack</a:t>
            </a:r>
          </a:p>
          <a:p>
            <a:r>
              <a:rPr lang="en-US" smtClean="0"/>
              <a:t>pop (s)</a:t>
            </a:r>
          </a:p>
          <a:p>
            <a:pPr lvl="1"/>
            <a:r>
              <a:rPr lang="en-US" sz="1800" smtClean="0"/>
              <a:t>to remove top element of the stack </a:t>
            </a:r>
          </a:p>
          <a:p>
            <a:r>
              <a:rPr lang="en-US" smtClean="0"/>
              <a:t>top (s)</a:t>
            </a:r>
          </a:p>
          <a:p>
            <a:pPr lvl="1"/>
            <a:r>
              <a:rPr lang="en-US" sz="1800" smtClean="0"/>
              <a:t>to return top element of stack</a:t>
            </a:r>
          </a:p>
          <a:p>
            <a:r>
              <a:rPr lang="en-US" smtClean="0"/>
              <a:t>empty(s)</a:t>
            </a:r>
          </a:p>
          <a:p>
            <a:pPr lvl="1"/>
            <a:r>
              <a:rPr lang="en-US" sz="1800" smtClean="0"/>
              <a:t>to check whether the stack is empty or not</a:t>
            </a:r>
          </a:p>
          <a:p>
            <a:r>
              <a:rPr lang="en-US" smtClean="0"/>
              <a:t>Others</a:t>
            </a:r>
          </a:p>
          <a:p>
            <a:pPr lvl="1"/>
            <a:r>
              <a:rPr lang="en-US" sz="1800" smtClean="0"/>
              <a:t>Full stack, Stack count, Destroy stack</a:t>
            </a:r>
          </a:p>
        </p:txBody>
      </p:sp>
      <p:sp>
        <p:nvSpPr>
          <p:cNvPr id="522242" name="Rectangle 2"/>
          <p:cNvSpPr>
            <a:spLocks noGrp="1" noChangeArrowheads="1"/>
          </p:cNvSpPr>
          <p:nvPr>
            <p:ph type="title"/>
          </p:nvPr>
        </p:nvSpPr>
        <p:spPr/>
        <p:txBody>
          <a:bodyPr/>
          <a:lstStyle/>
          <a:p>
            <a:pPr eaLnBrk="1" hangingPunct="1"/>
            <a:r>
              <a:rPr lang="en-US" sz="3200" smtClean="0"/>
              <a:t>Operations on Stacks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89" name="Rectangle 3"/>
          <p:cNvSpPr>
            <a:spLocks noGrp="1" noChangeArrowheads="1"/>
          </p:cNvSpPr>
          <p:nvPr>
            <p:ph idx="1"/>
          </p:nvPr>
        </p:nvSpPr>
        <p:spPr/>
        <p:txBody>
          <a:bodyPr/>
          <a:lstStyle/>
          <a:p>
            <a:pPr algn="just" eaLnBrk="1" hangingPunct="1"/>
            <a:r>
              <a:rPr lang="en-US" dirty="0" smtClean="0"/>
              <a:t>An array can be used to implement a stack. </a:t>
            </a:r>
          </a:p>
          <a:p>
            <a:pPr algn="just" eaLnBrk="1" hangingPunct="1"/>
            <a:endParaRPr lang="en-US" dirty="0" smtClean="0"/>
          </a:p>
          <a:p>
            <a:pPr algn="just" eaLnBrk="1" hangingPunct="1">
              <a:lnSpc>
                <a:spcPct val="90000"/>
              </a:lnSpc>
            </a:pPr>
            <a:r>
              <a:rPr lang="en-US" dirty="0" smtClean="0"/>
              <a:t>An ideal implementation for a stack is a linked list that can dynamically grow and shrink at runtime. </a:t>
            </a:r>
          </a:p>
          <a:p>
            <a:pPr algn="just" eaLnBrk="1" hangingPunct="1"/>
            <a:endParaRPr lang="en-US" dirty="0" smtClean="0"/>
          </a:p>
          <a:p>
            <a:pPr algn="just" eaLnBrk="1" hangingPunct="1"/>
            <a:r>
              <a:rPr lang="en-US" dirty="0" smtClean="0"/>
              <a:t>A stack, by definition, is a data structure that cannot be full since it can dynamically grow and shrink at runtime. </a:t>
            </a:r>
          </a:p>
          <a:p>
            <a:pPr eaLnBrk="1" hangingPunct="1"/>
            <a:endParaRPr lang="en-US" dirty="0" smtClean="0"/>
          </a:p>
        </p:txBody>
      </p:sp>
      <p:sp>
        <p:nvSpPr>
          <p:cNvPr id="524290" name="Rectangle 2"/>
          <p:cNvSpPr>
            <a:spLocks noGrp="1" noChangeArrowheads="1"/>
          </p:cNvSpPr>
          <p:nvPr>
            <p:ph type="title"/>
          </p:nvPr>
        </p:nvSpPr>
        <p:spPr/>
        <p:txBody>
          <a:bodyPr/>
          <a:lstStyle/>
          <a:p>
            <a:pPr eaLnBrk="1" hangingPunct="1"/>
            <a:r>
              <a:rPr lang="en-US" sz="3200" smtClean="0"/>
              <a:t>Implementation of Stacks</a:t>
            </a: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7" name="Rectangle 2"/>
          <p:cNvSpPr>
            <a:spLocks noGrp="1"/>
          </p:cNvSpPr>
          <p:nvPr>
            <p:ph type="title"/>
          </p:nvPr>
        </p:nvSpPr>
        <p:spPr/>
        <p:txBody>
          <a:bodyPr/>
          <a:lstStyle/>
          <a:p>
            <a:r>
              <a:rPr lang="en-US" smtClean="0"/>
              <a:t>Push, Pop, Stack top</a:t>
            </a:r>
          </a:p>
        </p:txBody>
      </p:sp>
      <p:pic>
        <p:nvPicPr>
          <p:cNvPr id="526339" name="Picture 4" descr="Fig03-02"/>
          <p:cNvPicPr>
            <a:picLocks noChangeAspect="1" noChangeArrowheads="1"/>
          </p:cNvPicPr>
          <p:nvPr/>
        </p:nvPicPr>
        <p:blipFill>
          <a:blip r:embed="rId2" cstate="print"/>
          <a:srcRect l="25497" r="5293" b="19016"/>
          <a:stretch>
            <a:fillRect/>
          </a:stretch>
        </p:blipFill>
        <p:spPr bwMode="auto">
          <a:xfrm>
            <a:off x="381000" y="1465263"/>
            <a:ext cx="4191000" cy="2039937"/>
          </a:xfrm>
          <a:prstGeom prst="rect">
            <a:avLst/>
          </a:prstGeom>
          <a:noFill/>
          <a:ln w="9525">
            <a:noFill/>
            <a:miter lim="800000"/>
            <a:headEnd/>
            <a:tailEnd/>
          </a:ln>
        </p:spPr>
      </p:pic>
      <p:pic>
        <p:nvPicPr>
          <p:cNvPr id="526340" name="Picture 5" descr="Fig03-03"/>
          <p:cNvPicPr>
            <a:picLocks noChangeAspect="1" noChangeArrowheads="1"/>
          </p:cNvPicPr>
          <p:nvPr/>
        </p:nvPicPr>
        <p:blipFill>
          <a:blip r:embed="rId3" cstate="print"/>
          <a:srcRect l="25226" r="6306" b="17439"/>
          <a:stretch>
            <a:fillRect/>
          </a:stretch>
        </p:blipFill>
        <p:spPr bwMode="auto">
          <a:xfrm>
            <a:off x="4876800" y="1447800"/>
            <a:ext cx="3962400" cy="1876425"/>
          </a:xfrm>
          <a:prstGeom prst="rect">
            <a:avLst/>
          </a:prstGeom>
          <a:noFill/>
          <a:ln w="9525">
            <a:noFill/>
            <a:miter lim="800000"/>
            <a:headEnd/>
            <a:tailEnd/>
          </a:ln>
        </p:spPr>
      </p:pic>
      <p:pic>
        <p:nvPicPr>
          <p:cNvPr id="526341" name="Picture 6" descr="Fig03-04"/>
          <p:cNvPicPr>
            <a:picLocks noChangeAspect="1" noChangeArrowheads="1"/>
          </p:cNvPicPr>
          <p:nvPr/>
        </p:nvPicPr>
        <p:blipFill>
          <a:blip r:embed="rId4" cstate="print"/>
          <a:srcRect l="25664" r="6195" b="15666"/>
          <a:stretch>
            <a:fillRect/>
          </a:stretch>
        </p:blipFill>
        <p:spPr bwMode="auto">
          <a:xfrm>
            <a:off x="533400" y="4191000"/>
            <a:ext cx="3962400" cy="1852613"/>
          </a:xfrm>
          <a:prstGeom prst="rect">
            <a:avLst/>
          </a:prstGeom>
          <a:noFill/>
          <a:ln w="9525">
            <a:noFill/>
            <a:miter lim="800000"/>
            <a:headEnd/>
            <a:tailEnd/>
          </a:ln>
        </p:spPr>
      </p:pic>
      <p:sp>
        <p:nvSpPr>
          <p:cNvPr id="526342" name="Line 7"/>
          <p:cNvSpPr>
            <a:spLocks noChangeShapeType="1"/>
          </p:cNvSpPr>
          <p:nvPr/>
        </p:nvSpPr>
        <p:spPr bwMode="auto">
          <a:xfrm>
            <a:off x="4648200" y="1371600"/>
            <a:ext cx="0" cy="4876800"/>
          </a:xfrm>
          <a:prstGeom prst="line">
            <a:avLst/>
          </a:prstGeom>
          <a:noFill/>
          <a:ln w="57150">
            <a:solidFill>
              <a:schemeClr val="folHlink"/>
            </a:solidFill>
            <a:round/>
            <a:headEnd/>
            <a:tailEnd/>
          </a:ln>
        </p:spPr>
        <p:txBody>
          <a:bodyPr/>
          <a:lstStyle/>
          <a:p>
            <a:endParaRPr lang="en-US"/>
          </a:p>
        </p:txBody>
      </p:sp>
      <p:sp>
        <p:nvSpPr>
          <p:cNvPr id="526343" name="Line 8"/>
          <p:cNvSpPr>
            <a:spLocks noChangeShapeType="1"/>
          </p:cNvSpPr>
          <p:nvPr/>
        </p:nvSpPr>
        <p:spPr bwMode="auto">
          <a:xfrm>
            <a:off x="457200" y="3886200"/>
            <a:ext cx="8153400" cy="0"/>
          </a:xfrm>
          <a:prstGeom prst="line">
            <a:avLst/>
          </a:prstGeom>
          <a:noFill/>
          <a:ln w="57150">
            <a:solidFill>
              <a:schemeClr val="folHlink"/>
            </a:solidFill>
            <a:round/>
            <a:headEnd/>
            <a:tailEnd/>
          </a:ln>
        </p:spPr>
        <p:txBody>
          <a:bodyPr/>
          <a:lstStyle/>
          <a:p>
            <a:endParaRPr lang="en-US"/>
          </a:p>
        </p:txBody>
      </p:sp>
      <p:pic>
        <p:nvPicPr>
          <p:cNvPr id="526344" name="Picture 9" descr="Fig03-06"/>
          <p:cNvPicPr>
            <a:picLocks noChangeAspect="1" noChangeArrowheads="1"/>
          </p:cNvPicPr>
          <p:nvPr/>
        </p:nvPicPr>
        <p:blipFill>
          <a:blip r:embed="rId5" cstate="print"/>
          <a:srcRect l="27977" r="8205" b="16763"/>
          <a:stretch>
            <a:fillRect/>
          </a:stretch>
        </p:blipFill>
        <p:spPr bwMode="auto">
          <a:xfrm>
            <a:off x="4800600" y="4133850"/>
            <a:ext cx="4038600" cy="2078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1" name="Rectangle 2"/>
          <p:cNvSpPr>
            <a:spLocks noGrp="1"/>
          </p:cNvSpPr>
          <p:nvPr>
            <p:ph type="title" idx="4294967295"/>
          </p:nvPr>
        </p:nvSpPr>
        <p:spPr/>
        <p:txBody>
          <a:bodyPr/>
          <a:lstStyle/>
          <a:p>
            <a:r>
              <a:rPr lang="en-US" smtClean="0"/>
              <a:t>Example</a:t>
            </a:r>
          </a:p>
        </p:txBody>
      </p:sp>
      <p:pic>
        <p:nvPicPr>
          <p:cNvPr id="527363" name="Picture 4" descr="Fig03-05"/>
          <p:cNvPicPr>
            <a:picLocks noChangeAspect="1" noChangeArrowheads="1"/>
          </p:cNvPicPr>
          <p:nvPr/>
        </p:nvPicPr>
        <p:blipFill>
          <a:blip r:embed="rId2" cstate="print"/>
          <a:srcRect l="20454" r="2272" b="3825"/>
          <a:stretch>
            <a:fillRect/>
          </a:stretch>
        </p:blipFill>
        <p:spPr bwMode="auto">
          <a:xfrm>
            <a:off x="1600200" y="76200"/>
            <a:ext cx="5445125"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5" name="Rectangle 2"/>
          <p:cNvSpPr>
            <a:spLocks noGrp="1"/>
          </p:cNvSpPr>
          <p:nvPr>
            <p:ph type="title" idx="4294967295"/>
          </p:nvPr>
        </p:nvSpPr>
        <p:spPr/>
        <p:txBody>
          <a:bodyPr/>
          <a:lstStyle/>
          <a:p>
            <a:r>
              <a:rPr lang="en-US" dirty="0" smtClean="0"/>
              <a:t>Example </a:t>
            </a:r>
            <a:br>
              <a:rPr lang="en-US" dirty="0" smtClean="0"/>
            </a:br>
            <a:r>
              <a:rPr lang="en-US" dirty="0" smtClean="0"/>
              <a:t>(Contd.).</a:t>
            </a:r>
          </a:p>
        </p:txBody>
      </p:sp>
      <p:pic>
        <p:nvPicPr>
          <p:cNvPr id="528387" name="Picture 4" descr="Fig03-08"/>
          <p:cNvPicPr>
            <a:picLocks noChangeAspect="1" noChangeArrowheads="1"/>
          </p:cNvPicPr>
          <p:nvPr/>
        </p:nvPicPr>
        <p:blipFill>
          <a:blip r:embed="rId2" cstate="print"/>
          <a:srcRect l="21153" r="961" b="4248"/>
          <a:stretch>
            <a:fillRect/>
          </a:stretch>
        </p:blipFill>
        <p:spPr bwMode="auto">
          <a:xfrm>
            <a:off x="2438400" y="152400"/>
            <a:ext cx="54864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Implementing for a Stack </a:t>
            </a:r>
            <a:endParaRPr lang="en-US" dirty="0"/>
          </a:p>
        </p:txBody>
      </p:sp>
      <p:sp>
        <p:nvSpPr>
          <p:cNvPr id="7" name="Rectangle 3"/>
          <p:cNvSpPr>
            <a:spLocks noGrp="1" noChangeArrowheads="1"/>
          </p:cNvSpPr>
          <p:nvPr>
            <p:ph idx="1"/>
          </p:nvPr>
        </p:nvSpPr>
        <p:spPr>
          <a:xfrm>
            <a:off x="457200" y="1295400"/>
            <a:ext cx="3200400" cy="5029200"/>
          </a:xfrm>
        </p:spPr>
        <p:txBody>
          <a:bodyPr/>
          <a:lstStyle/>
          <a:p>
            <a:pPr eaLnBrk="1" hangingPunct="1"/>
            <a:r>
              <a:rPr lang="en-US" dirty="0" smtClean="0"/>
              <a:t>The push( ) and the pop( ) operations on a stack are analogous to insert-first-node and delete-first-node operations on a linked list that functions as a stack.</a:t>
            </a:r>
          </a:p>
          <a:p>
            <a:pPr eaLnBrk="1" hangingPunct="1"/>
            <a:endParaRPr lang="en-US" dirty="0" smtClean="0"/>
          </a:p>
          <a:p>
            <a:pPr eaLnBrk="1" hangingPunct="1">
              <a:buFont typeface="Wingdings" pitchFamily="2" charset="2"/>
              <a:buNone/>
            </a:pPr>
            <a:r>
              <a:rPr lang="en-US" dirty="0" err="1" smtClean="0"/>
              <a:t>struct</a:t>
            </a:r>
            <a:r>
              <a:rPr lang="en-US" dirty="0" smtClean="0"/>
              <a:t> stack</a:t>
            </a:r>
          </a:p>
          <a:p>
            <a:pPr eaLnBrk="1" hangingPunct="1">
              <a:buFont typeface="Wingdings" pitchFamily="2" charset="2"/>
              <a:buNone/>
            </a:pPr>
            <a:r>
              <a:rPr lang="en-US" dirty="0" smtClean="0"/>
              <a:t> {  </a:t>
            </a:r>
            <a:r>
              <a:rPr lang="en-US" dirty="0" err="1" smtClean="0"/>
              <a:t>int</a:t>
            </a:r>
            <a:r>
              <a:rPr lang="en-US" dirty="0" smtClean="0"/>
              <a:t> info;</a:t>
            </a:r>
          </a:p>
          <a:p>
            <a:pPr eaLnBrk="1" hangingPunct="1">
              <a:buFont typeface="Wingdings" pitchFamily="2" charset="2"/>
              <a:buNone/>
            </a:pPr>
            <a:r>
              <a:rPr lang="en-US" dirty="0" smtClean="0"/>
              <a:t>  </a:t>
            </a:r>
            <a:r>
              <a:rPr lang="en-US" dirty="0" err="1" smtClean="0"/>
              <a:t>struct</a:t>
            </a:r>
            <a:r>
              <a:rPr lang="en-US" dirty="0" smtClean="0"/>
              <a:t> stack *next;</a:t>
            </a:r>
          </a:p>
          <a:p>
            <a:pPr eaLnBrk="1" hangingPunct="1">
              <a:buFont typeface="Wingdings" pitchFamily="2" charset="2"/>
              <a:buNone/>
            </a:pPr>
            <a:r>
              <a:rPr lang="en-US" dirty="0" smtClean="0"/>
              <a:t>};</a:t>
            </a:r>
          </a:p>
          <a:p>
            <a:pPr eaLnBrk="1" hangingPunct="1">
              <a:buFont typeface="Wingdings" pitchFamily="2" charset="2"/>
              <a:buNone/>
            </a:pPr>
            <a:r>
              <a:rPr lang="en-US" sz="1600" dirty="0" smtClean="0"/>
              <a:t>/* pointer declaration to point to the top of the stack */</a:t>
            </a:r>
          </a:p>
          <a:p>
            <a:pPr eaLnBrk="1" hangingPunct="1">
              <a:buFont typeface="Wingdings" pitchFamily="2" charset="2"/>
              <a:buNone/>
            </a:pPr>
            <a:r>
              <a:rPr lang="en-US" dirty="0" err="1" smtClean="0"/>
              <a:t>struct</a:t>
            </a:r>
            <a:r>
              <a:rPr lang="en-US" dirty="0" smtClean="0"/>
              <a:t> stack *top;</a:t>
            </a:r>
          </a:p>
          <a:p>
            <a:pPr eaLnBrk="1" hangingPunct="1">
              <a:buFont typeface="Wingdings" pitchFamily="2" charset="2"/>
              <a:buNone/>
            </a:pPr>
            <a:endParaRPr lang="en-US" dirty="0" smtClean="0"/>
          </a:p>
        </p:txBody>
      </p:sp>
      <p:sp>
        <p:nvSpPr>
          <p:cNvPr id="8" name="Rectangle 3"/>
          <p:cNvSpPr txBox="1">
            <a:spLocks noChangeArrowheads="1"/>
          </p:cNvSpPr>
          <p:nvPr/>
        </p:nvSpPr>
        <p:spPr bwMode="auto">
          <a:xfrm>
            <a:off x="4724400" y="1295400"/>
            <a:ext cx="4038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Wingdings" pitchFamily="2" charset="2"/>
              <a:buNone/>
            </a:pPr>
            <a:r>
              <a:rPr lang="en-US" sz="2000" dirty="0" smtClean="0">
                <a:latin typeface="Gill Sans MT" pitchFamily="34" charset="0"/>
              </a:rPr>
              <a:t>main( )</a:t>
            </a:r>
          </a:p>
          <a:p>
            <a:pPr marL="342900" indent="-342900">
              <a:spcBef>
                <a:spcPct val="20000"/>
              </a:spcBef>
              <a:buFont typeface="Wingdings" pitchFamily="2" charset="2"/>
              <a:buNone/>
            </a:pPr>
            <a:r>
              <a:rPr lang="en-US" sz="2000" dirty="0" smtClean="0">
                <a:latin typeface="Gill Sans MT" pitchFamily="34" charset="0"/>
              </a:rPr>
              <a:t>{</a:t>
            </a:r>
          </a:p>
          <a:p>
            <a:pPr marL="342900" indent="-342900">
              <a:lnSpc>
                <a:spcPct val="80000"/>
              </a:lnSpc>
              <a:spcBef>
                <a:spcPct val="20000"/>
              </a:spcBef>
              <a:buFont typeface="Wingdings" pitchFamily="2" charset="2"/>
              <a:buNone/>
            </a:pPr>
            <a:r>
              <a:rPr lang="en-US" sz="2000" dirty="0" smtClean="0">
                <a:latin typeface="Gill Sans MT" pitchFamily="34" charset="0"/>
              </a:rPr>
              <a:t>top = NULL;</a:t>
            </a:r>
          </a:p>
          <a:p>
            <a:pPr marL="342900" indent="-342900">
              <a:lnSpc>
                <a:spcPct val="80000"/>
              </a:lnSpc>
              <a:spcBef>
                <a:spcPct val="20000"/>
              </a:spcBef>
              <a:buFont typeface="Wingdings" pitchFamily="2" charset="2"/>
              <a:buNone/>
            </a:pPr>
            <a:r>
              <a:rPr lang="en-US" sz="2000" dirty="0" smtClean="0">
                <a:latin typeface="Gill Sans MT" pitchFamily="34" charset="0"/>
              </a:rPr>
              <a:t>char menu = ‘0 ‘;</a:t>
            </a:r>
          </a:p>
          <a:p>
            <a:pPr marL="342900" indent="-342900">
              <a:lnSpc>
                <a:spcPct val="80000"/>
              </a:lnSpc>
              <a:spcBef>
                <a:spcPct val="20000"/>
              </a:spcBef>
              <a:buFont typeface="Wingdings" pitchFamily="2" charset="2"/>
              <a:buNone/>
            </a:pPr>
            <a:r>
              <a:rPr lang="en-US" sz="2000" dirty="0" smtClean="0">
                <a:latin typeface="Gill Sans MT" pitchFamily="34" charset="0"/>
              </a:rPr>
              <a:t>while (menu != ‘3’)</a:t>
            </a:r>
          </a:p>
          <a:p>
            <a:pPr marL="342900" indent="-342900">
              <a:lnSpc>
                <a:spcPct val="80000"/>
              </a:lnSpc>
              <a:spcBef>
                <a:spcPct val="20000"/>
              </a:spcBef>
              <a:buFont typeface="Wingdings" pitchFamily="2" charset="2"/>
              <a:buNone/>
            </a:pPr>
            <a:r>
              <a:rPr lang="en-US" sz="2000" dirty="0" smtClean="0">
                <a:latin typeface="Gill Sans MT" pitchFamily="34" charset="0"/>
              </a:rPr>
              <a:t>  {</a:t>
            </a:r>
          </a:p>
          <a:p>
            <a:pPr marL="342900" indent="-342900">
              <a:lnSpc>
                <a:spcPct val="80000"/>
              </a:lnSpc>
              <a:spcBef>
                <a:spcPct val="20000"/>
              </a:spcBef>
              <a:buFont typeface="Wingdings" pitchFamily="2" charset="2"/>
              <a:buNone/>
            </a:pPr>
            <a:r>
              <a:rPr lang="en-US" sz="2000" dirty="0" smtClean="0">
                <a:latin typeface="Gill Sans MT" pitchFamily="34" charset="0"/>
              </a:rPr>
              <a:t>    </a:t>
            </a:r>
            <a:r>
              <a:rPr lang="en-US" sz="2000" dirty="0" err="1" smtClean="0">
                <a:latin typeface="Gill Sans MT" pitchFamily="34" charset="0"/>
              </a:rPr>
              <a:t>printf</a:t>
            </a:r>
            <a:r>
              <a:rPr lang="en-US" sz="2000" dirty="0" smtClean="0">
                <a:latin typeface="Gill Sans MT" pitchFamily="34" charset="0"/>
              </a:rPr>
              <a:t>( “Add Nodes     :\n”);</a:t>
            </a:r>
          </a:p>
          <a:p>
            <a:pPr marL="342900" indent="-342900">
              <a:lnSpc>
                <a:spcPct val="80000"/>
              </a:lnSpc>
              <a:spcBef>
                <a:spcPct val="20000"/>
              </a:spcBef>
              <a:buFont typeface="Wingdings" pitchFamily="2" charset="2"/>
              <a:buNone/>
            </a:pPr>
            <a:r>
              <a:rPr lang="en-US" sz="2000" dirty="0" smtClean="0">
                <a:latin typeface="Gill Sans MT" pitchFamily="34" charset="0"/>
              </a:rPr>
              <a:t>    </a:t>
            </a:r>
            <a:r>
              <a:rPr lang="en-US" sz="2000" dirty="0" err="1" smtClean="0">
                <a:latin typeface="Gill Sans MT" pitchFamily="34" charset="0"/>
              </a:rPr>
              <a:t>printf</a:t>
            </a:r>
            <a:r>
              <a:rPr lang="en-US" sz="2000" dirty="0" smtClean="0">
                <a:latin typeface="Gill Sans MT" pitchFamily="34" charset="0"/>
              </a:rPr>
              <a:t>( “Delete Nodes  :\n”);</a:t>
            </a:r>
          </a:p>
          <a:p>
            <a:pPr marL="342900" indent="-342900">
              <a:lnSpc>
                <a:spcPct val="80000"/>
              </a:lnSpc>
              <a:spcBef>
                <a:spcPct val="20000"/>
              </a:spcBef>
              <a:buFont typeface="Wingdings" pitchFamily="2" charset="2"/>
              <a:buNone/>
            </a:pPr>
            <a:r>
              <a:rPr lang="en-US" sz="2000" dirty="0" smtClean="0">
                <a:latin typeface="Gill Sans MT" pitchFamily="34" charset="0"/>
              </a:rPr>
              <a:t>    </a:t>
            </a:r>
            <a:r>
              <a:rPr lang="en-US" sz="2000" dirty="0" err="1" smtClean="0">
                <a:latin typeface="Gill Sans MT" pitchFamily="34" charset="0"/>
              </a:rPr>
              <a:t>printf</a:t>
            </a:r>
            <a:r>
              <a:rPr lang="en-US" sz="2000" dirty="0" smtClean="0">
                <a:latin typeface="Gill Sans MT" pitchFamily="34" charset="0"/>
              </a:rPr>
              <a:t>( “Exit                 :\n”);</a:t>
            </a:r>
          </a:p>
          <a:p>
            <a:pPr marL="342900" indent="-342900">
              <a:lnSpc>
                <a:spcPct val="80000"/>
              </a:lnSpc>
              <a:spcBef>
                <a:spcPct val="20000"/>
              </a:spcBef>
              <a:buFont typeface="Wingdings" pitchFamily="2" charset="2"/>
              <a:buNone/>
            </a:pPr>
            <a:r>
              <a:rPr lang="en-US" sz="2000" dirty="0" smtClean="0">
                <a:latin typeface="Gill Sans MT" pitchFamily="34" charset="0"/>
              </a:rPr>
              <a:t>    menu = </a:t>
            </a:r>
            <a:r>
              <a:rPr lang="en-US" sz="2000" dirty="0" err="1" smtClean="0">
                <a:latin typeface="Gill Sans MT" pitchFamily="34" charset="0"/>
              </a:rPr>
              <a:t>getchar</a:t>
            </a:r>
            <a:r>
              <a:rPr lang="en-US" sz="2000" dirty="0" smtClean="0">
                <a:latin typeface="Gill Sans MT" pitchFamily="34" charset="0"/>
              </a:rPr>
              <a:t>( );</a:t>
            </a:r>
          </a:p>
          <a:p>
            <a:pPr marL="342900" indent="-342900">
              <a:lnSpc>
                <a:spcPct val="80000"/>
              </a:lnSpc>
              <a:spcBef>
                <a:spcPct val="20000"/>
              </a:spcBef>
              <a:buFont typeface="Wingdings" pitchFamily="2" charset="2"/>
              <a:buNone/>
            </a:pPr>
            <a:r>
              <a:rPr lang="en-US" sz="2000" dirty="0" smtClean="0">
                <a:latin typeface="Gill Sans MT" pitchFamily="34" charset="0"/>
              </a:rPr>
              <a:t>   switch (menu)</a:t>
            </a:r>
          </a:p>
          <a:p>
            <a:pPr marL="342900" indent="-342900">
              <a:lnSpc>
                <a:spcPct val="80000"/>
              </a:lnSpc>
              <a:spcBef>
                <a:spcPct val="20000"/>
              </a:spcBef>
              <a:buFont typeface="Wingdings" pitchFamily="2" charset="2"/>
              <a:buNone/>
            </a:pPr>
            <a:r>
              <a:rPr lang="en-US" sz="2000" dirty="0" smtClean="0">
                <a:latin typeface="Gill Sans MT" pitchFamily="34" charset="0"/>
              </a:rPr>
              <a:t> {	case ‘1’ : push( );	break;</a:t>
            </a:r>
          </a:p>
          <a:p>
            <a:pPr marL="342900" indent="-342900">
              <a:lnSpc>
                <a:spcPct val="80000"/>
              </a:lnSpc>
              <a:spcBef>
                <a:spcPct val="20000"/>
              </a:spcBef>
              <a:buFont typeface="Wingdings" pitchFamily="2" charset="2"/>
              <a:buNone/>
            </a:pPr>
            <a:r>
              <a:rPr lang="en-US" sz="2000" dirty="0" smtClean="0">
                <a:latin typeface="Gill Sans MT" pitchFamily="34" charset="0"/>
              </a:rPr>
              <a:t>   case ‘2’ : pop( )	;            break;</a:t>
            </a:r>
          </a:p>
          <a:p>
            <a:pPr marL="342900" indent="-342900">
              <a:lnSpc>
                <a:spcPct val="80000"/>
              </a:lnSpc>
              <a:spcBef>
                <a:spcPct val="20000"/>
              </a:spcBef>
              <a:buFont typeface="Wingdings" pitchFamily="2" charset="2"/>
              <a:buNone/>
            </a:pPr>
            <a:r>
              <a:rPr lang="en-US" sz="2000" dirty="0" smtClean="0">
                <a:latin typeface="Gill Sans MT" pitchFamily="34" charset="0"/>
              </a:rPr>
              <a:t> case ‘3’: exit( );		break;</a:t>
            </a:r>
          </a:p>
          <a:p>
            <a:pPr marL="342900" indent="-342900">
              <a:spcBef>
                <a:spcPct val="20000"/>
              </a:spcBef>
              <a:buFont typeface="Wingdings" pitchFamily="2" charset="2"/>
              <a:buNone/>
            </a:pPr>
            <a:r>
              <a:rPr lang="en-US" sz="2000" dirty="0" smtClean="0">
                <a:latin typeface="Gill Sans MT" pitchFamily="34" charset="0"/>
              </a:rPr>
              <a:t>} /* end of switch */</a:t>
            </a:r>
          </a:p>
          <a:p>
            <a:pPr marL="342900" indent="-342900">
              <a:spcBef>
                <a:spcPct val="20000"/>
              </a:spcBef>
            </a:pPr>
            <a:r>
              <a:rPr lang="en-US" sz="2000" dirty="0" smtClean="0">
                <a:latin typeface="Gill Sans MT" pitchFamily="34" charset="0"/>
              </a:rPr>
              <a:t>   } /*</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3" name="Rectangle 3"/>
          <p:cNvSpPr>
            <a:spLocks noGrp="1" noChangeArrowheads="1"/>
          </p:cNvSpPr>
          <p:nvPr>
            <p:ph idx="1"/>
          </p:nvPr>
        </p:nvSpPr>
        <p:spPr>
          <a:xfrm>
            <a:off x="457200" y="1066800"/>
            <a:ext cx="8229600" cy="5029200"/>
          </a:xfrm>
        </p:spPr>
        <p:txBody>
          <a:bodyPr/>
          <a:lstStyle/>
          <a:p>
            <a:pPr eaLnBrk="1" hangingPunct="1">
              <a:lnSpc>
                <a:spcPct val="90000"/>
              </a:lnSpc>
              <a:buFont typeface="Wingdings" pitchFamily="2" charset="2"/>
              <a:buNone/>
            </a:pPr>
            <a:r>
              <a:rPr lang="en-US" sz="1800" dirty="0" smtClean="0"/>
              <a:t>push( )</a:t>
            </a:r>
          </a:p>
          <a:p>
            <a:pPr eaLnBrk="1" hangingPunct="1">
              <a:lnSpc>
                <a:spcPct val="90000"/>
              </a:lnSpc>
              <a:buFont typeface="Wingdings" pitchFamily="2" charset="2"/>
              <a:buNone/>
            </a:pPr>
            <a:r>
              <a:rPr lang="en-US" sz="1800" dirty="0" smtClean="0"/>
              <a:t>{	</a:t>
            </a:r>
            <a:r>
              <a:rPr lang="en-US" sz="1800" dirty="0" err="1" smtClean="0"/>
              <a:t>struct</a:t>
            </a:r>
            <a:r>
              <a:rPr lang="en-US" sz="1800" dirty="0" smtClean="0"/>
              <a:t> stack * new;</a:t>
            </a:r>
          </a:p>
          <a:p>
            <a:pPr eaLnBrk="1" hangingPunct="1">
              <a:lnSpc>
                <a:spcPct val="90000"/>
              </a:lnSpc>
              <a:buFont typeface="Wingdings" pitchFamily="2" charset="2"/>
              <a:buNone/>
            </a:pPr>
            <a:r>
              <a:rPr lang="en-US" sz="1800" dirty="0" smtClean="0"/>
              <a:t>	char </a:t>
            </a:r>
            <a:r>
              <a:rPr lang="en-US" sz="1800" dirty="0" err="1" smtClean="0"/>
              <a:t>ch</a:t>
            </a:r>
            <a:r>
              <a:rPr lang="en-US" sz="1800" dirty="0" smtClean="0"/>
              <a:t>;</a:t>
            </a:r>
          </a:p>
          <a:p>
            <a:pPr eaLnBrk="1" hangingPunct="1">
              <a:lnSpc>
                <a:spcPct val="90000"/>
              </a:lnSpc>
              <a:buFont typeface="Wingdings" pitchFamily="2" charset="2"/>
              <a:buNone/>
            </a:pPr>
            <a:r>
              <a:rPr lang="en-US" sz="1800" dirty="0" smtClean="0"/>
              <a:t>	</a:t>
            </a:r>
            <a:r>
              <a:rPr lang="en-US" sz="1800" dirty="0" err="1" smtClean="0"/>
              <a:t>ch</a:t>
            </a:r>
            <a:r>
              <a:rPr lang="en-US" sz="1800" dirty="0" smtClean="0"/>
              <a:t> = ‘y’;</a:t>
            </a:r>
          </a:p>
          <a:p>
            <a:pPr eaLnBrk="1" hangingPunct="1">
              <a:lnSpc>
                <a:spcPct val="90000"/>
              </a:lnSpc>
              <a:buFont typeface="Wingdings" pitchFamily="2" charset="2"/>
              <a:buNone/>
            </a:pPr>
            <a:r>
              <a:rPr lang="en-US" sz="1800" dirty="0" smtClean="0"/>
              <a:t>  while (</a:t>
            </a:r>
            <a:r>
              <a:rPr lang="en-US" sz="1800" dirty="0" err="1" smtClean="0"/>
              <a:t>ch</a:t>
            </a:r>
            <a:r>
              <a:rPr lang="en-US" sz="1800" dirty="0" smtClean="0"/>
              <a:t> = = ‘y’)</a:t>
            </a:r>
          </a:p>
          <a:p>
            <a:pPr eaLnBrk="1" hangingPunct="1">
              <a:lnSpc>
                <a:spcPct val="90000"/>
              </a:lnSpc>
              <a:buFont typeface="Wingdings" pitchFamily="2" charset="2"/>
              <a:buNone/>
            </a:pPr>
            <a:r>
              <a:rPr lang="en-US" sz="1800" dirty="0" smtClean="0"/>
              <a:t>   { new = </a:t>
            </a:r>
            <a:r>
              <a:rPr lang="en-US" sz="1800" dirty="0" err="1" smtClean="0"/>
              <a:t>getnode</a:t>
            </a:r>
            <a:r>
              <a:rPr lang="en-US" sz="1800" dirty="0" smtClean="0"/>
              <a:t>( )</a:t>
            </a:r>
          </a:p>
          <a:p>
            <a:pPr eaLnBrk="1" hangingPunct="1">
              <a:lnSpc>
                <a:spcPct val="90000"/>
              </a:lnSpc>
              <a:buFont typeface="Wingdings" pitchFamily="2" charset="2"/>
              <a:buNone/>
            </a:pPr>
            <a:r>
              <a:rPr lang="en-US" sz="1800" dirty="0" smtClean="0"/>
              <a:t>     /* checking for an empty stack */</a:t>
            </a:r>
          </a:p>
          <a:p>
            <a:pPr eaLnBrk="1" hangingPunct="1">
              <a:lnSpc>
                <a:spcPct val="90000"/>
              </a:lnSpc>
              <a:buFont typeface="Wingdings" pitchFamily="2" charset="2"/>
              <a:buNone/>
            </a:pPr>
            <a:r>
              <a:rPr lang="en-US" sz="1800" dirty="0" smtClean="0"/>
              <a:t>     if ( top = = null)</a:t>
            </a:r>
          </a:p>
          <a:p>
            <a:pPr eaLnBrk="1" hangingPunct="1">
              <a:lnSpc>
                <a:spcPct val="90000"/>
              </a:lnSpc>
              <a:buFont typeface="Wingdings" pitchFamily="2" charset="2"/>
              <a:buNone/>
            </a:pPr>
            <a:r>
              <a:rPr lang="en-US" sz="1800" dirty="0" smtClean="0"/>
              <a:t>     	top = new;	</a:t>
            </a:r>
          </a:p>
          <a:p>
            <a:pPr eaLnBrk="1" hangingPunct="1">
              <a:buFont typeface="Wingdings" pitchFamily="2" charset="2"/>
              <a:buNone/>
            </a:pPr>
            <a:r>
              <a:rPr lang="en-US" sz="1800" dirty="0" smtClean="0"/>
              <a:t> 	else	{ new-&gt;next = top;</a:t>
            </a:r>
          </a:p>
          <a:p>
            <a:pPr eaLnBrk="1" hangingPunct="1">
              <a:buFont typeface="Wingdings" pitchFamily="2" charset="2"/>
              <a:buNone/>
            </a:pPr>
            <a:r>
              <a:rPr lang="en-US" sz="1800" dirty="0" smtClean="0"/>
              <a:t>     	  top = new;	 </a:t>
            </a:r>
          </a:p>
          <a:p>
            <a:pPr eaLnBrk="1" hangingPunct="1">
              <a:buFont typeface="Wingdings" pitchFamily="2" charset="2"/>
              <a:buNone/>
            </a:pPr>
            <a:r>
              <a:rPr lang="en-US" sz="1800" dirty="0" smtClean="0"/>
              <a:t>		} </a:t>
            </a:r>
          </a:p>
          <a:p>
            <a:pPr eaLnBrk="1" hangingPunct="1">
              <a:buFont typeface="Wingdings" pitchFamily="2" charset="2"/>
              <a:buNone/>
            </a:pPr>
            <a:r>
              <a:rPr lang="en-US" sz="1800" dirty="0" smtClean="0"/>
              <a:t>  </a:t>
            </a:r>
            <a:r>
              <a:rPr lang="en-US" sz="1800" dirty="0" err="1" smtClean="0"/>
              <a:t>printf</a:t>
            </a:r>
            <a:r>
              <a:rPr lang="en-US" sz="1800" dirty="0" smtClean="0"/>
              <a:t>("%</a:t>
            </a:r>
            <a:r>
              <a:rPr lang="en-US" sz="1800" dirty="0" err="1" smtClean="0"/>
              <a:t>s","Want</a:t>
            </a:r>
            <a:r>
              <a:rPr lang="en-US" sz="1800" dirty="0" smtClean="0"/>
              <a:t> to add more nodes\n"); </a:t>
            </a:r>
          </a:p>
          <a:p>
            <a:pPr eaLnBrk="1" hangingPunct="1">
              <a:buFont typeface="Wingdings" pitchFamily="2" charset="2"/>
              <a:buNone/>
            </a:pPr>
            <a:r>
              <a:rPr lang="en-US" sz="1800" dirty="0" smtClean="0"/>
              <a:t>  </a:t>
            </a:r>
            <a:r>
              <a:rPr lang="en-US" sz="1800" dirty="0" err="1" smtClean="0"/>
              <a:t>scanf</a:t>
            </a:r>
            <a:r>
              <a:rPr lang="en-US" sz="1800" dirty="0" smtClean="0"/>
              <a:t>( "%c", &amp;</a:t>
            </a:r>
            <a:r>
              <a:rPr lang="en-US" sz="1800" dirty="0" err="1" smtClean="0"/>
              <a:t>ch</a:t>
            </a:r>
            <a:r>
              <a:rPr lang="en-US" sz="1800" dirty="0" smtClean="0"/>
              <a:t> );</a:t>
            </a:r>
          </a:p>
          <a:p>
            <a:pPr eaLnBrk="1" hangingPunct="1">
              <a:buFont typeface="Wingdings" pitchFamily="2" charset="2"/>
              <a:buNone/>
            </a:pPr>
            <a:r>
              <a:rPr lang="en-US" sz="1800" dirty="0" smtClean="0"/>
              <a:t>  </a:t>
            </a:r>
            <a:r>
              <a:rPr lang="en-US" sz="1800" dirty="0" err="1" smtClean="0"/>
              <a:t>fflush</a:t>
            </a:r>
            <a:r>
              <a:rPr lang="en-US" sz="1800" dirty="0" smtClean="0"/>
              <a:t>( </a:t>
            </a:r>
            <a:r>
              <a:rPr lang="en-US" sz="1800" dirty="0" err="1" smtClean="0"/>
              <a:t>stdin</a:t>
            </a:r>
            <a:r>
              <a:rPr lang="en-US" sz="1800" dirty="0" smtClean="0"/>
              <a:t> );</a:t>
            </a:r>
          </a:p>
          <a:p>
            <a:pPr eaLnBrk="1" hangingPunct="1">
              <a:buFont typeface="Wingdings" pitchFamily="2" charset="2"/>
              <a:buNone/>
            </a:pPr>
            <a:r>
              <a:rPr lang="en-US" sz="1800" dirty="0" smtClean="0"/>
              <a:t> } /* end of while  */</a:t>
            </a:r>
          </a:p>
          <a:p>
            <a:pPr eaLnBrk="1" hangingPunct="1">
              <a:buFont typeface="Wingdings" pitchFamily="2" charset="2"/>
              <a:buNone/>
            </a:pPr>
            <a:r>
              <a:rPr lang="en-US" sz="1800" dirty="0" smtClean="0"/>
              <a:t>} /* end of push( )</a:t>
            </a:r>
            <a:r>
              <a:rPr lang="en-US" dirty="0" smtClean="0"/>
              <a:t>     </a:t>
            </a:r>
          </a:p>
        </p:txBody>
      </p:sp>
      <p:sp>
        <p:nvSpPr>
          <p:cNvPr id="530434" name="Rectangle 2"/>
          <p:cNvSpPr>
            <a:spLocks noGrp="1" noChangeArrowheads="1"/>
          </p:cNvSpPr>
          <p:nvPr>
            <p:ph type="title"/>
          </p:nvPr>
        </p:nvSpPr>
        <p:spPr/>
        <p:txBody>
          <a:bodyPr/>
          <a:lstStyle/>
          <a:p>
            <a:pPr eaLnBrk="1" hangingPunct="1"/>
            <a:r>
              <a:rPr lang="en-US" sz="3200" smtClean="0"/>
              <a:t>Implementing push( )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p:cNvSpPr>
            <a:spLocks noGrp="1"/>
          </p:cNvSpPr>
          <p:nvPr>
            <p:ph type="title" idx="4294967295"/>
          </p:nvPr>
        </p:nvSpPr>
        <p:spPr/>
        <p:txBody>
          <a:bodyPr/>
          <a:lstStyle/>
          <a:p>
            <a:pPr eaLnBrk="1" hangingPunct="1"/>
            <a:r>
              <a:rPr lang="en-US" sz="3200" dirty="0" smtClean="0"/>
              <a:t>Equality and Relational Operators</a:t>
            </a:r>
          </a:p>
        </p:txBody>
      </p:sp>
      <p:graphicFrame>
        <p:nvGraphicFramePr>
          <p:cNvPr id="140291" name="Object 3"/>
          <p:cNvGraphicFramePr>
            <a:graphicFrameLocks noChangeAspect="1"/>
          </p:cNvGraphicFramePr>
          <p:nvPr>
            <p:ph type="body" idx="4294967295"/>
          </p:nvPr>
        </p:nvGraphicFramePr>
        <p:xfrm>
          <a:off x="457200" y="1790700"/>
          <a:ext cx="8229600" cy="3906838"/>
        </p:xfrm>
        <a:graphic>
          <a:graphicData uri="http://schemas.openxmlformats.org/presentationml/2006/ole">
            <p:oleObj spid="_x0000_s140291" name="Document" r:id="rId3" imgW="7774200" imgH="4302360" progId="Word.Document.8">
              <p:embed/>
            </p:oleObj>
          </a:graphicData>
        </a:graphic>
      </p:graphicFrame>
      <p:sp>
        <p:nvSpPr>
          <p:cNvPr id="140293" name="Rectangle 4"/>
          <p:cNvSpPr>
            <a:spLocks noChangeArrowheads="1"/>
          </p:cNvSpPr>
          <p:nvPr/>
        </p:nvSpPr>
        <p:spPr bwMode="auto">
          <a:xfrm>
            <a:off x="609600" y="1295400"/>
            <a:ext cx="3352800" cy="366713"/>
          </a:xfrm>
          <a:prstGeom prst="rect">
            <a:avLst/>
          </a:prstGeom>
          <a:noFill/>
          <a:ln w="9525">
            <a:noFill/>
            <a:miter lim="800000"/>
            <a:headEnd/>
            <a:tailEnd/>
          </a:ln>
        </p:spPr>
        <p:txBody>
          <a:bodyPr>
            <a:spAutoFit/>
          </a:bodyPr>
          <a:lstStyle/>
          <a:p>
            <a:r>
              <a:rPr lang="en-US" b="1">
                <a:latin typeface="Gill Sans MT" pitchFamily="34" charset="0"/>
              </a:rPr>
              <a:t>Decision Making operators</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7" name="Rectangle 2"/>
          <p:cNvSpPr>
            <a:spLocks noGrp="1" noChangeArrowheads="1"/>
          </p:cNvSpPr>
          <p:nvPr>
            <p:ph type="title"/>
          </p:nvPr>
        </p:nvSpPr>
        <p:spPr/>
        <p:txBody>
          <a:bodyPr/>
          <a:lstStyle/>
          <a:p>
            <a:pPr eaLnBrk="1" hangingPunct="1"/>
            <a:r>
              <a:rPr lang="en-US" sz="3200" smtClean="0"/>
              <a:t>A View of the Stack After Insertion</a:t>
            </a:r>
          </a:p>
        </p:txBody>
      </p:sp>
      <p:grpSp>
        <p:nvGrpSpPr>
          <p:cNvPr id="531458" name="Group 4"/>
          <p:cNvGrpSpPr>
            <a:grpSpLocks/>
          </p:cNvGrpSpPr>
          <p:nvPr/>
        </p:nvGrpSpPr>
        <p:grpSpPr bwMode="auto">
          <a:xfrm>
            <a:off x="1676400" y="2514600"/>
            <a:ext cx="5638800" cy="2514600"/>
            <a:chOff x="2601" y="11704"/>
            <a:chExt cx="6480" cy="1980"/>
          </a:xfrm>
        </p:grpSpPr>
        <p:sp>
          <p:nvSpPr>
            <p:cNvPr id="531463" name="Text Box 5"/>
            <p:cNvSpPr txBox="1">
              <a:spLocks noChangeArrowheads="1"/>
            </p:cNvSpPr>
            <p:nvPr/>
          </p:nvSpPr>
          <p:spPr bwMode="auto">
            <a:xfrm>
              <a:off x="2781" y="11704"/>
              <a:ext cx="720" cy="540"/>
            </a:xfrm>
            <a:prstGeom prst="rect">
              <a:avLst/>
            </a:prstGeom>
            <a:solidFill>
              <a:srgbClr val="FFFFFF"/>
            </a:solidFill>
            <a:ln w="9525">
              <a:noFill/>
              <a:miter lim="800000"/>
              <a:headEnd/>
              <a:tailEnd/>
            </a:ln>
          </p:spPr>
          <p:txBody>
            <a:bodyPr/>
            <a:lstStyle/>
            <a:p>
              <a:pPr algn="ctr"/>
              <a:r>
                <a:rPr lang="en-US" sz="1200"/>
                <a:t>new</a:t>
              </a:r>
              <a:endParaRPr lang="en-US" sz="2400"/>
            </a:p>
          </p:txBody>
        </p:sp>
        <p:sp>
          <p:nvSpPr>
            <p:cNvPr id="531464" name="Text Box 6"/>
            <p:cNvSpPr txBox="1">
              <a:spLocks noChangeArrowheads="1"/>
            </p:cNvSpPr>
            <p:nvPr/>
          </p:nvSpPr>
          <p:spPr bwMode="auto">
            <a:xfrm>
              <a:off x="2601" y="13144"/>
              <a:ext cx="900" cy="540"/>
            </a:xfrm>
            <a:prstGeom prst="rect">
              <a:avLst/>
            </a:prstGeom>
            <a:solidFill>
              <a:srgbClr val="FFFFFF"/>
            </a:solidFill>
            <a:ln w="9525">
              <a:noFill/>
              <a:miter lim="800000"/>
              <a:headEnd/>
              <a:tailEnd/>
            </a:ln>
          </p:spPr>
          <p:txBody>
            <a:bodyPr/>
            <a:lstStyle/>
            <a:p>
              <a:pPr algn="ctr"/>
              <a:r>
                <a:rPr lang="en-US" sz="1200"/>
                <a:t>top</a:t>
              </a:r>
              <a:endParaRPr lang="en-US" sz="2400"/>
            </a:p>
          </p:txBody>
        </p:sp>
        <p:sp>
          <p:nvSpPr>
            <p:cNvPr id="531465" name="Rectangle 7"/>
            <p:cNvSpPr>
              <a:spLocks noChangeArrowheads="1"/>
            </p:cNvSpPr>
            <p:nvPr/>
          </p:nvSpPr>
          <p:spPr bwMode="auto">
            <a:xfrm>
              <a:off x="3501" y="11884"/>
              <a:ext cx="1980" cy="540"/>
            </a:xfrm>
            <a:prstGeom prst="rect">
              <a:avLst/>
            </a:prstGeom>
            <a:solidFill>
              <a:srgbClr val="FFFFFF"/>
            </a:solidFill>
            <a:ln w="9525">
              <a:solidFill>
                <a:srgbClr val="000000"/>
              </a:solidFill>
              <a:miter lim="800000"/>
              <a:headEnd/>
              <a:tailEnd/>
            </a:ln>
          </p:spPr>
          <p:txBody>
            <a:bodyPr/>
            <a:lstStyle/>
            <a:p>
              <a:r>
                <a:rPr lang="en-US" sz="1200"/>
                <a:t>  1</a:t>
              </a:r>
              <a:endParaRPr lang="en-US" sz="2400"/>
            </a:p>
          </p:txBody>
        </p:sp>
        <p:sp>
          <p:nvSpPr>
            <p:cNvPr id="531466" name="Rectangle 8"/>
            <p:cNvSpPr>
              <a:spLocks noChangeArrowheads="1"/>
            </p:cNvSpPr>
            <p:nvPr/>
          </p:nvSpPr>
          <p:spPr bwMode="auto">
            <a:xfrm>
              <a:off x="3501" y="13144"/>
              <a:ext cx="198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531467" name="Rectangle 9"/>
            <p:cNvSpPr>
              <a:spLocks noChangeArrowheads="1"/>
            </p:cNvSpPr>
            <p:nvPr/>
          </p:nvSpPr>
          <p:spPr bwMode="auto">
            <a:xfrm>
              <a:off x="7101" y="13144"/>
              <a:ext cx="1980" cy="540"/>
            </a:xfrm>
            <a:prstGeom prst="rect">
              <a:avLst/>
            </a:prstGeom>
            <a:solidFill>
              <a:srgbClr val="FFFFFF"/>
            </a:solidFill>
            <a:ln w="9525">
              <a:solidFill>
                <a:srgbClr val="000000"/>
              </a:solidFill>
              <a:miter lim="800000"/>
              <a:headEnd/>
              <a:tailEnd/>
            </a:ln>
          </p:spPr>
          <p:txBody>
            <a:bodyPr/>
            <a:lstStyle/>
            <a:p>
              <a:r>
                <a:rPr lang="en-US" sz="1200"/>
                <a:t>   3</a:t>
              </a:r>
              <a:endParaRPr lang="en-US" sz="2400"/>
            </a:p>
          </p:txBody>
        </p:sp>
        <p:sp>
          <p:nvSpPr>
            <p:cNvPr id="531468" name="Line 10"/>
            <p:cNvSpPr>
              <a:spLocks noChangeShapeType="1"/>
            </p:cNvSpPr>
            <p:nvPr/>
          </p:nvSpPr>
          <p:spPr bwMode="auto">
            <a:xfrm>
              <a:off x="2961" y="13504"/>
              <a:ext cx="540" cy="0"/>
            </a:xfrm>
            <a:prstGeom prst="line">
              <a:avLst/>
            </a:prstGeom>
            <a:noFill/>
            <a:ln w="9525">
              <a:solidFill>
                <a:srgbClr val="000000"/>
              </a:solidFill>
              <a:round/>
              <a:headEnd/>
              <a:tailEnd type="triangle" w="med" len="med"/>
            </a:ln>
          </p:spPr>
          <p:txBody>
            <a:bodyPr/>
            <a:lstStyle/>
            <a:p>
              <a:endParaRPr lang="en-US"/>
            </a:p>
          </p:txBody>
        </p:sp>
        <p:sp>
          <p:nvSpPr>
            <p:cNvPr id="531469" name="Line 11"/>
            <p:cNvSpPr>
              <a:spLocks noChangeShapeType="1"/>
            </p:cNvSpPr>
            <p:nvPr/>
          </p:nvSpPr>
          <p:spPr bwMode="auto">
            <a:xfrm>
              <a:off x="4401" y="13144"/>
              <a:ext cx="0" cy="540"/>
            </a:xfrm>
            <a:prstGeom prst="line">
              <a:avLst/>
            </a:prstGeom>
            <a:noFill/>
            <a:ln w="9525">
              <a:solidFill>
                <a:srgbClr val="000000"/>
              </a:solidFill>
              <a:round/>
              <a:headEnd/>
              <a:tailEnd/>
            </a:ln>
          </p:spPr>
          <p:txBody>
            <a:bodyPr/>
            <a:lstStyle/>
            <a:p>
              <a:endParaRPr lang="en-US"/>
            </a:p>
          </p:txBody>
        </p:sp>
        <p:sp>
          <p:nvSpPr>
            <p:cNvPr id="531470" name="Line 12"/>
            <p:cNvSpPr>
              <a:spLocks noChangeShapeType="1"/>
            </p:cNvSpPr>
            <p:nvPr/>
          </p:nvSpPr>
          <p:spPr bwMode="auto">
            <a:xfrm>
              <a:off x="8001" y="13144"/>
              <a:ext cx="0" cy="540"/>
            </a:xfrm>
            <a:prstGeom prst="line">
              <a:avLst/>
            </a:prstGeom>
            <a:noFill/>
            <a:ln w="9525">
              <a:solidFill>
                <a:srgbClr val="000000"/>
              </a:solidFill>
              <a:round/>
              <a:headEnd/>
              <a:tailEnd/>
            </a:ln>
          </p:spPr>
          <p:txBody>
            <a:bodyPr/>
            <a:lstStyle/>
            <a:p>
              <a:endParaRPr lang="en-US"/>
            </a:p>
          </p:txBody>
        </p:sp>
        <p:sp>
          <p:nvSpPr>
            <p:cNvPr id="531471" name="Line 13"/>
            <p:cNvSpPr>
              <a:spLocks noChangeShapeType="1"/>
            </p:cNvSpPr>
            <p:nvPr/>
          </p:nvSpPr>
          <p:spPr bwMode="auto">
            <a:xfrm>
              <a:off x="5481" y="13504"/>
              <a:ext cx="1620" cy="0"/>
            </a:xfrm>
            <a:prstGeom prst="line">
              <a:avLst/>
            </a:prstGeom>
            <a:noFill/>
            <a:ln w="9525">
              <a:solidFill>
                <a:srgbClr val="000000"/>
              </a:solidFill>
              <a:round/>
              <a:headEnd/>
              <a:tailEnd type="triangle" w="med" len="med"/>
            </a:ln>
          </p:spPr>
          <p:txBody>
            <a:bodyPr/>
            <a:lstStyle/>
            <a:p>
              <a:endParaRPr lang="en-US"/>
            </a:p>
          </p:txBody>
        </p:sp>
        <p:sp>
          <p:nvSpPr>
            <p:cNvPr id="531472" name="Line 14"/>
            <p:cNvSpPr>
              <a:spLocks noChangeShapeType="1"/>
            </p:cNvSpPr>
            <p:nvPr/>
          </p:nvSpPr>
          <p:spPr bwMode="auto">
            <a:xfrm>
              <a:off x="4401" y="11884"/>
              <a:ext cx="0" cy="540"/>
            </a:xfrm>
            <a:prstGeom prst="line">
              <a:avLst/>
            </a:prstGeom>
            <a:noFill/>
            <a:ln w="9525">
              <a:solidFill>
                <a:srgbClr val="000000"/>
              </a:solidFill>
              <a:round/>
              <a:headEnd/>
              <a:tailEnd/>
            </a:ln>
          </p:spPr>
          <p:txBody>
            <a:bodyPr/>
            <a:lstStyle/>
            <a:p>
              <a:endParaRPr lang="en-US"/>
            </a:p>
          </p:txBody>
        </p:sp>
        <p:sp>
          <p:nvSpPr>
            <p:cNvPr id="531473" name="Line 15"/>
            <p:cNvSpPr>
              <a:spLocks noChangeShapeType="1"/>
            </p:cNvSpPr>
            <p:nvPr/>
          </p:nvSpPr>
          <p:spPr bwMode="auto">
            <a:xfrm>
              <a:off x="2961" y="12064"/>
              <a:ext cx="540" cy="0"/>
            </a:xfrm>
            <a:prstGeom prst="line">
              <a:avLst/>
            </a:prstGeom>
            <a:noFill/>
            <a:ln w="9525">
              <a:solidFill>
                <a:srgbClr val="000000"/>
              </a:solidFill>
              <a:round/>
              <a:headEnd/>
              <a:tailEnd type="triangle" w="med" len="med"/>
            </a:ln>
          </p:spPr>
          <p:txBody>
            <a:bodyPr/>
            <a:lstStyle/>
            <a:p>
              <a:endParaRPr lang="en-US"/>
            </a:p>
          </p:txBody>
        </p:sp>
        <p:sp>
          <p:nvSpPr>
            <p:cNvPr id="531474" name="Line 16"/>
            <p:cNvSpPr>
              <a:spLocks noChangeShapeType="1"/>
            </p:cNvSpPr>
            <p:nvPr/>
          </p:nvSpPr>
          <p:spPr bwMode="auto">
            <a:xfrm flipH="1">
              <a:off x="4581" y="12424"/>
              <a:ext cx="180" cy="720"/>
            </a:xfrm>
            <a:prstGeom prst="line">
              <a:avLst/>
            </a:prstGeom>
            <a:noFill/>
            <a:ln w="9525">
              <a:solidFill>
                <a:srgbClr val="000000"/>
              </a:solidFill>
              <a:round/>
              <a:headEnd/>
              <a:tailEnd type="triangle" w="med" len="med"/>
            </a:ln>
          </p:spPr>
          <p:txBody>
            <a:bodyPr/>
            <a:lstStyle/>
            <a:p>
              <a:endParaRPr lang="en-US"/>
            </a:p>
          </p:txBody>
        </p:sp>
        <p:sp>
          <p:nvSpPr>
            <p:cNvPr id="531475" name="Line 17"/>
            <p:cNvSpPr>
              <a:spLocks noChangeShapeType="1"/>
            </p:cNvSpPr>
            <p:nvPr/>
          </p:nvSpPr>
          <p:spPr bwMode="auto">
            <a:xfrm flipV="1">
              <a:off x="3681" y="12424"/>
              <a:ext cx="0" cy="720"/>
            </a:xfrm>
            <a:prstGeom prst="line">
              <a:avLst/>
            </a:prstGeom>
            <a:noFill/>
            <a:ln w="9525">
              <a:solidFill>
                <a:srgbClr val="000000"/>
              </a:solidFill>
              <a:round/>
              <a:headEnd/>
              <a:tailEnd type="triangle" w="med" len="med"/>
            </a:ln>
          </p:spPr>
          <p:txBody>
            <a:bodyPr/>
            <a:lstStyle/>
            <a:p>
              <a:endParaRPr lang="en-US"/>
            </a:p>
          </p:txBody>
        </p:sp>
      </p:grpSp>
      <p:sp>
        <p:nvSpPr>
          <p:cNvPr id="531459" name="Text Box 18"/>
          <p:cNvSpPr txBox="1">
            <a:spLocks noChangeArrowheads="1"/>
          </p:cNvSpPr>
          <p:nvPr/>
        </p:nvSpPr>
        <p:spPr bwMode="auto">
          <a:xfrm>
            <a:off x="3505200" y="5181600"/>
            <a:ext cx="609600" cy="304800"/>
          </a:xfrm>
          <a:prstGeom prst="rect">
            <a:avLst/>
          </a:prstGeom>
          <a:noFill/>
          <a:ln w="9525" algn="ctr">
            <a:noFill/>
            <a:miter lim="800000"/>
            <a:headEnd/>
            <a:tailEnd/>
          </a:ln>
        </p:spPr>
        <p:txBody>
          <a:bodyPr>
            <a:spAutoFit/>
          </a:bodyPr>
          <a:lstStyle/>
          <a:p>
            <a:pPr>
              <a:spcBef>
                <a:spcPct val="50000"/>
              </a:spcBef>
            </a:pPr>
            <a:r>
              <a:rPr lang="en-US" sz="1400"/>
              <a:t>next</a:t>
            </a:r>
          </a:p>
        </p:txBody>
      </p:sp>
      <p:sp>
        <p:nvSpPr>
          <p:cNvPr id="531460" name="Text Box 19"/>
          <p:cNvSpPr txBox="1">
            <a:spLocks noChangeArrowheads="1"/>
          </p:cNvSpPr>
          <p:nvPr/>
        </p:nvSpPr>
        <p:spPr bwMode="auto">
          <a:xfrm>
            <a:off x="2667000" y="3581400"/>
            <a:ext cx="609600" cy="304800"/>
          </a:xfrm>
          <a:prstGeom prst="rect">
            <a:avLst/>
          </a:prstGeom>
          <a:noFill/>
          <a:ln w="9525" algn="ctr">
            <a:noFill/>
            <a:miter lim="800000"/>
            <a:headEnd/>
            <a:tailEnd/>
          </a:ln>
        </p:spPr>
        <p:txBody>
          <a:bodyPr>
            <a:spAutoFit/>
          </a:bodyPr>
          <a:lstStyle/>
          <a:p>
            <a:pPr>
              <a:spcBef>
                <a:spcPct val="50000"/>
              </a:spcBef>
            </a:pPr>
            <a:r>
              <a:rPr lang="en-US" sz="1400"/>
              <a:t>info</a:t>
            </a:r>
          </a:p>
        </p:txBody>
      </p:sp>
      <p:sp>
        <p:nvSpPr>
          <p:cNvPr id="531461" name="Text Box 20"/>
          <p:cNvSpPr txBox="1">
            <a:spLocks noChangeArrowheads="1"/>
          </p:cNvSpPr>
          <p:nvPr/>
        </p:nvSpPr>
        <p:spPr bwMode="auto">
          <a:xfrm>
            <a:off x="2590800" y="5181600"/>
            <a:ext cx="609600" cy="304800"/>
          </a:xfrm>
          <a:prstGeom prst="rect">
            <a:avLst/>
          </a:prstGeom>
          <a:noFill/>
          <a:ln w="9525" algn="ctr">
            <a:noFill/>
            <a:miter lim="800000"/>
            <a:headEnd/>
            <a:tailEnd/>
          </a:ln>
        </p:spPr>
        <p:txBody>
          <a:bodyPr>
            <a:spAutoFit/>
          </a:bodyPr>
          <a:lstStyle/>
          <a:p>
            <a:pPr>
              <a:spcBef>
                <a:spcPct val="50000"/>
              </a:spcBef>
            </a:pPr>
            <a:r>
              <a:rPr lang="en-US" sz="1400"/>
              <a:t>info</a:t>
            </a:r>
          </a:p>
        </p:txBody>
      </p:sp>
      <p:sp>
        <p:nvSpPr>
          <p:cNvPr id="531462" name="Text Box 21"/>
          <p:cNvSpPr txBox="1">
            <a:spLocks noChangeArrowheads="1"/>
          </p:cNvSpPr>
          <p:nvPr/>
        </p:nvSpPr>
        <p:spPr bwMode="auto">
          <a:xfrm>
            <a:off x="3581400" y="3581400"/>
            <a:ext cx="609600" cy="304800"/>
          </a:xfrm>
          <a:prstGeom prst="rect">
            <a:avLst/>
          </a:prstGeom>
          <a:noFill/>
          <a:ln w="9525" algn="ctr">
            <a:noFill/>
            <a:miter lim="800000"/>
            <a:headEnd/>
            <a:tailEnd/>
          </a:ln>
        </p:spPr>
        <p:txBody>
          <a:bodyPr>
            <a:spAutoFit/>
          </a:bodyPr>
          <a:lstStyle/>
          <a:p>
            <a:pPr>
              <a:spcBef>
                <a:spcPct val="50000"/>
              </a:spcBef>
            </a:pPr>
            <a:r>
              <a:rPr lang="en-US" sz="1400"/>
              <a:t>next</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1" name="Rectangle 3"/>
          <p:cNvSpPr>
            <a:spLocks noGrp="1" noChangeArrowheads="1"/>
          </p:cNvSpPr>
          <p:nvPr>
            <p:ph idx="4294967295"/>
          </p:nvPr>
        </p:nvSpPr>
        <p:spPr>
          <a:xfrm>
            <a:off x="457200" y="1371600"/>
            <a:ext cx="8229600" cy="5029200"/>
          </a:xfrm>
        </p:spPr>
        <p:txBody>
          <a:bodyPr/>
          <a:lstStyle/>
          <a:p>
            <a:pPr eaLnBrk="1" hangingPunct="1"/>
            <a:r>
              <a:rPr lang="en-US" smtClean="0"/>
              <a:t>struct stack * makenode()</a:t>
            </a:r>
          </a:p>
          <a:p>
            <a:pPr eaLnBrk="1" hangingPunct="1"/>
            <a:r>
              <a:rPr lang="en-US" smtClean="0"/>
              <a:t>   {</a:t>
            </a:r>
          </a:p>
          <a:p>
            <a:pPr eaLnBrk="1" hangingPunct="1"/>
            <a:r>
              <a:rPr lang="en-US" smtClean="0"/>
              <a:t>    struct stack *new;</a:t>
            </a:r>
          </a:p>
          <a:p>
            <a:pPr eaLnBrk="1" hangingPunct="1"/>
            <a:r>
              <a:rPr lang="en-US" smtClean="0"/>
              <a:t>    new=(struct stack *)  malloc(sizeof(struct(stack));     </a:t>
            </a:r>
          </a:p>
          <a:p>
            <a:pPr eaLnBrk="1" hangingPunct="1"/>
            <a:r>
              <a:rPr lang="en-US" smtClean="0"/>
              <a:t>    scanf("%d",&amp;new-&gt;info);  </a:t>
            </a:r>
          </a:p>
          <a:p>
            <a:pPr eaLnBrk="1" hangingPunct="1"/>
            <a:r>
              <a:rPr lang="en-US" smtClean="0"/>
              <a:t>    new-&gt;next = NULL;</a:t>
            </a:r>
          </a:p>
          <a:p>
            <a:pPr eaLnBrk="1" hangingPunct="1"/>
            <a:r>
              <a:rPr lang="en-US" smtClean="0"/>
              <a:t>    return(new);</a:t>
            </a:r>
          </a:p>
          <a:p>
            <a:pPr eaLnBrk="1" hangingPunct="1"/>
            <a:r>
              <a:rPr lang="en-US" smtClean="0"/>
              <a:t>   }</a:t>
            </a:r>
          </a:p>
          <a:p>
            <a:pPr eaLnBrk="1" hangingPunct="1"/>
            <a:endParaRPr lang="en-US" smtClean="0"/>
          </a:p>
        </p:txBody>
      </p:sp>
      <p:sp>
        <p:nvSpPr>
          <p:cNvPr id="532482" name="Rectangle 2"/>
          <p:cNvSpPr>
            <a:spLocks noGrp="1" noChangeArrowheads="1"/>
          </p:cNvSpPr>
          <p:nvPr>
            <p:ph type="title" idx="4294967295"/>
          </p:nvPr>
        </p:nvSpPr>
        <p:spPr>
          <a:xfrm>
            <a:off x="0" y="0"/>
            <a:ext cx="7562850" cy="914400"/>
          </a:xfrm>
        </p:spPr>
        <p:txBody>
          <a:bodyPr/>
          <a:lstStyle/>
          <a:p>
            <a:pPr eaLnBrk="1" hangingPunct="1"/>
            <a:r>
              <a:rPr lang="en-US" sz="3200" smtClean="0"/>
              <a:t>Creating a Node on a Stack</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Rectangle 3"/>
          <p:cNvSpPr>
            <a:spLocks noGrp="1" noChangeArrowheads="1"/>
          </p:cNvSpPr>
          <p:nvPr>
            <p:ph idx="1"/>
          </p:nvPr>
        </p:nvSpPr>
        <p:spPr/>
        <p:txBody>
          <a:bodyPr/>
          <a:lstStyle/>
          <a:p>
            <a:pPr eaLnBrk="1" hangingPunct="1">
              <a:lnSpc>
                <a:spcPct val="90000"/>
              </a:lnSpc>
              <a:buFont typeface="Wingdings" pitchFamily="2" charset="2"/>
              <a:buNone/>
            </a:pPr>
            <a:r>
              <a:rPr lang="en-US" sz="1800" smtClean="0"/>
              <a:t>pop( )</a:t>
            </a:r>
          </a:p>
          <a:p>
            <a:pPr eaLnBrk="1" hangingPunct="1">
              <a:lnSpc>
                <a:spcPct val="90000"/>
              </a:lnSpc>
              <a:buFont typeface="Wingdings" pitchFamily="2" charset="2"/>
              <a:buNone/>
            </a:pPr>
            <a:r>
              <a:rPr lang="en-US" sz="1800" smtClean="0"/>
              <a:t>{	struct stack * temp;</a:t>
            </a:r>
          </a:p>
          <a:p>
            <a:pPr eaLnBrk="1" hangingPunct="1">
              <a:lnSpc>
                <a:spcPct val="90000"/>
              </a:lnSpc>
              <a:buFont typeface="Wingdings" pitchFamily="2" charset="2"/>
              <a:buNone/>
            </a:pPr>
            <a:r>
              <a:rPr lang="en-US" sz="1800" smtClean="0"/>
              <a:t>  int x; </a:t>
            </a:r>
          </a:p>
          <a:p>
            <a:pPr eaLnBrk="1" hangingPunct="1">
              <a:lnSpc>
                <a:spcPct val="90000"/>
              </a:lnSpc>
              <a:buFont typeface="Wingdings" pitchFamily="2" charset="2"/>
              <a:buNone/>
            </a:pPr>
            <a:r>
              <a:rPr lang="en-US" sz="1800" smtClean="0"/>
              <a:t>  /* check for an empty stack */</a:t>
            </a:r>
          </a:p>
          <a:p>
            <a:pPr eaLnBrk="1" hangingPunct="1">
              <a:lnSpc>
                <a:spcPct val="90000"/>
              </a:lnSpc>
              <a:buFont typeface="Wingdings" pitchFamily="2" charset="2"/>
              <a:buNone/>
            </a:pPr>
            <a:r>
              <a:rPr lang="en-US" sz="1800" smtClean="0"/>
              <a:t>  if (top = = null)</a:t>
            </a:r>
          </a:p>
          <a:p>
            <a:pPr eaLnBrk="1" hangingPunct="1">
              <a:lnSpc>
                <a:spcPct val="90000"/>
              </a:lnSpc>
              <a:buFont typeface="Wingdings" pitchFamily="2" charset="2"/>
              <a:buNone/>
            </a:pPr>
            <a:r>
              <a:rPr lang="en-US" sz="1800" smtClean="0"/>
              <a:t>    {</a:t>
            </a:r>
          </a:p>
          <a:p>
            <a:pPr eaLnBrk="1" hangingPunct="1">
              <a:lnSpc>
                <a:spcPct val="90000"/>
              </a:lnSpc>
              <a:buFont typeface="Wingdings" pitchFamily="2" charset="2"/>
              <a:buNone/>
            </a:pPr>
            <a:r>
              <a:rPr lang="en-US" sz="1800" smtClean="0"/>
              <a:t>      printf (“Cannot remove nodes from an empty stack */</a:t>
            </a:r>
          </a:p>
          <a:p>
            <a:pPr eaLnBrk="1" hangingPunct="1">
              <a:lnSpc>
                <a:spcPct val="90000"/>
              </a:lnSpc>
              <a:buFont typeface="Wingdings" pitchFamily="2" charset="2"/>
              <a:buNone/>
            </a:pPr>
            <a:r>
              <a:rPr lang="en-US" sz="1800" smtClean="0"/>
              <a:t>      exit( );</a:t>
            </a:r>
          </a:p>
          <a:p>
            <a:pPr eaLnBrk="1" hangingPunct="1">
              <a:lnSpc>
                <a:spcPct val="90000"/>
              </a:lnSpc>
              <a:buFont typeface="Wingdings" pitchFamily="2" charset="2"/>
              <a:buNone/>
            </a:pPr>
            <a:r>
              <a:rPr lang="en-US" sz="1800" smtClean="0"/>
              <a:t>     } </a:t>
            </a:r>
          </a:p>
          <a:p>
            <a:pPr eaLnBrk="1" hangingPunct="1">
              <a:buFont typeface="Wingdings" pitchFamily="2" charset="2"/>
              <a:buNone/>
            </a:pPr>
            <a:r>
              <a:rPr lang="en-US" sz="1800" smtClean="0"/>
              <a:t>else</a:t>
            </a:r>
          </a:p>
          <a:p>
            <a:pPr eaLnBrk="1" hangingPunct="1">
              <a:buFont typeface="Wingdings" pitchFamily="2" charset="2"/>
              <a:buNone/>
            </a:pPr>
            <a:r>
              <a:rPr lang="en-US" sz="1800" smtClean="0"/>
              <a:t> {	temp = top;</a:t>
            </a:r>
          </a:p>
          <a:p>
            <a:pPr eaLnBrk="1" hangingPunct="1">
              <a:buFont typeface="Wingdings" pitchFamily="2" charset="2"/>
              <a:buNone/>
            </a:pPr>
            <a:r>
              <a:rPr lang="en-US" sz="1800" smtClean="0"/>
              <a:t>     x = top-&gt;info;</a:t>
            </a:r>
          </a:p>
          <a:p>
            <a:pPr eaLnBrk="1" hangingPunct="1">
              <a:buFont typeface="Wingdings" pitchFamily="2" charset="2"/>
              <a:buNone/>
            </a:pPr>
            <a:r>
              <a:rPr lang="en-US" sz="1800" smtClean="0"/>
              <a:t>     top = top-&gt;next;</a:t>
            </a:r>
          </a:p>
          <a:p>
            <a:pPr eaLnBrk="1" hangingPunct="1">
              <a:buFont typeface="Wingdings" pitchFamily="2" charset="2"/>
              <a:buNone/>
            </a:pPr>
            <a:r>
              <a:rPr lang="en-US" sz="1800" smtClean="0"/>
              <a:t>     free( temp);</a:t>
            </a:r>
          </a:p>
          <a:p>
            <a:pPr eaLnBrk="1" hangingPunct="1">
              <a:buFont typeface="Wingdings" pitchFamily="2" charset="2"/>
              <a:buNone/>
            </a:pPr>
            <a:r>
              <a:rPr lang="en-US" sz="1800" smtClean="0"/>
              <a:t>     return x;   </a:t>
            </a:r>
          </a:p>
          <a:p>
            <a:pPr eaLnBrk="1" hangingPunct="1">
              <a:buFont typeface="Wingdings" pitchFamily="2" charset="2"/>
              <a:buNone/>
            </a:pPr>
            <a:r>
              <a:rPr lang="en-US" sz="1800" smtClean="0"/>
              <a:t>  }</a:t>
            </a:r>
          </a:p>
        </p:txBody>
      </p:sp>
      <p:sp>
        <p:nvSpPr>
          <p:cNvPr id="533506" name="Rectangle 2"/>
          <p:cNvSpPr>
            <a:spLocks noGrp="1" noChangeArrowheads="1"/>
          </p:cNvSpPr>
          <p:nvPr>
            <p:ph type="title"/>
          </p:nvPr>
        </p:nvSpPr>
        <p:spPr/>
        <p:txBody>
          <a:bodyPr/>
          <a:lstStyle/>
          <a:p>
            <a:pPr eaLnBrk="1" hangingPunct="1"/>
            <a:r>
              <a:rPr lang="en-US" sz="3200" smtClean="0"/>
              <a:t>Implementing pop( )</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29" name="Rectangle 3"/>
          <p:cNvSpPr>
            <a:spLocks noGrp="1" noChangeArrowheads="1"/>
          </p:cNvSpPr>
          <p:nvPr>
            <p:ph idx="1"/>
          </p:nvPr>
        </p:nvSpPr>
        <p:spPr/>
        <p:txBody>
          <a:bodyPr/>
          <a:lstStyle/>
          <a:p>
            <a:pPr eaLnBrk="1" hangingPunct="1"/>
            <a:r>
              <a:rPr lang="en-US" smtClean="0"/>
              <a:t>    </a:t>
            </a:r>
          </a:p>
        </p:txBody>
      </p:sp>
      <p:sp>
        <p:nvSpPr>
          <p:cNvPr id="534530" name="Rectangle 2"/>
          <p:cNvSpPr>
            <a:spLocks noGrp="1" noChangeArrowheads="1"/>
          </p:cNvSpPr>
          <p:nvPr>
            <p:ph type="title"/>
          </p:nvPr>
        </p:nvSpPr>
        <p:spPr/>
        <p:txBody>
          <a:bodyPr/>
          <a:lstStyle/>
          <a:p>
            <a:pPr eaLnBrk="1" hangingPunct="1"/>
            <a:r>
              <a:rPr lang="en-US" sz="3200" smtClean="0"/>
              <a:t>A View of the Stack After Deletion</a:t>
            </a:r>
          </a:p>
        </p:txBody>
      </p:sp>
      <p:grpSp>
        <p:nvGrpSpPr>
          <p:cNvPr id="534531" name="Group 4"/>
          <p:cNvGrpSpPr>
            <a:grpSpLocks/>
          </p:cNvGrpSpPr>
          <p:nvPr/>
        </p:nvGrpSpPr>
        <p:grpSpPr bwMode="auto">
          <a:xfrm>
            <a:off x="1828800" y="1905000"/>
            <a:ext cx="5105400" cy="3124200"/>
            <a:chOff x="3681" y="10804"/>
            <a:chExt cx="6300" cy="2881"/>
          </a:xfrm>
        </p:grpSpPr>
        <p:sp>
          <p:nvSpPr>
            <p:cNvPr id="534532" name="Arc 5"/>
            <p:cNvSpPr>
              <a:spLocks/>
            </p:cNvSpPr>
            <p:nvPr/>
          </p:nvSpPr>
          <p:spPr bwMode="auto">
            <a:xfrm rot="-10325901">
              <a:off x="3918" y="12344"/>
              <a:ext cx="4287" cy="1341"/>
            </a:xfrm>
            <a:custGeom>
              <a:avLst/>
              <a:gdLst>
                <a:gd name="T0" fmla="*/ 0 w 43200"/>
                <a:gd name="T1" fmla="*/ 0 h 23878"/>
                <a:gd name="T2" fmla="*/ 0 w 43200"/>
                <a:gd name="T3" fmla="*/ 0 h 23878"/>
                <a:gd name="T4" fmla="*/ 0 w 43200"/>
                <a:gd name="T5" fmla="*/ 0 h 23878"/>
                <a:gd name="T6" fmla="*/ 0 60000 65536"/>
                <a:gd name="T7" fmla="*/ 0 60000 65536"/>
                <a:gd name="T8" fmla="*/ 0 60000 65536"/>
                <a:gd name="T9" fmla="*/ 0 w 43200"/>
                <a:gd name="T10" fmla="*/ 0 h 23878"/>
                <a:gd name="T11" fmla="*/ 43200 w 43200"/>
                <a:gd name="T12" fmla="*/ 23878 h 23878"/>
              </a:gdLst>
              <a:ahLst/>
              <a:cxnLst>
                <a:cxn ang="T6">
                  <a:pos x="T0" y="T1"/>
                </a:cxn>
                <a:cxn ang="T7">
                  <a:pos x="T2" y="T3"/>
                </a:cxn>
                <a:cxn ang="T8">
                  <a:pos x="T4" y="T5"/>
                </a:cxn>
              </a:cxnLst>
              <a:rect l="T9" t="T10" r="T11" b="T12"/>
              <a:pathLst>
                <a:path w="43200" h="23878" fill="none" extrusionOk="0">
                  <a:moveTo>
                    <a:pt x="120" y="23877"/>
                  </a:moveTo>
                  <a:cubicBezTo>
                    <a:pt x="40" y="23121"/>
                    <a:pt x="0" y="22360"/>
                    <a:pt x="0" y="21600"/>
                  </a:cubicBezTo>
                  <a:cubicBezTo>
                    <a:pt x="0" y="9670"/>
                    <a:pt x="9670" y="0"/>
                    <a:pt x="21600" y="0"/>
                  </a:cubicBezTo>
                  <a:cubicBezTo>
                    <a:pt x="33529" y="-1"/>
                    <a:pt x="43199" y="9670"/>
                    <a:pt x="43200" y="21599"/>
                  </a:cubicBezTo>
                </a:path>
                <a:path w="43200" h="23878" stroke="0" extrusionOk="0">
                  <a:moveTo>
                    <a:pt x="120" y="23877"/>
                  </a:moveTo>
                  <a:cubicBezTo>
                    <a:pt x="40" y="23121"/>
                    <a:pt x="0" y="22360"/>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prstDash val="dash"/>
              <a:round/>
              <a:headEnd type="triangle" w="med" len="med"/>
              <a:tailEnd/>
            </a:ln>
          </p:spPr>
          <p:txBody>
            <a:bodyPr/>
            <a:lstStyle/>
            <a:p>
              <a:endParaRPr lang="en-US"/>
            </a:p>
          </p:txBody>
        </p:sp>
        <p:sp>
          <p:nvSpPr>
            <p:cNvPr id="534533" name="Text Box 6"/>
            <p:cNvSpPr txBox="1">
              <a:spLocks noChangeArrowheads="1"/>
            </p:cNvSpPr>
            <p:nvPr/>
          </p:nvSpPr>
          <p:spPr bwMode="auto">
            <a:xfrm>
              <a:off x="5661" y="12604"/>
              <a:ext cx="108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534534" name="Text Box 7"/>
            <p:cNvSpPr txBox="1">
              <a:spLocks noChangeArrowheads="1"/>
            </p:cNvSpPr>
            <p:nvPr/>
          </p:nvSpPr>
          <p:spPr bwMode="auto">
            <a:xfrm>
              <a:off x="3681" y="11884"/>
              <a:ext cx="720" cy="540"/>
            </a:xfrm>
            <a:prstGeom prst="rect">
              <a:avLst/>
            </a:prstGeom>
            <a:solidFill>
              <a:srgbClr val="FFFFFF"/>
            </a:solidFill>
            <a:ln w="9525">
              <a:noFill/>
              <a:miter lim="800000"/>
              <a:headEnd/>
              <a:tailEnd/>
            </a:ln>
          </p:spPr>
          <p:txBody>
            <a:bodyPr/>
            <a:lstStyle/>
            <a:p>
              <a:r>
                <a:rPr lang="en-US" sz="1200"/>
                <a:t>top</a:t>
              </a:r>
              <a:endParaRPr lang="en-US" sz="2400"/>
            </a:p>
          </p:txBody>
        </p:sp>
        <p:sp>
          <p:nvSpPr>
            <p:cNvPr id="534535" name="Text Box 8"/>
            <p:cNvSpPr txBox="1">
              <a:spLocks noChangeArrowheads="1"/>
            </p:cNvSpPr>
            <p:nvPr/>
          </p:nvSpPr>
          <p:spPr bwMode="auto">
            <a:xfrm>
              <a:off x="4221" y="10984"/>
              <a:ext cx="900" cy="540"/>
            </a:xfrm>
            <a:prstGeom prst="rect">
              <a:avLst/>
            </a:prstGeom>
            <a:solidFill>
              <a:srgbClr val="FFFFFF"/>
            </a:solidFill>
            <a:ln w="9525">
              <a:noFill/>
              <a:miter lim="800000"/>
              <a:headEnd/>
              <a:tailEnd/>
            </a:ln>
          </p:spPr>
          <p:txBody>
            <a:bodyPr/>
            <a:lstStyle/>
            <a:p>
              <a:pPr algn="ctr"/>
              <a:r>
                <a:rPr lang="en-US" sz="1200"/>
                <a:t>temp</a:t>
              </a:r>
              <a:endParaRPr lang="en-US" sz="2400"/>
            </a:p>
          </p:txBody>
        </p:sp>
        <p:sp>
          <p:nvSpPr>
            <p:cNvPr id="534536" name="Rectangle 9"/>
            <p:cNvSpPr>
              <a:spLocks noChangeArrowheads="1"/>
            </p:cNvSpPr>
            <p:nvPr/>
          </p:nvSpPr>
          <p:spPr bwMode="auto">
            <a:xfrm>
              <a:off x="4581" y="11884"/>
              <a:ext cx="2160" cy="720"/>
            </a:xfrm>
            <a:prstGeom prst="rect">
              <a:avLst/>
            </a:prstGeom>
            <a:solidFill>
              <a:srgbClr val="FFFFFF"/>
            </a:solidFill>
            <a:ln w="9525">
              <a:solidFill>
                <a:srgbClr val="000000"/>
              </a:solidFill>
              <a:miter lim="800000"/>
              <a:headEnd/>
              <a:tailEnd/>
            </a:ln>
          </p:spPr>
          <p:txBody>
            <a:bodyPr/>
            <a:lstStyle/>
            <a:p>
              <a:r>
                <a:rPr lang="en-US" sz="1200"/>
                <a:t>   A</a:t>
              </a:r>
              <a:endParaRPr lang="en-US" sz="2400"/>
            </a:p>
          </p:txBody>
        </p:sp>
        <p:sp>
          <p:nvSpPr>
            <p:cNvPr id="534537" name="Rectangle 10"/>
            <p:cNvSpPr>
              <a:spLocks noChangeArrowheads="1"/>
            </p:cNvSpPr>
            <p:nvPr/>
          </p:nvSpPr>
          <p:spPr bwMode="auto">
            <a:xfrm>
              <a:off x="7821" y="11884"/>
              <a:ext cx="2160" cy="720"/>
            </a:xfrm>
            <a:prstGeom prst="rect">
              <a:avLst/>
            </a:prstGeom>
            <a:solidFill>
              <a:srgbClr val="FFFFFF"/>
            </a:solidFill>
            <a:ln w="9525">
              <a:solidFill>
                <a:srgbClr val="000000"/>
              </a:solidFill>
              <a:miter lim="800000"/>
              <a:headEnd/>
              <a:tailEnd/>
            </a:ln>
          </p:spPr>
          <p:txBody>
            <a:bodyPr/>
            <a:lstStyle/>
            <a:p>
              <a:r>
                <a:rPr lang="en-US" sz="1200"/>
                <a:t>   B</a:t>
              </a:r>
              <a:endParaRPr lang="en-US" sz="2400"/>
            </a:p>
          </p:txBody>
        </p:sp>
        <p:sp>
          <p:nvSpPr>
            <p:cNvPr id="534538" name="Line 11"/>
            <p:cNvSpPr>
              <a:spLocks noChangeShapeType="1"/>
            </p:cNvSpPr>
            <p:nvPr/>
          </p:nvSpPr>
          <p:spPr bwMode="auto">
            <a:xfrm>
              <a:off x="4761" y="10804"/>
              <a:ext cx="0" cy="1080"/>
            </a:xfrm>
            <a:prstGeom prst="line">
              <a:avLst/>
            </a:prstGeom>
            <a:noFill/>
            <a:ln w="9525">
              <a:solidFill>
                <a:srgbClr val="000000"/>
              </a:solidFill>
              <a:round/>
              <a:headEnd/>
              <a:tailEnd type="triangle" w="med" len="med"/>
            </a:ln>
          </p:spPr>
          <p:txBody>
            <a:bodyPr/>
            <a:lstStyle/>
            <a:p>
              <a:endParaRPr lang="en-US"/>
            </a:p>
          </p:txBody>
        </p:sp>
        <p:sp>
          <p:nvSpPr>
            <p:cNvPr id="534539" name="Line 12"/>
            <p:cNvSpPr>
              <a:spLocks noChangeShapeType="1"/>
            </p:cNvSpPr>
            <p:nvPr/>
          </p:nvSpPr>
          <p:spPr bwMode="auto">
            <a:xfrm>
              <a:off x="3681" y="12244"/>
              <a:ext cx="900" cy="0"/>
            </a:xfrm>
            <a:prstGeom prst="line">
              <a:avLst/>
            </a:prstGeom>
            <a:noFill/>
            <a:ln w="9525">
              <a:solidFill>
                <a:srgbClr val="000000"/>
              </a:solidFill>
              <a:round/>
              <a:headEnd/>
              <a:tailEnd type="triangle" w="med" len="med"/>
            </a:ln>
          </p:spPr>
          <p:txBody>
            <a:bodyPr/>
            <a:lstStyle/>
            <a:p>
              <a:endParaRPr lang="en-US"/>
            </a:p>
          </p:txBody>
        </p:sp>
        <p:sp>
          <p:nvSpPr>
            <p:cNvPr id="534540" name="Line 13"/>
            <p:cNvSpPr>
              <a:spLocks noChangeShapeType="1"/>
            </p:cNvSpPr>
            <p:nvPr/>
          </p:nvSpPr>
          <p:spPr bwMode="auto">
            <a:xfrm>
              <a:off x="5481" y="11884"/>
              <a:ext cx="0" cy="720"/>
            </a:xfrm>
            <a:prstGeom prst="line">
              <a:avLst/>
            </a:prstGeom>
            <a:noFill/>
            <a:ln w="9525">
              <a:solidFill>
                <a:srgbClr val="000000"/>
              </a:solidFill>
              <a:round/>
              <a:headEnd/>
              <a:tailEnd/>
            </a:ln>
          </p:spPr>
          <p:txBody>
            <a:bodyPr/>
            <a:lstStyle/>
            <a:p>
              <a:endParaRPr lang="en-US"/>
            </a:p>
          </p:txBody>
        </p:sp>
        <p:sp>
          <p:nvSpPr>
            <p:cNvPr id="534541" name="Line 14"/>
            <p:cNvSpPr>
              <a:spLocks noChangeShapeType="1"/>
            </p:cNvSpPr>
            <p:nvPr/>
          </p:nvSpPr>
          <p:spPr bwMode="auto">
            <a:xfrm>
              <a:off x="8721" y="11884"/>
              <a:ext cx="0" cy="720"/>
            </a:xfrm>
            <a:prstGeom prst="line">
              <a:avLst/>
            </a:prstGeom>
            <a:noFill/>
            <a:ln w="9525">
              <a:solidFill>
                <a:srgbClr val="000000"/>
              </a:solidFill>
              <a:round/>
              <a:headEnd/>
              <a:tailEnd/>
            </a:ln>
          </p:spPr>
          <p:txBody>
            <a:bodyPr/>
            <a:lstStyle/>
            <a:p>
              <a:endParaRPr lang="en-US"/>
            </a:p>
          </p:txBody>
        </p:sp>
        <p:sp>
          <p:nvSpPr>
            <p:cNvPr id="534542" name="Line 15"/>
            <p:cNvSpPr>
              <a:spLocks noChangeShapeType="1"/>
            </p:cNvSpPr>
            <p:nvPr/>
          </p:nvSpPr>
          <p:spPr bwMode="auto">
            <a:xfrm>
              <a:off x="6741" y="12244"/>
              <a:ext cx="108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Rectangle 3"/>
          <p:cNvSpPr>
            <a:spLocks noGrp="1" noChangeArrowheads="1"/>
          </p:cNvSpPr>
          <p:nvPr>
            <p:ph idx="1"/>
          </p:nvPr>
        </p:nvSpPr>
        <p:spPr/>
        <p:txBody>
          <a:bodyPr/>
          <a:lstStyle/>
          <a:p>
            <a:pPr algn="just"/>
            <a:r>
              <a:rPr lang="en-US" dirty="0" smtClean="0"/>
              <a:t>As a stack is a LIFO structure, it is an appropriate data structure for applications in which information must be saved and later retrieved in reverse order.</a:t>
            </a:r>
          </a:p>
          <a:p>
            <a:pPr algn="just"/>
            <a:endParaRPr lang="en-US" dirty="0" smtClean="0"/>
          </a:p>
          <a:p>
            <a:pPr algn="just"/>
            <a:r>
              <a:rPr lang="en-US" dirty="0" smtClean="0"/>
              <a:t>Consider what happens within a computer when function main( ) calls another function. </a:t>
            </a:r>
          </a:p>
          <a:p>
            <a:pPr algn="just"/>
            <a:endParaRPr lang="en-US" dirty="0" smtClean="0"/>
          </a:p>
          <a:p>
            <a:pPr algn="just"/>
            <a:r>
              <a:rPr lang="en-US" dirty="0" smtClean="0"/>
              <a:t>How does a program remember where to resume execution from after returning from a function call?  </a:t>
            </a:r>
          </a:p>
          <a:p>
            <a:pPr algn="just"/>
            <a:endParaRPr lang="en-US" dirty="0" smtClean="0"/>
          </a:p>
          <a:p>
            <a:pPr algn="just"/>
            <a:r>
              <a:rPr lang="en-US" dirty="0" smtClean="0"/>
              <a:t>From where does it pick up the values of the local variables in the function main( ) after returning from the subprogram?</a:t>
            </a:r>
          </a:p>
        </p:txBody>
      </p:sp>
      <p:sp>
        <p:nvSpPr>
          <p:cNvPr id="535554" name="Rectangle 2"/>
          <p:cNvSpPr>
            <a:spLocks noGrp="1" noChangeArrowheads="1"/>
          </p:cNvSpPr>
          <p:nvPr>
            <p:ph type="title"/>
          </p:nvPr>
        </p:nvSpPr>
        <p:spPr/>
        <p:txBody>
          <a:bodyPr/>
          <a:lstStyle/>
          <a:p>
            <a:pPr eaLnBrk="1" hangingPunct="1"/>
            <a:r>
              <a:rPr lang="en-US" sz="3200" smtClean="0"/>
              <a:t>Applications of Stacks</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7" name="Rectangle 3"/>
          <p:cNvSpPr>
            <a:spLocks noGrp="1" noChangeArrowheads="1"/>
          </p:cNvSpPr>
          <p:nvPr>
            <p:ph idx="1"/>
          </p:nvPr>
        </p:nvSpPr>
        <p:spPr/>
        <p:txBody>
          <a:bodyPr/>
          <a:lstStyle/>
          <a:p>
            <a:r>
              <a:rPr lang="en-US" smtClean="0"/>
              <a:t>As an example, let main( ) call a( ). Function a( ), in turn,  calls function b( ), and function b( ) in turn invokes function c( ). </a:t>
            </a:r>
          </a:p>
          <a:p>
            <a:endParaRPr lang="en-US" smtClean="0"/>
          </a:p>
          <a:p>
            <a:r>
              <a:rPr lang="en-US" smtClean="0"/>
              <a:t>main( ) is the first one to execute, but it is the last one to finish, after a( ) has finished and returned. </a:t>
            </a:r>
          </a:p>
          <a:p>
            <a:endParaRPr lang="en-US" smtClean="0"/>
          </a:p>
          <a:p>
            <a:r>
              <a:rPr lang="en-US" smtClean="0"/>
              <a:t>a( ) cannot finish its work until b( ) has finished and returned. b( ) cannot finish its work until c( ) has finished and returned. </a:t>
            </a:r>
          </a:p>
        </p:txBody>
      </p:sp>
      <p:sp>
        <p:nvSpPr>
          <p:cNvPr id="536578" name="Rectangle 2"/>
          <p:cNvSpPr>
            <a:spLocks noGrp="1" noChangeArrowheads="1"/>
          </p:cNvSpPr>
          <p:nvPr>
            <p:ph type="title"/>
          </p:nvPr>
        </p:nvSpPr>
        <p:spPr/>
        <p:txBody>
          <a:bodyPr/>
          <a:lstStyle/>
          <a:p>
            <a:pPr eaLnBrk="1" hangingPunct="1"/>
            <a:r>
              <a:rPr lang="en-US" sz="3200" dirty="0" smtClean="0"/>
              <a:t>Applications of Stacks (Contd.).</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1" name="Rectangle 3"/>
          <p:cNvSpPr>
            <a:spLocks noGrp="1" noChangeArrowheads="1"/>
          </p:cNvSpPr>
          <p:nvPr>
            <p:ph idx="1"/>
          </p:nvPr>
        </p:nvSpPr>
        <p:spPr/>
        <p:txBody>
          <a:bodyPr/>
          <a:lstStyle/>
          <a:p>
            <a:pPr eaLnBrk="1" hangingPunct="1"/>
            <a:r>
              <a:rPr lang="en-US" smtClean="0"/>
              <a:t>When </a:t>
            </a:r>
            <a:r>
              <a:rPr lang="en-US" b="1" smtClean="0"/>
              <a:t>a( )</a:t>
            </a:r>
            <a:r>
              <a:rPr lang="en-US" smtClean="0"/>
              <a:t> is called, its calling information is pushed on to the stack (calling information consists of the address of the return instruction in </a:t>
            </a:r>
            <a:r>
              <a:rPr lang="en-US" b="1" smtClean="0"/>
              <a:t>main( )</a:t>
            </a:r>
            <a:r>
              <a:rPr lang="en-US" smtClean="0"/>
              <a:t> after </a:t>
            </a:r>
            <a:r>
              <a:rPr lang="en-US" b="1" smtClean="0"/>
              <a:t>a( )</a:t>
            </a:r>
            <a:r>
              <a:rPr lang="en-US" smtClean="0"/>
              <a:t> was called, and the local variables and parameter declarations in </a:t>
            </a:r>
            <a:r>
              <a:rPr lang="en-US" b="1" smtClean="0"/>
              <a:t>main( )</a:t>
            </a:r>
            <a:r>
              <a:rPr lang="en-US" smtClean="0"/>
              <a:t>.</a:t>
            </a:r>
          </a:p>
          <a:p>
            <a:pPr eaLnBrk="1" hangingPunct="1"/>
            <a:endParaRPr lang="en-US" smtClean="0"/>
          </a:p>
          <a:p>
            <a:pPr eaLnBrk="1" hangingPunct="1"/>
            <a:r>
              <a:rPr lang="en-US" smtClean="0"/>
              <a:t>When </a:t>
            </a:r>
            <a:r>
              <a:rPr lang="en-US" b="1" smtClean="0"/>
              <a:t>b( )</a:t>
            </a:r>
            <a:r>
              <a:rPr lang="en-US" smtClean="0"/>
              <a:t> is called from </a:t>
            </a:r>
            <a:r>
              <a:rPr lang="en-US" b="1" smtClean="0"/>
              <a:t>a( )</a:t>
            </a:r>
            <a:r>
              <a:rPr lang="en-US" smtClean="0"/>
              <a:t>, b( )’s calling information is pushed onto the stack (calling information consists of the address of the return instruction in </a:t>
            </a:r>
            <a:r>
              <a:rPr lang="en-US" b="1" smtClean="0"/>
              <a:t>a( )</a:t>
            </a:r>
            <a:r>
              <a:rPr lang="en-US" smtClean="0"/>
              <a:t> after </a:t>
            </a:r>
            <a:r>
              <a:rPr lang="en-US" b="1" smtClean="0"/>
              <a:t>b( )</a:t>
            </a:r>
            <a:r>
              <a:rPr lang="en-US" smtClean="0"/>
              <a:t> was called, and the local variables and parameter declarations in  </a:t>
            </a:r>
            <a:r>
              <a:rPr lang="en-US" b="1" smtClean="0"/>
              <a:t>a( )</a:t>
            </a:r>
            <a:r>
              <a:rPr lang="en-US" smtClean="0"/>
              <a:t>). </a:t>
            </a:r>
          </a:p>
          <a:p>
            <a:pPr eaLnBrk="1" hangingPunct="1"/>
            <a:endParaRPr lang="en-US" smtClean="0"/>
          </a:p>
          <a:p>
            <a:pPr eaLnBrk="1" hangingPunct="1"/>
            <a:endParaRPr lang="en-US" smtClean="0"/>
          </a:p>
        </p:txBody>
      </p:sp>
      <p:sp>
        <p:nvSpPr>
          <p:cNvPr id="537602" name="Rectangle 2"/>
          <p:cNvSpPr>
            <a:spLocks noGrp="1" noChangeArrowheads="1"/>
          </p:cNvSpPr>
          <p:nvPr>
            <p:ph type="title"/>
          </p:nvPr>
        </p:nvSpPr>
        <p:spPr/>
        <p:txBody>
          <a:bodyPr/>
          <a:lstStyle/>
          <a:p>
            <a:pPr eaLnBrk="1" hangingPunct="1"/>
            <a:r>
              <a:rPr lang="en-US" sz="3200" dirty="0" smtClean="0"/>
              <a:t>Applications of Stacks (Contd.).</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5" name="Rectangle 3"/>
          <p:cNvSpPr>
            <a:spLocks noGrp="1" noChangeArrowheads="1"/>
          </p:cNvSpPr>
          <p:nvPr>
            <p:ph idx="4294967295"/>
          </p:nvPr>
        </p:nvSpPr>
        <p:spPr>
          <a:xfrm>
            <a:off x="457200" y="1371600"/>
            <a:ext cx="8229600" cy="5029200"/>
          </a:xfrm>
        </p:spPr>
        <p:txBody>
          <a:bodyPr/>
          <a:lstStyle/>
          <a:p>
            <a:pPr eaLnBrk="1" hangingPunct="1"/>
            <a:r>
              <a:rPr lang="en-US" smtClean="0"/>
              <a:t>Then, when </a:t>
            </a:r>
            <a:r>
              <a:rPr lang="en-US" b="1" smtClean="0"/>
              <a:t>b( )</a:t>
            </a:r>
            <a:r>
              <a:rPr lang="en-US" smtClean="0"/>
              <a:t> calls </a:t>
            </a:r>
            <a:r>
              <a:rPr lang="en-US" b="1" smtClean="0"/>
              <a:t>c( )</a:t>
            </a:r>
            <a:r>
              <a:rPr lang="en-US" smtClean="0"/>
              <a:t>, </a:t>
            </a:r>
            <a:r>
              <a:rPr lang="en-US" b="1" smtClean="0"/>
              <a:t>c( )</a:t>
            </a:r>
            <a:r>
              <a:rPr lang="en-US" smtClean="0"/>
              <a:t>’s calling information is pushed onto the stack (calling information consists of the address of the return instruction in </a:t>
            </a:r>
            <a:r>
              <a:rPr lang="en-US" b="1" smtClean="0"/>
              <a:t>b( )</a:t>
            </a:r>
            <a:r>
              <a:rPr lang="en-US" smtClean="0"/>
              <a:t> after </a:t>
            </a:r>
            <a:r>
              <a:rPr lang="en-US" b="1" smtClean="0"/>
              <a:t>c( )</a:t>
            </a:r>
            <a:r>
              <a:rPr lang="en-US" smtClean="0"/>
              <a:t> was called, and the local variables and parameter declarations in </a:t>
            </a:r>
            <a:r>
              <a:rPr lang="en-US" b="1" smtClean="0"/>
              <a:t>b( )</a:t>
            </a:r>
            <a:r>
              <a:rPr lang="en-US" smtClean="0"/>
              <a:t>).</a:t>
            </a:r>
          </a:p>
          <a:p>
            <a:pPr eaLnBrk="1" hangingPunct="1"/>
            <a:endParaRPr lang="en-US" smtClean="0"/>
          </a:p>
          <a:p>
            <a:pPr eaLnBrk="1" hangingPunct="1"/>
            <a:r>
              <a:rPr lang="en-US" smtClean="0"/>
              <a:t>When </a:t>
            </a:r>
            <a:r>
              <a:rPr lang="en-US" b="1" smtClean="0"/>
              <a:t>c( )</a:t>
            </a:r>
            <a:r>
              <a:rPr lang="en-US" smtClean="0"/>
              <a:t> finishes execution, the information needed to return to </a:t>
            </a:r>
            <a:r>
              <a:rPr lang="en-US" b="1" smtClean="0"/>
              <a:t>b( )</a:t>
            </a:r>
            <a:r>
              <a:rPr lang="en-US" smtClean="0"/>
              <a:t> is retrieved by popping the stack. </a:t>
            </a:r>
          </a:p>
          <a:p>
            <a:pPr eaLnBrk="1" hangingPunct="1"/>
            <a:endParaRPr lang="en-US" smtClean="0"/>
          </a:p>
          <a:p>
            <a:pPr eaLnBrk="1" hangingPunct="1"/>
            <a:r>
              <a:rPr lang="en-US" smtClean="0"/>
              <a:t>Then, when </a:t>
            </a:r>
            <a:r>
              <a:rPr lang="en-US" b="1" smtClean="0"/>
              <a:t>b( )</a:t>
            </a:r>
            <a:r>
              <a:rPr lang="en-US" smtClean="0"/>
              <a:t> finishes execution, its return address is popped from the stack to return to </a:t>
            </a:r>
            <a:r>
              <a:rPr lang="en-US" b="1" smtClean="0"/>
              <a:t>a( )</a:t>
            </a:r>
          </a:p>
        </p:txBody>
      </p:sp>
      <p:sp>
        <p:nvSpPr>
          <p:cNvPr id="538626" name="Rectangle 2"/>
          <p:cNvSpPr>
            <a:spLocks noGrp="1" noChangeArrowheads="1"/>
          </p:cNvSpPr>
          <p:nvPr>
            <p:ph type="title" idx="4294967295"/>
          </p:nvPr>
        </p:nvSpPr>
        <p:spPr>
          <a:xfrm>
            <a:off x="0" y="0"/>
            <a:ext cx="7562850" cy="914400"/>
          </a:xfrm>
        </p:spPr>
        <p:txBody>
          <a:bodyPr/>
          <a:lstStyle/>
          <a:p>
            <a:pPr eaLnBrk="1" hangingPunct="1"/>
            <a:r>
              <a:rPr lang="en-US" sz="3200" dirty="0" smtClean="0"/>
              <a:t>Applications of Stacks (Contd.).</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49" name="Rectangle 3"/>
          <p:cNvSpPr>
            <a:spLocks noGrp="1" noChangeArrowheads="1"/>
          </p:cNvSpPr>
          <p:nvPr>
            <p:ph idx="1"/>
          </p:nvPr>
        </p:nvSpPr>
        <p:spPr/>
        <p:txBody>
          <a:bodyPr/>
          <a:lstStyle/>
          <a:p>
            <a:pPr eaLnBrk="1" hangingPunct="1"/>
            <a:r>
              <a:rPr lang="en-US" smtClean="0"/>
              <a:t>Finally, when </a:t>
            </a:r>
            <a:r>
              <a:rPr lang="en-US" b="1" smtClean="0"/>
              <a:t>a( )</a:t>
            </a:r>
            <a:r>
              <a:rPr lang="en-US" smtClean="0"/>
              <a:t> completes, the stack is again popped to get back to </a:t>
            </a:r>
            <a:r>
              <a:rPr lang="en-US" b="1" smtClean="0"/>
              <a:t>main( )</a:t>
            </a:r>
            <a:r>
              <a:rPr lang="en-US" smtClean="0"/>
              <a:t>.</a:t>
            </a:r>
          </a:p>
          <a:p>
            <a:pPr eaLnBrk="1" hangingPunct="1"/>
            <a:endParaRPr lang="en-US" smtClean="0"/>
          </a:p>
          <a:p>
            <a:pPr eaLnBrk="1" hangingPunct="1"/>
            <a:r>
              <a:rPr lang="en-US" smtClean="0"/>
              <a:t>When </a:t>
            </a:r>
            <a:r>
              <a:rPr lang="en-US" b="1" smtClean="0"/>
              <a:t>main( )</a:t>
            </a:r>
            <a:r>
              <a:rPr lang="en-US" smtClean="0"/>
              <a:t> finishes, the stack becomes empty. </a:t>
            </a:r>
          </a:p>
          <a:p>
            <a:pPr eaLnBrk="1" hangingPunct="1"/>
            <a:endParaRPr lang="en-US" smtClean="0"/>
          </a:p>
          <a:p>
            <a:pPr eaLnBrk="1" hangingPunct="1"/>
            <a:r>
              <a:rPr lang="en-US" smtClean="0"/>
              <a:t>Thus, a stack plays an important role in function calls.</a:t>
            </a:r>
          </a:p>
          <a:p>
            <a:pPr eaLnBrk="1" hangingPunct="1"/>
            <a:endParaRPr lang="en-US" smtClean="0"/>
          </a:p>
          <a:p>
            <a:pPr eaLnBrk="1" hangingPunct="1"/>
            <a:r>
              <a:rPr lang="en-US" smtClean="0"/>
              <a:t>The same technique is used in recursion when a function invokes itself. </a:t>
            </a:r>
          </a:p>
        </p:txBody>
      </p:sp>
      <p:sp>
        <p:nvSpPr>
          <p:cNvPr id="539650" name="Rectangle 2"/>
          <p:cNvSpPr>
            <a:spLocks noGrp="1" noChangeArrowheads="1"/>
          </p:cNvSpPr>
          <p:nvPr>
            <p:ph type="title"/>
          </p:nvPr>
        </p:nvSpPr>
        <p:spPr/>
        <p:txBody>
          <a:bodyPr/>
          <a:lstStyle/>
          <a:p>
            <a:pPr eaLnBrk="1" hangingPunct="1"/>
            <a:r>
              <a:rPr lang="en-US" sz="3200" dirty="0" smtClean="0"/>
              <a:t>Applications of Stacks (Contd.).</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5" name="Content Placeholder 1"/>
          <p:cNvSpPr>
            <a:spLocks noGrp="1"/>
          </p:cNvSpPr>
          <p:nvPr>
            <p:ph idx="4294967295"/>
          </p:nvPr>
        </p:nvSpPr>
        <p:spPr>
          <a:xfrm>
            <a:off x="457200" y="1371600"/>
            <a:ext cx="8229600" cy="5029200"/>
          </a:xfrm>
        </p:spPr>
        <p:txBody>
          <a:bodyPr/>
          <a:lstStyle/>
          <a:p>
            <a:pPr eaLnBrk="1" hangingPunct="1"/>
            <a:r>
              <a:rPr lang="en-US" smtClean="0"/>
              <a:t>A Queue is a data structure in which elements are added at one end (called the </a:t>
            </a:r>
            <a:r>
              <a:rPr lang="en-US" b="1" smtClean="0"/>
              <a:t>rear</a:t>
            </a:r>
            <a:r>
              <a:rPr lang="en-US" smtClean="0"/>
              <a:t>), and elements are removed from the other end (called the </a:t>
            </a:r>
            <a:r>
              <a:rPr lang="en-US" b="1" smtClean="0"/>
              <a:t>front</a:t>
            </a:r>
            <a:r>
              <a:rPr lang="en-US" smtClean="0"/>
              <a:t>). </a:t>
            </a:r>
          </a:p>
          <a:p>
            <a:pPr eaLnBrk="1" hangingPunct="1"/>
            <a:endParaRPr lang="en-US" smtClean="0"/>
          </a:p>
          <a:p>
            <a:pPr eaLnBrk="1" hangingPunct="1"/>
            <a:r>
              <a:rPr lang="en-US" smtClean="0"/>
              <a:t>You come across a number of examples of a queue in real life situations. </a:t>
            </a:r>
          </a:p>
          <a:p>
            <a:pPr eaLnBrk="1" hangingPunct="1"/>
            <a:endParaRPr lang="en-US" smtClean="0"/>
          </a:p>
          <a:p>
            <a:pPr eaLnBrk="1" hangingPunct="1"/>
            <a:r>
              <a:rPr lang="en-US" smtClean="0"/>
              <a:t>For example, consider a line of students at a fee counter. Whenever a student enters the queue, he stands at the end of the queue (analogous to the addition of nodes to the queue) </a:t>
            </a:r>
          </a:p>
          <a:p>
            <a:pPr eaLnBrk="1" hangingPunct="1"/>
            <a:endParaRPr lang="en-US" smtClean="0"/>
          </a:p>
        </p:txBody>
      </p:sp>
      <p:sp>
        <p:nvSpPr>
          <p:cNvPr id="543746" name="Title 2"/>
          <p:cNvSpPr>
            <a:spLocks noGrp="1"/>
          </p:cNvSpPr>
          <p:nvPr>
            <p:ph type="title" idx="4294967295"/>
          </p:nvPr>
        </p:nvSpPr>
        <p:spPr>
          <a:xfrm>
            <a:off x="0" y="0"/>
            <a:ext cx="7562850" cy="914400"/>
          </a:xfrm>
        </p:spPr>
        <p:txBody>
          <a:bodyPr/>
          <a:lstStyle/>
          <a:p>
            <a:pPr eaLnBrk="1" hangingPunct="1"/>
            <a:r>
              <a:rPr lang="en-US" sz="3200" smtClean="0"/>
              <a:t>Defining a Queue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6"/>
          <p:cNvSpPr>
            <a:spLocks noGrp="1"/>
          </p:cNvSpPr>
          <p:nvPr>
            <p:ph type="title" idx="4294967295"/>
          </p:nvPr>
        </p:nvSpPr>
        <p:spPr>
          <a:xfrm>
            <a:off x="0" y="0"/>
            <a:ext cx="7562850" cy="914400"/>
          </a:xfrm>
        </p:spPr>
        <p:txBody>
          <a:bodyPr/>
          <a:lstStyle/>
          <a:p>
            <a:pPr eaLnBrk="1" hangingPunct="1"/>
            <a:r>
              <a:rPr lang="en-US" sz="3200" smtClean="0"/>
              <a:t>Agenda</a:t>
            </a:r>
          </a:p>
        </p:txBody>
      </p:sp>
      <p:sp>
        <p:nvSpPr>
          <p:cNvPr id="26626" name="Rectangle 128"/>
          <p:cNvSpPr>
            <a:spLocks noChangeArrowheads="1"/>
          </p:cNvSpPr>
          <p:nvPr/>
        </p:nvSpPr>
        <p:spPr bwMode="auto">
          <a:xfrm>
            <a:off x="795338" y="2357437"/>
            <a:ext cx="706437" cy="523875"/>
          </a:xfrm>
          <a:prstGeom prst="rect">
            <a:avLst/>
          </a:prstGeom>
          <a:solidFill>
            <a:srgbClr val="FF0000">
              <a:alpha val="59999"/>
            </a:srgbClr>
          </a:solidFill>
          <a:ln w="9525">
            <a:noFill/>
            <a:miter lim="800000"/>
            <a:headEnd/>
            <a:tailEnd/>
          </a:ln>
        </p:spPr>
        <p:txBody>
          <a:bodyPr wrap="none" anchor="ctr"/>
          <a:lstStyle/>
          <a:p>
            <a:pPr algn="ctr"/>
            <a:r>
              <a:rPr lang="en-US" sz="2800" b="1">
                <a:latin typeface="Gill Sans MT" pitchFamily="34" charset="0"/>
              </a:rPr>
              <a:t>8</a:t>
            </a:r>
          </a:p>
        </p:txBody>
      </p:sp>
      <p:sp>
        <p:nvSpPr>
          <p:cNvPr id="26627" name="Rectangle 129"/>
          <p:cNvSpPr>
            <a:spLocks noChangeArrowheads="1"/>
          </p:cNvSpPr>
          <p:nvPr/>
        </p:nvSpPr>
        <p:spPr bwMode="auto">
          <a:xfrm>
            <a:off x="795338" y="3132137"/>
            <a:ext cx="706437" cy="565150"/>
          </a:xfrm>
          <a:prstGeom prst="rect">
            <a:avLst/>
          </a:prstGeom>
          <a:solidFill>
            <a:srgbClr val="660066">
              <a:alpha val="59999"/>
            </a:srgbClr>
          </a:solidFill>
          <a:ln w="9525">
            <a:noFill/>
            <a:miter lim="800000"/>
            <a:headEnd/>
            <a:tailEnd/>
          </a:ln>
        </p:spPr>
        <p:txBody>
          <a:bodyPr wrap="none" anchor="ctr"/>
          <a:lstStyle/>
          <a:p>
            <a:pPr algn="ctr"/>
            <a:r>
              <a:rPr lang="en-US" sz="2800" b="1">
                <a:latin typeface="Gill Sans MT" pitchFamily="34" charset="0"/>
              </a:rPr>
              <a:t>9</a:t>
            </a:r>
          </a:p>
        </p:txBody>
      </p:sp>
      <p:sp>
        <p:nvSpPr>
          <p:cNvPr id="26628" name="Rectangle 135"/>
          <p:cNvSpPr>
            <a:spLocks noChangeArrowheads="1"/>
          </p:cNvSpPr>
          <p:nvPr/>
        </p:nvSpPr>
        <p:spPr bwMode="auto">
          <a:xfrm>
            <a:off x="1492250" y="3132137"/>
            <a:ext cx="6845300" cy="565150"/>
          </a:xfrm>
          <a:prstGeom prst="rect">
            <a:avLst/>
          </a:prstGeom>
          <a:solidFill>
            <a:srgbClr val="660066">
              <a:alpha val="39999"/>
            </a:srgbClr>
          </a:solidFill>
          <a:ln w="9525">
            <a:noFill/>
            <a:miter lim="800000"/>
            <a:headEnd/>
            <a:tailEnd/>
          </a:ln>
        </p:spPr>
        <p:txBody>
          <a:bodyPr wrap="none" anchor="ctr"/>
          <a:lstStyle/>
          <a:p>
            <a:r>
              <a:rPr lang="en-US" sz="2800" b="1" dirty="0">
                <a:latin typeface="Gill Sans MT" pitchFamily="34" charset="0"/>
              </a:rPr>
              <a:t>Stacks &amp; Queues			</a:t>
            </a:r>
          </a:p>
        </p:txBody>
      </p:sp>
      <p:sp>
        <p:nvSpPr>
          <p:cNvPr id="26631" name="Rectangle 155"/>
          <p:cNvSpPr>
            <a:spLocks noChangeArrowheads="1"/>
          </p:cNvSpPr>
          <p:nvPr/>
        </p:nvSpPr>
        <p:spPr bwMode="auto">
          <a:xfrm>
            <a:off x="777875" y="1524000"/>
            <a:ext cx="706438" cy="565150"/>
          </a:xfrm>
          <a:prstGeom prst="rect">
            <a:avLst/>
          </a:prstGeom>
          <a:solidFill>
            <a:srgbClr val="FFFF00">
              <a:alpha val="59999"/>
            </a:srgbClr>
          </a:solidFill>
          <a:ln w="9525">
            <a:noFill/>
            <a:miter lim="800000"/>
            <a:headEnd/>
            <a:tailEnd/>
          </a:ln>
        </p:spPr>
        <p:txBody>
          <a:bodyPr wrap="none" anchor="ctr"/>
          <a:lstStyle/>
          <a:p>
            <a:pPr algn="ctr"/>
            <a:r>
              <a:rPr lang="en-US" sz="2800" b="1">
                <a:latin typeface="Gill Sans MT" pitchFamily="34" charset="0"/>
              </a:rPr>
              <a:t>7</a:t>
            </a:r>
          </a:p>
        </p:txBody>
      </p:sp>
      <p:sp>
        <p:nvSpPr>
          <p:cNvPr id="26632" name="Rectangle 157"/>
          <p:cNvSpPr>
            <a:spLocks noChangeArrowheads="1"/>
          </p:cNvSpPr>
          <p:nvPr/>
        </p:nvSpPr>
        <p:spPr bwMode="auto">
          <a:xfrm>
            <a:off x="1482725" y="1524000"/>
            <a:ext cx="6845300" cy="565150"/>
          </a:xfrm>
          <a:prstGeom prst="rect">
            <a:avLst/>
          </a:prstGeom>
          <a:solidFill>
            <a:srgbClr val="FFFF00">
              <a:alpha val="39999"/>
            </a:srgbClr>
          </a:solidFill>
          <a:ln w="9525">
            <a:noFill/>
            <a:miter lim="800000"/>
            <a:headEnd/>
            <a:tailEnd/>
          </a:ln>
        </p:spPr>
        <p:txBody>
          <a:bodyPr wrap="none" anchor="ctr"/>
          <a:lstStyle/>
          <a:p>
            <a:r>
              <a:rPr lang="en-US" sz="2800" b="1" dirty="0">
                <a:latin typeface="Gill Sans MT" pitchFamily="34" charset="0"/>
              </a:rPr>
              <a:t>Introduction to Data Structures	</a:t>
            </a:r>
          </a:p>
        </p:txBody>
      </p:sp>
      <p:sp>
        <p:nvSpPr>
          <p:cNvPr id="26633" name="Rectangle 163"/>
          <p:cNvSpPr>
            <a:spLocks noChangeArrowheads="1"/>
          </p:cNvSpPr>
          <p:nvPr/>
        </p:nvSpPr>
        <p:spPr bwMode="auto">
          <a:xfrm>
            <a:off x="1492250" y="2357437"/>
            <a:ext cx="6850063" cy="523875"/>
          </a:xfrm>
          <a:prstGeom prst="rect">
            <a:avLst/>
          </a:prstGeom>
          <a:solidFill>
            <a:srgbClr val="FF0000">
              <a:alpha val="39999"/>
            </a:srgbClr>
          </a:solidFill>
          <a:ln w="9525">
            <a:noFill/>
            <a:miter lim="800000"/>
            <a:headEnd/>
            <a:tailEnd/>
          </a:ln>
        </p:spPr>
        <p:txBody>
          <a:bodyPr wrap="none" anchor="ctr"/>
          <a:lstStyle/>
          <a:p>
            <a:r>
              <a:rPr lang="en-US" sz="2800" b="1" dirty="0">
                <a:latin typeface="Gill Sans MT" pitchFamily="34" charset="0"/>
              </a:rPr>
              <a:t>Lists						</a:t>
            </a:r>
          </a:p>
        </p:txBody>
      </p:sp>
      <p:sp>
        <p:nvSpPr>
          <p:cNvPr id="26634" name="Rectangle 168"/>
          <p:cNvSpPr>
            <a:spLocks noChangeArrowheads="1"/>
          </p:cNvSpPr>
          <p:nvPr/>
        </p:nvSpPr>
        <p:spPr bwMode="auto">
          <a:xfrm>
            <a:off x="795338" y="3973512"/>
            <a:ext cx="706437" cy="523875"/>
          </a:xfrm>
          <a:prstGeom prst="rect">
            <a:avLst/>
          </a:prstGeom>
          <a:solidFill>
            <a:srgbClr val="0066FF">
              <a:alpha val="59999"/>
            </a:srgbClr>
          </a:solidFill>
          <a:ln w="9525">
            <a:noFill/>
            <a:miter lim="800000"/>
            <a:headEnd/>
            <a:tailEnd/>
          </a:ln>
        </p:spPr>
        <p:txBody>
          <a:bodyPr wrap="none" anchor="ctr"/>
          <a:lstStyle/>
          <a:p>
            <a:pPr algn="ctr"/>
            <a:r>
              <a:rPr lang="en-US" sz="2800" b="1">
                <a:latin typeface="Gill Sans MT" pitchFamily="34" charset="0"/>
              </a:rPr>
              <a:t>10</a:t>
            </a:r>
          </a:p>
        </p:txBody>
      </p:sp>
      <p:sp>
        <p:nvSpPr>
          <p:cNvPr id="26635" name="Rectangle 170"/>
          <p:cNvSpPr>
            <a:spLocks noChangeArrowheads="1"/>
          </p:cNvSpPr>
          <p:nvPr/>
        </p:nvSpPr>
        <p:spPr bwMode="auto">
          <a:xfrm>
            <a:off x="1492250" y="3973512"/>
            <a:ext cx="6850063" cy="523875"/>
          </a:xfrm>
          <a:prstGeom prst="rect">
            <a:avLst/>
          </a:prstGeom>
          <a:solidFill>
            <a:srgbClr val="0066FF">
              <a:alpha val="39999"/>
            </a:srgbClr>
          </a:solidFill>
          <a:ln w="9525">
            <a:noFill/>
            <a:miter lim="800000"/>
            <a:headEnd/>
            <a:tailEnd/>
          </a:ln>
        </p:spPr>
        <p:txBody>
          <a:bodyPr wrap="none" anchor="ctr"/>
          <a:lstStyle/>
          <a:p>
            <a:r>
              <a:rPr lang="en-US" sz="2800" b="1" dirty="0">
                <a:latin typeface="Gill Sans MT" pitchFamily="34" charset="0"/>
              </a:rPr>
              <a:t>Binary Trees		  		</a:t>
            </a:r>
            <a:endParaRPr lang="en-US" sz="2800" b="1" dirty="0">
              <a:latin typeface="Gill Sans MT"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idx="4294967295"/>
          </p:nvPr>
        </p:nvSpPr>
        <p:spPr/>
        <p:txBody>
          <a:bodyPr/>
          <a:lstStyle/>
          <a:p>
            <a:pPr eaLnBrk="1" hangingPunct="1"/>
            <a:r>
              <a:rPr lang="en-US" sz="3200" dirty="0" smtClean="0"/>
              <a:t>Increment &amp; Decrement Operators </a:t>
            </a:r>
          </a:p>
        </p:txBody>
      </p:sp>
      <p:sp>
        <p:nvSpPr>
          <p:cNvPr id="141314" name="Rectangle 3"/>
          <p:cNvSpPr>
            <a:spLocks noGrp="1"/>
          </p:cNvSpPr>
          <p:nvPr>
            <p:ph type="body" idx="4294967295"/>
          </p:nvPr>
        </p:nvSpPr>
        <p:spPr>
          <a:xfrm>
            <a:off x="457200" y="1371600"/>
            <a:ext cx="8686800" cy="5257800"/>
          </a:xfrm>
        </p:spPr>
        <p:txBody>
          <a:bodyPr/>
          <a:lstStyle/>
          <a:p>
            <a:pPr eaLnBrk="1" hangingPunct="1"/>
            <a:r>
              <a:rPr lang="en-US" smtClean="0"/>
              <a:t>The increment and decrement operators are </a:t>
            </a:r>
            <a:r>
              <a:rPr lang="en-US" b="1" i="1" smtClean="0">
                <a:solidFill>
                  <a:schemeClr val="folHlink"/>
                </a:solidFill>
              </a:rPr>
              <a:t>unary operators.</a:t>
            </a:r>
          </a:p>
          <a:p>
            <a:pPr eaLnBrk="1" hangingPunct="1"/>
            <a:r>
              <a:rPr lang="en-US" smtClean="0"/>
              <a:t>The operator </a:t>
            </a:r>
            <a:r>
              <a:rPr lang="en-US" b="1" smtClean="0"/>
              <a:t>++ </a:t>
            </a:r>
            <a:r>
              <a:rPr lang="en-US" smtClean="0"/>
              <a:t>adds 1 to the operand while </a:t>
            </a:r>
            <a:r>
              <a:rPr lang="en-US" b="1" smtClean="0"/>
              <a:t>- -</a:t>
            </a:r>
            <a:r>
              <a:rPr lang="en-US" smtClean="0"/>
              <a:t>subtracts 1.They take the following form:</a:t>
            </a:r>
          </a:p>
          <a:p>
            <a:pPr eaLnBrk="1" hangingPunct="1">
              <a:buFont typeface="Wingdings" pitchFamily="2" charset="2"/>
              <a:buNone/>
            </a:pPr>
            <a:r>
              <a:rPr lang="en-US" smtClean="0"/>
              <a:t>        ++m(pre increment); or m++(post increment);</a:t>
            </a:r>
          </a:p>
          <a:p>
            <a:pPr eaLnBrk="1" hangingPunct="1">
              <a:buFont typeface="Wingdings" pitchFamily="2" charset="2"/>
              <a:buNone/>
            </a:pPr>
            <a:r>
              <a:rPr lang="en-US" smtClean="0"/>
              <a:t>         --m(pre decrement); or m--(post decrement);</a:t>
            </a:r>
          </a:p>
          <a:p>
            <a:pPr eaLnBrk="1" hangingPunct="1">
              <a:buFont typeface="Wingdings" pitchFamily="2" charset="2"/>
              <a:buNone/>
            </a:pPr>
            <a:endParaRPr lang="en-US" smtClean="0"/>
          </a:p>
          <a:p>
            <a:pPr eaLnBrk="1" hangingPunct="1">
              <a:buFont typeface="Wingdings" pitchFamily="2" charset="2"/>
              <a:buNone/>
            </a:pPr>
            <a:r>
              <a:rPr lang="en-US" smtClean="0"/>
              <a:t>Prefix operator </a:t>
            </a:r>
            <a:r>
              <a:rPr lang="en-US" i="1" smtClean="0">
                <a:solidFill>
                  <a:schemeClr val="folHlink"/>
                </a:solidFill>
              </a:rPr>
              <a:t>first does the operation</a:t>
            </a:r>
            <a:r>
              <a:rPr lang="en-US" smtClean="0"/>
              <a:t> and then result is assigned to the variable.</a:t>
            </a:r>
          </a:p>
          <a:p>
            <a:pPr eaLnBrk="1" hangingPunct="1">
              <a:buFont typeface="Wingdings" pitchFamily="2" charset="2"/>
              <a:buNone/>
            </a:pPr>
            <a:endParaRPr lang="en-US" smtClean="0"/>
          </a:p>
          <a:p>
            <a:pPr eaLnBrk="1" hangingPunct="1">
              <a:buFont typeface="Wingdings" pitchFamily="2" charset="2"/>
              <a:buNone/>
            </a:pPr>
            <a:r>
              <a:rPr lang="en-US" smtClean="0"/>
              <a:t>Postfix operator </a:t>
            </a:r>
            <a:r>
              <a:rPr lang="en-US" i="1" smtClean="0">
                <a:solidFill>
                  <a:schemeClr val="folHlink"/>
                </a:solidFill>
              </a:rPr>
              <a:t>first assigns the value to the variable</a:t>
            </a:r>
            <a:r>
              <a:rPr lang="en-US" smtClean="0"/>
              <a:t> and then does the operation.</a:t>
            </a:r>
          </a:p>
          <a:p>
            <a:pPr eaLnBrk="1" hangingPunct="1"/>
            <a:endParaRPr lang="en-US" smtClean="0"/>
          </a:p>
        </p:txBody>
      </p:sp>
      <p:pic>
        <p:nvPicPr>
          <p:cNvPr id="141315" name="Picture 4"/>
          <p:cNvPicPr>
            <a:picLocks noChangeAspect="1" noChangeArrowheads="1"/>
          </p:cNvPicPr>
          <p:nvPr/>
        </p:nvPicPr>
        <p:blipFill>
          <a:blip r:embed="rId3" cstate="print"/>
          <a:srcRect/>
          <a:stretch>
            <a:fillRect/>
          </a:stretch>
        </p:blipFill>
        <p:spPr bwMode="auto">
          <a:xfrm>
            <a:off x="2819400" y="4605338"/>
            <a:ext cx="3200400" cy="2024062"/>
          </a:xfrm>
          <a:prstGeom prst="rect">
            <a:avLst/>
          </a:prstGeom>
          <a:noFill/>
          <a:ln w="9525">
            <a:noFill/>
            <a:miter lim="800000"/>
            <a:headEnd/>
            <a:tailEnd/>
          </a:ln>
        </p:spPr>
      </p:pic>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69" name="Content Placeholder 1"/>
          <p:cNvSpPr>
            <a:spLocks noGrp="1"/>
          </p:cNvSpPr>
          <p:nvPr>
            <p:ph idx="4294967295"/>
          </p:nvPr>
        </p:nvSpPr>
        <p:spPr>
          <a:xfrm>
            <a:off x="457200" y="1371600"/>
            <a:ext cx="8229600" cy="5029200"/>
          </a:xfrm>
        </p:spPr>
        <p:txBody>
          <a:bodyPr/>
          <a:lstStyle/>
          <a:p>
            <a:pPr eaLnBrk="1" hangingPunct="1"/>
            <a:r>
              <a:rPr lang="en-US" smtClean="0"/>
              <a:t>Every time the student at the front of the queue deposits the fee, he leaves the queue (analogous to deleting nodes from a queue). </a:t>
            </a:r>
          </a:p>
          <a:p>
            <a:pPr eaLnBrk="1" hangingPunct="1"/>
            <a:endParaRPr lang="en-US" smtClean="0"/>
          </a:p>
          <a:p>
            <a:pPr eaLnBrk="1" hangingPunct="1"/>
            <a:r>
              <a:rPr lang="en-US" smtClean="0"/>
              <a:t>The student who comes first in the queue is the one who leaves the queue first. </a:t>
            </a:r>
          </a:p>
          <a:p>
            <a:pPr eaLnBrk="1" hangingPunct="1"/>
            <a:endParaRPr lang="en-US" smtClean="0"/>
          </a:p>
          <a:p>
            <a:pPr eaLnBrk="1" hangingPunct="1"/>
            <a:r>
              <a:rPr lang="en-US" b="1" smtClean="0"/>
              <a:t>Therefore, a queue is commonly called a first-in-first-out or a FIFO data structure</a:t>
            </a:r>
            <a:r>
              <a:rPr lang="en-US" smtClean="0"/>
              <a:t>.</a:t>
            </a:r>
          </a:p>
          <a:p>
            <a:pPr eaLnBrk="1" hangingPunct="1"/>
            <a:endParaRPr lang="en-US" smtClean="0"/>
          </a:p>
        </p:txBody>
      </p:sp>
      <p:sp>
        <p:nvSpPr>
          <p:cNvPr id="544770" name="Title 2"/>
          <p:cNvSpPr>
            <a:spLocks noGrp="1"/>
          </p:cNvSpPr>
          <p:nvPr>
            <p:ph type="title" idx="4294967295"/>
          </p:nvPr>
        </p:nvSpPr>
        <p:spPr>
          <a:xfrm>
            <a:off x="0" y="0"/>
            <a:ext cx="7562850" cy="914400"/>
          </a:xfrm>
        </p:spPr>
        <p:txBody>
          <a:bodyPr/>
          <a:lstStyle/>
          <a:p>
            <a:pPr eaLnBrk="1" hangingPunct="1"/>
            <a:r>
              <a:rPr lang="en-US" sz="3200" dirty="0" smtClean="0"/>
              <a:t>Defining a Queue (Contd.).</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Title 2"/>
          <p:cNvSpPr>
            <a:spLocks noGrp="1"/>
          </p:cNvSpPr>
          <p:nvPr>
            <p:ph type="title" idx="4294967295"/>
          </p:nvPr>
        </p:nvSpPr>
        <p:spPr>
          <a:xfrm>
            <a:off x="0" y="0"/>
            <a:ext cx="7562850" cy="914400"/>
          </a:xfrm>
        </p:spPr>
        <p:txBody>
          <a:bodyPr/>
          <a:lstStyle/>
          <a:p>
            <a:pPr eaLnBrk="1" hangingPunct="1"/>
            <a:r>
              <a:rPr lang="en-US" sz="3200" smtClean="0"/>
              <a:t>Queue Insertions and Deletions</a:t>
            </a:r>
          </a:p>
        </p:txBody>
      </p:sp>
      <p:grpSp>
        <p:nvGrpSpPr>
          <p:cNvPr id="545794" name="Group 88"/>
          <p:cNvGrpSpPr>
            <a:grpSpLocks noGrp="1"/>
          </p:cNvGrpSpPr>
          <p:nvPr>
            <p:ph idx="4294967295"/>
          </p:nvPr>
        </p:nvGrpSpPr>
        <p:grpSpPr bwMode="auto">
          <a:xfrm>
            <a:off x="457200" y="1371600"/>
            <a:ext cx="8229600" cy="5029200"/>
            <a:chOff x="912" y="1344"/>
            <a:chExt cx="3696" cy="1968"/>
          </a:xfrm>
        </p:grpSpPr>
        <p:sp>
          <p:nvSpPr>
            <p:cNvPr id="545795" name="Text Box 60"/>
            <p:cNvSpPr txBox="1">
              <a:spLocks noChangeArrowheads="1"/>
            </p:cNvSpPr>
            <p:nvPr/>
          </p:nvSpPr>
          <p:spPr bwMode="auto">
            <a:xfrm>
              <a:off x="2508" y="2949"/>
              <a:ext cx="660" cy="171"/>
            </a:xfrm>
            <a:prstGeom prst="rect">
              <a:avLst/>
            </a:prstGeom>
            <a:solidFill>
              <a:srgbClr val="FFFFFF"/>
            </a:solidFill>
            <a:ln w="9525">
              <a:noFill/>
              <a:miter lim="800000"/>
              <a:headEnd/>
              <a:tailEnd/>
            </a:ln>
          </p:spPr>
          <p:txBody>
            <a:bodyPr/>
            <a:lstStyle/>
            <a:p>
              <a:r>
                <a:rPr lang="en-US" sz="1200"/>
                <a:t>rear</a:t>
              </a:r>
              <a:endParaRPr lang="en-US" sz="2400"/>
            </a:p>
          </p:txBody>
        </p:sp>
        <p:sp>
          <p:nvSpPr>
            <p:cNvPr id="545796" name="Text Box 61"/>
            <p:cNvSpPr txBox="1">
              <a:spLocks noChangeArrowheads="1"/>
            </p:cNvSpPr>
            <p:nvPr/>
          </p:nvSpPr>
          <p:spPr bwMode="auto">
            <a:xfrm>
              <a:off x="1791" y="2970"/>
              <a:ext cx="660" cy="171"/>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545797" name="Text Box 62"/>
            <p:cNvSpPr txBox="1">
              <a:spLocks noChangeArrowheads="1"/>
            </p:cNvSpPr>
            <p:nvPr/>
          </p:nvSpPr>
          <p:spPr bwMode="auto">
            <a:xfrm>
              <a:off x="3330" y="1857"/>
              <a:ext cx="659" cy="172"/>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545798" name="Text Box 63"/>
            <p:cNvSpPr txBox="1">
              <a:spLocks noChangeArrowheads="1"/>
            </p:cNvSpPr>
            <p:nvPr/>
          </p:nvSpPr>
          <p:spPr bwMode="auto">
            <a:xfrm>
              <a:off x="1344" y="1943"/>
              <a:ext cx="660" cy="171"/>
            </a:xfrm>
            <a:prstGeom prst="rect">
              <a:avLst/>
            </a:prstGeom>
            <a:solidFill>
              <a:srgbClr val="FFFFFF"/>
            </a:solidFill>
            <a:ln w="9525">
              <a:noFill/>
              <a:miter lim="800000"/>
              <a:headEnd/>
              <a:tailEnd/>
            </a:ln>
          </p:spPr>
          <p:txBody>
            <a:bodyPr/>
            <a:lstStyle/>
            <a:p>
              <a:pPr algn="ctr"/>
              <a:r>
                <a:rPr lang="en-US" sz="1200"/>
                <a:t>rear</a:t>
              </a:r>
              <a:endParaRPr lang="en-US" sz="2400"/>
            </a:p>
          </p:txBody>
        </p:sp>
        <p:sp>
          <p:nvSpPr>
            <p:cNvPr id="545799" name="Text Box 64"/>
            <p:cNvSpPr txBox="1">
              <a:spLocks noChangeArrowheads="1"/>
            </p:cNvSpPr>
            <p:nvPr/>
          </p:nvSpPr>
          <p:spPr bwMode="auto">
            <a:xfrm>
              <a:off x="912" y="1943"/>
              <a:ext cx="659" cy="171"/>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545800" name="Rectangle 65"/>
            <p:cNvSpPr>
              <a:spLocks noChangeArrowheads="1"/>
            </p:cNvSpPr>
            <p:nvPr/>
          </p:nvSpPr>
          <p:spPr bwMode="auto">
            <a:xfrm>
              <a:off x="912" y="1344"/>
              <a:ext cx="864" cy="257"/>
            </a:xfrm>
            <a:prstGeom prst="rect">
              <a:avLst/>
            </a:prstGeom>
            <a:solidFill>
              <a:srgbClr val="FFFFFF"/>
            </a:solidFill>
            <a:ln w="9525">
              <a:solidFill>
                <a:srgbClr val="000000"/>
              </a:solidFill>
              <a:miter lim="800000"/>
              <a:headEnd/>
              <a:tailEnd/>
            </a:ln>
          </p:spPr>
          <p:txBody>
            <a:bodyPr/>
            <a:lstStyle/>
            <a:p>
              <a:r>
                <a:rPr lang="en-US" sz="1200"/>
                <a:t> 1          2           3</a:t>
              </a:r>
              <a:endParaRPr lang="en-US" sz="2400"/>
            </a:p>
          </p:txBody>
        </p:sp>
        <p:sp>
          <p:nvSpPr>
            <p:cNvPr id="545801" name="Line 66"/>
            <p:cNvSpPr>
              <a:spLocks noChangeShapeType="1"/>
            </p:cNvSpPr>
            <p:nvPr/>
          </p:nvSpPr>
          <p:spPr bwMode="auto">
            <a:xfrm>
              <a:off x="1440" y="1344"/>
              <a:ext cx="0" cy="257"/>
            </a:xfrm>
            <a:prstGeom prst="line">
              <a:avLst/>
            </a:prstGeom>
            <a:noFill/>
            <a:ln w="9525">
              <a:solidFill>
                <a:srgbClr val="000000"/>
              </a:solidFill>
              <a:round/>
              <a:headEnd/>
              <a:tailEnd/>
            </a:ln>
          </p:spPr>
          <p:txBody>
            <a:bodyPr/>
            <a:lstStyle/>
            <a:p>
              <a:endParaRPr lang="en-US"/>
            </a:p>
          </p:txBody>
        </p:sp>
        <p:sp>
          <p:nvSpPr>
            <p:cNvPr id="545802" name="Rectangle 68"/>
            <p:cNvSpPr>
              <a:spLocks noChangeArrowheads="1"/>
            </p:cNvSpPr>
            <p:nvPr/>
          </p:nvSpPr>
          <p:spPr bwMode="auto">
            <a:xfrm>
              <a:off x="3220" y="1344"/>
              <a:ext cx="1148" cy="257"/>
            </a:xfrm>
            <a:prstGeom prst="rect">
              <a:avLst/>
            </a:prstGeom>
            <a:solidFill>
              <a:srgbClr val="FFFFFF"/>
            </a:solidFill>
            <a:ln w="9525">
              <a:solidFill>
                <a:srgbClr val="000000"/>
              </a:solidFill>
              <a:miter lim="800000"/>
              <a:headEnd/>
              <a:tailEnd/>
            </a:ln>
          </p:spPr>
          <p:txBody>
            <a:bodyPr/>
            <a:lstStyle/>
            <a:p>
              <a:r>
                <a:rPr lang="en-US" sz="1200"/>
                <a:t> 1           2           3          4 </a:t>
              </a:r>
              <a:endParaRPr lang="en-US" sz="2400"/>
            </a:p>
          </p:txBody>
        </p:sp>
        <p:sp>
          <p:nvSpPr>
            <p:cNvPr id="545803" name="Line 69"/>
            <p:cNvSpPr>
              <a:spLocks noChangeShapeType="1"/>
            </p:cNvSpPr>
            <p:nvPr/>
          </p:nvSpPr>
          <p:spPr bwMode="auto">
            <a:xfrm>
              <a:off x="3792" y="1344"/>
              <a:ext cx="0" cy="257"/>
            </a:xfrm>
            <a:prstGeom prst="line">
              <a:avLst/>
            </a:prstGeom>
            <a:noFill/>
            <a:ln w="9525">
              <a:solidFill>
                <a:srgbClr val="000000"/>
              </a:solidFill>
              <a:round/>
              <a:headEnd/>
              <a:tailEnd/>
            </a:ln>
          </p:spPr>
          <p:txBody>
            <a:bodyPr/>
            <a:lstStyle/>
            <a:p>
              <a:endParaRPr lang="en-US"/>
            </a:p>
          </p:txBody>
        </p:sp>
        <p:sp>
          <p:nvSpPr>
            <p:cNvPr id="545804" name="Line 70"/>
            <p:cNvSpPr>
              <a:spLocks noChangeShapeType="1"/>
            </p:cNvSpPr>
            <p:nvPr/>
          </p:nvSpPr>
          <p:spPr bwMode="auto">
            <a:xfrm>
              <a:off x="4099" y="1344"/>
              <a:ext cx="0" cy="257"/>
            </a:xfrm>
            <a:prstGeom prst="line">
              <a:avLst/>
            </a:prstGeom>
            <a:noFill/>
            <a:ln w="9525">
              <a:solidFill>
                <a:srgbClr val="000000"/>
              </a:solidFill>
              <a:round/>
              <a:headEnd/>
              <a:tailEnd/>
            </a:ln>
          </p:spPr>
          <p:txBody>
            <a:bodyPr/>
            <a:lstStyle/>
            <a:p>
              <a:endParaRPr lang="en-US"/>
            </a:p>
          </p:txBody>
        </p:sp>
        <p:sp>
          <p:nvSpPr>
            <p:cNvPr id="545805" name="Rectangle 71"/>
            <p:cNvSpPr>
              <a:spLocks noChangeArrowheads="1"/>
            </p:cNvSpPr>
            <p:nvPr/>
          </p:nvSpPr>
          <p:spPr bwMode="auto">
            <a:xfrm>
              <a:off x="1901" y="2371"/>
              <a:ext cx="883" cy="256"/>
            </a:xfrm>
            <a:prstGeom prst="rect">
              <a:avLst/>
            </a:prstGeom>
            <a:solidFill>
              <a:srgbClr val="FFFFFF"/>
            </a:solidFill>
            <a:ln w="9525">
              <a:solidFill>
                <a:srgbClr val="000000"/>
              </a:solidFill>
              <a:miter lim="800000"/>
              <a:headEnd/>
              <a:tailEnd/>
            </a:ln>
          </p:spPr>
          <p:txBody>
            <a:bodyPr/>
            <a:lstStyle/>
            <a:p>
              <a:r>
                <a:rPr lang="en-US" sz="1200"/>
                <a:t>  2          3          4</a:t>
              </a:r>
              <a:endParaRPr lang="en-US" sz="2400"/>
            </a:p>
          </p:txBody>
        </p:sp>
        <p:sp>
          <p:nvSpPr>
            <p:cNvPr id="545806" name="Line 72"/>
            <p:cNvSpPr>
              <a:spLocks noChangeShapeType="1"/>
            </p:cNvSpPr>
            <p:nvPr/>
          </p:nvSpPr>
          <p:spPr bwMode="auto">
            <a:xfrm>
              <a:off x="2448" y="2371"/>
              <a:ext cx="0" cy="256"/>
            </a:xfrm>
            <a:prstGeom prst="line">
              <a:avLst/>
            </a:prstGeom>
            <a:noFill/>
            <a:ln w="9525">
              <a:solidFill>
                <a:srgbClr val="000000"/>
              </a:solidFill>
              <a:round/>
              <a:headEnd/>
              <a:tailEnd/>
            </a:ln>
          </p:spPr>
          <p:txBody>
            <a:bodyPr/>
            <a:lstStyle/>
            <a:p>
              <a:endParaRPr lang="en-US"/>
            </a:p>
          </p:txBody>
        </p:sp>
        <p:sp>
          <p:nvSpPr>
            <p:cNvPr id="545807" name="Text Box 75"/>
            <p:cNvSpPr txBox="1">
              <a:spLocks noChangeArrowheads="1"/>
            </p:cNvSpPr>
            <p:nvPr/>
          </p:nvSpPr>
          <p:spPr bwMode="auto">
            <a:xfrm>
              <a:off x="3949" y="1872"/>
              <a:ext cx="659" cy="171"/>
            </a:xfrm>
            <a:prstGeom prst="rect">
              <a:avLst/>
            </a:prstGeom>
            <a:solidFill>
              <a:srgbClr val="FFFFFF"/>
            </a:solidFill>
            <a:ln w="9525">
              <a:noFill/>
              <a:miter lim="800000"/>
              <a:headEnd/>
              <a:tailEnd/>
            </a:ln>
          </p:spPr>
          <p:txBody>
            <a:bodyPr/>
            <a:lstStyle/>
            <a:p>
              <a:pPr algn="ctr"/>
              <a:r>
                <a:rPr lang="en-US" sz="1200"/>
                <a:t>rear</a:t>
              </a:r>
              <a:endParaRPr lang="en-US" sz="2400"/>
            </a:p>
          </p:txBody>
        </p:sp>
        <p:sp>
          <p:nvSpPr>
            <p:cNvPr id="545808" name="Line 76"/>
            <p:cNvSpPr>
              <a:spLocks noChangeShapeType="1"/>
            </p:cNvSpPr>
            <p:nvPr/>
          </p:nvSpPr>
          <p:spPr bwMode="auto">
            <a:xfrm flipV="1">
              <a:off x="1132" y="1601"/>
              <a:ext cx="0" cy="342"/>
            </a:xfrm>
            <a:prstGeom prst="line">
              <a:avLst/>
            </a:prstGeom>
            <a:noFill/>
            <a:ln w="9525">
              <a:solidFill>
                <a:srgbClr val="000000"/>
              </a:solidFill>
              <a:round/>
              <a:headEnd/>
              <a:tailEnd type="triangle" w="med" len="med"/>
            </a:ln>
          </p:spPr>
          <p:txBody>
            <a:bodyPr/>
            <a:lstStyle/>
            <a:p>
              <a:endParaRPr lang="en-US"/>
            </a:p>
          </p:txBody>
        </p:sp>
        <p:sp>
          <p:nvSpPr>
            <p:cNvPr id="545809" name="Line 77"/>
            <p:cNvSpPr>
              <a:spLocks noChangeShapeType="1"/>
            </p:cNvSpPr>
            <p:nvPr/>
          </p:nvSpPr>
          <p:spPr bwMode="auto">
            <a:xfrm flipV="1">
              <a:off x="1680" y="1601"/>
              <a:ext cx="0" cy="342"/>
            </a:xfrm>
            <a:prstGeom prst="line">
              <a:avLst/>
            </a:prstGeom>
            <a:noFill/>
            <a:ln w="9525">
              <a:solidFill>
                <a:srgbClr val="000000"/>
              </a:solidFill>
              <a:round/>
              <a:headEnd/>
              <a:tailEnd type="triangle" w="med" len="med"/>
            </a:ln>
          </p:spPr>
          <p:txBody>
            <a:bodyPr/>
            <a:lstStyle/>
            <a:p>
              <a:endParaRPr lang="en-US"/>
            </a:p>
          </p:txBody>
        </p:sp>
        <p:sp>
          <p:nvSpPr>
            <p:cNvPr id="545810" name="Line 78"/>
            <p:cNvSpPr>
              <a:spLocks noChangeShapeType="1"/>
            </p:cNvSpPr>
            <p:nvPr/>
          </p:nvSpPr>
          <p:spPr bwMode="auto">
            <a:xfrm flipV="1">
              <a:off x="3549" y="1601"/>
              <a:ext cx="0" cy="256"/>
            </a:xfrm>
            <a:prstGeom prst="line">
              <a:avLst/>
            </a:prstGeom>
            <a:noFill/>
            <a:ln w="9525">
              <a:solidFill>
                <a:srgbClr val="000000"/>
              </a:solidFill>
              <a:round/>
              <a:headEnd/>
              <a:tailEnd type="triangle" w="med" len="med"/>
            </a:ln>
          </p:spPr>
          <p:txBody>
            <a:bodyPr/>
            <a:lstStyle/>
            <a:p>
              <a:endParaRPr lang="en-US"/>
            </a:p>
          </p:txBody>
        </p:sp>
        <p:sp>
          <p:nvSpPr>
            <p:cNvPr id="545811" name="Line 79"/>
            <p:cNvSpPr>
              <a:spLocks noChangeShapeType="1"/>
            </p:cNvSpPr>
            <p:nvPr/>
          </p:nvSpPr>
          <p:spPr bwMode="auto">
            <a:xfrm flipV="1">
              <a:off x="4272" y="1601"/>
              <a:ext cx="0" cy="271"/>
            </a:xfrm>
            <a:prstGeom prst="line">
              <a:avLst/>
            </a:prstGeom>
            <a:noFill/>
            <a:ln w="9525">
              <a:solidFill>
                <a:srgbClr val="000000"/>
              </a:solidFill>
              <a:round/>
              <a:headEnd/>
              <a:tailEnd type="triangle" w="med" len="med"/>
            </a:ln>
          </p:spPr>
          <p:txBody>
            <a:bodyPr/>
            <a:lstStyle/>
            <a:p>
              <a:endParaRPr lang="en-US"/>
            </a:p>
          </p:txBody>
        </p:sp>
        <p:sp>
          <p:nvSpPr>
            <p:cNvPr id="545812" name="Line 80"/>
            <p:cNvSpPr>
              <a:spLocks noChangeShapeType="1"/>
            </p:cNvSpPr>
            <p:nvPr/>
          </p:nvSpPr>
          <p:spPr bwMode="auto">
            <a:xfrm flipV="1">
              <a:off x="2640" y="2627"/>
              <a:ext cx="0" cy="343"/>
            </a:xfrm>
            <a:prstGeom prst="line">
              <a:avLst/>
            </a:prstGeom>
            <a:noFill/>
            <a:ln w="9525">
              <a:solidFill>
                <a:srgbClr val="000000"/>
              </a:solidFill>
              <a:round/>
              <a:headEnd/>
              <a:tailEnd type="triangle" w="med" len="med"/>
            </a:ln>
          </p:spPr>
          <p:txBody>
            <a:bodyPr/>
            <a:lstStyle/>
            <a:p>
              <a:endParaRPr lang="en-US"/>
            </a:p>
          </p:txBody>
        </p:sp>
        <p:sp>
          <p:nvSpPr>
            <p:cNvPr id="545813" name="Line 81"/>
            <p:cNvSpPr>
              <a:spLocks noChangeShapeType="1"/>
            </p:cNvSpPr>
            <p:nvPr/>
          </p:nvSpPr>
          <p:spPr bwMode="auto">
            <a:xfrm flipV="1">
              <a:off x="2121" y="2627"/>
              <a:ext cx="0" cy="343"/>
            </a:xfrm>
            <a:prstGeom prst="line">
              <a:avLst/>
            </a:prstGeom>
            <a:noFill/>
            <a:ln w="9525">
              <a:solidFill>
                <a:srgbClr val="000000"/>
              </a:solidFill>
              <a:round/>
              <a:headEnd/>
              <a:tailEnd type="triangle" w="med" len="med"/>
            </a:ln>
          </p:spPr>
          <p:txBody>
            <a:bodyPr/>
            <a:lstStyle/>
            <a:p>
              <a:endParaRPr lang="en-US"/>
            </a:p>
          </p:txBody>
        </p:sp>
        <p:sp>
          <p:nvSpPr>
            <p:cNvPr id="545814" name="Text Box 82"/>
            <p:cNvSpPr txBox="1">
              <a:spLocks noChangeArrowheads="1"/>
            </p:cNvSpPr>
            <p:nvPr/>
          </p:nvSpPr>
          <p:spPr bwMode="auto">
            <a:xfrm>
              <a:off x="1461" y="2114"/>
              <a:ext cx="440" cy="171"/>
            </a:xfrm>
            <a:prstGeom prst="rect">
              <a:avLst/>
            </a:prstGeom>
            <a:solidFill>
              <a:srgbClr val="FFFFFF"/>
            </a:solidFill>
            <a:ln w="9525">
              <a:noFill/>
              <a:miter lim="800000"/>
              <a:headEnd/>
              <a:tailEnd/>
            </a:ln>
          </p:spPr>
          <p:txBody>
            <a:bodyPr/>
            <a:lstStyle/>
            <a:p>
              <a:r>
                <a:rPr lang="en-US" sz="1200"/>
                <a:t>(a)</a:t>
              </a:r>
              <a:endParaRPr lang="en-US" sz="2400"/>
            </a:p>
          </p:txBody>
        </p:sp>
        <p:sp>
          <p:nvSpPr>
            <p:cNvPr id="545815" name="Text Box 83"/>
            <p:cNvSpPr txBox="1">
              <a:spLocks noChangeArrowheads="1"/>
            </p:cNvSpPr>
            <p:nvPr/>
          </p:nvSpPr>
          <p:spPr bwMode="auto">
            <a:xfrm>
              <a:off x="3989" y="2114"/>
              <a:ext cx="440" cy="171"/>
            </a:xfrm>
            <a:prstGeom prst="rect">
              <a:avLst/>
            </a:prstGeom>
            <a:solidFill>
              <a:srgbClr val="FFFFFF"/>
            </a:solidFill>
            <a:ln w="9525">
              <a:noFill/>
              <a:miter lim="800000"/>
              <a:headEnd/>
              <a:tailEnd/>
            </a:ln>
          </p:spPr>
          <p:txBody>
            <a:bodyPr/>
            <a:lstStyle/>
            <a:p>
              <a:r>
                <a:rPr lang="en-US" sz="1200"/>
                <a:t>(b)</a:t>
              </a:r>
              <a:endParaRPr lang="en-US" sz="2400"/>
            </a:p>
          </p:txBody>
        </p:sp>
        <p:sp>
          <p:nvSpPr>
            <p:cNvPr id="545816" name="Text Box 84"/>
            <p:cNvSpPr txBox="1">
              <a:spLocks noChangeArrowheads="1"/>
            </p:cNvSpPr>
            <p:nvPr/>
          </p:nvSpPr>
          <p:spPr bwMode="auto">
            <a:xfrm>
              <a:off x="2341" y="3141"/>
              <a:ext cx="439" cy="171"/>
            </a:xfrm>
            <a:prstGeom prst="rect">
              <a:avLst/>
            </a:prstGeom>
            <a:solidFill>
              <a:srgbClr val="FFFFFF"/>
            </a:solidFill>
            <a:ln w="9525">
              <a:noFill/>
              <a:miter lim="800000"/>
              <a:headEnd/>
              <a:tailEnd/>
            </a:ln>
          </p:spPr>
          <p:txBody>
            <a:bodyPr/>
            <a:lstStyle/>
            <a:p>
              <a:r>
                <a:rPr lang="en-US" sz="1200"/>
                <a:t>(c)</a:t>
              </a:r>
              <a:endParaRPr lang="en-US" sz="2400"/>
            </a:p>
          </p:txBody>
        </p:sp>
      </p:gr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1" name="Content Placeholder 1"/>
          <p:cNvSpPr>
            <a:spLocks noGrp="1"/>
          </p:cNvSpPr>
          <p:nvPr>
            <p:ph idx="4294967295"/>
          </p:nvPr>
        </p:nvSpPr>
        <p:spPr>
          <a:xfrm>
            <a:off x="457200" y="1371600"/>
            <a:ext cx="8229600" cy="5029200"/>
          </a:xfrm>
        </p:spPr>
        <p:txBody>
          <a:bodyPr/>
          <a:lstStyle/>
          <a:p>
            <a:pPr algn="just" eaLnBrk="1" hangingPunct="1"/>
            <a:r>
              <a:rPr lang="en-US" dirty="0" smtClean="0"/>
              <a:t>To complete this definition of a queue, you must specify all the operations that it permits. </a:t>
            </a:r>
          </a:p>
          <a:p>
            <a:pPr algn="just" eaLnBrk="1" hangingPunct="1"/>
            <a:endParaRPr lang="en-US" dirty="0" smtClean="0"/>
          </a:p>
          <a:p>
            <a:pPr algn="just" eaLnBrk="1" hangingPunct="1"/>
            <a:r>
              <a:rPr lang="en-US" dirty="0" smtClean="0"/>
              <a:t>The first step you must perform in working with any queue is to initialize the queue for further use. Other important operations are to add an element, and to delete an element from a queue. </a:t>
            </a:r>
          </a:p>
          <a:p>
            <a:pPr algn="just" eaLnBrk="1" hangingPunct="1"/>
            <a:endParaRPr lang="en-US" dirty="0" smtClean="0"/>
          </a:p>
          <a:p>
            <a:pPr algn="just" eaLnBrk="1" hangingPunct="1"/>
            <a:r>
              <a:rPr lang="en-US" dirty="0" smtClean="0"/>
              <a:t>Adding an element is popularly known as ENQ and deleting an element is know as DEQ. The following slide lists operations typically performed on a queue.</a:t>
            </a:r>
          </a:p>
          <a:p>
            <a:pPr eaLnBrk="1" hangingPunct="1"/>
            <a:endParaRPr lang="en-US" dirty="0" smtClean="0"/>
          </a:p>
        </p:txBody>
      </p:sp>
      <p:sp>
        <p:nvSpPr>
          <p:cNvPr id="547842" name="Title 2"/>
          <p:cNvSpPr>
            <a:spLocks noGrp="1"/>
          </p:cNvSpPr>
          <p:nvPr>
            <p:ph type="title" idx="4294967295"/>
          </p:nvPr>
        </p:nvSpPr>
        <p:spPr>
          <a:xfrm>
            <a:off x="0" y="0"/>
            <a:ext cx="7562850" cy="914400"/>
          </a:xfrm>
        </p:spPr>
        <p:txBody>
          <a:bodyPr/>
          <a:lstStyle/>
          <a:p>
            <a:pPr eaLnBrk="1" hangingPunct="1"/>
            <a:r>
              <a:rPr lang="en-US" sz="3200" smtClean="0"/>
              <a:t>Queue Operations</a:t>
            </a: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Content Placeholder 1"/>
          <p:cNvSpPr>
            <a:spLocks noGrp="1"/>
          </p:cNvSpPr>
          <p:nvPr>
            <p:ph idx="4294967295"/>
          </p:nvPr>
        </p:nvSpPr>
        <p:spPr>
          <a:xfrm>
            <a:off x="457200" y="1371600"/>
            <a:ext cx="8229600" cy="5029200"/>
          </a:xfrm>
        </p:spPr>
        <p:txBody>
          <a:bodyPr/>
          <a:lstStyle/>
          <a:p>
            <a:pPr eaLnBrk="1" hangingPunct="1">
              <a:lnSpc>
                <a:spcPct val="90000"/>
              </a:lnSpc>
            </a:pPr>
            <a:r>
              <a:rPr lang="en-US" smtClean="0"/>
              <a:t>create(q) 	– which creates q as an empty queue</a:t>
            </a:r>
          </a:p>
          <a:p>
            <a:pPr eaLnBrk="1" hangingPunct="1">
              <a:lnSpc>
                <a:spcPct val="90000"/>
              </a:lnSpc>
            </a:pPr>
            <a:r>
              <a:rPr lang="en-US" smtClean="0"/>
              <a:t>enq(i) 	– adds the element i to the rear of the queue 			   and returns the new queue</a:t>
            </a:r>
          </a:p>
          <a:p>
            <a:pPr eaLnBrk="1" hangingPunct="1">
              <a:lnSpc>
                <a:spcPct val="90000"/>
              </a:lnSpc>
            </a:pPr>
            <a:r>
              <a:rPr lang="en-US" smtClean="0"/>
              <a:t>deq(q) 	– removes the element at the front end of the 		   queue (q) and returns the resulting queue as 		   well as the removed element</a:t>
            </a:r>
          </a:p>
          <a:p>
            <a:pPr eaLnBrk="1" hangingPunct="1">
              <a:lnSpc>
                <a:spcPct val="90000"/>
              </a:lnSpc>
            </a:pPr>
            <a:r>
              <a:rPr lang="en-US" smtClean="0"/>
              <a:t>empty (q) 	– it checks the queue (q) whether it is empty or 		   not. It returns true if the queue is empty and 		   returns false otherwise</a:t>
            </a:r>
          </a:p>
          <a:p>
            <a:pPr eaLnBrk="1" hangingPunct="1">
              <a:lnSpc>
                <a:spcPct val="90000"/>
              </a:lnSpc>
            </a:pPr>
            <a:r>
              <a:rPr lang="en-US" smtClean="0"/>
              <a:t>front(q) 	– returns the front element of the queue 			   without changing the queue</a:t>
            </a:r>
          </a:p>
          <a:p>
            <a:pPr eaLnBrk="1" hangingPunct="1">
              <a:lnSpc>
                <a:spcPct val="90000"/>
              </a:lnSpc>
            </a:pPr>
            <a:r>
              <a:rPr lang="en-US" smtClean="0"/>
              <a:t>queuesize (q) – returns the number of entries in the queue </a:t>
            </a:r>
          </a:p>
          <a:p>
            <a:pPr eaLnBrk="1" hangingPunct="1"/>
            <a:endParaRPr lang="en-US" smtClean="0"/>
          </a:p>
        </p:txBody>
      </p:sp>
      <p:sp>
        <p:nvSpPr>
          <p:cNvPr id="548866" name="Title 2"/>
          <p:cNvSpPr>
            <a:spLocks noGrp="1"/>
          </p:cNvSpPr>
          <p:nvPr>
            <p:ph type="title" idx="4294967295"/>
          </p:nvPr>
        </p:nvSpPr>
        <p:spPr>
          <a:xfrm>
            <a:off x="0" y="0"/>
            <a:ext cx="7562850" cy="914400"/>
          </a:xfrm>
        </p:spPr>
        <p:txBody>
          <a:bodyPr/>
          <a:lstStyle/>
          <a:p>
            <a:pPr eaLnBrk="1" hangingPunct="1"/>
            <a:r>
              <a:rPr lang="en-US" sz="3200" dirty="0" smtClean="0"/>
              <a:t>Queue Operations (Contd.).</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Content Placeholder 1"/>
          <p:cNvSpPr>
            <a:spLocks noGrp="1"/>
          </p:cNvSpPr>
          <p:nvPr>
            <p:ph idx="4294967295"/>
          </p:nvPr>
        </p:nvSpPr>
        <p:spPr>
          <a:xfrm>
            <a:off x="457200" y="1371600"/>
            <a:ext cx="8229600" cy="5029200"/>
          </a:xfrm>
        </p:spPr>
        <p:txBody>
          <a:bodyPr/>
          <a:lstStyle/>
          <a:p>
            <a:pPr algn="just" eaLnBrk="1" hangingPunct="1"/>
            <a:r>
              <a:rPr lang="en-US" dirty="0" smtClean="0"/>
              <a:t>Linked lists offer a flexible implementation of a queue since insertion and deletion of elements into a list are simple, and a linked list has the advantage of dynamically growing or shrinking at runtime. </a:t>
            </a:r>
          </a:p>
          <a:p>
            <a:pPr algn="just" eaLnBrk="1" hangingPunct="1"/>
            <a:endParaRPr lang="en-US" dirty="0" smtClean="0"/>
          </a:p>
          <a:p>
            <a:pPr algn="just" eaLnBrk="1" hangingPunct="1"/>
            <a:r>
              <a:rPr lang="en-US" dirty="0" smtClean="0"/>
              <a:t>Having a list that has the functionality of a queue implies that insertions to the list can only be done at the rear of the list, and deletions to the list can only be done at front of the list. </a:t>
            </a:r>
          </a:p>
          <a:p>
            <a:pPr eaLnBrk="1" hangingPunct="1"/>
            <a:endParaRPr lang="en-US" dirty="0" smtClean="0"/>
          </a:p>
          <a:p>
            <a:pPr eaLnBrk="1" hangingPunct="1"/>
            <a:endParaRPr lang="en-US" dirty="0" smtClean="0"/>
          </a:p>
          <a:p>
            <a:pPr eaLnBrk="1" hangingPunct="1"/>
            <a:endParaRPr lang="en-US" dirty="0" smtClean="0"/>
          </a:p>
        </p:txBody>
      </p:sp>
      <p:sp>
        <p:nvSpPr>
          <p:cNvPr id="549890" name="Title 2"/>
          <p:cNvSpPr>
            <a:spLocks noGrp="1"/>
          </p:cNvSpPr>
          <p:nvPr>
            <p:ph type="title" idx="4294967295"/>
          </p:nvPr>
        </p:nvSpPr>
        <p:spPr>
          <a:xfrm>
            <a:off x="0" y="0"/>
            <a:ext cx="7562850" cy="914400"/>
          </a:xfrm>
        </p:spPr>
        <p:txBody>
          <a:bodyPr/>
          <a:lstStyle/>
          <a:p>
            <a:pPr eaLnBrk="1" hangingPunct="1"/>
            <a:r>
              <a:rPr lang="en-US" sz="3200" smtClean="0"/>
              <a:t>Implementing Queues</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Content Placeholder 1"/>
          <p:cNvSpPr>
            <a:spLocks noGrp="1"/>
          </p:cNvSpPr>
          <p:nvPr>
            <p:ph idx="4294967295"/>
          </p:nvPr>
        </p:nvSpPr>
        <p:spPr>
          <a:xfrm>
            <a:off x="457200" y="1371600"/>
            <a:ext cx="8229600" cy="5029200"/>
          </a:xfrm>
        </p:spPr>
        <p:txBody>
          <a:bodyPr/>
          <a:lstStyle/>
          <a:p>
            <a:pPr algn="just" eaLnBrk="1" hangingPunct="1"/>
            <a:r>
              <a:rPr lang="en-US" dirty="0" smtClean="0"/>
              <a:t>Queue functionality of a linked list can be achieved by having two pointers </a:t>
            </a:r>
            <a:r>
              <a:rPr lang="en-US" b="1" dirty="0" smtClean="0"/>
              <a:t>front</a:t>
            </a:r>
            <a:r>
              <a:rPr lang="en-US" dirty="0" smtClean="0"/>
              <a:t> and </a:t>
            </a:r>
            <a:r>
              <a:rPr lang="en-US" b="1" dirty="0" smtClean="0"/>
              <a:t>rear</a:t>
            </a:r>
            <a:r>
              <a:rPr lang="en-US" dirty="0" smtClean="0"/>
              <a:t>, pointing to the first element, and the last element of the queue respectively. </a:t>
            </a:r>
          </a:p>
          <a:p>
            <a:pPr algn="just" eaLnBrk="1" hangingPunct="1"/>
            <a:endParaRPr lang="en-US" dirty="0" smtClean="0"/>
          </a:p>
          <a:p>
            <a:pPr algn="just" eaLnBrk="1" hangingPunct="1"/>
            <a:r>
              <a:rPr lang="en-US" dirty="0" smtClean="0"/>
              <a:t>The following figure gives a visual depiction of linked list implementation of a queue.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550914" name="Title 2"/>
          <p:cNvSpPr>
            <a:spLocks noGrp="1"/>
          </p:cNvSpPr>
          <p:nvPr>
            <p:ph type="title" idx="4294967295"/>
          </p:nvPr>
        </p:nvSpPr>
        <p:spPr>
          <a:xfrm>
            <a:off x="0" y="0"/>
            <a:ext cx="7562850" cy="914400"/>
          </a:xfrm>
        </p:spPr>
        <p:txBody>
          <a:bodyPr/>
          <a:lstStyle/>
          <a:p>
            <a:pPr eaLnBrk="1" hangingPunct="1"/>
            <a:r>
              <a:rPr lang="en-US" sz="3200" dirty="0" smtClean="0"/>
              <a:t>Implementing Queues (Contd.).</a:t>
            </a:r>
          </a:p>
        </p:txBody>
      </p:sp>
      <p:grpSp>
        <p:nvGrpSpPr>
          <p:cNvPr id="550915" name="Group 4"/>
          <p:cNvGrpSpPr>
            <a:grpSpLocks/>
          </p:cNvGrpSpPr>
          <p:nvPr/>
        </p:nvGrpSpPr>
        <p:grpSpPr bwMode="auto">
          <a:xfrm>
            <a:off x="1676400" y="4114800"/>
            <a:ext cx="5638800" cy="1676400"/>
            <a:chOff x="3141" y="724"/>
            <a:chExt cx="7200" cy="1440"/>
          </a:xfrm>
        </p:grpSpPr>
        <p:sp>
          <p:nvSpPr>
            <p:cNvPr id="550916" name="Text Box 5"/>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550917" name="Text Box 6"/>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550918" name="Rectangle 7"/>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550919" name="Rectangle 8"/>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550920" name="Rectangle 9"/>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550921" name="Line 10"/>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550922" name="Line 11"/>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550923" name="Line 12"/>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550924" name="Line 13"/>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550925" name="Line 14"/>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550926" name="Line 15"/>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550927" name="Line 16"/>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7" name="Content Placeholder 1"/>
          <p:cNvSpPr>
            <a:spLocks noGrp="1"/>
          </p:cNvSpPr>
          <p:nvPr>
            <p:ph idx="4294967295"/>
          </p:nvPr>
        </p:nvSpPr>
        <p:spPr>
          <a:xfrm>
            <a:off x="457200" y="1371600"/>
            <a:ext cx="8229600" cy="5029200"/>
          </a:xfrm>
        </p:spPr>
        <p:txBody>
          <a:bodyPr/>
          <a:lstStyle/>
          <a:p>
            <a:pPr eaLnBrk="1" hangingPunct="1">
              <a:lnSpc>
                <a:spcPct val="90000"/>
              </a:lnSpc>
            </a:pPr>
            <a:r>
              <a:rPr lang="en-US" smtClean="0"/>
              <a:t>struct queue</a:t>
            </a:r>
          </a:p>
          <a:p>
            <a:pPr eaLnBrk="1" hangingPunct="1">
              <a:lnSpc>
                <a:spcPct val="90000"/>
              </a:lnSpc>
            </a:pPr>
            <a:r>
              <a:rPr lang="en-US" smtClean="0"/>
              <a:t> {</a:t>
            </a:r>
          </a:p>
          <a:p>
            <a:pPr eaLnBrk="1" hangingPunct="1">
              <a:lnSpc>
                <a:spcPct val="90000"/>
              </a:lnSpc>
            </a:pPr>
            <a:r>
              <a:rPr lang="en-US" smtClean="0"/>
              <a:t>   int info;</a:t>
            </a:r>
          </a:p>
          <a:p>
            <a:pPr eaLnBrk="1" hangingPunct="1">
              <a:lnSpc>
                <a:spcPct val="90000"/>
              </a:lnSpc>
            </a:pPr>
            <a:r>
              <a:rPr lang="en-US" smtClean="0"/>
              <a:t>   struct queue *next;</a:t>
            </a:r>
          </a:p>
          <a:p>
            <a:pPr eaLnBrk="1" hangingPunct="1">
              <a:lnSpc>
                <a:spcPct val="90000"/>
              </a:lnSpc>
            </a:pPr>
            <a:r>
              <a:rPr lang="en-US" smtClean="0"/>
              <a:t> };</a:t>
            </a:r>
          </a:p>
          <a:p>
            <a:pPr eaLnBrk="1" hangingPunct="1">
              <a:lnSpc>
                <a:spcPct val="90000"/>
              </a:lnSpc>
            </a:pPr>
            <a:r>
              <a:rPr lang="en-US" smtClean="0"/>
              <a:t>struct queue *front, *rear;</a:t>
            </a:r>
          </a:p>
          <a:p>
            <a:pPr eaLnBrk="1" hangingPunct="1">
              <a:lnSpc>
                <a:spcPct val="90000"/>
              </a:lnSpc>
            </a:pPr>
            <a:endParaRPr lang="en-US" smtClean="0"/>
          </a:p>
          <a:p>
            <a:pPr eaLnBrk="1" hangingPunct="1">
              <a:lnSpc>
                <a:spcPct val="90000"/>
              </a:lnSpc>
            </a:pPr>
            <a:r>
              <a:rPr lang="en-US" smtClean="0"/>
              <a:t>An empty queue is represented by q-&gt;front = q-&gt;rear = null. Therefore, clearq( ) can be implemented as follows:</a:t>
            </a:r>
          </a:p>
          <a:p>
            <a:pPr eaLnBrk="1" hangingPunct="1">
              <a:lnSpc>
                <a:spcPct val="90000"/>
              </a:lnSpc>
            </a:pPr>
            <a:endParaRPr lang="en-US" smtClean="0"/>
          </a:p>
          <a:p>
            <a:pPr eaLnBrk="1" hangingPunct="1">
              <a:lnSpc>
                <a:spcPct val="90000"/>
              </a:lnSpc>
            </a:pPr>
            <a:r>
              <a:rPr lang="en-US" smtClean="0"/>
              <a:t>void clearq(struct queue * queue_pointer)</a:t>
            </a:r>
          </a:p>
          <a:p>
            <a:pPr eaLnBrk="1" hangingPunct="1">
              <a:lnSpc>
                <a:spcPct val="90000"/>
              </a:lnSpc>
            </a:pPr>
            <a:r>
              <a:rPr lang="en-US" smtClean="0"/>
              <a:t>{</a:t>
            </a:r>
          </a:p>
          <a:p>
            <a:pPr eaLnBrk="1" hangingPunct="1">
              <a:lnSpc>
                <a:spcPct val="90000"/>
              </a:lnSpc>
            </a:pPr>
            <a:r>
              <a:rPr lang="en-US" smtClean="0"/>
              <a:t>   queue_pointer-&gt;front = queue_pointer -&gt;rear = null;</a:t>
            </a:r>
          </a:p>
          <a:p>
            <a:pPr eaLnBrk="1" hangingPunct="1">
              <a:lnSpc>
                <a:spcPct val="90000"/>
              </a:lnSpc>
            </a:pPr>
            <a:r>
              <a:rPr lang="en-US" smtClean="0"/>
              <a:t>}</a:t>
            </a:r>
          </a:p>
          <a:p>
            <a:pPr eaLnBrk="1" hangingPunct="1"/>
            <a:endParaRPr lang="en-US" smtClean="0"/>
          </a:p>
        </p:txBody>
      </p:sp>
      <p:sp>
        <p:nvSpPr>
          <p:cNvPr id="551938" name="Title 2"/>
          <p:cNvSpPr>
            <a:spLocks noGrp="1"/>
          </p:cNvSpPr>
          <p:nvPr>
            <p:ph type="title" idx="4294967295"/>
          </p:nvPr>
        </p:nvSpPr>
        <p:spPr>
          <a:xfrm>
            <a:off x="0" y="0"/>
            <a:ext cx="7562850" cy="914400"/>
          </a:xfrm>
        </p:spPr>
        <p:txBody>
          <a:bodyPr/>
          <a:lstStyle/>
          <a:p>
            <a:pPr eaLnBrk="1" hangingPunct="1"/>
            <a:r>
              <a:rPr lang="en-US" sz="3200" smtClean="0"/>
              <a:t>Queue Declaration &amp; Operations</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1" name="Content Placeholder 1"/>
          <p:cNvSpPr>
            <a:spLocks noGrp="1"/>
          </p:cNvSpPr>
          <p:nvPr>
            <p:ph idx="4294967295"/>
          </p:nvPr>
        </p:nvSpPr>
        <p:spPr>
          <a:xfrm>
            <a:off x="457200" y="1371600"/>
            <a:ext cx="8229600" cy="5029200"/>
          </a:xfrm>
        </p:spPr>
        <p:txBody>
          <a:bodyPr/>
          <a:lstStyle/>
          <a:p>
            <a:pPr algn="just" eaLnBrk="1" hangingPunct="1"/>
            <a:r>
              <a:rPr lang="en-US" dirty="0" smtClean="0"/>
              <a:t>You can determine whether a queue is empty or not by checking its front pointer. The front pointer of a queue can be passed as an argument to </a:t>
            </a:r>
            <a:r>
              <a:rPr lang="en-US" dirty="0" err="1" smtClean="0"/>
              <a:t>emptyq</a:t>
            </a:r>
            <a:r>
              <a:rPr lang="en-US" dirty="0" smtClean="0"/>
              <a:t>( ) to determine whether it is empty or not.</a:t>
            </a:r>
          </a:p>
          <a:p>
            <a:pPr eaLnBrk="1" hangingPunct="1"/>
            <a:endParaRPr lang="en-US" dirty="0" smtClean="0"/>
          </a:p>
          <a:p>
            <a:pPr eaLnBrk="1" hangingPunct="1"/>
            <a:r>
              <a:rPr lang="en-US" dirty="0" err="1" smtClean="0"/>
              <a:t>int</a:t>
            </a:r>
            <a:r>
              <a:rPr lang="en-US" dirty="0" smtClean="0"/>
              <a:t> </a:t>
            </a:r>
            <a:r>
              <a:rPr lang="en-US" dirty="0" err="1" smtClean="0"/>
              <a:t>emptyq</a:t>
            </a:r>
            <a:r>
              <a:rPr lang="en-US" dirty="0" smtClean="0"/>
              <a:t> (</a:t>
            </a:r>
            <a:r>
              <a:rPr lang="en-US" dirty="0" err="1" smtClean="0"/>
              <a:t>queue_pointer</a:t>
            </a:r>
            <a:r>
              <a:rPr lang="en-US" dirty="0" smtClean="0"/>
              <a:t>)</a:t>
            </a:r>
          </a:p>
          <a:p>
            <a:pPr eaLnBrk="1" hangingPunct="1"/>
            <a:r>
              <a:rPr lang="en-US" dirty="0" smtClean="0"/>
              <a:t> {</a:t>
            </a:r>
          </a:p>
          <a:p>
            <a:pPr eaLnBrk="1" hangingPunct="1"/>
            <a:r>
              <a:rPr lang="en-US" dirty="0" smtClean="0"/>
              <a:t>   if (</a:t>
            </a:r>
            <a:r>
              <a:rPr lang="en-US" dirty="0" err="1" smtClean="0"/>
              <a:t>queue_pointer</a:t>
            </a:r>
            <a:r>
              <a:rPr lang="en-US" dirty="0" smtClean="0"/>
              <a:t> = = null)</a:t>
            </a:r>
          </a:p>
          <a:p>
            <a:pPr eaLnBrk="1" hangingPunct="1"/>
            <a:r>
              <a:rPr lang="en-US" dirty="0" smtClean="0"/>
              <a:t>    return (1);</a:t>
            </a:r>
          </a:p>
          <a:p>
            <a:pPr eaLnBrk="1" hangingPunct="1"/>
            <a:r>
              <a:rPr lang="en-US" dirty="0" smtClean="0"/>
              <a:t>   else</a:t>
            </a:r>
          </a:p>
          <a:p>
            <a:pPr eaLnBrk="1" hangingPunct="1"/>
            <a:r>
              <a:rPr lang="en-US" dirty="0" smtClean="0"/>
              <a:t>    return(0);</a:t>
            </a:r>
          </a:p>
          <a:p>
            <a:pPr eaLnBrk="1" hangingPunct="1"/>
            <a:r>
              <a:rPr lang="en-US" dirty="0" smtClean="0"/>
              <a:t>}</a:t>
            </a:r>
          </a:p>
          <a:p>
            <a:pPr eaLnBrk="1" hangingPunct="1"/>
            <a:endParaRPr lang="en-US" dirty="0" smtClean="0"/>
          </a:p>
        </p:txBody>
      </p:sp>
      <p:sp>
        <p:nvSpPr>
          <p:cNvPr id="552962" name="Title 2"/>
          <p:cNvSpPr>
            <a:spLocks noGrp="1"/>
          </p:cNvSpPr>
          <p:nvPr>
            <p:ph type="title" idx="4294967295"/>
          </p:nvPr>
        </p:nvSpPr>
        <p:spPr>
          <a:xfrm>
            <a:off x="0" y="0"/>
            <a:ext cx="7562850" cy="914400"/>
          </a:xfrm>
        </p:spPr>
        <p:txBody>
          <a:bodyPr/>
          <a:lstStyle/>
          <a:p>
            <a:pPr eaLnBrk="1" hangingPunct="1"/>
            <a:r>
              <a:rPr lang="en-US" sz="3200" smtClean="0"/>
              <a:t>Queue Operations</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5" name="Content Placeholder 1"/>
          <p:cNvSpPr>
            <a:spLocks noGrp="1"/>
          </p:cNvSpPr>
          <p:nvPr>
            <p:ph idx="4294967295"/>
          </p:nvPr>
        </p:nvSpPr>
        <p:spPr>
          <a:xfrm>
            <a:off x="457200" y="1371600"/>
            <a:ext cx="8229600" cy="5029200"/>
          </a:xfrm>
        </p:spPr>
        <p:txBody>
          <a:bodyPr/>
          <a:lstStyle/>
          <a:p>
            <a:pPr eaLnBrk="1" hangingPunct="1"/>
            <a:r>
              <a:rPr lang="en-US" smtClean="0"/>
              <a:t>struct queue</a:t>
            </a:r>
          </a:p>
          <a:p>
            <a:pPr eaLnBrk="1" hangingPunct="1"/>
            <a:r>
              <a:rPr lang="en-US" smtClean="0"/>
              <a:t> {  int info;</a:t>
            </a:r>
          </a:p>
          <a:p>
            <a:pPr eaLnBrk="1" hangingPunct="1"/>
            <a:r>
              <a:rPr lang="en-US" smtClean="0"/>
              <a:t>  struct queue *next;</a:t>
            </a:r>
          </a:p>
          <a:p>
            <a:pPr eaLnBrk="1" hangingPunct="1"/>
            <a:r>
              <a:rPr lang="en-US" smtClean="0"/>
              <a:t>};</a:t>
            </a:r>
          </a:p>
          <a:p>
            <a:pPr eaLnBrk="1" hangingPunct="1"/>
            <a:r>
              <a:rPr lang="en-US" smtClean="0"/>
              <a:t>/* pointer declarations to point to the front, and rear of the queue */</a:t>
            </a:r>
          </a:p>
          <a:p>
            <a:pPr eaLnBrk="1" hangingPunct="1"/>
            <a:r>
              <a:rPr lang="en-US" smtClean="0"/>
              <a:t>struct queue *front, *rear;</a:t>
            </a:r>
          </a:p>
          <a:p>
            <a:pPr eaLnBrk="1" hangingPunct="1"/>
            <a:r>
              <a:rPr lang="en-US" smtClean="0"/>
              <a:t>main( )</a:t>
            </a:r>
          </a:p>
          <a:p>
            <a:pPr eaLnBrk="1" hangingPunct="1"/>
            <a:r>
              <a:rPr lang="en-US" smtClean="0"/>
              <a:t>{</a:t>
            </a:r>
          </a:p>
          <a:p>
            <a:pPr eaLnBrk="1" hangingPunct="1"/>
            <a:r>
              <a:rPr lang="en-US" smtClean="0"/>
              <a:t>  front = NULL;</a:t>
            </a:r>
          </a:p>
          <a:p>
            <a:pPr eaLnBrk="1" hangingPunct="1"/>
            <a:r>
              <a:rPr lang="en-US" smtClean="0"/>
              <a:t>   rear = NULL;</a:t>
            </a:r>
          </a:p>
          <a:p>
            <a:pPr eaLnBrk="1" hangingPunct="1"/>
            <a:endParaRPr lang="en-US" smtClean="0"/>
          </a:p>
          <a:p>
            <a:pPr eaLnBrk="1" hangingPunct="1"/>
            <a:endParaRPr lang="en-US" smtClean="0"/>
          </a:p>
          <a:p>
            <a:pPr eaLnBrk="1" hangingPunct="1"/>
            <a:endParaRPr lang="en-US" smtClean="0"/>
          </a:p>
        </p:txBody>
      </p:sp>
      <p:sp>
        <p:nvSpPr>
          <p:cNvPr id="553986" name="Title 2"/>
          <p:cNvSpPr>
            <a:spLocks noGrp="1"/>
          </p:cNvSpPr>
          <p:nvPr>
            <p:ph type="title" idx="4294967295"/>
          </p:nvPr>
        </p:nvSpPr>
        <p:spPr>
          <a:xfrm>
            <a:off x="0" y="0"/>
            <a:ext cx="7562850" cy="914400"/>
          </a:xfrm>
        </p:spPr>
        <p:txBody>
          <a:bodyPr/>
          <a:lstStyle/>
          <a:p>
            <a:pPr eaLnBrk="1" hangingPunct="1"/>
            <a:r>
              <a:rPr lang="en-US" sz="3200" smtClean="0"/>
              <a:t>Insertion into a Queue</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Content Placeholder 1"/>
          <p:cNvSpPr>
            <a:spLocks noGrp="1"/>
          </p:cNvSpPr>
          <p:nvPr>
            <p:ph idx="4294967295"/>
          </p:nvPr>
        </p:nvSpPr>
        <p:spPr>
          <a:xfrm>
            <a:off x="457200" y="1219200"/>
            <a:ext cx="8229600" cy="5029200"/>
          </a:xfrm>
        </p:spPr>
        <p:txBody>
          <a:bodyPr/>
          <a:lstStyle/>
          <a:p>
            <a:pPr eaLnBrk="1" hangingPunct="1">
              <a:lnSpc>
                <a:spcPct val="90000"/>
              </a:lnSpc>
              <a:buFont typeface="Wingdings" pitchFamily="2" charset="2"/>
              <a:buNone/>
            </a:pPr>
            <a:r>
              <a:rPr lang="en-US" sz="1800" dirty="0" smtClean="0"/>
              <a:t>char menu = ‘0 ‘;</a:t>
            </a:r>
          </a:p>
          <a:p>
            <a:pPr eaLnBrk="1" hangingPunct="1">
              <a:lnSpc>
                <a:spcPct val="90000"/>
              </a:lnSpc>
              <a:buFont typeface="Wingdings" pitchFamily="2" charset="2"/>
              <a:buNone/>
            </a:pPr>
            <a:r>
              <a:rPr lang="en-US" sz="1800" dirty="0" smtClean="0"/>
              <a:t>while (menu != ‘3’)</a:t>
            </a:r>
          </a:p>
          <a:p>
            <a:pPr eaLnBrk="1" hangingPunct="1">
              <a:lnSpc>
                <a:spcPct val="90000"/>
              </a:lnSpc>
              <a:buFont typeface="Wingdings" pitchFamily="2" charset="2"/>
              <a:buNone/>
            </a:pPr>
            <a:r>
              <a:rPr lang="en-US" sz="1800" dirty="0" smtClean="0"/>
              <a:t>  {</a:t>
            </a:r>
          </a:p>
          <a:p>
            <a:pPr eaLnBrk="1" hangingPunct="1">
              <a:lnSpc>
                <a:spcPct val="90000"/>
              </a:lnSpc>
              <a:buFont typeface="Wingdings" pitchFamily="2" charset="2"/>
              <a:buNone/>
            </a:pPr>
            <a:r>
              <a:rPr lang="en-US" sz="1800" dirty="0" smtClean="0"/>
              <a:t>    </a:t>
            </a:r>
            <a:r>
              <a:rPr lang="en-US" sz="1800" dirty="0" err="1" smtClean="0"/>
              <a:t>printf</a:t>
            </a:r>
            <a:r>
              <a:rPr lang="en-US" sz="1800" dirty="0" smtClean="0"/>
              <a:t>( “Add Nodes     :\n”);</a:t>
            </a:r>
          </a:p>
          <a:p>
            <a:pPr eaLnBrk="1" hangingPunct="1">
              <a:lnSpc>
                <a:spcPct val="90000"/>
              </a:lnSpc>
              <a:buFont typeface="Wingdings" pitchFamily="2" charset="2"/>
              <a:buNone/>
            </a:pPr>
            <a:r>
              <a:rPr lang="en-US" sz="1800" dirty="0" smtClean="0"/>
              <a:t>    </a:t>
            </a:r>
            <a:r>
              <a:rPr lang="en-US" sz="1800" dirty="0" err="1" smtClean="0"/>
              <a:t>printf</a:t>
            </a:r>
            <a:r>
              <a:rPr lang="en-US" sz="1800" dirty="0" smtClean="0"/>
              <a:t>( “Delete Nodes  :\n”);</a:t>
            </a:r>
          </a:p>
          <a:p>
            <a:pPr eaLnBrk="1" hangingPunct="1">
              <a:lnSpc>
                <a:spcPct val="90000"/>
              </a:lnSpc>
              <a:buFont typeface="Wingdings" pitchFamily="2" charset="2"/>
              <a:buNone/>
            </a:pPr>
            <a:r>
              <a:rPr lang="en-US" sz="1800" dirty="0" smtClean="0"/>
              <a:t>    </a:t>
            </a:r>
            <a:r>
              <a:rPr lang="en-US" sz="1800" dirty="0" err="1" smtClean="0"/>
              <a:t>printf</a:t>
            </a:r>
            <a:r>
              <a:rPr lang="en-US" sz="1800" dirty="0" smtClean="0"/>
              <a:t>( “Exit                 :\n”);</a:t>
            </a:r>
          </a:p>
          <a:p>
            <a:pPr eaLnBrk="1" hangingPunct="1">
              <a:lnSpc>
                <a:spcPct val="90000"/>
              </a:lnSpc>
              <a:buFont typeface="Wingdings" pitchFamily="2" charset="2"/>
              <a:buNone/>
            </a:pPr>
            <a:r>
              <a:rPr lang="en-US" sz="1800" dirty="0" smtClean="0"/>
              <a:t>    menu = </a:t>
            </a:r>
            <a:r>
              <a:rPr lang="en-US" sz="1800" dirty="0" err="1" smtClean="0"/>
              <a:t>getchar</a:t>
            </a:r>
            <a:r>
              <a:rPr lang="en-US" sz="1800" dirty="0" smtClean="0"/>
              <a:t>( );</a:t>
            </a:r>
          </a:p>
          <a:p>
            <a:pPr eaLnBrk="1" hangingPunct="1">
              <a:lnSpc>
                <a:spcPct val="90000"/>
              </a:lnSpc>
              <a:buFont typeface="Wingdings" pitchFamily="2" charset="2"/>
              <a:buNone/>
            </a:pPr>
            <a:r>
              <a:rPr lang="en-US" sz="1800" dirty="0" smtClean="0"/>
              <a:t>   switch (menu)</a:t>
            </a:r>
          </a:p>
          <a:p>
            <a:pPr eaLnBrk="1" hangingPunct="1">
              <a:lnSpc>
                <a:spcPct val="90000"/>
              </a:lnSpc>
              <a:buFont typeface="Wingdings" pitchFamily="2" charset="2"/>
              <a:buNone/>
            </a:pPr>
            <a:r>
              <a:rPr lang="en-US" sz="1800" dirty="0" smtClean="0"/>
              <a:t> {</a:t>
            </a:r>
          </a:p>
          <a:p>
            <a:pPr eaLnBrk="1" hangingPunct="1">
              <a:lnSpc>
                <a:spcPct val="90000"/>
              </a:lnSpc>
              <a:buFont typeface="Wingdings" pitchFamily="2" charset="2"/>
              <a:buNone/>
            </a:pPr>
            <a:r>
              <a:rPr lang="en-US" sz="1800" dirty="0" smtClean="0"/>
              <a:t>   case ‘1’ : </a:t>
            </a:r>
            <a:r>
              <a:rPr lang="en-US" sz="1800" dirty="0" err="1" smtClean="0"/>
              <a:t>enq</a:t>
            </a:r>
            <a:r>
              <a:rPr lang="en-US" sz="1800" dirty="0" smtClean="0"/>
              <a:t>( );</a:t>
            </a:r>
          </a:p>
          <a:p>
            <a:pPr eaLnBrk="1" hangingPunct="1">
              <a:lnSpc>
                <a:spcPct val="90000"/>
              </a:lnSpc>
              <a:buFont typeface="Wingdings" pitchFamily="2" charset="2"/>
              <a:buNone/>
            </a:pPr>
            <a:r>
              <a:rPr lang="en-US" sz="1800" dirty="0" smtClean="0"/>
              <a:t>                   break;</a:t>
            </a:r>
          </a:p>
          <a:p>
            <a:pPr eaLnBrk="1" hangingPunct="1">
              <a:lnSpc>
                <a:spcPct val="90000"/>
              </a:lnSpc>
              <a:buFont typeface="Wingdings" pitchFamily="2" charset="2"/>
              <a:buNone/>
            </a:pPr>
            <a:r>
              <a:rPr lang="en-US" sz="1800" dirty="0" smtClean="0"/>
              <a:t>   case ‘2’ : </a:t>
            </a:r>
            <a:r>
              <a:rPr lang="en-US" sz="1800" dirty="0" err="1" smtClean="0"/>
              <a:t>deq</a:t>
            </a:r>
            <a:r>
              <a:rPr lang="en-US" sz="1800" dirty="0" smtClean="0"/>
              <a:t>( )</a:t>
            </a:r>
          </a:p>
          <a:p>
            <a:pPr eaLnBrk="1" hangingPunct="1">
              <a:lnSpc>
                <a:spcPct val="90000"/>
              </a:lnSpc>
              <a:buFont typeface="Wingdings" pitchFamily="2" charset="2"/>
              <a:buNone/>
            </a:pPr>
            <a:r>
              <a:rPr lang="en-US" sz="1800" dirty="0" smtClean="0"/>
              <a:t>                   break;</a:t>
            </a:r>
          </a:p>
          <a:p>
            <a:pPr eaLnBrk="1" hangingPunct="1">
              <a:buFont typeface="Wingdings" pitchFamily="2" charset="2"/>
              <a:buNone/>
            </a:pPr>
            <a:r>
              <a:rPr lang="en-US" sz="1800" dirty="0" smtClean="0"/>
              <a:t>case ‘3’: exit( );</a:t>
            </a:r>
          </a:p>
          <a:p>
            <a:pPr eaLnBrk="1" hangingPunct="1">
              <a:buFont typeface="Wingdings" pitchFamily="2" charset="2"/>
              <a:buNone/>
            </a:pPr>
            <a:r>
              <a:rPr lang="en-US" sz="1800" dirty="0" smtClean="0"/>
              <a:t>               break;</a:t>
            </a:r>
          </a:p>
          <a:p>
            <a:pPr eaLnBrk="1" hangingPunct="1">
              <a:buFont typeface="Wingdings" pitchFamily="2" charset="2"/>
              <a:buNone/>
            </a:pPr>
            <a:r>
              <a:rPr lang="en-US" sz="1800" dirty="0" smtClean="0"/>
              <a:t>} /* end of switch */</a:t>
            </a:r>
          </a:p>
          <a:p>
            <a:pPr eaLnBrk="1" hangingPunct="1">
              <a:buFontTx/>
              <a:buNone/>
            </a:pPr>
            <a:r>
              <a:rPr lang="en-US" sz="1800" dirty="0" smtClean="0"/>
              <a:t>   } /* end of main( ) */</a:t>
            </a:r>
          </a:p>
        </p:txBody>
      </p:sp>
      <p:sp>
        <p:nvSpPr>
          <p:cNvPr id="555010" name="Title 2"/>
          <p:cNvSpPr>
            <a:spLocks noGrp="1"/>
          </p:cNvSpPr>
          <p:nvPr>
            <p:ph type="title" idx="4294967295"/>
          </p:nvPr>
        </p:nvSpPr>
        <p:spPr>
          <a:xfrm>
            <a:off x="0" y="0"/>
            <a:ext cx="7562850" cy="914400"/>
          </a:xfrm>
        </p:spPr>
        <p:txBody>
          <a:bodyPr/>
          <a:lstStyle/>
          <a:p>
            <a:pPr eaLnBrk="1" hangingPunct="1"/>
            <a:r>
              <a:rPr lang="en-US" sz="3200" dirty="0" smtClean="0"/>
              <a:t>Insertion into a Queue (Contd.).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idx="4294967295"/>
          </p:nvPr>
        </p:nvSpPr>
        <p:spPr/>
        <p:txBody>
          <a:bodyPr/>
          <a:lstStyle/>
          <a:p>
            <a:pPr eaLnBrk="1" hangingPunct="1"/>
            <a:r>
              <a:rPr lang="en-US" sz="3200" dirty="0" smtClean="0"/>
              <a:t>Conditional/ Ternary Operator</a:t>
            </a:r>
          </a:p>
        </p:txBody>
      </p:sp>
      <p:sp>
        <p:nvSpPr>
          <p:cNvPr id="143362" name="Rectangle 3"/>
          <p:cNvSpPr>
            <a:spLocks noGrp="1"/>
          </p:cNvSpPr>
          <p:nvPr>
            <p:ph type="body" idx="4294967295"/>
          </p:nvPr>
        </p:nvSpPr>
        <p:spPr/>
        <p:txBody>
          <a:bodyPr/>
          <a:lstStyle/>
          <a:p>
            <a:pPr eaLnBrk="1" hangingPunct="1"/>
            <a:r>
              <a:rPr lang="en-US" dirty="0" smtClean="0"/>
              <a:t>A Ternary operator pair “ </a:t>
            </a:r>
            <a:r>
              <a:rPr lang="en-US" sz="2400" b="1" dirty="0" smtClean="0"/>
              <a:t>? :</a:t>
            </a:r>
            <a:r>
              <a:rPr lang="en-US" dirty="0" smtClean="0"/>
              <a:t>”is available in C to construct conditional expression of the form</a:t>
            </a:r>
          </a:p>
          <a:p>
            <a:pPr eaLnBrk="1" hangingPunct="1">
              <a:buFont typeface="Wingdings" pitchFamily="2" charset="2"/>
              <a:buNone/>
            </a:pPr>
            <a:r>
              <a:rPr lang="en-US" dirty="0" smtClean="0"/>
              <a:t>     </a:t>
            </a:r>
          </a:p>
          <a:p>
            <a:pPr eaLnBrk="1" hangingPunct="1">
              <a:buFont typeface="Wingdings" pitchFamily="2" charset="2"/>
              <a:buNone/>
            </a:pPr>
            <a:r>
              <a:rPr lang="en-US" dirty="0" smtClean="0"/>
              <a:t>          </a:t>
            </a:r>
            <a:r>
              <a:rPr lang="en-US" dirty="0" smtClean="0">
                <a:solidFill>
                  <a:schemeClr val="folHlink"/>
                </a:solidFill>
              </a:rPr>
              <a:t>expression1  </a:t>
            </a:r>
            <a:r>
              <a:rPr lang="en-US" dirty="0" smtClean="0"/>
              <a:t>? </a:t>
            </a:r>
            <a:r>
              <a:rPr lang="en-US" dirty="0" smtClean="0">
                <a:solidFill>
                  <a:schemeClr val="folHlink"/>
                </a:solidFill>
              </a:rPr>
              <a:t> expression2 </a:t>
            </a:r>
            <a:r>
              <a:rPr lang="en-US" dirty="0" smtClean="0"/>
              <a:t>:</a:t>
            </a:r>
            <a:r>
              <a:rPr lang="en-US" dirty="0" smtClean="0">
                <a:solidFill>
                  <a:schemeClr val="folHlink"/>
                </a:solidFill>
              </a:rPr>
              <a:t> expression3</a:t>
            </a:r>
            <a:r>
              <a:rPr lang="en-US" dirty="0" smtClean="0"/>
              <a:t>  </a:t>
            </a:r>
          </a:p>
          <a:p>
            <a:pPr eaLnBrk="1" hangingPunct="1">
              <a:buFont typeface="Wingdings" pitchFamily="2" charset="2"/>
              <a:buNone/>
            </a:pPr>
            <a:r>
              <a:rPr lang="en-US" dirty="0" smtClean="0"/>
              <a:t>       </a:t>
            </a:r>
            <a:r>
              <a:rPr lang="en-US" dirty="0" err="1" smtClean="0"/>
              <a:t>Eg</a:t>
            </a:r>
            <a:r>
              <a:rPr lang="en-US" dirty="0" smtClean="0"/>
              <a:t>:</a:t>
            </a:r>
          </a:p>
          <a:p>
            <a:pPr eaLnBrk="1" hangingPunct="1">
              <a:buFont typeface="Wingdings" pitchFamily="2" charset="2"/>
              <a:buNone/>
            </a:pPr>
            <a:r>
              <a:rPr lang="en-US" dirty="0" smtClean="0"/>
              <a:t>                        a=10;</a:t>
            </a:r>
          </a:p>
          <a:p>
            <a:pPr eaLnBrk="1" hangingPunct="1">
              <a:buFont typeface="Wingdings" pitchFamily="2" charset="2"/>
              <a:buNone/>
            </a:pPr>
            <a:r>
              <a:rPr lang="en-US" dirty="0" smtClean="0"/>
              <a:t>                        b=15;</a:t>
            </a:r>
          </a:p>
          <a:p>
            <a:pPr eaLnBrk="1" hangingPunct="1">
              <a:buFont typeface="Wingdings" pitchFamily="2" charset="2"/>
              <a:buNone/>
            </a:pPr>
            <a:r>
              <a:rPr lang="en-US" dirty="0" smtClean="0"/>
              <a:t>                        x=(a&gt;b) ? a : b;</a:t>
            </a:r>
          </a:p>
          <a:p>
            <a:pPr eaLnBrk="1" hangingPunct="1">
              <a:buFont typeface="Wingdings" pitchFamily="2" charset="2"/>
              <a:buNone/>
            </a:pPr>
            <a:r>
              <a:rPr lang="en-US" dirty="0" smtClean="0"/>
              <a:t>            x will be assigned to the value of b.</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3" name="Content Placeholder 1"/>
          <p:cNvSpPr>
            <a:spLocks noGrp="1"/>
          </p:cNvSpPr>
          <p:nvPr>
            <p:ph idx="4294967295"/>
          </p:nvPr>
        </p:nvSpPr>
        <p:spPr>
          <a:xfrm>
            <a:off x="457200" y="1371600"/>
            <a:ext cx="8229600" cy="5029200"/>
          </a:xfrm>
        </p:spPr>
        <p:txBody>
          <a:bodyPr/>
          <a:lstStyle/>
          <a:p>
            <a:pPr eaLnBrk="1" hangingPunct="1">
              <a:lnSpc>
                <a:spcPct val="80000"/>
              </a:lnSpc>
            </a:pPr>
            <a:r>
              <a:rPr lang="en-US" smtClean="0"/>
              <a:t>void enq( )	</a:t>
            </a:r>
          </a:p>
          <a:p>
            <a:pPr eaLnBrk="1" hangingPunct="1">
              <a:lnSpc>
                <a:spcPct val="80000"/>
              </a:lnSpc>
            </a:pPr>
            <a:r>
              <a:rPr lang="en-US" smtClean="0"/>
              <a:t>    {</a:t>
            </a:r>
          </a:p>
          <a:p>
            <a:pPr eaLnBrk="1" hangingPunct="1">
              <a:lnSpc>
                <a:spcPct val="80000"/>
              </a:lnSpc>
            </a:pPr>
            <a:r>
              <a:rPr lang="en-US" smtClean="0"/>
              <a:t>       struct queue *new;</a:t>
            </a:r>
          </a:p>
          <a:p>
            <a:pPr eaLnBrk="1" hangingPunct="1">
              <a:lnSpc>
                <a:spcPct val="80000"/>
              </a:lnSpc>
            </a:pPr>
            <a:r>
              <a:rPr lang="en-US" smtClean="0"/>
              <a:t>       new = getnode( );</a:t>
            </a:r>
          </a:p>
          <a:p>
            <a:pPr eaLnBrk="1" hangingPunct="1">
              <a:lnSpc>
                <a:spcPct val="80000"/>
              </a:lnSpc>
            </a:pPr>
            <a:r>
              <a:rPr lang="en-US" smtClean="0"/>
              <a:t>      if(queue_pointer-&gt;front= =queue_pointer-&gt;rear = = null)</a:t>
            </a:r>
          </a:p>
          <a:p>
            <a:pPr eaLnBrk="1" hangingPunct="1">
              <a:lnSpc>
                <a:spcPct val="80000"/>
              </a:lnSpc>
            </a:pPr>
            <a:r>
              <a:rPr lang="en-US" smtClean="0"/>
              <a:t>        {</a:t>
            </a:r>
          </a:p>
          <a:p>
            <a:pPr eaLnBrk="1" hangingPunct="1">
              <a:lnSpc>
                <a:spcPct val="80000"/>
              </a:lnSpc>
            </a:pPr>
            <a:r>
              <a:rPr lang="en-US" smtClean="0"/>
              <a:t>          queue_pointer-&gt;front = new;</a:t>
            </a:r>
          </a:p>
          <a:p>
            <a:pPr eaLnBrk="1" hangingPunct="1">
              <a:lnSpc>
                <a:spcPct val="80000"/>
              </a:lnSpc>
            </a:pPr>
            <a:r>
              <a:rPr lang="en-US" smtClean="0"/>
              <a:t>          queue_pointer-&gt;rear = new; </a:t>
            </a:r>
          </a:p>
          <a:p>
            <a:pPr eaLnBrk="1" hangingPunct="1">
              <a:lnSpc>
                <a:spcPct val="80000"/>
              </a:lnSpc>
            </a:pPr>
            <a:r>
              <a:rPr lang="en-US" smtClean="0"/>
              <a:t>        }</a:t>
            </a:r>
          </a:p>
          <a:p>
            <a:pPr eaLnBrk="1" hangingPunct="1">
              <a:lnSpc>
                <a:spcPct val="80000"/>
              </a:lnSpc>
            </a:pPr>
            <a:r>
              <a:rPr lang="en-US" smtClean="0"/>
              <a:t>       else</a:t>
            </a:r>
          </a:p>
          <a:p>
            <a:pPr eaLnBrk="1" hangingPunct="1">
              <a:lnSpc>
                <a:spcPct val="80000"/>
              </a:lnSpc>
            </a:pPr>
            <a:r>
              <a:rPr lang="en-US" smtClean="0"/>
              <a:t>        {</a:t>
            </a:r>
          </a:p>
          <a:p>
            <a:pPr eaLnBrk="1" hangingPunct="1">
              <a:lnSpc>
                <a:spcPct val="80000"/>
              </a:lnSpc>
            </a:pPr>
            <a:r>
              <a:rPr lang="en-US" smtClean="0"/>
              <a:t>          rear-&gt;next = new;</a:t>
            </a:r>
          </a:p>
          <a:p>
            <a:pPr eaLnBrk="1" hangingPunct="1">
              <a:lnSpc>
                <a:spcPct val="80000"/>
              </a:lnSpc>
            </a:pPr>
            <a:r>
              <a:rPr lang="en-US" smtClean="0"/>
              <a:t>          rear = new;</a:t>
            </a:r>
          </a:p>
          <a:p>
            <a:pPr eaLnBrk="1" hangingPunct="1">
              <a:lnSpc>
                <a:spcPct val="80000"/>
              </a:lnSpc>
            </a:pPr>
            <a:r>
              <a:rPr lang="en-US" smtClean="0"/>
              <a:t>        }</a:t>
            </a:r>
          </a:p>
          <a:p>
            <a:pPr eaLnBrk="1" hangingPunct="1">
              <a:lnSpc>
                <a:spcPct val="80000"/>
              </a:lnSpc>
            </a:pPr>
            <a:r>
              <a:rPr lang="en-US" smtClean="0"/>
              <a:t>     }</a:t>
            </a:r>
          </a:p>
          <a:p>
            <a:pPr eaLnBrk="1" hangingPunct="1"/>
            <a:endParaRPr lang="en-US" smtClean="0"/>
          </a:p>
        </p:txBody>
      </p:sp>
      <p:sp>
        <p:nvSpPr>
          <p:cNvPr id="556034" name="Title 2"/>
          <p:cNvSpPr>
            <a:spLocks noGrp="1"/>
          </p:cNvSpPr>
          <p:nvPr>
            <p:ph type="title" idx="4294967295"/>
          </p:nvPr>
        </p:nvSpPr>
        <p:spPr>
          <a:xfrm>
            <a:off x="0" y="0"/>
            <a:ext cx="7562850" cy="914400"/>
          </a:xfrm>
        </p:spPr>
        <p:txBody>
          <a:bodyPr/>
          <a:lstStyle/>
          <a:p>
            <a:pPr eaLnBrk="1" hangingPunct="1"/>
            <a:r>
              <a:rPr lang="en-US" sz="3200" dirty="0" smtClean="0"/>
              <a:t>Insertion into a Queue (Contd.).</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1" name="Content Placeholder 1"/>
          <p:cNvSpPr>
            <a:spLocks noGrp="1"/>
          </p:cNvSpPr>
          <p:nvPr>
            <p:ph idx="4294967295"/>
          </p:nvPr>
        </p:nvSpPr>
        <p:spPr>
          <a:xfrm>
            <a:off x="457200" y="1371600"/>
            <a:ext cx="8229600" cy="5029200"/>
          </a:xfrm>
        </p:spPr>
        <p:txBody>
          <a:bodyPr/>
          <a:lstStyle/>
          <a:p>
            <a:pPr eaLnBrk="1" hangingPunct="1"/>
            <a:r>
              <a:rPr lang="en-US" smtClean="0"/>
              <a:t>struct queue * makenode()</a:t>
            </a:r>
          </a:p>
          <a:p>
            <a:pPr eaLnBrk="1" hangingPunct="1"/>
            <a:r>
              <a:rPr lang="en-US" smtClean="0"/>
              <a:t>   {</a:t>
            </a:r>
          </a:p>
          <a:p>
            <a:pPr eaLnBrk="1" hangingPunct="1"/>
            <a:r>
              <a:rPr lang="en-US" smtClean="0"/>
              <a:t>    struct queue *new;</a:t>
            </a:r>
          </a:p>
          <a:p>
            <a:pPr eaLnBrk="1" hangingPunct="1"/>
            <a:r>
              <a:rPr lang="en-US" smtClean="0"/>
              <a:t>    new=(struct queue *)  malloc(sizeof(struct(queue));     </a:t>
            </a:r>
          </a:p>
          <a:p>
            <a:pPr eaLnBrk="1" hangingPunct="1"/>
            <a:r>
              <a:rPr lang="en-US" smtClean="0"/>
              <a:t>    scanf("%d",&amp;new-&gt;info);  </a:t>
            </a:r>
          </a:p>
          <a:p>
            <a:pPr eaLnBrk="1" hangingPunct="1"/>
            <a:r>
              <a:rPr lang="en-US" smtClean="0"/>
              <a:t>    new-&gt;next = NULL;</a:t>
            </a:r>
          </a:p>
          <a:p>
            <a:pPr eaLnBrk="1" hangingPunct="1"/>
            <a:r>
              <a:rPr lang="en-US" smtClean="0"/>
              <a:t>    return(new);</a:t>
            </a:r>
          </a:p>
          <a:p>
            <a:pPr eaLnBrk="1" hangingPunct="1"/>
            <a:r>
              <a:rPr lang="en-US" smtClean="0"/>
              <a:t>   }</a:t>
            </a:r>
          </a:p>
          <a:p>
            <a:pPr eaLnBrk="1" hangingPunct="1"/>
            <a:endParaRPr lang="en-US" smtClean="0"/>
          </a:p>
          <a:p>
            <a:pPr eaLnBrk="1" hangingPunct="1"/>
            <a:endParaRPr lang="en-US" smtClean="0"/>
          </a:p>
        </p:txBody>
      </p:sp>
      <p:sp>
        <p:nvSpPr>
          <p:cNvPr id="558082" name="Title 2"/>
          <p:cNvSpPr>
            <a:spLocks noGrp="1"/>
          </p:cNvSpPr>
          <p:nvPr>
            <p:ph type="title" idx="4294967295"/>
          </p:nvPr>
        </p:nvSpPr>
        <p:spPr>
          <a:xfrm>
            <a:off x="0" y="0"/>
            <a:ext cx="7562850" cy="914400"/>
          </a:xfrm>
        </p:spPr>
        <p:txBody>
          <a:bodyPr/>
          <a:lstStyle/>
          <a:p>
            <a:pPr eaLnBrk="1" hangingPunct="1"/>
            <a:r>
              <a:rPr lang="en-US" sz="3200" smtClean="0"/>
              <a:t>Creating a Node on a Queue</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5" name="Title 2"/>
          <p:cNvSpPr>
            <a:spLocks noGrp="1"/>
          </p:cNvSpPr>
          <p:nvPr>
            <p:ph type="title" idx="4294967295"/>
          </p:nvPr>
        </p:nvSpPr>
        <p:spPr>
          <a:xfrm>
            <a:off x="0" y="0"/>
            <a:ext cx="7562850" cy="914400"/>
          </a:xfrm>
        </p:spPr>
        <p:txBody>
          <a:bodyPr/>
          <a:lstStyle/>
          <a:p>
            <a:pPr eaLnBrk="1" hangingPunct="1"/>
            <a:r>
              <a:rPr lang="en-US" sz="3200" smtClean="0"/>
              <a:t>Insertion into a Queue</a:t>
            </a:r>
          </a:p>
        </p:txBody>
      </p:sp>
      <p:grpSp>
        <p:nvGrpSpPr>
          <p:cNvPr id="559106" name="Group 4"/>
          <p:cNvGrpSpPr>
            <a:grpSpLocks noGrp="1"/>
          </p:cNvGrpSpPr>
          <p:nvPr>
            <p:ph idx="4294967295"/>
          </p:nvPr>
        </p:nvGrpSpPr>
        <p:grpSpPr bwMode="auto">
          <a:xfrm>
            <a:off x="457200" y="1371600"/>
            <a:ext cx="8229600" cy="5029200"/>
            <a:chOff x="2061" y="3964"/>
            <a:chExt cx="9360" cy="3060"/>
          </a:xfrm>
        </p:grpSpPr>
        <p:sp>
          <p:nvSpPr>
            <p:cNvPr id="559107" name="Text Box 5"/>
            <p:cNvSpPr txBox="1">
              <a:spLocks noChangeArrowheads="1"/>
            </p:cNvSpPr>
            <p:nvPr/>
          </p:nvSpPr>
          <p:spPr bwMode="auto">
            <a:xfrm>
              <a:off x="9261" y="3964"/>
              <a:ext cx="2160" cy="900"/>
            </a:xfrm>
            <a:prstGeom prst="rect">
              <a:avLst/>
            </a:prstGeom>
            <a:solidFill>
              <a:srgbClr val="FFFFFF"/>
            </a:solidFill>
            <a:ln w="9525">
              <a:noFill/>
              <a:miter lim="800000"/>
              <a:headEnd/>
              <a:tailEnd/>
            </a:ln>
          </p:spPr>
          <p:txBody>
            <a:bodyPr/>
            <a:lstStyle/>
            <a:p>
              <a:pPr algn="ctr"/>
              <a:r>
                <a:rPr lang="en-US" sz="1200"/>
                <a:t>New node inserted at rear of queue</a:t>
              </a:r>
              <a:endParaRPr lang="en-US" sz="2400"/>
            </a:p>
          </p:txBody>
        </p:sp>
        <p:grpSp>
          <p:nvGrpSpPr>
            <p:cNvPr id="559108" name="Group 6"/>
            <p:cNvGrpSpPr>
              <a:grpSpLocks/>
            </p:cNvGrpSpPr>
            <p:nvPr/>
          </p:nvGrpSpPr>
          <p:grpSpPr bwMode="auto">
            <a:xfrm>
              <a:off x="2061" y="4324"/>
              <a:ext cx="9180" cy="2700"/>
              <a:chOff x="2061" y="4324"/>
              <a:chExt cx="9180" cy="2700"/>
            </a:xfrm>
          </p:grpSpPr>
          <p:sp>
            <p:nvSpPr>
              <p:cNvPr id="559109" name="Text Box 7"/>
              <p:cNvSpPr txBox="1">
                <a:spLocks noChangeArrowheads="1"/>
              </p:cNvSpPr>
              <p:nvPr/>
            </p:nvSpPr>
            <p:spPr bwMode="auto">
              <a:xfrm>
                <a:off x="836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559110" name="Text Box 8"/>
              <p:cNvSpPr txBox="1">
                <a:spLocks noChangeArrowheads="1"/>
              </p:cNvSpPr>
              <p:nvPr/>
            </p:nvSpPr>
            <p:spPr bwMode="auto">
              <a:xfrm>
                <a:off x="602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559111" name="Text Box 9"/>
              <p:cNvSpPr txBox="1">
                <a:spLocks noChangeArrowheads="1"/>
              </p:cNvSpPr>
              <p:nvPr/>
            </p:nvSpPr>
            <p:spPr bwMode="auto">
              <a:xfrm>
                <a:off x="386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559112" name="Oval 10"/>
              <p:cNvSpPr>
                <a:spLocks noChangeArrowheads="1"/>
              </p:cNvSpPr>
              <p:nvPr/>
            </p:nvSpPr>
            <p:spPr bwMode="auto">
              <a:xfrm>
                <a:off x="9621" y="4684"/>
                <a:ext cx="1620" cy="1440"/>
              </a:xfrm>
              <a:prstGeom prst="ellipse">
                <a:avLst/>
              </a:prstGeom>
              <a:solidFill>
                <a:srgbClr val="FFFFFF"/>
              </a:solidFill>
              <a:ln w="9525">
                <a:solidFill>
                  <a:srgbClr val="000000"/>
                </a:solidFill>
                <a:prstDash val="dash"/>
                <a:round/>
                <a:headEnd/>
                <a:tailEnd/>
              </a:ln>
            </p:spPr>
            <p:txBody>
              <a:bodyPr/>
              <a:lstStyle/>
              <a:p>
                <a:endParaRPr lang="en-US"/>
              </a:p>
            </p:txBody>
          </p:sp>
          <p:grpSp>
            <p:nvGrpSpPr>
              <p:cNvPr id="559113" name="Group 11"/>
              <p:cNvGrpSpPr>
                <a:grpSpLocks/>
              </p:cNvGrpSpPr>
              <p:nvPr/>
            </p:nvGrpSpPr>
            <p:grpSpPr bwMode="auto">
              <a:xfrm>
                <a:off x="2061" y="4324"/>
                <a:ext cx="7200" cy="1440"/>
                <a:chOff x="3141" y="724"/>
                <a:chExt cx="7200" cy="1440"/>
              </a:xfrm>
            </p:grpSpPr>
            <p:sp>
              <p:nvSpPr>
                <p:cNvPr id="559118" name="Text Box 12"/>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559119" name="Text Box 13"/>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559120" name="Rectangle 14"/>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559121" name="Rectangle 15"/>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559122" name="Rectangle 16"/>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559123" name="Line 17"/>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559124" name="Line 18"/>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559125" name="Line 19"/>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559126" name="Line 20"/>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559127" name="Line 21"/>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559128" name="Line 22"/>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559129" name="Line 23"/>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
            <p:nvSpPr>
              <p:cNvPr id="559114" name="Rectangle 24"/>
              <p:cNvSpPr>
                <a:spLocks noChangeArrowheads="1"/>
              </p:cNvSpPr>
              <p:nvPr/>
            </p:nvSpPr>
            <p:spPr bwMode="auto">
              <a:xfrm>
                <a:off x="9801" y="5224"/>
                <a:ext cx="1260" cy="540"/>
              </a:xfrm>
              <a:prstGeom prst="rect">
                <a:avLst/>
              </a:prstGeom>
              <a:solidFill>
                <a:srgbClr val="FFFFFF"/>
              </a:solidFill>
              <a:ln w="9525">
                <a:solidFill>
                  <a:srgbClr val="000000"/>
                </a:solidFill>
                <a:miter lim="800000"/>
                <a:headEnd/>
                <a:tailEnd/>
              </a:ln>
            </p:spPr>
            <p:txBody>
              <a:bodyPr/>
              <a:lstStyle/>
              <a:p>
                <a:r>
                  <a:rPr lang="en-US" sz="1200"/>
                  <a:t> 8</a:t>
                </a:r>
                <a:endParaRPr lang="en-US" sz="2400"/>
              </a:p>
            </p:txBody>
          </p:sp>
          <p:sp>
            <p:nvSpPr>
              <p:cNvPr id="559115" name="Text Box 25"/>
              <p:cNvSpPr txBox="1">
                <a:spLocks noChangeArrowheads="1"/>
              </p:cNvSpPr>
              <p:nvPr/>
            </p:nvSpPr>
            <p:spPr bwMode="auto">
              <a:xfrm>
                <a:off x="9261" y="6484"/>
                <a:ext cx="1440" cy="540"/>
              </a:xfrm>
              <a:prstGeom prst="rect">
                <a:avLst/>
              </a:prstGeom>
              <a:solidFill>
                <a:srgbClr val="FFFFFF"/>
              </a:solidFill>
              <a:ln w="9525">
                <a:noFill/>
                <a:miter lim="800000"/>
                <a:headEnd/>
                <a:tailEnd/>
              </a:ln>
            </p:spPr>
            <p:txBody>
              <a:bodyPr/>
              <a:lstStyle/>
              <a:p>
                <a:pPr algn="ctr"/>
                <a:r>
                  <a:rPr lang="en-US" sz="1000" b="1"/>
                  <a:t>New </a:t>
                </a:r>
                <a:endParaRPr lang="en-US" sz="2400"/>
              </a:p>
            </p:txBody>
          </p:sp>
          <p:sp>
            <p:nvSpPr>
              <p:cNvPr id="559116" name="Line 26"/>
              <p:cNvSpPr>
                <a:spLocks noChangeShapeType="1"/>
              </p:cNvSpPr>
              <p:nvPr/>
            </p:nvSpPr>
            <p:spPr bwMode="auto">
              <a:xfrm flipV="1">
                <a:off x="9981" y="5764"/>
                <a:ext cx="0" cy="720"/>
              </a:xfrm>
              <a:prstGeom prst="line">
                <a:avLst/>
              </a:prstGeom>
              <a:noFill/>
              <a:ln w="9525">
                <a:solidFill>
                  <a:srgbClr val="000000"/>
                </a:solidFill>
                <a:round/>
                <a:headEnd/>
                <a:tailEnd type="triangle" w="med" len="med"/>
              </a:ln>
            </p:spPr>
            <p:txBody>
              <a:bodyPr/>
              <a:lstStyle/>
              <a:p>
                <a:endParaRPr lang="en-US"/>
              </a:p>
            </p:txBody>
          </p:sp>
          <p:sp>
            <p:nvSpPr>
              <p:cNvPr id="559117" name="Line 27"/>
              <p:cNvSpPr>
                <a:spLocks noChangeShapeType="1"/>
              </p:cNvSpPr>
              <p:nvPr/>
            </p:nvSpPr>
            <p:spPr bwMode="auto">
              <a:xfrm>
                <a:off x="10341" y="5224"/>
                <a:ext cx="0" cy="540"/>
              </a:xfrm>
              <a:prstGeom prst="line">
                <a:avLst/>
              </a:prstGeom>
              <a:noFill/>
              <a:ln w="9525">
                <a:solidFill>
                  <a:srgbClr val="000000"/>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29" name="Content Placeholder 1"/>
          <p:cNvSpPr>
            <a:spLocks noGrp="1"/>
          </p:cNvSpPr>
          <p:nvPr>
            <p:ph idx="4294967295"/>
          </p:nvPr>
        </p:nvSpPr>
        <p:spPr>
          <a:xfrm>
            <a:off x="457200" y="1219200"/>
            <a:ext cx="8229600" cy="5410200"/>
          </a:xfrm>
        </p:spPr>
        <p:txBody>
          <a:bodyPr/>
          <a:lstStyle/>
          <a:p>
            <a:pPr eaLnBrk="1" hangingPunct="1">
              <a:lnSpc>
                <a:spcPct val="80000"/>
              </a:lnSpc>
            </a:pPr>
            <a:r>
              <a:rPr lang="en-US" dirty="0" err="1" smtClean="0"/>
              <a:t>int</a:t>
            </a:r>
            <a:r>
              <a:rPr lang="en-US" dirty="0" smtClean="0"/>
              <a:t> </a:t>
            </a:r>
            <a:r>
              <a:rPr lang="en-US" dirty="0" err="1" smtClean="0"/>
              <a:t>deq</a:t>
            </a:r>
            <a:r>
              <a:rPr lang="en-US" dirty="0" smtClean="0"/>
              <a:t>( )</a:t>
            </a:r>
          </a:p>
          <a:p>
            <a:pPr eaLnBrk="1" hangingPunct="1">
              <a:lnSpc>
                <a:spcPct val="80000"/>
              </a:lnSpc>
            </a:pPr>
            <a:r>
              <a:rPr lang="en-US" dirty="0" smtClean="0"/>
              <a:t> {</a:t>
            </a:r>
          </a:p>
          <a:p>
            <a:pPr eaLnBrk="1" hangingPunct="1">
              <a:lnSpc>
                <a:spcPct val="80000"/>
              </a:lnSpc>
            </a:pPr>
            <a:r>
              <a:rPr lang="en-US" dirty="0" smtClean="0"/>
              <a:t>    </a:t>
            </a:r>
            <a:r>
              <a:rPr lang="en-US" dirty="0" err="1" smtClean="0"/>
              <a:t>struct</a:t>
            </a:r>
            <a:r>
              <a:rPr lang="en-US" dirty="0" smtClean="0"/>
              <a:t> queue *temp; </a:t>
            </a:r>
          </a:p>
          <a:p>
            <a:pPr eaLnBrk="1" hangingPunct="1">
              <a:lnSpc>
                <a:spcPct val="80000"/>
              </a:lnSpc>
            </a:pPr>
            <a:r>
              <a:rPr lang="en-US" dirty="0" smtClean="0"/>
              <a:t>    </a:t>
            </a:r>
            <a:r>
              <a:rPr lang="en-US" dirty="0" err="1" smtClean="0"/>
              <a:t>int</a:t>
            </a:r>
            <a:r>
              <a:rPr lang="en-US" dirty="0" smtClean="0"/>
              <a:t> x;</a:t>
            </a:r>
          </a:p>
          <a:p>
            <a:pPr eaLnBrk="1" hangingPunct="1">
              <a:lnSpc>
                <a:spcPct val="80000"/>
              </a:lnSpc>
            </a:pPr>
            <a:r>
              <a:rPr lang="en-US" dirty="0" smtClean="0"/>
              <a:t>    if(</a:t>
            </a:r>
            <a:r>
              <a:rPr lang="en-US" dirty="0" err="1" smtClean="0"/>
              <a:t>queue_pointer</a:t>
            </a:r>
            <a:r>
              <a:rPr lang="en-US" dirty="0" smtClean="0"/>
              <a:t>-&gt;front= =</a:t>
            </a:r>
            <a:r>
              <a:rPr lang="en-US" dirty="0" err="1" smtClean="0"/>
              <a:t>queue_pointer</a:t>
            </a:r>
            <a:r>
              <a:rPr lang="en-US" dirty="0" smtClean="0"/>
              <a:t>-&gt;rear = = null)</a:t>
            </a:r>
          </a:p>
          <a:p>
            <a:pPr eaLnBrk="1" hangingPunct="1">
              <a:lnSpc>
                <a:spcPct val="80000"/>
              </a:lnSpc>
            </a:pPr>
            <a:r>
              <a:rPr lang="en-US" dirty="0" smtClean="0"/>
              <a:t>     {</a:t>
            </a:r>
          </a:p>
          <a:p>
            <a:pPr eaLnBrk="1" hangingPunct="1">
              <a:lnSpc>
                <a:spcPct val="80000"/>
              </a:lnSpc>
            </a:pPr>
            <a:r>
              <a:rPr lang="en-US" dirty="0" smtClean="0"/>
              <a:t>       </a:t>
            </a:r>
            <a:r>
              <a:rPr lang="en-US" dirty="0" err="1" smtClean="0"/>
              <a:t>printf</a:t>
            </a:r>
            <a:r>
              <a:rPr lang="en-US" dirty="0" smtClean="0"/>
              <a:t>( “Queue Underflow\n”);</a:t>
            </a:r>
          </a:p>
          <a:p>
            <a:pPr eaLnBrk="1" hangingPunct="1">
              <a:lnSpc>
                <a:spcPct val="80000"/>
              </a:lnSpc>
            </a:pPr>
            <a:r>
              <a:rPr lang="en-US" dirty="0" smtClean="0"/>
              <a:t>       exit (1);</a:t>
            </a:r>
          </a:p>
          <a:p>
            <a:pPr eaLnBrk="1" hangingPunct="1">
              <a:lnSpc>
                <a:spcPct val="80000"/>
              </a:lnSpc>
            </a:pPr>
            <a:r>
              <a:rPr lang="en-US" dirty="0" smtClean="0"/>
              <a:t>      }</a:t>
            </a:r>
          </a:p>
          <a:p>
            <a:pPr eaLnBrk="1" hangingPunct="1">
              <a:lnSpc>
                <a:spcPct val="80000"/>
              </a:lnSpc>
            </a:pPr>
            <a:r>
              <a:rPr lang="en-US" dirty="0" smtClean="0"/>
              <a:t>     temp = front;</a:t>
            </a:r>
          </a:p>
          <a:p>
            <a:pPr eaLnBrk="1" hangingPunct="1">
              <a:lnSpc>
                <a:spcPct val="80000"/>
              </a:lnSpc>
            </a:pPr>
            <a:r>
              <a:rPr lang="en-US" dirty="0" smtClean="0"/>
              <a:t>     x=temp-&gt;info;</a:t>
            </a:r>
          </a:p>
          <a:p>
            <a:pPr eaLnBrk="1" hangingPunct="1">
              <a:lnSpc>
                <a:spcPct val="80000"/>
              </a:lnSpc>
            </a:pPr>
            <a:r>
              <a:rPr lang="en-US" dirty="0" smtClean="0"/>
              <a:t>     front = front-&gt;next;</a:t>
            </a:r>
          </a:p>
          <a:p>
            <a:pPr eaLnBrk="1" hangingPunct="1">
              <a:lnSpc>
                <a:spcPct val="80000"/>
              </a:lnSpc>
            </a:pPr>
            <a:r>
              <a:rPr lang="en-US" dirty="0" smtClean="0"/>
              <a:t>     free(temp);</a:t>
            </a:r>
          </a:p>
          <a:p>
            <a:pPr eaLnBrk="1" hangingPunct="1">
              <a:lnSpc>
                <a:spcPct val="80000"/>
              </a:lnSpc>
            </a:pPr>
            <a:r>
              <a:rPr lang="en-US" dirty="0" smtClean="0"/>
              <a:t>    if(front = = null) /* check for queue becoming empty after node deletion */</a:t>
            </a:r>
          </a:p>
          <a:p>
            <a:pPr eaLnBrk="1" hangingPunct="1">
              <a:lnSpc>
                <a:spcPct val="80000"/>
              </a:lnSpc>
            </a:pPr>
            <a:r>
              <a:rPr lang="en-US" dirty="0" smtClean="0"/>
              <a:t>     rear = null;</a:t>
            </a:r>
          </a:p>
          <a:p>
            <a:pPr eaLnBrk="1" hangingPunct="1">
              <a:lnSpc>
                <a:spcPct val="80000"/>
              </a:lnSpc>
            </a:pPr>
            <a:r>
              <a:rPr lang="en-US" dirty="0" smtClean="0"/>
              <a:t>    return(x);</a:t>
            </a:r>
          </a:p>
          <a:p>
            <a:pPr eaLnBrk="1" hangingPunct="1">
              <a:lnSpc>
                <a:spcPct val="80000"/>
              </a:lnSpc>
            </a:pPr>
            <a:r>
              <a:rPr lang="en-US" dirty="0" smtClean="0"/>
              <a:t>  }</a:t>
            </a:r>
          </a:p>
          <a:p>
            <a:pPr eaLnBrk="1" hangingPunct="1"/>
            <a:endParaRPr lang="en-US" dirty="0" smtClean="0"/>
          </a:p>
        </p:txBody>
      </p:sp>
      <p:sp>
        <p:nvSpPr>
          <p:cNvPr id="560130" name="Title 2"/>
          <p:cNvSpPr>
            <a:spLocks noGrp="1"/>
          </p:cNvSpPr>
          <p:nvPr>
            <p:ph type="title" idx="4294967295"/>
          </p:nvPr>
        </p:nvSpPr>
        <p:spPr>
          <a:xfrm>
            <a:off x="0" y="0"/>
            <a:ext cx="7562850" cy="914400"/>
          </a:xfrm>
        </p:spPr>
        <p:txBody>
          <a:bodyPr/>
          <a:lstStyle/>
          <a:p>
            <a:pPr eaLnBrk="1" hangingPunct="1"/>
            <a:r>
              <a:rPr lang="en-US" sz="3200" smtClean="0"/>
              <a:t>Deletion from a Queue</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7" name="Title 2"/>
          <p:cNvSpPr>
            <a:spLocks noGrp="1"/>
          </p:cNvSpPr>
          <p:nvPr>
            <p:ph type="title" idx="4294967295"/>
          </p:nvPr>
        </p:nvSpPr>
        <p:spPr>
          <a:xfrm>
            <a:off x="0" y="0"/>
            <a:ext cx="7562850" cy="914400"/>
          </a:xfrm>
        </p:spPr>
        <p:txBody>
          <a:bodyPr/>
          <a:lstStyle/>
          <a:p>
            <a:pPr eaLnBrk="1" hangingPunct="1"/>
            <a:r>
              <a:rPr lang="en-US" sz="3200" smtClean="0"/>
              <a:t>Deletion of a Node From a Queue</a:t>
            </a:r>
          </a:p>
        </p:txBody>
      </p:sp>
      <p:grpSp>
        <p:nvGrpSpPr>
          <p:cNvPr id="562178" name="Group 4"/>
          <p:cNvGrpSpPr>
            <a:grpSpLocks noGrp="1"/>
          </p:cNvGrpSpPr>
          <p:nvPr>
            <p:ph idx="4294967295"/>
          </p:nvPr>
        </p:nvGrpSpPr>
        <p:grpSpPr bwMode="auto">
          <a:xfrm>
            <a:off x="457200" y="1371600"/>
            <a:ext cx="8229600" cy="5029200"/>
            <a:chOff x="2841" y="1444"/>
            <a:chExt cx="7200" cy="3060"/>
          </a:xfrm>
        </p:grpSpPr>
        <p:sp>
          <p:nvSpPr>
            <p:cNvPr id="562179" name="Text Box 5"/>
            <p:cNvSpPr txBox="1">
              <a:spLocks noChangeArrowheads="1"/>
            </p:cNvSpPr>
            <p:nvPr/>
          </p:nvSpPr>
          <p:spPr bwMode="auto">
            <a:xfrm>
              <a:off x="3501" y="3424"/>
              <a:ext cx="2340" cy="1080"/>
            </a:xfrm>
            <a:prstGeom prst="rect">
              <a:avLst/>
            </a:prstGeom>
            <a:solidFill>
              <a:srgbClr val="FFFFFF"/>
            </a:solidFill>
            <a:ln w="9525">
              <a:noFill/>
              <a:miter lim="800000"/>
              <a:headEnd/>
              <a:tailEnd/>
            </a:ln>
          </p:spPr>
          <p:txBody>
            <a:bodyPr/>
            <a:lstStyle/>
            <a:p>
              <a:pPr algn="ctr"/>
              <a:r>
                <a:rPr lang="en-US" sz="1200"/>
                <a:t>Node being deleted at the front of the queue</a:t>
              </a:r>
              <a:endParaRPr lang="en-US" sz="2400"/>
            </a:p>
          </p:txBody>
        </p:sp>
        <p:grpSp>
          <p:nvGrpSpPr>
            <p:cNvPr id="562180" name="Group 6"/>
            <p:cNvGrpSpPr>
              <a:grpSpLocks/>
            </p:cNvGrpSpPr>
            <p:nvPr/>
          </p:nvGrpSpPr>
          <p:grpSpPr bwMode="auto">
            <a:xfrm>
              <a:off x="2841" y="1444"/>
              <a:ext cx="7200" cy="1440"/>
              <a:chOff x="3141" y="724"/>
              <a:chExt cx="7200" cy="1440"/>
            </a:xfrm>
          </p:grpSpPr>
          <p:sp>
            <p:nvSpPr>
              <p:cNvPr id="562182" name="Text Box 7"/>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562183" name="Text Box 8"/>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562184" name="Rectangle 9"/>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562185" name="Rectangle 10"/>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562186" name="Rectangle 11"/>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562187" name="Line 12"/>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562188" name="Line 13"/>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562189" name="Line 14"/>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562190" name="Line 15"/>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562191" name="Line 16"/>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562192" name="Line 17"/>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562193" name="Line 18"/>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
          <p:nvSpPr>
            <p:cNvPr id="562181" name="Line 19"/>
            <p:cNvSpPr>
              <a:spLocks noChangeShapeType="1"/>
            </p:cNvSpPr>
            <p:nvPr/>
          </p:nvSpPr>
          <p:spPr bwMode="auto">
            <a:xfrm flipV="1">
              <a:off x="4581" y="2884"/>
              <a:ext cx="0" cy="54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1" name="Content Placeholder 1"/>
          <p:cNvSpPr>
            <a:spLocks noGrp="1"/>
          </p:cNvSpPr>
          <p:nvPr>
            <p:ph idx="4294967295"/>
          </p:nvPr>
        </p:nvSpPr>
        <p:spPr>
          <a:xfrm>
            <a:off x="457200" y="1371600"/>
            <a:ext cx="8229600" cy="5029200"/>
          </a:xfrm>
        </p:spPr>
        <p:txBody>
          <a:bodyPr/>
          <a:lstStyle/>
          <a:p>
            <a:pPr algn="just" eaLnBrk="1" hangingPunct="1"/>
            <a:r>
              <a:rPr lang="en-US" dirty="0" smtClean="0"/>
              <a:t>Queues are also very useful in a time-sharing multi-user operating system where many users share the CPU simultaneously. </a:t>
            </a:r>
          </a:p>
          <a:p>
            <a:pPr algn="just" eaLnBrk="1" hangingPunct="1"/>
            <a:endParaRPr lang="en-US" dirty="0" smtClean="0"/>
          </a:p>
          <a:p>
            <a:pPr algn="just" eaLnBrk="1" hangingPunct="1"/>
            <a:r>
              <a:rPr lang="en-US" dirty="0" smtClean="0"/>
              <a:t>Whenever a user requests the CPU to run a particular program, the operating system adds the request ( by first of all converting the program into a process that is a running instance of the program, and assigning the process an ID).</a:t>
            </a:r>
          </a:p>
          <a:p>
            <a:pPr algn="just" eaLnBrk="1" hangingPunct="1"/>
            <a:endParaRPr lang="en-US" dirty="0" smtClean="0"/>
          </a:p>
          <a:p>
            <a:pPr algn="just" eaLnBrk="1" hangingPunct="1"/>
            <a:r>
              <a:rPr lang="en-US" b="1" dirty="0" smtClean="0"/>
              <a:t>This process ID is then added at the end of the queue of jobs waiting to be executed.</a:t>
            </a:r>
            <a:r>
              <a:rPr lang="en-US" dirty="0" smtClean="0"/>
              <a:t> </a:t>
            </a:r>
          </a:p>
          <a:p>
            <a:pPr eaLnBrk="1" hangingPunct="1"/>
            <a:endParaRPr lang="en-US" dirty="0" smtClean="0"/>
          </a:p>
        </p:txBody>
      </p:sp>
      <p:sp>
        <p:nvSpPr>
          <p:cNvPr id="563202" name="Title 2"/>
          <p:cNvSpPr>
            <a:spLocks noGrp="1"/>
          </p:cNvSpPr>
          <p:nvPr>
            <p:ph type="title" idx="4294967295"/>
          </p:nvPr>
        </p:nvSpPr>
        <p:spPr>
          <a:xfrm>
            <a:off x="0" y="0"/>
            <a:ext cx="7562850" cy="914400"/>
          </a:xfrm>
        </p:spPr>
        <p:txBody>
          <a:bodyPr/>
          <a:lstStyle/>
          <a:p>
            <a:pPr eaLnBrk="1" hangingPunct="1"/>
            <a:r>
              <a:rPr lang="en-US" sz="3200" smtClean="0"/>
              <a:t>Applications of Queues</a:t>
            </a: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5" name="Content Placeholder 1"/>
          <p:cNvSpPr>
            <a:spLocks noGrp="1"/>
          </p:cNvSpPr>
          <p:nvPr>
            <p:ph idx="4294967295"/>
          </p:nvPr>
        </p:nvSpPr>
        <p:spPr>
          <a:xfrm>
            <a:off x="457200" y="1371600"/>
            <a:ext cx="8229600" cy="5029200"/>
          </a:xfrm>
        </p:spPr>
        <p:txBody>
          <a:bodyPr/>
          <a:lstStyle/>
          <a:p>
            <a:pPr eaLnBrk="1" hangingPunct="1">
              <a:lnSpc>
                <a:spcPct val="90000"/>
              </a:lnSpc>
            </a:pPr>
            <a:r>
              <a:rPr lang="en-US" smtClean="0"/>
              <a:t>Whenever the CPU is free, it executes the job that is at the front of the job queue. </a:t>
            </a:r>
          </a:p>
          <a:p>
            <a:pPr eaLnBrk="1" hangingPunct="1">
              <a:lnSpc>
                <a:spcPct val="90000"/>
              </a:lnSpc>
            </a:pPr>
            <a:endParaRPr lang="en-US" smtClean="0"/>
          </a:p>
          <a:p>
            <a:pPr eaLnBrk="1" hangingPunct="1">
              <a:lnSpc>
                <a:spcPct val="90000"/>
              </a:lnSpc>
            </a:pPr>
            <a:r>
              <a:rPr lang="en-US" smtClean="0"/>
              <a:t>Similarly, there are queues for shared I/O devices. Each device maintains its own queue of requests.</a:t>
            </a:r>
          </a:p>
          <a:p>
            <a:pPr eaLnBrk="1" hangingPunct="1">
              <a:lnSpc>
                <a:spcPct val="90000"/>
              </a:lnSpc>
            </a:pPr>
            <a:endParaRPr lang="en-US" smtClean="0"/>
          </a:p>
          <a:p>
            <a:pPr eaLnBrk="1" hangingPunct="1">
              <a:lnSpc>
                <a:spcPct val="90000"/>
              </a:lnSpc>
            </a:pPr>
            <a:r>
              <a:rPr lang="en-US" smtClean="0"/>
              <a:t>An example is a print queue on a network printer, which queues up print jobs issued by various users on the network.</a:t>
            </a:r>
          </a:p>
          <a:p>
            <a:pPr eaLnBrk="1" hangingPunct="1">
              <a:lnSpc>
                <a:spcPct val="90000"/>
              </a:lnSpc>
            </a:pPr>
            <a:endParaRPr lang="en-US" smtClean="0"/>
          </a:p>
          <a:p>
            <a:pPr eaLnBrk="1" hangingPunct="1">
              <a:lnSpc>
                <a:spcPct val="90000"/>
              </a:lnSpc>
            </a:pPr>
            <a:r>
              <a:rPr lang="en-US" smtClean="0"/>
              <a:t>The first print request is the first one to be processed. New print requests are added at the end of the queue.</a:t>
            </a:r>
          </a:p>
          <a:p>
            <a:pPr eaLnBrk="1" hangingPunct="1"/>
            <a:endParaRPr lang="en-US" smtClean="0"/>
          </a:p>
        </p:txBody>
      </p:sp>
      <p:sp>
        <p:nvSpPr>
          <p:cNvPr id="564226" name="Title 2"/>
          <p:cNvSpPr>
            <a:spLocks noGrp="1"/>
          </p:cNvSpPr>
          <p:nvPr>
            <p:ph type="title" idx="4294967295"/>
          </p:nvPr>
        </p:nvSpPr>
        <p:spPr>
          <a:xfrm>
            <a:off x="0" y="0"/>
            <a:ext cx="7562850" cy="914400"/>
          </a:xfrm>
        </p:spPr>
        <p:txBody>
          <a:bodyPr/>
          <a:lstStyle/>
          <a:p>
            <a:pPr eaLnBrk="1" hangingPunct="1"/>
            <a:r>
              <a:rPr lang="en-US" sz="3200" dirty="0" smtClean="0"/>
              <a:t>Applications of Queues (Contd.).</a:t>
            </a: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p:cNvSpPr>
          <p:nvPr>
            <p:ph type="title" idx="4294967295"/>
          </p:nvPr>
        </p:nvSpPr>
        <p:spPr/>
        <p:txBody>
          <a:bodyPr/>
          <a:lstStyle/>
          <a:p>
            <a:r>
              <a:rPr lang="en-US" smtClean="0"/>
              <a:t>Hands-on: 2 hours</a:t>
            </a:r>
          </a:p>
        </p:txBody>
      </p:sp>
      <p:sp>
        <p:nvSpPr>
          <p:cNvPr id="719875" name="Rectangle 3"/>
          <p:cNvSpPr>
            <a:spLocks noGrp="1"/>
          </p:cNvSpPr>
          <p:nvPr>
            <p:ph type="body" idx="4294967295"/>
          </p:nvPr>
        </p:nvSpPr>
        <p:spPr/>
        <p:txBody>
          <a:bodyPr/>
          <a:lstStyle/>
          <a:p>
            <a:r>
              <a:rPr lang="en-US" smtClean="0"/>
              <a:t>Purpose</a:t>
            </a:r>
          </a:p>
          <a:p>
            <a:r>
              <a:rPr lang="en-US" smtClean="0"/>
              <a:t>construct stack and queue so that to perform related operations</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3"/>
          <p:cNvSpPr>
            <a:spLocks noGrp="1" noChangeArrowheads="1"/>
          </p:cNvSpPr>
          <p:nvPr>
            <p:ph idx="4294967295"/>
          </p:nvPr>
        </p:nvSpPr>
        <p:spPr>
          <a:xfrm>
            <a:off x="457200" y="1371600"/>
            <a:ext cx="8229600" cy="5029200"/>
          </a:xfrm>
        </p:spPr>
        <p:txBody>
          <a:bodyPr/>
          <a:lstStyle/>
          <a:p>
            <a:pPr eaLnBrk="1" hangingPunct="1">
              <a:buNone/>
            </a:pPr>
            <a:r>
              <a:rPr lang="en-US" dirty="0" smtClean="0"/>
              <a:t>In this module, we discussed:</a:t>
            </a:r>
          </a:p>
          <a:p>
            <a:pPr eaLnBrk="1" hangingPunct="1">
              <a:buNone/>
            </a:pPr>
            <a:endParaRPr lang="en-US" dirty="0" smtClean="0"/>
          </a:p>
          <a:p>
            <a:r>
              <a:rPr lang="en-US" dirty="0" smtClean="0"/>
              <a:t>Stack and operations on stack</a:t>
            </a:r>
          </a:p>
          <a:p>
            <a:r>
              <a:rPr lang="en-US" dirty="0" smtClean="0"/>
              <a:t>Stack as a special case of a linked list</a:t>
            </a:r>
          </a:p>
          <a:p>
            <a:r>
              <a:rPr lang="en-US" dirty="0" smtClean="0"/>
              <a:t>Applications of stacks</a:t>
            </a:r>
          </a:p>
          <a:p>
            <a:r>
              <a:rPr lang="en-US" dirty="0" smtClean="0"/>
              <a:t>Queue and operations on queue</a:t>
            </a:r>
          </a:p>
          <a:p>
            <a:r>
              <a:rPr lang="en-US" dirty="0" smtClean="0"/>
              <a:t>Queue as a special case of a linked list</a:t>
            </a:r>
          </a:p>
          <a:p>
            <a:r>
              <a:rPr lang="en-US" dirty="0" smtClean="0"/>
              <a:t>Applications of queues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670723" name="Rectangle 2"/>
          <p:cNvSpPr>
            <a:spLocks noGrp="1" noChangeArrowheads="1"/>
          </p:cNvSpPr>
          <p:nvPr>
            <p:ph type="title" idx="4294967295"/>
          </p:nvPr>
        </p:nvSpPr>
        <p:spPr>
          <a:xfrm>
            <a:off x="0" y="0"/>
            <a:ext cx="7562850" cy="914400"/>
          </a:xfrm>
        </p:spPr>
        <p:txBody>
          <a:bodyPr/>
          <a:lstStyle/>
          <a:p>
            <a:pPr eaLnBrk="1" hangingPunct="1"/>
            <a:r>
              <a:rPr lang="en-US" sz="3200" smtClean="0"/>
              <a:t>Summary</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Title 9"/>
          <p:cNvSpPr>
            <a:spLocks/>
          </p:cNvSpPr>
          <p:nvPr/>
        </p:nvSpPr>
        <p:spPr bwMode="auto">
          <a:xfrm>
            <a:off x="1219200" y="3517900"/>
            <a:ext cx="7772400" cy="1362075"/>
          </a:xfrm>
          <a:prstGeom prst="rect">
            <a:avLst/>
          </a:prstGeom>
          <a:noFill/>
          <a:ln w="9525">
            <a:noFill/>
            <a:miter lim="800000"/>
            <a:headEnd/>
            <a:tailEnd/>
          </a:ln>
        </p:spPr>
        <p:txBody>
          <a:bodyPr anchor="ctr"/>
          <a:lstStyle/>
          <a:p>
            <a:pPr algn="r"/>
            <a:r>
              <a:rPr lang="en-US" sz="2800" b="1" dirty="0" smtClean="0">
                <a:latin typeface="Gill Sans MT" pitchFamily="34" charset="0"/>
              </a:rPr>
              <a:t>Binary Trees</a:t>
            </a:r>
          </a:p>
          <a:p>
            <a:pPr algn="r"/>
            <a:r>
              <a:rPr lang="en-US" dirty="0" smtClean="0">
                <a:solidFill>
                  <a:schemeClr val="bg1">
                    <a:lumMod val="65000"/>
                  </a:schemeClr>
                </a:solidFill>
                <a:latin typeface="Gill Sans MT" pitchFamily="34" charset="0"/>
              </a:rPr>
              <a:t>Module 10</a:t>
            </a:r>
            <a:endParaRPr lang="en-US" dirty="0">
              <a:solidFill>
                <a:schemeClr val="bg1">
                  <a:lumMod val="65000"/>
                </a:schemeClr>
              </a:solidFill>
              <a:latin typeface="Gill Sans MT"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2"/>
          <p:cNvSpPr>
            <a:spLocks noGrp="1"/>
          </p:cNvSpPr>
          <p:nvPr>
            <p:ph idx="4294967295"/>
          </p:nvPr>
        </p:nvSpPr>
        <p:spPr>
          <a:xfrm>
            <a:off x="457200" y="1371600"/>
            <a:ext cx="8229600" cy="5029200"/>
          </a:xfrm>
        </p:spPr>
        <p:txBody>
          <a:bodyPr/>
          <a:lstStyle/>
          <a:p>
            <a:pPr>
              <a:buFont typeface="Wingdings" pitchFamily="2" charset="2"/>
              <a:buNone/>
            </a:pPr>
            <a:r>
              <a:rPr lang="en-US" sz="1600" dirty="0" smtClean="0"/>
              <a:t>Write a program to display the greatest of two numbers.</a:t>
            </a:r>
          </a:p>
          <a:p>
            <a:pPr>
              <a:buFont typeface="Wingdings" pitchFamily="2" charset="2"/>
              <a:buNone/>
            </a:pPr>
            <a:r>
              <a:rPr lang="en-US" dirty="0" smtClean="0">
                <a:latin typeface="Courier New" pitchFamily="49" charset="0"/>
              </a:rPr>
              <a:t>#include &lt;</a:t>
            </a:r>
            <a:r>
              <a:rPr lang="en-US" dirty="0" err="1" smtClean="0">
                <a:latin typeface="Courier New" pitchFamily="49" charset="0"/>
              </a:rPr>
              <a:t>stdio.h</a:t>
            </a:r>
            <a:r>
              <a:rPr lang="en-US" dirty="0" smtClean="0">
                <a:latin typeface="Courier New" pitchFamily="49" charset="0"/>
              </a:rPr>
              <a:t>&gt;</a:t>
            </a:r>
          </a:p>
          <a:p>
            <a:pPr>
              <a:buFont typeface="Wingdings" pitchFamily="2" charset="2"/>
              <a:buNone/>
            </a:pPr>
            <a:r>
              <a:rPr lang="en-US" dirty="0" smtClean="0">
                <a:latin typeface="Courier New" pitchFamily="49" charset="0"/>
              </a:rPr>
              <a:t>main()</a:t>
            </a:r>
          </a:p>
          <a:p>
            <a:pPr>
              <a:buFont typeface="Wingdings" pitchFamily="2" charset="2"/>
              <a:buNone/>
            </a:pPr>
            <a:r>
              <a:rPr lang="en-US" dirty="0" smtClean="0">
                <a:latin typeface="Courier New" pitchFamily="49" charset="0"/>
              </a:rPr>
              <a:t>{</a:t>
            </a:r>
          </a:p>
          <a:p>
            <a:pPr>
              <a:buFont typeface="Wingdings" pitchFamily="2" charset="2"/>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number1, number2, greater;</a:t>
            </a:r>
          </a:p>
          <a:p>
            <a:pPr>
              <a:buFont typeface="Wingdings" pitchFamily="2" charset="2"/>
              <a:buNone/>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a:t>
            </a:r>
            <a:r>
              <a:rPr lang="en-US" dirty="0" err="1" smtClean="0">
                <a:latin typeface="Courier New" pitchFamily="49" charset="0"/>
              </a:rPr>
              <a:t>nEnter</a:t>
            </a:r>
            <a:r>
              <a:rPr lang="en-US" dirty="0" smtClean="0">
                <a:latin typeface="Courier New" pitchFamily="49" charset="0"/>
              </a:rPr>
              <a:t> the first number “);</a:t>
            </a:r>
          </a:p>
          <a:p>
            <a:pPr>
              <a:buFont typeface="Wingdings" pitchFamily="2" charset="2"/>
              <a:buNone/>
            </a:pPr>
            <a:r>
              <a:rPr lang="en-US" dirty="0" smtClean="0">
                <a:latin typeface="Courier New" pitchFamily="49" charset="0"/>
              </a:rPr>
              <a:t>     </a:t>
            </a:r>
            <a:r>
              <a:rPr lang="en-US" dirty="0" err="1" smtClean="0">
                <a:latin typeface="Courier New" pitchFamily="49" charset="0"/>
              </a:rPr>
              <a:t>scanf</a:t>
            </a:r>
            <a:r>
              <a:rPr lang="en-US" dirty="0" smtClean="0">
                <a:latin typeface="Courier New" pitchFamily="49" charset="0"/>
              </a:rPr>
              <a:t>(“%d”,&amp;number1);</a:t>
            </a:r>
          </a:p>
          <a:p>
            <a:pPr>
              <a:buFont typeface="Wingdings" pitchFamily="2" charset="2"/>
              <a:buNone/>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a:t>
            </a:r>
            <a:r>
              <a:rPr lang="en-US" dirty="0" err="1" smtClean="0">
                <a:latin typeface="Courier New" pitchFamily="49" charset="0"/>
              </a:rPr>
              <a:t>nEnter</a:t>
            </a:r>
            <a:r>
              <a:rPr lang="en-US" dirty="0" smtClean="0">
                <a:latin typeface="Courier New" pitchFamily="49" charset="0"/>
              </a:rPr>
              <a:t> the second number”);</a:t>
            </a:r>
          </a:p>
          <a:p>
            <a:pPr>
              <a:buFont typeface="Wingdings" pitchFamily="2" charset="2"/>
              <a:buNone/>
            </a:pPr>
            <a:r>
              <a:rPr lang="en-US" dirty="0" smtClean="0">
                <a:latin typeface="Courier New" pitchFamily="49" charset="0"/>
              </a:rPr>
              <a:t>     </a:t>
            </a:r>
            <a:r>
              <a:rPr lang="en-US" dirty="0" err="1" smtClean="0">
                <a:latin typeface="Courier New" pitchFamily="49" charset="0"/>
              </a:rPr>
              <a:t>scanf</a:t>
            </a:r>
            <a:r>
              <a:rPr lang="en-US" dirty="0" smtClean="0">
                <a:latin typeface="Courier New" pitchFamily="49" charset="0"/>
              </a:rPr>
              <a:t>(“%d”,&amp;number2);</a:t>
            </a:r>
          </a:p>
          <a:p>
            <a:pPr>
              <a:buFont typeface="Wingdings" pitchFamily="2" charset="2"/>
              <a:buNone/>
            </a:pPr>
            <a:r>
              <a:rPr lang="en-US" dirty="0" smtClean="0">
                <a:latin typeface="Courier New" pitchFamily="49" charset="0"/>
              </a:rPr>
              <a:t>     greater=number1 &gt; number2?number1 : number2;</a:t>
            </a:r>
          </a:p>
          <a:p>
            <a:pPr>
              <a:buFont typeface="Wingdings" pitchFamily="2" charset="2"/>
              <a:buNone/>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a:t>
            </a:r>
            <a:r>
              <a:rPr lang="en-US" dirty="0" err="1" smtClean="0">
                <a:latin typeface="Courier New" pitchFamily="49" charset="0"/>
              </a:rPr>
              <a:t>nThe</a:t>
            </a:r>
            <a:r>
              <a:rPr lang="en-US" dirty="0" smtClean="0">
                <a:latin typeface="Courier New" pitchFamily="49" charset="0"/>
              </a:rPr>
              <a:t> greater number is %</a:t>
            </a:r>
            <a:r>
              <a:rPr lang="en-US" dirty="0" err="1" smtClean="0">
                <a:latin typeface="Courier New" pitchFamily="49" charset="0"/>
              </a:rPr>
              <a:t>d”,greater</a:t>
            </a:r>
            <a:r>
              <a:rPr lang="en-US" dirty="0" smtClean="0">
                <a:latin typeface="Courier New" pitchFamily="49" charset="0"/>
              </a:rPr>
              <a:t>);</a:t>
            </a:r>
            <a:endParaRPr lang="en-US" sz="1600" dirty="0" smtClean="0"/>
          </a:p>
          <a:p>
            <a:pPr>
              <a:buFont typeface="Wingdings" pitchFamily="2" charset="2"/>
              <a:buNone/>
            </a:pPr>
            <a:r>
              <a:rPr lang="en-US" sz="1600" dirty="0" smtClean="0"/>
              <a:t>  </a:t>
            </a:r>
          </a:p>
        </p:txBody>
      </p:sp>
      <p:sp>
        <p:nvSpPr>
          <p:cNvPr id="145410" name="Title 6"/>
          <p:cNvSpPr>
            <a:spLocks noGrp="1"/>
          </p:cNvSpPr>
          <p:nvPr>
            <p:ph type="title" idx="4294967295"/>
          </p:nvPr>
        </p:nvSpPr>
        <p:spPr>
          <a:xfrm>
            <a:off x="0" y="0"/>
            <a:ext cx="7562850" cy="914400"/>
          </a:xfrm>
        </p:spPr>
        <p:txBody>
          <a:bodyPr/>
          <a:lstStyle/>
          <a:p>
            <a:pPr eaLnBrk="1" hangingPunct="1"/>
            <a:r>
              <a:rPr lang="en-US" sz="3200" dirty="0" smtClean="0"/>
              <a:t>Ternary Operator: Example</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7" name="Rectangle 3"/>
          <p:cNvSpPr>
            <a:spLocks noGrp="1" noChangeArrowheads="1"/>
          </p:cNvSpPr>
          <p:nvPr>
            <p:ph idx="4294967295"/>
          </p:nvPr>
        </p:nvSpPr>
        <p:spPr>
          <a:xfrm>
            <a:off x="457200" y="1371600"/>
            <a:ext cx="8229600" cy="5029200"/>
          </a:xfrm>
        </p:spPr>
        <p:txBody>
          <a:bodyPr/>
          <a:lstStyle/>
          <a:p>
            <a:pPr eaLnBrk="1" hangingPunct="1">
              <a:buFont typeface="Wingdings" pitchFamily="2" charset="2"/>
              <a:buNone/>
            </a:pPr>
            <a:r>
              <a:rPr lang="en-US" dirty="0" smtClean="0"/>
              <a:t>At the end of this module, you will be able to:</a:t>
            </a:r>
          </a:p>
          <a:p>
            <a:pPr eaLnBrk="1" hangingPunct="1">
              <a:buFont typeface="Wingdings" pitchFamily="2" charset="2"/>
              <a:buNone/>
            </a:pPr>
            <a:endParaRPr lang="en-US" dirty="0" smtClean="0"/>
          </a:p>
          <a:p>
            <a:pPr eaLnBrk="1" hangingPunct="1"/>
            <a:r>
              <a:rPr lang="en-US" dirty="0" smtClean="0"/>
              <a:t>Define a binary tree</a:t>
            </a:r>
          </a:p>
          <a:p>
            <a:pPr eaLnBrk="1" hangingPunct="1"/>
            <a:r>
              <a:rPr lang="en-US" dirty="0" smtClean="0"/>
              <a:t>Describe the terminologies associated with a binary tree</a:t>
            </a:r>
          </a:p>
          <a:p>
            <a:pPr eaLnBrk="1" hangingPunct="1"/>
            <a:r>
              <a:rPr lang="en-US" dirty="0" smtClean="0"/>
              <a:t>Use a dynamically allocated data structure to represent a binary tree</a:t>
            </a:r>
          </a:p>
          <a:p>
            <a:pPr eaLnBrk="1" hangingPunct="1"/>
            <a:r>
              <a:rPr lang="en-US" dirty="0" smtClean="0"/>
              <a:t>Traverse a binary tree</a:t>
            </a:r>
          </a:p>
          <a:p>
            <a:pPr eaLnBrk="1" hangingPunct="1"/>
            <a:r>
              <a:rPr lang="en-US" dirty="0" smtClean="0"/>
              <a:t>Add nodes to a binary tree</a:t>
            </a:r>
          </a:p>
          <a:p>
            <a:pPr eaLnBrk="1" hangingPunct="1"/>
            <a:r>
              <a:rPr lang="en-US" dirty="0" smtClean="0"/>
              <a:t>Remove nodes from a binary tree</a:t>
            </a:r>
          </a:p>
          <a:p>
            <a:pPr eaLnBrk="1" hangingPunct="1"/>
            <a:r>
              <a:rPr lang="en-US" dirty="0" smtClean="0"/>
              <a:t>Search a binary tree</a:t>
            </a:r>
          </a:p>
          <a:p>
            <a:pPr eaLnBrk="1" hangingPunct="1">
              <a:buFont typeface="Wingdings" pitchFamily="2" charset="2"/>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567298" name="Rectangle 2"/>
          <p:cNvSpPr>
            <a:spLocks noGrp="1" noChangeArrowheads="1"/>
          </p:cNvSpPr>
          <p:nvPr>
            <p:ph type="title" idx="4294967295"/>
          </p:nvPr>
        </p:nvSpPr>
        <p:spPr>
          <a:xfrm>
            <a:off x="3175" y="0"/>
            <a:ext cx="7564438" cy="914400"/>
          </a:xfrm>
        </p:spPr>
        <p:txBody>
          <a:bodyPr/>
          <a:lstStyle/>
          <a:p>
            <a:pPr eaLnBrk="1" hangingPunct="1"/>
            <a:r>
              <a:rPr lang="en-US" sz="320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5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1" name="Rectangle 3"/>
          <p:cNvSpPr>
            <a:spLocks noGrp="1" noChangeArrowheads="1"/>
          </p:cNvSpPr>
          <p:nvPr>
            <p:ph idx="4294967295"/>
          </p:nvPr>
        </p:nvSpPr>
        <p:spPr>
          <a:xfrm>
            <a:off x="457200" y="1371600"/>
            <a:ext cx="8382000" cy="5029200"/>
          </a:xfrm>
        </p:spPr>
        <p:txBody>
          <a:bodyPr/>
          <a:lstStyle/>
          <a:p>
            <a:pPr eaLnBrk="1" hangingPunct="1"/>
            <a:r>
              <a:rPr lang="en-US" smtClean="0"/>
              <a:t>The mode of accessing data in a linked list is linear. Therefore, search through a linked list is always linear. </a:t>
            </a:r>
          </a:p>
          <a:p>
            <a:pPr eaLnBrk="1" hangingPunct="1"/>
            <a:endParaRPr lang="en-US" smtClean="0"/>
          </a:p>
          <a:p>
            <a:pPr eaLnBrk="1" hangingPunct="1"/>
            <a:r>
              <a:rPr lang="en-US" smtClean="0"/>
              <a:t>A linear search is fine, if the nodes to be searched in a linked list are small in number. </a:t>
            </a:r>
          </a:p>
          <a:p>
            <a:pPr eaLnBrk="1" hangingPunct="1"/>
            <a:endParaRPr lang="en-US" smtClean="0"/>
          </a:p>
          <a:p>
            <a:pPr eaLnBrk="1" hangingPunct="1"/>
            <a:r>
              <a:rPr lang="en-US" smtClean="0"/>
              <a:t>The linear search becomes ineffective as the number of nodes in a linked list increase. </a:t>
            </a:r>
          </a:p>
          <a:p>
            <a:pPr eaLnBrk="1" hangingPunct="1"/>
            <a:endParaRPr lang="en-US" smtClean="0"/>
          </a:p>
          <a:p>
            <a:pPr eaLnBrk="1" hangingPunct="1"/>
            <a:r>
              <a:rPr lang="en-US" smtClean="0"/>
              <a:t>The search time increases in direct proportion with the size of the linked list. </a:t>
            </a:r>
          </a:p>
          <a:p>
            <a:pPr eaLnBrk="1" hangingPunct="1"/>
            <a:endParaRPr lang="en-US" smtClean="0"/>
          </a:p>
          <a:p>
            <a:pPr eaLnBrk="1" hangingPunct="1"/>
            <a:endParaRPr lang="en-US" smtClean="0"/>
          </a:p>
        </p:txBody>
      </p:sp>
      <p:sp>
        <p:nvSpPr>
          <p:cNvPr id="568322" name="Rectangle 2"/>
          <p:cNvSpPr>
            <a:spLocks noGrp="1" noChangeArrowheads="1"/>
          </p:cNvSpPr>
          <p:nvPr>
            <p:ph type="title" idx="4294967295"/>
          </p:nvPr>
        </p:nvSpPr>
        <p:spPr>
          <a:xfrm>
            <a:off x="3175" y="0"/>
            <a:ext cx="7564438" cy="914400"/>
          </a:xfrm>
        </p:spPr>
        <p:txBody>
          <a:bodyPr/>
          <a:lstStyle/>
          <a:p>
            <a:pPr eaLnBrk="1" hangingPunct="1"/>
            <a:r>
              <a:rPr lang="en-US" sz="3200" smtClean="0"/>
              <a:t>Eliminative or a Binary Search</a:t>
            </a:r>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69" name="Rectangle 2"/>
          <p:cNvSpPr>
            <a:spLocks noGrp="1"/>
          </p:cNvSpPr>
          <p:nvPr>
            <p:ph type="title" idx="4294967295"/>
          </p:nvPr>
        </p:nvSpPr>
        <p:spPr/>
        <p:txBody>
          <a:bodyPr/>
          <a:lstStyle/>
          <a:p>
            <a:r>
              <a:rPr lang="en-US" sz="3200" smtClean="0"/>
              <a:t>Example - Binary Search</a:t>
            </a:r>
          </a:p>
        </p:txBody>
      </p:sp>
      <p:sp>
        <p:nvSpPr>
          <p:cNvPr id="570370" name="Rectangle 3"/>
          <p:cNvSpPr>
            <a:spLocks noGrp="1"/>
          </p:cNvSpPr>
          <p:nvPr>
            <p:ph type="body" idx="4294967295"/>
          </p:nvPr>
        </p:nvSpPr>
        <p:spPr>
          <a:xfrm>
            <a:off x="304800" y="1219200"/>
            <a:ext cx="8382000" cy="5105400"/>
          </a:xfrm>
        </p:spPr>
        <p:txBody>
          <a:bodyPr/>
          <a:lstStyle/>
          <a:p>
            <a:pPr algn="just" eaLnBrk="1" hangingPunct="1"/>
            <a:r>
              <a:rPr lang="en-US" dirty="0" smtClean="0"/>
              <a:t>Game that will highlight a new mechanism of searching </a:t>
            </a:r>
          </a:p>
          <a:p>
            <a:pPr algn="just" eaLnBrk="1" hangingPunct="1"/>
            <a:endParaRPr lang="en-US" dirty="0" smtClean="0"/>
          </a:p>
          <a:p>
            <a:pPr algn="just" eaLnBrk="1" hangingPunct="1"/>
            <a:r>
              <a:rPr lang="en-US" dirty="0" smtClean="0"/>
              <a:t>A coin is with one of the members in the audience divided into the two sections on the left and the right respectively as shown in the diagram. </a:t>
            </a:r>
          </a:p>
          <a:p>
            <a:pPr algn="just" eaLnBrk="1" hangingPunct="1"/>
            <a:endParaRPr lang="en-US" dirty="0" smtClean="0"/>
          </a:p>
          <a:p>
            <a:pPr algn="just" eaLnBrk="1" hangingPunct="1"/>
            <a:r>
              <a:rPr lang="en-US" dirty="0" smtClean="0"/>
              <a:t>The challenge facing X, the protagonist, is to find the person with the coin in the least number of searches.</a:t>
            </a:r>
          </a:p>
          <a:p>
            <a:pPr eaLnBrk="1" hangingPunct="1"/>
            <a:endParaRPr lang="en-US" dirty="0" smtClean="0"/>
          </a:p>
          <a:p>
            <a:pPr eaLnBrk="1" hangingPunct="1"/>
            <a:endParaRPr lang="en-US" dirty="0" smtClean="0"/>
          </a:p>
          <a:p>
            <a:endParaRPr lang="en-US" dirty="0" smtClean="0"/>
          </a:p>
        </p:txBody>
      </p:sp>
      <p:grpSp>
        <p:nvGrpSpPr>
          <p:cNvPr id="570371" name="Group 4"/>
          <p:cNvGrpSpPr>
            <a:grpSpLocks/>
          </p:cNvGrpSpPr>
          <p:nvPr/>
        </p:nvGrpSpPr>
        <p:grpSpPr bwMode="auto">
          <a:xfrm>
            <a:off x="1295400" y="4495800"/>
            <a:ext cx="5334000" cy="1981200"/>
            <a:chOff x="2961" y="9184"/>
            <a:chExt cx="7380" cy="3998"/>
          </a:xfrm>
        </p:grpSpPr>
        <p:grpSp>
          <p:nvGrpSpPr>
            <p:cNvPr id="570373" name="Group 5"/>
            <p:cNvGrpSpPr>
              <a:grpSpLocks/>
            </p:cNvGrpSpPr>
            <p:nvPr/>
          </p:nvGrpSpPr>
          <p:grpSpPr bwMode="auto">
            <a:xfrm>
              <a:off x="8001" y="10842"/>
              <a:ext cx="2340" cy="2340"/>
              <a:chOff x="8001" y="10624"/>
              <a:chExt cx="2340" cy="2340"/>
            </a:xfrm>
          </p:grpSpPr>
          <p:sp>
            <p:nvSpPr>
              <p:cNvPr id="570389" name="Oval 6"/>
              <p:cNvSpPr>
                <a:spLocks noChangeArrowheads="1"/>
              </p:cNvSpPr>
              <p:nvPr/>
            </p:nvSpPr>
            <p:spPr bwMode="auto">
              <a:xfrm>
                <a:off x="8001" y="10624"/>
                <a:ext cx="540" cy="540"/>
              </a:xfrm>
              <a:prstGeom prst="ellipse">
                <a:avLst/>
              </a:prstGeom>
              <a:solidFill>
                <a:srgbClr val="FFFFFF"/>
              </a:solidFill>
              <a:ln w="9525">
                <a:solidFill>
                  <a:srgbClr val="000000"/>
                </a:solidFill>
                <a:round/>
                <a:headEnd/>
                <a:tailEnd/>
              </a:ln>
            </p:spPr>
            <p:txBody>
              <a:bodyPr/>
              <a:lstStyle/>
              <a:p>
                <a:r>
                  <a:rPr lang="en-US" sz="1200"/>
                  <a:t>A</a:t>
                </a:r>
                <a:endParaRPr lang="en-US" sz="2400"/>
              </a:p>
            </p:txBody>
          </p:sp>
          <p:sp>
            <p:nvSpPr>
              <p:cNvPr id="570390" name="Oval 7"/>
              <p:cNvSpPr>
                <a:spLocks noChangeArrowheads="1"/>
              </p:cNvSpPr>
              <p:nvPr/>
            </p:nvSpPr>
            <p:spPr bwMode="auto">
              <a:xfrm>
                <a:off x="8901" y="10624"/>
                <a:ext cx="540" cy="540"/>
              </a:xfrm>
              <a:prstGeom prst="ellipse">
                <a:avLst/>
              </a:prstGeom>
              <a:solidFill>
                <a:srgbClr val="FFFFFF"/>
              </a:solidFill>
              <a:ln w="9525">
                <a:solidFill>
                  <a:srgbClr val="000000"/>
                </a:solidFill>
                <a:round/>
                <a:headEnd/>
                <a:tailEnd/>
              </a:ln>
            </p:spPr>
            <p:txBody>
              <a:bodyPr/>
              <a:lstStyle/>
              <a:p>
                <a:r>
                  <a:rPr lang="en-US" sz="1200"/>
                  <a:t>B</a:t>
                </a:r>
                <a:endParaRPr lang="en-US" sz="2400"/>
              </a:p>
            </p:txBody>
          </p:sp>
          <p:sp>
            <p:nvSpPr>
              <p:cNvPr id="570391" name="Oval 8"/>
              <p:cNvSpPr>
                <a:spLocks noChangeArrowheads="1"/>
              </p:cNvSpPr>
              <p:nvPr/>
            </p:nvSpPr>
            <p:spPr bwMode="auto">
              <a:xfrm>
                <a:off x="9801" y="10624"/>
                <a:ext cx="540" cy="540"/>
              </a:xfrm>
              <a:prstGeom prst="ellipse">
                <a:avLst/>
              </a:prstGeom>
              <a:solidFill>
                <a:srgbClr val="FFFFFF"/>
              </a:solidFill>
              <a:ln w="9525">
                <a:solidFill>
                  <a:srgbClr val="000000"/>
                </a:solidFill>
                <a:round/>
                <a:headEnd/>
                <a:tailEnd/>
              </a:ln>
            </p:spPr>
            <p:txBody>
              <a:bodyPr/>
              <a:lstStyle/>
              <a:p>
                <a:r>
                  <a:rPr lang="en-US" sz="1200"/>
                  <a:t>C</a:t>
                </a:r>
                <a:endParaRPr lang="en-US" sz="2400"/>
              </a:p>
            </p:txBody>
          </p:sp>
          <p:sp>
            <p:nvSpPr>
              <p:cNvPr id="570392" name="Oval 9"/>
              <p:cNvSpPr>
                <a:spLocks noChangeArrowheads="1"/>
              </p:cNvSpPr>
              <p:nvPr/>
            </p:nvSpPr>
            <p:spPr bwMode="auto">
              <a:xfrm>
                <a:off x="8001" y="11524"/>
                <a:ext cx="540" cy="540"/>
              </a:xfrm>
              <a:prstGeom prst="ellipse">
                <a:avLst/>
              </a:prstGeom>
              <a:solidFill>
                <a:srgbClr val="FFFFFF"/>
              </a:solidFill>
              <a:ln w="9525">
                <a:solidFill>
                  <a:srgbClr val="000000"/>
                </a:solidFill>
                <a:round/>
                <a:headEnd/>
                <a:tailEnd/>
              </a:ln>
            </p:spPr>
            <p:txBody>
              <a:bodyPr/>
              <a:lstStyle/>
              <a:p>
                <a:r>
                  <a:rPr lang="en-US" sz="1200"/>
                  <a:t>D</a:t>
                </a:r>
                <a:endParaRPr lang="en-US" sz="2400"/>
              </a:p>
            </p:txBody>
          </p:sp>
          <p:sp>
            <p:nvSpPr>
              <p:cNvPr id="570393" name="Oval 10"/>
              <p:cNvSpPr>
                <a:spLocks noChangeArrowheads="1"/>
              </p:cNvSpPr>
              <p:nvPr/>
            </p:nvSpPr>
            <p:spPr bwMode="auto">
              <a:xfrm>
                <a:off x="8901" y="11524"/>
                <a:ext cx="540" cy="540"/>
              </a:xfrm>
              <a:prstGeom prst="ellipse">
                <a:avLst/>
              </a:prstGeom>
              <a:solidFill>
                <a:srgbClr val="FFFFFF"/>
              </a:solidFill>
              <a:ln w="9525">
                <a:solidFill>
                  <a:srgbClr val="000000"/>
                </a:solidFill>
                <a:round/>
                <a:headEnd/>
                <a:tailEnd/>
              </a:ln>
            </p:spPr>
            <p:txBody>
              <a:bodyPr/>
              <a:lstStyle/>
              <a:p>
                <a:r>
                  <a:rPr lang="en-US" sz="1200"/>
                  <a:t>E</a:t>
                </a:r>
                <a:endParaRPr lang="en-US" sz="2400"/>
              </a:p>
            </p:txBody>
          </p:sp>
          <p:sp>
            <p:nvSpPr>
              <p:cNvPr id="570394" name="Oval 11"/>
              <p:cNvSpPr>
                <a:spLocks noChangeArrowheads="1"/>
              </p:cNvSpPr>
              <p:nvPr/>
            </p:nvSpPr>
            <p:spPr bwMode="auto">
              <a:xfrm>
                <a:off x="9801" y="11524"/>
                <a:ext cx="540" cy="540"/>
              </a:xfrm>
              <a:prstGeom prst="ellipse">
                <a:avLst/>
              </a:prstGeom>
              <a:solidFill>
                <a:srgbClr val="FFFFFF"/>
              </a:solidFill>
              <a:ln w="9525">
                <a:solidFill>
                  <a:srgbClr val="000000"/>
                </a:solidFill>
                <a:round/>
                <a:headEnd/>
                <a:tailEnd/>
              </a:ln>
            </p:spPr>
            <p:txBody>
              <a:bodyPr/>
              <a:lstStyle/>
              <a:p>
                <a:r>
                  <a:rPr lang="en-US" sz="1200"/>
                  <a:t>F</a:t>
                </a:r>
                <a:endParaRPr lang="en-US" sz="2400"/>
              </a:p>
            </p:txBody>
          </p:sp>
          <p:sp>
            <p:nvSpPr>
              <p:cNvPr id="570395" name="Oval 12"/>
              <p:cNvSpPr>
                <a:spLocks noChangeArrowheads="1"/>
              </p:cNvSpPr>
              <p:nvPr/>
            </p:nvSpPr>
            <p:spPr bwMode="auto">
              <a:xfrm>
                <a:off x="8001" y="12424"/>
                <a:ext cx="540" cy="540"/>
              </a:xfrm>
              <a:prstGeom prst="ellipse">
                <a:avLst/>
              </a:prstGeom>
              <a:solidFill>
                <a:srgbClr val="FFFFFF"/>
              </a:solidFill>
              <a:ln w="9525">
                <a:solidFill>
                  <a:srgbClr val="000000"/>
                </a:solidFill>
                <a:round/>
                <a:headEnd/>
                <a:tailEnd/>
              </a:ln>
            </p:spPr>
            <p:txBody>
              <a:bodyPr/>
              <a:lstStyle/>
              <a:p>
                <a:r>
                  <a:rPr lang="en-US" sz="1200"/>
                  <a:t>G</a:t>
                </a:r>
                <a:endParaRPr lang="en-US" sz="2400"/>
              </a:p>
            </p:txBody>
          </p:sp>
          <p:sp>
            <p:nvSpPr>
              <p:cNvPr id="570396" name="Oval 13"/>
              <p:cNvSpPr>
                <a:spLocks noChangeArrowheads="1"/>
              </p:cNvSpPr>
              <p:nvPr/>
            </p:nvSpPr>
            <p:spPr bwMode="auto">
              <a:xfrm>
                <a:off x="8901" y="12424"/>
                <a:ext cx="540" cy="540"/>
              </a:xfrm>
              <a:prstGeom prst="ellipse">
                <a:avLst/>
              </a:prstGeom>
              <a:solidFill>
                <a:srgbClr val="FFFFFF"/>
              </a:solidFill>
              <a:ln w="9525">
                <a:solidFill>
                  <a:srgbClr val="000000"/>
                </a:solidFill>
                <a:round/>
                <a:headEnd/>
                <a:tailEnd/>
              </a:ln>
            </p:spPr>
            <p:txBody>
              <a:bodyPr/>
              <a:lstStyle/>
              <a:p>
                <a:r>
                  <a:rPr lang="en-US" sz="1200"/>
                  <a:t>H</a:t>
                </a:r>
                <a:endParaRPr lang="en-US" sz="2400"/>
              </a:p>
            </p:txBody>
          </p:sp>
          <p:sp>
            <p:nvSpPr>
              <p:cNvPr id="570397" name="Oval 14"/>
              <p:cNvSpPr>
                <a:spLocks noChangeArrowheads="1"/>
              </p:cNvSpPr>
              <p:nvPr/>
            </p:nvSpPr>
            <p:spPr bwMode="auto">
              <a:xfrm>
                <a:off x="9801" y="12424"/>
                <a:ext cx="540" cy="540"/>
              </a:xfrm>
              <a:prstGeom prst="ellipse">
                <a:avLst/>
              </a:prstGeom>
              <a:solidFill>
                <a:srgbClr val="FFFFFF"/>
              </a:solidFill>
              <a:ln w="9525">
                <a:solidFill>
                  <a:srgbClr val="000000"/>
                </a:solidFill>
                <a:round/>
                <a:headEnd/>
                <a:tailEnd/>
              </a:ln>
            </p:spPr>
            <p:txBody>
              <a:bodyPr/>
              <a:lstStyle/>
              <a:p>
                <a:r>
                  <a:rPr lang="en-US" sz="1200"/>
                  <a:t>I</a:t>
                </a:r>
                <a:endParaRPr lang="en-US" sz="2400"/>
              </a:p>
            </p:txBody>
          </p:sp>
        </p:grpSp>
        <p:grpSp>
          <p:nvGrpSpPr>
            <p:cNvPr id="570374" name="Group 15"/>
            <p:cNvGrpSpPr>
              <a:grpSpLocks/>
            </p:cNvGrpSpPr>
            <p:nvPr/>
          </p:nvGrpSpPr>
          <p:grpSpPr bwMode="auto">
            <a:xfrm>
              <a:off x="2961" y="10842"/>
              <a:ext cx="2340" cy="2340"/>
              <a:chOff x="1701" y="10624"/>
              <a:chExt cx="2340" cy="2340"/>
            </a:xfrm>
          </p:grpSpPr>
          <p:sp>
            <p:nvSpPr>
              <p:cNvPr id="570380" name="Oval 16"/>
              <p:cNvSpPr>
                <a:spLocks noChangeArrowheads="1"/>
              </p:cNvSpPr>
              <p:nvPr/>
            </p:nvSpPr>
            <p:spPr bwMode="auto">
              <a:xfrm>
                <a:off x="1701" y="10624"/>
                <a:ext cx="540" cy="540"/>
              </a:xfrm>
              <a:prstGeom prst="ellipse">
                <a:avLst/>
              </a:prstGeom>
              <a:solidFill>
                <a:srgbClr val="FFFFFF"/>
              </a:solidFill>
              <a:ln w="9525">
                <a:solidFill>
                  <a:srgbClr val="000000"/>
                </a:solidFill>
                <a:round/>
                <a:headEnd/>
                <a:tailEnd/>
              </a:ln>
            </p:spPr>
            <p:txBody>
              <a:bodyPr/>
              <a:lstStyle/>
              <a:p>
                <a:r>
                  <a:rPr lang="en-US" sz="1200"/>
                  <a:t>J</a:t>
                </a:r>
                <a:endParaRPr lang="en-US" sz="2400"/>
              </a:p>
            </p:txBody>
          </p:sp>
          <p:sp>
            <p:nvSpPr>
              <p:cNvPr id="570381" name="Oval 17"/>
              <p:cNvSpPr>
                <a:spLocks noChangeArrowheads="1"/>
              </p:cNvSpPr>
              <p:nvPr/>
            </p:nvSpPr>
            <p:spPr bwMode="auto">
              <a:xfrm>
                <a:off x="2601" y="10624"/>
                <a:ext cx="540" cy="540"/>
              </a:xfrm>
              <a:prstGeom prst="ellipse">
                <a:avLst/>
              </a:prstGeom>
              <a:solidFill>
                <a:srgbClr val="FFFFFF"/>
              </a:solidFill>
              <a:ln w="9525">
                <a:solidFill>
                  <a:srgbClr val="000000"/>
                </a:solidFill>
                <a:round/>
                <a:headEnd/>
                <a:tailEnd/>
              </a:ln>
            </p:spPr>
            <p:txBody>
              <a:bodyPr/>
              <a:lstStyle/>
              <a:p>
                <a:r>
                  <a:rPr lang="en-US" sz="1200"/>
                  <a:t>K</a:t>
                </a:r>
                <a:endParaRPr lang="en-US" sz="2400"/>
              </a:p>
            </p:txBody>
          </p:sp>
          <p:sp>
            <p:nvSpPr>
              <p:cNvPr id="570382" name="Oval 18"/>
              <p:cNvSpPr>
                <a:spLocks noChangeArrowheads="1"/>
              </p:cNvSpPr>
              <p:nvPr/>
            </p:nvSpPr>
            <p:spPr bwMode="auto">
              <a:xfrm>
                <a:off x="3501" y="10624"/>
                <a:ext cx="540" cy="540"/>
              </a:xfrm>
              <a:prstGeom prst="ellipse">
                <a:avLst/>
              </a:prstGeom>
              <a:solidFill>
                <a:srgbClr val="FFFFFF"/>
              </a:solidFill>
              <a:ln w="9525">
                <a:solidFill>
                  <a:srgbClr val="000000"/>
                </a:solidFill>
                <a:round/>
                <a:headEnd/>
                <a:tailEnd/>
              </a:ln>
            </p:spPr>
            <p:txBody>
              <a:bodyPr/>
              <a:lstStyle/>
              <a:p>
                <a:r>
                  <a:rPr lang="en-US" sz="1200">
                    <a:solidFill>
                      <a:srgbClr val="008000"/>
                    </a:solidFill>
                  </a:rPr>
                  <a:t>L</a:t>
                </a:r>
                <a:endParaRPr lang="en-US" sz="2400"/>
              </a:p>
            </p:txBody>
          </p:sp>
          <p:sp>
            <p:nvSpPr>
              <p:cNvPr id="570383" name="Oval 19"/>
              <p:cNvSpPr>
                <a:spLocks noChangeArrowheads="1"/>
              </p:cNvSpPr>
              <p:nvPr/>
            </p:nvSpPr>
            <p:spPr bwMode="auto">
              <a:xfrm>
                <a:off x="1701" y="11524"/>
                <a:ext cx="540" cy="540"/>
              </a:xfrm>
              <a:prstGeom prst="ellipse">
                <a:avLst/>
              </a:prstGeom>
              <a:solidFill>
                <a:srgbClr val="FFFFFF"/>
              </a:solidFill>
              <a:ln w="9525">
                <a:solidFill>
                  <a:srgbClr val="000000"/>
                </a:solidFill>
                <a:round/>
                <a:headEnd/>
                <a:tailEnd/>
              </a:ln>
            </p:spPr>
            <p:txBody>
              <a:bodyPr/>
              <a:lstStyle/>
              <a:p>
                <a:r>
                  <a:rPr lang="en-US" sz="1200"/>
                  <a:t>M</a:t>
                </a:r>
                <a:endParaRPr lang="en-US" sz="2400"/>
              </a:p>
            </p:txBody>
          </p:sp>
          <p:sp>
            <p:nvSpPr>
              <p:cNvPr id="570384" name="Oval 20"/>
              <p:cNvSpPr>
                <a:spLocks noChangeArrowheads="1"/>
              </p:cNvSpPr>
              <p:nvPr/>
            </p:nvSpPr>
            <p:spPr bwMode="auto">
              <a:xfrm>
                <a:off x="2601" y="11524"/>
                <a:ext cx="540" cy="540"/>
              </a:xfrm>
              <a:prstGeom prst="ellipse">
                <a:avLst/>
              </a:prstGeom>
              <a:solidFill>
                <a:srgbClr val="FFFFFF"/>
              </a:solidFill>
              <a:ln w="9525">
                <a:solidFill>
                  <a:srgbClr val="000000"/>
                </a:solidFill>
                <a:round/>
                <a:headEnd/>
                <a:tailEnd/>
              </a:ln>
            </p:spPr>
            <p:txBody>
              <a:bodyPr/>
              <a:lstStyle/>
              <a:p>
                <a:r>
                  <a:rPr lang="en-US" sz="1200"/>
                  <a:t>N</a:t>
                </a:r>
                <a:endParaRPr lang="en-US" sz="2400"/>
              </a:p>
            </p:txBody>
          </p:sp>
          <p:sp>
            <p:nvSpPr>
              <p:cNvPr id="570385" name="Oval 21"/>
              <p:cNvSpPr>
                <a:spLocks noChangeArrowheads="1"/>
              </p:cNvSpPr>
              <p:nvPr/>
            </p:nvSpPr>
            <p:spPr bwMode="auto">
              <a:xfrm>
                <a:off x="3501" y="11524"/>
                <a:ext cx="540" cy="540"/>
              </a:xfrm>
              <a:prstGeom prst="ellipse">
                <a:avLst/>
              </a:prstGeom>
              <a:solidFill>
                <a:srgbClr val="FFFFFF"/>
              </a:solidFill>
              <a:ln w="9525">
                <a:solidFill>
                  <a:srgbClr val="000000"/>
                </a:solidFill>
                <a:round/>
                <a:headEnd/>
                <a:tailEnd/>
              </a:ln>
            </p:spPr>
            <p:txBody>
              <a:bodyPr/>
              <a:lstStyle/>
              <a:p>
                <a:r>
                  <a:rPr lang="en-US" sz="1200"/>
                  <a:t>O</a:t>
                </a:r>
                <a:endParaRPr lang="en-US" sz="2400"/>
              </a:p>
            </p:txBody>
          </p:sp>
          <p:sp>
            <p:nvSpPr>
              <p:cNvPr id="570386" name="Oval 22"/>
              <p:cNvSpPr>
                <a:spLocks noChangeArrowheads="1"/>
              </p:cNvSpPr>
              <p:nvPr/>
            </p:nvSpPr>
            <p:spPr bwMode="auto">
              <a:xfrm>
                <a:off x="1701" y="1242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570387" name="Oval 23"/>
              <p:cNvSpPr>
                <a:spLocks noChangeArrowheads="1"/>
              </p:cNvSpPr>
              <p:nvPr/>
            </p:nvSpPr>
            <p:spPr bwMode="auto">
              <a:xfrm>
                <a:off x="2601" y="1242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570388" name="Oval 24"/>
              <p:cNvSpPr>
                <a:spLocks noChangeArrowheads="1"/>
              </p:cNvSpPr>
              <p:nvPr/>
            </p:nvSpPr>
            <p:spPr bwMode="auto">
              <a:xfrm>
                <a:off x="3501" y="1242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grpSp>
        <p:sp>
          <p:nvSpPr>
            <p:cNvPr id="570375" name="Oval 25"/>
            <p:cNvSpPr>
              <a:spLocks noChangeArrowheads="1"/>
            </p:cNvSpPr>
            <p:nvPr/>
          </p:nvSpPr>
          <p:spPr bwMode="auto">
            <a:xfrm>
              <a:off x="6561" y="9184"/>
              <a:ext cx="720" cy="72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570376" name="Line 26"/>
            <p:cNvSpPr>
              <a:spLocks noChangeShapeType="1"/>
            </p:cNvSpPr>
            <p:nvPr/>
          </p:nvSpPr>
          <p:spPr bwMode="auto">
            <a:xfrm flipH="1">
              <a:off x="4221" y="9904"/>
              <a:ext cx="2700" cy="900"/>
            </a:xfrm>
            <a:prstGeom prst="line">
              <a:avLst/>
            </a:prstGeom>
            <a:noFill/>
            <a:ln w="9525">
              <a:solidFill>
                <a:srgbClr val="000000"/>
              </a:solidFill>
              <a:round/>
              <a:headEnd/>
              <a:tailEnd type="triangle" w="med" len="med"/>
            </a:ln>
          </p:spPr>
          <p:txBody>
            <a:bodyPr/>
            <a:lstStyle/>
            <a:p>
              <a:endParaRPr lang="en-US"/>
            </a:p>
          </p:txBody>
        </p:sp>
        <p:sp>
          <p:nvSpPr>
            <p:cNvPr id="570377" name="Line 27"/>
            <p:cNvSpPr>
              <a:spLocks noChangeShapeType="1"/>
            </p:cNvSpPr>
            <p:nvPr/>
          </p:nvSpPr>
          <p:spPr bwMode="auto">
            <a:xfrm>
              <a:off x="6921" y="9904"/>
              <a:ext cx="2160" cy="900"/>
            </a:xfrm>
            <a:prstGeom prst="line">
              <a:avLst/>
            </a:prstGeom>
            <a:noFill/>
            <a:ln w="9525">
              <a:solidFill>
                <a:srgbClr val="000000"/>
              </a:solidFill>
              <a:round/>
              <a:headEnd/>
              <a:tailEnd type="triangle" w="med" len="med"/>
            </a:ln>
          </p:spPr>
          <p:txBody>
            <a:bodyPr/>
            <a:lstStyle/>
            <a:p>
              <a:endParaRPr lang="en-US"/>
            </a:p>
          </p:txBody>
        </p:sp>
        <p:sp>
          <p:nvSpPr>
            <p:cNvPr id="570378" name="Text Box 28"/>
            <p:cNvSpPr txBox="1">
              <a:spLocks noChangeArrowheads="1"/>
            </p:cNvSpPr>
            <p:nvPr/>
          </p:nvSpPr>
          <p:spPr bwMode="auto">
            <a:xfrm>
              <a:off x="5301" y="9724"/>
              <a:ext cx="720" cy="360"/>
            </a:xfrm>
            <a:prstGeom prst="rect">
              <a:avLst/>
            </a:prstGeom>
            <a:solidFill>
              <a:srgbClr val="FFFFFF"/>
            </a:solidFill>
            <a:ln w="9525">
              <a:solidFill>
                <a:srgbClr val="000000"/>
              </a:solidFill>
              <a:miter lim="800000"/>
              <a:headEnd/>
              <a:tailEnd/>
            </a:ln>
          </p:spPr>
          <p:txBody>
            <a:bodyPr/>
            <a:lstStyle/>
            <a:p>
              <a:r>
                <a:rPr lang="en-US" sz="1000"/>
                <a:t>YES</a:t>
              </a:r>
              <a:endParaRPr lang="en-US" sz="2400"/>
            </a:p>
          </p:txBody>
        </p:sp>
        <p:sp>
          <p:nvSpPr>
            <p:cNvPr id="570379" name="Text Box 29"/>
            <p:cNvSpPr txBox="1">
              <a:spLocks noChangeArrowheads="1"/>
            </p:cNvSpPr>
            <p:nvPr/>
          </p:nvSpPr>
          <p:spPr bwMode="auto">
            <a:xfrm>
              <a:off x="7821" y="9724"/>
              <a:ext cx="720" cy="360"/>
            </a:xfrm>
            <a:prstGeom prst="rect">
              <a:avLst/>
            </a:prstGeom>
            <a:solidFill>
              <a:srgbClr val="FFFFFF"/>
            </a:solidFill>
            <a:ln w="9525">
              <a:solidFill>
                <a:srgbClr val="000000"/>
              </a:solidFill>
              <a:miter lim="800000"/>
              <a:headEnd/>
              <a:tailEnd/>
            </a:ln>
          </p:spPr>
          <p:txBody>
            <a:bodyPr/>
            <a:lstStyle/>
            <a:p>
              <a:r>
                <a:rPr lang="en-US" sz="1000"/>
                <a:t>NO</a:t>
              </a:r>
              <a:endParaRPr lang="en-US" sz="2400"/>
            </a:p>
          </p:txBody>
        </p:sp>
      </p:grpSp>
      <p:sp>
        <p:nvSpPr>
          <p:cNvPr id="570372" name="Text Box 30"/>
          <p:cNvSpPr txBox="1">
            <a:spLocks noChangeArrowheads="1"/>
          </p:cNvSpPr>
          <p:nvPr/>
        </p:nvSpPr>
        <p:spPr bwMode="auto">
          <a:xfrm>
            <a:off x="2057400" y="3962400"/>
            <a:ext cx="3886200" cy="396875"/>
          </a:xfrm>
          <a:prstGeom prst="rect">
            <a:avLst/>
          </a:prstGeom>
          <a:gradFill rotWithShape="1">
            <a:gsLst>
              <a:gs pos="0">
                <a:srgbClr val="FAF400"/>
              </a:gs>
              <a:gs pos="100000">
                <a:schemeClr val="bg1"/>
              </a:gs>
            </a:gsLst>
            <a:path path="shape">
              <a:fillToRect l="50000" t="50000" r="50000" b="50000"/>
            </a:path>
          </a:gradFill>
          <a:ln w="9525" algn="ctr">
            <a:noFill/>
            <a:miter lim="800000"/>
            <a:headEnd/>
            <a:tailEnd/>
          </a:ln>
        </p:spPr>
        <p:txBody>
          <a:bodyPr>
            <a:spAutoFit/>
          </a:bodyPr>
          <a:lstStyle/>
          <a:p>
            <a:pPr algn="ctr">
              <a:spcBef>
                <a:spcPct val="50000"/>
              </a:spcBef>
            </a:pPr>
            <a:r>
              <a:rPr lang="en-US" sz="2000"/>
              <a:t>Coin Search in a Group</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7" name="Rectangle 3"/>
          <p:cNvSpPr>
            <a:spLocks noGrp="1" noChangeArrowheads="1"/>
          </p:cNvSpPr>
          <p:nvPr>
            <p:ph idx="4294967295"/>
          </p:nvPr>
        </p:nvSpPr>
        <p:spPr>
          <a:xfrm>
            <a:off x="457200" y="1371600"/>
            <a:ext cx="8229600" cy="5029200"/>
          </a:xfrm>
        </p:spPr>
        <p:txBody>
          <a:bodyPr/>
          <a:lstStyle/>
          <a:p>
            <a:pPr eaLnBrk="1" hangingPunct="1"/>
            <a:r>
              <a:rPr lang="en-US" smtClean="0"/>
              <a:t>X has in the process now eliminated 6 more searches, that is, the middle row and the row to the left of the middle as shown in the diagram below. </a:t>
            </a:r>
          </a:p>
          <a:p>
            <a:pPr eaLnBrk="1" hangingPunct="1"/>
            <a:endParaRPr lang="en-US" smtClean="0"/>
          </a:p>
          <a:p>
            <a:pPr eaLnBrk="1" hangingPunct="1"/>
            <a:endParaRPr lang="en-US" smtClean="0"/>
          </a:p>
        </p:txBody>
      </p:sp>
      <p:sp>
        <p:nvSpPr>
          <p:cNvPr id="57241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Example - Binary Search (Contd.).</a:t>
            </a:r>
          </a:p>
        </p:txBody>
      </p:sp>
      <p:grpSp>
        <p:nvGrpSpPr>
          <p:cNvPr id="572419" name="Group 4"/>
          <p:cNvGrpSpPr>
            <a:grpSpLocks/>
          </p:cNvGrpSpPr>
          <p:nvPr/>
        </p:nvGrpSpPr>
        <p:grpSpPr bwMode="auto">
          <a:xfrm>
            <a:off x="2819400" y="3238500"/>
            <a:ext cx="3581400" cy="2019300"/>
            <a:chOff x="3501" y="1804"/>
            <a:chExt cx="4500" cy="2340"/>
          </a:xfrm>
        </p:grpSpPr>
        <p:sp>
          <p:nvSpPr>
            <p:cNvPr id="572420" name="Oval 5"/>
            <p:cNvSpPr>
              <a:spLocks noChangeArrowheads="1"/>
            </p:cNvSpPr>
            <p:nvPr/>
          </p:nvSpPr>
          <p:spPr bwMode="auto">
            <a:xfrm>
              <a:off x="5661" y="1804"/>
              <a:ext cx="540" cy="540"/>
            </a:xfrm>
            <a:prstGeom prst="ellipse">
              <a:avLst/>
            </a:prstGeom>
            <a:solidFill>
              <a:srgbClr val="FFFFFF"/>
            </a:solidFill>
            <a:ln w="9525">
              <a:solidFill>
                <a:srgbClr val="000000"/>
              </a:solidFill>
              <a:round/>
              <a:headEnd/>
              <a:tailEnd/>
            </a:ln>
          </p:spPr>
          <p:txBody>
            <a:bodyPr/>
            <a:lstStyle/>
            <a:p>
              <a:r>
                <a:rPr lang="en-US" sz="1200"/>
                <a:t>J</a:t>
              </a:r>
              <a:endParaRPr lang="en-US" sz="2400"/>
            </a:p>
          </p:txBody>
        </p:sp>
        <p:sp>
          <p:nvSpPr>
            <p:cNvPr id="572421" name="Oval 6"/>
            <p:cNvSpPr>
              <a:spLocks noChangeArrowheads="1"/>
            </p:cNvSpPr>
            <p:nvPr/>
          </p:nvSpPr>
          <p:spPr bwMode="auto">
            <a:xfrm>
              <a:off x="6561" y="1804"/>
              <a:ext cx="540" cy="540"/>
            </a:xfrm>
            <a:prstGeom prst="ellipse">
              <a:avLst/>
            </a:prstGeom>
            <a:solidFill>
              <a:srgbClr val="FFFFFF"/>
            </a:solidFill>
            <a:ln w="9525">
              <a:solidFill>
                <a:srgbClr val="000000"/>
              </a:solidFill>
              <a:round/>
              <a:headEnd/>
              <a:tailEnd/>
            </a:ln>
          </p:spPr>
          <p:txBody>
            <a:bodyPr/>
            <a:lstStyle/>
            <a:p>
              <a:r>
                <a:rPr lang="en-US" sz="1200"/>
                <a:t>K</a:t>
              </a:r>
              <a:endParaRPr lang="en-US" sz="2400"/>
            </a:p>
          </p:txBody>
        </p:sp>
        <p:sp>
          <p:nvSpPr>
            <p:cNvPr id="572422" name="Oval 7"/>
            <p:cNvSpPr>
              <a:spLocks noChangeArrowheads="1"/>
            </p:cNvSpPr>
            <p:nvPr/>
          </p:nvSpPr>
          <p:spPr bwMode="auto">
            <a:xfrm>
              <a:off x="7461" y="1804"/>
              <a:ext cx="540" cy="540"/>
            </a:xfrm>
            <a:prstGeom prst="ellipse">
              <a:avLst/>
            </a:prstGeom>
            <a:solidFill>
              <a:srgbClr val="FFFFFF"/>
            </a:solidFill>
            <a:ln w="9525">
              <a:solidFill>
                <a:srgbClr val="000000"/>
              </a:solidFill>
              <a:round/>
              <a:headEnd/>
              <a:tailEnd/>
            </a:ln>
          </p:spPr>
          <p:txBody>
            <a:bodyPr/>
            <a:lstStyle/>
            <a:p>
              <a:r>
                <a:rPr lang="en-US" sz="1200">
                  <a:solidFill>
                    <a:srgbClr val="008000"/>
                  </a:solidFill>
                </a:rPr>
                <a:t>L</a:t>
              </a:r>
              <a:endParaRPr lang="en-US" sz="2400"/>
            </a:p>
          </p:txBody>
        </p:sp>
        <p:sp>
          <p:nvSpPr>
            <p:cNvPr id="572423" name="Oval 8"/>
            <p:cNvSpPr>
              <a:spLocks noChangeArrowheads="1"/>
            </p:cNvSpPr>
            <p:nvPr/>
          </p:nvSpPr>
          <p:spPr bwMode="auto">
            <a:xfrm>
              <a:off x="5661" y="2704"/>
              <a:ext cx="540" cy="540"/>
            </a:xfrm>
            <a:prstGeom prst="ellipse">
              <a:avLst/>
            </a:prstGeom>
            <a:solidFill>
              <a:srgbClr val="FFFFFF"/>
            </a:solidFill>
            <a:ln w="9525">
              <a:solidFill>
                <a:srgbClr val="000000"/>
              </a:solidFill>
              <a:round/>
              <a:headEnd/>
              <a:tailEnd/>
            </a:ln>
          </p:spPr>
          <p:txBody>
            <a:bodyPr/>
            <a:lstStyle/>
            <a:p>
              <a:r>
                <a:rPr lang="en-US" sz="1200"/>
                <a:t>M</a:t>
              </a:r>
              <a:endParaRPr lang="en-US" sz="2400"/>
            </a:p>
          </p:txBody>
        </p:sp>
        <p:sp>
          <p:nvSpPr>
            <p:cNvPr id="572424" name="Oval 9"/>
            <p:cNvSpPr>
              <a:spLocks noChangeArrowheads="1"/>
            </p:cNvSpPr>
            <p:nvPr/>
          </p:nvSpPr>
          <p:spPr bwMode="auto">
            <a:xfrm>
              <a:off x="6561" y="2704"/>
              <a:ext cx="540" cy="540"/>
            </a:xfrm>
            <a:prstGeom prst="ellipse">
              <a:avLst/>
            </a:prstGeom>
            <a:solidFill>
              <a:srgbClr val="FFFFFF"/>
            </a:solidFill>
            <a:ln w="9525">
              <a:solidFill>
                <a:srgbClr val="000000"/>
              </a:solidFill>
              <a:round/>
              <a:headEnd/>
              <a:tailEnd/>
            </a:ln>
          </p:spPr>
          <p:txBody>
            <a:bodyPr/>
            <a:lstStyle/>
            <a:p>
              <a:r>
                <a:rPr lang="en-US" sz="1200"/>
                <a:t>N</a:t>
              </a:r>
              <a:endParaRPr lang="en-US" sz="2400"/>
            </a:p>
          </p:txBody>
        </p:sp>
        <p:sp>
          <p:nvSpPr>
            <p:cNvPr id="572425" name="Oval 10"/>
            <p:cNvSpPr>
              <a:spLocks noChangeArrowheads="1"/>
            </p:cNvSpPr>
            <p:nvPr/>
          </p:nvSpPr>
          <p:spPr bwMode="auto">
            <a:xfrm>
              <a:off x="7461" y="2704"/>
              <a:ext cx="540" cy="540"/>
            </a:xfrm>
            <a:prstGeom prst="ellipse">
              <a:avLst/>
            </a:prstGeom>
            <a:solidFill>
              <a:srgbClr val="FFFFFF"/>
            </a:solidFill>
            <a:ln w="9525">
              <a:solidFill>
                <a:srgbClr val="000000"/>
              </a:solidFill>
              <a:round/>
              <a:headEnd/>
              <a:tailEnd/>
            </a:ln>
          </p:spPr>
          <p:txBody>
            <a:bodyPr/>
            <a:lstStyle/>
            <a:p>
              <a:r>
                <a:rPr lang="en-US" sz="1200"/>
                <a:t>O</a:t>
              </a:r>
              <a:endParaRPr lang="en-US" sz="2400"/>
            </a:p>
          </p:txBody>
        </p:sp>
        <p:sp>
          <p:nvSpPr>
            <p:cNvPr id="572426" name="Oval 11"/>
            <p:cNvSpPr>
              <a:spLocks noChangeArrowheads="1"/>
            </p:cNvSpPr>
            <p:nvPr/>
          </p:nvSpPr>
          <p:spPr bwMode="auto">
            <a:xfrm>
              <a:off x="5661" y="360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572427" name="Oval 12"/>
            <p:cNvSpPr>
              <a:spLocks noChangeArrowheads="1"/>
            </p:cNvSpPr>
            <p:nvPr/>
          </p:nvSpPr>
          <p:spPr bwMode="auto">
            <a:xfrm>
              <a:off x="6561" y="360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572428" name="Oval 13"/>
            <p:cNvSpPr>
              <a:spLocks noChangeArrowheads="1"/>
            </p:cNvSpPr>
            <p:nvPr/>
          </p:nvSpPr>
          <p:spPr bwMode="auto">
            <a:xfrm>
              <a:off x="7461" y="360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sp>
          <p:nvSpPr>
            <p:cNvPr id="572429" name="Oval 14"/>
            <p:cNvSpPr>
              <a:spLocks noChangeArrowheads="1"/>
            </p:cNvSpPr>
            <p:nvPr/>
          </p:nvSpPr>
          <p:spPr bwMode="auto">
            <a:xfrm>
              <a:off x="3501" y="2464"/>
              <a:ext cx="900" cy="90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572430" name="Line 15"/>
            <p:cNvSpPr>
              <a:spLocks noChangeShapeType="1"/>
            </p:cNvSpPr>
            <p:nvPr/>
          </p:nvSpPr>
          <p:spPr bwMode="auto">
            <a:xfrm>
              <a:off x="4401" y="3004"/>
              <a:ext cx="1260" cy="0"/>
            </a:xfrm>
            <a:prstGeom prst="line">
              <a:avLst/>
            </a:prstGeom>
            <a:noFill/>
            <a:ln w="9525">
              <a:solidFill>
                <a:srgbClr val="000000"/>
              </a:solidFill>
              <a:round/>
              <a:headEnd/>
              <a:tailEnd type="triangle" w="med" len="med"/>
            </a:ln>
          </p:spPr>
          <p:txBody>
            <a:bodyPr/>
            <a:lstStyle/>
            <a:p>
              <a:endParaRPr lang="en-US"/>
            </a:p>
          </p:txBody>
        </p:sp>
        <p:sp>
          <p:nvSpPr>
            <p:cNvPr id="572431" name="Line 16"/>
            <p:cNvSpPr>
              <a:spLocks noChangeShapeType="1"/>
            </p:cNvSpPr>
            <p:nvPr/>
          </p:nvSpPr>
          <p:spPr bwMode="auto">
            <a:xfrm flipV="1">
              <a:off x="5301" y="2284"/>
              <a:ext cx="0" cy="540"/>
            </a:xfrm>
            <a:prstGeom prst="line">
              <a:avLst/>
            </a:prstGeom>
            <a:noFill/>
            <a:ln w="9525">
              <a:solidFill>
                <a:srgbClr val="000000"/>
              </a:solidFill>
              <a:round/>
              <a:headEnd/>
              <a:tailEnd type="triangle" w="med" len="med"/>
            </a:ln>
          </p:spPr>
          <p:txBody>
            <a:bodyPr/>
            <a:lstStyle/>
            <a:p>
              <a:endParaRPr lang="en-US"/>
            </a:p>
          </p:txBody>
        </p:sp>
        <p:sp>
          <p:nvSpPr>
            <p:cNvPr id="572432" name="Line 17"/>
            <p:cNvSpPr>
              <a:spLocks noChangeShapeType="1"/>
            </p:cNvSpPr>
            <p:nvPr/>
          </p:nvSpPr>
          <p:spPr bwMode="auto">
            <a:xfrm>
              <a:off x="5301" y="3184"/>
              <a:ext cx="0" cy="540"/>
            </a:xfrm>
            <a:prstGeom prst="line">
              <a:avLst/>
            </a:prstGeom>
            <a:noFill/>
            <a:ln w="9525">
              <a:solidFill>
                <a:srgbClr val="000000"/>
              </a:solidFill>
              <a:round/>
              <a:headEnd/>
              <a:tailEnd type="triangle" w="med" len="med"/>
            </a:ln>
          </p:spPr>
          <p:txBody>
            <a:bodyPr/>
            <a:lstStyle/>
            <a:p>
              <a:endParaRPr lang="en-US"/>
            </a:p>
          </p:txBody>
        </p:sp>
        <p:sp>
          <p:nvSpPr>
            <p:cNvPr id="572433" name="Text Box 18"/>
            <p:cNvSpPr txBox="1">
              <a:spLocks noChangeArrowheads="1"/>
            </p:cNvSpPr>
            <p:nvPr/>
          </p:nvSpPr>
          <p:spPr bwMode="auto">
            <a:xfrm>
              <a:off x="3501" y="1984"/>
              <a:ext cx="1980" cy="360"/>
            </a:xfrm>
            <a:prstGeom prst="rect">
              <a:avLst/>
            </a:prstGeom>
            <a:solidFill>
              <a:srgbClr val="FFFFFF"/>
            </a:solidFill>
            <a:ln w="9525">
              <a:noFill/>
              <a:miter lim="800000"/>
              <a:headEnd/>
              <a:tailEnd/>
            </a:ln>
          </p:spPr>
          <p:txBody>
            <a:bodyPr/>
            <a:lstStyle/>
            <a:p>
              <a:r>
                <a:rPr lang="en-US" sz="1200"/>
                <a:t>6 searches saved</a:t>
              </a:r>
              <a:endParaRPr lang="en-US" sz="2400"/>
            </a:p>
          </p:txBody>
        </p:sp>
        <p:sp>
          <p:nvSpPr>
            <p:cNvPr id="572434" name="Rectangle 19"/>
            <p:cNvSpPr>
              <a:spLocks noChangeArrowheads="1"/>
            </p:cNvSpPr>
            <p:nvPr/>
          </p:nvSpPr>
          <p:spPr bwMode="auto">
            <a:xfrm>
              <a:off x="4401" y="2524"/>
              <a:ext cx="720" cy="360"/>
            </a:xfrm>
            <a:prstGeom prst="rect">
              <a:avLst/>
            </a:prstGeom>
            <a:solidFill>
              <a:srgbClr val="FFFFFF"/>
            </a:solidFill>
            <a:ln w="9525">
              <a:noFill/>
              <a:miter lim="800000"/>
              <a:headEnd/>
              <a:tailEnd/>
            </a:ln>
          </p:spPr>
          <p:txBody>
            <a:bodyPr/>
            <a:lstStyle/>
            <a:p>
              <a:r>
                <a:rPr lang="en-US" sz="1000"/>
                <a:t>NO</a:t>
              </a:r>
              <a:endParaRPr lang="en-US" sz="2400"/>
            </a:p>
          </p:txBody>
        </p:sp>
        <p:sp>
          <p:nvSpPr>
            <p:cNvPr id="572435" name="Text Box 20"/>
            <p:cNvSpPr txBox="1">
              <a:spLocks noChangeArrowheads="1"/>
            </p:cNvSpPr>
            <p:nvPr/>
          </p:nvSpPr>
          <p:spPr bwMode="auto">
            <a:xfrm>
              <a:off x="4401" y="3244"/>
              <a:ext cx="720" cy="360"/>
            </a:xfrm>
            <a:prstGeom prst="rect">
              <a:avLst/>
            </a:prstGeom>
            <a:solidFill>
              <a:srgbClr val="FFFFFF"/>
            </a:solidFill>
            <a:ln w="9525">
              <a:noFill/>
              <a:miter lim="800000"/>
              <a:headEnd/>
              <a:tailEnd/>
            </a:ln>
          </p:spPr>
          <p:txBody>
            <a:bodyPr/>
            <a:lstStyle/>
            <a:p>
              <a:r>
                <a:rPr lang="en-US" sz="1000"/>
                <a:t>YES</a:t>
              </a:r>
              <a:endParaRPr lang="en-US" sz="2400"/>
            </a:p>
          </p:txBody>
        </p:sp>
      </p:gr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Rectangle 3"/>
          <p:cNvSpPr>
            <a:spLocks noGrp="1" noChangeArrowheads="1"/>
          </p:cNvSpPr>
          <p:nvPr>
            <p:ph idx="4294967295"/>
          </p:nvPr>
        </p:nvSpPr>
        <p:spPr>
          <a:xfrm>
            <a:off x="457200" y="1371600"/>
            <a:ext cx="8229600" cy="5029200"/>
          </a:xfrm>
        </p:spPr>
        <p:txBody>
          <a:bodyPr/>
          <a:lstStyle/>
          <a:p>
            <a:pPr eaLnBrk="1" hangingPunct="1"/>
            <a:r>
              <a:rPr lang="en-US" smtClean="0"/>
              <a:t>X is now left with row to the right of the middle row containing P, Q, and R that has to be searched.  </a:t>
            </a:r>
          </a:p>
          <a:p>
            <a:pPr eaLnBrk="1" hangingPunct="1"/>
            <a:endParaRPr lang="en-US" smtClean="0"/>
          </a:p>
          <a:p>
            <a:pPr eaLnBrk="1" hangingPunct="1"/>
            <a:r>
              <a:rPr lang="en-US" smtClean="0"/>
              <a:t>Here too, he can position himself right at the middle of the row adjacent to Q and pose the same question, </a:t>
            </a:r>
          </a:p>
          <a:p>
            <a:pPr eaLnBrk="1" hangingPunct="1"/>
            <a:endParaRPr lang="en-US" smtClean="0"/>
          </a:p>
          <a:p>
            <a:pPr eaLnBrk="1" hangingPunct="1"/>
            <a:r>
              <a:rPr lang="en-US" smtClean="0"/>
              <a:t>“Which side of the audience has the coin?” ‘Q’ replies that the coin is to his left. </a:t>
            </a:r>
          </a:p>
        </p:txBody>
      </p:sp>
      <p:sp>
        <p:nvSpPr>
          <p:cNvPr id="573442"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Example - Binary Search (Contd.).</a:t>
            </a:r>
          </a:p>
        </p:txBody>
      </p:sp>
      <p:grpSp>
        <p:nvGrpSpPr>
          <p:cNvPr id="573443" name="Group 4"/>
          <p:cNvGrpSpPr>
            <a:grpSpLocks/>
          </p:cNvGrpSpPr>
          <p:nvPr/>
        </p:nvGrpSpPr>
        <p:grpSpPr bwMode="auto">
          <a:xfrm>
            <a:off x="5219700" y="4419600"/>
            <a:ext cx="1485900" cy="1371600"/>
            <a:chOff x="5901" y="6484"/>
            <a:chExt cx="2340" cy="2160"/>
          </a:xfrm>
        </p:grpSpPr>
        <p:sp>
          <p:nvSpPr>
            <p:cNvPr id="573444" name="Oval 5"/>
            <p:cNvSpPr>
              <a:spLocks noChangeArrowheads="1"/>
            </p:cNvSpPr>
            <p:nvPr/>
          </p:nvSpPr>
          <p:spPr bwMode="auto">
            <a:xfrm>
              <a:off x="5901" y="648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573445" name="Oval 6"/>
            <p:cNvSpPr>
              <a:spLocks noChangeArrowheads="1"/>
            </p:cNvSpPr>
            <p:nvPr/>
          </p:nvSpPr>
          <p:spPr bwMode="auto">
            <a:xfrm>
              <a:off x="6801" y="648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573446" name="Oval 7"/>
            <p:cNvSpPr>
              <a:spLocks noChangeArrowheads="1"/>
            </p:cNvSpPr>
            <p:nvPr/>
          </p:nvSpPr>
          <p:spPr bwMode="auto">
            <a:xfrm>
              <a:off x="7701" y="648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sp>
          <p:nvSpPr>
            <p:cNvPr id="573447" name="Oval 8"/>
            <p:cNvSpPr>
              <a:spLocks noChangeArrowheads="1"/>
            </p:cNvSpPr>
            <p:nvPr/>
          </p:nvSpPr>
          <p:spPr bwMode="auto">
            <a:xfrm>
              <a:off x="6741" y="7924"/>
              <a:ext cx="720" cy="72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573448" name="Line 9"/>
            <p:cNvSpPr>
              <a:spLocks noChangeShapeType="1"/>
            </p:cNvSpPr>
            <p:nvPr/>
          </p:nvSpPr>
          <p:spPr bwMode="auto">
            <a:xfrm flipV="1">
              <a:off x="7101" y="7024"/>
              <a:ext cx="0" cy="900"/>
            </a:xfrm>
            <a:prstGeom prst="line">
              <a:avLst/>
            </a:prstGeom>
            <a:noFill/>
            <a:ln w="9525">
              <a:solidFill>
                <a:srgbClr val="000000"/>
              </a:solidFill>
              <a:round/>
              <a:headEnd/>
              <a:tailEnd type="triangle" w="med" len="med"/>
            </a:ln>
          </p:spPr>
          <p:txBody>
            <a:bodyPr/>
            <a:lstStyle/>
            <a:p>
              <a:endParaRPr lang="en-US"/>
            </a:p>
          </p:txBody>
        </p:sp>
        <p:sp>
          <p:nvSpPr>
            <p:cNvPr id="573449" name="Line 10"/>
            <p:cNvSpPr>
              <a:spLocks noChangeShapeType="1"/>
            </p:cNvSpPr>
            <p:nvPr/>
          </p:nvSpPr>
          <p:spPr bwMode="auto">
            <a:xfrm>
              <a:off x="7101" y="7744"/>
              <a:ext cx="900" cy="0"/>
            </a:xfrm>
            <a:prstGeom prst="line">
              <a:avLst/>
            </a:prstGeom>
            <a:noFill/>
            <a:ln w="9525">
              <a:solidFill>
                <a:srgbClr val="000000"/>
              </a:solidFill>
              <a:round/>
              <a:headEnd/>
              <a:tailEnd type="triangle" w="med" len="med"/>
            </a:ln>
          </p:spPr>
          <p:txBody>
            <a:bodyPr/>
            <a:lstStyle/>
            <a:p>
              <a:endParaRPr lang="en-US"/>
            </a:p>
          </p:txBody>
        </p:sp>
        <p:sp>
          <p:nvSpPr>
            <p:cNvPr id="573450" name="Text Box 11"/>
            <p:cNvSpPr txBox="1">
              <a:spLocks noChangeArrowheads="1"/>
            </p:cNvSpPr>
            <p:nvPr/>
          </p:nvSpPr>
          <p:spPr bwMode="auto">
            <a:xfrm>
              <a:off x="6201" y="7204"/>
              <a:ext cx="720" cy="360"/>
            </a:xfrm>
            <a:prstGeom prst="rect">
              <a:avLst/>
            </a:prstGeom>
            <a:solidFill>
              <a:srgbClr val="FFFFFF"/>
            </a:solidFill>
            <a:ln w="9525">
              <a:noFill/>
              <a:miter lim="800000"/>
              <a:headEnd/>
              <a:tailEnd/>
            </a:ln>
          </p:spPr>
          <p:txBody>
            <a:bodyPr/>
            <a:lstStyle/>
            <a:p>
              <a:r>
                <a:rPr lang="en-US" sz="1000"/>
                <a:t>NO</a:t>
              </a:r>
              <a:endParaRPr lang="en-US" sz="2400"/>
            </a:p>
          </p:txBody>
        </p:sp>
        <p:sp>
          <p:nvSpPr>
            <p:cNvPr id="573451" name="Text Box 12"/>
            <p:cNvSpPr txBox="1">
              <a:spLocks noChangeArrowheads="1"/>
            </p:cNvSpPr>
            <p:nvPr/>
          </p:nvSpPr>
          <p:spPr bwMode="auto">
            <a:xfrm>
              <a:off x="7281" y="7204"/>
              <a:ext cx="720" cy="360"/>
            </a:xfrm>
            <a:prstGeom prst="rect">
              <a:avLst/>
            </a:prstGeom>
            <a:solidFill>
              <a:srgbClr val="FFFFFF"/>
            </a:solidFill>
            <a:ln w="9525">
              <a:noFill/>
              <a:miter lim="800000"/>
              <a:headEnd/>
              <a:tailEnd/>
            </a:ln>
          </p:spPr>
          <p:txBody>
            <a:bodyPr/>
            <a:lstStyle/>
            <a:p>
              <a:r>
                <a:rPr lang="en-US" sz="1000"/>
                <a:t>YES</a:t>
              </a:r>
              <a:endParaRPr lang="en-US" sz="2400"/>
            </a:p>
          </p:txBody>
        </p:sp>
      </p:gr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3"/>
          <p:cNvSpPr>
            <a:spLocks noGrp="1" noChangeArrowheads="1"/>
          </p:cNvSpPr>
          <p:nvPr>
            <p:ph idx="4294967295"/>
          </p:nvPr>
        </p:nvSpPr>
        <p:spPr>
          <a:xfrm>
            <a:off x="304800" y="1066800"/>
            <a:ext cx="4876800" cy="5791200"/>
          </a:xfrm>
        </p:spPr>
        <p:txBody>
          <a:bodyPr/>
          <a:lstStyle/>
          <a:p>
            <a:r>
              <a:rPr lang="en-US" smtClean="0"/>
              <a:t>Trees are non-linear data structures.</a:t>
            </a:r>
          </a:p>
          <a:p>
            <a:pPr lvl="1"/>
            <a:r>
              <a:rPr lang="en-US" sz="1800" smtClean="0"/>
              <a:t>In a tree structure, each node may point to several nodes</a:t>
            </a:r>
          </a:p>
          <a:p>
            <a:r>
              <a:rPr lang="en-US" smtClean="0"/>
              <a:t>Tree are very flexible and a powerful data structure </a:t>
            </a:r>
          </a:p>
          <a:p>
            <a:pPr lvl="1"/>
            <a:r>
              <a:rPr lang="en-US" sz="1800" smtClean="0"/>
              <a:t>Used for a wide variety of applications. </a:t>
            </a:r>
          </a:p>
          <a:p>
            <a:r>
              <a:rPr lang="en-US" smtClean="0"/>
              <a:t>A tree is a collection of nodes that are connected to each other. </a:t>
            </a:r>
          </a:p>
          <a:p>
            <a:pPr lvl="1"/>
            <a:r>
              <a:rPr lang="en-US" sz="1800" smtClean="0"/>
              <a:t>contains a unique first element known as the root, which is shown at the top of the tree structure.</a:t>
            </a:r>
          </a:p>
          <a:p>
            <a:pPr lvl="1"/>
            <a:r>
              <a:rPr lang="en-US" sz="1800" smtClean="0"/>
              <a:t>A node which points to other nodes is said to be the parent of the nodes </a:t>
            </a:r>
          </a:p>
          <a:p>
            <a:pPr lvl="1"/>
            <a:r>
              <a:rPr lang="en-US" sz="1800" smtClean="0"/>
              <a:t>the nodes that the parent node points to are called the children, or child nodes of the parent node.</a:t>
            </a:r>
          </a:p>
        </p:txBody>
      </p:sp>
      <p:sp>
        <p:nvSpPr>
          <p:cNvPr id="575490" name="Rectangle 2"/>
          <p:cNvSpPr>
            <a:spLocks noGrp="1" noChangeArrowheads="1"/>
          </p:cNvSpPr>
          <p:nvPr>
            <p:ph type="title" idx="4294967295"/>
          </p:nvPr>
        </p:nvSpPr>
        <p:spPr>
          <a:xfrm>
            <a:off x="3175" y="0"/>
            <a:ext cx="7564438" cy="914400"/>
          </a:xfrm>
        </p:spPr>
        <p:txBody>
          <a:bodyPr/>
          <a:lstStyle/>
          <a:p>
            <a:pPr eaLnBrk="1" hangingPunct="1"/>
            <a:r>
              <a:rPr lang="en-US" sz="3200" smtClean="0"/>
              <a:t>Trees</a:t>
            </a:r>
          </a:p>
        </p:txBody>
      </p:sp>
      <p:pic>
        <p:nvPicPr>
          <p:cNvPr id="575491" name="Picture 2"/>
          <p:cNvPicPr>
            <a:picLocks noChangeAspect="1" noChangeArrowheads="1"/>
          </p:cNvPicPr>
          <p:nvPr/>
        </p:nvPicPr>
        <p:blipFill>
          <a:blip r:embed="rId3" cstate="print"/>
          <a:srcRect/>
          <a:stretch>
            <a:fillRect/>
          </a:stretch>
        </p:blipFill>
        <p:spPr bwMode="auto">
          <a:xfrm>
            <a:off x="5334000" y="1781175"/>
            <a:ext cx="3733800"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smtClean="0"/>
              <a:t>An important feature of a tree is that there is a single unique path from the root to any particular node. </a:t>
            </a:r>
          </a:p>
          <a:p>
            <a:pPr eaLnBrk="1" hangingPunct="1">
              <a:lnSpc>
                <a:spcPct val="90000"/>
              </a:lnSpc>
            </a:pPr>
            <a:endParaRPr lang="en-US" smtClean="0"/>
          </a:p>
          <a:p>
            <a:pPr eaLnBrk="1" hangingPunct="1">
              <a:lnSpc>
                <a:spcPct val="90000"/>
              </a:lnSpc>
            </a:pPr>
            <a:r>
              <a:rPr lang="en-US" smtClean="0"/>
              <a:t>The length of the longest path from the root to any node is known as the depth of the tree. </a:t>
            </a:r>
          </a:p>
          <a:p>
            <a:pPr eaLnBrk="1" hangingPunct="1">
              <a:lnSpc>
                <a:spcPct val="90000"/>
              </a:lnSpc>
            </a:pPr>
            <a:endParaRPr lang="en-US" smtClean="0"/>
          </a:p>
          <a:p>
            <a:pPr eaLnBrk="1" hangingPunct="1">
              <a:lnSpc>
                <a:spcPct val="90000"/>
              </a:lnSpc>
            </a:pPr>
            <a:r>
              <a:rPr lang="en-US" smtClean="0"/>
              <a:t>The root is at level 0 and the level of any node in the tree is one more than the level of its parent. </a:t>
            </a:r>
          </a:p>
          <a:p>
            <a:pPr eaLnBrk="1" hangingPunct="1">
              <a:lnSpc>
                <a:spcPct val="90000"/>
              </a:lnSpc>
            </a:pPr>
            <a:endParaRPr lang="en-US" smtClean="0"/>
          </a:p>
          <a:p>
            <a:pPr eaLnBrk="1" hangingPunct="1">
              <a:lnSpc>
                <a:spcPct val="90000"/>
              </a:lnSpc>
            </a:pPr>
            <a:r>
              <a:rPr lang="en-US" smtClean="0"/>
              <a:t>In a tree, any node can be considered to be a root of the tree formed by considering only the descendants of that node. Such a tree is called the subtree that itself is a tree. </a:t>
            </a:r>
          </a:p>
        </p:txBody>
      </p:sp>
      <p:sp>
        <p:nvSpPr>
          <p:cNvPr id="57753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Tree (Contd.).</a:t>
            </a: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1" name="Rectangle 3"/>
          <p:cNvSpPr>
            <a:spLocks noGrp="1" noChangeArrowheads="1"/>
          </p:cNvSpPr>
          <p:nvPr>
            <p:ph idx="4294967295"/>
          </p:nvPr>
        </p:nvSpPr>
        <p:spPr>
          <a:xfrm>
            <a:off x="457200" y="1371600"/>
            <a:ext cx="4800600" cy="5029200"/>
          </a:xfrm>
        </p:spPr>
        <p:txBody>
          <a:bodyPr/>
          <a:lstStyle/>
          <a:p>
            <a:pPr eaLnBrk="1" hangingPunct="1"/>
            <a:r>
              <a:rPr lang="en-US" smtClean="0"/>
              <a:t>A complete binary tree can be defined as one whose non-leaf nodes have non-empty left and right subtrees and all leaves are at the same level. </a:t>
            </a:r>
          </a:p>
          <a:p>
            <a:pPr eaLnBrk="1" hangingPunct="1"/>
            <a:endParaRPr lang="en-US" smtClean="0"/>
          </a:p>
          <a:p>
            <a:pPr eaLnBrk="1" hangingPunct="1"/>
            <a:r>
              <a:rPr lang="en-US" smtClean="0"/>
              <a:t>Each node will have a maximum of two children or two child nodes.</a:t>
            </a:r>
          </a:p>
          <a:p>
            <a:pPr eaLnBrk="1" hangingPunct="1"/>
            <a:endParaRPr lang="en-US" smtClean="0"/>
          </a:p>
          <a:p>
            <a:pPr eaLnBrk="1" hangingPunct="1"/>
            <a:r>
              <a:rPr lang="en-US" smtClean="0"/>
              <a:t>If a binary tree has the property that </a:t>
            </a:r>
          </a:p>
          <a:p>
            <a:pPr lvl="1" eaLnBrk="1" hangingPunct="1"/>
            <a:r>
              <a:rPr lang="en-US" sz="1800" smtClean="0"/>
              <a:t>all elements in the left subtree of a node n are less than the contents of n, and</a:t>
            </a:r>
          </a:p>
          <a:p>
            <a:pPr lvl="1" eaLnBrk="1" hangingPunct="1"/>
            <a:r>
              <a:rPr lang="en-US" sz="1800" smtClean="0"/>
              <a:t>all elements in the right subtree are greater than the contents of n</a:t>
            </a:r>
          </a:p>
          <a:p>
            <a:pPr eaLnBrk="1" hangingPunct="1"/>
            <a:endParaRPr lang="en-US" smtClean="0"/>
          </a:p>
        </p:txBody>
      </p:sp>
      <p:sp>
        <p:nvSpPr>
          <p:cNvPr id="578562" name="Rectangle 2"/>
          <p:cNvSpPr>
            <a:spLocks noGrp="1" noChangeArrowheads="1"/>
          </p:cNvSpPr>
          <p:nvPr>
            <p:ph type="title" idx="4294967295"/>
          </p:nvPr>
        </p:nvSpPr>
        <p:spPr>
          <a:xfrm>
            <a:off x="3175" y="0"/>
            <a:ext cx="7564438" cy="914400"/>
          </a:xfrm>
        </p:spPr>
        <p:txBody>
          <a:bodyPr/>
          <a:lstStyle/>
          <a:p>
            <a:pPr eaLnBrk="1" hangingPunct="1"/>
            <a:r>
              <a:rPr lang="en-US" sz="3200" smtClean="0"/>
              <a:t>Binary Tree</a:t>
            </a:r>
          </a:p>
        </p:txBody>
      </p:sp>
      <p:pic>
        <p:nvPicPr>
          <p:cNvPr id="578563" name="Picture 4"/>
          <p:cNvPicPr>
            <a:picLocks noChangeAspect="1" noChangeArrowheads="1"/>
          </p:cNvPicPr>
          <p:nvPr/>
        </p:nvPicPr>
        <p:blipFill>
          <a:blip r:embed="rId3" cstate="print"/>
          <a:srcRect/>
          <a:stretch>
            <a:fillRect/>
          </a:stretch>
        </p:blipFill>
        <p:spPr bwMode="auto">
          <a:xfrm>
            <a:off x="5486400" y="1447800"/>
            <a:ext cx="327660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09" name="Rectangle 3"/>
          <p:cNvSpPr>
            <a:spLocks noGrp="1" noChangeArrowheads="1"/>
          </p:cNvSpPr>
          <p:nvPr>
            <p:ph idx="4294967295"/>
          </p:nvPr>
        </p:nvSpPr>
        <p:spPr>
          <a:xfrm>
            <a:off x="457200" y="1371600"/>
            <a:ext cx="8229600" cy="5029200"/>
          </a:xfrm>
        </p:spPr>
        <p:txBody>
          <a:bodyPr/>
          <a:lstStyle/>
          <a:p>
            <a:pPr eaLnBrk="1" hangingPunct="1"/>
            <a:r>
              <a:rPr lang="en-US" smtClean="0"/>
              <a:t>As the name suggests, balanced binary search trees are very useful for searching an element just as with a binary search. </a:t>
            </a:r>
          </a:p>
          <a:p>
            <a:pPr eaLnBrk="1" hangingPunct="1"/>
            <a:endParaRPr lang="en-US" smtClean="0"/>
          </a:p>
          <a:p>
            <a:pPr eaLnBrk="1" hangingPunct="1"/>
            <a:r>
              <a:rPr lang="en-US" smtClean="0"/>
              <a:t>If we use linked lists for searching, we have to move through the list linearly, one node at a time.</a:t>
            </a:r>
          </a:p>
          <a:p>
            <a:pPr eaLnBrk="1" hangingPunct="1"/>
            <a:endParaRPr lang="en-US" smtClean="0"/>
          </a:p>
          <a:p>
            <a:pPr eaLnBrk="1" hangingPunct="1"/>
            <a:r>
              <a:rPr lang="en-US" smtClean="0"/>
              <a:t>If we search an element in a binary search tree, we move to the left subtree for smaller values, and to the right subtree for larger values, every time reducing the search list by half approximately.</a:t>
            </a:r>
          </a:p>
        </p:txBody>
      </p:sp>
      <p:sp>
        <p:nvSpPr>
          <p:cNvPr id="580610" name="Rectangle 2"/>
          <p:cNvSpPr>
            <a:spLocks noGrp="1" noChangeArrowheads="1"/>
          </p:cNvSpPr>
          <p:nvPr>
            <p:ph type="title" idx="4294967295"/>
          </p:nvPr>
        </p:nvSpPr>
        <p:spPr>
          <a:xfrm>
            <a:off x="3175" y="0"/>
            <a:ext cx="7564438" cy="914400"/>
          </a:xfrm>
        </p:spPr>
        <p:txBody>
          <a:bodyPr/>
          <a:lstStyle/>
          <a:p>
            <a:pPr eaLnBrk="1" hangingPunct="1"/>
            <a:r>
              <a:rPr lang="en-US" sz="3200" smtClean="0"/>
              <a:t>Binary Vs. Linear Search</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3" name="Rectangle 2"/>
          <p:cNvSpPr>
            <a:spLocks noGrp="1"/>
          </p:cNvSpPr>
          <p:nvPr>
            <p:ph type="title" idx="4294967295"/>
          </p:nvPr>
        </p:nvSpPr>
        <p:spPr/>
        <p:txBody>
          <a:bodyPr/>
          <a:lstStyle/>
          <a:p>
            <a:r>
              <a:rPr lang="en-US" sz="3200" dirty="0" smtClean="0"/>
              <a:t>Binary Vs. Linear Search (Contd.).</a:t>
            </a:r>
          </a:p>
        </p:txBody>
      </p:sp>
      <p:pic>
        <p:nvPicPr>
          <p:cNvPr id="581635" name="Picture 4"/>
          <p:cNvPicPr>
            <a:picLocks noChangeAspect="1" noChangeArrowheads="1"/>
          </p:cNvPicPr>
          <p:nvPr/>
        </p:nvPicPr>
        <p:blipFill>
          <a:blip r:embed="rId3" cstate="print"/>
          <a:srcRect/>
          <a:stretch>
            <a:fillRect/>
          </a:stretch>
        </p:blipFill>
        <p:spPr bwMode="auto">
          <a:xfrm>
            <a:off x="838200" y="1447800"/>
            <a:ext cx="6570663" cy="1314450"/>
          </a:xfrm>
          <a:prstGeom prst="rect">
            <a:avLst/>
          </a:prstGeom>
          <a:noFill/>
          <a:ln w="9525">
            <a:noFill/>
            <a:miter lim="800000"/>
            <a:headEnd/>
            <a:tailEnd/>
          </a:ln>
        </p:spPr>
      </p:pic>
      <p:pic>
        <p:nvPicPr>
          <p:cNvPr id="581636" name="Picture 5"/>
          <p:cNvPicPr>
            <a:picLocks noChangeAspect="1" noChangeArrowheads="1"/>
          </p:cNvPicPr>
          <p:nvPr/>
        </p:nvPicPr>
        <p:blipFill>
          <a:blip r:embed="rId4" cstate="print"/>
          <a:srcRect/>
          <a:stretch>
            <a:fillRect/>
          </a:stretch>
        </p:blipFill>
        <p:spPr bwMode="auto">
          <a:xfrm>
            <a:off x="1676400" y="3200400"/>
            <a:ext cx="4419600" cy="333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p:cNvSpPr>
          <p:nvPr>
            <p:ph type="title" idx="4294967295"/>
          </p:nvPr>
        </p:nvSpPr>
        <p:spPr/>
        <p:txBody>
          <a:bodyPr/>
          <a:lstStyle/>
          <a:p>
            <a:pPr eaLnBrk="1" hangingPunct="1"/>
            <a:r>
              <a:rPr lang="en-US" sz="3200" dirty="0" smtClean="0"/>
              <a:t>Logical Operators</a:t>
            </a:r>
          </a:p>
        </p:txBody>
      </p:sp>
      <p:sp>
        <p:nvSpPr>
          <p:cNvPr id="146434" name="Rectangle 3"/>
          <p:cNvSpPr>
            <a:spLocks noGrp="1"/>
          </p:cNvSpPr>
          <p:nvPr>
            <p:ph type="body" idx="4294967295"/>
          </p:nvPr>
        </p:nvSpPr>
        <p:spPr>
          <a:xfrm>
            <a:off x="457200" y="1371600"/>
            <a:ext cx="3581400" cy="4953000"/>
          </a:xfrm>
        </p:spPr>
        <p:txBody>
          <a:bodyPr/>
          <a:lstStyle/>
          <a:p>
            <a:r>
              <a:rPr lang="en-US" smtClean="0"/>
              <a:t>The Logical AND Operator</a:t>
            </a:r>
          </a:p>
          <a:p>
            <a:pPr lvl="1">
              <a:buFont typeface="Gill Sans MT" pitchFamily="34" charset="0"/>
              <a:buNone/>
            </a:pPr>
            <a:r>
              <a:rPr lang="en-US" sz="1800" smtClean="0"/>
              <a:t>a &amp;&amp; b;</a:t>
            </a:r>
          </a:p>
          <a:p>
            <a:pPr lvl="1">
              <a:buFont typeface="Gill Sans MT" pitchFamily="34" charset="0"/>
              <a:buNone/>
            </a:pPr>
            <a:r>
              <a:rPr lang="en-US" sz="1800" smtClean="0"/>
              <a:t>(a &lt; b) &amp;&amp; (c &lt; d)</a:t>
            </a:r>
          </a:p>
          <a:p>
            <a:endParaRPr lang="en-US" smtClean="0"/>
          </a:p>
          <a:p>
            <a:r>
              <a:rPr lang="en-US" smtClean="0"/>
              <a:t>The Logical OR Operator</a:t>
            </a:r>
          </a:p>
          <a:p>
            <a:pPr lvl="1">
              <a:buFont typeface="Gill Sans MT" pitchFamily="34" charset="0"/>
              <a:buNone/>
            </a:pPr>
            <a:r>
              <a:rPr lang="en-US" sz="1800" smtClean="0"/>
              <a:t>a || b</a:t>
            </a:r>
          </a:p>
          <a:p>
            <a:pPr lvl="1">
              <a:buFont typeface="Gill Sans MT" pitchFamily="34" charset="0"/>
              <a:buNone/>
            </a:pPr>
            <a:r>
              <a:rPr lang="en-US" sz="1800" smtClean="0"/>
              <a:t>(a &lt; b) || (c &lt; d)</a:t>
            </a:r>
          </a:p>
          <a:p>
            <a:endParaRPr lang="en-US" smtClean="0"/>
          </a:p>
          <a:p>
            <a:r>
              <a:rPr lang="en-US" smtClean="0"/>
              <a:t>The Logical NOT Operator</a:t>
            </a:r>
          </a:p>
          <a:p>
            <a:pPr lvl="1">
              <a:buFont typeface="Gill Sans MT" pitchFamily="34" charset="0"/>
              <a:buNone/>
            </a:pPr>
            <a:r>
              <a:rPr lang="en-US" sz="1800" smtClean="0"/>
              <a:t>!a</a:t>
            </a:r>
          </a:p>
          <a:p>
            <a:pPr lvl="1">
              <a:buFont typeface="Gill Sans MT" pitchFamily="34" charset="0"/>
              <a:buNone/>
            </a:pPr>
            <a:r>
              <a:rPr lang="en-US" sz="1800" smtClean="0"/>
              <a:t>!(x + 7)</a:t>
            </a:r>
          </a:p>
          <a:p>
            <a:endParaRPr lang="en-US" smtClean="0"/>
          </a:p>
        </p:txBody>
      </p:sp>
      <p:pic>
        <p:nvPicPr>
          <p:cNvPr id="146435" name="Picture 4"/>
          <p:cNvPicPr>
            <a:picLocks noChangeAspect="1" noChangeArrowheads="1"/>
          </p:cNvPicPr>
          <p:nvPr/>
        </p:nvPicPr>
        <p:blipFill>
          <a:blip r:embed="rId3" cstate="print"/>
          <a:srcRect/>
          <a:stretch>
            <a:fillRect/>
          </a:stretch>
        </p:blipFill>
        <p:spPr bwMode="auto">
          <a:xfrm>
            <a:off x="4191000" y="1279525"/>
            <a:ext cx="4419600" cy="2301875"/>
          </a:xfrm>
          <a:prstGeom prst="rect">
            <a:avLst/>
          </a:prstGeom>
          <a:noFill/>
          <a:ln w="9525">
            <a:noFill/>
            <a:miter lim="800000"/>
            <a:headEnd/>
            <a:tailEnd/>
          </a:ln>
        </p:spPr>
      </p:pic>
      <p:pic>
        <p:nvPicPr>
          <p:cNvPr id="146436" name="Picture 5"/>
          <p:cNvPicPr>
            <a:picLocks noChangeAspect="1" noChangeArrowheads="1"/>
          </p:cNvPicPr>
          <p:nvPr/>
        </p:nvPicPr>
        <p:blipFill>
          <a:blip r:embed="rId4" cstate="print"/>
          <a:srcRect/>
          <a:stretch>
            <a:fillRect/>
          </a:stretch>
        </p:blipFill>
        <p:spPr bwMode="auto">
          <a:xfrm>
            <a:off x="4343400" y="3654425"/>
            <a:ext cx="4267200" cy="2898775"/>
          </a:xfrm>
          <a:prstGeom prst="rect">
            <a:avLst/>
          </a:prstGeom>
          <a:noFill/>
          <a:ln w="9525">
            <a:noFill/>
            <a:miter lim="800000"/>
            <a:headEnd/>
            <a:tailEnd/>
          </a:ln>
        </p:spPr>
      </p:pic>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1"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To summarize, you have completely done away with searching with the entire left </a:t>
            </a:r>
            <a:r>
              <a:rPr lang="en-US" dirty="0" err="1" smtClean="0"/>
              <a:t>subtree</a:t>
            </a:r>
            <a:r>
              <a:rPr lang="en-US" dirty="0" smtClean="0"/>
              <a:t> of the root node and its descendant </a:t>
            </a:r>
            <a:r>
              <a:rPr lang="en-US" dirty="0" err="1" smtClean="0"/>
              <a:t>subtrees</a:t>
            </a:r>
            <a:r>
              <a:rPr lang="en-US" dirty="0" smtClean="0"/>
              <a:t>, in the process doing away with searching one-half of the binary search tree. </a:t>
            </a:r>
          </a:p>
          <a:p>
            <a:pPr algn="just" eaLnBrk="1" hangingPunct="1">
              <a:lnSpc>
                <a:spcPct val="90000"/>
              </a:lnSpc>
            </a:pPr>
            <a:endParaRPr lang="en-US" dirty="0" smtClean="0"/>
          </a:p>
          <a:p>
            <a:pPr algn="just" eaLnBrk="1" hangingPunct="1">
              <a:lnSpc>
                <a:spcPct val="90000"/>
              </a:lnSpc>
            </a:pPr>
            <a:r>
              <a:rPr lang="en-US" dirty="0" smtClean="0"/>
              <a:t>Even while searching the right </a:t>
            </a:r>
            <a:r>
              <a:rPr lang="en-US" dirty="0" err="1" smtClean="0"/>
              <a:t>subtree</a:t>
            </a:r>
            <a:r>
              <a:rPr lang="en-US" dirty="0" smtClean="0"/>
              <a:t> of the root node and its descendant </a:t>
            </a:r>
            <a:r>
              <a:rPr lang="en-US" dirty="0" err="1" smtClean="0"/>
              <a:t>subtrees</a:t>
            </a:r>
            <a:r>
              <a:rPr lang="en-US" dirty="0" smtClean="0"/>
              <a:t>, we keep searching only one-half of the right </a:t>
            </a:r>
            <a:r>
              <a:rPr lang="en-US" dirty="0" err="1" smtClean="0"/>
              <a:t>subtree</a:t>
            </a:r>
            <a:r>
              <a:rPr lang="en-US" dirty="0" smtClean="0"/>
              <a:t> and its descendants. </a:t>
            </a:r>
          </a:p>
          <a:p>
            <a:pPr algn="just" eaLnBrk="1" hangingPunct="1">
              <a:lnSpc>
                <a:spcPct val="90000"/>
              </a:lnSpc>
            </a:pPr>
            <a:endParaRPr lang="en-US" dirty="0" smtClean="0"/>
          </a:p>
          <a:p>
            <a:pPr algn="just" eaLnBrk="1" hangingPunct="1">
              <a:lnSpc>
                <a:spcPct val="90000"/>
              </a:lnSpc>
            </a:pPr>
            <a:r>
              <a:rPr lang="en-US" dirty="0" smtClean="0"/>
              <a:t>This is more because of the search value in particular, which is 7. The left </a:t>
            </a:r>
            <a:r>
              <a:rPr lang="en-US" dirty="0" err="1" smtClean="0"/>
              <a:t>subtree</a:t>
            </a:r>
            <a:r>
              <a:rPr lang="en-US" dirty="0" smtClean="0"/>
              <a:t> of the right </a:t>
            </a:r>
            <a:r>
              <a:rPr lang="en-US" dirty="0" err="1" smtClean="0"/>
              <a:t>subtree</a:t>
            </a:r>
            <a:r>
              <a:rPr lang="en-US" dirty="0" smtClean="0"/>
              <a:t> of the root could have been searched in case the value being searched for was say 5. </a:t>
            </a:r>
          </a:p>
        </p:txBody>
      </p:sp>
      <p:sp>
        <p:nvSpPr>
          <p:cNvPr id="583682" name="Rectangle 2"/>
          <p:cNvSpPr>
            <a:spLocks noGrp="1" noChangeArrowheads="1"/>
          </p:cNvSpPr>
          <p:nvPr>
            <p:ph type="title" idx="4294967295"/>
          </p:nvPr>
        </p:nvSpPr>
        <p:spPr>
          <a:xfrm>
            <a:off x="3175" y="0"/>
            <a:ext cx="7564438" cy="914400"/>
          </a:xfrm>
        </p:spPr>
        <p:txBody>
          <a:bodyPr/>
          <a:lstStyle/>
          <a:p>
            <a:pPr eaLnBrk="1" hangingPunct="1"/>
            <a:r>
              <a:rPr lang="en-US" sz="3200" smtClean="0"/>
              <a:t>The Essence of a Binary Search</a:t>
            </a: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Thus we can conclude that while searching for a value in a balanced binary search tree, the number of searches is cut by more than half (3 searches in a balanced binary search tree) compared to searching in a linked list (7 searches). </a:t>
            </a:r>
          </a:p>
          <a:p>
            <a:pPr algn="just" eaLnBrk="1" hangingPunct="1"/>
            <a:endParaRPr lang="en-US" dirty="0" smtClean="0"/>
          </a:p>
          <a:p>
            <a:pPr algn="just" eaLnBrk="1" hangingPunct="1"/>
            <a:r>
              <a:rPr lang="en-US" b="1" dirty="0" smtClean="0"/>
              <a:t>Thus a search that is hierarchical, eliminative and binary in nature is far efficient when compared to a linear search.</a:t>
            </a:r>
          </a:p>
        </p:txBody>
      </p:sp>
      <p:sp>
        <p:nvSpPr>
          <p:cNvPr id="584706"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The Essence of a Binary Search (Contd.).</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29" name="Rectangle 3"/>
          <p:cNvSpPr>
            <a:spLocks noGrp="1" noChangeArrowheads="1"/>
          </p:cNvSpPr>
          <p:nvPr>
            <p:ph idx="4294967295"/>
          </p:nvPr>
        </p:nvSpPr>
        <p:spPr>
          <a:xfrm>
            <a:off x="457200" y="1143000"/>
            <a:ext cx="8229600" cy="5029200"/>
          </a:xfrm>
        </p:spPr>
        <p:txBody>
          <a:bodyPr/>
          <a:lstStyle/>
          <a:p>
            <a:pPr algn="just" eaLnBrk="1" hangingPunct="1"/>
            <a:r>
              <a:rPr lang="en-US" dirty="0" smtClean="0"/>
              <a:t>A tree node may be implemented through a structure declaration whose elements consist of a variable for holding the information and also consist of two pointers, one pointing to the left </a:t>
            </a:r>
            <a:r>
              <a:rPr lang="en-US" dirty="0" err="1" smtClean="0"/>
              <a:t>subtree</a:t>
            </a:r>
            <a:r>
              <a:rPr lang="en-US" dirty="0" smtClean="0"/>
              <a:t> and the other pointing to the right </a:t>
            </a:r>
            <a:r>
              <a:rPr lang="en-US" dirty="0" err="1" smtClean="0"/>
              <a:t>subtree</a:t>
            </a:r>
            <a:r>
              <a:rPr lang="en-US" dirty="0" smtClean="0"/>
              <a:t>. </a:t>
            </a:r>
          </a:p>
          <a:p>
            <a:pPr eaLnBrk="1" hangingPunct="1"/>
            <a:endParaRPr lang="en-US" dirty="0" smtClean="0"/>
          </a:p>
          <a:p>
            <a:pPr algn="just" eaLnBrk="1" hangingPunct="1"/>
            <a:r>
              <a:rPr lang="en-US" dirty="0" smtClean="0"/>
              <a:t>A binary tree can also be looked at as a special case of a doubly linked list that is traversed hierarchically. </a:t>
            </a:r>
          </a:p>
          <a:p>
            <a:pPr algn="just" eaLnBrk="1" hangingPunct="1"/>
            <a:endParaRPr lang="en-US" dirty="0" smtClean="0"/>
          </a:p>
          <a:p>
            <a:pPr algn="just" eaLnBrk="1" hangingPunct="1"/>
            <a:r>
              <a:rPr lang="en-US" dirty="0" smtClean="0"/>
              <a:t>The following is the structure declaration for a tree node:</a:t>
            </a:r>
          </a:p>
          <a:p>
            <a:pPr lvl="1" algn="just" eaLnBrk="1" hangingPunct="1">
              <a:buFont typeface="Gill Sans MT" pitchFamily="34" charset="0"/>
              <a:buNone/>
            </a:pPr>
            <a:r>
              <a:rPr lang="en-US" sz="1800" dirty="0" err="1" smtClean="0"/>
              <a:t>struct</a:t>
            </a:r>
            <a:r>
              <a:rPr lang="en-US" sz="1800" dirty="0" smtClean="0"/>
              <a:t> </a:t>
            </a:r>
            <a:r>
              <a:rPr lang="en-US" sz="1800" dirty="0" err="1" smtClean="0"/>
              <a:t>btreenode</a:t>
            </a:r>
            <a:endParaRPr lang="en-US" sz="1800" dirty="0" smtClean="0"/>
          </a:p>
          <a:p>
            <a:pPr lvl="1" eaLnBrk="1" hangingPunct="1">
              <a:buFont typeface="Gill Sans MT" pitchFamily="34" charset="0"/>
              <a:buNone/>
            </a:pPr>
            <a:r>
              <a:rPr lang="en-US" sz="1800" dirty="0" smtClean="0"/>
              <a:t> {</a:t>
            </a:r>
          </a:p>
          <a:p>
            <a:pPr lvl="1" eaLnBrk="1" hangingPunct="1">
              <a:buFont typeface="Gill Sans MT" pitchFamily="34" charset="0"/>
              <a:buNone/>
            </a:pPr>
            <a:r>
              <a:rPr lang="en-US" sz="1800" dirty="0" smtClean="0"/>
              <a:t>   </a:t>
            </a:r>
            <a:r>
              <a:rPr lang="en-US" sz="1800" dirty="0" err="1" smtClean="0"/>
              <a:t>int</a:t>
            </a:r>
            <a:r>
              <a:rPr lang="en-US" sz="1800" dirty="0" smtClean="0"/>
              <a:t> info;</a:t>
            </a:r>
          </a:p>
          <a:p>
            <a:pPr lvl="1" eaLnBrk="1" hangingPunct="1">
              <a:buFont typeface="Gill Sans MT" pitchFamily="34" charset="0"/>
              <a:buNone/>
            </a:pPr>
            <a:r>
              <a:rPr lang="en-US" sz="1800" dirty="0" smtClean="0"/>
              <a:t>   </a:t>
            </a:r>
            <a:r>
              <a:rPr lang="en-US" sz="1800" dirty="0" err="1" smtClean="0"/>
              <a:t>struct</a:t>
            </a:r>
            <a:r>
              <a:rPr lang="en-US" sz="1800" dirty="0" smtClean="0"/>
              <a:t> </a:t>
            </a:r>
            <a:r>
              <a:rPr lang="en-US" sz="1800" dirty="0" err="1" smtClean="0"/>
              <a:t>btreenode</a:t>
            </a:r>
            <a:r>
              <a:rPr lang="en-US" sz="1800" dirty="0" smtClean="0"/>
              <a:t> *left;</a:t>
            </a:r>
          </a:p>
          <a:p>
            <a:pPr lvl="1" eaLnBrk="1" hangingPunct="1">
              <a:buFont typeface="Gill Sans MT" pitchFamily="34" charset="0"/>
              <a:buNone/>
            </a:pPr>
            <a:r>
              <a:rPr lang="en-US" sz="1800" dirty="0" smtClean="0"/>
              <a:t>   </a:t>
            </a:r>
            <a:r>
              <a:rPr lang="en-US" sz="1800" dirty="0" err="1" smtClean="0"/>
              <a:t>struct</a:t>
            </a:r>
            <a:r>
              <a:rPr lang="en-US" sz="1800" dirty="0" smtClean="0"/>
              <a:t> </a:t>
            </a:r>
            <a:r>
              <a:rPr lang="en-US" sz="1800" dirty="0" err="1" smtClean="0"/>
              <a:t>btreenode</a:t>
            </a:r>
            <a:r>
              <a:rPr lang="en-US" sz="1800" dirty="0" smtClean="0"/>
              <a:t> *right;</a:t>
            </a:r>
          </a:p>
          <a:p>
            <a:pPr lvl="1" eaLnBrk="1" hangingPunct="1">
              <a:buFont typeface="Gill Sans MT" pitchFamily="34" charset="0"/>
              <a:buNone/>
            </a:pPr>
            <a:r>
              <a:rPr lang="en-US" sz="1800" dirty="0" smtClean="0"/>
              <a:t>};</a:t>
            </a:r>
          </a:p>
        </p:txBody>
      </p:sp>
      <p:sp>
        <p:nvSpPr>
          <p:cNvPr id="585730" name="Rectangle 2"/>
          <p:cNvSpPr>
            <a:spLocks noGrp="1" noChangeArrowheads="1"/>
          </p:cNvSpPr>
          <p:nvPr>
            <p:ph type="title" idx="4294967295"/>
          </p:nvPr>
        </p:nvSpPr>
        <p:spPr>
          <a:xfrm>
            <a:off x="3175" y="0"/>
            <a:ext cx="7997825" cy="914400"/>
          </a:xfrm>
        </p:spPr>
        <p:txBody>
          <a:bodyPr/>
          <a:lstStyle/>
          <a:p>
            <a:pPr eaLnBrk="1" hangingPunct="1"/>
            <a:r>
              <a:rPr lang="en-US" sz="2900" smtClean="0"/>
              <a:t>Data Structure Representation of a  Binary Trees</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Rectangle 3"/>
          <p:cNvSpPr>
            <a:spLocks noGrp="1" noChangeArrowheads="1"/>
          </p:cNvSpPr>
          <p:nvPr>
            <p:ph idx="4294967295"/>
          </p:nvPr>
        </p:nvSpPr>
        <p:spPr>
          <a:xfrm>
            <a:off x="457200" y="1371600"/>
            <a:ext cx="7924800" cy="5029200"/>
          </a:xfrm>
        </p:spPr>
        <p:txBody>
          <a:bodyPr/>
          <a:lstStyle/>
          <a:p>
            <a:pPr eaLnBrk="1" hangingPunct="1"/>
            <a:r>
              <a:rPr lang="en-US" smtClean="0"/>
              <a:t>Traversing a binary tree entails visiting each node in the tree exactly once. </a:t>
            </a:r>
          </a:p>
          <a:p>
            <a:pPr eaLnBrk="1" hangingPunct="1"/>
            <a:endParaRPr lang="en-US" smtClean="0"/>
          </a:p>
          <a:p>
            <a:pPr eaLnBrk="1" hangingPunct="1"/>
            <a:r>
              <a:rPr lang="en-US" smtClean="0"/>
              <a:t>Binary tree traversal is useful in many applications, especially those involving an indexed search. </a:t>
            </a:r>
          </a:p>
          <a:p>
            <a:pPr eaLnBrk="1" hangingPunct="1"/>
            <a:endParaRPr lang="en-US" smtClean="0"/>
          </a:p>
          <a:p>
            <a:pPr eaLnBrk="1" hangingPunct="1"/>
            <a:r>
              <a:rPr lang="en-US" smtClean="0"/>
              <a:t>Nodes of a binary search tree are traversed hierarchically.</a:t>
            </a:r>
          </a:p>
          <a:p>
            <a:pPr eaLnBrk="1" hangingPunct="1"/>
            <a:endParaRPr lang="en-US" smtClean="0"/>
          </a:p>
          <a:p>
            <a:pPr eaLnBrk="1" hangingPunct="1"/>
            <a:r>
              <a:rPr lang="en-US" smtClean="0"/>
              <a:t> The methods of traversing a binary search tree differ primarily in the order in which they visit the nodes. </a:t>
            </a:r>
          </a:p>
        </p:txBody>
      </p:sp>
      <p:sp>
        <p:nvSpPr>
          <p:cNvPr id="586754" name="Rectangle 2"/>
          <p:cNvSpPr>
            <a:spLocks noGrp="1" noChangeArrowheads="1"/>
          </p:cNvSpPr>
          <p:nvPr>
            <p:ph type="title" idx="4294967295"/>
          </p:nvPr>
        </p:nvSpPr>
        <p:spPr>
          <a:xfrm>
            <a:off x="3175" y="0"/>
            <a:ext cx="7564438" cy="914400"/>
          </a:xfrm>
        </p:spPr>
        <p:txBody>
          <a:bodyPr/>
          <a:lstStyle/>
          <a:p>
            <a:pPr eaLnBrk="1" hangingPunct="1"/>
            <a:r>
              <a:rPr lang="en-US" sz="3200" smtClean="0"/>
              <a:t>Traversing a Binary Tree</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dirty="0" smtClean="0"/>
              <a:t>At a given node, there are three things to do in some order. They are:</a:t>
            </a:r>
          </a:p>
          <a:p>
            <a:pPr lvl="1" eaLnBrk="1" hangingPunct="1">
              <a:lnSpc>
                <a:spcPct val="90000"/>
              </a:lnSpc>
            </a:pPr>
            <a:r>
              <a:rPr lang="en-US" sz="1800" dirty="0" smtClean="0"/>
              <a:t>To visit the node itself</a:t>
            </a:r>
          </a:p>
          <a:p>
            <a:pPr lvl="1" eaLnBrk="1" hangingPunct="1">
              <a:lnSpc>
                <a:spcPct val="90000"/>
              </a:lnSpc>
            </a:pPr>
            <a:r>
              <a:rPr lang="en-US" sz="1800" dirty="0" smtClean="0"/>
              <a:t>To traverse its left </a:t>
            </a:r>
            <a:r>
              <a:rPr lang="en-US" sz="1800" dirty="0" err="1" smtClean="0"/>
              <a:t>subtree</a:t>
            </a:r>
            <a:r>
              <a:rPr lang="en-US" sz="1800" dirty="0" smtClean="0"/>
              <a:t> </a:t>
            </a:r>
          </a:p>
          <a:p>
            <a:pPr lvl="1" eaLnBrk="1" hangingPunct="1">
              <a:lnSpc>
                <a:spcPct val="90000"/>
              </a:lnSpc>
            </a:pPr>
            <a:r>
              <a:rPr lang="en-US" sz="1800" dirty="0" smtClean="0"/>
              <a:t>To traverse its right </a:t>
            </a:r>
            <a:r>
              <a:rPr lang="en-US" sz="1800" dirty="0" err="1" smtClean="0"/>
              <a:t>subtree</a:t>
            </a:r>
            <a:r>
              <a:rPr lang="en-US" sz="1800" dirty="0" smtClean="0"/>
              <a:t> </a:t>
            </a:r>
          </a:p>
          <a:p>
            <a:pPr eaLnBrk="1" hangingPunct="1">
              <a:lnSpc>
                <a:spcPct val="90000"/>
              </a:lnSpc>
            </a:pPr>
            <a:endParaRPr lang="en-US" dirty="0" smtClean="0"/>
          </a:p>
          <a:p>
            <a:pPr algn="just" eaLnBrk="1" hangingPunct="1">
              <a:lnSpc>
                <a:spcPct val="90000"/>
              </a:lnSpc>
            </a:pPr>
            <a:r>
              <a:rPr lang="en-US" dirty="0" smtClean="0"/>
              <a:t>If we designate the task of visiting the root as R’, traversing the left </a:t>
            </a:r>
            <a:r>
              <a:rPr lang="en-US" dirty="0" err="1" smtClean="0"/>
              <a:t>subtree</a:t>
            </a:r>
            <a:r>
              <a:rPr lang="en-US" dirty="0" smtClean="0"/>
              <a:t> as L and traversing the right </a:t>
            </a:r>
            <a:r>
              <a:rPr lang="en-US" dirty="0" err="1" smtClean="0"/>
              <a:t>subtree</a:t>
            </a:r>
            <a:r>
              <a:rPr lang="en-US" dirty="0" smtClean="0"/>
              <a:t> as R, then the three modes of tree traversal discussed earlier would be represented as:</a:t>
            </a:r>
          </a:p>
          <a:p>
            <a:pPr lvl="1" eaLnBrk="1" hangingPunct="1">
              <a:lnSpc>
                <a:spcPct val="90000"/>
              </a:lnSpc>
            </a:pPr>
            <a:r>
              <a:rPr lang="en-US" sz="1800" dirty="0" smtClean="0"/>
              <a:t>R’LR – Preorder</a:t>
            </a:r>
          </a:p>
          <a:p>
            <a:pPr lvl="1" eaLnBrk="1" hangingPunct="1">
              <a:lnSpc>
                <a:spcPct val="90000"/>
              </a:lnSpc>
            </a:pPr>
            <a:r>
              <a:rPr lang="en-US" sz="1800" dirty="0" smtClean="0"/>
              <a:t>LRR’ – </a:t>
            </a:r>
            <a:r>
              <a:rPr lang="en-US" sz="1800" dirty="0" err="1" smtClean="0"/>
              <a:t>Postorder</a:t>
            </a:r>
            <a:endParaRPr lang="en-US" sz="1800" dirty="0" smtClean="0"/>
          </a:p>
          <a:p>
            <a:pPr lvl="1" eaLnBrk="1" hangingPunct="1">
              <a:lnSpc>
                <a:spcPct val="90000"/>
              </a:lnSpc>
            </a:pPr>
            <a:r>
              <a:rPr lang="en-US" sz="1800" dirty="0" smtClean="0"/>
              <a:t>LR’R – </a:t>
            </a:r>
            <a:r>
              <a:rPr lang="en-US" sz="1800" dirty="0" err="1" smtClean="0"/>
              <a:t>Inorder</a:t>
            </a:r>
            <a:endParaRPr lang="en-US" sz="1800" dirty="0" smtClean="0"/>
          </a:p>
        </p:txBody>
      </p:sp>
      <p:sp>
        <p:nvSpPr>
          <p:cNvPr id="58777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Traversing a Binary Tree (Contd.).</a:t>
            </a:r>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5" name="Rectangle 3"/>
          <p:cNvSpPr>
            <a:spLocks noGrp="1" noChangeArrowheads="1"/>
          </p:cNvSpPr>
          <p:nvPr>
            <p:ph idx="4294967295"/>
          </p:nvPr>
        </p:nvSpPr>
        <p:spPr>
          <a:xfrm>
            <a:off x="457200" y="1371600"/>
            <a:ext cx="4876800" cy="5029200"/>
          </a:xfrm>
        </p:spPr>
        <p:txBody>
          <a:bodyPr/>
          <a:lstStyle/>
          <a:p>
            <a:pPr eaLnBrk="1" hangingPunct="1"/>
            <a:r>
              <a:rPr lang="en-US" smtClean="0"/>
              <a:t>Depending on the position at which the given node or the root is visited, the name is given. </a:t>
            </a:r>
          </a:p>
          <a:p>
            <a:pPr eaLnBrk="1" hangingPunct="1"/>
            <a:endParaRPr lang="en-US" smtClean="0"/>
          </a:p>
          <a:p>
            <a:pPr eaLnBrk="1" hangingPunct="1"/>
            <a:r>
              <a:rPr lang="en-US" smtClean="0"/>
              <a:t>If the root is visited </a:t>
            </a:r>
            <a:r>
              <a:rPr lang="en-US" i="1" smtClean="0"/>
              <a:t>before</a:t>
            </a:r>
            <a:r>
              <a:rPr lang="en-US" smtClean="0"/>
              <a:t> traversing the subtree, it is called the preorder traversal. </a:t>
            </a:r>
          </a:p>
          <a:p>
            <a:pPr eaLnBrk="1" hangingPunct="1"/>
            <a:endParaRPr lang="en-US" smtClean="0"/>
          </a:p>
          <a:p>
            <a:pPr eaLnBrk="1" hangingPunct="1"/>
            <a:r>
              <a:rPr lang="en-US" smtClean="0"/>
              <a:t>If the root is visited </a:t>
            </a:r>
            <a:r>
              <a:rPr lang="en-US" i="1" smtClean="0"/>
              <a:t>after</a:t>
            </a:r>
            <a:r>
              <a:rPr lang="en-US" smtClean="0"/>
              <a:t> traversing the subtrees, it is called postorder traversal. </a:t>
            </a:r>
          </a:p>
          <a:p>
            <a:pPr eaLnBrk="1" hangingPunct="1"/>
            <a:endParaRPr lang="en-US" smtClean="0"/>
          </a:p>
          <a:p>
            <a:pPr eaLnBrk="1" hangingPunct="1"/>
            <a:r>
              <a:rPr lang="en-US" smtClean="0"/>
              <a:t>If the root is visited in </a:t>
            </a:r>
            <a:r>
              <a:rPr lang="en-US" i="1" smtClean="0"/>
              <a:t>between</a:t>
            </a:r>
            <a:r>
              <a:rPr lang="en-US" smtClean="0"/>
              <a:t> the subtrees, it is called the inorder traversal.</a:t>
            </a:r>
          </a:p>
        </p:txBody>
      </p:sp>
      <p:sp>
        <p:nvSpPr>
          <p:cNvPr id="589826"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Traversing a Binary Tree (Contd.).</a:t>
            </a:r>
          </a:p>
        </p:txBody>
      </p:sp>
      <p:pic>
        <p:nvPicPr>
          <p:cNvPr id="589827" name="Picture 4"/>
          <p:cNvPicPr>
            <a:picLocks noChangeAspect="1" noChangeArrowheads="1"/>
          </p:cNvPicPr>
          <p:nvPr/>
        </p:nvPicPr>
        <p:blipFill>
          <a:blip r:embed="rId2" cstate="print"/>
          <a:srcRect/>
          <a:stretch>
            <a:fillRect/>
          </a:stretch>
        </p:blipFill>
        <p:spPr bwMode="auto">
          <a:xfrm>
            <a:off x="6019800" y="1676400"/>
            <a:ext cx="2838450" cy="413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49"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smtClean="0"/>
              <a:t>When we traverse the tree in preorder, the root node is visited first. </a:t>
            </a:r>
          </a:p>
          <a:p>
            <a:pPr lvl="1" eaLnBrk="1" hangingPunct="1">
              <a:lnSpc>
                <a:spcPct val="90000"/>
              </a:lnSpc>
            </a:pPr>
            <a:r>
              <a:rPr lang="en-US" sz="1800" smtClean="0"/>
              <a:t>i.e., the node containing A is traversed first. </a:t>
            </a:r>
          </a:p>
          <a:p>
            <a:pPr eaLnBrk="1" hangingPunct="1">
              <a:lnSpc>
                <a:spcPct val="90000"/>
              </a:lnSpc>
            </a:pPr>
            <a:endParaRPr lang="en-US" smtClean="0"/>
          </a:p>
          <a:p>
            <a:pPr eaLnBrk="1" hangingPunct="1">
              <a:lnSpc>
                <a:spcPct val="90000"/>
              </a:lnSpc>
            </a:pPr>
            <a:r>
              <a:rPr lang="en-US" smtClean="0"/>
              <a:t>Next, we traverse the left subtree. </a:t>
            </a:r>
          </a:p>
          <a:p>
            <a:pPr lvl="1" eaLnBrk="1" hangingPunct="1">
              <a:lnSpc>
                <a:spcPct val="90000"/>
              </a:lnSpc>
            </a:pPr>
            <a:r>
              <a:rPr lang="en-US" sz="1800" smtClean="0"/>
              <a:t>This subtree must again be traversed using the preorder method. </a:t>
            </a:r>
          </a:p>
          <a:p>
            <a:pPr eaLnBrk="1" hangingPunct="1">
              <a:lnSpc>
                <a:spcPct val="90000"/>
              </a:lnSpc>
            </a:pPr>
            <a:endParaRPr lang="en-US" smtClean="0"/>
          </a:p>
          <a:p>
            <a:pPr eaLnBrk="1" hangingPunct="1">
              <a:lnSpc>
                <a:spcPct val="90000"/>
              </a:lnSpc>
            </a:pPr>
            <a:r>
              <a:rPr lang="en-US" smtClean="0"/>
              <a:t>Therefore, we visit the root of the subtree containing B and then traverse its left subtree. </a:t>
            </a:r>
          </a:p>
          <a:p>
            <a:pPr eaLnBrk="1" hangingPunct="1">
              <a:lnSpc>
                <a:spcPct val="90000"/>
              </a:lnSpc>
            </a:pPr>
            <a:endParaRPr lang="en-US" smtClean="0"/>
          </a:p>
          <a:p>
            <a:pPr eaLnBrk="1" hangingPunct="1">
              <a:lnSpc>
                <a:spcPct val="90000"/>
              </a:lnSpc>
            </a:pPr>
            <a:r>
              <a:rPr lang="en-US" smtClean="0"/>
              <a:t>The left subtree of B is empty</a:t>
            </a:r>
          </a:p>
          <a:p>
            <a:pPr lvl="1" eaLnBrk="1" hangingPunct="1">
              <a:lnSpc>
                <a:spcPct val="90000"/>
              </a:lnSpc>
            </a:pPr>
            <a:r>
              <a:rPr lang="en-US" sz="1800" smtClean="0"/>
              <a:t>so its traversal does nothing. </a:t>
            </a:r>
          </a:p>
          <a:p>
            <a:pPr lvl="1" eaLnBrk="1" hangingPunct="1">
              <a:lnSpc>
                <a:spcPct val="90000"/>
              </a:lnSpc>
            </a:pPr>
            <a:r>
              <a:rPr lang="en-US" sz="1800" smtClean="0"/>
              <a:t>Next we traverse the right subtree that has root labeled C. </a:t>
            </a:r>
          </a:p>
        </p:txBody>
      </p:sp>
      <p:sp>
        <p:nvSpPr>
          <p:cNvPr id="590850" name="Rectangle 2"/>
          <p:cNvSpPr>
            <a:spLocks noGrp="1" noChangeArrowheads="1"/>
          </p:cNvSpPr>
          <p:nvPr>
            <p:ph type="title" idx="4294967295"/>
          </p:nvPr>
        </p:nvSpPr>
        <p:spPr>
          <a:xfrm>
            <a:off x="3175" y="0"/>
            <a:ext cx="7564438" cy="914400"/>
          </a:xfrm>
        </p:spPr>
        <p:txBody>
          <a:bodyPr/>
          <a:lstStyle/>
          <a:p>
            <a:pPr eaLnBrk="1" hangingPunct="1"/>
            <a:r>
              <a:rPr lang="en-US" sz="3200" smtClean="0"/>
              <a:t>Preorder Traversal </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3"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Then, we traverse the left and right </a:t>
            </a:r>
            <a:r>
              <a:rPr lang="en-US" dirty="0" err="1" smtClean="0"/>
              <a:t>subtrees</a:t>
            </a:r>
            <a:r>
              <a:rPr lang="en-US" dirty="0" smtClean="0"/>
              <a:t> of C getting D and E as a result. </a:t>
            </a:r>
          </a:p>
          <a:p>
            <a:pPr algn="just" eaLnBrk="1" hangingPunct="1"/>
            <a:endParaRPr lang="en-US" dirty="0" smtClean="0"/>
          </a:p>
          <a:p>
            <a:pPr algn="just" eaLnBrk="1" hangingPunct="1"/>
            <a:r>
              <a:rPr lang="en-US" dirty="0" smtClean="0"/>
              <a:t>Now, we have traversed the left </a:t>
            </a:r>
            <a:r>
              <a:rPr lang="en-US" dirty="0" err="1" smtClean="0"/>
              <a:t>subtree</a:t>
            </a:r>
            <a:r>
              <a:rPr lang="en-US" dirty="0" smtClean="0"/>
              <a:t> of the root containing A completely, so we move to traverse the right </a:t>
            </a:r>
            <a:r>
              <a:rPr lang="en-US" dirty="0" err="1" smtClean="0"/>
              <a:t>subtree</a:t>
            </a:r>
            <a:r>
              <a:rPr lang="en-US" dirty="0" smtClean="0"/>
              <a:t> of A. </a:t>
            </a:r>
          </a:p>
          <a:p>
            <a:pPr algn="just" eaLnBrk="1" hangingPunct="1"/>
            <a:endParaRPr lang="en-US" dirty="0" smtClean="0"/>
          </a:p>
          <a:p>
            <a:pPr algn="just" eaLnBrk="1" hangingPunct="1"/>
            <a:r>
              <a:rPr lang="en-US" dirty="0" smtClean="0"/>
              <a:t>The right </a:t>
            </a:r>
            <a:r>
              <a:rPr lang="en-US" dirty="0" err="1" smtClean="0"/>
              <a:t>subtree</a:t>
            </a:r>
            <a:r>
              <a:rPr lang="en-US" dirty="0" smtClean="0"/>
              <a:t> of A is empty, so its traversal does nothing. Thus the preorder traversal of the binary tree results in the values </a:t>
            </a:r>
            <a:r>
              <a:rPr lang="en-US" b="1" dirty="0" smtClean="0"/>
              <a:t>ABCDE</a:t>
            </a:r>
            <a:r>
              <a:rPr lang="en-US" dirty="0" smtClean="0"/>
              <a:t>.</a:t>
            </a:r>
          </a:p>
          <a:p>
            <a:pPr eaLnBrk="1" hangingPunct="1"/>
            <a:endParaRPr lang="en-US" dirty="0" smtClean="0"/>
          </a:p>
        </p:txBody>
      </p:sp>
      <p:sp>
        <p:nvSpPr>
          <p:cNvPr id="59187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Preorder Traversal (Contd.).</a:t>
            </a:r>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7"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For </a:t>
            </a:r>
            <a:r>
              <a:rPr lang="en-US" dirty="0" err="1" smtClean="0"/>
              <a:t>inorder</a:t>
            </a:r>
            <a:r>
              <a:rPr lang="en-US" dirty="0" smtClean="0"/>
              <a:t> traversal, we begin with the left </a:t>
            </a:r>
            <a:r>
              <a:rPr lang="en-US" dirty="0" err="1" smtClean="0"/>
              <a:t>subtree</a:t>
            </a:r>
            <a:r>
              <a:rPr lang="en-US" dirty="0" smtClean="0"/>
              <a:t> rooted at B of the root. </a:t>
            </a:r>
          </a:p>
          <a:p>
            <a:pPr algn="just" eaLnBrk="1" hangingPunct="1"/>
            <a:endParaRPr lang="en-US" dirty="0" smtClean="0"/>
          </a:p>
          <a:p>
            <a:pPr algn="just" eaLnBrk="1" hangingPunct="1"/>
            <a:r>
              <a:rPr lang="en-US" dirty="0" smtClean="0"/>
              <a:t>Before we visit the root of the left </a:t>
            </a:r>
            <a:r>
              <a:rPr lang="en-US" dirty="0" err="1" smtClean="0"/>
              <a:t>subtree</a:t>
            </a:r>
            <a:r>
              <a:rPr lang="en-US" dirty="0" smtClean="0"/>
              <a:t>, we must visit its left </a:t>
            </a:r>
            <a:r>
              <a:rPr lang="en-US" dirty="0" err="1" smtClean="0"/>
              <a:t>subtree</a:t>
            </a:r>
            <a:r>
              <a:rPr lang="en-US" dirty="0" smtClean="0"/>
              <a:t>, which is empty. </a:t>
            </a:r>
          </a:p>
          <a:p>
            <a:pPr algn="just" eaLnBrk="1" hangingPunct="1"/>
            <a:endParaRPr lang="en-US" dirty="0" smtClean="0"/>
          </a:p>
          <a:p>
            <a:pPr algn="just" eaLnBrk="1" hangingPunct="1"/>
            <a:r>
              <a:rPr lang="en-US" dirty="0" smtClean="0"/>
              <a:t>Hence the root of the left </a:t>
            </a:r>
            <a:r>
              <a:rPr lang="en-US" dirty="0" err="1" smtClean="0"/>
              <a:t>subtree</a:t>
            </a:r>
            <a:r>
              <a:rPr lang="en-US" dirty="0" smtClean="0"/>
              <a:t> rooted at B is visited first. Next, the right </a:t>
            </a:r>
            <a:r>
              <a:rPr lang="en-US" dirty="0" err="1" smtClean="0"/>
              <a:t>subtree</a:t>
            </a:r>
            <a:r>
              <a:rPr lang="en-US" dirty="0" smtClean="0"/>
              <a:t> of this node is traversed </a:t>
            </a:r>
            <a:r>
              <a:rPr lang="en-US" dirty="0" err="1" smtClean="0"/>
              <a:t>inorder</a:t>
            </a:r>
            <a:r>
              <a:rPr lang="en-US" dirty="0" smtClean="0"/>
              <a:t>. </a:t>
            </a:r>
          </a:p>
        </p:txBody>
      </p:sp>
      <p:sp>
        <p:nvSpPr>
          <p:cNvPr id="592898" name="Rectangle 2"/>
          <p:cNvSpPr>
            <a:spLocks noGrp="1" noChangeArrowheads="1"/>
          </p:cNvSpPr>
          <p:nvPr>
            <p:ph type="title" idx="4294967295"/>
          </p:nvPr>
        </p:nvSpPr>
        <p:spPr>
          <a:xfrm>
            <a:off x="3175" y="0"/>
            <a:ext cx="7564438" cy="914400"/>
          </a:xfrm>
        </p:spPr>
        <p:txBody>
          <a:bodyPr/>
          <a:lstStyle/>
          <a:p>
            <a:pPr eaLnBrk="1" hangingPunct="1"/>
            <a:r>
              <a:rPr lang="en-US" sz="3200" smtClean="0"/>
              <a:t>Inorder Traversal</a:t>
            </a: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1"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Again, first its left </a:t>
            </a:r>
            <a:r>
              <a:rPr lang="en-US" dirty="0" err="1" smtClean="0"/>
              <a:t>subtree</a:t>
            </a:r>
            <a:r>
              <a:rPr lang="en-US" dirty="0" smtClean="0"/>
              <a:t> containing only one node D is visited, then its root C is visited, and finally the right </a:t>
            </a:r>
            <a:r>
              <a:rPr lang="en-US" dirty="0" err="1" smtClean="0"/>
              <a:t>subtree</a:t>
            </a:r>
            <a:r>
              <a:rPr lang="en-US" dirty="0" smtClean="0"/>
              <a:t> of C that contains only one node E is visited. </a:t>
            </a:r>
          </a:p>
          <a:p>
            <a:pPr algn="just" eaLnBrk="1" hangingPunct="1"/>
            <a:endParaRPr lang="en-US" dirty="0" smtClean="0"/>
          </a:p>
          <a:p>
            <a:pPr algn="just" eaLnBrk="1" hangingPunct="1"/>
            <a:r>
              <a:rPr lang="en-US" dirty="0" smtClean="0"/>
              <a:t>After completing the left </a:t>
            </a:r>
            <a:r>
              <a:rPr lang="en-US" dirty="0" err="1" smtClean="0"/>
              <a:t>subtree</a:t>
            </a:r>
            <a:r>
              <a:rPr lang="en-US" dirty="0" smtClean="0"/>
              <a:t> of root A, we must visit the root A, and then traverse its right </a:t>
            </a:r>
            <a:r>
              <a:rPr lang="en-US" dirty="0" err="1" smtClean="0"/>
              <a:t>subtree</a:t>
            </a:r>
            <a:r>
              <a:rPr lang="en-US" dirty="0" smtClean="0"/>
              <a:t>, which is empty. </a:t>
            </a:r>
          </a:p>
          <a:p>
            <a:pPr algn="just" eaLnBrk="1" hangingPunct="1"/>
            <a:endParaRPr lang="en-US" dirty="0" smtClean="0"/>
          </a:p>
          <a:p>
            <a:pPr algn="just" eaLnBrk="1" hangingPunct="1"/>
            <a:r>
              <a:rPr lang="en-US" dirty="0" smtClean="0"/>
              <a:t>Thus, the complete </a:t>
            </a:r>
            <a:r>
              <a:rPr lang="en-US" dirty="0" err="1" smtClean="0"/>
              <a:t>inorder</a:t>
            </a:r>
            <a:r>
              <a:rPr lang="en-US" dirty="0" smtClean="0"/>
              <a:t> traversal of the binary tree results in values </a:t>
            </a:r>
            <a:r>
              <a:rPr lang="en-US" b="1" dirty="0" smtClean="0"/>
              <a:t>BDCEA</a:t>
            </a:r>
            <a:r>
              <a:rPr lang="en-US" dirty="0" smtClean="0"/>
              <a:t>.</a:t>
            </a:r>
          </a:p>
          <a:p>
            <a:pPr eaLnBrk="1" hangingPunct="1"/>
            <a:endParaRPr lang="en-US" dirty="0" smtClean="0"/>
          </a:p>
        </p:txBody>
      </p:sp>
      <p:sp>
        <p:nvSpPr>
          <p:cNvPr id="593922" name="Rectangle 2"/>
          <p:cNvSpPr>
            <a:spLocks noGrp="1" noChangeArrowheads="1"/>
          </p:cNvSpPr>
          <p:nvPr>
            <p:ph type="title" idx="4294967295"/>
          </p:nvPr>
        </p:nvSpPr>
        <p:spPr>
          <a:xfrm>
            <a:off x="3175" y="0"/>
            <a:ext cx="7564438" cy="914400"/>
          </a:xfrm>
        </p:spPr>
        <p:txBody>
          <a:bodyPr/>
          <a:lstStyle/>
          <a:p>
            <a:pPr eaLnBrk="1" hangingPunct="1"/>
            <a:r>
              <a:rPr lang="en-US" sz="3200" dirty="0" err="1" smtClean="0"/>
              <a:t>Inorder</a:t>
            </a:r>
            <a:r>
              <a:rPr lang="en-US" sz="3200" dirty="0" smtClean="0"/>
              <a:t> Traversal (Contd.).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p:cNvSpPr>
          <p:nvPr>
            <p:ph type="title" idx="4294967295"/>
          </p:nvPr>
        </p:nvSpPr>
        <p:spPr/>
        <p:txBody>
          <a:bodyPr/>
          <a:lstStyle/>
          <a:p>
            <a:pPr eaLnBrk="1" hangingPunct="1"/>
            <a:r>
              <a:rPr lang="en-US" sz="3200" dirty="0" smtClean="0"/>
              <a:t>Assignment Operators</a:t>
            </a:r>
          </a:p>
        </p:txBody>
      </p:sp>
      <p:sp>
        <p:nvSpPr>
          <p:cNvPr id="148482" name="Rectangle 3"/>
          <p:cNvSpPr>
            <a:spLocks noGrp="1"/>
          </p:cNvSpPr>
          <p:nvPr>
            <p:ph type="body" idx="4294967295"/>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pic>
        <p:nvPicPr>
          <p:cNvPr id="148483" name="Picture 4"/>
          <p:cNvPicPr>
            <a:picLocks noChangeAspect="1" noChangeArrowheads="1"/>
          </p:cNvPicPr>
          <p:nvPr/>
        </p:nvPicPr>
        <p:blipFill>
          <a:blip r:embed="rId3" cstate="print"/>
          <a:srcRect/>
          <a:stretch>
            <a:fillRect/>
          </a:stretch>
        </p:blipFill>
        <p:spPr bwMode="auto">
          <a:xfrm>
            <a:off x="685800" y="1447800"/>
            <a:ext cx="4025900" cy="4648200"/>
          </a:xfrm>
          <a:prstGeom prst="rect">
            <a:avLst/>
          </a:prstGeom>
          <a:noFill/>
          <a:ln w="9525">
            <a:noFill/>
            <a:miter lim="800000"/>
            <a:headEnd/>
            <a:tailEnd/>
          </a:ln>
        </p:spPr>
      </p:pic>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5"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For </a:t>
            </a:r>
            <a:r>
              <a:rPr lang="en-US" dirty="0" err="1" smtClean="0"/>
              <a:t>postorder</a:t>
            </a:r>
            <a:r>
              <a:rPr lang="en-US" dirty="0" smtClean="0"/>
              <a:t> traversal, we must traverse both the left and the right </a:t>
            </a:r>
            <a:r>
              <a:rPr lang="en-US" dirty="0" err="1" smtClean="0"/>
              <a:t>subtrees</a:t>
            </a:r>
            <a:r>
              <a:rPr lang="en-US" dirty="0" smtClean="0"/>
              <a:t> of each node before visiting the node itself. </a:t>
            </a:r>
          </a:p>
          <a:p>
            <a:pPr algn="just" eaLnBrk="1" hangingPunct="1">
              <a:lnSpc>
                <a:spcPct val="90000"/>
              </a:lnSpc>
            </a:pPr>
            <a:endParaRPr lang="en-US" dirty="0" smtClean="0"/>
          </a:p>
          <a:p>
            <a:pPr algn="just" eaLnBrk="1" hangingPunct="1">
              <a:lnSpc>
                <a:spcPct val="90000"/>
              </a:lnSpc>
            </a:pPr>
            <a:r>
              <a:rPr lang="en-US" dirty="0" smtClean="0"/>
              <a:t>Hence, we traverse the left </a:t>
            </a:r>
            <a:r>
              <a:rPr lang="en-US" dirty="0" err="1" smtClean="0"/>
              <a:t>subtree</a:t>
            </a:r>
            <a:r>
              <a:rPr lang="en-US" dirty="0" smtClean="0"/>
              <a:t> in </a:t>
            </a:r>
            <a:r>
              <a:rPr lang="en-US" dirty="0" err="1" smtClean="0"/>
              <a:t>postorder</a:t>
            </a:r>
            <a:r>
              <a:rPr lang="en-US" dirty="0" smtClean="0"/>
              <a:t> yielding values D, E, C and B. </a:t>
            </a:r>
          </a:p>
          <a:p>
            <a:pPr algn="just" eaLnBrk="1" hangingPunct="1">
              <a:lnSpc>
                <a:spcPct val="90000"/>
              </a:lnSpc>
            </a:pPr>
            <a:endParaRPr lang="en-US" dirty="0" smtClean="0"/>
          </a:p>
          <a:p>
            <a:pPr algn="just" eaLnBrk="1" hangingPunct="1">
              <a:lnSpc>
                <a:spcPct val="90000"/>
              </a:lnSpc>
            </a:pPr>
            <a:r>
              <a:rPr lang="en-US" dirty="0" smtClean="0"/>
              <a:t>Then we traverse the empty right </a:t>
            </a:r>
            <a:r>
              <a:rPr lang="en-US" dirty="0" err="1" smtClean="0"/>
              <a:t>subtree</a:t>
            </a:r>
            <a:r>
              <a:rPr lang="en-US" dirty="0" smtClean="0"/>
              <a:t> of root A, and finally we visit the root which is always the last node to be visited in a </a:t>
            </a:r>
            <a:r>
              <a:rPr lang="en-US" dirty="0" err="1" smtClean="0"/>
              <a:t>postorder</a:t>
            </a:r>
            <a:r>
              <a:rPr lang="en-US" dirty="0" smtClean="0"/>
              <a:t> traversal. </a:t>
            </a:r>
          </a:p>
          <a:p>
            <a:pPr algn="just" eaLnBrk="1" hangingPunct="1">
              <a:lnSpc>
                <a:spcPct val="90000"/>
              </a:lnSpc>
            </a:pPr>
            <a:endParaRPr lang="en-US" dirty="0" smtClean="0"/>
          </a:p>
          <a:p>
            <a:pPr algn="just" eaLnBrk="1" hangingPunct="1">
              <a:lnSpc>
                <a:spcPct val="90000"/>
              </a:lnSpc>
            </a:pPr>
            <a:r>
              <a:rPr lang="en-US" dirty="0" smtClean="0"/>
              <a:t>Thus, the complete </a:t>
            </a:r>
            <a:r>
              <a:rPr lang="en-US" dirty="0" err="1" smtClean="0"/>
              <a:t>postorder</a:t>
            </a:r>
            <a:r>
              <a:rPr lang="en-US" dirty="0" smtClean="0"/>
              <a:t> traversal of the tree results in </a:t>
            </a:r>
            <a:r>
              <a:rPr lang="en-US" b="1" dirty="0" smtClean="0"/>
              <a:t>DECBA</a:t>
            </a:r>
            <a:r>
              <a:rPr lang="en-US" dirty="0" smtClean="0"/>
              <a:t>.</a:t>
            </a:r>
          </a:p>
        </p:txBody>
      </p:sp>
      <p:sp>
        <p:nvSpPr>
          <p:cNvPr id="594946" name="Rectangle 2"/>
          <p:cNvSpPr>
            <a:spLocks noGrp="1" noChangeArrowheads="1"/>
          </p:cNvSpPr>
          <p:nvPr>
            <p:ph type="title" idx="4294967295"/>
          </p:nvPr>
        </p:nvSpPr>
        <p:spPr>
          <a:xfrm>
            <a:off x="3175" y="0"/>
            <a:ext cx="7564438" cy="914400"/>
          </a:xfrm>
        </p:spPr>
        <p:txBody>
          <a:bodyPr/>
          <a:lstStyle/>
          <a:p>
            <a:pPr eaLnBrk="1" hangingPunct="1"/>
            <a:r>
              <a:rPr lang="en-US" sz="3200" smtClean="0"/>
              <a:t>Postorder Traversal</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69"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mtClean="0">
                <a:latin typeface="Courier New" pitchFamily="49" charset="0"/>
              </a:rPr>
              <a:t>void preorder (p)</a:t>
            </a:r>
          </a:p>
          <a:p>
            <a:pPr eaLnBrk="1" hangingPunct="1">
              <a:lnSpc>
                <a:spcPct val="90000"/>
              </a:lnSpc>
              <a:buFont typeface="Wingdings" pitchFamily="2" charset="2"/>
              <a:buNone/>
            </a:pPr>
            <a:r>
              <a:rPr lang="en-US" smtClean="0">
                <a:latin typeface="Courier New" pitchFamily="49" charset="0"/>
              </a:rPr>
              <a:t>struct btreenode *p;</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Checking for an empty tree */</a:t>
            </a:r>
          </a:p>
          <a:p>
            <a:pPr eaLnBrk="1" hangingPunct="1">
              <a:lnSpc>
                <a:spcPct val="90000"/>
              </a:lnSpc>
              <a:buFont typeface="Wingdings" pitchFamily="2" charset="2"/>
              <a:buNone/>
            </a:pPr>
            <a:r>
              <a:rPr lang="en-US" smtClean="0">
                <a:latin typeface="Courier New" pitchFamily="49" charset="0"/>
              </a:rPr>
              <a:t>  if ( p != null)</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print the value of the root node */</a:t>
            </a:r>
          </a:p>
          <a:p>
            <a:pPr eaLnBrk="1" hangingPunct="1">
              <a:lnSpc>
                <a:spcPct val="90000"/>
              </a:lnSpc>
              <a:buFont typeface="Wingdings" pitchFamily="2" charset="2"/>
              <a:buNone/>
            </a:pPr>
            <a:r>
              <a:rPr lang="en-US" smtClean="0">
                <a:latin typeface="Courier New" pitchFamily="49" charset="0"/>
              </a:rPr>
              <a:t>    printf(“%d”, p-&gt;info);</a:t>
            </a:r>
          </a:p>
          <a:p>
            <a:pPr eaLnBrk="1" hangingPunct="1">
              <a:lnSpc>
                <a:spcPct val="90000"/>
              </a:lnSpc>
              <a:buFont typeface="Wingdings" pitchFamily="2" charset="2"/>
              <a:buNone/>
            </a:pPr>
            <a:r>
              <a:rPr lang="en-US" smtClean="0">
                <a:latin typeface="Courier New" pitchFamily="49" charset="0"/>
              </a:rPr>
              <a:t>    /* traverse its left subtree */</a:t>
            </a:r>
          </a:p>
          <a:p>
            <a:pPr eaLnBrk="1" hangingPunct="1">
              <a:lnSpc>
                <a:spcPct val="90000"/>
              </a:lnSpc>
              <a:buFont typeface="Wingdings" pitchFamily="2" charset="2"/>
              <a:buNone/>
            </a:pPr>
            <a:r>
              <a:rPr lang="en-US" smtClean="0">
                <a:latin typeface="Courier New" pitchFamily="49" charset="0"/>
              </a:rPr>
              <a:t>    preorder(p-&gt;left);</a:t>
            </a:r>
          </a:p>
          <a:p>
            <a:pPr eaLnBrk="1" hangingPunct="1">
              <a:lnSpc>
                <a:spcPct val="90000"/>
              </a:lnSpc>
              <a:buFont typeface="Wingdings" pitchFamily="2" charset="2"/>
              <a:buNone/>
            </a:pPr>
            <a:r>
              <a:rPr lang="en-US" smtClean="0">
                <a:latin typeface="Courier New" pitchFamily="49" charset="0"/>
              </a:rPr>
              <a:t>    /* traverse its right subtree */</a:t>
            </a:r>
          </a:p>
          <a:p>
            <a:pPr eaLnBrk="1" hangingPunct="1">
              <a:lnSpc>
                <a:spcPct val="90000"/>
              </a:lnSpc>
              <a:buFont typeface="Wingdings" pitchFamily="2" charset="2"/>
              <a:buNone/>
            </a:pPr>
            <a:r>
              <a:rPr lang="en-US" smtClean="0">
                <a:latin typeface="Courier New" pitchFamily="49" charset="0"/>
              </a:rPr>
              <a:t>    preorder(p-&gt;right);</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a:t>
            </a:r>
            <a:r>
              <a:rPr lang="en-US" smtClean="0"/>
              <a:t> </a:t>
            </a:r>
          </a:p>
        </p:txBody>
      </p:sp>
      <p:sp>
        <p:nvSpPr>
          <p:cNvPr id="595970" name="Rectangle 2"/>
          <p:cNvSpPr>
            <a:spLocks noGrp="1" noChangeArrowheads="1"/>
          </p:cNvSpPr>
          <p:nvPr>
            <p:ph type="title" idx="4294967295"/>
          </p:nvPr>
        </p:nvSpPr>
        <p:spPr>
          <a:xfrm>
            <a:off x="3175" y="0"/>
            <a:ext cx="7564438" cy="914400"/>
          </a:xfrm>
        </p:spPr>
        <p:txBody>
          <a:bodyPr/>
          <a:lstStyle/>
          <a:p>
            <a:pPr eaLnBrk="1" hangingPunct="1"/>
            <a:r>
              <a:rPr lang="en-US" sz="3200" smtClean="0"/>
              <a:t>Code - Preorder Traversal</a:t>
            </a:r>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3"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mtClean="0">
                <a:latin typeface="Courier New" pitchFamily="49" charset="0"/>
              </a:rPr>
              <a:t>void inorder(p)</a:t>
            </a:r>
          </a:p>
          <a:p>
            <a:pPr eaLnBrk="1" hangingPunct="1">
              <a:lnSpc>
                <a:spcPct val="90000"/>
              </a:lnSpc>
              <a:buFont typeface="Wingdings" pitchFamily="2" charset="2"/>
              <a:buNone/>
            </a:pPr>
            <a:r>
              <a:rPr lang="en-US" smtClean="0">
                <a:latin typeface="Courier New" pitchFamily="49" charset="0"/>
              </a:rPr>
              <a:t>struct btreenode *p;</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checking for an empty tree */</a:t>
            </a:r>
          </a:p>
          <a:p>
            <a:pPr eaLnBrk="1" hangingPunct="1">
              <a:lnSpc>
                <a:spcPct val="90000"/>
              </a:lnSpc>
              <a:buFont typeface="Wingdings" pitchFamily="2" charset="2"/>
              <a:buNone/>
            </a:pPr>
            <a:r>
              <a:rPr lang="en-US" smtClean="0">
                <a:latin typeface="Courier New" pitchFamily="49" charset="0"/>
              </a:rPr>
              <a:t>  if (p != null)</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traverse the left subtree inorder */</a:t>
            </a:r>
          </a:p>
          <a:p>
            <a:pPr eaLnBrk="1" hangingPunct="1">
              <a:lnSpc>
                <a:spcPct val="90000"/>
              </a:lnSpc>
              <a:buFont typeface="Wingdings" pitchFamily="2" charset="2"/>
              <a:buNone/>
            </a:pPr>
            <a:r>
              <a:rPr lang="en-US" smtClean="0">
                <a:latin typeface="Courier New" pitchFamily="49" charset="0"/>
              </a:rPr>
              <a:t>    inorder(p-&gt;left);</a:t>
            </a:r>
          </a:p>
          <a:p>
            <a:pPr eaLnBrk="1" hangingPunct="1">
              <a:lnSpc>
                <a:spcPct val="90000"/>
              </a:lnSpc>
              <a:buFont typeface="Wingdings" pitchFamily="2" charset="2"/>
              <a:buNone/>
            </a:pPr>
            <a:r>
              <a:rPr lang="en-US" smtClean="0">
                <a:latin typeface="Courier New" pitchFamily="49" charset="0"/>
              </a:rPr>
              <a:t>    /* print the value of the root node */</a:t>
            </a:r>
          </a:p>
          <a:p>
            <a:pPr eaLnBrk="1" hangingPunct="1">
              <a:lnSpc>
                <a:spcPct val="90000"/>
              </a:lnSpc>
              <a:buFont typeface="Wingdings" pitchFamily="2" charset="2"/>
              <a:buNone/>
            </a:pPr>
            <a:r>
              <a:rPr lang="en-US" smtClean="0">
                <a:latin typeface="Courier New" pitchFamily="49" charset="0"/>
              </a:rPr>
              <a:t>    printf(“%d”, p-&gt;info);</a:t>
            </a:r>
          </a:p>
          <a:p>
            <a:pPr eaLnBrk="1" hangingPunct="1">
              <a:lnSpc>
                <a:spcPct val="90000"/>
              </a:lnSpc>
              <a:buFont typeface="Wingdings" pitchFamily="2" charset="2"/>
              <a:buNone/>
            </a:pPr>
            <a:r>
              <a:rPr lang="en-US" smtClean="0">
                <a:latin typeface="Courier New" pitchFamily="49" charset="0"/>
              </a:rPr>
              <a:t>    /*traverse the right subtree inorder */</a:t>
            </a:r>
          </a:p>
          <a:p>
            <a:pPr eaLnBrk="1" hangingPunct="1">
              <a:lnSpc>
                <a:spcPct val="90000"/>
              </a:lnSpc>
              <a:buFont typeface="Wingdings" pitchFamily="2" charset="2"/>
              <a:buNone/>
            </a:pPr>
            <a:r>
              <a:rPr lang="en-US" smtClean="0">
                <a:latin typeface="Courier New" pitchFamily="49" charset="0"/>
              </a:rPr>
              <a:t>    inorder(p-&gt;right);</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a:t>
            </a:r>
          </a:p>
        </p:txBody>
      </p:sp>
      <p:sp>
        <p:nvSpPr>
          <p:cNvPr id="596994" name="Rectangle 2"/>
          <p:cNvSpPr>
            <a:spLocks noGrp="1" noChangeArrowheads="1"/>
          </p:cNvSpPr>
          <p:nvPr>
            <p:ph type="title" idx="4294967295"/>
          </p:nvPr>
        </p:nvSpPr>
        <p:spPr>
          <a:xfrm>
            <a:off x="3175" y="0"/>
            <a:ext cx="7564438" cy="914400"/>
          </a:xfrm>
        </p:spPr>
        <p:txBody>
          <a:bodyPr/>
          <a:lstStyle/>
          <a:p>
            <a:pPr eaLnBrk="1" hangingPunct="1"/>
            <a:r>
              <a:rPr lang="en-US" sz="3200" smtClean="0"/>
              <a:t>Code – Inorder Traversal</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7"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mtClean="0">
                <a:latin typeface="Courier New" pitchFamily="49" charset="0"/>
              </a:rPr>
              <a:t>void postorder(p)</a:t>
            </a:r>
          </a:p>
          <a:p>
            <a:pPr eaLnBrk="1" hangingPunct="1">
              <a:lnSpc>
                <a:spcPct val="90000"/>
              </a:lnSpc>
              <a:buFont typeface="Wingdings" pitchFamily="2" charset="2"/>
              <a:buNone/>
            </a:pPr>
            <a:r>
              <a:rPr lang="en-US" smtClean="0">
                <a:latin typeface="Courier New" pitchFamily="49" charset="0"/>
              </a:rPr>
              <a:t>struct btreenode *p;</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checking for an empty tree */</a:t>
            </a:r>
          </a:p>
          <a:p>
            <a:pPr eaLnBrk="1" hangingPunct="1">
              <a:lnSpc>
                <a:spcPct val="90000"/>
              </a:lnSpc>
              <a:buFont typeface="Wingdings" pitchFamily="2" charset="2"/>
              <a:buNone/>
            </a:pPr>
            <a:r>
              <a:rPr lang="en-US" smtClean="0">
                <a:latin typeface="Courier New" pitchFamily="49" charset="0"/>
              </a:rPr>
              <a:t>  if (p != null)</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 traverse the left subtree */</a:t>
            </a:r>
          </a:p>
          <a:p>
            <a:pPr eaLnBrk="1" hangingPunct="1">
              <a:lnSpc>
                <a:spcPct val="90000"/>
              </a:lnSpc>
              <a:buFont typeface="Wingdings" pitchFamily="2" charset="2"/>
              <a:buNone/>
            </a:pPr>
            <a:r>
              <a:rPr lang="en-US" smtClean="0">
                <a:latin typeface="Courier New" pitchFamily="49" charset="0"/>
              </a:rPr>
              <a:t>    postorder(p-&gt;left);</a:t>
            </a:r>
          </a:p>
          <a:p>
            <a:pPr eaLnBrk="1" hangingPunct="1">
              <a:lnSpc>
                <a:spcPct val="90000"/>
              </a:lnSpc>
              <a:buFont typeface="Wingdings" pitchFamily="2" charset="2"/>
              <a:buNone/>
            </a:pPr>
            <a:r>
              <a:rPr lang="en-US" smtClean="0">
                <a:latin typeface="Courier New" pitchFamily="49" charset="0"/>
              </a:rPr>
              <a:t>    /* traverse the right subtree */</a:t>
            </a:r>
          </a:p>
          <a:p>
            <a:pPr eaLnBrk="1" hangingPunct="1">
              <a:lnSpc>
                <a:spcPct val="90000"/>
              </a:lnSpc>
              <a:buFont typeface="Wingdings" pitchFamily="2" charset="2"/>
              <a:buNone/>
            </a:pPr>
            <a:r>
              <a:rPr lang="en-US" smtClean="0">
                <a:latin typeface="Courier New" pitchFamily="49" charset="0"/>
              </a:rPr>
              <a:t>    postorder(p-&gt;right);</a:t>
            </a:r>
          </a:p>
          <a:p>
            <a:pPr eaLnBrk="1" hangingPunct="1">
              <a:lnSpc>
                <a:spcPct val="90000"/>
              </a:lnSpc>
              <a:buFont typeface="Wingdings" pitchFamily="2" charset="2"/>
              <a:buNone/>
            </a:pPr>
            <a:r>
              <a:rPr lang="en-US" smtClean="0">
                <a:latin typeface="Courier New" pitchFamily="49" charset="0"/>
              </a:rPr>
              <a:t>    /* print the value of the root node */</a:t>
            </a:r>
          </a:p>
          <a:p>
            <a:pPr eaLnBrk="1" hangingPunct="1">
              <a:lnSpc>
                <a:spcPct val="90000"/>
              </a:lnSpc>
              <a:buFont typeface="Wingdings" pitchFamily="2" charset="2"/>
              <a:buNone/>
            </a:pPr>
            <a:r>
              <a:rPr lang="en-US" smtClean="0">
                <a:latin typeface="Courier New" pitchFamily="49" charset="0"/>
              </a:rPr>
              <a:t>    printf(“%d”, p-&gt;info);</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a:t>
            </a:r>
          </a:p>
        </p:txBody>
      </p:sp>
      <p:sp>
        <p:nvSpPr>
          <p:cNvPr id="598018" name="Rectangle 2"/>
          <p:cNvSpPr>
            <a:spLocks noGrp="1" noChangeArrowheads="1"/>
          </p:cNvSpPr>
          <p:nvPr>
            <p:ph type="title" idx="4294967295"/>
          </p:nvPr>
        </p:nvSpPr>
        <p:spPr>
          <a:xfrm>
            <a:off x="3175" y="0"/>
            <a:ext cx="7564438" cy="914400"/>
          </a:xfrm>
        </p:spPr>
        <p:txBody>
          <a:bodyPr/>
          <a:lstStyle/>
          <a:p>
            <a:pPr eaLnBrk="1" hangingPunct="1"/>
            <a:r>
              <a:rPr lang="en-US" sz="3200" smtClean="0"/>
              <a:t>Code – Postorder Traversal</a:t>
            </a:r>
          </a:p>
        </p:txBody>
      </p:sp>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1"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You may note that when you traverse a binary search tree </a:t>
            </a:r>
            <a:r>
              <a:rPr lang="en-US" dirty="0" err="1" smtClean="0"/>
              <a:t>inorder</a:t>
            </a:r>
            <a:r>
              <a:rPr lang="en-US" dirty="0" smtClean="0"/>
              <a:t>, the keys will be in sorted order because all the keys in the left </a:t>
            </a:r>
            <a:r>
              <a:rPr lang="en-US" dirty="0" err="1" smtClean="0"/>
              <a:t>subtree</a:t>
            </a:r>
            <a:r>
              <a:rPr lang="en-US" dirty="0" smtClean="0"/>
              <a:t> are less than the key in the root, and all the keys in the right </a:t>
            </a:r>
            <a:r>
              <a:rPr lang="en-US" dirty="0" err="1" smtClean="0"/>
              <a:t>subtree</a:t>
            </a:r>
            <a:r>
              <a:rPr lang="en-US" dirty="0" smtClean="0"/>
              <a:t> are greater than that in the root. </a:t>
            </a:r>
          </a:p>
          <a:p>
            <a:pPr algn="just" eaLnBrk="1" hangingPunct="1">
              <a:lnSpc>
                <a:spcPct val="90000"/>
              </a:lnSpc>
            </a:pPr>
            <a:endParaRPr lang="en-US" dirty="0" smtClean="0"/>
          </a:p>
          <a:p>
            <a:pPr algn="just" eaLnBrk="1" hangingPunct="1">
              <a:lnSpc>
                <a:spcPct val="90000"/>
              </a:lnSpc>
            </a:pPr>
            <a:r>
              <a:rPr lang="en-US" dirty="0" smtClean="0"/>
              <a:t>The same rule applies to all the </a:t>
            </a:r>
            <a:r>
              <a:rPr lang="en-US" dirty="0" err="1" smtClean="0"/>
              <a:t>subtrees</a:t>
            </a:r>
            <a:r>
              <a:rPr lang="en-US" dirty="0" smtClean="0"/>
              <a:t> until they have only one key. </a:t>
            </a:r>
          </a:p>
          <a:p>
            <a:pPr algn="just" eaLnBrk="1" hangingPunct="1">
              <a:lnSpc>
                <a:spcPct val="90000"/>
              </a:lnSpc>
            </a:pPr>
            <a:endParaRPr lang="en-US" dirty="0" smtClean="0"/>
          </a:p>
          <a:p>
            <a:pPr algn="just" eaLnBrk="1" hangingPunct="1">
              <a:lnSpc>
                <a:spcPct val="90000"/>
              </a:lnSpc>
            </a:pPr>
            <a:r>
              <a:rPr lang="en-US" dirty="0" smtClean="0"/>
              <a:t>Therefore, given the entries, we can build them into a binary search tree and use </a:t>
            </a:r>
            <a:r>
              <a:rPr lang="en-US" dirty="0" err="1" smtClean="0"/>
              <a:t>inorder</a:t>
            </a:r>
            <a:r>
              <a:rPr lang="en-US" dirty="0" smtClean="0"/>
              <a:t> traversal to get them in sorted order. </a:t>
            </a:r>
          </a:p>
        </p:txBody>
      </p:sp>
      <p:sp>
        <p:nvSpPr>
          <p:cNvPr id="1754114" name="Rectangle 2"/>
          <p:cNvSpPr>
            <a:spLocks noGrp="1" noChangeArrowheads="1"/>
          </p:cNvSpPr>
          <p:nvPr>
            <p:ph type="title" idx="4294967295"/>
          </p:nvPr>
        </p:nvSpPr>
        <p:spPr>
          <a:xfrm>
            <a:off x="3175" y="0"/>
            <a:ext cx="7564438" cy="914400"/>
          </a:xfrm>
        </p:spPr>
        <p:txBody>
          <a:bodyPr>
            <a:normAutofit fontScale="90000"/>
          </a:bodyPr>
          <a:lstStyle/>
          <a:p>
            <a:pPr eaLnBrk="1" hangingPunct="1">
              <a:defRPr/>
            </a:pPr>
            <a:r>
              <a:rPr lang="en-US" dirty="0"/>
              <a:t>Accessing Values From a </a:t>
            </a:r>
            <a:r>
              <a:rPr lang="en-US" dirty="0" smtClean="0"/>
              <a:t>Binary Search </a:t>
            </a:r>
            <a:r>
              <a:rPr lang="en-US" dirty="0"/>
              <a:t>Tree Using </a:t>
            </a:r>
            <a:r>
              <a:rPr lang="en-US" dirty="0" err="1"/>
              <a:t>Inorder</a:t>
            </a:r>
            <a:r>
              <a:rPr lang="en-US" dirty="0"/>
              <a:t> Traversal</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5" name="Rectangle 3"/>
          <p:cNvSpPr>
            <a:spLocks noGrp="1" noChangeArrowheads="1"/>
          </p:cNvSpPr>
          <p:nvPr>
            <p:ph idx="4294967295"/>
          </p:nvPr>
        </p:nvSpPr>
        <p:spPr>
          <a:xfrm>
            <a:off x="457200" y="1371600"/>
            <a:ext cx="8229600" cy="5029200"/>
          </a:xfrm>
        </p:spPr>
        <p:txBody>
          <a:bodyPr/>
          <a:lstStyle/>
          <a:p>
            <a:pPr eaLnBrk="1" hangingPunct="1">
              <a:lnSpc>
                <a:spcPct val="90000"/>
              </a:lnSpc>
            </a:pPr>
            <a:r>
              <a:rPr lang="en-US" smtClean="0"/>
              <a:t>Another important operation is to create and maintain a binary search tree. </a:t>
            </a:r>
          </a:p>
          <a:p>
            <a:pPr eaLnBrk="1" hangingPunct="1">
              <a:lnSpc>
                <a:spcPct val="90000"/>
              </a:lnSpc>
            </a:pPr>
            <a:endParaRPr lang="en-US" smtClean="0"/>
          </a:p>
          <a:p>
            <a:pPr eaLnBrk="1" hangingPunct="1">
              <a:lnSpc>
                <a:spcPct val="90000"/>
              </a:lnSpc>
            </a:pPr>
            <a:r>
              <a:rPr lang="en-US" smtClean="0"/>
              <a:t>While inserting any node, we have to take care the resulting tree satisfies the properties of a binary search tree. </a:t>
            </a:r>
          </a:p>
          <a:p>
            <a:pPr eaLnBrk="1" hangingPunct="1">
              <a:lnSpc>
                <a:spcPct val="90000"/>
              </a:lnSpc>
            </a:pPr>
            <a:endParaRPr lang="en-US" smtClean="0"/>
          </a:p>
          <a:p>
            <a:pPr eaLnBrk="1" hangingPunct="1">
              <a:lnSpc>
                <a:spcPct val="90000"/>
              </a:lnSpc>
            </a:pPr>
            <a:r>
              <a:rPr lang="en-US" smtClean="0"/>
              <a:t>A new node will always be inserted at its proper position in the binary search tree as a leaf. </a:t>
            </a:r>
          </a:p>
          <a:p>
            <a:pPr eaLnBrk="1" hangingPunct="1">
              <a:lnSpc>
                <a:spcPct val="90000"/>
              </a:lnSpc>
            </a:pPr>
            <a:endParaRPr lang="en-US" smtClean="0"/>
          </a:p>
          <a:p>
            <a:pPr eaLnBrk="1" hangingPunct="1">
              <a:lnSpc>
                <a:spcPct val="90000"/>
              </a:lnSpc>
            </a:pPr>
            <a:r>
              <a:rPr lang="en-US" smtClean="0"/>
              <a:t>Before writing a routine for inserting a node, consider how a binary tree may be created for the following input: 10, 15, 12, 7, 8, 18, 6, 20.</a:t>
            </a:r>
          </a:p>
        </p:txBody>
      </p:sp>
      <p:sp>
        <p:nvSpPr>
          <p:cNvPr id="600066" name="Rectangle 2"/>
          <p:cNvSpPr>
            <a:spLocks noGrp="1" noChangeArrowheads="1"/>
          </p:cNvSpPr>
          <p:nvPr>
            <p:ph type="title" idx="4294967295"/>
          </p:nvPr>
        </p:nvSpPr>
        <p:spPr>
          <a:xfrm>
            <a:off x="3175" y="0"/>
            <a:ext cx="7564438" cy="914400"/>
          </a:xfrm>
        </p:spPr>
        <p:txBody>
          <a:bodyPr/>
          <a:lstStyle/>
          <a:p>
            <a:pPr eaLnBrk="1" hangingPunct="1"/>
            <a:r>
              <a:rPr lang="en-US" sz="3200" smtClean="0"/>
              <a:t>Insertion into a Tree </a:t>
            </a:r>
          </a:p>
        </p:txBody>
      </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89" name="Rectangle 3"/>
          <p:cNvSpPr>
            <a:spLocks noGrp="1" noChangeArrowheads="1"/>
          </p:cNvSpPr>
          <p:nvPr>
            <p:ph idx="4294967295"/>
          </p:nvPr>
        </p:nvSpPr>
        <p:spPr>
          <a:xfrm>
            <a:off x="457200" y="1371600"/>
            <a:ext cx="8229600" cy="5029200"/>
          </a:xfrm>
        </p:spPr>
        <p:txBody>
          <a:bodyPr/>
          <a:lstStyle/>
          <a:p>
            <a:pPr eaLnBrk="1" hangingPunct="1"/>
            <a:r>
              <a:rPr lang="en-US" smtClean="0"/>
              <a:t>First of all, you must initialize the tree. </a:t>
            </a:r>
          </a:p>
          <a:p>
            <a:pPr eaLnBrk="1" hangingPunct="1"/>
            <a:endParaRPr lang="en-US" smtClean="0"/>
          </a:p>
          <a:p>
            <a:pPr eaLnBrk="1" hangingPunct="1"/>
            <a:r>
              <a:rPr lang="en-US" smtClean="0"/>
              <a:t>To create an empty tree, you must initialize the root to null. The first node will be inserted into the tree as a root node as shown in the following figure.</a:t>
            </a:r>
          </a:p>
          <a:p>
            <a:pPr eaLnBrk="1" hangingPunct="1"/>
            <a:endParaRPr lang="en-US" smtClean="0"/>
          </a:p>
          <a:p>
            <a:pPr eaLnBrk="1" hangingPunct="1"/>
            <a:endParaRPr lang="en-US" smtClean="0"/>
          </a:p>
          <a:p>
            <a:pPr eaLnBrk="1" hangingPunct="1"/>
            <a:endParaRPr lang="en-US" smtClean="0"/>
          </a:p>
          <a:p>
            <a:pPr eaLnBrk="1" hangingPunct="1"/>
            <a:r>
              <a:rPr lang="en-US" smtClean="0"/>
              <a:t>Since 15 is greater than 10, it must be inserted as the right child of the root as shown in the following figure.</a:t>
            </a:r>
          </a:p>
          <a:p>
            <a:pPr eaLnBrk="1" hangingPunct="1"/>
            <a:endParaRPr lang="en-US" smtClean="0"/>
          </a:p>
          <a:p>
            <a:pPr eaLnBrk="1" hangingPunct="1"/>
            <a:endParaRPr lang="en-US" smtClean="0"/>
          </a:p>
          <a:p>
            <a:pPr eaLnBrk="1" hangingPunct="1"/>
            <a:endParaRPr lang="en-US" smtClean="0"/>
          </a:p>
        </p:txBody>
      </p:sp>
      <p:sp>
        <p:nvSpPr>
          <p:cNvPr id="601090"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grpSp>
        <p:nvGrpSpPr>
          <p:cNvPr id="601091" name="Group 4"/>
          <p:cNvGrpSpPr>
            <a:grpSpLocks/>
          </p:cNvGrpSpPr>
          <p:nvPr/>
        </p:nvGrpSpPr>
        <p:grpSpPr bwMode="auto">
          <a:xfrm>
            <a:off x="3124200" y="3352800"/>
            <a:ext cx="1828800" cy="838200"/>
            <a:chOff x="5301" y="5224"/>
            <a:chExt cx="2160" cy="900"/>
          </a:xfrm>
        </p:grpSpPr>
        <p:sp>
          <p:nvSpPr>
            <p:cNvPr id="601099" name="Oval 5"/>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r>
                <a:rPr lang="en-US" sz="1400"/>
                <a:t>10</a:t>
              </a:r>
              <a:endParaRPr lang="en-US" sz="2400"/>
            </a:p>
          </p:txBody>
        </p:sp>
        <p:sp>
          <p:nvSpPr>
            <p:cNvPr id="601100" name="Line 6"/>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601101" name="Text Box 7"/>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grpSp>
        <p:nvGrpSpPr>
          <p:cNvPr id="601092" name="Group 4"/>
          <p:cNvGrpSpPr>
            <a:grpSpLocks/>
          </p:cNvGrpSpPr>
          <p:nvPr/>
        </p:nvGrpSpPr>
        <p:grpSpPr bwMode="auto">
          <a:xfrm>
            <a:off x="4876800" y="5105400"/>
            <a:ext cx="2286000" cy="1447800"/>
            <a:chOff x="5301" y="7204"/>
            <a:chExt cx="2880" cy="2340"/>
          </a:xfrm>
        </p:grpSpPr>
        <p:grpSp>
          <p:nvGrpSpPr>
            <p:cNvPr id="601093" name="Group 5"/>
            <p:cNvGrpSpPr>
              <a:grpSpLocks/>
            </p:cNvGrpSpPr>
            <p:nvPr/>
          </p:nvGrpSpPr>
          <p:grpSpPr bwMode="auto">
            <a:xfrm>
              <a:off x="5301" y="7204"/>
              <a:ext cx="2160" cy="900"/>
              <a:chOff x="5301" y="5224"/>
              <a:chExt cx="2160" cy="900"/>
            </a:xfrm>
          </p:grpSpPr>
          <p:sp>
            <p:nvSpPr>
              <p:cNvPr id="601096" name="Oval 6"/>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601097" name="Line 7"/>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601098" name="Text Box 8"/>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601094" name="Line 9"/>
            <p:cNvSpPr>
              <a:spLocks noChangeShapeType="1"/>
            </p:cNvSpPr>
            <p:nvPr/>
          </p:nvSpPr>
          <p:spPr bwMode="auto">
            <a:xfrm>
              <a:off x="7101" y="8104"/>
              <a:ext cx="540" cy="540"/>
            </a:xfrm>
            <a:prstGeom prst="line">
              <a:avLst/>
            </a:prstGeom>
            <a:noFill/>
            <a:ln w="9525">
              <a:solidFill>
                <a:srgbClr val="000000"/>
              </a:solidFill>
              <a:round/>
              <a:headEnd/>
              <a:tailEnd/>
            </a:ln>
          </p:spPr>
          <p:txBody>
            <a:bodyPr/>
            <a:lstStyle/>
            <a:p>
              <a:endParaRPr lang="en-US"/>
            </a:p>
          </p:txBody>
        </p:sp>
        <p:sp>
          <p:nvSpPr>
            <p:cNvPr id="601095" name="Oval 10"/>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gr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3" name="Rectangle 3"/>
          <p:cNvSpPr>
            <a:spLocks noGrp="1" noChangeArrowheads="1"/>
          </p:cNvSpPr>
          <p:nvPr>
            <p:ph idx="4294967295"/>
          </p:nvPr>
        </p:nvSpPr>
        <p:spPr>
          <a:xfrm>
            <a:off x="457200" y="1371600"/>
            <a:ext cx="8229600" cy="5029200"/>
          </a:xfrm>
        </p:spPr>
        <p:txBody>
          <a:bodyPr/>
          <a:lstStyle/>
          <a:p>
            <a:pPr eaLnBrk="1" hangingPunct="1"/>
            <a:r>
              <a:rPr lang="en-US" smtClean="0"/>
              <a:t>Now 12 is larger than the root; it must go to the right subtree of the root. </a:t>
            </a:r>
          </a:p>
          <a:p>
            <a:pPr eaLnBrk="1" hangingPunct="1"/>
            <a:endParaRPr lang="en-US" smtClean="0"/>
          </a:p>
          <a:p>
            <a:pPr eaLnBrk="1" hangingPunct="1"/>
            <a:r>
              <a:rPr lang="en-US" smtClean="0"/>
              <a:t>Further, since it is smaller than 15, it must be inserted as the left child of the root as shown below.</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Next, 7 is smaller than the root. Therefore, it must be inserted as the left child of the root as shown in the following figure.</a:t>
            </a:r>
          </a:p>
          <a:p>
            <a:pPr eaLnBrk="1" hangingPunct="1"/>
            <a:endParaRPr lang="en-US" smtClean="0"/>
          </a:p>
          <a:p>
            <a:pPr eaLnBrk="1" hangingPunct="1"/>
            <a:endParaRPr lang="en-US" smtClean="0"/>
          </a:p>
          <a:p>
            <a:pPr eaLnBrk="1" hangingPunct="1"/>
            <a:endParaRPr lang="en-US" smtClean="0"/>
          </a:p>
        </p:txBody>
      </p:sp>
      <p:sp>
        <p:nvSpPr>
          <p:cNvPr id="60211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grpSp>
        <p:nvGrpSpPr>
          <p:cNvPr id="602115" name="Group 4"/>
          <p:cNvGrpSpPr>
            <a:grpSpLocks/>
          </p:cNvGrpSpPr>
          <p:nvPr/>
        </p:nvGrpSpPr>
        <p:grpSpPr bwMode="auto">
          <a:xfrm>
            <a:off x="3429000" y="2667000"/>
            <a:ext cx="2209800" cy="1371600"/>
            <a:chOff x="5661" y="11164"/>
            <a:chExt cx="2880" cy="3600"/>
          </a:xfrm>
        </p:grpSpPr>
        <p:grpSp>
          <p:nvGrpSpPr>
            <p:cNvPr id="602125" name="Group 5"/>
            <p:cNvGrpSpPr>
              <a:grpSpLocks/>
            </p:cNvGrpSpPr>
            <p:nvPr/>
          </p:nvGrpSpPr>
          <p:grpSpPr bwMode="auto">
            <a:xfrm>
              <a:off x="5661" y="11164"/>
              <a:ext cx="2880" cy="2340"/>
              <a:chOff x="5301" y="7204"/>
              <a:chExt cx="2880" cy="2340"/>
            </a:xfrm>
          </p:grpSpPr>
          <p:grpSp>
            <p:nvGrpSpPr>
              <p:cNvPr id="602128" name="Group 6"/>
              <p:cNvGrpSpPr>
                <a:grpSpLocks/>
              </p:cNvGrpSpPr>
              <p:nvPr/>
            </p:nvGrpSpPr>
            <p:grpSpPr bwMode="auto">
              <a:xfrm>
                <a:off x="5301" y="7204"/>
                <a:ext cx="2160" cy="900"/>
                <a:chOff x="5301" y="5224"/>
                <a:chExt cx="2160" cy="900"/>
              </a:xfrm>
            </p:grpSpPr>
            <p:sp>
              <p:nvSpPr>
                <p:cNvPr id="602131" name="Oval 7"/>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602132" name="Line 8"/>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602133" name="Text Box 9"/>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602129" name="Line 10"/>
              <p:cNvSpPr>
                <a:spLocks noChangeShapeType="1"/>
              </p:cNvSpPr>
              <p:nvPr/>
            </p:nvSpPr>
            <p:spPr bwMode="auto">
              <a:xfrm>
                <a:off x="7101" y="8104"/>
                <a:ext cx="540" cy="540"/>
              </a:xfrm>
              <a:prstGeom prst="line">
                <a:avLst/>
              </a:prstGeom>
              <a:noFill/>
              <a:ln w="9525">
                <a:solidFill>
                  <a:srgbClr val="000000"/>
                </a:solidFill>
                <a:round/>
                <a:headEnd/>
                <a:tailEnd/>
              </a:ln>
            </p:spPr>
            <p:txBody>
              <a:bodyPr/>
              <a:lstStyle/>
              <a:p>
                <a:endParaRPr lang="en-US"/>
              </a:p>
            </p:txBody>
          </p:sp>
          <p:sp>
            <p:nvSpPr>
              <p:cNvPr id="602130" name="Oval 11"/>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grpSp>
        <p:sp>
          <p:nvSpPr>
            <p:cNvPr id="602126" name="Oval 12"/>
            <p:cNvSpPr>
              <a:spLocks noChangeArrowheads="1"/>
            </p:cNvSpPr>
            <p:nvPr/>
          </p:nvSpPr>
          <p:spPr bwMode="auto">
            <a:xfrm>
              <a:off x="6381" y="1386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602127" name="Line 13"/>
            <p:cNvSpPr>
              <a:spLocks noChangeShapeType="1"/>
            </p:cNvSpPr>
            <p:nvPr/>
          </p:nvSpPr>
          <p:spPr bwMode="auto">
            <a:xfrm flipH="1">
              <a:off x="7101" y="13324"/>
              <a:ext cx="720" cy="540"/>
            </a:xfrm>
            <a:prstGeom prst="line">
              <a:avLst/>
            </a:prstGeom>
            <a:noFill/>
            <a:ln w="9525">
              <a:solidFill>
                <a:srgbClr val="000000"/>
              </a:solidFill>
              <a:round/>
              <a:headEnd/>
              <a:tailEnd/>
            </a:ln>
          </p:spPr>
          <p:txBody>
            <a:bodyPr/>
            <a:lstStyle/>
            <a:p>
              <a:endParaRPr lang="en-US"/>
            </a:p>
          </p:txBody>
        </p:sp>
      </p:grpSp>
      <p:grpSp>
        <p:nvGrpSpPr>
          <p:cNvPr id="602116" name="Group 4"/>
          <p:cNvGrpSpPr>
            <a:grpSpLocks/>
          </p:cNvGrpSpPr>
          <p:nvPr/>
        </p:nvGrpSpPr>
        <p:grpSpPr bwMode="auto">
          <a:xfrm>
            <a:off x="3657600" y="5029200"/>
            <a:ext cx="2057400" cy="1600200"/>
            <a:chOff x="5481" y="2344"/>
            <a:chExt cx="3420" cy="3600"/>
          </a:xfrm>
        </p:grpSpPr>
        <p:sp>
          <p:nvSpPr>
            <p:cNvPr id="602117" name="Oval 5"/>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602118" name="Line 6"/>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602119" name="Line 7"/>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602120" name="Oval 8"/>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602121" name="Oval 9"/>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602122" name="Oval 10"/>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602123" name="Line 11"/>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602124" name="Line 12"/>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3"/>
          <p:cNvSpPr>
            <a:spLocks noGrp="1" noChangeArrowheads="1"/>
          </p:cNvSpPr>
          <p:nvPr>
            <p:ph idx="4294967295"/>
          </p:nvPr>
        </p:nvSpPr>
        <p:spPr>
          <a:xfrm>
            <a:off x="457200" y="1371600"/>
            <a:ext cx="8229600" cy="5029200"/>
          </a:xfrm>
        </p:spPr>
        <p:txBody>
          <a:bodyPr/>
          <a:lstStyle/>
          <a:p>
            <a:pPr eaLnBrk="1" hangingPunct="1"/>
            <a:r>
              <a:rPr lang="en-US" smtClean="0"/>
              <a:t>Similarly, 8, 18, 6 and 20 are inserted at the proper place as shown in the following figures.</a:t>
            </a:r>
          </a:p>
          <a:p>
            <a:pPr eaLnBrk="1" hangingPunct="1"/>
            <a:endParaRPr lang="en-US" smtClean="0"/>
          </a:p>
          <a:p>
            <a:pPr eaLnBrk="1" hangingPunct="1"/>
            <a:endParaRPr lang="en-US" smtClean="0"/>
          </a:p>
        </p:txBody>
      </p:sp>
      <p:sp>
        <p:nvSpPr>
          <p:cNvPr id="60313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pic>
        <p:nvPicPr>
          <p:cNvPr id="603139" name="Picture 31"/>
          <p:cNvPicPr>
            <a:picLocks noChangeAspect="1" noChangeArrowheads="1"/>
          </p:cNvPicPr>
          <p:nvPr/>
        </p:nvPicPr>
        <p:blipFill>
          <a:blip r:embed="rId2" cstate="print"/>
          <a:srcRect/>
          <a:stretch>
            <a:fillRect/>
          </a:stretch>
        </p:blipFill>
        <p:spPr bwMode="auto">
          <a:xfrm>
            <a:off x="1135063" y="2085975"/>
            <a:ext cx="5418137" cy="2116138"/>
          </a:xfrm>
          <a:prstGeom prst="rect">
            <a:avLst/>
          </a:prstGeom>
          <a:noFill/>
          <a:ln w="9525">
            <a:noFill/>
            <a:miter lim="800000"/>
            <a:headEnd/>
            <a:tailEnd/>
          </a:ln>
        </p:spPr>
      </p:pic>
      <p:pic>
        <p:nvPicPr>
          <p:cNvPr id="603140" name="Picture 32"/>
          <p:cNvPicPr>
            <a:picLocks noChangeAspect="1" noChangeArrowheads="1"/>
          </p:cNvPicPr>
          <p:nvPr/>
        </p:nvPicPr>
        <p:blipFill>
          <a:blip r:embed="rId3" cstate="print"/>
          <a:srcRect/>
          <a:stretch>
            <a:fillRect/>
          </a:stretch>
        </p:blipFill>
        <p:spPr bwMode="auto">
          <a:xfrm>
            <a:off x="1219200" y="4578350"/>
            <a:ext cx="5715000" cy="205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1"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This example clearly illustrates that given the root of a binary search tree and a value to be added to the tree, we must search for the proper place where the new value can be inserted. </a:t>
            </a:r>
          </a:p>
          <a:p>
            <a:pPr algn="just" eaLnBrk="1" hangingPunct="1">
              <a:lnSpc>
                <a:spcPct val="90000"/>
              </a:lnSpc>
            </a:pPr>
            <a:endParaRPr lang="en-US" dirty="0" smtClean="0"/>
          </a:p>
          <a:p>
            <a:pPr algn="just" eaLnBrk="1" hangingPunct="1">
              <a:lnSpc>
                <a:spcPct val="90000"/>
              </a:lnSpc>
            </a:pPr>
            <a:r>
              <a:rPr lang="en-US" dirty="0" smtClean="0"/>
              <a:t>We must also create a node for the new value and finally, we have to adjust the left and right pointers to insert the new node.</a:t>
            </a:r>
          </a:p>
          <a:p>
            <a:pPr algn="just" eaLnBrk="1" hangingPunct="1">
              <a:lnSpc>
                <a:spcPct val="90000"/>
              </a:lnSpc>
            </a:pPr>
            <a:endParaRPr lang="en-US" dirty="0" smtClean="0"/>
          </a:p>
          <a:p>
            <a:pPr algn="just" eaLnBrk="1" hangingPunct="1">
              <a:lnSpc>
                <a:spcPct val="90000"/>
              </a:lnSpc>
            </a:pPr>
            <a:r>
              <a:rPr lang="en-US" dirty="0" smtClean="0"/>
              <a:t>To find the insertion place for the new value, say 17, we initialize a temporary pointer p, which points to the root node. </a:t>
            </a:r>
          </a:p>
        </p:txBody>
      </p:sp>
      <p:sp>
        <p:nvSpPr>
          <p:cNvPr id="604162"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3"/>
          <p:cNvSpPr>
            <a:spLocks noGrp="1" noChangeArrowheads="1"/>
          </p:cNvSpPr>
          <p:nvPr>
            <p:ph idx="4294967295"/>
          </p:nvPr>
        </p:nvSpPr>
        <p:spPr>
          <a:xfrm>
            <a:off x="457200" y="1371600"/>
            <a:ext cx="7620000" cy="5029200"/>
          </a:xfrm>
        </p:spPr>
        <p:txBody>
          <a:bodyPr/>
          <a:lstStyle/>
          <a:p>
            <a:r>
              <a:rPr lang="en-US" smtClean="0"/>
              <a:t>When an operator has operands of different types, they are converted to a common type according to a small number of rules. </a:t>
            </a:r>
          </a:p>
          <a:p>
            <a:endParaRPr lang="en-US" smtClean="0"/>
          </a:p>
          <a:p>
            <a:r>
              <a:rPr lang="en-US" smtClean="0"/>
              <a:t>The following informal set of rules will suffice:</a:t>
            </a:r>
          </a:p>
          <a:p>
            <a:pPr lvl="1"/>
            <a:r>
              <a:rPr lang="en-US" sz="1800" smtClean="0"/>
              <a:t>If either operand is long double, convert the other to long double.</a:t>
            </a:r>
          </a:p>
          <a:p>
            <a:pPr lvl="1"/>
            <a:r>
              <a:rPr lang="en-US" sz="1800" smtClean="0"/>
              <a:t>Otherwise, if either operand is double, convert the other to double.</a:t>
            </a:r>
          </a:p>
          <a:p>
            <a:pPr lvl="1"/>
            <a:r>
              <a:rPr lang="en-US" sz="1800" smtClean="0"/>
              <a:t>Otherwise, if either operand is float, convert the other to float.</a:t>
            </a:r>
          </a:p>
          <a:p>
            <a:pPr lvl="1"/>
            <a:r>
              <a:rPr lang="en-US" sz="1800" smtClean="0"/>
              <a:t>Otherwise, convert char and short to int.</a:t>
            </a:r>
          </a:p>
          <a:p>
            <a:pPr lvl="1"/>
            <a:r>
              <a:rPr lang="en-US" sz="1800" smtClean="0"/>
              <a:t>Then, if either operand is long, convert the other to long.</a:t>
            </a:r>
          </a:p>
          <a:p>
            <a:endParaRPr lang="en-US" smtClean="0"/>
          </a:p>
          <a:p>
            <a:r>
              <a:rPr lang="en-US" smtClean="0"/>
              <a:t>Conversions take place across assignments; the value of the right side is converted to the type of the left, which is the type of the result.</a:t>
            </a:r>
          </a:p>
        </p:txBody>
      </p:sp>
      <p:sp>
        <p:nvSpPr>
          <p:cNvPr id="150530" name="Rectangle 2"/>
          <p:cNvSpPr>
            <a:spLocks noGrp="1" noChangeArrowheads="1"/>
          </p:cNvSpPr>
          <p:nvPr>
            <p:ph type="title" idx="4294967295"/>
          </p:nvPr>
        </p:nvSpPr>
        <p:spPr>
          <a:xfrm>
            <a:off x="0" y="0"/>
            <a:ext cx="7562850" cy="914400"/>
          </a:xfrm>
        </p:spPr>
        <p:txBody>
          <a:bodyPr/>
          <a:lstStyle/>
          <a:p>
            <a:pPr eaLnBrk="1" hangingPunct="1"/>
            <a:r>
              <a:rPr lang="en-US" sz="3200" dirty="0" smtClean="0"/>
              <a:t>Type Conversions</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We can change the contents of p to either move left or right through the tree depending on the value to be inserted. </a:t>
            </a:r>
          </a:p>
          <a:p>
            <a:pPr algn="just" eaLnBrk="1" hangingPunct="1"/>
            <a:endParaRPr lang="en-US" dirty="0" smtClean="0"/>
          </a:p>
          <a:p>
            <a:pPr algn="just" eaLnBrk="1" hangingPunct="1"/>
            <a:r>
              <a:rPr lang="en-US" dirty="0" smtClean="0"/>
              <a:t>When p becomes null, we know that we have found the insertion place as in the following figure.</a:t>
            </a:r>
          </a:p>
        </p:txBody>
      </p:sp>
      <p:sp>
        <p:nvSpPr>
          <p:cNvPr id="605186"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pic>
        <p:nvPicPr>
          <p:cNvPr id="605187" name="Picture 4"/>
          <p:cNvPicPr>
            <a:picLocks noChangeAspect="1" noChangeArrowheads="1"/>
          </p:cNvPicPr>
          <p:nvPr/>
        </p:nvPicPr>
        <p:blipFill>
          <a:blip r:embed="rId2" cstate="print"/>
          <a:srcRect/>
          <a:stretch>
            <a:fillRect/>
          </a:stretch>
        </p:blipFill>
        <p:spPr bwMode="auto">
          <a:xfrm>
            <a:off x="1600200" y="3302000"/>
            <a:ext cx="4691063" cy="3138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But once p becomes null, it is not possible to link the new node at this position because there is no access to the node that p was pointing to (node with value 18) just before it became null. </a:t>
            </a:r>
          </a:p>
          <a:p>
            <a:pPr algn="just" eaLnBrk="1" hangingPunct="1"/>
            <a:endParaRPr lang="en-US" dirty="0" smtClean="0"/>
          </a:p>
          <a:p>
            <a:pPr algn="just" eaLnBrk="1" hangingPunct="1"/>
            <a:r>
              <a:rPr lang="en-US" dirty="0" smtClean="0"/>
              <a:t>From the following figure, p becomes null when we have found that 17 will be inserted at the left of 18.</a:t>
            </a:r>
          </a:p>
          <a:p>
            <a:pPr eaLnBrk="1" hangingPunct="1"/>
            <a:endParaRPr lang="en-US" dirty="0" smtClean="0"/>
          </a:p>
          <a:p>
            <a:pPr eaLnBrk="1" hangingPunct="1"/>
            <a:endParaRPr lang="en-US" dirty="0" smtClean="0"/>
          </a:p>
        </p:txBody>
      </p:sp>
      <p:sp>
        <p:nvSpPr>
          <p:cNvPr id="606210"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pic>
        <p:nvPicPr>
          <p:cNvPr id="606211" name="Picture 4"/>
          <p:cNvPicPr>
            <a:picLocks noChangeAspect="1" noChangeArrowheads="1"/>
          </p:cNvPicPr>
          <p:nvPr/>
        </p:nvPicPr>
        <p:blipFill>
          <a:blip r:embed="rId2" cstate="print"/>
          <a:srcRect/>
          <a:stretch>
            <a:fillRect/>
          </a:stretch>
        </p:blipFill>
        <p:spPr bwMode="auto">
          <a:xfrm>
            <a:off x="2057400" y="3657600"/>
            <a:ext cx="3657600" cy="2827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You therefore need a way to climb back into the tree so that you can access the node containing 18, in order to make its left pointer point to the new node with the value 17. </a:t>
            </a:r>
          </a:p>
          <a:p>
            <a:pPr algn="just" eaLnBrk="1" hangingPunct="1"/>
            <a:endParaRPr lang="en-US" dirty="0" smtClean="0"/>
          </a:p>
          <a:p>
            <a:pPr algn="just" eaLnBrk="1" hangingPunct="1"/>
            <a:r>
              <a:rPr lang="en-US" dirty="0" smtClean="0"/>
              <a:t>For this, you need a pointer that points to the node containing 18 when p becomes null. </a:t>
            </a:r>
          </a:p>
          <a:p>
            <a:pPr algn="just" eaLnBrk="1" hangingPunct="1"/>
            <a:endParaRPr lang="en-US" dirty="0" smtClean="0"/>
          </a:p>
          <a:p>
            <a:pPr algn="just" eaLnBrk="1" hangingPunct="1"/>
            <a:r>
              <a:rPr lang="en-US" dirty="0" smtClean="0"/>
              <a:t>To achieve this, you need to have another pointer (trail) that must follow p as p moves through the tree. </a:t>
            </a:r>
          </a:p>
          <a:p>
            <a:pPr algn="just" eaLnBrk="1" hangingPunct="1"/>
            <a:endParaRPr lang="en-US" dirty="0" smtClean="0"/>
          </a:p>
          <a:p>
            <a:pPr algn="just" eaLnBrk="1" hangingPunct="1">
              <a:lnSpc>
                <a:spcPct val="90000"/>
              </a:lnSpc>
            </a:pPr>
            <a:r>
              <a:rPr lang="en-US" dirty="0" smtClean="0"/>
              <a:t>When p becomes null, this pointer will point to the leaf node (the node with value 18) to which you must link the new node (node with value 17).</a:t>
            </a:r>
          </a:p>
          <a:p>
            <a:pPr eaLnBrk="1" hangingPunct="1"/>
            <a:endParaRPr lang="en-US" dirty="0" smtClean="0"/>
          </a:p>
        </p:txBody>
      </p:sp>
      <p:sp>
        <p:nvSpPr>
          <p:cNvPr id="60723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7"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Once you know the insertion place, you must adjust the pointers of the new node. </a:t>
            </a:r>
          </a:p>
          <a:p>
            <a:pPr algn="just" eaLnBrk="1" hangingPunct="1">
              <a:lnSpc>
                <a:spcPct val="90000"/>
              </a:lnSpc>
            </a:pPr>
            <a:endParaRPr lang="en-US" dirty="0" smtClean="0"/>
          </a:p>
          <a:p>
            <a:pPr algn="just" eaLnBrk="1" hangingPunct="1">
              <a:lnSpc>
                <a:spcPct val="90000"/>
              </a:lnSpc>
            </a:pPr>
            <a:r>
              <a:rPr lang="en-US" dirty="0" smtClean="0"/>
              <a:t>At this point, you only have a pointer to the leaf node to which the new node is to be linked. </a:t>
            </a:r>
          </a:p>
          <a:p>
            <a:pPr algn="just" eaLnBrk="1" hangingPunct="1">
              <a:lnSpc>
                <a:spcPct val="90000"/>
              </a:lnSpc>
            </a:pPr>
            <a:endParaRPr lang="en-US" dirty="0" smtClean="0"/>
          </a:p>
          <a:p>
            <a:pPr algn="just" eaLnBrk="1" hangingPunct="1">
              <a:lnSpc>
                <a:spcPct val="90000"/>
              </a:lnSpc>
            </a:pPr>
            <a:r>
              <a:rPr lang="en-US" dirty="0" smtClean="0"/>
              <a:t>You must determine whether the insertion is to be done at the left </a:t>
            </a:r>
            <a:r>
              <a:rPr lang="en-US" dirty="0" err="1" smtClean="0"/>
              <a:t>subtree</a:t>
            </a:r>
            <a:r>
              <a:rPr lang="en-US" dirty="0" smtClean="0"/>
              <a:t> or the right </a:t>
            </a:r>
            <a:r>
              <a:rPr lang="en-US" dirty="0" err="1" smtClean="0"/>
              <a:t>subtree</a:t>
            </a:r>
            <a:r>
              <a:rPr lang="en-US" dirty="0" smtClean="0"/>
              <a:t> of the leaf node. </a:t>
            </a:r>
          </a:p>
          <a:p>
            <a:pPr algn="just" eaLnBrk="1" hangingPunct="1">
              <a:lnSpc>
                <a:spcPct val="90000"/>
              </a:lnSpc>
            </a:pPr>
            <a:endParaRPr lang="en-US" dirty="0" smtClean="0"/>
          </a:p>
          <a:p>
            <a:pPr algn="just" eaLnBrk="1" hangingPunct="1"/>
            <a:r>
              <a:rPr lang="en-US" dirty="0" smtClean="0"/>
              <a:t>To do that, you must compare the value to be inserted with the value in the leaf node. </a:t>
            </a:r>
          </a:p>
          <a:p>
            <a:pPr algn="just" eaLnBrk="1" hangingPunct="1"/>
            <a:endParaRPr lang="en-US" dirty="0" smtClean="0"/>
          </a:p>
          <a:p>
            <a:pPr algn="just" eaLnBrk="1" hangingPunct="1"/>
            <a:r>
              <a:rPr lang="en-US" dirty="0" smtClean="0"/>
              <a:t>If the value in the leaf node is greater, we insert the new node as its left child; otherwise we insert the new node as its right child.</a:t>
            </a:r>
          </a:p>
        </p:txBody>
      </p:sp>
      <p:sp>
        <p:nvSpPr>
          <p:cNvPr id="60825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Insertion into a Tree (Contd.).</a:t>
            </a:r>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1"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A special case of insertion that you need to watch out for arises when the tree in which you are inserting a node is an empty tree. </a:t>
            </a:r>
          </a:p>
          <a:p>
            <a:pPr algn="just" eaLnBrk="1" hangingPunct="1">
              <a:lnSpc>
                <a:spcPct val="90000"/>
              </a:lnSpc>
            </a:pPr>
            <a:endParaRPr lang="en-US" dirty="0" smtClean="0"/>
          </a:p>
          <a:p>
            <a:pPr algn="just" eaLnBrk="1" hangingPunct="1">
              <a:lnSpc>
                <a:spcPct val="90000"/>
              </a:lnSpc>
            </a:pPr>
            <a:r>
              <a:rPr lang="en-US" dirty="0" smtClean="0"/>
              <a:t>You must treat it as a special case because when p equals null, the second pointer (trail) trailing p will also be null, and any reference to info of trail like trail-&gt;info will be illegal. </a:t>
            </a:r>
          </a:p>
          <a:p>
            <a:pPr algn="just" eaLnBrk="1" hangingPunct="1">
              <a:lnSpc>
                <a:spcPct val="90000"/>
              </a:lnSpc>
            </a:pPr>
            <a:endParaRPr lang="en-US" dirty="0" smtClean="0"/>
          </a:p>
          <a:p>
            <a:pPr algn="just" eaLnBrk="1" hangingPunct="1">
              <a:lnSpc>
                <a:spcPct val="90000"/>
              </a:lnSpc>
            </a:pPr>
            <a:r>
              <a:rPr lang="en-US" dirty="0" smtClean="0"/>
              <a:t>You can check for an empty tree by determining if trail is equal to null. If that is so, we can initialize root to point to the new node.</a:t>
            </a:r>
          </a:p>
        </p:txBody>
      </p:sp>
      <p:sp>
        <p:nvSpPr>
          <p:cNvPr id="609282" name="Rectangle 2"/>
          <p:cNvSpPr>
            <a:spLocks noGrp="1" noChangeArrowheads="1"/>
          </p:cNvSpPr>
          <p:nvPr>
            <p:ph type="title" idx="4294967295"/>
          </p:nvPr>
        </p:nvSpPr>
        <p:spPr>
          <a:xfrm>
            <a:off x="3175" y="0"/>
            <a:ext cx="7564438" cy="914400"/>
          </a:xfrm>
        </p:spPr>
        <p:txBody>
          <a:bodyPr/>
          <a:lstStyle/>
          <a:p>
            <a:pPr eaLnBrk="1" hangingPunct="1"/>
            <a:r>
              <a:rPr lang="en-US" sz="2900" smtClean="0"/>
              <a:t>Creating a Tree – A Special Case of Insertion</a:t>
            </a: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The C function for insertion into a binary tree takes two parameters; one is the pointer to the root node (root), and the other is the value to be inserted (x). </a:t>
            </a:r>
          </a:p>
          <a:p>
            <a:pPr algn="just" eaLnBrk="1" hangingPunct="1"/>
            <a:endParaRPr lang="en-US" dirty="0" smtClean="0"/>
          </a:p>
          <a:p>
            <a:pPr algn="just" eaLnBrk="1" hangingPunct="1"/>
            <a:r>
              <a:rPr lang="en-US" dirty="0" smtClean="0"/>
              <a:t>You will implement this algorithm by allocating the nodes dynamically and by linking them using pointer variables. The following is the code implementation of the insert algorithm.</a:t>
            </a:r>
          </a:p>
        </p:txBody>
      </p:sp>
      <p:sp>
        <p:nvSpPr>
          <p:cNvPr id="610306" name="Rectangle 2"/>
          <p:cNvSpPr>
            <a:spLocks noGrp="1" noChangeArrowheads="1"/>
          </p:cNvSpPr>
          <p:nvPr>
            <p:ph type="title" idx="4294967295"/>
          </p:nvPr>
        </p:nvSpPr>
        <p:spPr>
          <a:xfrm>
            <a:off x="3175" y="0"/>
            <a:ext cx="7564438" cy="914400"/>
          </a:xfrm>
        </p:spPr>
        <p:txBody>
          <a:bodyPr/>
          <a:lstStyle/>
          <a:p>
            <a:pPr eaLnBrk="1" hangingPunct="1"/>
            <a:r>
              <a:rPr lang="en-US" sz="2900" smtClean="0"/>
              <a:t>Code Implementation For Insertion into a Tree</a:t>
            </a: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29" name="Rectangle 3"/>
          <p:cNvSpPr>
            <a:spLocks noGrp="1" noChangeArrowheads="1"/>
          </p:cNvSpPr>
          <p:nvPr>
            <p:ph idx="4294967295"/>
          </p:nvPr>
        </p:nvSpPr>
        <p:spPr>
          <a:xfrm>
            <a:off x="381000" y="1447800"/>
            <a:ext cx="4343400" cy="5334000"/>
          </a:xfrm>
        </p:spPr>
        <p:txBody>
          <a:bodyPr/>
          <a:lstStyle/>
          <a:p>
            <a:pPr eaLnBrk="1" hangingPunct="1">
              <a:buFont typeface="Wingdings" pitchFamily="2" charset="2"/>
              <a:buNone/>
            </a:pPr>
            <a:r>
              <a:rPr lang="en-US" sz="1400" b="1" smtClean="0">
                <a:latin typeface="Courier New" pitchFamily="49" charset="0"/>
              </a:rPr>
              <a:t>tree insert(s,x)</a:t>
            </a:r>
          </a:p>
          <a:p>
            <a:pPr eaLnBrk="1" hangingPunct="1">
              <a:buFont typeface="Wingdings" pitchFamily="2" charset="2"/>
              <a:buNone/>
            </a:pPr>
            <a:r>
              <a:rPr lang="en-US" sz="1400" b="1" smtClean="0">
                <a:latin typeface="Courier New" pitchFamily="49" charset="0"/>
              </a:rPr>
              <a:t>int x;</a:t>
            </a:r>
          </a:p>
          <a:p>
            <a:pPr eaLnBrk="1" hangingPunct="1">
              <a:buFont typeface="Wingdings" pitchFamily="2" charset="2"/>
              <a:buNone/>
            </a:pPr>
            <a:r>
              <a:rPr lang="en-US" sz="1400" b="1" smtClean="0">
                <a:latin typeface="Courier New" pitchFamily="49" charset="0"/>
              </a:rPr>
              <a:t>tree *s;</a:t>
            </a:r>
          </a:p>
          <a:p>
            <a:pPr eaLnBrk="1" hangingPunct="1">
              <a:buFont typeface="Wingdings" pitchFamily="2" charset="2"/>
              <a:buNone/>
            </a:pPr>
            <a:r>
              <a:rPr lang="en-US" sz="1400" b="1" smtClean="0">
                <a:latin typeface="Courier New" pitchFamily="49" charset="0"/>
              </a:rPr>
              <a:t>{ tree *trail, *p, *q;</a:t>
            </a:r>
          </a:p>
          <a:p>
            <a:pPr eaLnBrk="1" hangingPunct="1">
              <a:buFont typeface="Wingdings" pitchFamily="2" charset="2"/>
              <a:buNone/>
            </a:pPr>
            <a:r>
              <a:rPr lang="en-US" sz="1400" b="1" smtClean="0">
                <a:latin typeface="Courier New" pitchFamily="49" charset="0"/>
              </a:rPr>
              <a:t> q = </a:t>
            </a:r>
            <a:r>
              <a:rPr lang="en-US" sz="1200" b="1" smtClean="0">
                <a:latin typeface="Courier New" pitchFamily="49" charset="0"/>
              </a:rPr>
              <a:t>(struct tree *) malloc (sizeof(tree));</a:t>
            </a:r>
          </a:p>
          <a:p>
            <a:pPr eaLnBrk="1" hangingPunct="1">
              <a:buFont typeface="Wingdings" pitchFamily="2" charset="2"/>
              <a:buNone/>
            </a:pPr>
            <a:r>
              <a:rPr lang="en-US" sz="1400" b="1" smtClean="0">
                <a:latin typeface="Courier New" pitchFamily="49" charset="0"/>
              </a:rPr>
              <a:t> q-&gt;info = x;</a:t>
            </a:r>
          </a:p>
          <a:p>
            <a:pPr eaLnBrk="1" hangingPunct="1">
              <a:buFont typeface="Wingdings" pitchFamily="2" charset="2"/>
              <a:buNone/>
            </a:pPr>
            <a:r>
              <a:rPr lang="en-US" sz="1400" b="1" smtClean="0">
                <a:latin typeface="Courier New" pitchFamily="49" charset="0"/>
              </a:rPr>
              <a:t> q-&gt;left = null;</a:t>
            </a:r>
          </a:p>
          <a:p>
            <a:pPr eaLnBrk="1" hangingPunct="1">
              <a:buFont typeface="Wingdings" pitchFamily="2" charset="2"/>
              <a:buNone/>
            </a:pPr>
            <a:r>
              <a:rPr lang="en-US" sz="1400" b="1" smtClean="0">
                <a:latin typeface="Courier New" pitchFamily="49" charset="0"/>
              </a:rPr>
              <a:t> q-&gt;right = null;</a:t>
            </a:r>
          </a:p>
          <a:p>
            <a:pPr eaLnBrk="1" hangingPunct="1">
              <a:buFont typeface="Wingdings" pitchFamily="2" charset="2"/>
              <a:buNone/>
            </a:pPr>
            <a:r>
              <a:rPr lang="en-US" sz="1400" b="1" smtClean="0">
                <a:latin typeface="Courier New" pitchFamily="49" charset="0"/>
              </a:rPr>
              <a:t> p = s;</a:t>
            </a:r>
          </a:p>
          <a:p>
            <a:pPr eaLnBrk="1" hangingPunct="1">
              <a:buFont typeface="Wingdings" pitchFamily="2" charset="2"/>
              <a:buNone/>
            </a:pPr>
            <a:r>
              <a:rPr lang="en-US" sz="1400" b="1" smtClean="0">
                <a:latin typeface="Courier New" pitchFamily="49" charset="0"/>
              </a:rPr>
              <a:t> trail = null;</a:t>
            </a:r>
          </a:p>
          <a:p>
            <a:pPr eaLnBrk="1" hangingPunct="1">
              <a:buFont typeface="Wingdings" pitchFamily="2" charset="2"/>
              <a:buNone/>
            </a:pPr>
            <a:r>
              <a:rPr lang="en-US" sz="1400" b="1" smtClean="0">
                <a:latin typeface="Courier New" pitchFamily="49" charset="0"/>
              </a:rPr>
              <a:t> while (p != null)</a:t>
            </a:r>
          </a:p>
          <a:p>
            <a:pPr eaLnBrk="1" hangingPunct="1">
              <a:buFont typeface="Wingdings" pitchFamily="2" charset="2"/>
              <a:buNone/>
            </a:pPr>
            <a:r>
              <a:rPr lang="en-US" sz="1400" b="1" smtClean="0">
                <a:latin typeface="Courier New" pitchFamily="49" charset="0"/>
              </a:rPr>
              <a:t> {  trail = p;</a:t>
            </a:r>
          </a:p>
          <a:p>
            <a:pPr eaLnBrk="1" hangingPunct="1">
              <a:buFont typeface="Wingdings" pitchFamily="2" charset="2"/>
              <a:buNone/>
            </a:pPr>
            <a:r>
              <a:rPr lang="en-US" sz="1400" b="1" smtClean="0">
                <a:latin typeface="Courier New" pitchFamily="49" charset="0"/>
              </a:rPr>
              <a:t> 	if (x &lt; p-&gt;info) p = p-&gt;left;</a:t>
            </a:r>
          </a:p>
          <a:p>
            <a:pPr eaLnBrk="1" hangingPunct="1">
              <a:buFont typeface="Wingdings" pitchFamily="2" charset="2"/>
              <a:buNone/>
            </a:pPr>
            <a:r>
              <a:rPr lang="en-US" sz="1400" b="1" smtClean="0">
                <a:latin typeface="Courier New" pitchFamily="49" charset="0"/>
              </a:rPr>
              <a:t>   	else		p = p-&gt;right;</a:t>
            </a:r>
          </a:p>
          <a:p>
            <a:pPr eaLnBrk="1" hangingPunct="1">
              <a:buFont typeface="Wingdings" pitchFamily="2" charset="2"/>
              <a:buNone/>
            </a:pPr>
            <a:r>
              <a:rPr lang="en-US" sz="1400" b="1" smtClean="0">
                <a:latin typeface="Courier New" pitchFamily="49" charset="0"/>
              </a:rPr>
              <a:t> }</a:t>
            </a:r>
          </a:p>
        </p:txBody>
      </p:sp>
      <p:sp>
        <p:nvSpPr>
          <p:cNvPr id="611330" name="Rectangle 2"/>
          <p:cNvSpPr>
            <a:spLocks noGrp="1" noChangeArrowheads="1"/>
          </p:cNvSpPr>
          <p:nvPr>
            <p:ph type="title" idx="4294967295"/>
          </p:nvPr>
        </p:nvSpPr>
        <p:spPr>
          <a:xfrm>
            <a:off x="3174" y="0"/>
            <a:ext cx="8378825" cy="914400"/>
          </a:xfrm>
        </p:spPr>
        <p:txBody>
          <a:bodyPr/>
          <a:lstStyle/>
          <a:p>
            <a:pPr eaLnBrk="1" hangingPunct="1"/>
            <a:r>
              <a:rPr lang="en-US" sz="2600" dirty="0" smtClean="0"/>
              <a:t>Code Implementation For Insertion into a Tree (Contd.).</a:t>
            </a:r>
          </a:p>
        </p:txBody>
      </p:sp>
      <p:sp>
        <p:nvSpPr>
          <p:cNvPr id="611331" name="Rectangle 4"/>
          <p:cNvSpPr>
            <a:spLocks noChangeArrowheads="1"/>
          </p:cNvSpPr>
          <p:nvPr/>
        </p:nvSpPr>
        <p:spPr bwMode="auto">
          <a:xfrm>
            <a:off x="5029200" y="1489075"/>
            <a:ext cx="3962400" cy="3921125"/>
          </a:xfrm>
          <a:prstGeom prst="rect">
            <a:avLst/>
          </a:prstGeom>
          <a:noFill/>
          <a:ln w="9525" algn="ctr">
            <a:noFill/>
            <a:miter lim="800000"/>
            <a:headEnd/>
            <a:tailEnd/>
          </a:ln>
        </p:spPr>
        <p:txBody>
          <a:bodyPr/>
          <a:lstStyle/>
          <a:p>
            <a:pPr marL="342900" indent="-342900">
              <a:spcBef>
                <a:spcPct val="20000"/>
              </a:spcBef>
              <a:buFont typeface="Wingdings" pitchFamily="2" charset="2"/>
              <a:buNone/>
            </a:pPr>
            <a:r>
              <a:rPr lang="en-US" sz="1200" b="1">
                <a:latin typeface="Courier New" pitchFamily="49" charset="0"/>
              </a:rPr>
              <a:t>/*insertion into an empty tree; a special case of insertion */</a:t>
            </a:r>
          </a:p>
          <a:p>
            <a:pPr marL="342900" indent="-342900">
              <a:spcBef>
                <a:spcPct val="20000"/>
              </a:spcBef>
              <a:buFont typeface="Wingdings" pitchFamily="2" charset="2"/>
              <a:buNone/>
            </a:pPr>
            <a:r>
              <a:rPr lang="en-US" sz="1600" b="1">
                <a:latin typeface="Courier New" pitchFamily="49" charset="0"/>
              </a:rPr>
              <a:t>if (trail == null)</a:t>
            </a:r>
          </a:p>
          <a:p>
            <a:pPr marL="342900" indent="-342900">
              <a:spcBef>
                <a:spcPct val="20000"/>
              </a:spcBef>
              <a:buFont typeface="Wingdings" pitchFamily="2" charset="2"/>
              <a:buNone/>
            </a:pPr>
            <a:r>
              <a:rPr lang="en-US" sz="1600" b="1">
                <a:latin typeface="Courier New" pitchFamily="49" charset="0"/>
              </a:rPr>
              <a:t> {	s = q;</a:t>
            </a:r>
          </a:p>
          <a:p>
            <a:pPr marL="342900" indent="-342900">
              <a:spcBef>
                <a:spcPct val="20000"/>
              </a:spcBef>
              <a:buFont typeface="Wingdings" pitchFamily="2" charset="2"/>
              <a:buNone/>
            </a:pPr>
            <a:r>
              <a:rPr lang="en-US" sz="1600" b="1">
                <a:latin typeface="Courier New" pitchFamily="49" charset="0"/>
              </a:rPr>
              <a:t>  	return (s);</a:t>
            </a:r>
          </a:p>
          <a:p>
            <a:pPr marL="342900" indent="-342900">
              <a:spcBef>
                <a:spcPct val="20000"/>
              </a:spcBef>
              <a:buFont typeface="Wingdings" pitchFamily="2" charset="2"/>
              <a:buNone/>
            </a:pPr>
            <a:r>
              <a:rPr lang="en-US" sz="1600" b="1">
                <a:latin typeface="Courier New" pitchFamily="49" charset="0"/>
              </a:rPr>
              <a:t> }</a:t>
            </a:r>
          </a:p>
          <a:p>
            <a:pPr marL="342900" indent="-342900">
              <a:spcBef>
                <a:spcPct val="20000"/>
              </a:spcBef>
              <a:buFont typeface="Wingdings" pitchFamily="2" charset="2"/>
              <a:buNone/>
            </a:pPr>
            <a:r>
              <a:rPr lang="en-US" sz="1600" b="1">
                <a:latin typeface="Courier New" pitchFamily="49" charset="0"/>
              </a:rPr>
              <a:t>if(x &lt; trail-&gt;info)</a:t>
            </a:r>
          </a:p>
          <a:p>
            <a:pPr marL="342900" indent="-342900">
              <a:spcBef>
                <a:spcPct val="20000"/>
              </a:spcBef>
              <a:buFont typeface="Wingdings" pitchFamily="2" charset="2"/>
              <a:buNone/>
            </a:pPr>
            <a:r>
              <a:rPr lang="en-US" sz="1600" b="1">
                <a:latin typeface="Courier New" pitchFamily="49" charset="0"/>
              </a:rPr>
              <a:t>   trail-&gt;left = q;</a:t>
            </a:r>
          </a:p>
          <a:p>
            <a:pPr marL="342900" indent="-342900">
              <a:spcBef>
                <a:spcPct val="20000"/>
              </a:spcBef>
              <a:buFont typeface="Wingdings" pitchFamily="2" charset="2"/>
              <a:buNone/>
            </a:pPr>
            <a:r>
              <a:rPr lang="en-US" sz="1600" b="1">
                <a:latin typeface="Courier New" pitchFamily="49" charset="0"/>
              </a:rPr>
              <a:t>else</a:t>
            </a:r>
          </a:p>
          <a:p>
            <a:pPr marL="342900" indent="-342900">
              <a:spcBef>
                <a:spcPct val="20000"/>
              </a:spcBef>
              <a:buFont typeface="Wingdings" pitchFamily="2" charset="2"/>
              <a:buNone/>
            </a:pPr>
            <a:r>
              <a:rPr lang="en-US" sz="1600" b="1">
                <a:latin typeface="Courier New" pitchFamily="49" charset="0"/>
              </a:rPr>
              <a:t>  trail-&gt;right = q;</a:t>
            </a:r>
          </a:p>
          <a:p>
            <a:pPr marL="342900" indent="-342900">
              <a:spcBef>
                <a:spcPct val="20000"/>
              </a:spcBef>
              <a:buFont typeface="Wingdings" pitchFamily="2" charset="2"/>
              <a:buNone/>
            </a:pPr>
            <a:r>
              <a:rPr lang="en-US" sz="1600" b="1">
                <a:latin typeface="Courier New" pitchFamily="49" charset="0"/>
              </a:rPr>
              <a:t>return (s);</a:t>
            </a:r>
          </a:p>
          <a:p>
            <a:pPr marL="342900" indent="-342900">
              <a:spcBef>
                <a:spcPct val="20000"/>
              </a:spcBef>
              <a:buFont typeface="Wingdings" pitchFamily="2" charset="2"/>
              <a:buNone/>
            </a:pPr>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3"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You have seen that to insert a node, you must compare x with root-&gt;info. </a:t>
            </a:r>
          </a:p>
          <a:p>
            <a:pPr algn="just" eaLnBrk="1" hangingPunct="1">
              <a:lnSpc>
                <a:spcPct val="90000"/>
              </a:lnSpc>
            </a:pPr>
            <a:endParaRPr lang="en-US" dirty="0" smtClean="0"/>
          </a:p>
          <a:p>
            <a:pPr algn="just" eaLnBrk="1" hangingPunct="1">
              <a:lnSpc>
                <a:spcPct val="90000"/>
              </a:lnSpc>
            </a:pPr>
            <a:r>
              <a:rPr lang="en-US" dirty="0" smtClean="0"/>
              <a:t>If x is less than root-&gt;info, then x must be inserted into the left </a:t>
            </a:r>
            <a:r>
              <a:rPr lang="en-US" dirty="0" err="1" smtClean="0"/>
              <a:t>subtree</a:t>
            </a:r>
            <a:r>
              <a:rPr lang="en-US" dirty="0" smtClean="0"/>
              <a:t>. </a:t>
            </a:r>
          </a:p>
          <a:p>
            <a:pPr algn="just" eaLnBrk="1" hangingPunct="1">
              <a:lnSpc>
                <a:spcPct val="90000"/>
              </a:lnSpc>
            </a:pPr>
            <a:endParaRPr lang="en-US" dirty="0" smtClean="0"/>
          </a:p>
          <a:p>
            <a:pPr algn="just" eaLnBrk="1" hangingPunct="1">
              <a:lnSpc>
                <a:spcPct val="90000"/>
              </a:lnSpc>
            </a:pPr>
            <a:r>
              <a:rPr lang="en-US" dirty="0" smtClean="0"/>
              <a:t>Otherwise, x must be inserted into the right </a:t>
            </a:r>
            <a:r>
              <a:rPr lang="en-US" dirty="0" err="1" smtClean="0"/>
              <a:t>subtree</a:t>
            </a:r>
            <a:r>
              <a:rPr lang="en-US" dirty="0" smtClean="0"/>
              <a:t>. </a:t>
            </a:r>
          </a:p>
          <a:p>
            <a:pPr algn="just" eaLnBrk="1" hangingPunct="1">
              <a:lnSpc>
                <a:spcPct val="90000"/>
              </a:lnSpc>
            </a:pPr>
            <a:endParaRPr lang="en-US" dirty="0" smtClean="0"/>
          </a:p>
          <a:p>
            <a:pPr algn="just" eaLnBrk="1" hangingPunct="1">
              <a:lnSpc>
                <a:spcPct val="90000"/>
              </a:lnSpc>
            </a:pPr>
            <a:r>
              <a:rPr lang="en-US" dirty="0" smtClean="0"/>
              <a:t>This description suggests a recursive method where you compare the new value (x) with the one in the root and you use exactly the same insertion method either on the left </a:t>
            </a:r>
            <a:r>
              <a:rPr lang="en-US" dirty="0" err="1" smtClean="0"/>
              <a:t>subtree</a:t>
            </a:r>
            <a:r>
              <a:rPr lang="en-US" dirty="0" smtClean="0"/>
              <a:t> or on the right </a:t>
            </a:r>
            <a:r>
              <a:rPr lang="en-US" dirty="0" err="1" smtClean="0"/>
              <a:t>subtree</a:t>
            </a:r>
            <a:r>
              <a:rPr lang="en-US" dirty="0" smtClean="0"/>
              <a:t>. </a:t>
            </a:r>
          </a:p>
          <a:p>
            <a:pPr algn="just" eaLnBrk="1" hangingPunct="1">
              <a:lnSpc>
                <a:spcPct val="90000"/>
              </a:lnSpc>
            </a:pPr>
            <a:endParaRPr lang="en-US" dirty="0" smtClean="0"/>
          </a:p>
        </p:txBody>
      </p:sp>
      <p:sp>
        <p:nvSpPr>
          <p:cNvPr id="1775618" name="Rectangle 2"/>
          <p:cNvSpPr>
            <a:spLocks noGrp="1" noChangeArrowheads="1"/>
          </p:cNvSpPr>
          <p:nvPr>
            <p:ph type="title" idx="4294967295"/>
          </p:nvPr>
        </p:nvSpPr>
        <p:spPr>
          <a:xfrm>
            <a:off x="3174" y="0"/>
            <a:ext cx="8226426" cy="914400"/>
          </a:xfrm>
        </p:spPr>
        <p:txBody>
          <a:bodyPr>
            <a:normAutofit/>
          </a:bodyPr>
          <a:lstStyle/>
          <a:p>
            <a:pPr eaLnBrk="1" hangingPunct="1">
              <a:defRPr/>
            </a:pPr>
            <a:r>
              <a:rPr lang="en-US" sz="2400" dirty="0"/>
              <a:t>Code Implementation For </a:t>
            </a:r>
            <a:r>
              <a:rPr lang="en-US" sz="2400" dirty="0" smtClean="0"/>
              <a:t>Insertion into a Tree using Recursion</a:t>
            </a:r>
            <a:endParaRPr lang="en-US" sz="2400" dirty="0"/>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3"/>
          <p:cNvSpPr>
            <a:spLocks noGrp="1" noChangeArrowheads="1"/>
          </p:cNvSpPr>
          <p:nvPr>
            <p:ph idx="4294967295"/>
          </p:nvPr>
        </p:nvSpPr>
        <p:spPr>
          <a:xfrm>
            <a:off x="228600" y="1143000"/>
            <a:ext cx="8458200" cy="5257800"/>
          </a:xfrm>
        </p:spPr>
        <p:txBody>
          <a:bodyPr/>
          <a:lstStyle/>
          <a:p>
            <a:pPr algn="just" eaLnBrk="1" hangingPunct="1"/>
            <a:r>
              <a:rPr lang="en-US" dirty="0" smtClean="0"/>
              <a:t>The base case is inserting a node into an empty tree. You can write a recursive routine (</a:t>
            </a:r>
            <a:r>
              <a:rPr lang="en-US" dirty="0" err="1" smtClean="0"/>
              <a:t>rinsert</a:t>
            </a:r>
            <a:r>
              <a:rPr lang="en-US" dirty="0" smtClean="0"/>
              <a:t>) to insert a node recursively as follows:</a:t>
            </a:r>
          </a:p>
          <a:p>
            <a:pPr algn="just" eaLnBrk="1" hangingPunct="1">
              <a:buFont typeface="Wingdings" pitchFamily="2" charset="2"/>
              <a:buNone/>
            </a:pPr>
            <a:endParaRPr lang="en-US" sz="1400" dirty="0" smtClean="0">
              <a:latin typeface="Courier New" pitchFamily="49" charset="0"/>
            </a:endParaRPr>
          </a:p>
          <a:p>
            <a:pPr algn="just" eaLnBrk="1" hangingPunct="1">
              <a:buFont typeface="Wingdings" pitchFamily="2" charset="2"/>
              <a:buNone/>
            </a:pPr>
            <a:r>
              <a:rPr lang="en-US" sz="1600" dirty="0" smtClean="0">
                <a:latin typeface="Courier New" pitchFamily="49" charset="0"/>
              </a:rPr>
              <a:t>Tree* </a:t>
            </a:r>
            <a:r>
              <a:rPr lang="en-US" sz="1600" dirty="0" err="1" smtClean="0">
                <a:latin typeface="Courier New" pitchFamily="49" charset="0"/>
              </a:rPr>
              <a:t>rinsert</a:t>
            </a:r>
            <a:r>
              <a:rPr lang="en-US" sz="1600" dirty="0" smtClean="0">
                <a:latin typeface="Courier New" pitchFamily="49" charset="0"/>
              </a:rPr>
              <a:t> </a:t>
            </a:r>
            <a:r>
              <a:rPr lang="en-US" sz="1600" dirty="0" smtClean="0">
                <a:latin typeface="Courier New" pitchFamily="49" charset="0"/>
              </a:rPr>
              <a:t>(</a:t>
            </a:r>
            <a:r>
              <a:rPr lang="en-US" sz="1600" smtClean="0">
                <a:latin typeface="Courier New" pitchFamily="49" charset="0"/>
              </a:rPr>
              <a:t>x,s)</a:t>
            </a:r>
            <a:endParaRPr lang="en-US" sz="1600" dirty="0" smtClean="0">
              <a:latin typeface="Courier New" pitchFamily="49" charset="0"/>
            </a:endParaRPr>
          </a:p>
          <a:p>
            <a:pPr eaLnBrk="1" hangingPunct="1">
              <a:buFont typeface="Wingdings" pitchFamily="2" charset="2"/>
              <a:buNone/>
            </a:pPr>
            <a:r>
              <a:rPr lang="en-US" sz="1600" dirty="0" smtClean="0">
                <a:latin typeface="Courier New" pitchFamily="49" charset="0"/>
              </a:rPr>
              <a:t>tree *s;</a:t>
            </a:r>
          </a:p>
          <a:p>
            <a:pPr eaLnBrk="1" hangingPunct="1">
              <a:buFont typeface="Wingdings" pitchFamily="2" charset="2"/>
              <a:buNone/>
            </a:pPr>
            <a:r>
              <a:rPr lang="en-US" sz="1600" dirty="0" err="1" smtClean="0">
                <a:latin typeface="Courier New" pitchFamily="49" charset="0"/>
              </a:rPr>
              <a:t>int</a:t>
            </a:r>
            <a:r>
              <a:rPr lang="en-US" sz="1600" dirty="0" smtClean="0">
                <a:latin typeface="Courier New" pitchFamily="49" charset="0"/>
              </a:rPr>
              <a:t> x;</a:t>
            </a:r>
          </a:p>
          <a:p>
            <a:pPr eaLnBrk="1" hangingPunct="1">
              <a:buFont typeface="Wingdings" pitchFamily="2" charset="2"/>
              <a:buNone/>
            </a:pPr>
            <a:r>
              <a:rPr lang="en-US" sz="1600" dirty="0" smtClean="0">
                <a:latin typeface="Courier New" pitchFamily="49" charset="0"/>
              </a:rPr>
              <a:t> { /* insertion into an empty tree; a special case of insertion */</a:t>
            </a:r>
          </a:p>
          <a:p>
            <a:pPr eaLnBrk="1" hangingPunct="1">
              <a:buFont typeface="Wingdings" pitchFamily="2" charset="2"/>
              <a:buNone/>
            </a:pPr>
            <a:r>
              <a:rPr lang="en-US" sz="1600" dirty="0" smtClean="0">
                <a:latin typeface="Courier New" pitchFamily="49" charset="0"/>
              </a:rPr>
              <a:t>  if (!s)</a:t>
            </a:r>
          </a:p>
          <a:p>
            <a:pPr eaLnBrk="1" hangingPunct="1">
              <a:buFont typeface="Wingdings" pitchFamily="2" charset="2"/>
              <a:buNone/>
            </a:pPr>
            <a:r>
              <a:rPr lang="en-US" sz="1600" dirty="0" smtClean="0">
                <a:latin typeface="Courier New" pitchFamily="49" charset="0"/>
              </a:rPr>
              <a:t>   {	s=(</a:t>
            </a:r>
            <a:r>
              <a:rPr lang="en-US" sz="1600" dirty="0" err="1" smtClean="0">
                <a:latin typeface="Courier New" pitchFamily="49" charset="0"/>
              </a:rPr>
              <a:t>struct</a:t>
            </a:r>
            <a:r>
              <a:rPr lang="en-US" sz="1600" dirty="0" smtClean="0">
                <a:latin typeface="Courier New" pitchFamily="49" charset="0"/>
              </a:rPr>
              <a:t> tree*) </a:t>
            </a:r>
            <a:r>
              <a:rPr lang="en-US" sz="1600" dirty="0" err="1" smtClean="0">
                <a:latin typeface="Courier New" pitchFamily="49" charset="0"/>
              </a:rPr>
              <a:t>malloc</a:t>
            </a:r>
            <a:r>
              <a:rPr lang="en-US" sz="1600" dirty="0" smtClean="0">
                <a:latin typeface="Courier New" pitchFamily="49" charset="0"/>
              </a:rPr>
              <a:t> (</a:t>
            </a:r>
            <a:r>
              <a:rPr lang="en-US" sz="1600" dirty="0" err="1" smtClean="0">
                <a:latin typeface="Courier New" pitchFamily="49" charset="0"/>
              </a:rPr>
              <a:t>sizeof</a:t>
            </a:r>
            <a:r>
              <a:rPr lang="en-US" sz="1600" dirty="0" smtClean="0">
                <a:latin typeface="Courier New" pitchFamily="49" charset="0"/>
              </a:rPr>
              <a:t>(</a:t>
            </a:r>
            <a:r>
              <a:rPr lang="en-US" sz="1600" dirty="0" err="1" smtClean="0">
                <a:latin typeface="Courier New" pitchFamily="49" charset="0"/>
              </a:rPr>
              <a:t>struct</a:t>
            </a:r>
            <a:r>
              <a:rPr lang="en-US" sz="1600" dirty="0" smtClean="0">
                <a:latin typeface="Courier New" pitchFamily="49" charset="0"/>
              </a:rPr>
              <a:t> tree));</a:t>
            </a:r>
          </a:p>
          <a:p>
            <a:pPr eaLnBrk="1" hangingPunct="1">
              <a:buFont typeface="Wingdings" pitchFamily="2" charset="2"/>
              <a:buNone/>
            </a:pPr>
            <a:r>
              <a:rPr lang="en-US" sz="1600" dirty="0" smtClean="0">
                <a:latin typeface="Courier New" pitchFamily="49" charset="0"/>
              </a:rPr>
              <a:t>		s-&gt;info = x;</a:t>
            </a:r>
          </a:p>
          <a:p>
            <a:pPr eaLnBrk="1" hangingPunct="1">
              <a:buFont typeface="Wingdings" pitchFamily="2" charset="2"/>
              <a:buNone/>
            </a:pPr>
            <a:r>
              <a:rPr lang="en-US" sz="1600" dirty="0" smtClean="0">
                <a:latin typeface="Courier New" pitchFamily="49" charset="0"/>
              </a:rPr>
              <a:t>		s-&gt;left = null;</a:t>
            </a:r>
          </a:p>
          <a:p>
            <a:pPr eaLnBrk="1" hangingPunct="1">
              <a:buFont typeface="Wingdings" pitchFamily="2" charset="2"/>
              <a:buNone/>
            </a:pPr>
            <a:r>
              <a:rPr lang="en-US" sz="1600" dirty="0" smtClean="0">
                <a:latin typeface="Courier New" pitchFamily="49" charset="0"/>
              </a:rPr>
              <a:t>		s-&gt;right = null;</a:t>
            </a:r>
          </a:p>
          <a:p>
            <a:pPr eaLnBrk="1" hangingPunct="1">
              <a:buFont typeface="Wingdings" pitchFamily="2" charset="2"/>
              <a:buNone/>
            </a:pPr>
            <a:r>
              <a:rPr lang="en-US" sz="1600" dirty="0" smtClean="0">
                <a:latin typeface="Courier New" pitchFamily="49" charset="0"/>
              </a:rPr>
              <a:t>		return (s);</a:t>
            </a:r>
          </a:p>
          <a:p>
            <a:pPr eaLnBrk="1" hangingPunct="1">
              <a:buFont typeface="Wingdings" pitchFamily="2" charset="2"/>
              <a:buNone/>
            </a:pPr>
            <a:r>
              <a:rPr lang="en-US" sz="1600" dirty="0" smtClean="0">
                <a:latin typeface="Courier New" pitchFamily="49" charset="0"/>
              </a:rPr>
              <a:t>	}</a:t>
            </a:r>
          </a:p>
          <a:p>
            <a:pPr eaLnBrk="1" hangingPunct="1">
              <a:buFont typeface="Wingdings" pitchFamily="2" charset="2"/>
              <a:buNone/>
            </a:pPr>
            <a:r>
              <a:rPr lang="en-US" sz="1600" dirty="0" smtClean="0">
                <a:latin typeface="Courier New" pitchFamily="49" charset="0"/>
              </a:rPr>
              <a:t>	if (x &lt; s-&gt;info) 	s-&gt;left = </a:t>
            </a:r>
            <a:r>
              <a:rPr lang="en-US" sz="1600" dirty="0" err="1" smtClean="0">
                <a:latin typeface="Courier New" pitchFamily="49" charset="0"/>
              </a:rPr>
              <a:t>rinsert</a:t>
            </a:r>
            <a:r>
              <a:rPr lang="en-US" sz="1600" dirty="0" smtClean="0">
                <a:latin typeface="Courier New" pitchFamily="49" charset="0"/>
              </a:rPr>
              <a:t>(x, s-&gt;left);</a:t>
            </a:r>
          </a:p>
          <a:p>
            <a:pPr eaLnBrk="1" hangingPunct="1">
              <a:buFont typeface="Wingdings" pitchFamily="2" charset="2"/>
              <a:buNone/>
            </a:pPr>
            <a:r>
              <a:rPr lang="en-US" sz="1600" dirty="0" smtClean="0">
                <a:latin typeface="Courier New" pitchFamily="49" charset="0"/>
              </a:rPr>
              <a:t> else if (x &gt; s-&gt;info)	s-&gt;right = </a:t>
            </a:r>
            <a:r>
              <a:rPr lang="en-US" sz="1600" dirty="0" err="1" smtClean="0">
                <a:latin typeface="Courier New" pitchFamily="49" charset="0"/>
              </a:rPr>
              <a:t>rinsert</a:t>
            </a:r>
            <a:r>
              <a:rPr lang="en-US" sz="1600" dirty="0" smtClean="0">
                <a:latin typeface="Courier New" pitchFamily="49" charset="0"/>
              </a:rPr>
              <a:t>(x, s-&gt;right);</a:t>
            </a:r>
          </a:p>
          <a:p>
            <a:pPr eaLnBrk="1" hangingPunct="1">
              <a:buFont typeface="Wingdings" pitchFamily="2" charset="2"/>
              <a:buNone/>
            </a:pPr>
            <a:r>
              <a:rPr lang="en-US" sz="1600" dirty="0" smtClean="0">
                <a:latin typeface="Courier New" pitchFamily="49" charset="0"/>
              </a:rPr>
              <a:t>return (s);</a:t>
            </a:r>
          </a:p>
          <a:p>
            <a:pPr eaLnBrk="1" hangingPunct="1">
              <a:buFont typeface="Wingdings" pitchFamily="2" charset="2"/>
              <a:buNone/>
            </a:pPr>
            <a:r>
              <a:rPr lang="en-US" sz="1600" dirty="0" smtClean="0">
                <a:latin typeface="Courier New" pitchFamily="49" charset="0"/>
              </a:rPr>
              <a:t>}</a:t>
            </a:r>
            <a:endParaRPr lang="en-US" sz="1600" dirty="0" smtClean="0"/>
          </a:p>
        </p:txBody>
      </p:sp>
      <p:sp>
        <p:nvSpPr>
          <p:cNvPr id="1776642" name="Rectangle 2"/>
          <p:cNvSpPr>
            <a:spLocks noGrp="1" noChangeArrowheads="1"/>
          </p:cNvSpPr>
          <p:nvPr>
            <p:ph type="title" idx="4294967295"/>
          </p:nvPr>
        </p:nvSpPr>
        <p:spPr>
          <a:xfrm>
            <a:off x="3174" y="0"/>
            <a:ext cx="8455026" cy="914400"/>
          </a:xfrm>
        </p:spPr>
        <p:txBody>
          <a:bodyPr>
            <a:normAutofit/>
          </a:bodyPr>
          <a:lstStyle/>
          <a:p>
            <a:pPr eaLnBrk="1" hangingPunct="1">
              <a:defRPr/>
            </a:pPr>
            <a:r>
              <a:rPr lang="en-US" sz="2000" dirty="0" smtClean="0"/>
              <a:t>Code Implementation For Insertion into a Tree using Recursion (Contd.).</a:t>
            </a:r>
            <a:endParaRPr lang="en-US" sz="2000" dirty="0"/>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The shape of a binary tree is determined by the order in which the nodes are inserted. </a:t>
            </a:r>
          </a:p>
          <a:p>
            <a:pPr algn="just" eaLnBrk="1" hangingPunct="1"/>
            <a:endParaRPr lang="en-US" dirty="0" smtClean="0"/>
          </a:p>
          <a:p>
            <a:pPr algn="just" eaLnBrk="1" hangingPunct="1"/>
            <a:r>
              <a:rPr lang="en-US" dirty="0" smtClean="0"/>
              <a:t>Given the following input, their insertion into the tree in the same order would more or less produce a balanced binary search tree as shown below: </a:t>
            </a:r>
          </a:p>
          <a:p>
            <a:pPr lvl="1" eaLnBrk="1" hangingPunct="1"/>
            <a:r>
              <a:rPr lang="en-US" sz="1600" dirty="0" smtClean="0"/>
              <a:t>Input values: 10, 15, 12, 7, 8, 18, 6, 20</a:t>
            </a:r>
          </a:p>
        </p:txBody>
      </p:sp>
      <p:sp>
        <p:nvSpPr>
          <p:cNvPr id="1778690" name="Rectangle 2"/>
          <p:cNvSpPr>
            <a:spLocks noGrp="1" noChangeArrowheads="1"/>
          </p:cNvSpPr>
          <p:nvPr>
            <p:ph type="title" idx="4294967295"/>
          </p:nvPr>
        </p:nvSpPr>
        <p:spPr>
          <a:xfrm>
            <a:off x="3174" y="0"/>
            <a:ext cx="8683626" cy="914400"/>
          </a:xfrm>
        </p:spPr>
        <p:txBody>
          <a:bodyPr>
            <a:noAutofit/>
          </a:bodyPr>
          <a:lstStyle/>
          <a:p>
            <a:pPr eaLnBrk="1" hangingPunct="1">
              <a:defRPr/>
            </a:pPr>
            <a:r>
              <a:rPr lang="en-US" sz="2300" dirty="0"/>
              <a:t>Circumstances When a Binary Tree </a:t>
            </a:r>
            <a:r>
              <a:rPr lang="en-US" sz="2300" dirty="0" smtClean="0"/>
              <a:t>Degenerates into </a:t>
            </a:r>
            <a:r>
              <a:rPr lang="en-US" sz="2300" dirty="0"/>
              <a:t>a Linked List </a:t>
            </a:r>
          </a:p>
        </p:txBody>
      </p:sp>
      <p:pic>
        <p:nvPicPr>
          <p:cNvPr id="614403" name="Picture 4"/>
          <p:cNvPicPr>
            <a:picLocks noChangeAspect="1" noChangeArrowheads="1"/>
          </p:cNvPicPr>
          <p:nvPr/>
        </p:nvPicPr>
        <p:blipFill>
          <a:blip r:embed="rId2" cstate="print"/>
          <a:srcRect/>
          <a:stretch>
            <a:fillRect/>
          </a:stretch>
        </p:blipFill>
        <p:spPr bwMode="auto">
          <a:xfrm>
            <a:off x="4114800" y="3886200"/>
            <a:ext cx="3429000" cy="2290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3"/>
          <p:cNvSpPr>
            <a:spLocks noGrp="1" noChangeArrowheads="1"/>
          </p:cNvSpPr>
          <p:nvPr>
            <p:ph idx="4294967295"/>
          </p:nvPr>
        </p:nvSpPr>
        <p:spPr>
          <a:xfrm>
            <a:off x="457200" y="1371600"/>
            <a:ext cx="7620000" cy="5029200"/>
          </a:xfrm>
        </p:spPr>
        <p:txBody>
          <a:bodyPr/>
          <a:lstStyle/>
          <a:p>
            <a:pPr algn="just"/>
            <a:r>
              <a:rPr lang="en-US" smtClean="0"/>
              <a:t>Consider the following assignments:</a:t>
            </a:r>
          </a:p>
          <a:p>
            <a:pPr lvl="2" algn="just">
              <a:buFont typeface="Arial" charset="0"/>
              <a:buNone/>
            </a:pPr>
            <a:r>
              <a:rPr lang="en-US" sz="1800" smtClean="0"/>
              <a:t>int i;</a:t>
            </a:r>
          </a:p>
          <a:p>
            <a:pPr lvl="2" algn="just">
              <a:buFont typeface="Arial" charset="0"/>
              <a:buNone/>
            </a:pPr>
            <a:r>
              <a:rPr lang="en-US" sz="1800" smtClean="0"/>
              <a:t>char c;</a:t>
            </a:r>
          </a:p>
          <a:p>
            <a:pPr lvl="2" algn="just">
              <a:buFont typeface="Arial" charset="0"/>
              <a:buNone/>
            </a:pPr>
            <a:r>
              <a:rPr lang="en-US" sz="1800" smtClean="0"/>
              <a:t>i = c;</a:t>
            </a:r>
          </a:p>
          <a:p>
            <a:pPr algn="just"/>
            <a:endParaRPr lang="en-US" sz="1800" smtClean="0"/>
          </a:p>
          <a:p>
            <a:pPr algn="just"/>
            <a:r>
              <a:rPr lang="en-US" smtClean="0"/>
              <a:t>In the aforesaid assignment, the data type on the right (char) is converted to the data type on the left (int) which is the type of the result.</a:t>
            </a:r>
          </a:p>
          <a:p>
            <a:pPr algn="just"/>
            <a:endParaRPr lang="en-US" smtClean="0"/>
          </a:p>
          <a:p>
            <a:pPr algn="just"/>
            <a:r>
              <a:rPr lang="en-US" smtClean="0"/>
              <a:t>If x is float and i is int, then x = i and i = x both cause conversions; float to int causes truncation of any fractional part. When a double is converted to float, whether the value is rounded or truncated is implementation dependent.</a:t>
            </a:r>
          </a:p>
          <a:p>
            <a:pPr algn="just"/>
            <a:endParaRPr lang="en-US" sz="2200" smtClean="0"/>
          </a:p>
        </p:txBody>
      </p:sp>
      <p:sp>
        <p:nvSpPr>
          <p:cNvPr id="152578" name="Rectangle 2"/>
          <p:cNvSpPr>
            <a:spLocks noGrp="1" noChangeArrowheads="1"/>
          </p:cNvSpPr>
          <p:nvPr>
            <p:ph type="title" idx="4294967295"/>
          </p:nvPr>
        </p:nvSpPr>
        <p:spPr>
          <a:xfrm>
            <a:off x="0" y="0"/>
            <a:ext cx="7562850" cy="914400"/>
          </a:xfrm>
        </p:spPr>
        <p:txBody>
          <a:bodyPr/>
          <a:lstStyle/>
          <a:p>
            <a:r>
              <a:rPr lang="en-US" sz="3200" dirty="0" smtClean="0"/>
              <a:t>Type Conversions (Contd.).</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5" name="Rectangle 3"/>
          <p:cNvSpPr>
            <a:spLocks noGrp="1" noChangeArrowheads="1"/>
          </p:cNvSpPr>
          <p:nvPr>
            <p:ph idx="4294967295"/>
          </p:nvPr>
        </p:nvSpPr>
        <p:spPr>
          <a:xfrm>
            <a:off x="457200" y="1371600"/>
            <a:ext cx="8229600" cy="5029200"/>
          </a:xfrm>
        </p:spPr>
        <p:txBody>
          <a:bodyPr/>
          <a:lstStyle/>
          <a:p>
            <a:pPr eaLnBrk="1" hangingPunct="1"/>
            <a:r>
              <a:rPr lang="en-US" dirty="0" smtClean="0"/>
              <a:t>If the same input is given in the sorted order as</a:t>
            </a:r>
          </a:p>
          <a:p>
            <a:pPr eaLnBrk="1" hangingPunct="1"/>
            <a:r>
              <a:rPr lang="en-US" dirty="0" smtClean="0"/>
              <a:t>6, 7, 8, 10, 12, 15, 18, 20, you will construct a lopsided tree with only right </a:t>
            </a:r>
            <a:r>
              <a:rPr lang="en-US" dirty="0" err="1" smtClean="0"/>
              <a:t>subtrees</a:t>
            </a:r>
            <a:r>
              <a:rPr lang="en-US" dirty="0" smtClean="0"/>
              <a:t> starting from the root. </a:t>
            </a:r>
          </a:p>
          <a:p>
            <a:pPr eaLnBrk="1" hangingPunct="1"/>
            <a:endParaRPr lang="en-US" dirty="0" smtClean="0"/>
          </a:p>
          <a:p>
            <a:pPr eaLnBrk="1" hangingPunct="1"/>
            <a:r>
              <a:rPr lang="en-US" dirty="0" smtClean="0"/>
              <a:t>Such a tree will be conspicuous by the absence of its left </a:t>
            </a:r>
            <a:r>
              <a:rPr lang="en-US" dirty="0" err="1" smtClean="0"/>
              <a:t>subtree</a:t>
            </a:r>
            <a:r>
              <a:rPr lang="en-US" dirty="0" smtClean="0"/>
              <a:t> from the top. </a:t>
            </a:r>
          </a:p>
        </p:txBody>
      </p:sp>
      <p:sp>
        <p:nvSpPr>
          <p:cNvPr id="1780738" name="Rectangle 2"/>
          <p:cNvSpPr>
            <a:spLocks noGrp="1" noChangeArrowheads="1"/>
          </p:cNvSpPr>
          <p:nvPr>
            <p:ph type="title" idx="4294967295"/>
          </p:nvPr>
        </p:nvSpPr>
        <p:spPr>
          <a:xfrm>
            <a:off x="3174" y="0"/>
            <a:ext cx="8455025" cy="914400"/>
          </a:xfrm>
        </p:spPr>
        <p:txBody>
          <a:bodyPr>
            <a:noAutofit/>
          </a:bodyPr>
          <a:lstStyle/>
          <a:p>
            <a:pPr eaLnBrk="1" hangingPunct="1">
              <a:defRPr/>
            </a:pPr>
            <a:r>
              <a:rPr lang="en-US" dirty="0"/>
              <a:t>Circumstances When a Binary Tree </a:t>
            </a:r>
            <a:r>
              <a:rPr lang="en-US" dirty="0" smtClean="0"/>
              <a:t>Degenerates into </a:t>
            </a:r>
            <a:r>
              <a:rPr lang="en-US" dirty="0"/>
              <a:t>a Linked List </a:t>
            </a:r>
            <a:r>
              <a:rPr lang="en-US" dirty="0" smtClean="0"/>
              <a:t>(Contd.).</a:t>
            </a:r>
            <a:endParaRPr lang="en-US" dirty="0"/>
          </a:p>
        </p:txBody>
      </p:sp>
      <p:pic>
        <p:nvPicPr>
          <p:cNvPr id="615427" name="Picture 4"/>
          <p:cNvPicPr>
            <a:picLocks noChangeAspect="1" noChangeArrowheads="1"/>
          </p:cNvPicPr>
          <p:nvPr/>
        </p:nvPicPr>
        <p:blipFill>
          <a:blip r:embed="rId2" cstate="print"/>
          <a:srcRect/>
          <a:stretch>
            <a:fillRect/>
          </a:stretch>
        </p:blipFill>
        <p:spPr bwMode="auto">
          <a:xfrm>
            <a:off x="2895600" y="3429000"/>
            <a:ext cx="381000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49" name="Rectangle 3"/>
          <p:cNvSpPr>
            <a:spLocks noGrp="1" noChangeArrowheads="1"/>
          </p:cNvSpPr>
          <p:nvPr>
            <p:ph idx="4294967295"/>
          </p:nvPr>
        </p:nvSpPr>
        <p:spPr>
          <a:xfrm>
            <a:off x="457200" y="1371600"/>
            <a:ext cx="8229600" cy="5029200"/>
          </a:xfrm>
        </p:spPr>
        <p:txBody>
          <a:bodyPr/>
          <a:lstStyle/>
          <a:p>
            <a:pPr eaLnBrk="1" hangingPunct="1"/>
            <a:r>
              <a:rPr lang="en-US" smtClean="0"/>
              <a:t>However if you reverse the input as </a:t>
            </a:r>
          </a:p>
          <a:p>
            <a:pPr eaLnBrk="1" hangingPunct="1"/>
            <a:r>
              <a:rPr lang="en-US" smtClean="0"/>
              <a:t>20, 18, 15, 12, 10, 8, 7, 6, and insert them into a tree in the same sequence, you will construct a lopsided tree with only the left subtrees starting from the root. </a:t>
            </a:r>
          </a:p>
          <a:p>
            <a:pPr eaLnBrk="1" hangingPunct="1"/>
            <a:endParaRPr lang="en-US" smtClean="0"/>
          </a:p>
          <a:p>
            <a:pPr eaLnBrk="1" hangingPunct="1"/>
            <a:r>
              <a:rPr lang="en-US" smtClean="0"/>
              <a:t>Such a tree will be conspicuous by the absence of its right subtree from the top.</a:t>
            </a:r>
          </a:p>
        </p:txBody>
      </p:sp>
      <p:sp>
        <p:nvSpPr>
          <p:cNvPr id="1782786" name="Rectangle 2"/>
          <p:cNvSpPr>
            <a:spLocks noGrp="1" noChangeArrowheads="1"/>
          </p:cNvSpPr>
          <p:nvPr>
            <p:ph type="title" idx="4294967295"/>
          </p:nvPr>
        </p:nvSpPr>
        <p:spPr>
          <a:xfrm>
            <a:off x="3174" y="0"/>
            <a:ext cx="8683625" cy="914400"/>
          </a:xfrm>
        </p:spPr>
        <p:txBody>
          <a:bodyPr>
            <a:noAutofit/>
          </a:bodyPr>
          <a:lstStyle/>
          <a:p>
            <a:pPr eaLnBrk="1" hangingPunct="1">
              <a:defRPr/>
            </a:pPr>
            <a:r>
              <a:rPr lang="en-US" dirty="0"/>
              <a:t>Circumstances When a Binary Tree </a:t>
            </a:r>
            <a:r>
              <a:rPr lang="en-US" dirty="0" smtClean="0"/>
              <a:t>Degenerates into </a:t>
            </a:r>
            <a:r>
              <a:rPr lang="en-US" dirty="0"/>
              <a:t>a Linked List </a:t>
            </a:r>
            <a:r>
              <a:rPr lang="en-US" dirty="0" smtClean="0"/>
              <a:t>(Contd.).</a:t>
            </a:r>
            <a:endParaRPr lang="en-US" dirty="0"/>
          </a:p>
        </p:txBody>
      </p:sp>
      <p:pic>
        <p:nvPicPr>
          <p:cNvPr id="616451" name="Picture 4"/>
          <p:cNvPicPr>
            <a:picLocks noChangeAspect="1" noChangeArrowheads="1"/>
          </p:cNvPicPr>
          <p:nvPr/>
        </p:nvPicPr>
        <p:blipFill>
          <a:blip r:embed="rId3" cstate="print"/>
          <a:srcRect l="11099"/>
          <a:stretch>
            <a:fillRect/>
          </a:stretch>
        </p:blipFill>
        <p:spPr bwMode="auto">
          <a:xfrm>
            <a:off x="3581400" y="3581400"/>
            <a:ext cx="3625850"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7" name="Rectangle 3"/>
          <p:cNvSpPr>
            <a:spLocks noGrp="1" noChangeArrowheads="1"/>
          </p:cNvSpPr>
          <p:nvPr>
            <p:ph idx="4294967295"/>
          </p:nvPr>
        </p:nvSpPr>
        <p:spPr>
          <a:xfrm>
            <a:off x="457200" y="1371600"/>
            <a:ext cx="8229600" cy="5029200"/>
          </a:xfrm>
        </p:spPr>
        <p:txBody>
          <a:bodyPr/>
          <a:lstStyle/>
          <a:p>
            <a:pPr eaLnBrk="1" hangingPunct="1"/>
            <a:r>
              <a:rPr lang="en-US" smtClean="0"/>
              <a:t>An important function for maintaining a binary search tree is to delete a specific node from the tree. </a:t>
            </a:r>
          </a:p>
          <a:p>
            <a:pPr eaLnBrk="1" hangingPunct="1"/>
            <a:endParaRPr lang="en-US" smtClean="0"/>
          </a:p>
          <a:p>
            <a:pPr eaLnBrk="1" hangingPunct="1"/>
            <a:r>
              <a:rPr lang="en-US" smtClean="0"/>
              <a:t>The method to delete a node depends on the specific position of the node in the tree. </a:t>
            </a:r>
          </a:p>
          <a:p>
            <a:pPr eaLnBrk="1" hangingPunct="1"/>
            <a:endParaRPr lang="en-US" smtClean="0"/>
          </a:p>
          <a:p>
            <a:pPr eaLnBrk="1" hangingPunct="1"/>
            <a:r>
              <a:rPr lang="en-US" smtClean="0"/>
              <a:t>The algorithm to delete a node can be subdivided into different cases.</a:t>
            </a:r>
          </a:p>
        </p:txBody>
      </p:sp>
      <p:sp>
        <p:nvSpPr>
          <p:cNvPr id="618498" name="Rectangle 2"/>
          <p:cNvSpPr>
            <a:spLocks noGrp="1" noChangeArrowheads="1"/>
          </p:cNvSpPr>
          <p:nvPr>
            <p:ph type="title" idx="4294967295"/>
          </p:nvPr>
        </p:nvSpPr>
        <p:spPr>
          <a:xfrm>
            <a:off x="3175" y="0"/>
            <a:ext cx="7564438" cy="914400"/>
          </a:xfrm>
        </p:spPr>
        <p:txBody>
          <a:bodyPr/>
          <a:lstStyle/>
          <a:p>
            <a:pPr eaLnBrk="1" hangingPunct="1"/>
            <a:r>
              <a:rPr lang="en-US" sz="3200" smtClean="0"/>
              <a:t>Deletion from a Binary Search Tree</a:t>
            </a:r>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1" name="Rectangle 3"/>
          <p:cNvSpPr>
            <a:spLocks noGrp="1" noChangeArrowheads="1"/>
          </p:cNvSpPr>
          <p:nvPr>
            <p:ph idx="4294967295"/>
          </p:nvPr>
        </p:nvSpPr>
        <p:spPr>
          <a:xfrm>
            <a:off x="457200" y="1371600"/>
            <a:ext cx="8229600" cy="5029200"/>
          </a:xfrm>
        </p:spPr>
        <p:txBody>
          <a:bodyPr/>
          <a:lstStyle/>
          <a:p>
            <a:pPr eaLnBrk="1" hangingPunct="1"/>
            <a:r>
              <a:rPr lang="en-US" smtClean="0"/>
              <a:t>If the node to be deleted is a leaf, you only need to set appropriate link of its parent to null, and do away with the node that is to be deleted. </a:t>
            </a:r>
          </a:p>
          <a:p>
            <a:pPr eaLnBrk="1" hangingPunct="1"/>
            <a:endParaRPr lang="en-US" smtClean="0"/>
          </a:p>
          <a:p>
            <a:pPr eaLnBrk="1" hangingPunct="1"/>
            <a:r>
              <a:rPr lang="en-US" smtClean="0"/>
              <a:t>For example, to delete a node containing 1 in the following figure, we have to set the left pointer of its parent (pointing to 1) to null. </a:t>
            </a:r>
          </a:p>
          <a:p>
            <a:pPr eaLnBrk="1" hangingPunct="1"/>
            <a:endParaRPr lang="en-US" smtClean="0"/>
          </a:p>
          <a:p>
            <a:pPr eaLnBrk="1" hangingPunct="1"/>
            <a:r>
              <a:rPr lang="en-US" smtClean="0"/>
              <a:t>The following diagram illustrates this.</a:t>
            </a:r>
          </a:p>
        </p:txBody>
      </p:sp>
      <p:sp>
        <p:nvSpPr>
          <p:cNvPr id="619522" name="Rectangle 2"/>
          <p:cNvSpPr>
            <a:spLocks noGrp="1" noChangeArrowheads="1"/>
          </p:cNvSpPr>
          <p:nvPr>
            <p:ph type="title" idx="4294967295"/>
          </p:nvPr>
        </p:nvSpPr>
        <p:spPr>
          <a:xfrm>
            <a:off x="3175" y="0"/>
            <a:ext cx="7564438" cy="914400"/>
          </a:xfrm>
        </p:spPr>
        <p:txBody>
          <a:bodyPr/>
          <a:lstStyle/>
          <a:p>
            <a:pPr eaLnBrk="1" hangingPunct="1"/>
            <a:r>
              <a:rPr lang="en-US" sz="3200" smtClean="0"/>
              <a:t>Case I – Deletion Of The Leaf Node </a:t>
            </a:r>
          </a:p>
        </p:txBody>
      </p:sp>
      <p:pic>
        <p:nvPicPr>
          <p:cNvPr id="619523" name="Picture 4"/>
          <p:cNvPicPr>
            <a:picLocks noChangeAspect="1" noChangeArrowheads="1"/>
          </p:cNvPicPr>
          <p:nvPr/>
        </p:nvPicPr>
        <p:blipFill>
          <a:blip r:embed="rId2" cstate="print"/>
          <a:srcRect/>
          <a:stretch>
            <a:fillRect/>
          </a:stretch>
        </p:blipFill>
        <p:spPr bwMode="auto">
          <a:xfrm>
            <a:off x="1600200" y="4038600"/>
            <a:ext cx="5048250"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If the node to be deleted has only one child, you cannot simply make the link of the parent to nil as you did in the case of a leaf node. </a:t>
            </a:r>
          </a:p>
          <a:p>
            <a:pPr algn="just" eaLnBrk="1" hangingPunct="1"/>
            <a:r>
              <a:rPr lang="en-US" dirty="0" smtClean="0"/>
              <a:t>Because if you do so, you will lose all of the descendants of the node that you are deleting from the tree. </a:t>
            </a:r>
          </a:p>
          <a:p>
            <a:pPr algn="just" eaLnBrk="1" hangingPunct="1"/>
            <a:r>
              <a:rPr lang="en-US" dirty="0" smtClean="0"/>
              <a:t>So, you need to adjust the link from the parent of deleted node to point to the child of the node you intend to delete. You can subsequently dispose of the deleted node. </a:t>
            </a:r>
          </a:p>
        </p:txBody>
      </p:sp>
      <p:sp>
        <p:nvSpPr>
          <p:cNvPr id="620546" name="Rectangle 2"/>
          <p:cNvSpPr>
            <a:spLocks noGrp="1" noChangeArrowheads="1"/>
          </p:cNvSpPr>
          <p:nvPr>
            <p:ph type="title" idx="4294967295"/>
          </p:nvPr>
        </p:nvSpPr>
        <p:spPr>
          <a:xfrm>
            <a:off x="3175" y="0"/>
            <a:ext cx="7564438" cy="914400"/>
          </a:xfrm>
        </p:spPr>
        <p:txBody>
          <a:bodyPr/>
          <a:lstStyle/>
          <a:p>
            <a:pPr eaLnBrk="1" hangingPunct="1"/>
            <a:r>
              <a:rPr lang="en-US" sz="2500" smtClean="0"/>
              <a:t>Case II – Deletion Of a Node With a Single Child</a:t>
            </a:r>
          </a:p>
        </p:txBody>
      </p:sp>
      <p:pic>
        <p:nvPicPr>
          <p:cNvPr id="620547" name="Picture 4"/>
          <p:cNvPicPr>
            <a:picLocks noChangeAspect="1" noChangeArrowheads="1"/>
          </p:cNvPicPr>
          <p:nvPr/>
        </p:nvPicPr>
        <p:blipFill>
          <a:blip r:embed="rId2" cstate="print"/>
          <a:srcRect/>
          <a:stretch>
            <a:fillRect/>
          </a:stretch>
        </p:blipFill>
        <p:spPr bwMode="auto">
          <a:xfrm>
            <a:off x="381000" y="4114800"/>
            <a:ext cx="4495800" cy="2051050"/>
          </a:xfrm>
          <a:prstGeom prst="rect">
            <a:avLst/>
          </a:prstGeom>
          <a:noFill/>
          <a:ln w="9525">
            <a:noFill/>
            <a:miter lim="800000"/>
            <a:headEnd/>
            <a:tailEnd/>
          </a:ln>
        </p:spPr>
      </p:pic>
      <p:sp>
        <p:nvSpPr>
          <p:cNvPr id="620548" name="Text Box 27"/>
          <p:cNvSpPr txBox="1">
            <a:spLocks noChangeArrowheads="1"/>
          </p:cNvSpPr>
          <p:nvPr/>
        </p:nvSpPr>
        <p:spPr bwMode="auto">
          <a:xfrm>
            <a:off x="5029200" y="4556125"/>
            <a:ext cx="4038600" cy="1155700"/>
          </a:xfrm>
          <a:prstGeom prst="rect">
            <a:avLst/>
          </a:prstGeom>
          <a:noFill/>
          <a:ln w="9525" algn="ctr">
            <a:noFill/>
            <a:miter lim="800000"/>
            <a:headEnd/>
            <a:tailEnd/>
          </a:ln>
        </p:spPr>
        <p:txBody>
          <a:bodyPr>
            <a:spAutoFit/>
          </a:bodyPr>
          <a:lstStyle/>
          <a:p>
            <a:pPr>
              <a:spcBef>
                <a:spcPct val="50000"/>
              </a:spcBef>
            </a:pPr>
            <a:r>
              <a:rPr lang="en-US" sz="1400">
                <a:latin typeface="Gill Sans MT" pitchFamily="34" charset="0"/>
              </a:rPr>
              <a:t>To delete node containing the value 3, where the right subtree of 3 is empty, we simply make the link of the parent of the node with the value 3 (node with value 5) point to the child of 3 (node with the value 2).</a:t>
            </a: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69" name="Rectangle 3"/>
          <p:cNvSpPr>
            <a:spLocks noGrp="1" noChangeArrowheads="1"/>
          </p:cNvSpPr>
          <p:nvPr>
            <p:ph idx="4294967295"/>
          </p:nvPr>
        </p:nvSpPr>
        <p:spPr>
          <a:xfrm>
            <a:off x="457200" y="1371600"/>
            <a:ext cx="8229600" cy="5029200"/>
          </a:xfrm>
        </p:spPr>
        <p:txBody>
          <a:bodyPr/>
          <a:lstStyle/>
          <a:p>
            <a:pPr eaLnBrk="1" hangingPunct="1"/>
            <a:r>
              <a:rPr lang="en-US" smtClean="0"/>
              <a:t>Complications arise when you have to delete a node with two children. </a:t>
            </a:r>
          </a:p>
          <a:p>
            <a:pPr eaLnBrk="1" hangingPunct="1"/>
            <a:endParaRPr lang="en-US" smtClean="0"/>
          </a:p>
          <a:p>
            <a:pPr eaLnBrk="1" hangingPunct="1"/>
            <a:r>
              <a:rPr lang="en-US" smtClean="0"/>
              <a:t>There is no way you can make the parent of the deleted node to point to both of the children of the deleted node. </a:t>
            </a:r>
          </a:p>
          <a:p>
            <a:pPr eaLnBrk="1" hangingPunct="1"/>
            <a:endParaRPr lang="en-US" smtClean="0"/>
          </a:p>
          <a:p>
            <a:pPr eaLnBrk="1" hangingPunct="1"/>
            <a:r>
              <a:rPr lang="en-US" smtClean="0"/>
              <a:t>So, you attach one of the subtrees of the node to be deleted to the parent, and then link the other subtree onto the appropriate node of the first subtree. </a:t>
            </a:r>
          </a:p>
          <a:p>
            <a:pPr eaLnBrk="1" hangingPunct="1"/>
            <a:endParaRPr lang="en-US" smtClean="0"/>
          </a:p>
          <a:p>
            <a:pPr eaLnBrk="1" hangingPunct="1"/>
            <a:r>
              <a:rPr lang="en-US" smtClean="0"/>
              <a:t>You can attach the right subtree to the parent node and then link the left subtree on to the appropriate node of the right subtree.</a:t>
            </a:r>
          </a:p>
        </p:txBody>
      </p:sp>
      <p:sp>
        <p:nvSpPr>
          <p:cNvPr id="621570" name="Rectangle 2"/>
          <p:cNvSpPr>
            <a:spLocks noGrp="1" noChangeArrowheads="1"/>
          </p:cNvSpPr>
          <p:nvPr>
            <p:ph type="title" idx="4294967295"/>
          </p:nvPr>
        </p:nvSpPr>
        <p:spPr>
          <a:xfrm>
            <a:off x="3175" y="0"/>
            <a:ext cx="7564438" cy="914400"/>
          </a:xfrm>
        </p:spPr>
        <p:txBody>
          <a:bodyPr/>
          <a:lstStyle/>
          <a:p>
            <a:pPr eaLnBrk="1" hangingPunct="1"/>
            <a:r>
              <a:rPr lang="en-US" sz="2500" smtClean="0"/>
              <a:t>Case III – Deletion Of a Node With Two Child Nodes</a:t>
            </a:r>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3" name="Rectangle 3"/>
          <p:cNvSpPr>
            <a:spLocks noGrp="1" noChangeArrowheads="1"/>
          </p:cNvSpPr>
          <p:nvPr>
            <p:ph idx="4294967295"/>
          </p:nvPr>
        </p:nvSpPr>
        <p:spPr>
          <a:xfrm>
            <a:off x="457200" y="1371600"/>
            <a:ext cx="8229600" cy="5029200"/>
          </a:xfrm>
        </p:spPr>
        <p:txBody>
          <a:bodyPr/>
          <a:lstStyle/>
          <a:p>
            <a:pPr algn="just" eaLnBrk="1" hangingPunct="1">
              <a:lnSpc>
                <a:spcPct val="90000"/>
              </a:lnSpc>
            </a:pPr>
            <a:r>
              <a:rPr lang="en-US" dirty="0" smtClean="0"/>
              <a:t>Therefore, you must attach the left </a:t>
            </a:r>
            <a:r>
              <a:rPr lang="en-US" dirty="0" err="1" smtClean="0"/>
              <a:t>subtree</a:t>
            </a:r>
            <a:r>
              <a:rPr lang="en-US" dirty="0" smtClean="0"/>
              <a:t> as far to the left as possible. This proper place can be found by going left until an empty left </a:t>
            </a:r>
            <a:r>
              <a:rPr lang="en-US" dirty="0" err="1" smtClean="0"/>
              <a:t>subtree</a:t>
            </a:r>
            <a:r>
              <a:rPr lang="en-US" dirty="0" smtClean="0"/>
              <a:t> is found. </a:t>
            </a:r>
          </a:p>
          <a:p>
            <a:pPr algn="just" eaLnBrk="1" hangingPunct="1">
              <a:lnSpc>
                <a:spcPct val="90000"/>
              </a:lnSpc>
            </a:pPr>
            <a:endParaRPr lang="en-US" dirty="0" smtClean="0"/>
          </a:p>
          <a:p>
            <a:pPr algn="just" eaLnBrk="1" hangingPunct="1">
              <a:lnSpc>
                <a:spcPct val="90000"/>
              </a:lnSpc>
            </a:pPr>
            <a:r>
              <a:rPr lang="en-US" dirty="0" smtClean="0"/>
              <a:t>For example, if you delete the node containing x as shown in the following figure, you make the parent of x (node with the value r) point to the right </a:t>
            </a:r>
            <a:r>
              <a:rPr lang="en-US" dirty="0" err="1" smtClean="0"/>
              <a:t>subtree</a:t>
            </a:r>
            <a:r>
              <a:rPr lang="en-US" dirty="0" smtClean="0"/>
              <a:t> of x (node containing y) and then go as far left as possible (to the left of the node containing y) and attach the left </a:t>
            </a:r>
            <a:r>
              <a:rPr lang="en-US" dirty="0" err="1" smtClean="0"/>
              <a:t>subtree</a:t>
            </a:r>
            <a:r>
              <a:rPr lang="en-US" dirty="0" smtClean="0"/>
              <a:t> there.</a:t>
            </a:r>
          </a:p>
        </p:txBody>
      </p:sp>
      <p:sp>
        <p:nvSpPr>
          <p:cNvPr id="622594" name="Rectangle 2"/>
          <p:cNvSpPr>
            <a:spLocks noGrp="1" noChangeArrowheads="1"/>
          </p:cNvSpPr>
          <p:nvPr>
            <p:ph type="title" idx="4294967295"/>
          </p:nvPr>
        </p:nvSpPr>
        <p:spPr>
          <a:xfrm>
            <a:off x="3175" y="0"/>
            <a:ext cx="7564438" cy="914400"/>
          </a:xfrm>
        </p:spPr>
        <p:txBody>
          <a:bodyPr/>
          <a:lstStyle/>
          <a:p>
            <a:pPr eaLnBrk="1" hangingPunct="1"/>
            <a:r>
              <a:rPr lang="en-US" sz="2500" dirty="0" smtClean="0"/>
              <a:t>Case III – Deletion Of a Node With Two Child Nodes </a:t>
            </a:r>
            <a:r>
              <a:rPr lang="en-US" sz="2400" dirty="0" smtClean="0"/>
              <a:t>(Contd.).</a:t>
            </a:r>
            <a:endParaRPr lang="en-US" sz="2500" dirty="0" smtClean="0"/>
          </a:p>
        </p:txBody>
      </p:sp>
      <p:pic>
        <p:nvPicPr>
          <p:cNvPr id="622595" name="Picture 4"/>
          <p:cNvPicPr>
            <a:picLocks noChangeAspect="1" noChangeArrowheads="1"/>
          </p:cNvPicPr>
          <p:nvPr/>
        </p:nvPicPr>
        <p:blipFill>
          <a:blip r:embed="rId2" cstate="print"/>
          <a:srcRect/>
          <a:stretch>
            <a:fillRect/>
          </a:stretch>
        </p:blipFill>
        <p:spPr bwMode="auto">
          <a:xfrm>
            <a:off x="1828800" y="3925888"/>
            <a:ext cx="5562600" cy="252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7" name="Rectangle 3"/>
          <p:cNvSpPr>
            <a:spLocks noGrp="1" noChangeArrowheads="1"/>
          </p:cNvSpPr>
          <p:nvPr>
            <p:ph idx="4294967295"/>
          </p:nvPr>
        </p:nvSpPr>
        <p:spPr>
          <a:xfrm>
            <a:off x="457200" y="1371600"/>
            <a:ext cx="8229600" cy="5029200"/>
          </a:xfrm>
        </p:spPr>
        <p:txBody>
          <a:bodyPr/>
          <a:lstStyle/>
          <a:p>
            <a:pPr eaLnBrk="1" hangingPunct="1">
              <a:lnSpc>
                <a:spcPct val="80000"/>
              </a:lnSpc>
              <a:buFont typeface="Wingdings" pitchFamily="2" charset="2"/>
              <a:buNone/>
            </a:pPr>
            <a:r>
              <a:rPr lang="en-US" sz="1800" smtClean="0">
                <a:latin typeface="Courier New" pitchFamily="49" charset="0"/>
              </a:rPr>
              <a:t>void delete (p)</a:t>
            </a:r>
          </a:p>
          <a:p>
            <a:pPr eaLnBrk="1" hangingPunct="1">
              <a:lnSpc>
                <a:spcPct val="80000"/>
              </a:lnSpc>
              <a:buFont typeface="Wingdings" pitchFamily="2" charset="2"/>
              <a:buNone/>
            </a:pPr>
            <a:r>
              <a:rPr lang="en-US" sz="1800" smtClean="0">
                <a:latin typeface="Courier New" pitchFamily="49" charset="0"/>
              </a:rPr>
              <a:t>Struct tree *p</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struct tree *temp</a:t>
            </a:r>
          </a:p>
          <a:p>
            <a:pPr eaLnBrk="1" hangingPunct="1">
              <a:lnSpc>
                <a:spcPct val="80000"/>
              </a:lnSpc>
              <a:buFont typeface="Wingdings" pitchFamily="2" charset="2"/>
              <a:buNone/>
            </a:pPr>
            <a:r>
              <a:rPr lang="en-US" sz="1800" smtClean="0">
                <a:latin typeface="Courier New" pitchFamily="49" charset="0"/>
              </a:rPr>
              <a:t>  if (p == null)</a:t>
            </a:r>
          </a:p>
          <a:p>
            <a:pPr eaLnBrk="1" hangingPunct="1">
              <a:lnSpc>
                <a:spcPct val="80000"/>
              </a:lnSpc>
              <a:buFont typeface="Wingdings" pitchFamily="2" charset="2"/>
              <a:buNone/>
            </a:pPr>
            <a:r>
              <a:rPr lang="en-US" sz="1800" smtClean="0">
                <a:latin typeface="Courier New" pitchFamily="49" charset="0"/>
              </a:rPr>
              <a:t>  printf(“Trying to delete a non-existent node”);</a:t>
            </a:r>
          </a:p>
          <a:p>
            <a:pPr eaLnBrk="1" hangingPunct="1">
              <a:lnSpc>
                <a:spcPct val="80000"/>
              </a:lnSpc>
              <a:buFont typeface="Wingdings" pitchFamily="2" charset="2"/>
              <a:buNone/>
            </a:pPr>
            <a:r>
              <a:rPr lang="en-US" sz="1800" smtClean="0">
                <a:latin typeface="Courier New" pitchFamily="49" charset="0"/>
              </a:rPr>
              <a:t>  else if (p-&gt;left == null)</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temp = p;</a:t>
            </a:r>
          </a:p>
          <a:p>
            <a:pPr eaLnBrk="1" hangingPunct="1">
              <a:lnSpc>
                <a:spcPct val="80000"/>
              </a:lnSpc>
              <a:buFont typeface="Wingdings" pitchFamily="2" charset="2"/>
              <a:buNone/>
            </a:pPr>
            <a:r>
              <a:rPr lang="en-US" sz="1800" smtClean="0">
                <a:latin typeface="Courier New" pitchFamily="49" charset="0"/>
              </a:rPr>
              <a:t>    p = p-&gt;right;</a:t>
            </a:r>
          </a:p>
          <a:p>
            <a:pPr eaLnBrk="1" hangingPunct="1">
              <a:lnSpc>
                <a:spcPct val="80000"/>
              </a:lnSpc>
              <a:buFont typeface="Wingdings" pitchFamily="2" charset="2"/>
              <a:buNone/>
            </a:pPr>
            <a:r>
              <a:rPr lang="en-US" sz="1800" smtClean="0">
                <a:latin typeface="Courier New" pitchFamily="49" charset="0"/>
              </a:rPr>
              <a:t>    free(temp);</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else if (p-&gt;right == null)</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temp = p;</a:t>
            </a:r>
          </a:p>
          <a:p>
            <a:pPr eaLnBrk="1" hangingPunct="1">
              <a:lnSpc>
                <a:spcPct val="80000"/>
              </a:lnSpc>
              <a:buFont typeface="Wingdings" pitchFamily="2" charset="2"/>
              <a:buNone/>
            </a:pPr>
            <a:r>
              <a:rPr lang="en-US" sz="1800" smtClean="0">
                <a:latin typeface="Courier New" pitchFamily="49" charset="0"/>
              </a:rPr>
              <a:t>    p = p-&gt;left;</a:t>
            </a:r>
          </a:p>
          <a:p>
            <a:pPr eaLnBrk="1" hangingPunct="1">
              <a:lnSpc>
                <a:spcPct val="80000"/>
              </a:lnSpc>
              <a:buFont typeface="Wingdings" pitchFamily="2" charset="2"/>
              <a:buNone/>
            </a:pPr>
            <a:r>
              <a:rPr lang="en-US" sz="1800" smtClean="0">
                <a:latin typeface="Courier New" pitchFamily="49" charset="0"/>
              </a:rPr>
              <a:t>    free (temp);</a:t>
            </a:r>
          </a:p>
          <a:p>
            <a:pPr eaLnBrk="1" hangingPunct="1">
              <a:lnSpc>
                <a:spcPct val="80000"/>
              </a:lnSpc>
              <a:buFont typeface="Wingdings" pitchFamily="2" charset="2"/>
              <a:buNone/>
            </a:pPr>
            <a:r>
              <a:rPr lang="en-US" sz="1800" smtClean="0">
                <a:latin typeface="Courier New" pitchFamily="49" charset="0"/>
              </a:rPr>
              <a:t>   }</a:t>
            </a:r>
          </a:p>
        </p:txBody>
      </p:sp>
      <p:sp>
        <p:nvSpPr>
          <p:cNvPr id="1794050" name="Rectangle 2"/>
          <p:cNvSpPr>
            <a:spLocks noGrp="1" noChangeArrowheads="1"/>
          </p:cNvSpPr>
          <p:nvPr>
            <p:ph type="title" idx="4294967295"/>
          </p:nvPr>
        </p:nvSpPr>
        <p:spPr>
          <a:xfrm>
            <a:off x="3174" y="0"/>
            <a:ext cx="8074025" cy="914400"/>
          </a:xfrm>
        </p:spPr>
        <p:txBody>
          <a:bodyPr>
            <a:normAutofit fontScale="90000"/>
          </a:bodyPr>
          <a:lstStyle/>
          <a:p>
            <a:pPr eaLnBrk="1" hangingPunct="1">
              <a:defRPr/>
            </a:pPr>
            <a:r>
              <a:rPr lang="en-US" dirty="0"/>
              <a:t>Code Implementation for Node </a:t>
            </a:r>
            <a:r>
              <a:rPr lang="en-US" dirty="0" smtClean="0"/>
              <a:t>Deletion for </a:t>
            </a:r>
            <a:r>
              <a:rPr lang="en-US" dirty="0"/>
              <a:t>Cases I, II &amp; III</a:t>
            </a: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1"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z="1800" smtClean="0">
                <a:latin typeface="Courier New" pitchFamily="49" charset="0"/>
              </a:rPr>
              <a:t>else if(p-&gt;left != null &amp;&amp; p-&gt;right!= null)</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temp = p-&gt;right;</a:t>
            </a:r>
          </a:p>
          <a:p>
            <a:pPr eaLnBrk="1" hangingPunct="1">
              <a:lnSpc>
                <a:spcPct val="90000"/>
              </a:lnSpc>
              <a:buFont typeface="Wingdings" pitchFamily="2" charset="2"/>
              <a:buNone/>
            </a:pPr>
            <a:r>
              <a:rPr lang="en-US" sz="1800" smtClean="0">
                <a:latin typeface="Courier New" pitchFamily="49" charset="0"/>
              </a:rPr>
              <a:t>     while (temp-&gt;left != null)</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temp = temp-&gt;left;</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temp-&gt;left = p-&gt;left;</a:t>
            </a:r>
          </a:p>
          <a:p>
            <a:pPr eaLnBrk="1" hangingPunct="1">
              <a:lnSpc>
                <a:spcPct val="90000"/>
              </a:lnSpc>
              <a:buFont typeface="Wingdings" pitchFamily="2" charset="2"/>
              <a:buNone/>
            </a:pPr>
            <a:r>
              <a:rPr lang="en-US" sz="1800" smtClean="0">
                <a:latin typeface="Courier New" pitchFamily="49" charset="0"/>
              </a:rPr>
              <a:t>     temp = p;</a:t>
            </a:r>
          </a:p>
          <a:p>
            <a:pPr eaLnBrk="1" hangingPunct="1">
              <a:lnSpc>
                <a:spcPct val="90000"/>
              </a:lnSpc>
              <a:buFont typeface="Wingdings" pitchFamily="2" charset="2"/>
              <a:buNone/>
            </a:pPr>
            <a:r>
              <a:rPr lang="en-US" sz="1800" smtClean="0">
                <a:latin typeface="Courier New" pitchFamily="49" charset="0"/>
              </a:rPr>
              <a:t>     p = p-&gt;right;</a:t>
            </a:r>
          </a:p>
          <a:p>
            <a:pPr eaLnBrk="1" hangingPunct="1">
              <a:lnSpc>
                <a:spcPct val="90000"/>
              </a:lnSpc>
              <a:buFont typeface="Wingdings" pitchFamily="2" charset="2"/>
              <a:buNone/>
            </a:pPr>
            <a:r>
              <a:rPr lang="en-US" sz="1800" smtClean="0">
                <a:latin typeface="Courier New" pitchFamily="49" charset="0"/>
              </a:rPr>
              <a:t>     free (Temp);</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a:t>
            </a:r>
          </a:p>
        </p:txBody>
      </p:sp>
      <p:sp>
        <p:nvSpPr>
          <p:cNvPr id="1795074" name="Rectangle 2"/>
          <p:cNvSpPr>
            <a:spLocks noGrp="1" noChangeArrowheads="1"/>
          </p:cNvSpPr>
          <p:nvPr>
            <p:ph type="title" idx="4294967295"/>
          </p:nvPr>
        </p:nvSpPr>
        <p:spPr>
          <a:xfrm>
            <a:off x="3174" y="0"/>
            <a:ext cx="7921625" cy="914400"/>
          </a:xfrm>
        </p:spPr>
        <p:txBody>
          <a:bodyPr>
            <a:noAutofit/>
          </a:bodyPr>
          <a:lstStyle/>
          <a:p>
            <a:pPr eaLnBrk="1" hangingPunct="1">
              <a:defRPr/>
            </a:pPr>
            <a:r>
              <a:rPr lang="en-US" dirty="0"/>
              <a:t>Code Implementation for Node </a:t>
            </a:r>
            <a:r>
              <a:rPr lang="en-US" dirty="0" smtClean="0"/>
              <a:t>Deletion for </a:t>
            </a:r>
            <a:br>
              <a:rPr lang="en-US" dirty="0" smtClean="0"/>
            </a:br>
            <a:r>
              <a:rPr lang="en-US" dirty="0" smtClean="0"/>
              <a:t>Cases </a:t>
            </a:r>
            <a:r>
              <a:rPr lang="en-US" dirty="0"/>
              <a:t>I, II &amp; </a:t>
            </a:r>
            <a:r>
              <a:rPr lang="en-US" dirty="0" smtClean="0"/>
              <a:t>III (Contd.).</a:t>
            </a:r>
            <a:endParaRPr lang="en-US" dirty="0"/>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5" name="Rectangle 3"/>
          <p:cNvSpPr>
            <a:spLocks noGrp="1" noChangeArrowheads="1"/>
          </p:cNvSpPr>
          <p:nvPr>
            <p:ph idx="4294967295"/>
          </p:nvPr>
        </p:nvSpPr>
        <p:spPr>
          <a:xfrm>
            <a:off x="457200" y="1371600"/>
            <a:ext cx="8229600" cy="5029200"/>
          </a:xfrm>
        </p:spPr>
        <p:txBody>
          <a:bodyPr/>
          <a:lstStyle/>
          <a:p>
            <a:pPr algn="just" eaLnBrk="1" hangingPunct="1"/>
            <a:r>
              <a:rPr lang="en-US" dirty="0" smtClean="0"/>
              <a:t>Note that the while loop stops when it finds a node with an empty left </a:t>
            </a:r>
            <a:r>
              <a:rPr lang="en-US" dirty="0" err="1" smtClean="0"/>
              <a:t>subtree</a:t>
            </a:r>
            <a:r>
              <a:rPr lang="en-US" dirty="0" smtClean="0"/>
              <a:t> so that the left </a:t>
            </a:r>
            <a:r>
              <a:rPr lang="en-US" dirty="0" err="1" smtClean="0"/>
              <a:t>subtree</a:t>
            </a:r>
            <a:r>
              <a:rPr lang="en-US" dirty="0" smtClean="0"/>
              <a:t> of the node to be deleted can be attached here. </a:t>
            </a:r>
          </a:p>
          <a:p>
            <a:pPr algn="just" eaLnBrk="1" hangingPunct="1"/>
            <a:endParaRPr lang="en-US" dirty="0" smtClean="0"/>
          </a:p>
          <a:p>
            <a:pPr algn="just" eaLnBrk="1" hangingPunct="1"/>
            <a:r>
              <a:rPr lang="en-US" dirty="0" smtClean="0"/>
              <a:t>Also, note that you first attach the left </a:t>
            </a:r>
            <a:r>
              <a:rPr lang="en-US" dirty="0" err="1" smtClean="0"/>
              <a:t>subtree</a:t>
            </a:r>
            <a:r>
              <a:rPr lang="en-US" dirty="0" smtClean="0"/>
              <a:t> at the proper place and then attach the right </a:t>
            </a:r>
            <a:r>
              <a:rPr lang="en-US" dirty="0" err="1" smtClean="0"/>
              <a:t>subtree</a:t>
            </a:r>
            <a:r>
              <a:rPr lang="en-US" dirty="0" smtClean="0"/>
              <a:t> to the parent node of the node to be deleted.</a:t>
            </a:r>
          </a:p>
          <a:p>
            <a:pPr eaLnBrk="1" hangingPunct="1"/>
            <a:endParaRPr lang="en-US" dirty="0" smtClean="0"/>
          </a:p>
          <a:p>
            <a:pPr eaLnBrk="1" hangingPunct="1"/>
            <a:endParaRPr lang="en-US" dirty="0" smtClean="0"/>
          </a:p>
        </p:txBody>
      </p:sp>
      <p:sp>
        <p:nvSpPr>
          <p:cNvPr id="1796098" name="Rectangle 2"/>
          <p:cNvSpPr>
            <a:spLocks noGrp="1" noChangeArrowheads="1"/>
          </p:cNvSpPr>
          <p:nvPr>
            <p:ph type="title" idx="4294967295"/>
          </p:nvPr>
        </p:nvSpPr>
        <p:spPr>
          <a:xfrm>
            <a:off x="3174" y="0"/>
            <a:ext cx="7997825" cy="914400"/>
          </a:xfrm>
        </p:spPr>
        <p:txBody>
          <a:bodyPr>
            <a:noAutofit/>
          </a:bodyPr>
          <a:lstStyle/>
          <a:p>
            <a:pPr eaLnBrk="1" hangingPunct="1">
              <a:defRPr/>
            </a:pPr>
            <a:r>
              <a:rPr lang="en-US" dirty="0"/>
              <a:t>Code Implementation for Node </a:t>
            </a:r>
            <a:r>
              <a:rPr lang="en-US" dirty="0" smtClean="0"/>
              <a:t>Deletion for </a:t>
            </a:r>
            <a:br>
              <a:rPr lang="en-US" dirty="0" smtClean="0"/>
            </a:br>
            <a:r>
              <a:rPr lang="en-US" dirty="0" smtClean="0"/>
              <a:t>Cases </a:t>
            </a:r>
            <a:r>
              <a:rPr lang="en-US" dirty="0"/>
              <a:t>I, II &amp; </a:t>
            </a:r>
            <a:r>
              <a:rPr lang="en-US" dirty="0" smtClean="0"/>
              <a:t>III (Contd.).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3"/>
          <p:cNvSpPr>
            <a:spLocks noGrp="1" noChangeArrowheads="1"/>
          </p:cNvSpPr>
          <p:nvPr>
            <p:ph idx="4294967295"/>
          </p:nvPr>
        </p:nvSpPr>
        <p:spPr>
          <a:xfrm>
            <a:off x="228600" y="1295400"/>
            <a:ext cx="8458200" cy="5105400"/>
          </a:xfrm>
        </p:spPr>
        <p:txBody>
          <a:bodyPr/>
          <a:lstStyle/>
          <a:p>
            <a:r>
              <a:rPr lang="en-US" smtClean="0"/>
              <a:t>In the construction (type name) expression, the expression is converted to the named type by the conversion rules above. </a:t>
            </a:r>
          </a:p>
          <a:p>
            <a:endParaRPr lang="en-US" smtClean="0"/>
          </a:p>
          <a:p>
            <a:r>
              <a:rPr lang="en-US" smtClean="0"/>
              <a:t>Consider the following example:</a:t>
            </a:r>
          </a:p>
          <a:p>
            <a:pPr lvl="1">
              <a:buFont typeface="Gill Sans MT" pitchFamily="34" charset="0"/>
              <a:buNone/>
            </a:pPr>
            <a:r>
              <a:rPr lang="en-US" sz="1800" smtClean="0"/>
              <a:t>int i, j;</a:t>
            </a:r>
          </a:p>
          <a:p>
            <a:pPr lvl="1">
              <a:buFont typeface="Gill Sans MT" pitchFamily="34" charset="0"/>
              <a:buNone/>
            </a:pPr>
            <a:r>
              <a:rPr lang="en-US" sz="1800" smtClean="0"/>
              <a:t>double d;</a:t>
            </a:r>
          </a:p>
          <a:p>
            <a:pPr lvl="1">
              <a:buFont typeface="Gill Sans MT" pitchFamily="34" charset="0"/>
              <a:buNone/>
            </a:pPr>
            <a:r>
              <a:rPr lang="en-US" sz="1800" smtClean="0"/>
              <a:t>d = i / j; /* double assigned the result of the division of two integers */</a:t>
            </a:r>
          </a:p>
          <a:p>
            <a:endParaRPr lang="en-US" smtClean="0"/>
          </a:p>
          <a:p>
            <a:r>
              <a:rPr lang="en-US" smtClean="0"/>
              <a:t>The problem with the above assignment is that the fractional portion of the above division is lost, and d is effectively assigned the integer quotient of the two integers i and j.</a:t>
            </a:r>
          </a:p>
        </p:txBody>
      </p:sp>
      <p:sp>
        <p:nvSpPr>
          <p:cNvPr id="153602" name="Rectangle 2"/>
          <p:cNvSpPr>
            <a:spLocks noGrp="1" noChangeArrowheads="1"/>
          </p:cNvSpPr>
          <p:nvPr>
            <p:ph type="title" idx="4294967295"/>
          </p:nvPr>
        </p:nvSpPr>
        <p:spPr>
          <a:xfrm>
            <a:off x="0" y="0"/>
            <a:ext cx="7562850" cy="914400"/>
          </a:xfrm>
        </p:spPr>
        <p:txBody>
          <a:bodyPr/>
          <a:lstStyle/>
          <a:p>
            <a:r>
              <a:rPr lang="en-US" sz="3200" dirty="0" smtClean="0"/>
              <a:t>Explicit Type Conversion</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3" name="Rectangle 3"/>
          <p:cNvSpPr>
            <a:spLocks noGrp="1" noChangeArrowheads="1"/>
          </p:cNvSpPr>
          <p:nvPr>
            <p:ph idx="4294967295"/>
          </p:nvPr>
        </p:nvSpPr>
        <p:spPr>
          <a:xfrm>
            <a:off x="457200" y="1371600"/>
            <a:ext cx="8229600" cy="5029200"/>
          </a:xfrm>
        </p:spPr>
        <p:txBody>
          <a:bodyPr/>
          <a:lstStyle/>
          <a:p>
            <a:pPr eaLnBrk="1" hangingPunct="1"/>
            <a:r>
              <a:rPr lang="en-US" smtClean="0"/>
              <a:t>To search a tree, you employ a traversal pointer p, and set it equal to the root of the tree. </a:t>
            </a:r>
          </a:p>
          <a:p>
            <a:pPr eaLnBrk="1" hangingPunct="1"/>
            <a:endParaRPr lang="en-US" smtClean="0"/>
          </a:p>
          <a:p>
            <a:pPr eaLnBrk="1" hangingPunct="1"/>
            <a:r>
              <a:rPr lang="en-US" smtClean="0"/>
              <a:t>Then you compare the information field of p with the given value x. If the information is equal to x, you exit the routine and return the current value of p. </a:t>
            </a:r>
          </a:p>
          <a:p>
            <a:pPr eaLnBrk="1" hangingPunct="1"/>
            <a:endParaRPr lang="en-US" smtClean="0"/>
          </a:p>
          <a:p>
            <a:pPr eaLnBrk="1" hangingPunct="1"/>
            <a:r>
              <a:rPr lang="en-US" smtClean="0"/>
              <a:t>If x is less than p-&gt;info, you search in the left subtree of p. </a:t>
            </a:r>
          </a:p>
          <a:p>
            <a:pPr eaLnBrk="1" hangingPunct="1"/>
            <a:endParaRPr lang="en-US" smtClean="0"/>
          </a:p>
          <a:p>
            <a:pPr eaLnBrk="1" hangingPunct="1"/>
            <a:r>
              <a:rPr lang="en-US" smtClean="0"/>
              <a:t>Otherwise, you search in the right subtree of p by making p equal to p-&gt;right. </a:t>
            </a:r>
          </a:p>
        </p:txBody>
      </p:sp>
      <p:sp>
        <p:nvSpPr>
          <p:cNvPr id="62771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Search The Tree (Contd.).</a:t>
            </a:r>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7" name="Rectangle 3"/>
          <p:cNvSpPr>
            <a:spLocks noGrp="1" noChangeArrowheads="1"/>
          </p:cNvSpPr>
          <p:nvPr>
            <p:ph idx="4294967295"/>
          </p:nvPr>
        </p:nvSpPr>
        <p:spPr>
          <a:xfrm>
            <a:off x="457200" y="1371600"/>
            <a:ext cx="8229600" cy="5029200"/>
          </a:xfrm>
        </p:spPr>
        <p:txBody>
          <a:bodyPr/>
          <a:lstStyle/>
          <a:p>
            <a:pPr eaLnBrk="1" hangingPunct="1">
              <a:lnSpc>
                <a:spcPct val="80000"/>
              </a:lnSpc>
            </a:pPr>
            <a:r>
              <a:rPr lang="en-US" sz="1800" smtClean="0"/>
              <a:t>You continue searching until you have found the desired value or reach the end of the tree. You can write the code implementation for a tree search as follows:</a:t>
            </a:r>
          </a:p>
          <a:p>
            <a:pPr eaLnBrk="1" hangingPunct="1">
              <a:lnSpc>
                <a:spcPct val="80000"/>
              </a:lnSpc>
            </a:pPr>
            <a:endParaRPr lang="en-US" sz="1800" smtClean="0"/>
          </a:p>
          <a:p>
            <a:pPr eaLnBrk="1" hangingPunct="1">
              <a:lnSpc>
                <a:spcPct val="80000"/>
              </a:lnSpc>
              <a:buFont typeface="Wingdings" pitchFamily="2" charset="2"/>
              <a:buNone/>
            </a:pPr>
            <a:r>
              <a:rPr lang="en-US" sz="1800" smtClean="0">
                <a:latin typeface="Courier New" pitchFamily="49" charset="0"/>
              </a:rPr>
              <a:t>search (p,x)</a:t>
            </a:r>
          </a:p>
          <a:p>
            <a:pPr eaLnBrk="1" hangingPunct="1">
              <a:lnSpc>
                <a:spcPct val="80000"/>
              </a:lnSpc>
              <a:buFont typeface="Wingdings" pitchFamily="2" charset="2"/>
              <a:buNone/>
            </a:pPr>
            <a:r>
              <a:rPr lang="en-US" sz="1800" smtClean="0">
                <a:latin typeface="Courier New" pitchFamily="49" charset="0"/>
              </a:rPr>
              <a:t>int x;</a:t>
            </a:r>
          </a:p>
          <a:p>
            <a:pPr eaLnBrk="1" hangingPunct="1">
              <a:lnSpc>
                <a:spcPct val="80000"/>
              </a:lnSpc>
              <a:buFont typeface="Wingdings" pitchFamily="2" charset="2"/>
              <a:buNone/>
            </a:pPr>
            <a:r>
              <a:rPr lang="en-US" sz="1800" smtClean="0">
                <a:latin typeface="Courier New" pitchFamily="49" charset="0"/>
              </a:rPr>
              <a:t>struct tree *p;</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p = root;</a:t>
            </a:r>
          </a:p>
          <a:p>
            <a:pPr eaLnBrk="1" hangingPunct="1">
              <a:lnSpc>
                <a:spcPct val="80000"/>
              </a:lnSpc>
              <a:buFont typeface="Wingdings" pitchFamily="2" charset="2"/>
              <a:buNone/>
            </a:pPr>
            <a:r>
              <a:rPr lang="en-US" sz="1800" smtClean="0">
                <a:latin typeface="Courier New" pitchFamily="49" charset="0"/>
              </a:rPr>
              <a:t>  while (p != null &amp;&amp; p-&gt;info != x)</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buFont typeface="Wingdings" pitchFamily="2" charset="2"/>
              <a:buNone/>
            </a:pPr>
            <a:r>
              <a:rPr lang="en-US" sz="1800" smtClean="0">
                <a:latin typeface="Courier New" pitchFamily="49" charset="0"/>
              </a:rPr>
              <a:t>    if (p-&gt;info &gt; x)</a:t>
            </a:r>
          </a:p>
          <a:p>
            <a:pPr eaLnBrk="1" hangingPunct="1">
              <a:lnSpc>
                <a:spcPct val="80000"/>
              </a:lnSpc>
              <a:buFont typeface="Wingdings" pitchFamily="2" charset="2"/>
              <a:buNone/>
            </a:pPr>
            <a:r>
              <a:rPr lang="en-US" sz="1800" smtClean="0">
                <a:latin typeface="Courier New" pitchFamily="49" charset="0"/>
              </a:rPr>
              <a:t>     p = p-&gt;left;</a:t>
            </a:r>
          </a:p>
          <a:p>
            <a:pPr eaLnBrk="1" hangingPunct="1">
              <a:lnSpc>
                <a:spcPct val="80000"/>
              </a:lnSpc>
              <a:buFont typeface="Wingdings" pitchFamily="2" charset="2"/>
              <a:buNone/>
            </a:pPr>
            <a:r>
              <a:rPr lang="en-US" sz="1800" smtClean="0">
                <a:latin typeface="Courier New" pitchFamily="49" charset="0"/>
              </a:rPr>
              <a:t>    else</a:t>
            </a:r>
          </a:p>
          <a:p>
            <a:pPr eaLnBrk="1" hangingPunct="1">
              <a:lnSpc>
                <a:spcPct val="80000"/>
              </a:lnSpc>
              <a:buFont typeface="Wingdings" pitchFamily="2" charset="2"/>
              <a:buNone/>
            </a:pPr>
            <a:r>
              <a:rPr lang="en-US" sz="1800" smtClean="0">
                <a:latin typeface="Courier New" pitchFamily="49" charset="0"/>
              </a:rPr>
              <a:t>     p = p-&gt;right;</a:t>
            </a:r>
          </a:p>
          <a:p>
            <a:pPr eaLnBrk="1" hangingPunct="1">
              <a:lnSpc>
                <a:spcPct val="80000"/>
              </a:lnSpc>
              <a:buFont typeface="Wingdings" pitchFamily="2" charset="2"/>
              <a:buNone/>
            </a:pPr>
            <a:r>
              <a:rPr lang="en-US" sz="1800" smtClean="0">
                <a:latin typeface="Courier New" pitchFamily="49" charset="0"/>
              </a:rPr>
              <a:t>   }   return (p);</a:t>
            </a:r>
          </a:p>
          <a:p>
            <a:pPr eaLnBrk="1" hangingPunct="1">
              <a:lnSpc>
                <a:spcPct val="80000"/>
              </a:lnSpc>
              <a:buFont typeface="Wingdings" pitchFamily="2" charset="2"/>
              <a:buNone/>
            </a:pPr>
            <a:r>
              <a:rPr lang="en-US" sz="1800" smtClean="0">
                <a:latin typeface="Courier New" pitchFamily="49" charset="0"/>
              </a:rPr>
              <a:t>  }</a:t>
            </a:r>
          </a:p>
          <a:p>
            <a:pPr eaLnBrk="1" hangingPunct="1">
              <a:lnSpc>
                <a:spcPct val="80000"/>
              </a:lnSpc>
            </a:pPr>
            <a:endParaRPr lang="en-US" sz="1800" smtClean="0">
              <a:latin typeface="Courier New" pitchFamily="49" charset="0"/>
            </a:endParaRPr>
          </a:p>
        </p:txBody>
      </p:sp>
      <p:sp>
        <p:nvSpPr>
          <p:cNvPr id="62873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Search the Tree (Contd.).</a:t>
            </a:r>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p:cNvSpPr>
          <p:nvPr>
            <p:ph type="title" idx="4294967295"/>
          </p:nvPr>
        </p:nvSpPr>
        <p:spPr/>
        <p:txBody>
          <a:bodyPr/>
          <a:lstStyle/>
          <a:p>
            <a:r>
              <a:rPr lang="en-US" smtClean="0"/>
              <a:t>Hands-on: 2 hours</a:t>
            </a:r>
          </a:p>
        </p:txBody>
      </p:sp>
      <p:sp>
        <p:nvSpPr>
          <p:cNvPr id="721923" name="Rectangle 3"/>
          <p:cNvSpPr>
            <a:spLocks noGrp="1"/>
          </p:cNvSpPr>
          <p:nvPr>
            <p:ph type="body" idx="4294967295"/>
          </p:nvPr>
        </p:nvSpPr>
        <p:spPr/>
        <p:txBody>
          <a:bodyPr/>
          <a:lstStyle/>
          <a:p>
            <a:pPr>
              <a:buNone/>
            </a:pPr>
            <a:r>
              <a:rPr lang="en-US" dirty="0" smtClean="0"/>
              <a:t>Purpose</a:t>
            </a:r>
          </a:p>
          <a:p>
            <a:r>
              <a:rPr lang="en-US" dirty="0" smtClean="0"/>
              <a:t>construct binary tree and perform search operations</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Rectangle 3"/>
          <p:cNvSpPr>
            <a:spLocks noGrp="1" noChangeArrowheads="1"/>
          </p:cNvSpPr>
          <p:nvPr>
            <p:ph idx="4294967295"/>
          </p:nvPr>
        </p:nvSpPr>
        <p:spPr>
          <a:xfrm>
            <a:off x="457200" y="1371600"/>
            <a:ext cx="8229600" cy="5029200"/>
          </a:xfrm>
        </p:spPr>
        <p:txBody>
          <a:bodyPr/>
          <a:lstStyle/>
          <a:p>
            <a:pPr eaLnBrk="1" hangingPunct="1">
              <a:buNone/>
            </a:pPr>
            <a:r>
              <a:rPr lang="en-US" dirty="0" smtClean="0"/>
              <a:t>In this module, we discussed:</a:t>
            </a:r>
          </a:p>
          <a:p>
            <a:pPr eaLnBrk="1" hangingPunct="1">
              <a:buNone/>
            </a:pPr>
            <a:endParaRPr lang="en-US" dirty="0" smtClean="0"/>
          </a:p>
          <a:p>
            <a:r>
              <a:rPr lang="en-US" dirty="0" smtClean="0"/>
              <a:t>Binary tree and terminologies associated with a binary tree</a:t>
            </a:r>
          </a:p>
          <a:p>
            <a:r>
              <a:rPr lang="en-US" dirty="0" smtClean="0"/>
              <a:t>Dynamic allocated data structure to represent a binary tree</a:t>
            </a:r>
          </a:p>
          <a:p>
            <a:r>
              <a:rPr lang="en-US" dirty="0" smtClean="0"/>
              <a:t>Traversing a binary tree</a:t>
            </a:r>
          </a:p>
          <a:p>
            <a:r>
              <a:rPr lang="en-US" dirty="0" smtClean="0"/>
              <a:t>Adding nodes to a binary tree</a:t>
            </a:r>
          </a:p>
          <a:p>
            <a:r>
              <a:rPr lang="en-US" smtClean="0"/>
              <a:t>Removing </a:t>
            </a:r>
            <a:r>
              <a:rPr lang="en-US" dirty="0" smtClean="0"/>
              <a:t>nodes from a binary tree</a:t>
            </a:r>
          </a:p>
          <a:p>
            <a:r>
              <a:rPr lang="en-US" smtClean="0"/>
              <a:t>Searching </a:t>
            </a:r>
            <a:r>
              <a:rPr lang="en-US" dirty="0" smtClean="0"/>
              <a:t>a binary tree</a:t>
            </a:r>
            <a:endParaRPr lang="en-US" dirty="0"/>
          </a:p>
        </p:txBody>
      </p:sp>
      <p:sp>
        <p:nvSpPr>
          <p:cNvPr id="630786" name="Rectangle 2"/>
          <p:cNvSpPr>
            <a:spLocks noGrp="1" noChangeArrowheads="1"/>
          </p:cNvSpPr>
          <p:nvPr>
            <p:ph type="title" idx="4294967295"/>
          </p:nvPr>
        </p:nvSpPr>
        <p:spPr>
          <a:xfrm>
            <a:off x="3175" y="0"/>
            <a:ext cx="7564438" cy="914400"/>
          </a:xfrm>
        </p:spPr>
        <p:txBody>
          <a:bodyPr/>
          <a:lstStyle/>
          <a:p>
            <a:pPr eaLnBrk="1" hangingPunct="1"/>
            <a:r>
              <a:rPr lang="en-US" sz="3200" smtClean="0"/>
              <a:t>Summary</a:t>
            </a:r>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09" name="Title 7"/>
          <p:cNvSpPr>
            <a:spLocks noGrp="1"/>
          </p:cNvSpPr>
          <p:nvPr>
            <p:ph type="ctrTitle"/>
          </p:nvPr>
        </p:nvSpPr>
        <p:spPr>
          <a:xfrm>
            <a:off x="3200400" y="1447800"/>
            <a:ext cx="5791200" cy="1981200"/>
          </a:xfrm>
        </p:spPr>
        <p:txBody>
          <a:bodyPr/>
          <a:lstStyle/>
          <a:p>
            <a:pPr eaLnBrk="1" hangingPunct="1"/>
            <a:r>
              <a:rPr lang="en-US" smtClean="0"/>
              <a:t>Thank You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3"/>
          <p:cNvSpPr>
            <a:spLocks noGrp="1" noChangeArrowheads="1"/>
          </p:cNvSpPr>
          <p:nvPr>
            <p:ph idx="4294967295"/>
          </p:nvPr>
        </p:nvSpPr>
        <p:spPr>
          <a:xfrm>
            <a:off x="457200" y="1371600"/>
            <a:ext cx="7620000" cy="5029200"/>
          </a:xfrm>
        </p:spPr>
        <p:txBody>
          <a:bodyPr/>
          <a:lstStyle/>
          <a:p>
            <a:pPr algn="just"/>
            <a:r>
              <a:rPr lang="en-US" smtClean="0"/>
              <a:t>To resolve this, the variable i can be type cast into a double as in: </a:t>
            </a:r>
          </a:p>
          <a:p>
            <a:pPr algn="just">
              <a:buFont typeface="Wingdings" pitchFamily="2" charset="2"/>
              <a:buNone/>
            </a:pPr>
            <a:r>
              <a:rPr lang="en-US" smtClean="0"/>
              <a:t>	d = (double)i / j;</a:t>
            </a:r>
          </a:p>
          <a:p>
            <a:pPr algn="just"/>
            <a:endParaRPr lang="en-US" smtClean="0"/>
          </a:p>
          <a:p>
            <a:pPr algn="just"/>
            <a:r>
              <a:rPr lang="en-US" smtClean="0"/>
              <a:t>int i is converted to a double using the explicit cast operator. Since one of the operands is a double, the other operand (j) is also converted to a double, and the result is a double.</a:t>
            </a:r>
          </a:p>
          <a:p>
            <a:pPr algn="just"/>
            <a:endParaRPr lang="en-US" smtClean="0"/>
          </a:p>
          <a:p>
            <a:pPr algn="just"/>
            <a:r>
              <a:rPr lang="en-US" smtClean="0"/>
              <a:t>The result is assigned to a double with no side effects. The cast operator can be done only on the right-hand side of an assignment.</a:t>
            </a:r>
          </a:p>
        </p:txBody>
      </p:sp>
      <p:sp>
        <p:nvSpPr>
          <p:cNvPr id="155650" name="Rectangle 2"/>
          <p:cNvSpPr>
            <a:spLocks noGrp="1" noChangeArrowheads="1"/>
          </p:cNvSpPr>
          <p:nvPr>
            <p:ph type="title" idx="4294967295"/>
          </p:nvPr>
        </p:nvSpPr>
        <p:spPr>
          <a:xfrm>
            <a:off x="0" y="0"/>
            <a:ext cx="7562850" cy="914400"/>
          </a:xfrm>
        </p:spPr>
        <p:txBody>
          <a:bodyPr/>
          <a:lstStyle/>
          <a:p>
            <a:r>
              <a:rPr lang="en-US" sz="3200" dirty="0" smtClean="0"/>
              <a:t>Explicit Type Conversion (Contd.).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idx="4294967295"/>
          </p:nvPr>
        </p:nvSpPr>
        <p:spPr/>
        <p:txBody>
          <a:bodyPr/>
          <a:lstStyle/>
          <a:p>
            <a:pPr eaLnBrk="1" hangingPunct="1"/>
            <a:r>
              <a:rPr lang="en-US" sz="3200" dirty="0" smtClean="0"/>
              <a:t>Bit-wise Operators </a:t>
            </a:r>
          </a:p>
        </p:txBody>
      </p:sp>
      <p:sp>
        <p:nvSpPr>
          <p:cNvPr id="156674" name="Rectangle 3"/>
          <p:cNvSpPr>
            <a:spLocks noGrp="1"/>
          </p:cNvSpPr>
          <p:nvPr>
            <p:ph type="body" idx="4294967295"/>
          </p:nvPr>
        </p:nvSpPr>
        <p:spPr>
          <a:xfrm>
            <a:off x="228600" y="1143000"/>
            <a:ext cx="5562600" cy="5486400"/>
          </a:xfrm>
        </p:spPr>
        <p:txBody>
          <a:bodyPr/>
          <a:lstStyle/>
          <a:p>
            <a:pPr>
              <a:lnSpc>
                <a:spcPct val="90000"/>
              </a:lnSpc>
            </a:pPr>
            <a:r>
              <a:rPr lang="en-US" smtClean="0"/>
              <a:t>Bit-wise operators allow direct manipulation of individual bits within a word. </a:t>
            </a:r>
          </a:p>
          <a:p>
            <a:pPr>
              <a:lnSpc>
                <a:spcPct val="90000"/>
              </a:lnSpc>
            </a:pPr>
            <a:endParaRPr lang="en-US" smtClean="0"/>
          </a:p>
          <a:p>
            <a:pPr>
              <a:lnSpc>
                <a:spcPct val="90000"/>
              </a:lnSpc>
            </a:pPr>
            <a:r>
              <a:rPr lang="en-US" smtClean="0"/>
              <a:t>These Bit-manipulations are used in setting a particular bit or group of bits to 1 or 0.</a:t>
            </a:r>
          </a:p>
          <a:p>
            <a:pPr>
              <a:lnSpc>
                <a:spcPct val="90000"/>
              </a:lnSpc>
            </a:pPr>
            <a:endParaRPr lang="en-US" smtClean="0"/>
          </a:p>
          <a:p>
            <a:pPr>
              <a:lnSpc>
                <a:spcPct val="90000"/>
              </a:lnSpc>
            </a:pPr>
            <a:r>
              <a:rPr lang="en-US" smtClean="0"/>
              <a:t>All these operators work only on integer type operands.</a:t>
            </a:r>
          </a:p>
          <a:p>
            <a:pPr lvl="1">
              <a:lnSpc>
                <a:spcPct val="90000"/>
              </a:lnSpc>
            </a:pPr>
            <a:r>
              <a:rPr lang="en-US" sz="1800" smtClean="0"/>
              <a:t>Bit-Wise logical operators:</a:t>
            </a:r>
          </a:p>
          <a:p>
            <a:pPr lvl="1">
              <a:lnSpc>
                <a:spcPct val="90000"/>
              </a:lnSpc>
            </a:pPr>
            <a:r>
              <a:rPr lang="en-US" sz="1800" smtClean="0"/>
              <a:t>Bit-Wise AND (&amp;)</a:t>
            </a:r>
          </a:p>
          <a:p>
            <a:pPr lvl="1">
              <a:lnSpc>
                <a:spcPct val="90000"/>
              </a:lnSpc>
            </a:pPr>
            <a:r>
              <a:rPr lang="en-US" sz="1800" smtClean="0"/>
              <a:t>Bit-Wise OR ( | )</a:t>
            </a:r>
          </a:p>
          <a:p>
            <a:pPr lvl="1">
              <a:lnSpc>
                <a:spcPct val="90000"/>
              </a:lnSpc>
            </a:pPr>
            <a:r>
              <a:rPr lang="en-US" sz="1800" smtClean="0"/>
              <a:t>Bit-Wise exclusive OR (^) </a:t>
            </a:r>
          </a:p>
          <a:p>
            <a:pPr>
              <a:lnSpc>
                <a:spcPct val="90000"/>
              </a:lnSpc>
            </a:pPr>
            <a:endParaRPr lang="en-US" smtClean="0"/>
          </a:p>
          <a:p>
            <a:pPr>
              <a:lnSpc>
                <a:spcPct val="90000"/>
              </a:lnSpc>
            </a:pPr>
            <a:r>
              <a:rPr lang="en-US" smtClean="0"/>
              <a:t>These are binary operators and require two integer-type operands.</a:t>
            </a:r>
          </a:p>
          <a:p>
            <a:pPr lvl="1">
              <a:lnSpc>
                <a:spcPct val="90000"/>
              </a:lnSpc>
            </a:pPr>
            <a:r>
              <a:rPr lang="en-US" sz="1800" smtClean="0"/>
              <a:t>These operators work on their operands bit by bit starting from the least significant bit</a:t>
            </a:r>
          </a:p>
        </p:txBody>
      </p:sp>
      <p:pic>
        <p:nvPicPr>
          <p:cNvPr id="156675" name="Picture 4"/>
          <p:cNvPicPr>
            <a:picLocks noChangeAspect="1" noChangeArrowheads="1"/>
          </p:cNvPicPr>
          <p:nvPr/>
        </p:nvPicPr>
        <p:blipFill>
          <a:blip r:embed="rId3" cstate="print"/>
          <a:srcRect b="6044"/>
          <a:stretch>
            <a:fillRect/>
          </a:stretch>
        </p:blipFill>
        <p:spPr bwMode="auto">
          <a:xfrm>
            <a:off x="5715000" y="1524000"/>
            <a:ext cx="3276600" cy="48863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9"/>
          <p:cNvSpPr>
            <a:spLocks noGrp="1"/>
          </p:cNvSpPr>
          <p:nvPr>
            <p:ph type="title"/>
          </p:nvPr>
        </p:nvSpPr>
        <p:spPr/>
        <p:txBody>
          <a:bodyPr/>
          <a:lstStyle/>
          <a:p>
            <a:pPr eaLnBrk="1" hangingPunct="1"/>
            <a:r>
              <a:rPr lang="en-US" dirty="0" smtClean="0"/>
              <a:t>Introduction to C</a:t>
            </a:r>
            <a:br>
              <a:rPr lang="en-US" dirty="0" smtClean="0"/>
            </a:br>
            <a:r>
              <a:rPr lang="en-US" sz="1800" b="0" dirty="0" smtClean="0">
                <a:solidFill>
                  <a:schemeClr val="bg1">
                    <a:lumMod val="65000"/>
                  </a:schemeClr>
                </a:solidFill>
              </a:rPr>
              <a:t> Module 1</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p:cNvSpPr>
          <p:nvPr>
            <p:ph type="title" idx="4294967295"/>
          </p:nvPr>
        </p:nvSpPr>
        <p:spPr/>
        <p:txBody>
          <a:bodyPr/>
          <a:lstStyle/>
          <a:p>
            <a:pPr eaLnBrk="1" hangingPunct="1"/>
            <a:r>
              <a:rPr lang="en-US" sz="3200" dirty="0" smtClean="0"/>
              <a:t>Size of operator</a:t>
            </a:r>
          </a:p>
        </p:txBody>
      </p:sp>
      <p:sp>
        <p:nvSpPr>
          <p:cNvPr id="158722" name="Rectangle 3"/>
          <p:cNvSpPr>
            <a:spLocks noGrp="1"/>
          </p:cNvSpPr>
          <p:nvPr>
            <p:ph type="body" idx="4294967295"/>
          </p:nvPr>
        </p:nvSpPr>
        <p:spPr/>
        <p:txBody>
          <a:bodyPr/>
          <a:lstStyle/>
          <a:p>
            <a:pPr>
              <a:lnSpc>
                <a:spcPct val="90000"/>
              </a:lnSpc>
            </a:pPr>
            <a:r>
              <a:rPr lang="en-US" smtClean="0"/>
              <a:t>The sizeof is a compile time operator and,when used with an operator, it returns the number of bytes the operand occupies</a:t>
            </a:r>
          </a:p>
          <a:p>
            <a:pPr>
              <a:lnSpc>
                <a:spcPct val="90000"/>
              </a:lnSpc>
            </a:pPr>
            <a:endParaRPr lang="en-US" smtClean="0"/>
          </a:p>
          <a:p>
            <a:pPr>
              <a:lnSpc>
                <a:spcPct val="90000"/>
              </a:lnSpc>
            </a:pPr>
            <a:r>
              <a:rPr lang="en-US" smtClean="0"/>
              <a:t>The operand may be a variable,a constant or a data type qualifier</a:t>
            </a:r>
          </a:p>
          <a:p>
            <a:pPr lvl="1">
              <a:lnSpc>
                <a:spcPct val="90000"/>
              </a:lnSpc>
              <a:buFont typeface="Gill Sans MT" pitchFamily="34" charset="0"/>
              <a:buNone/>
            </a:pPr>
            <a:r>
              <a:rPr lang="en-US" sz="1800" smtClean="0"/>
              <a:t>      Eg:    int m,n, sum;</a:t>
            </a:r>
          </a:p>
          <a:p>
            <a:pPr lvl="1">
              <a:lnSpc>
                <a:spcPct val="90000"/>
              </a:lnSpc>
              <a:buFont typeface="Gill Sans MT" pitchFamily="34" charset="0"/>
              <a:buNone/>
            </a:pPr>
            <a:r>
              <a:rPr lang="en-US" sz="1800" smtClean="0"/>
              <a:t>                m=sizeof(sum);</a:t>
            </a:r>
          </a:p>
          <a:p>
            <a:pPr lvl="1">
              <a:lnSpc>
                <a:spcPct val="90000"/>
              </a:lnSpc>
              <a:buFont typeface="Gill Sans MT" pitchFamily="34" charset="0"/>
              <a:buNone/>
            </a:pPr>
            <a:r>
              <a:rPr lang="en-US" sz="1800" smtClean="0"/>
              <a:t>                n=sizeof(long int);</a:t>
            </a:r>
          </a:p>
          <a:p>
            <a:pPr>
              <a:lnSpc>
                <a:spcPct val="90000"/>
              </a:lnSpc>
            </a:pPr>
            <a:endParaRPr lang="en-US" smtClean="0"/>
          </a:p>
          <a:p>
            <a:pPr>
              <a:lnSpc>
                <a:spcPct val="90000"/>
              </a:lnSpc>
            </a:pPr>
            <a:r>
              <a:rPr lang="en-US" smtClean="0"/>
              <a:t>The sizeof operator is normally used to determine the lengths of arrays and structures</a:t>
            </a:r>
          </a:p>
          <a:p>
            <a:pPr>
              <a:lnSpc>
                <a:spcPct val="90000"/>
              </a:lnSpc>
            </a:pPr>
            <a:endParaRPr lang="en-US" smtClean="0"/>
          </a:p>
          <a:p>
            <a:pPr>
              <a:lnSpc>
                <a:spcPct val="90000"/>
              </a:lnSpc>
            </a:pPr>
            <a:r>
              <a:rPr lang="en-US" smtClean="0"/>
              <a:t>It is also used to allocate memory space dynamically to variables during execution of a program</a:t>
            </a:r>
          </a:p>
          <a:p>
            <a:pPr>
              <a:lnSpc>
                <a:spcPct val="90000"/>
              </a:lnSpc>
            </a:pP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p:cNvSpPr>
          <p:nvPr>
            <p:ph type="title" idx="4294967295"/>
          </p:nvPr>
        </p:nvSpPr>
        <p:spPr/>
        <p:txBody>
          <a:bodyPr/>
          <a:lstStyle/>
          <a:p>
            <a:pPr eaLnBrk="1" hangingPunct="1"/>
            <a:r>
              <a:rPr lang="en-US" sz="3200" dirty="0" smtClean="0"/>
              <a:t>Control Structures</a:t>
            </a:r>
          </a:p>
        </p:txBody>
      </p:sp>
      <p:sp>
        <p:nvSpPr>
          <p:cNvPr id="159746" name="Rectangle 3"/>
          <p:cNvSpPr>
            <a:spLocks noGrp="1"/>
          </p:cNvSpPr>
          <p:nvPr>
            <p:ph type="body" idx="4294967295"/>
          </p:nvPr>
        </p:nvSpPr>
        <p:spPr/>
        <p:txBody>
          <a:bodyPr/>
          <a:lstStyle/>
          <a:p>
            <a:pPr eaLnBrk="1" hangingPunct="1"/>
            <a:r>
              <a:rPr lang="en-US" smtClean="0"/>
              <a:t>These are the statements which alter the normal (sequential)execution flow of a program.</a:t>
            </a:r>
          </a:p>
          <a:p>
            <a:pPr eaLnBrk="1" hangingPunct="1"/>
            <a:r>
              <a:rPr lang="en-US" smtClean="0"/>
              <a:t>There are three types of Control Statements in C</a:t>
            </a:r>
          </a:p>
        </p:txBody>
      </p:sp>
      <p:pic>
        <p:nvPicPr>
          <p:cNvPr id="159747" name="Picture 4"/>
          <p:cNvPicPr>
            <a:picLocks noChangeAspect="1" noChangeArrowheads="1"/>
          </p:cNvPicPr>
          <p:nvPr/>
        </p:nvPicPr>
        <p:blipFill>
          <a:blip r:embed="rId2" cstate="print"/>
          <a:srcRect/>
          <a:stretch>
            <a:fillRect/>
          </a:stretch>
        </p:blipFill>
        <p:spPr bwMode="auto">
          <a:xfrm>
            <a:off x="609600" y="2971800"/>
            <a:ext cx="7561263" cy="31432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p:cNvSpPr>
          <p:nvPr>
            <p:ph type="title" idx="4294967295"/>
          </p:nvPr>
        </p:nvSpPr>
        <p:spPr/>
        <p:txBody>
          <a:bodyPr/>
          <a:lstStyle/>
          <a:p>
            <a:pPr eaLnBrk="1" hangingPunct="1"/>
            <a:r>
              <a:rPr lang="en-US" sz="3200" i="1" dirty="0" smtClean="0"/>
              <a:t>if </a:t>
            </a:r>
            <a:r>
              <a:rPr lang="en-US" sz="3200" dirty="0" smtClean="0"/>
              <a:t>statement</a:t>
            </a:r>
          </a:p>
        </p:txBody>
      </p:sp>
      <p:sp>
        <p:nvSpPr>
          <p:cNvPr id="160770" name="Rectangle 3"/>
          <p:cNvSpPr>
            <a:spLocks noGrp="1"/>
          </p:cNvSpPr>
          <p:nvPr>
            <p:ph type="body" idx="4294967295"/>
          </p:nvPr>
        </p:nvSpPr>
        <p:spPr>
          <a:xfrm>
            <a:off x="457200" y="1371600"/>
            <a:ext cx="3200400" cy="4953000"/>
          </a:xfrm>
        </p:spPr>
        <p:txBody>
          <a:bodyPr/>
          <a:lstStyle/>
          <a:p>
            <a:pPr eaLnBrk="1" hangingPunct="1">
              <a:buFont typeface="Wingdings" pitchFamily="2" charset="2"/>
              <a:buNone/>
            </a:pPr>
            <a:r>
              <a:rPr lang="en-US" smtClean="0"/>
              <a:t>The general form :</a:t>
            </a:r>
          </a:p>
          <a:p>
            <a:pPr eaLnBrk="1" hangingPunct="1">
              <a:buFont typeface="Wingdings" pitchFamily="2" charset="2"/>
              <a:buNone/>
            </a:pPr>
            <a:r>
              <a:rPr lang="en-US" smtClean="0"/>
              <a:t>    </a:t>
            </a:r>
            <a:r>
              <a:rPr lang="en-US" b="1" smtClean="0"/>
              <a:t>if</a:t>
            </a:r>
            <a:r>
              <a:rPr lang="en-US" smtClean="0"/>
              <a:t>(test expression)</a:t>
            </a:r>
          </a:p>
          <a:p>
            <a:pPr eaLnBrk="1" hangingPunct="1">
              <a:buFont typeface="Wingdings" pitchFamily="2" charset="2"/>
              <a:buNone/>
            </a:pPr>
            <a:r>
              <a:rPr lang="en-US" smtClean="0"/>
              <a:t>    { </a:t>
            </a:r>
          </a:p>
          <a:p>
            <a:pPr eaLnBrk="1" hangingPunct="1">
              <a:buFont typeface="Wingdings" pitchFamily="2" charset="2"/>
              <a:buNone/>
            </a:pPr>
            <a:r>
              <a:rPr lang="en-US" smtClean="0"/>
              <a:t>         statement–block;</a:t>
            </a:r>
          </a:p>
          <a:p>
            <a:pPr eaLnBrk="1" hangingPunct="1">
              <a:buFont typeface="Wingdings" pitchFamily="2" charset="2"/>
              <a:buNone/>
            </a:pPr>
            <a:r>
              <a:rPr lang="en-US" smtClean="0"/>
              <a:t>     }</a:t>
            </a:r>
          </a:p>
          <a:p>
            <a:pPr eaLnBrk="1" hangingPunct="1">
              <a:buFont typeface="Wingdings" pitchFamily="2" charset="2"/>
              <a:buNone/>
            </a:pPr>
            <a:r>
              <a:rPr lang="en-US" smtClean="0"/>
              <a:t>     statement-x;</a:t>
            </a:r>
          </a:p>
        </p:txBody>
      </p:sp>
      <p:sp>
        <p:nvSpPr>
          <p:cNvPr id="160771" name="Line 4"/>
          <p:cNvSpPr>
            <a:spLocks noChangeShapeType="1"/>
          </p:cNvSpPr>
          <p:nvPr/>
        </p:nvSpPr>
        <p:spPr bwMode="auto">
          <a:xfrm>
            <a:off x="4495800" y="2576513"/>
            <a:ext cx="0" cy="762000"/>
          </a:xfrm>
          <a:prstGeom prst="line">
            <a:avLst/>
          </a:prstGeom>
          <a:noFill/>
          <a:ln w="9525">
            <a:solidFill>
              <a:schemeClr val="tx1"/>
            </a:solidFill>
            <a:miter lim="800000"/>
            <a:headEnd/>
            <a:tailEnd type="triangle" w="med" len="med"/>
          </a:ln>
        </p:spPr>
        <p:txBody>
          <a:bodyPr wrap="none"/>
          <a:lstStyle/>
          <a:p>
            <a:endParaRPr lang="en-US"/>
          </a:p>
        </p:txBody>
      </p:sp>
      <p:sp>
        <p:nvSpPr>
          <p:cNvPr id="160772" name="AutoShape 5"/>
          <p:cNvSpPr>
            <a:spLocks noChangeArrowheads="1"/>
          </p:cNvSpPr>
          <p:nvPr/>
        </p:nvSpPr>
        <p:spPr bwMode="auto">
          <a:xfrm>
            <a:off x="3200400" y="3338513"/>
            <a:ext cx="2590800" cy="914400"/>
          </a:xfrm>
          <a:prstGeom prst="flowChartDecision">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  test expression</a:t>
            </a:r>
            <a:r>
              <a:rPr lang="en-US" sz="2400">
                <a:latin typeface="Times New Roman" pitchFamily="18" charset="0"/>
              </a:rPr>
              <a:t> ?</a:t>
            </a:r>
          </a:p>
        </p:txBody>
      </p:sp>
      <p:sp>
        <p:nvSpPr>
          <p:cNvPr id="160773" name="Line 6"/>
          <p:cNvSpPr>
            <a:spLocks noChangeShapeType="1"/>
          </p:cNvSpPr>
          <p:nvPr/>
        </p:nvSpPr>
        <p:spPr bwMode="auto">
          <a:xfrm>
            <a:off x="4495800" y="4252913"/>
            <a:ext cx="0" cy="762000"/>
          </a:xfrm>
          <a:prstGeom prst="line">
            <a:avLst/>
          </a:prstGeom>
          <a:noFill/>
          <a:ln w="9525">
            <a:solidFill>
              <a:schemeClr val="tx1"/>
            </a:solidFill>
            <a:miter lim="800000"/>
            <a:headEnd/>
            <a:tailEnd type="triangle" w="med" len="med"/>
          </a:ln>
        </p:spPr>
        <p:txBody>
          <a:bodyPr wrap="none"/>
          <a:lstStyle/>
          <a:p>
            <a:endParaRPr lang="en-US"/>
          </a:p>
        </p:txBody>
      </p:sp>
      <p:sp>
        <p:nvSpPr>
          <p:cNvPr id="160774" name="Text Box 7"/>
          <p:cNvSpPr txBox="1">
            <a:spLocks noChangeArrowheads="1"/>
          </p:cNvSpPr>
          <p:nvPr/>
        </p:nvSpPr>
        <p:spPr bwMode="auto">
          <a:xfrm>
            <a:off x="6019800" y="3311525"/>
            <a:ext cx="663575" cy="396875"/>
          </a:xfrm>
          <a:prstGeom prst="rect">
            <a:avLst/>
          </a:prstGeom>
          <a:noFill/>
          <a:ln w="9525">
            <a:noFill/>
            <a:miter lim="800000"/>
            <a:headEnd/>
            <a:tailEnd/>
          </a:ln>
        </p:spPr>
        <p:txBody>
          <a:bodyPr wrap="none">
            <a:spAutoFit/>
          </a:bodyPr>
          <a:lstStyle/>
          <a:p>
            <a:r>
              <a:rPr lang="en-US" sz="2000">
                <a:latin typeface="Times New Roman" pitchFamily="18" charset="0"/>
              </a:rPr>
              <a:t>True</a:t>
            </a:r>
          </a:p>
        </p:txBody>
      </p:sp>
      <p:sp>
        <p:nvSpPr>
          <p:cNvPr id="160775" name="Text Box 8"/>
          <p:cNvSpPr txBox="1">
            <a:spLocks noChangeArrowheads="1"/>
          </p:cNvSpPr>
          <p:nvPr/>
        </p:nvSpPr>
        <p:spPr bwMode="auto">
          <a:xfrm>
            <a:off x="4632325" y="2362200"/>
            <a:ext cx="747713" cy="396875"/>
          </a:xfrm>
          <a:prstGeom prst="rect">
            <a:avLst/>
          </a:prstGeom>
          <a:noFill/>
          <a:ln w="9525">
            <a:noFill/>
            <a:miter lim="800000"/>
            <a:headEnd/>
            <a:tailEnd/>
          </a:ln>
        </p:spPr>
        <p:txBody>
          <a:bodyPr wrap="none">
            <a:spAutoFit/>
          </a:bodyPr>
          <a:lstStyle/>
          <a:p>
            <a:r>
              <a:rPr lang="en-US" sz="2000">
                <a:latin typeface="Times New Roman" pitchFamily="18" charset="0"/>
              </a:rPr>
              <a:t>Entry</a:t>
            </a:r>
          </a:p>
        </p:txBody>
      </p:sp>
      <p:sp>
        <p:nvSpPr>
          <p:cNvPr id="160776" name="Text Box 9"/>
          <p:cNvSpPr txBox="1">
            <a:spLocks noChangeArrowheads="1"/>
          </p:cNvSpPr>
          <p:nvPr/>
        </p:nvSpPr>
        <p:spPr bwMode="auto">
          <a:xfrm>
            <a:off x="4724400" y="4454525"/>
            <a:ext cx="719138" cy="396875"/>
          </a:xfrm>
          <a:prstGeom prst="rect">
            <a:avLst/>
          </a:prstGeom>
          <a:noFill/>
          <a:ln w="9525">
            <a:noFill/>
            <a:miter lim="800000"/>
            <a:headEnd/>
            <a:tailEnd/>
          </a:ln>
        </p:spPr>
        <p:txBody>
          <a:bodyPr wrap="none">
            <a:spAutoFit/>
          </a:bodyPr>
          <a:lstStyle/>
          <a:p>
            <a:r>
              <a:rPr lang="en-US" sz="2000">
                <a:latin typeface="Times New Roman" pitchFamily="18" charset="0"/>
              </a:rPr>
              <a:t>False</a:t>
            </a:r>
          </a:p>
        </p:txBody>
      </p:sp>
      <p:sp>
        <p:nvSpPr>
          <p:cNvPr id="160777" name="Rectangle 10"/>
          <p:cNvSpPr>
            <a:spLocks noChangeArrowheads="1"/>
          </p:cNvSpPr>
          <p:nvPr/>
        </p:nvSpPr>
        <p:spPr bwMode="auto">
          <a:xfrm>
            <a:off x="3581400" y="5014913"/>
            <a:ext cx="1981200" cy="381000"/>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Statement-x</a:t>
            </a:r>
          </a:p>
        </p:txBody>
      </p:sp>
      <p:sp>
        <p:nvSpPr>
          <p:cNvPr id="160778" name="Rectangle 11"/>
          <p:cNvSpPr>
            <a:spLocks noChangeArrowheads="1"/>
          </p:cNvSpPr>
          <p:nvPr/>
        </p:nvSpPr>
        <p:spPr bwMode="auto">
          <a:xfrm>
            <a:off x="6629400" y="4176713"/>
            <a:ext cx="2209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Times New Roman" pitchFamily="18" charset="0"/>
              </a:rPr>
              <a:t>statement–block</a:t>
            </a:r>
          </a:p>
        </p:txBody>
      </p:sp>
      <p:sp>
        <p:nvSpPr>
          <p:cNvPr id="160779" name="Line 12"/>
          <p:cNvSpPr>
            <a:spLocks noChangeShapeType="1"/>
          </p:cNvSpPr>
          <p:nvPr/>
        </p:nvSpPr>
        <p:spPr bwMode="auto">
          <a:xfrm>
            <a:off x="5791200" y="3795713"/>
            <a:ext cx="1981200" cy="0"/>
          </a:xfrm>
          <a:prstGeom prst="line">
            <a:avLst/>
          </a:prstGeom>
          <a:noFill/>
          <a:ln w="9525">
            <a:solidFill>
              <a:schemeClr val="tx1"/>
            </a:solidFill>
            <a:miter lim="800000"/>
            <a:headEnd/>
            <a:tailEnd/>
          </a:ln>
        </p:spPr>
        <p:txBody>
          <a:bodyPr wrap="none"/>
          <a:lstStyle/>
          <a:p>
            <a:endParaRPr lang="en-US"/>
          </a:p>
        </p:txBody>
      </p:sp>
      <p:sp>
        <p:nvSpPr>
          <p:cNvPr id="160780" name="Line 13"/>
          <p:cNvSpPr>
            <a:spLocks noChangeShapeType="1"/>
          </p:cNvSpPr>
          <p:nvPr/>
        </p:nvSpPr>
        <p:spPr bwMode="auto">
          <a:xfrm>
            <a:off x="7772400" y="3795713"/>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160781" name="Line 14"/>
          <p:cNvSpPr>
            <a:spLocks noChangeShapeType="1"/>
          </p:cNvSpPr>
          <p:nvPr/>
        </p:nvSpPr>
        <p:spPr bwMode="auto">
          <a:xfrm>
            <a:off x="7772400" y="4557713"/>
            <a:ext cx="0" cy="609600"/>
          </a:xfrm>
          <a:prstGeom prst="line">
            <a:avLst/>
          </a:prstGeom>
          <a:noFill/>
          <a:ln w="9525">
            <a:solidFill>
              <a:schemeClr val="tx1"/>
            </a:solidFill>
            <a:miter lim="800000"/>
            <a:headEnd/>
            <a:tailEnd/>
          </a:ln>
        </p:spPr>
        <p:txBody>
          <a:bodyPr wrap="none"/>
          <a:lstStyle/>
          <a:p>
            <a:endParaRPr lang="en-US"/>
          </a:p>
        </p:txBody>
      </p:sp>
      <p:sp>
        <p:nvSpPr>
          <p:cNvPr id="160782" name="Line 15"/>
          <p:cNvSpPr>
            <a:spLocks noChangeShapeType="1"/>
          </p:cNvSpPr>
          <p:nvPr/>
        </p:nvSpPr>
        <p:spPr bwMode="auto">
          <a:xfrm flipH="1">
            <a:off x="5562600" y="5167313"/>
            <a:ext cx="22098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p:cNvSpPr>
          <p:nvPr>
            <p:ph type="title" idx="4294967295"/>
          </p:nvPr>
        </p:nvSpPr>
        <p:spPr/>
        <p:txBody>
          <a:bodyPr/>
          <a:lstStyle/>
          <a:p>
            <a:pPr eaLnBrk="1" hangingPunct="1"/>
            <a:r>
              <a:rPr lang="en-US" sz="3200" i="1" dirty="0" smtClean="0"/>
              <a:t>if….else</a:t>
            </a:r>
            <a:r>
              <a:rPr lang="en-US" sz="3200" dirty="0" smtClean="0"/>
              <a:t> statement</a:t>
            </a:r>
          </a:p>
        </p:txBody>
      </p:sp>
      <p:sp>
        <p:nvSpPr>
          <p:cNvPr id="161794" name="Rectangle 3"/>
          <p:cNvSpPr>
            <a:spLocks noGrp="1"/>
          </p:cNvSpPr>
          <p:nvPr>
            <p:ph type="body" idx="4294967295"/>
          </p:nvPr>
        </p:nvSpPr>
        <p:spPr>
          <a:xfrm>
            <a:off x="228600" y="1524000"/>
            <a:ext cx="4953000" cy="4338638"/>
          </a:xfrm>
        </p:spPr>
        <p:txBody>
          <a:bodyPr/>
          <a:lstStyle/>
          <a:p>
            <a:pPr marL="0" indent="0" eaLnBrk="1" hangingPunct="1">
              <a:lnSpc>
                <a:spcPct val="80000"/>
              </a:lnSpc>
              <a:buFont typeface="Wingdings" pitchFamily="2" charset="2"/>
              <a:buNone/>
            </a:pPr>
            <a:r>
              <a:rPr lang="en-US" smtClean="0"/>
              <a:t>The if….else statement is an extension of simple if statement. The general form is,</a:t>
            </a:r>
          </a:p>
          <a:p>
            <a:pPr marL="0" indent="0" eaLnBrk="1" hangingPunct="1">
              <a:lnSpc>
                <a:spcPct val="80000"/>
              </a:lnSpc>
              <a:buFont typeface="Wingdings" pitchFamily="2" charset="2"/>
              <a:buNone/>
            </a:pPr>
            <a:r>
              <a:rPr lang="en-US" smtClean="0"/>
              <a:t>	 </a:t>
            </a:r>
          </a:p>
          <a:p>
            <a:pPr marL="0" indent="0" eaLnBrk="1" hangingPunct="1">
              <a:lnSpc>
                <a:spcPct val="80000"/>
              </a:lnSpc>
              <a:buFont typeface="Wingdings" pitchFamily="2" charset="2"/>
              <a:buNone/>
            </a:pPr>
            <a:r>
              <a:rPr lang="en-US" smtClean="0"/>
              <a:t>if(test expression)</a:t>
            </a:r>
          </a:p>
          <a:p>
            <a:pPr marL="0" indent="0" eaLnBrk="1" hangingPunct="1">
              <a:lnSpc>
                <a:spcPct val="80000"/>
              </a:lnSpc>
              <a:buFont typeface="Wingdings" pitchFamily="2" charset="2"/>
              <a:buNone/>
            </a:pPr>
            <a:r>
              <a:rPr lang="en-US" smtClean="0"/>
              <a:t>      {</a:t>
            </a:r>
          </a:p>
          <a:p>
            <a:pPr marL="0" indent="0" eaLnBrk="1" hangingPunct="1">
              <a:lnSpc>
                <a:spcPct val="80000"/>
              </a:lnSpc>
              <a:buFont typeface="Wingdings" pitchFamily="2" charset="2"/>
              <a:buNone/>
            </a:pPr>
            <a:r>
              <a:rPr lang="en-US" smtClean="0"/>
              <a:t>  	true-block statements;</a:t>
            </a:r>
          </a:p>
          <a:p>
            <a:pPr marL="0" indent="0" eaLnBrk="1" hangingPunct="1">
              <a:lnSpc>
                <a:spcPct val="80000"/>
              </a:lnSpc>
              <a:buFont typeface="Wingdings" pitchFamily="2" charset="2"/>
              <a:buNone/>
            </a:pPr>
            <a:r>
              <a:rPr lang="en-US" smtClean="0"/>
              <a:t>       }</a:t>
            </a:r>
          </a:p>
          <a:p>
            <a:pPr marL="0" indent="0" eaLnBrk="1" hangingPunct="1">
              <a:lnSpc>
                <a:spcPct val="80000"/>
              </a:lnSpc>
              <a:buFont typeface="Wingdings" pitchFamily="2" charset="2"/>
              <a:buNone/>
            </a:pPr>
            <a:r>
              <a:rPr lang="en-US" smtClean="0"/>
              <a:t> 	 else</a:t>
            </a:r>
          </a:p>
          <a:p>
            <a:pPr marL="0" indent="0" eaLnBrk="1" hangingPunct="1">
              <a:lnSpc>
                <a:spcPct val="80000"/>
              </a:lnSpc>
              <a:buFont typeface="Wingdings" pitchFamily="2" charset="2"/>
              <a:buNone/>
            </a:pPr>
            <a:r>
              <a:rPr lang="en-US" smtClean="0"/>
              <a:t>       {</a:t>
            </a:r>
          </a:p>
          <a:p>
            <a:pPr marL="0" indent="0" eaLnBrk="1" hangingPunct="1">
              <a:lnSpc>
                <a:spcPct val="80000"/>
              </a:lnSpc>
              <a:buFont typeface="Wingdings" pitchFamily="2" charset="2"/>
              <a:buNone/>
            </a:pPr>
            <a:r>
              <a:rPr lang="en-US" smtClean="0"/>
              <a:t>              False-block statements;</a:t>
            </a:r>
          </a:p>
          <a:p>
            <a:pPr marL="0" indent="0" eaLnBrk="1" hangingPunct="1">
              <a:lnSpc>
                <a:spcPct val="80000"/>
              </a:lnSpc>
              <a:buFont typeface="Wingdings" pitchFamily="2" charset="2"/>
              <a:buNone/>
            </a:pPr>
            <a:r>
              <a:rPr lang="en-US" smtClean="0"/>
              <a:t>       }</a:t>
            </a:r>
          </a:p>
          <a:p>
            <a:pPr marL="0" indent="0" eaLnBrk="1" hangingPunct="1">
              <a:lnSpc>
                <a:spcPct val="80000"/>
              </a:lnSpc>
              <a:buFont typeface="Wingdings" pitchFamily="2" charset="2"/>
              <a:buNone/>
            </a:pPr>
            <a:r>
              <a:rPr lang="en-US" smtClean="0"/>
              <a:t>         statement-x;</a:t>
            </a:r>
          </a:p>
        </p:txBody>
      </p:sp>
      <p:sp>
        <p:nvSpPr>
          <p:cNvPr id="161795" name="Line 4"/>
          <p:cNvSpPr>
            <a:spLocks noChangeShapeType="1"/>
          </p:cNvSpPr>
          <p:nvPr/>
        </p:nvSpPr>
        <p:spPr bwMode="auto">
          <a:xfrm>
            <a:off x="6477000" y="2119313"/>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161796" name="AutoShape 5"/>
          <p:cNvSpPr>
            <a:spLocks noChangeArrowheads="1"/>
          </p:cNvSpPr>
          <p:nvPr/>
        </p:nvSpPr>
        <p:spPr bwMode="auto">
          <a:xfrm>
            <a:off x="5257800" y="2576513"/>
            <a:ext cx="2362200" cy="990600"/>
          </a:xfrm>
          <a:prstGeom prst="flowChartDecision">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Test expression</a:t>
            </a:r>
            <a:r>
              <a:rPr lang="en-US" sz="2400">
                <a:latin typeface="Times New Roman" pitchFamily="18" charset="0"/>
              </a:rPr>
              <a:t>?</a:t>
            </a:r>
          </a:p>
        </p:txBody>
      </p:sp>
      <p:sp>
        <p:nvSpPr>
          <p:cNvPr id="161797" name="Rectangle 6"/>
          <p:cNvSpPr>
            <a:spLocks noChangeArrowheads="1"/>
          </p:cNvSpPr>
          <p:nvPr/>
        </p:nvSpPr>
        <p:spPr bwMode="auto">
          <a:xfrm>
            <a:off x="4038600" y="3871913"/>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True-block</a:t>
            </a:r>
          </a:p>
        </p:txBody>
      </p:sp>
      <p:sp>
        <p:nvSpPr>
          <p:cNvPr id="161798" name="Rectangle 7"/>
          <p:cNvSpPr>
            <a:spLocks noChangeArrowheads="1"/>
          </p:cNvSpPr>
          <p:nvPr/>
        </p:nvSpPr>
        <p:spPr bwMode="auto">
          <a:xfrm>
            <a:off x="7239000" y="3871913"/>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False-block</a:t>
            </a:r>
          </a:p>
        </p:txBody>
      </p:sp>
      <p:sp>
        <p:nvSpPr>
          <p:cNvPr id="161799" name="Rectangle 8"/>
          <p:cNvSpPr>
            <a:spLocks noChangeArrowheads="1"/>
          </p:cNvSpPr>
          <p:nvPr/>
        </p:nvSpPr>
        <p:spPr bwMode="auto">
          <a:xfrm>
            <a:off x="5638800" y="5167313"/>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imes New Roman" pitchFamily="18" charset="0"/>
              </a:rPr>
              <a:t>Statement-x</a:t>
            </a:r>
          </a:p>
        </p:txBody>
      </p:sp>
      <p:sp>
        <p:nvSpPr>
          <p:cNvPr id="161800" name="Line 9"/>
          <p:cNvSpPr>
            <a:spLocks noChangeShapeType="1"/>
          </p:cNvSpPr>
          <p:nvPr/>
        </p:nvSpPr>
        <p:spPr bwMode="auto">
          <a:xfrm>
            <a:off x="6705600" y="5700713"/>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161801" name="Line 10"/>
          <p:cNvSpPr>
            <a:spLocks noChangeShapeType="1"/>
          </p:cNvSpPr>
          <p:nvPr/>
        </p:nvSpPr>
        <p:spPr bwMode="auto">
          <a:xfrm>
            <a:off x="5029200" y="5395913"/>
            <a:ext cx="609600" cy="0"/>
          </a:xfrm>
          <a:prstGeom prst="line">
            <a:avLst/>
          </a:prstGeom>
          <a:noFill/>
          <a:ln w="9525">
            <a:solidFill>
              <a:schemeClr val="tx1"/>
            </a:solidFill>
            <a:miter lim="800000"/>
            <a:headEnd/>
            <a:tailEnd type="triangle" w="med" len="med"/>
          </a:ln>
        </p:spPr>
        <p:txBody>
          <a:bodyPr wrap="none"/>
          <a:lstStyle/>
          <a:p>
            <a:endParaRPr lang="en-US"/>
          </a:p>
        </p:txBody>
      </p:sp>
      <p:sp>
        <p:nvSpPr>
          <p:cNvPr id="161802" name="Line 11"/>
          <p:cNvSpPr>
            <a:spLocks noChangeShapeType="1"/>
          </p:cNvSpPr>
          <p:nvPr/>
        </p:nvSpPr>
        <p:spPr bwMode="auto">
          <a:xfrm flipH="1">
            <a:off x="7772400" y="5395913"/>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161803" name="Line 12"/>
          <p:cNvSpPr>
            <a:spLocks noChangeShapeType="1"/>
          </p:cNvSpPr>
          <p:nvPr/>
        </p:nvSpPr>
        <p:spPr bwMode="auto">
          <a:xfrm flipV="1">
            <a:off x="5029200" y="4481513"/>
            <a:ext cx="0" cy="914400"/>
          </a:xfrm>
          <a:prstGeom prst="line">
            <a:avLst/>
          </a:prstGeom>
          <a:noFill/>
          <a:ln w="9525">
            <a:solidFill>
              <a:schemeClr val="tx1"/>
            </a:solidFill>
            <a:miter lim="800000"/>
            <a:headEnd/>
            <a:tailEnd/>
          </a:ln>
        </p:spPr>
        <p:txBody>
          <a:bodyPr wrap="none"/>
          <a:lstStyle/>
          <a:p>
            <a:endParaRPr lang="en-US"/>
          </a:p>
        </p:txBody>
      </p:sp>
      <p:sp>
        <p:nvSpPr>
          <p:cNvPr id="161804" name="Line 13"/>
          <p:cNvSpPr>
            <a:spLocks noChangeShapeType="1"/>
          </p:cNvSpPr>
          <p:nvPr/>
        </p:nvSpPr>
        <p:spPr bwMode="auto">
          <a:xfrm flipV="1">
            <a:off x="8153400" y="4405313"/>
            <a:ext cx="0" cy="990600"/>
          </a:xfrm>
          <a:prstGeom prst="line">
            <a:avLst/>
          </a:prstGeom>
          <a:noFill/>
          <a:ln w="9525">
            <a:solidFill>
              <a:schemeClr val="tx1"/>
            </a:solidFill>
            <a:miter lim="800000"/>
            <a:headEnd/>
            <a:tailEnd/>
          </a:ln>
        </p:spPr>
        <p:txBody>
          <a:bodyPr wrap="none"/>
          <a:lstStyle/>
          <a:p>
            <a:endParaRPr lang="en-US"/>
          </a:p>
        </p:txBody>
      </p:sp>
      <p:sp>
        <p:nvSpPr>
          <p:cNvPr id="161805" name="Line 14"/>
          <p:cNvSpPr>
            <a:spLocks noChangeShapeType="1"/>
          </p:cNvSpPr>
          <p:nvPr/>
        </p:nvSpPr>
        <p:spPr bwMode="auto">
          <a:xfrm>
            <a:off x="5029200" y="3109913"/>
            <a:ext cx="304800" cy="0"/>
          </a:xfrm>
          <a:prstGeom prst="line">
            <a:avLst/>
          </a:prstGeom>
          <a:noFill/>
          <a:ln w="9525">
            <a:solidFill>
              <a:schemeClr val="tx1"/>
            </a:solidFill>
            <a:miter lim="800000"/>
            <a:headEnd/>
            <a:tailEnd/>
          </a:ln>
        </p:spPr>
        <p:txBody>
          <a:bodyPr wrap="none"/>
          <a:lstStyle/>
          <a:p>
            <a:endParaRPr lang="en-US"/>
          </a:p>
        </p:txBody>
      </p:sp>
      <p:sp>
        <p:nvSpPr>
          <p:cNvPr id="161806" name="Line 15"/>
          <p:cNvSpPr>
            <a:spLocks noChangeShapeType="1"/>
          </p:cNvSpPr>
          <p:nvPr/>
        </p:nvSpPr>
        <p:spPr bwMode="auto">
          <a:xfrm>
            <a:off x="7620000" y="3033713"/>
            <a:ext cx="533400" cy="0"/>
          </a:xfrm>
          <a:prstGeom prst="line">
            <a:avLst/>
          </a:prstGeom>
          <a:noFill/>
          <a:ln w="9525">
            <a:solidFill>
              <a:schemeClr val="tx1"/>
            </a:solidFill>
            <a:miter lim="800000"/>
            <a:headEnd/>
            <a:tailEnd/>
          </a:ln>
        </p:spPr>
        <p:txBody>
          <a:bodyPr wrap="none"/>
          <a:lstStyle/>
          <a:p>
            <a:endParaRPr lang="en-US"/>
          </a:p>
        </p:txBody>
      </p:sp>
      <p:sp>
        <p:nvSpPr>
          <p:cNvPr id="161807" name="Line 16"/>
          <p:cNvSpPr>
            <a:spLocks noChangeShapeType="1"/>
          </p:cNvSpPr>
          <p:nvPr/>
        </p:nvSpPr>
        <p:spPr bwMode="auto">
          <a:xfrm>
            <a:off x="5029200" y="3109913"/>
            <a:ext cx="0" cy="762000"/>
          </a:xfrm>
          <a:prstGeom prst="line">
            <a:avLst/>
          </a:prstGeom>
          <a:noFill/>
          <a:ln w="9525">
            <a:solidFill>
              <a:schemeClr val="tx1"/>
            </a:solidFill>
            <a:miter lim="800000"/>
            <a:headEnd/>
            <a:tailEnd type="triangle" w="med" len="med"/>
          </a:ln>
        </p:spPr>
        <p:txBody>
          <a:bodyPr wrap="none"/>
          <a:lstStyle/>
          <a:p>
            <a:endParaRPr lang="en-US"/>
          </a:p>
        </p:txBody>
      </p:sp>
      <p:sp>
        <p:nvSpPr>
          <p:cNvPr id="161808" name="Line 17"/>
          <p:cNvSpPr>
            <a:spLocks noChangeShapeType="1"/>
          </p:cNvSpPr>
          <p:nvPr/>
        </p:nvSpPr>
        <p:spPr bwMode="auto">
          <a:xfrm>
            <a:off x="8153400" y="3033713"/>
            <a:ext cx="0" cy="838200"/>
          </a:xfrm>
          <a:prstGeom prst="line">
            <a:avLst/>
          </a:prstGeom>
          <a:noFill/>
          <a:ln w="9525">
            <a:solidFill>
              <a:schemeClr val="tx1"/>
            </a:solidFill>
            <a:miter lim="800000"/>
            <a:headEnd/>
            <a:tailEnd type="triangle" w="med" len="med"/>
          </a:ln>
        </p:spPr>
        <p:txBody>
          <a:bodyPr wrap="none"/>
          <a:lstStyle/>
          <a:p>
            <a:endParaRPr lang="en-US"/>
          </a:p>
        </p:txBody>
      </p:sp>
      <p:sp>
        <p:nvSpPr>
          <p:cNvPr id="161809" name="Text Box 18"/>
          <p:cNvSpPr txBox="1">
            <a:spLocks noChangeArrowheads="1"/>
          </p:cNvSpPr>
          <p:nvPr/>
        </p:nvSpPr>
        <p:spPr bwMode="auto">
          <a:xfrm>
            <a:off x="6689725" y="1905000"/>
            <a:ext cx="819150" cy="396875"/>
          </a:xfrm>
          <a:prstGeom prst="rect">
            <a:avLst/>
          </a:prstGeom>
          <a:noFill/>
          <a:ln w="9525">
            <a:noFill/>
            <a:miter lim="800000"/>
            <a:headEnd/>
            <a:tailEnd/>
          </a:ln>
        </p:spPr>
        <p:txBody>
          <a:bodyPr wrap="none">
            <a:spAutoFit/>
          </a:bodyPr>
          <a:lstStyle/>
          <a:p>
            <a:r>
              <a:rPr lang="en-US" sz="2000" b="1">
                <a:latin typeface="Times New Roman" pitchFamily="18" charset="0"/>
              </a:rPr>
              <a:t>Entry</a:t>
            </a:r>
          </a:p>
        </p:txBody>
      </p:sp>
      <p:sp>
        <p:nvSpPr>
          <p:cNvPr id="161810" name="Text Box 19"/>
          <p:cNvSpPr txBox="1">
            <a:spLocks noChangeArrowheads="1"/>
          </p:cNvSpPr>
          <p:nvPr/>
        </p:nvSpPr>
        <p:spPr bwMode="auto">
          <a:xfrm>
            <a:off x="4251325" y="2895600"/>
            <a:ext cx="720725" cy="396875"/>
          </a:xfrm>
          <a:prstGeom prst="rect">
            <a:avLst/>
          </a:prstGeom>
          <a:noFill/>
          <a:ln w="9525">
            <a:noFill/>
            <a:miter lim="800000"/>
            <a:headEnd/>
            <a:tailEnd/>
          </a:ln>
        </p:spPr>
        <p:txBody>
          <a:bodyPr wrap="none">
            <a:spAutoFit/>
          </a:bodyPr>
          <a:lstStyle/>
          <a:p>
            <a:r>
              <a:rPr lang="en-US" sz="2000" b="1">
                <a:latin typeface="Times New Roman" pitchFamily="18" charset="0"/>
              </a:rPr>
              <a:t>True</a:t>
            </a:r>
          </a:p>
        </p:txBody>
      </p:sp>
      <p:sp>
        <p:nvSpPr>
          <p:cNvPr id="161811" name="Text Box 20"/>
          <p:cNvSpPr txBox="1">
            <a:spLocks noChangeArrowheads="1"/>
          </p:cNvSpPr>
          <p:nvPr/>
        </p:nvSpPr>
        <p:spPr bwMode="auto">
          <a:xfrm>
            <a:off x="7756525" y="2667000"/>
            <a:ext cx="747713" cy="396875"/>
          </a:xfrm>
          <a:prstGeom prst="rect">
            <a:avLst/>
          </a:prstGeom>
          <a:noFill/>
          <a:ln w="9525">
            <a:noFill/>
            <a:miter lim="800000"/>
            <a:headEnd/>
            <a:tailEnd/>
          </a:ln>
        </p:spPr>
        <p:txBody>
          <a:bodyPr wrap="none">
            <a:spAutoFit/>
          </a:bodyPr>
          <a:lstStyle/>
          <a:p>
            <a:r>
              <a:rPr lang="en-US" sz="2000" b="1">
                <a:latin typeface="Times New Roman" pitchFamily="18" charset="0"/>
              </a:rPr>
              <a:t>False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3"/>
          <p:cNvSpPr>
            <a:spLocks noGrp="1" noChangeArrowheads="1"/>
          </p:cNvSpPr>
          <p:nvPr>
            <p:ph idx="4294967295"/>
          </p:nvPr>
        </p:nvSpPr>
        <p:spPr>
          <a:xfrm>
            <a:off x="381000" y="1219200"/>
            <a:ext cx="5181600" cy="5181600"/>
          </a:xfrm>
        </p:spPr>
        <p:txBody>
          <a:bodyPr/>
          <a:lstStyle/>
          <a:p>
            <a:pPr eaLnBrk="1" hangingPunct="1">
              <a:lnSpc>
                <a:spcPct val="90000"/>
              </a:lnSpc>
              <a:buFont typeface="Wingdings" pitchFamily="2" charset="2"/>
              <a:buNone/>
            </a:pPr>
            <a:r>
              <a:rPr lang="en-US" dirty="0" smtClean="0"/>
              <a:t>The following function checks whether the character entered by the user is a star (*) character.</a:t>
            </a:r>
          </a:p>
          <a:p>
            <a:pPr eaLnBrk="1" hangingPunct="1">
              <a:lnSpc>
                <a:spcPct val="90000"/>
              </a:lnSpc>
            </a:pPr>
            <a:endParaRPr lang="en-US" dirty="0" smtClean="0"/>
          </a:p>
          <a:p>
            <a:pPr eaLnBrk="1" hangingPunct="1">
              <a:lnSpc>
                <a:spcPct val="90000"/>
              </a:lnSpc>
              <a:buFont typeface="Wingdings" pitchFamily="2" charset="2"/>
              <a:buNone/>
            </a:pPr>
            <a:r>
              <a:rPr lang="en-US" dirty="0" smtClean="0">
                <a:latin typeface="Courier New" pitchFamily="49" charset="0"/>
              </a:rPr>
              <a:t>#include &lt;</a:t>
            </a:r>
            <a:r>
              <a:rPr lang="en-US" dirty="0" err="1" smtClean="0">
                <a:latin typeface="Courier New" pitchFamily="49" charset="0"/>
              </a:rPr>
              <a:t>stdio.h</a:t>
            </a:r>
            <a:r>
              <a:rPr lang="en-US" dirty="0" smtClean="0">
                <a:latin typeface="Courier New" pitchFamily="49" charset="0"/>
              </a:rPr>
              <a:t>&gt;</a:t>
            </a:r>
          </a:p>
          <a:p>
            <a:pPr eaLnBrk="1" hangingPunct="1">
              <a:lnSpc>
                <a:spcPct val="90000"/>
              </a:lnSpc>
              <a:buFont typeface="Wingdings" pitchFamily="2" charset="2"/>
              <a:buNone/>
            </a:pPr>
            <a:r>
              <a:rPr lang="en-US" dirty="0" smtClean="0">
                <a:latin typeface="Courier New" pitchFamily="49" charset="0"/>
              </a:rPr>
              <a:t>main( )</a:t>
            </a:r>
          </a:p>
          <a:p>
            <a:pPr eaLnBrk="1" hangingPunct="1">
              <a:lnSpc>
                <a:spcPct val="90000"/>
              </a:lnSpc>
              <a:buFont typeface="Wingdings" pitchFamily="2" charset="2"/>
              <a:buNone/>
            </a:pPr>
            <a:r>
              <a:rPr lang="en-US" dirty="0" smtClean="0">
                <a:latin typeface="Courier New" pitchFamily="49" charset="0"/>
              </a:rPr>
              <a:t>{</a:t>
            </a:r>
          </a:p>
          <a:p>
            <a:pPr eaLnBrk="1" hangingPunct="1">
              <a:lnSpc>
                <a:spcPct val="90000"/>
              </a:lnSpc>
              <a:buFont typeface="Wingdings" pitchFamily="2" charset="2"/>
              <a:buNone/>
            </a:pPr>
            <a:r>
              <a:rPr lang="en-US" dirty="0" smtClean="0">
                <a:latin typeface="Courier New" pitchFamily="49" charset="0"/>
              </a:rPr>
              <a:t>  char </a:t>
            </a:r>
            <a:r>
              <a:rPr lang="en-US" dirty="0" err="1" smtClean="0">
                <a:latin typeface="Courier New" pitchFamily="49" charset="0"/>
              </a:rPr>
              <a:t>ch</a:t>
            </a:r>
            <a:r>
              <a:rPr lang="en-US" dirty="0" smtClean="0">
                <a:latin typeface="Courier New" pitchFamily="49" charset="0"/>
              </a:rPr>
              <a:t>;</a:t>
            </a:r>
          </a:p>
          <a:p>
            <a:pPr eaLnBrk="1" hangingPunct="1">
              <a:lnSpc>
                <a:spcPct val="90000"/>
              </a:lnSpc>
              <a:buFont typeface="Wingdings" pitchFamily="2" charset="2"/>
              <a:buNone/>
            </a:pPr>
            <a:r>
              <a:rPr lang="en-US" dirty="0" smtClean="0">
                <a:latin typeface="Courier New" pitchFamily="49" charset="0"/>
              </a:rPr>
              <a:t>  </a:t>
            </a:r>
            <a:r>
              <a:rPr lang="en-US" dirty="0" err="1" smtClean="0">
                <a:latin typeface="Courier New" pitchFamily="49" charset="0"/>
              </a:rPr>
              <a:t>ch</a:t>
            </a:r>
            <a:r>
              <a:rPr lang="en-US" dirty="0" smtClean="0">
                <a:latin typeface="Courier New" pitchFamily="49" charset="0"/>
              </a:rPr>
              <a:t> = </a:t>
            </a:r>
            <a:r>
              <a:rPr lang="en-US" dirty="0" err="1" smtClean="0">
                <a:latin typeface="Courier New" pitchFamily="49" charset="0"/>
              </a:rPr>
              <a:t>getchar</a:t>
            </a:r>
            <a:r>
              <a:rPr lang="en-US" dirty="0" smtClean="0">
                <a:latin typeface="Courier New" pitchFamily="49" charset="0"/>
              </a:rPr>
              <a:t>( );</a:t>
            </a:r>
          </a:p>
          <a:p>
            <a:pPr eaLnBrk="1" hangingPunct="1">
              <a:lnSpc>
                <a:spcPct val="90000"/>
              </a:lnSpc>
              <a:buFont typeface="Wingdings" pitchFamily="2" charset="2"/>
              <a:buNone/>
            </a:pPr>
            <a:r>
              <a:rPr lang="en-US" dirty="0" smtClean="0">
                <a:latin typeface="Courier New" pitchFamily="49" charset="0"/>
              </a:rPr>
              <a:t>  </a:t>
            </a:r>
            <a:r>
              <a:rPr lang="en-US" dirty="0" err="1" smtClean="0">
                <a:latin typeface="Courier New" pitchFamily="49" charset="0"/>
              </a:rPr>
              <a:t>fflush</a:t>
            </a:r>
            <a:r>
              <a:rPr lang="en-US" dirty="0" smtClean="0">
                <a:latin typeface="Courier New" pitchFamily="49" charset="0"/>
              </a:rPr>
              <a:t>(</a:t>
            </a:r>
            <a:r>
              <a:rPr lang="en-US" dirty="0" err="1" smtClean="0">
                <a:latin typeface="Courier New" pitchFamily="49" charset="0"/>
              </a:rPr>
              <a:t>stdin</a:t>
            </a:r>
            <a:r>
              <a:rPr lang="en-US" dirty="0" smtClean="0">
                <a:latin typeface="Courier New" pitchFamily="49" charset="0"/>
              </a:rPr>
              <a:t>);</a:t>
            </a:r>
          </a:p>
          <a:p>
            <a:pPr eaLnBrk="1" hangingPunct="1">
              <a:lnSpc>
                <a:spcPct val="90000"/>
              </a:lnSpc>
              <a:buFont typeface="Wingdings" pitchFamily="2" charset="2"/>
              <a:buNone/>
            </a:pPr>
            <a:r>
              <a:rPr lang="en-US" dirty="0" smtClean="0">
                <a:latin typeface="Courier New" pitchFamily="49" charset="0"/>
              </a:rPr>
              <a:t>  if (</a:t>
            </a:r>
            <a:r>
              <a:rPr lang="en-US" dirty="0" err="1" smtClean="0">
                <a:latin typeface="Courier New" pitchFamily="49" charset="0"/>
              </a:rPr>
              <a:t>ch</a:t>
            </a:r>
            <a:r>
              <a:rPr lang="en-US" dirty="0" smtClean="0">
                <a:latin typeface="Courier New" pitchFamily="49" charset="0"/>
              </a:rPr>
              <a:t> = = ‘*’)</a:t>
            </a:r>
          </a:p>
          <a:p>
            <a:pPr eaLnBrk="1" hangingPunct="1">
              <a:lnSpc>
                <a:spcPct val="90000"/>
              </a:lnSpc>
              <a:buFont typeface="Wingdings" pitchFamily="2" charset="2"/>
              <a:buNone/>
            </a:pPr>
            <a:r>
              <a:rPr lang="en-US" dirty="0" smtClean="0">
                <a:latin typeface="Courier New" pitchFamily="49" charset="0"/>
              </a:rPr>
              <a:t>    puts (“You have entered the star character”);</a:t>
            </a:r>
          </a:p>
          <a:p>
            <a:pPr eaLnBrk="1" hangingPunct="1">
              <a:lnSpc>
                <a:spcPct val="90000"/>
              </a:lnSpc>
              <a:buFont typeface="Wingdings" pitchFamily="2" charset="2"/>
              <a:buNone/>
            </a:pPr>
            <a:r>
              <a:rPr lang="en-US" dirty="0" smtClean="0">
                <a:latin typeface="Courier New" pitchFamily="49" charset="0"/>
              </a:rPr>
              <a:t>  else</a:t>
            </a:r>
          </a:p>
          <a:p>
            <a:pPr eaLnBrk="1" hangingPunct="1">
              <a:lnSpc>
                <a:spcPct val="90000"/>
              </a:lnSpc>
              <a:buFont typeface="Wingdings" pitchFamily="2" charset="2"/>
              <a:buNone/>
            </a:pPr>
            <a:r>
              <a:rPr lang="en-US" dirty="0" smtClean="0">
                <a:latin typeface="Courier New" pitchFamily="49" charset="0"/>
              </a:rPr>
              <a:t>     puts (“You have not entered the star character”);</a:t>
            </a:r>
          </a:p>
          <a:p>
            <a:pPr eaLnBrk="1" hangingPunct="1">
              <a:lnSpc>
                <a:spcPct val="90000"/>
              </a:lnSpc>
              <a:buFont typeface="Wingdings" pitchFamily="2" charset="2"/>
              <a:buNone/>
            </a:pPr>
            <a:r>
              <a:rPr lang="en-US" dirty="0" smtClean="0">
                <a:latin typeface="Courier New" pitchFamily="49" charset="0"/>
              </a:rPr>
              <a:t>}</a:t>
            </a:r>
          </a:p>
        </p:txBody>
      </p:sp>
      <p:sp>
        <p:nvSpPr>
          <p:cNvPr id="16281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Example - </a:t>
            </a:r>
            <a:r>
              <a:rPr lang="en-US" sz="3200" i="1" dirty="0" smtClean="0"/>
              <a:t>if- else</a:t>
            </a:r>
            <a:r>
              <a:rPr lang="en-US" sz="3200" dirty="0" smtClean="0"/>
              <a:t> Construct</a:t>
            </a:r>
          </a:p>
        </p:txBody>
      </p:sp>
      <p:grpSp>
        <p:nvGrpSpPr>
          <p:cNvPr id="162819" name="Group 4"/>
          <p:cNvGrpSpPr>
            <a:grpSpLocks/>
          </p:cNvGrpSpPr>
          <p:nvPr/>
        </p:nvGrpSpPr>
        <p:grpSpPr bwMode="auto">
          <a:xfrm>
            <a:off x="5715000" y="1295400"/>
            <a:ext cx="3352800" cy="4876800"/>
            <a:chOff x="3888" y="816"/>
            <a:chExt cx="1725" cy="3072"/>
          </a:xfrm>
        </p:grpSpPr>
        <p:sp>
          <p:nvSpPr>
            <p:cNvPr id="162822" name="AutoShape 5"/>
            <p:cNvSpPr>
              <a:spLocks noChangeArrowheads="1"/>
            </p:cNvSpPr>
            <p:nvPr/>
          </p:nvSpPr>
          <p:spPr bwMode="auto">
            <a:xfrm>
              <a:off x="3888" y="816"/>
              <a:ext cx="720" cy="240"/>
            </a:xfrm>
            <a:prstGeom prst="roundRect">
              <a:avLst>
                <a:gd name="adj" fmla="val 16667"/>
              </a:avLst>
            </a:prstGeom>
            <a:noFill/>
            <a:ln w="9525">
              <a:solidFill>
                <a:srgbClr val="FF0000"/>
              </a:solidFill>
              <a:round/>
              <a:headEnd/>
              <a:tailEnd/>
            </a:ln>
          </p:spPr>
          <p:txBody>
            <a:bodyPr wrap="none" anchor="ctr"/>
            <a:lstStyle/>
            <a:p>
              <a:pPr algn="ctr" eaLnBrk="0" hangingPunct="0"/>
              <a:r>
                <a:rPr lang="en-US" sz="1600">
                  <a:latin typeface="Times New Roman" pitchFamily="18" charset="0"/>
                </a:rPr>
                <a:t>start</a:t>
              </a:r>
            </a:p>
          </p:txBody>
        </p:sp>
        <p:sp>
          <p:nvSpPr>
            <p:cNvPr id="162823" name="Line 6"/>
            <p:cNvSpPr>
              <a:spLocks noChangeShapeType="1"/>
            </p:cNvSpPr>
            <p:nvPr/>
          </p:nvSpPr>
          <p:spPr bwMode="auto">
            <a:xfrm>
              <a:off x="4272" y="1056"/>
              <a:ext cx="0" cy="240"/>
            </a:xfrm>
            <a:prstGeom prst="line">
              <a:avLst/>
            </a:prstGeom>
            <a:noFill/>
            <a:ln w="9525">
              <a:solidFill>
                <a:srgbClr val="FF0000"/>
              </a:solidFill>
              <a:round/>
              <a:headEnd/>
              <a:tailEnd type="triangle" w="med" len="med"/>
            </a:ln>
          </p:spPr>
          <p:txBody>
            <a:bodyPr/>
            <a:lstStyle/>
            <a:p>
              <a:endParaRPr lang="en-US"/>
            </a:p>
          </p:txBody>
        </p:sp>
        <p:sp>
          <p:nvSpPr>
            <p:cNvPr id="162824" name="AutoShape 7"/>
            <p:cNvSpPr>
              <a:spLocks noChangeArrowheads="1"/>
            </p:cNvSpPr>
            <p:nvPr/>
          </p:nvSpPr>
          <p:spPr bwMode="auto">
            <a:xfrm>
              <a:off x="3888" y="1920"/>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Input ch</a:t>
              </a:r>
            </a:p>
          </p:txBody>
        </p:sp>
        <p:sp>
          <p:nvSpPr>
            <p:cNvPr id="162825" name="Rectangle 8"/>
            <p:cNvSpPr>
              <a:spLocks noChangeArrowheads="1"/>
            </p:cNvSpPr>
            <p:nvPr/>
          </p:nvSpPr>
          <p:spPr bwMode="auto">
            <a:xfrm>
              <a:off x="3936" y="1296"/>
              <a:ext cx="720" cy="384"/>
            </a:xfrm>
            <a:prstGeom prst="rect">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ch = ‘ ‘</a:t>
              </a:r>
            </a:p>
          </p:txBody>
        </p:sp>
        <p:sp>
          <p:nvSpPr>
            <p:cNvPr id="162826" name="Line 9"/>
            <p:cNvSpPr>
              <a:spLocks noChangeShapeType="1"/>
            </p:cNvSpPr>
            <p:nvPr/>
          </p:nvSpPr>
          <p:spPr bwMode="auto">
            <a:xfrm>
              <a:off x="4272" y="1680"/>
              <a:ext cx="0" cy="240"/>
            </a:xfrm>
            <a:prstGeom prst="line">
              <a:avLst/>
            </a:prstGeom>
            <a:noFill/>
            <a:ln w="9525">
              <a:solidFill>
                <a:srgbClr val="FF0000"/>
              </a:solidFill>
              <a:round/>
              <a:headEnd/>
              <a:tailEnd type="triangle" w="med" len="med"/>
            </a:ln>
          </p:spPr>
          <p:txBody>
            <a:bodyPr/>
            <a:lstStyle/>
            <a:p>
              <a:endParaRPr lang="en-US"/>
            </a:p>
          </p:txBody>
        </p:sp>
        <p:sp>
          <p:nvSpPr>
            <p:cNvPr id="162827" name="Line 10"/>
            <p:cNvSpPr>
              <a:spLocks noChangeShapeType="1"/>
            </p:cNvSpPr>
            <p:nvPr/>
          </p:nvSpPr>
          <p:spPr bwMode="auto">
            <a:xfrm>
              <a:off x="4272" y="2160"/>
              <a:ext cx="0" cy="192"/>
            </a:xfrm>
            <a:prstGeom prst="line">
              <a:avLst/>
            </a:prstGeom>
            <a:noFill/>
            <a:ln w="9525">
              <a:solidFill>
                <a:srgbClr val="FF0000"/>
              </a:solidFill>
              <a:round/>
              <a:headEnd/>
              <a:tailEnd type="triangle" w="med" len="med"/>
            </a:ln>
          </p:spPr>
          <p:txBody>
            <a:bodyPr/>
            <a:lstStyle/>
            <a:p>
              <a:endParaRPr lang="en-US"/>
            </a:p>
          </p:txBody>
        </p:sp>
        <p:sp>
          <p:nvSpPr>
            <p:cNvPr id="162828" name="AutoShape 11"/>
            <p:cNvSpPr>
              <a:spLocks noChangeArrowheads="1"/>
            </p:cNvSpPr>
            <p:nvPr/>
          </p:nvSpPr>
          <p:spPr bwMode="auto">
            <a:xfrm>
              <a:off x="3888" y="3168"/>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Not a *</a:t>
              </a:r>
            </a:p>
          </p:txBody>
        </p:sp>
        <p:sp>
          <p:nvSpPr>
            <p:cNvPr id="162829" name="Line 12"/>
            <p:cNvSpPr>
              <a:spLocks noChangeShapeType="1"/>
            </p:cNvSpPr>
            <p:nvPr/>
          </p:nvSpPr>
          <p:spPr bwMode="auto">
            <a:xfrm>
              <a:off x="4272" y="3408"/>
              <a:ext cx="0" cy="240"/>
            </a:xfrm>
            <a:prstGeom prst="line">
              <a:avLst/>
            </a:prstGeom>
            <a:noFill/>
            <a:ln w="9525">
              <a:solidFill>
                <a:srgbClr val="FF0000"/>
              </a:solidFill>
              <a:round/>
              <a:headEnd/>
              <a:tailEnd type="triangle" w="med" len="med"/>
            </a:ln>
          </p:spPr>
          <p:txBody>
            <a:bodyPr/>
            <a:lstStyle/>
            <a:p>
              <a:endParaRPr lang="en-US"/>
            </a:p>
          </p:txBody>
        </p:sp>
        <p:sp>
          <p:nvSpPr>
            <p:cNvPr id="162830" name="AutoShape 13"/>
            <p:cNvSpPr>
              <a:spLocks noChangeArrowheads="1"/>
            </p:cNvSpPr>
            <p:nvPr/>
          </p:nvSpPr>
          <p:spPr bwMode="auto">
            <a:xfrm>
              <a:off x="3888" y="2352"/>
              <a:ext cx="765" cy="480"/>
            </a:xfrm>
            <a:prstGeom prst="diamond">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is ch = ‘*’</a:t>
              </a:r>
            </a:p>
          </p:txBody>
        </p:sp>
        <p:sp>
          <p:nvSpPr>
            <p:cNvPr id="162831" name="Line 14"/>
            <p:cNvSpPr>
              <a:spLocks noChangeShapeType="1"/>
            </p:cNvSpPr>
            <p:nvPr/>
          </p:nvSpPr>
          <p:spPr bwMode="auto">
            <a:xfrm>
              <a:off x="4272" y="2832"/>
              <a:ext cx="0" cy="288"/>
            </a:xfrm>
            <a:prstGeom prst="line">
              <a:avLst/>
            </a:prstGeom>
            <a:noFill/>
            <a:ln w="9525">
              <a:solidFill>
                <a:srgbClr val="FF0000"/>
              </a:solidFill>
              <a:round/>
              <a:headEnd/>
              <a:tailEnd type="triangle" w="med" len="med"/>
            </a:ln>
          </p:spPr>
          <p:txBody>
            <a:bodyPr/>
            <a:lstStyle/>
            <a:p>
              <a:endParaRPr lang="en-US"/>
            </a:p>
          </p:txBody>
        </p:sp>
        <p:sp>
          <p:nvSpPr>
            <p:cNvPr id="162832" name="Line 15"/>
            <p:cNvSpPr>
              <a:spLocks noChangeShapeType="1"/>
            </p:cNvSpPr>
            <p:nvPr/>
          </p:nvSpPr>
          <p:spPr bwMode="auto">
            <a:xfrm>
              <a:off x="4656" y="2592"/>
              <a:ext cx="288" cy="0"/>
            </a:xfrm>
            <a:prstGeom prst="line">
              <a:avLst/>
            </a:prstGeom>
            <a:noFill/>
            <a:ln w="9525">
              <a:solidFill>
                <a:srgbClr val="FF0000"/>
              </a:solidFill>
              <a:round/>
              <a:headEnd/>
              <a:tailEnd type="triangle" w="med" len="med"/>
            </a:ln>
          </p:spPr>
          <p:txBody>
            <a:bodyPr/>
            <a:lstStyle/>
            <a:p>
              <a:endParaRPr lang="en-US"/>
            </a:p>
          </p:txBody>
        </p:sp>
        <p:sp>
          <p:nvSpPr>
            <p:cNvPr id="162833" name="AutoShape 16"/>
            <p:cNvSpPr>
              <a:spLocks noChangeArrowheads="1"/>
            </p:cNvSpPr>
            <p:nvPr/>
          </p:nvSpPr>
          <p:spPr bwMode="auto">
            <a:xfrm>
              <a:off x="4848" y="2496"/>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Print *</a:t>
              </a:r>
            </a:p>
          </p:txBody>
        </p:sp>
        <p:sp>
          <p:nvSpPr>
            <p:cNvPr id="162834" name="AutoShape 17"/>
            <p:cNvSpPr>
              <a:spLocks noChangeArrowheads="1"/>
            </p:cNvSpPr>
            <p:nvPr/>
          </p:nvSpPr>
          <p:spPr bwMode="auto">
            <a:xfrm>
              <a:off x="3936" y="3648"/>
              <a:ext cx="720" cy="240"/>
            </a:xfrm>
            <a:prstGeom prst="roundRect">
              <a:avLst>
                <a:gd name="adj" fmla="val 16667"/>
              </a:avLst>
            </a:prstGeom>
            <a:noFill/>
            <a:ln w="9525">
              <a:solidFill>
                <a:srgbClr val="FF0000"/>
              </a:solidFill>
              <a:round/>
              <a:headEnd/>
              <a:tailEnd/>
            </a:ln>
          </p:spPr>
          <p:txBody>
            <a:bodyPr wrap="none" anchor="ctr"/>
            <a:lstStyle/>
            <a:p>
              <a:pPr algn="ctr" eaLnBrk="0" hangingPunct="0"/>
              <a:r>
                <a:rPr lang="en-US" sz="1600">
                  <a:latin typeface="Times New Roman" pitchFamily="18" charset="0"/>
                </a:rPr>
                <a:t>stop</a:t>
              </a:r>
            </a:p>
          </p:txBody>
        </p:sp>
        <p:sp>
          <p:nvSpPr>
            <p:cNvPr id="162835" name="Line 18"/>
            <p:cNvSpPr>
              <a:spLocks noChangeShapeType="1"/>
            </p:cNvSpPr>
            <p:nvPr/>
          </p:nvSpPr>
          <p:spPr bwMode="auto">
            <a:xfrm>
              <a:off x="5184" y="2736"/>
              <a:ext cx="0" cy="768"/>
            </a:xfrm>
            <a:prstGeom prst="line">
              <a:avLst/>
            </a:prstGeom>
            <a:noFill/>
            <a:ln w="9525">
              <a:solidFill>
                <a:srgbClr val="FF0000"/>
              </a:solidFill>
              <a:round/>
              <a:headEnd/>
              <a:tailEnd/>
            </a:ln>
          </p:spPr>
          <p:txBody>
            <a:bodyPr/>
            <a:lstStyle/>
            <a:p>
              <a:endParaRPr lang="en-US"/>
            </a:p>
          </p:txBody>
        </p:sp>
        <p:sp>
          <p:nvSpPr>
            <p:cNvPr id="162836" name="Line 19"/>
            <p:cNvSpPr>
              <a:spLocks noChangeShapeType="1"/>
            </p:cNvSpPr>
            <p:nvPr/>
          </p:nvSpPr>
          <p:spPr bwMode="auto">
            <a:xfrm flipH="1">
              <a:off x="4272" y="3504"/>
              <a:ext cx="912" cy="0"/>
            </a:xfrm>
            <a:prstGeom prst="line">
              <a:avLst/>
            </a:prstGeom>
            <a:noFill/>
            <a:ln w="9525">
              <a:solidFill>
                <a:srgbClr val="FF0000"/>
              </a:solidFill>
              <a:round/>
              <a:headEnd/>
              <a:tailEnd type="triangle" w="med" len="med"/>
            </a:ln>
          </p:spPr>
          <p:txBody>
            <a:bodyPr/>
            <a:lstStyle/>
            <a:p>
              <a:endParaRPr lang="en-US"/>
            </a:p>
          </p:txBody>
        </p:sp>
      </p:grpSp>
      <p:sp>
        <p:nvSpPr>
          <p:cNvPr id="162820" name="TextBox 22"/>
          <p:cNvSpPr txBox="1">
            <a:spLocks noChangeArrowheads="1"/>
          </p:cNvSpPr>
          <p:nvPr/>
        </p:nvSpPr>
        <p:spPr bwMode="auto">
          <a:xfrm>
            <a:off x="7162800" y="3733800"/>
            <a:ext cx="533400" cy="320675"/>
          </a:xfrm>
          <a:prstGeom prst="rect">
            <a:avLst/>
          </a:prstGeom>
          <a:noFill/>
          <a:ln w="9525">
            <a:noFill/>
            <a:miter lim="800000"/>
            <a:headEnd/>
            <a:tailEnd/>
          </a:ln>
        </p:spPr>
        <p:txBody>
          <a:bodyPr>
            <a:spAutoFit/>
          </a:bodyPr>
          <a:lstStyle/>
          <a:p>
            <a:r>
              <a:rPr lang="en-US" sz="1500">
                <a:latin typeface="Times New Roman" pitchFamily="18" charset="0"/>
              </a:rPr>
              <a:t>true</a:t>
            </a:r>
          </a:p>
        </p:txBody>
      </p:sp>
      <p:sp>
        <p:nvSpPr>
          <p:cNvPr id="162821" name="TextBox 23"/>
          <p:cNvSpPr txBox="1">
            <a:spLocks noChangeArrowheads="1"/>
          </p:cNvSpPr>
          <p:nvPr/>
        </p:nvSpPr>
        <p:spPr bwMode="auto">
          <a:xfrm>
            <a:off x="6477000" y="4479925"/>
            <a:ext cx="685800" cy="320675"/>
          </a:xfrm>
          <a:prstGeom prst="rect">
            <a:avLst/>
          </a:prstGeom>
          <a:noFill/>
          <a:ln w="9525">
            <a:noFill/>
            <a:miter lim="800000"/>
            <a:headEnd/>
            <a:tailEnd/>
          </a:ln>
        </p:spPr>
        <p:txBody>
          <a:bodyPr>
            <a:spAutoFit/>
          </a:bodyPr>
          <a:lstStyle/>
          <a:p>
            <a:r>
              <a:rPr lang="en-US" sz="1500">
                <a:latin typeface="Times New Roman" pitchFamily="18" charset="0"/>
              </a:rPr>
              <a:t>false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3"/>
          <p:cNvSpPr>
            <a:spLocks noGrp="1" noChangeArrowheads="1"/>
          </p:cNvSpPr>
          <p:nvPr>
            <p:ph idx="4294967295"/>
          </p:nvPr>
        </p:nvSpPr>
        <p:spPr>
          <a:xfrm>
            <a:off x="457200" y="1371600"/>
            <a:ext cx="8229600" cy="5029200"/>
          </a:xfrm>
        </p:spPr>
        <p:txBody>
          <a:bodyPr/>
          <a:lstStyle/>
          <a:p>
            <a:pPr eaLnBrk="1" hangingPunct="1">
              <a:buFont typeface="Wingdings" pitchFamily="2" charset="2"/>
              <a:buNone/>
            </a:pPr>
            <a:r>
              <a:rPr lang="en-US" smtClean="0"/>
              <a:t>The earlier function can also be alternately written as:</a:t>
            </a:r>
          </a:p>
          <a:p>
            <a:pPr eaLnBrk="1" hangingPunct="1">
              <a:buFont typeface="Wingdings" pitchFamily="2" charset="2"/>
              <a:buNone/>
            </a:pPr>
            <a:r>
              <a:rPr lang="en-US" smtClean="0">
                <a:latin typeface="Courier New" pitchFamily="49" charset="0"/>
              </a:rPr>
              <a:t>#include &lt;stdio.h&gt;</a:t>
            </a:r>
          </a:p>
          <a:p>
            <a:pPr eaLnBrk="1" hangingPunct="1">
              <a:buFont typeface="Wingdings" pitchFamily="2" charset="2"/>
              <a:buNone/>
            </a:pPr>
            <a:r>
              <a:rPr lang="en-US" smtClean="0">
                <a:latin typeface="Courier New" pitchFamily="49" charset="0"/>
              </a:rPr>
              <a:t>main( )</a:t>
            </a:r>
          </a:p>
          <a:p>
            <a:pPr eaLnBrk="1" hangingPunct="1">
              <a:buFont typeface="Wingdings" pitchFamily="2" charset="2"/>
              <a:buNone/>
            </a:pPr>
            <a:r>
              <a:rPr lang="en-US" smtClean="0">
                <a:latin typeface="Courier New" pitchFamily="49" charset="0"/>
              </a:rPr>
              <a:t>{</a:t>
            </a:r>
          </a:p>
          <a:p>
            <a:pPr eaLnBrk="1" hangingPunct="1">
              <a:buFont typeface="Wingdings" pitchFamily="2" charset="2"/>
              <a:buNone/>
            </a:pPr>
            <a:r>
              <a:rPr lang="en-US" smtClean="0">
                <a:latin typeface="Courier New" pitchFamily="49" charset="0"/>
              </a:rPr>
              <a:t>  char ch;</a:t>
            </a:r>
          </a:p>
          <a:p>
            <a:pPr eaLnBrk="1" hangingPunct="1">
              <a:buFont typeface="Wingdings" pitchFamily="2" charset="2"/>
              <a:buNone/>
            </a:pPr>
            <a:r>
              <a:rPr lang="en-US" smtClean="0">
                <a:latin typeface="Courier New" pitchFamily="49" charset="0"/>
              </a:rPr>
              <a:t>  ch = getchar( );</a:t>
            </a:r>
          </a:p>
          <a:p>
            <a:pPr eaLnBrk="1" hangingPunct="1">
              <a:buFont typeface="Wingdings" pitchFamily="2" charset="2"/>
              <a:buNone/>
            </a:pPr>
            <a:r>
              <a:rPr lang="en-US" smtClean="0">
                <a:latin typeface="Courier New" pitchFamily="49" charset="0"/>
              </a:rPr>
              <a:t>  fflush(stdin);</a:t>
            </a:r>
          </a:p>
          <a:p>
            <a:pPr eaLnBrk="1" hangingPunct="1">
              <a:buFont typeface="Wingdings" pitchFamily="2" charset="2"/>
              <a:buNone/>
            </a:pPr>
            <a:r>
              <a:rPr lang="en-US" smtClean="0">
                <a:latin typeface="Courier New" pitchFamily="49" charset="0"/>
              </a:rPr>
              <a:t>  if (ch ! = ‘*’)</a:t>
            </a:r>
          </a:p>
          <a:p>
            <a:pPr eaLnBrk="1" hangingPunct="1">
              <a:buFont typeface="Wingdings" pitchFamily="2" charset="2"/>
              <a:buNone/>
            </a:pPr>
            <a:r>
              <a:rPr lang="en-US" smtClean="0">
                <a:latin typeface="Courier New" pitchFamily="49" charset="0"/>
              </a:rPr>
              <a:t>    puts (“You have not entered the star character”);</a:t>
            </a:r>
          </a:p>
          <a:p>
            <a:pPr eaLnBrk="1" hangingPunct="1">
              <a:buFont typeface="Wingdings" pitchFamily="2" charset="2"/>
              <a:buNone/>
            </a:pPr>
            <a:r>
              <a:rPr lang="en-US" smtClean="0">
                <a:latin typeface="Courier New" pitchFamily="49" charset="0"/>
              </a:rPr>
              <a:t>  else</a:t>
            </a:r>
          </a:p>
          <a:p>
            <a:pPr eaLnBrk="1" hangingPunct="1">
              <a:buFont typeface="Wingdings" pitchFamily="2" charset="2"/>
              <a:buNone/>
            </a:pPr>
            <a:r>
              <a:rPr lang="en-US" smtClean="0">
                <a:latin typeface="Courier New" pitchFamily="49" charset="0"/>
              </a:rPr>
              <a:t>     puts (“You have entered the star character”);</a:t>
            </a:r>
          </a:p>
          <a:p>
            <a:pPr eaLnBrk="1" hangingPunct="1">
              <a:buFont typeface="Wingdings" pitchFamily="2" charset="2"/>
              <a:buNone/>
            </a:pPr>
            <a:r>
              <a:rPr lang="en-US" smtClean="0">
                <a:latin typeface="Courier New" pitchFamily="49" charset="0"/>
              </a:rPr>
              <a:t>}</a:t>
            </a:r>
          </a:p>
        </p:txBody>
      </p:sp>
      <p:sp>
        <p:nvSpPr>
          <p:cNvPr id="164866"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Example - </a:t>
            </a:r>
            <a:r>
              <a:rPr lang="en-US" sz="3200" i="1" dirty="0" smtClean="0"/>
              <a:t>if- else</a:t>
            </a:r>
            <a:r>
              <a:rPr lang="en-US" sz="3200" dirty="0" smtClean="0"/>
              <a:t> Construct (Contd.).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p:cNvSpPr>
            <a:spLocks noGrp="1" noChangeArrowheads="1"/>
          </p:cNvSpPr>
          <p:nvPr>
            <p:ph idx="4294967295"/>
          </p:nvPr>
        </p:nvSpPr>
        <p:spPr>
          <a:xfrm>
            <a:off x="457200" y="1371600"/>
            <a:ext cx="7772400" cy="5029200"/>
          </a:xfrm>
        </p:spPr>
        <p:txBody>
          <a:bodyPr/>
          <a:lstStyle/>
          <a:p>
            <a:pPr algn="just" eaLnBrk="1" hangingPunct="1"/>
            <a:r>
              <a:rPr lang="en-US" dirty="0" smtClean="0"/>
              <a:t>The cascading if-else construct is also known as the multiple if-else construct.</a:t>
            </a:r>
          </a:p>
          <a:p>
            <a:pPr algn="just" eaLnBrk="1" hangingPunct="1"/>
            <a:endParaRPr lang="en-US" dirty="0" smtClean="0"/>
          </a:p>
          <a:p>
            <a:pPr algn="just" eaLnBrk="1" hangingPunct="1"/>
            <a:r>
              <a:rPr lang="en-US" dirty="0" smtClean="0"/>
              <a:t>On the first condition evaluating to false, the else part of the first condition consists of another if statement that is evaluated for a condition.</a:t>
            </a:r>
          </a:p>
          <a:p>
            <a:pPr algn="just" eaLnBrk="1" hangingPunct="1"/>
            <a:endParaRPr lang="en-US" dirty="0" smtClean="0"/>
          </a:p>
          <a:p>
            <a:pPr algn="just" eaLnBrk="1" hangingPunct="1"/>
            <a:r>
              <a:rPr lang="en-US" dirty="0" smtClean="0"/>
              <a:t>If this condition evaluates to false, the else part of this if condition consists of another if statement that is evaluated for a condition, and so on.</a:t>
            </a:r>
          </a:p>
        </p:txBody>
      </p:sp>
      <p:sp>
        <p:nvSpPr>
          <p:cNvPr id="16691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Cascading </a:t>
            </a:r>
            <a:r>
              <a:rPr lang="en-US" sz="3200" i="1" dirty="0" smtClean="0"/>
              <a:t>if- else</a:t>
            </a:r>
            <a:r>
              <a:rPr lang="en-US" sz="3200" dirty="0" smtClean="0"/>
              <a:t> Construct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3"/>
          <p:cNvSpPr>
            <a:spLocks noGrp="1" noChangeArrowheads="1"/>
          </p:cNvSpPr>
          <p:nvPr>
            <p:ph idx="4294967295"/>
          </p:nvPr>
        </p:nvSpPr>
        <p:spPr>
          <a:xfrm>
            <a:off x="304800" y="1143000"/>
            <a:ext cx="6019800" cy="5486400"/>
          </a:xfrm>
        </p:spPr>
        <p:txBody>
          <a:bodyPr/>
          <a:lstStyle/>
          <a:p>
            <a:pPr eaLnBrk="1" hangingPunct="1">
              <a:buFont typeface="Wingdings" pitchFamily="2" charset="2"/>
              <a:buNone/>
            </a:pPr>
            <a:r>
              <a:rPr lang="en-US" sz="1600" smtClean="0"/>
              <a:t>/* Function to determine for input of numbers 0 through 9 */</a:t>
            </a:r>
          </a:p>
          <a:p>
            <a:pPr eaLnBrk="1" hangingPunct="1">
              <a:buFont typeface="Wingdings" pitchFamily="2" charset="2"/>
              <a:buNone/>
            </a:pPr>
            <a:r>
              <a:rPr lang="en-US" sz="1800" smtClean="0">
                <a:latin typeface="Courier New" pitchFamily="49" charset="0"/>
              </a:rPr>
              <a:t>#include &lt;stdio.h&gt;</a:t>
            </a:r>
          </a:p>
          <a:p>
            <a:pPr eaLnBrk="1" hangingPunct="1">
              <a:buFont typeface="Wingdings" pitchFamily="2" charset="2"/>
              <a:buNone/>
            </a:pPr>
            <a:r>
              <a:rPr lang="en-US" sz="1800" smtClean="0">
                <a:latin typeface="Courier New" pitchFamily="49" charset="0"/>
              </a:rPr>
              <a:t>main( )</a:t>
            </a:r>
          </a:p>
          <a:p>
            <a:pPr eaLnBrk="1" hangingPunct="1">
              <a:buFont typeface="Wingdings" pitchFamily="2" charset="2"/>
              <a:buNone/>
            </a:pPr>
            <a:r>
              <a:rPr lang="en-US" sz="1800" smtClean="0">
                <a:latin typeface="Courier New" pitchFamily="49" charset="0"/>
              </a:rPr>
              <a:t> {	char chr;</a:t>
            </a:r>
          </a:p>
          <a:p>
            <a:pPr eaLnBrk="1" hangingPunct="1">
              <a:buFont typeface="Wingdings" pitchFamily="2" charset="2"/>
              <a:buNone/>
            </a:pPr>
            <a:r>
              <a:rPr lang="en-US" sz="1800" smtClean="0">
                <a:latin typeface="Courier New" pitchFamily="49" charset="0"/>
              </a:rPr>
              <a:t>    chr = getchar( );</a:t>
            </a:r>
          </a:p>
          <a:p>
            <a:pPr eaLnBrk="1" hangingPunct="1">
              <a:buFont typeface="Wingdings" pitchFamily="2" charset="2"/>
              <a:buNone/>
            </a:pPr>
            <a:r>
              <a:rPr lang="en-US" sz="1800" smtClean="0">
                <a:latin typeface="Courier New" pitchFamily="49" charset="0"/>
              </a:rPr>
              <a:t>    if (chr = = ‘0’)</a:t>
            </a:r>
          </a:p>
          <a:p>
            <a:pPr eaLnBrk="1" hangingPunct="1">
              <a:buFont typeface="Wingdings" pitchFamily="2" charset="2"/>
              <a:buNone/>
            </a:pPr>
            <a:r>
              <a:rPr lang="en-US" sz="1800" smtClean="0">
                <a:latin typeface="Courier New" pitchFamily="49" charset="0"/>
              </a:rPr>
              <a:t>      puts(“You entered the number 0”);</a:t>
            </a:r>
          </a:p>
          <a:p>
            <a:pPr eaLnBrk="1" hangingPunct="1">
              <a:buFont typeface="Wingdings" pitchFamily="2" charset="2"/>
              <a:buNone/>
            </a:pPr>
            <a:r>
              <a:rPr lang="en-US" sz="1800" smtClean="0">
                <a:latin typeface="Courier New" pitchFamily="49" charset="0"/>
              </a:rPr>
              <a:t>    else if (chr = = ‘1’)</a:t>
            </a:r>
          </a:p>
          <a:p>
            <a:pPr eaLnBrk="1" hangingPunct="1">
              <a:buFont typeface="Wingdings" pitchFamily="2" charset="2"/>
              <a:buNone/>
            </a:pPr>
            <a:r>
              <a:rPr lang="en-US" sz="1800" smtClean="0">
                <a:latin typeface="Courier New" pitchFamily="49" charset="0"/>
              </a:rPr>
              <a:t>      puts(“You entered the number 1”);</a:t>
            </a:r>
          </a:p>
          <a:p>
            <a:pPr eaLnBrk="1" hangingPunct="1">
              <a:buFont typeface="Wingdings" pitchFamily="2" charset="2"/>
              <a:buNone/>
            </a:pPr>
            <a:r>
              <a:rPr lang="en-US" sz="1800" smtClean="0">
                <a:latin typeface="Courier New" pitchFamily="49" charset="0"/>
              </a:rPr>
              <a:t> 	else if (chr = = ‘2’)</a:t>
            </a:r>
          </a:p>
          <a:p>
            <a:pPr eaLnBrk="1" hangingPunct="1">
              <a:buFont typeface="Wingdings" pitchFamily="2" charset="2"/>
              <a:buNone/>
            </a:pPr>
            <a:r>
              <a:rPr lang="en-US" sz="1800" smtClean="0">
                <a:latin typeface="Courier New" pitchFamily="49" charset="0"/>
              </a:rPr>
              <a:t>      puts(“You entered the number 2”);</a:t>
            </a:r>
          </a:p>
          <a:p>
            <a:pPr eaLnBrk="1" hangingPunct="1">
              <a:buFont typeface="Wingdings" pitchFamily="2" charset="2"/>
              <a:buNone/>
            </a:pPr>
            <a:r>
              <a:rPr lang="en-US" sz="1800" smtClean="0">
                <a:latin typeface="Courier New" pitchFamily="49" charset="0"/>
              </a:rPr>
              <a:t>..</a:t>
            </a:r>
          </a:p>
          <a:p>
            <a:pPr lvl="1" eaLnBrk="1" hangingPunct="1">
              <a:lnSpc>
                <a:spcPct val="80000"/>
              </a:lnSpc>
              <a:buFont typeface="Gill Sans MT" pitchFamily="34" charset="0"/>
              <a:buNone/>
            </a:pPr>
            <a:r>
              <a:rPr lang="en-US" sz="1200" smtClean="0">
                <a:latin typeface="Courier New" pitchFamily="49" charset="0"/>
              </a:rPr>
              <a:t>else if (chr = = ‘9’)</a:t>
            </a:r>
          </a:p>
          <a:p>
            <a:pPr lvl="1" eaLnBrk="1" hangingPunct="1">
              <a:lnSpc>
                <a:spcPct val="80000"/>
              </a:lnSpc>
              <a:buFont typeface="Gill Sans MT" pitchFamily="34" charset="0"/>
              <a:buNone/>
            </a:pPr>
            <a:r>
              <a:rPr lang="en-US" sz="1200" smtClean="0">
                <a:latin typeface="Courier New" pitchFamily="49" charset="0"/>
              </a:rPr>
              <a:t>      puts(“You entered the number 9”);</a:t>
            </a:r>
          </a:p>
          <a:p>
            <a:pPr eaLnBrk="1" hangingPunct="1">
              <a:buFont typeface="Wingdings" pitchFamily="2" charset="2"/>
              <a:buNone/>
            </a:pPr>
            <a:r>
              <a:rPr lang="en-US" sz="1800" smtClean="0">
                <a:latin typeface="Courier New" pitchFamily="49" charset="0"/>
              </a:rPr>
              <a:t>	else</a:t>
            </a:r>
          </a:p>
          <a:p>
            <a:pPr eaLnBrk="1" hangingPunct="1">
              <a:lnSpc>
                <a:spcPct val="80000"/>
              </a:lnSpc>
              <a:buFont typeface="Wingdings" pitchFamily="2" charset="2"/>
              <a:buNone/>
            </a:pPr>
            <a:r>
              <a:rPr lang="en-US" sz="1800" smtClean="0">
                <a:latin typeface="Courier New" pitchFamily="49" charset="0"/>
              </a:rPr>
              <a:t>     puts(“You did not enter a number”);</a:t>
            </a:r>
          </a:p>
          <a:p>
            <a:pPr eaLnBrk="1" hangingPunct="1">
              <a:lnSpc>
                <a:spcPct val="80000"/>
              </a:lnSpc>
              <a:buFont typeface="Wingdings" pitchFamily="2" charset="2"/>
              <a:buNone/>
            </a:pPr>
            <a:r>
              <a:rPr lang="en-US" sz="1800" smtClean="0">
                <a:latin typeface="Courier New" pitchFamily="49" charset="0"/>
              </a:rPr>
              <a:t>}</a:t>
            </a:r>
          </a:p>
        </p:txBody>
      </p:sp>
      <p:sp>
        <p:nvSpPr>
          <p:cNvPr id="167938"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Example - Cascading </a:t>
            </a:r>
            <a:r>
              <a:rPr lang="en-US" sz="3200" i="1" dirty="0" smtClean="0"/>
              <a:t>if - else</a:t>
            </a:r>
            <a:endParaRPr lang="en-US" sz="3200" dirty="0" smtClean="0"/>
          </a:p>
        </p:txBody>
      </p:sp>
      <p:pic>
        <p:nvPicPr>
          <p:cNvPr id="167939" name="Picture 34"/>
          <p:cNvPicPr>
            <a:picLocks noChangeAspect="1" noChangeArrowheads="1"/>
          </p:cNvPicPr>
          <p:nvPr/>
        </p:nvPicPr>
        <p:blipFill>
          <a:blip r:embed="rId2" cstate="print"/>
          <a:srcRect/>
          <a:stretch>
            <a:fillRect/>
          </a:stretch>
        </p:blipFill>
        <p:spPr bwMode="auto">
          <a:xfrm>
            <a:off x="6324600" y="1447800"/>
            <a:ext cx="2476500" cy="48958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3"/>
          <p:cNvSpPr>
            <a:spLocks noGrp="1" noChangeArrowheads="1"/>
          </p:cNvSpPr>
          <p:nvPr>
            <p:ph idx="4294967295"/>
          </p:nvPr>
        </p:nvSpPr>
        <p:spPr>
          <a:xfrm>
            <a:off x="457200" y="1371600"/>
            <a:ext cx="4419600" cy="5029200"/>
          </a:xfrm>
        </p:spPr>
        <p:txBody>
          <a:bodyPr/>
          <a:lstStyle/>
          <a:p>
            <a:pPr algn="just" eaLnBrk="1" hangingPunct="1">
              <a:lnSpc>
                <a:spcPct val="90000"/>
              </a:lnSpc>
            </a:pPr>
            <a:r>
              <a:rPr lang="en-US" smtClean="0"/>
              <a:t>A nested if statement is encountered if the statement to be executed after a condition evaluates to true is another if statement.</a:t>
            </a:r>
          </a:p>
          <a:p>
            <a:pPr algn="just" eaLnBrk="1" hangingPunct="1">
              <a:lnSpc>
                <a:spcPct val="90000"/>
              </a:lnSpc>
            </a:pPr>
            <a:endParaRPr lang="en-US" smtClean="0"/>
          </a:p>
          <a:p>
            <a:pPr algn="just" eaLnBrk="1" hangingPunct="1">
              <a:lnSpc>
                <a:spcPct val="90000"/>
              </a:lnSpc>
            </a:pPr>
            <a:r>
              <a:rPr lang="en-US" smtClean="0"/>
              <a:t>Both the outer if statement and the inner if statement have to evaluate to true for the statement following the inner if condition to be executed. </a:t>
            </a:r>
          </a:p>
        </p:txBody>
      </p:sp>
      <p:sp>
        <p:nvSpPr>
          <p:cNvPr id="168962" name="Rectangle 2"/>
          <p:cNvSpPr>
            <a:spLocks noGrp="1" noChangeArrowheads="1"/>
          </p:cNvSpPr>
          <p:nvPr>
            <p:ph type="title" idx="4294967295"/>
          </p:nvPr>
        </p:nvSpPr>
        <p:spPr>
          <a:xfrm>
            <a:off x="3175" y="0"/>
            <a:ext cx="7564438" cy="914400"/>
          </a:xfrm>
        </p:spPr>
        <p:txBody>
          <a:bodyPr/>
          <a:lstStyle/>
          <a:p>
            <a:pPr eaLnBrk="1" hangingPunct="1"/>
            <a:r>
              <a:rPr lang="en-US" sz="3200" smtClean="0"/>
              <a:t>Nested </a:t>
            </a:r>
            <a:r>
              <a:rPr lang="en-US" sz="3200" i="1" smtClean="0"/>
              <a:t>if</a:t>
            </a:r>
            <a:r>
              <a:rPr lang="en-US" sz="3200" smtClean="0"/>
              <a:t> Construct</a:t>
            </a:r>
          </a:p>
        </p:txBody>
      </p:sp>
      <p:grpSp>
        <p:nvGrpSpPr>
          <p:cNvPr id="168963" name="Group 4"/>
          <p:cNvGrpSpPr>
            <a:grpSpLocks/>
          </p:cNvGrpSpPr>
          <p:nvPr/>
        </p:nvGrpSpPr>
        <p:grpSpPr bwMode="auto">
          <a:xfrm>
            <a:off x="5029200" y="1295400"/>
            <a:ext cx="3733800" cy="4876800"/>
            <a:chOff x="2496" y="816"/>
            <a:chExt cx="2877" cy="3072"/>
          </a:xfrm>
        </p:grpSpPr>
        <p:sp>
          <p:nvSpPr>
            <p:cNvPr id="168964" name="Text Box 5"/>
            <p:cNvSpPr txBox="1">
              <a:spLocks noChangeArrowheads="1"/>
            </p:cNvSpPr>
            <p:nvPr/>
          </p:nvSpPr>
          <p:spPr bwMode="auto">
            <a:xfrm>
              <a:off x="3936" y="2880"/>
              <a:ext cx="336"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rPr>
                <a:t>no</a:t>
              </a:r>
            </a:p>
          </p:txBody>
        </p:sp>
        <p:sp>
          <p:nvSpPr>
            <p:cNvPr id="168965" name="Text Box 6"/>
            <p:cNvSpPr txBox="1">
              <a:spLocks noChangeArrowheads="1"/>
            </p:cNvSpPr>
            <p:nvPr/>
          </p:nvSpPr>
          <p:spPr bwMode="auto">
            <a:xfrm>
              <a:off x="4272" y="2400"/>
              <a:ext cx="336" cy="366"/>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rPr>
                <a:t>yes</a:t>
              </a:r>
            </a:p>
          </p:txBody>
        </p:sp>
        <p:sp>
          <p:nvSpPr>
            <p:cNvPr id="168966" name="AutoShape 7"/>
            <p:cNvSpPr>
              <a:spLocks noChangeArrowheads="1"/>
            </p:cNvSpPr>
            <p:nvPr/>
          </p:nvSpPr>
          <p:spPr bwMode="auto">
            <a:xfrm>
              <a:off x="2496" y="816"/>
              <a:ext cx="720" cy="240"/>
            </a:xfrm>
            <a:prstGeom prst="roundRect">
              <a:avLst>
                <a:gd name="adj" fmla="val 16667"/>
              </a:avLst>
            </a:prstGeom>
            <a:noFill/>
            <a:ln w="9525">
              <a:solidFill>
                <a:srgbClr val="FF0000"/>
              </a:solidFill>
              <a:round/>
              <a:headEnd/>
              <a:tailEnd/>
            </a:ln>
          </p:spPr>
          <p:txBody>
            <a:bodyPr wrap="none" anchor="ctr"/>
            <a:lstStyle/>
            <a:p>
              <a:pPr algn="ctr" eaLnBrk="0" hangingPunct="0"/>
              <a:endParaRPr lang="en-US" sz="1600">
                <a:latin typeface="Times New Roman" pitchFamily="18" charset="0"/>
              </a:endParaRPr>
            </a:p>
          </p:txBody>
        </p:sp>
        <p:sp>
          <p:nvSpPr>
            <p:cNvPr id="168967" name="Line 8"/>
            <p:cNvSpPr>
              <a:spLocks noChangeShapeType="1"/>
            </p:cNvSpPr>
            <p:nvPr/>
          </p:nvSpPr>
          <p:spPr bwMode="auto">
            <a:xfrm>
              <a:off x="2880" y="1056"/>
              <a:ext cx="0" cy="240"/>
            </a:xfrm>
            <a:prstGeom prst="line">
              <a:avLst/>
            </a:prstGeom>
            <a:noFill/>
            <a:ln w="9525">
              <a:solidFill>
                <a:srgbClr val="FF0000"/>
              </a:solidFill>
              <a:round/>
              <a:headEnd/>
              <a:tailEnd type="triangle" w="med" len="med"/>
            </a:ln>
          </p:spPr>
          <p:txBody>
            <a:bodyPr/>
            <a:lstStyle/>
            <a:p>
              <a:endParaRPr lang="en-US"/>
            </a:p>
          </p:txBody>
        </p:sp>
        <p:sp>
          <p:nvSpPr>
            <p:cNvPr id="168968" name="AutoShape 9"/>
            <p:cNvSpPr>
              <a:spLocks noChangeArrowheads="1"/>
            </p:cNvSpPr>
            <p:nvPr/>
          </p:nvSpPr>
          <p:spPr bwMode="auto">
            <a:xfrm>
              <a:off x="2496" y="1920"/>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69" name="Rectangle 10"/>
            <p:cNvSpPr>
              <a:spLocks noChangeArrowheads="1"/>
            </p:cNvSpPr>
            <p:nvPr/>
          </p:nvSpPr>
          <p:spPr bwMode="auto">
            <a:xfrm>
              <a:off x="2544" y="1296"/>
              <a:ext cx="720" cy="384"/>
            </a:xfrm>
            <a:prstGeom prst="rect">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70" name="Line 11"/>
            <p:cNvSpPr>
              <a:spLocks noChangeShapeType="1"/>
            </p:cNvSpPr>
            <p:nvPr/>
          </p:nvSpPr>
          <p:spPr bwMode="auto">
            <a:xfrm>
              <a:off x="2880" y="1680"/>
              <a:ext cx="0" cy="240"/>
            </a:xfrm>
            <a:prstGeom prst="line">
              <a:avLst/>
            </a:prstGeom>
            <a:noFill/>
            <a:ln w="9525">
              <a:solidFill>
                <a:srgbClr val="FF0000"/>
              </a:solidFill>
              <a:round/>
              <a:headEnd/>
              <a:tailEnd type="triangle" w="med" len="med"/>
            </a:ln>
          </p:spPr>
          <p:txBody>
            <a:bodyPr/>
            <a:lstStyle/>
            <a:p>
              <a:endParaRPr lang="en-US"/>
            </a:p>
          </p:txBody>
        </p:sp>
        <p:sp>
          <p:nvSpPr>
            <p:cNvPr id="168971" name="Line 12"/>
            <p:cNvSpPr>
              <a:spLocks noChangeShapeType="1"/>
            </p:cNvSpPr>
            <p:nvPr/>
          </p:nvSpPr>
          <p:spPr bwMode="auto">
            <a:xfrm>
              <a:off x="2880" y="2160"/>
              <a:ext cx="0" cy="192"/>
            </a:xfrm>
            <a:prstGeom prst="line">
              <a:avLst/>
            </a:prstGeom>
            <a:noFill/>
            <a:ln w="9525">
              <a:solidFill>
                <a:srgbClr val="FF0000"/>
              </a:solidFill>
              <a:round/>
              <a:headEnd/>
              <a:tailEnd type="triangle" w="med" len="med"/>
            </a:ln>
          </p:spPr>
          <p:txBody>
            <a:bodyPr/>
            <a:lstStyle/>
            <a:p>
              <a:endParaRPr lang="en-US"/>
            </a:p>
          </p:txBody>
        </p:sp>
        <p:sp>
          <p:nvSpPr>
            <p:cNvPr id="168972" name="AutoShape 13"/>
            <p:cNvSpPr>
              <a:spLocks noChangeArrowheads="1"/>
            </p:cNvSpPr>
            <p:nvPr/>
          </p:nvSpPr>
          <p:spPr bwMode="auto">
            <a:xfrm>
              <a:off x="2496" y="3168"/>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73" name="Line 14"/>
            <p:cNvSpPr>
              <a:spLocks noChangeShapeType="1"/>
            </p:cNvSpPr>
            <p:nvPr/>
          </p:nvSpPr>
          <p:spPr bwMode="auto">
            <a:xfrm>
              <a:off x="2880" y="3408"/>
              <a:ext cx="0" cy="240"/>
            </a:xfrm>
            <a:prstGeom prst="line">
              <a:avLst/>
            </a:prstGeom>
            <a:noFill/>
            <a:ln w="9525">
              <a:solidFill>
                <a:srgbClr val="FF0000"/>
              </a:solidFill>
              <a:round/>
              <a:headEnd/>
              <a:tailEnd type="triangle" w="med" len="med"/>
            </a:ln>
          </p:spPr>
          <p:txBody>
            <a:bodyPr/>
            <a:lstStyle/>
            <a:p>
              <a:endParaRPr lang="en-US"/>
            </a:p>
          </p:txBody>
        </p:sp>
        <p:sp>
          <p:nvSpPr>
            <p:cNvPr id="168974" name="AutoShape 15"/>
            <p:cNvSpPr>
              <a:spLocks noChangeArrowheads="1"/>
            </p:cNvSpPr>
            <p:nvPr/>
          </p:nvSpPr>
          <p:spPr bwMode="auto">
            <a:xfrm>
              <a:off x="2496" y="2352"/>
              <a:ext cx="765" cy="480"/>
            </a:xfrm>
            <a:prstGeom prst="diamond">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75" name="Line 16"/>
            <p:cNvSpPr>
              <a:spLocks noChangeShapeType="1"/>
            </p:cNvSpPr>
            <p:nvPr/>
          </p:nvSpPr>
          <p:spPr bwMode="auto">
            <a:xfrm>
              <a:off x="2880" y="2832"/>
              <a:ext cx="0" cy="288"/>
            </a:xfrm>
            <a:prstGeom prst="line">
              <a:avLst/>
            </a:prstGeom>
            <a:noFill/>
            <a:ln w="9525">
              <a:solidFill>
                <a:srgbClr val="FF0000"/>
              </a:solidFill>
              <a:round/>
              <a:headEnd/>
              <a:tailEnd type="triangle" w="med" len="med"/>
            </a:ln>
          </p:spPr>
          <p:txBody>
            <a:bodyPr/>
            <a:lstStyle/>
            <a:p>
              <a:endParaRPr lang="en-US"/>
            </a:p>
          </p:txBody>
        </p:sp>
        <p:sp>
          <p:nvSpPr>
            <p:cNvPr id="168976" name="Line 17"/>
            <p:cNvSpPr>
              <a:spLocks noChangeShapeType="1"/>
            </p:cNvSpPr>
            <p:nvPr/>
          </p:nvSpPr>
          <p:spPr bwMode="auto">
            <a:xfrm>
              <a:off x="3264" y="2592"/>
              <a:ext cx="288" cy="0"/>
            </a:xfrm>
            <a:prstGeom prst="line">
              <a:avLst/>
            </a:prstGeom>
            <a:noFill/>
            <a:ln w="9525">
              <a:solidFill>
                <a:srgbClr val="FF0000"/>
              </a:solidFill>
              <a:round/>
              <a:headEnd/>
              <a:tailEnd type="triangle" w="med" len="med"/>
            </a:ln>
          </p:spPr>
          <p:txBody>
            <a:bodyPr/>
            <a:lstStyle/>
            <a:p>
              <a:endParaRPr lang="en-US"/>
            </a:p>
          </p:txBody>
        </p:sp>
        <p:sp>
          <p:nvSpPr>
            <p:cNvPr id="168977" name="AutoShape 18"/>
            <p:cNvSpPr>
              <a:spLocks noChangeArrowheads="1"/>
            </p:cNvSpPr>
            <p:nvPr/>
          </p:nvSpPr>
          <p:spPr bwMode="auto">
            <a:xfrm>
              <a:off x="4512" y="2496"/>
              <a:ext cx="861" cy="240"/>
            </a:xfrm>
            <a:prstGeom prst="parallelogram">
              <a:avLst>
                <a:gd name="adj" fmla="val 89688"/>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a:t>
              </a:r>
            </a:p>
          </p:txBody>
        </p:sp>
        <p:sp>
          <p:nvSpPr>
            <p:cNvPr id="168978" name="AutoShape 19"/>
            <p:cNvSpPr>
              <a:spLocks noChangeArrowheads="1"/>
            </p:cNvSpPr>
            <p:nvPr/>
          </p:nvSpPr>
          <p:spPr bwMode="auto">
            <a:xfrm>
              <a:off x="2544" y="3648"/>
              <a:ext cx="720" cy="240"/>
            </a:xfrm>
            <a:prstGeom prst="roundRect">
              <a:avLst>
                <a:gd name="adj" fmla="val 16667"/>
              </a:avLst>
            </a:prstGeom>
            <a:noFill/>
            <a:ln w="9525">
              <a:solidFill>
                <a:srgbClr val="FF0000"/>
              </a:solidFill>
              <a:round/>
              <a:headEnd/>
              <a:tailEnd/>
            </a:ln>
          </p:spPr>
          <p:txBody>
            <a:bodyPr wrap="none" anchor="ctr"/>
            <a:lstStyle/>
            <a:p>
              <a:pPr algn="ctr" eaLnBrk="0" hangingPunct="0"/>
              <a:endParaRPr lang="en-US" sz="1600">
                <a:latin typeface="Times New Roman" pitchFamily="18" charset="0"/>
              </a:endParaRPr>
            </a:p>
          </p:txBody>
        </p:sp>
        <p:sp>
          <p:nvSpPr>
            <p:cNvPr id="168979" name="Line 20"/>
            <p:cNvSpPr>
              <a:spLocks noChangeShapeType="1"/>
            </p:cNvSpPr>
            <p:nvPr/>
          </p:nvSpPr>
          <p:spPr bwMode="auto">
            <a:xfrm>
              <a:off x="4848" y="2736"/>
              <a:ext cx="0" cy="864"/>
            </a:xfrm>
            <a:prstGeom prst="line">
              <a:avLst/>
            </a:prstGeom>
            <a:noFill/>
            <a:ln w="9525">
              <a:solidFill>
                <a:srgbClr val="FF0000"/>
              </a:solidFill>
              <a:round/>
              <a:headEnd/>
              <a:tailEnd/>
            </a:ln>
          </p:spPr>
          <p:txBody>
            <a:bodyPr/>
            <a:lstStyle/>
            <a:p>
              <a:endParaRPr lang="en-US"/>
            </a:p>
          </p:txBody>
        </p:sp>
        <p:sp>
          <p:nvSpPr>
            <p:cNvPr id="168980" name="Line 21"/>
            <p:cNvSpPr>
              <a:spLocks noChangeShapeType="1"/>
            </p:cNvSpPr>
            <p:nvPr/>
          </p:nvSpPr>
          <p:spPr bwMode="auto">
            <a:xfrm flipH="1">
              <a:off x="2880" y="3600"/>
              <a:ext cx="1968" cy="0"/>
            </a:xfrm>
            <a:prstGeom prst="line">
              <a:avLst/>
            </a:prstGeom>
            <a:noFill/>
            <a:ln w="9525">
              <a:solidFill>
                <a:srgbClr val="FF0000"/>
              </a:solidFill>
              <a:round/>
              <a:headEnd/>
              <a:tailEnd type="triangle" w="med" len="med"/>
            </a:ln>
          </p:spPr>
          <p:txBody>
            <a:bodyPr/>
            <a:lstStyle/>
            <a:p>
              <a:endParaRPr lang="en-US"/>
            </a:p>
          </p:txBody>
        </p:sp>
        <p:sp>
          <p:nvSpPr>
            <p:cNvPr id="168981" name="AutoShape 22"/>
            <p:cNvSpPr>
              <a:spLocks noChangeArrowheads="1"/>
            </p:cNvSpPr>
            <p:nvPr/>
          </p:nvSpPr>
          <p:spPr bwMode="auto">
            <a:xfrm>
              <a:off x="3552" y="2352"/>
              <a:ext cx="765" cy="480"/>
            </a:xfrm>
            <a:prstGeom prst="diamond">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82" name="Line 23"/>
            <p:cNvSpPr>
              <a:spLocks noChangeShapeType="1"/>
            </p:cNvSpPr>
            <p:nvPr/>
          </p:nvSpPr>
          <p:spPr bwMode="auto">
            <a:xfrm>
              <a:off x="4320" y="2592"/>
              <a:ext cx="288" cy="0"/>
            </a:xfrm>
            <a:prstGeom prst="line">
              <a:avLst/>
            </a:prstGeom>
            <a:noFill/>
            <a:ln w="9525">
              <a:solidFill>
                <a:srgbClr val="FF0000"/>
              </a:solidFill>
              <a:round/>
              <a:headEnd/>
              <a:tailEnd type="triangle" w="med" len="med"/>
            </a:ln>
          </p:spPr>
          <p:txBody>
            <a:bodyPr/>
            <a:lstStyle/>
            <a:p>
              <a:endParaRPr lang="en-US"/>
            </a:p>
          </p:txBody>
        </p:sp>
        <p:sp>
          <p:nvSpPr>
            <p:cNvPr id="168983" name="Text Box 24"/>
            <p:cNvSpPr txBox="1">
              <a:spLocks noChangeArrowheads="1"/>
            </p:cNvSpPr>
            <p:nvPr/>
          </p:nvSpPr>
          <p:spPr bwMode="auto">
            <a:xfrm>
              <a:off x="2976" y="2832"/>
              <a:ext cx="336" cy="366"/>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rPr>
                <a:t>yes</a:t>
              </a:r>
            </a:p>
          </p:txBody>
        </p:sp>
        <p:sp>
          <p:nvSpPr>
            <p:cNvPr id="168984" name="Text Box 25"/>
            <p:cNvSpPr txBox="1">
              <a:spLocks noChangeArrowheads="1"/>
            </p:cNvSpPr>
            <p:nvPr/>
          </p:nvSpPr>
          <p:spPr bwMode="auto">
            <a:xfrm>
              <a:off x="3216" y="2352"/>
              <a:ext cx="336"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rPr>
                <a:t>no</a:t>
              </a:r>
            </a:p>
          </p:txBody>
        </p:sp>
        <p:sp>
          <p:nvSpPr>
            <p:cNvPr id="168985" name="Line 26"/>
            <p:cNvSpPr>
              <a:spLocks noChangeShapeType="1"/>
            </p:cNvSpPr>
            <p:nvPr/>
          </p:nvSpPr>
          <p:spPr bwMode="auto">
            <a:xfrm>
              <a:off x="3936" y="2832"/>
              <a:ext cx="0" cy="336"/>
            </a:xfrm>
            <a:prstGeom prst="line">
              <a:avLst/>
            </a:prstGeom>
            <a:noFill/>
            <a:ln w="9525">
              <a:solidFill>
                <a:srgbClr val="FF0000"/>
              </a:solidFill>
              <a:round/>
              <a:headEnd/>
              <a:tailEnd type="triangle" w="med" len="med"/>
            </a:ln>
          </p:spPr>
          <p:txBody>
            <a:bodyPr/>
            <a:lstStyle/>
            <a:p>
              <a:endParaRPr lang="en-US"/>
            </a:p>
          </p:txBody>
        </p:sp>
        <p:sp>
          <p:nvSpPr>
            <p:cNvPr id="168986" name="AutoShape 27"/>
            <p:cNvSpPr>
              <a:spLocks noChangeArrowheads="1"/>
            </p:cNvSpPr>
            <p:nvPr/>
          </p:nvSpPr>
          <p:spPr bwMode="auto">
            <a:xfrm>
              <a:off x="3507" y="3168"/>
              <a:ext cx="765" cy="240"/>
            </a:xfrm>
            <a:prstGeom prst="parallelogram">
              <a:avLst>
                <a:gd name="adj" fmla="val 79688"/>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68987" name="Line 28"/>
            <p:cNvSpPr>
              <a:spLocks noChangeShapeType="1"/>
            </p:cNvSpPr>
            <p:nvPr/>
          </p:nvSpPr>
          <p:spPr bwMode="auto">
            <a:xfrm>
              <a:off x="3888" y="3408"/>
              <a:ext cx="0" cy="192"/>
            </a:xfrm>
            <a:prstGeom prst="line">
              <a:avLst/>
            </a:prstGeom>
            <a:noFill/>
            <a:ln w="9525">
              <a:solidFill>
                <a:srgbClr val="FF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idx="4294967295"/>
          </p:nvPr>
        </p:nvSpPr>
        <p:spPr>
          <a:xfrm>
            <a:off x="3175" y="0"/>
            <a:ext cx="7564438" cy="914400"/>
          </a:xfrm>
        </p:spPr>
        <p:txBody>
          <a:bodyPr/>
          <a:lstStyle/>
          <a:p>
            <a:pPr eaLnBrk="1" hangingPunct="1"/>
            <a:r>
              <a:rPr lang="en-US" sz="3200" smtClean="0"/>
              <a:t>Nested </a:t>
            </a:r>
            <a:r>
              <a:rPr lang="en-US" sz="3200" i="1" smtClean="0"/>
              <a:t>if</a:t>
            </a:r>
            <a:r>
              <a:rPr lang="en-US" sz="3200" smtClean="0"/>
              <a:t> Construct: Example</a:t>
            </a:r>
          </a:p>
        </p:txBody>
      </p:sp>
      <p:pic>
        <p:nvPicPr>
          <p:cNvPr id="169986" name="Picture 3"/>
          <p:cNvPicPr>
            <a:picLocks noChangeAspect="1" noChangeArrowheads="1"/>
          </p:cNvPicPr>
          <p:nvPr/>
        </p:nvPicPr>
        <p:blipFill>
          <a:blip r:embed="rId3" cstate="print"/>
          <a:srcRect/>
          <a:stretch>
            <a:fillRect/>
          </a:stretch>
        </p:blipFill>
        <p:spPr bwMode="auto">
          <a:xfrm>
            <a:off x="609600" y="1371600"/>
            <a:ext cx="7467600" cy="53213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idx="4294967295"/>
          </p:nvPr>
        </p:nvSpPr>
        <p:spPr>
          <a:xfrm>
            <a:off x="457200" y="1371600"/>
            <a:ext cx="8229600" cy="5029200"/>
          </a:xfrm>
        </p:spPr>
        <p:txBody>
          <a:bodyPr/>
          <a:lstStyle/>
          <a:p>
            <a:pPr eaLnBrk="1" hangingPunct="1">
              <a:buFontTx/>
              <a:buNone/>
            </a:pPr>
            <a:r>
              <a:rPr lang="en-US" dirty="0" smtClean="0"/>
              <a:t>At the end of this module,  you will be able to:</a:t>
            </a:r>
          </a:p>
          <a:p>
            <a:pPr eaLnBrk="1" hangingPunct="1">
              <a:buFontTx/>
              <a:buNone/>
            </a:pPr>
            <a:endParaRPr lang="en-US" dirty="0" smtClean="0"/>
          </a:p>
          <a:p>
            <a:pPr eaLnBrk="1" hangingPunct="1"/>
            <a:r>
              <a:rPr lang="en-US" dirty="0" smtClean="0"/>
              <a:t>Explain genesis of  C programming language</a:t>
            </a:r>
          </a:p>
          <a:p>
            <a:pPr eaLnBrk="1" hangingPunct="1"/>
            <a:r>
              <a:rPr lang="en-US" dirty="0" smtClean="0"/>
              <a:t>List features of C programming language</a:t>
            </a:r>
          </a:p>
          <a:p>
            <a:pPr eaLnBrk="1" hangingPunct="1"/>
            <a:r>
              <a:rPr lang="en-US" dirty="0" smtClean="0"/>
              <a:t>State the data types in C</a:t>
            </a:r>
          </a:p>
          <a:p>
            <a:pPr eaLnBrk="1" hangingPunct="1"/>
            <a:r>
              <a:rPr lang="en-US" dirty="0" smtClean="0"/>
              <a:t>Perform basic Input and output operations</a:t>
            </a:r>
          </a:p>
        </p:txBody>
      </p:sp>
      <p:sp>
        <p:nvSpPr>
          <p:cNvPr id="28674" name="Rectangle 2"/>
          <p:cNvSpPr>
            <a:spLocks noGrp="1" noChangeArrowheads="1"/>
          </p:cNvSpPr>
          <p:nvPr>
            <p:ph type="title" idx="4294967295"/>
          </p:nvPr>
        </p:nvSpPr>
        <p:spPr>
          <a:xfrm>
            <a:off x="3175" y="0"/>
            <a:ext cx="7564438" cy="914400"/>
          </a:xfrm>
        </p:spPr>
        <p:txBody>
          <a:bodyPr/>
          <a:lstStyle/>
          <a:p>
            <a:pPr eaLnBrk="1" hangingPunct="1"/>
            <a:r>
              <a:rPr lang="en-US" sz="3200" dirty="0"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3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p:cNvSpPr>
          <p:nvPr>
            <p:ph type="title" idx="4294967295"/>
          </p:nvPr>
        </p:nvSpPr>
        <p:spPr/>
        <p:txBody>
          <a:bodyPr/>
          <a:lstStyle/>
          <a:p>
            <a:pPr eaLnBrk="1" hangingPunct="1"/>
            <a:r>
              <a:rPr lang="en-US" i="1" smtClean="0"/>
              <a:t>switch</a:t>
            </a:r>
            <a:r>
              <a:rPr lang="en-US" smtClean="0"/>
              <a:t> statement</a:t>
            </a:r>
          </a:p>
        </p:txBody>
      </p:sp>
      <p:sp>
        <p:nvSpPr>
          <p:cNvPr id="172034" name="Rectangle 3"/>
          <p:cNvSpPr>
            <a:spLocks noGrp="1"/>
          </p:cNvSpPr>
          <p:nvPr>
            <p:ph type="body" idx="4294967295"/>
          </p:nvPr>
        </p:nvSpPr>
        <p:spPr>
          <a:xfrm>
            <a:off x="228600" y="1600200"/>
            <a:ext cx="4495800" cy="5029200"/>
          </a:xfrm>
        </p:spPr>
        <p:txBody>
          <a:bodyPr/>
          <a:lstStyle/>
          <a:p>
            <a:pPr eaLnBrk="1" hangingPunct="1">
              <a:lnSpc>
                <a:spcPct val="80000"/>
              </a:lnSpc>
            </a:pPr>
            <a:r>
              <a:rPr lang="en-US" sz="1800" smtClean="0"/>
              <a:t>The switch statement tests the value of a given variable(or expression) against a list of case values and  when a match is found, a block of statements associated with that case is executed.</a:t>
            </a:r>
          </a:p>
          <a:p>
            <a:pPr eaLnBrk="1" hangingPunct="1">
              <a:lnSpc>
                <a:spcPct val="80000"/>
              </a:lnSpc>
            </a:pPr>
            <a:endParaRPr lang="en-US" sz="1800" smtClean="0"/>
          </a:p>
          <a:p>
            <a:pPr eaLnBrk="1" hangingPunct="1">
              <a:lnSpc>
                <a:spcPct val="80000"/>
              </a:lnSpc>
            </a:pPr>
            <a:r>
              <a:rPr lang="en-US" sz="1800" smtClean="0"/>
              <a:t>The break statement at the end of each block signals the end of particular case and causes an exit from the switch statement, transferring the control to the statement-x.</a:t>
            </a:r>
          </a:p>
          <a:p>
            <a:pPr eaLnBrk="1" hangingPunct="1">
              <a:lnSpc>
                <a:spcPct val="80000"/>
              </a:lnSpc>
            </a:pPr>
            <a:endParaRPr lang="en-US" sz="1800" smtClean="0"/>
          </a:p>
          <a:p>
            <a:pPr eaLnBrk="1" hangingPunct="1">
              <a:lnSpc>
                <a:spcPct val="80000"/>
              </a:lnSpc>
            </a:pPr>
            <a:r>
              <a:rPr lang="en-US" sz="1800" smtClean="0"/>
              <a:t>The default is an optional case. When present, it will be executed if the value of the expression does not match any of the case values.</a:t>
            </a:r>
          </a:p>
          <a:p>
            <a:pPr eaLnBrk="1" hangingPunct="1">
              <a:lnSpc>
                <a:spcPct val="80000"/>
              </a:lnSpc>
            </a:pPr>
            <a:endParaRPr lang="en-US" sz="1800" smtClean="0"/>
          </a:p>
          <a:p>
            <a:pPr eaLnBrk="1" hangingPunct="1">
              <a:lnSpc>
                <a:spcPct val="80000"/>
              </a:lnSpc>
            </a:pPr>
            <a:r>
              <a:rPr lang="en-US" sz="1800" smtClean="0"/>
              <a:t>If default not present, no action takes place if all matches fail and control goes to  statement-x. </a:t>
            </a:r>
          </a:p>
        </p:txBody>
      </p:sp>
      <p:sp>
        <p:nvSpPr>
          <p:cNvPr id="172035" name="Rectangle 4"/>
          <p:cNvSpPr>
            <a:spLocks noChangeArrowheads="1"/>
          </p:cNvSpPr>
          <p:nvPr/>
        </p:nvSpPr>
        <p:spPr bwMode="auto">
          <a:xfrm>
            <a:off x="4724400" y="2743200"/>
            <a:ext cx="4191000" cy="3581400"/>
          </a:xfrm>
          <a:prstGeom prst="rect">
            <a:avLst/>
          </a:prstGeom>
          <a:solidFill>
            <a:schemeClr val="accent1"/>
          </a:solidFill>
          <a:ln w="9525">
            <a:solidFill>
              <a:schemeClr val="tx1"/>
            </a:solidFill>
            <a:miter lim="800000"/>
            <a:headEnd/>
            <a:tailEnd/>
          </a:ln>
        </p:spPr>
        <p:txBody>
          <a:bodyPr wrap="none" anchor="ctr"/>
          <a:lstStyle/>
          <a:p>
            <a:pPr algn="ctr"/>
            <a:endParaRPr lang="en-US" sz="2000" i="1">
              <a:latin typeface="Times New Roman" pitchFamily="18" charset="0"/>
            </a:endParaRPr>
          </a:p>
        </p:txBody>
      </p:sp>
      <p:sp>
        <p:nvSpPr>
          <p:cNvPr id="172036" name="Text Box 5"/>
          <p:cNvSpPr txBox="1">
            <a:spLocks noChangeArrowheads="1"/>
          </p:cNvSpPr>
          <p:nvPr/>
        </p:nvSpPr>
        <p:spPr bwMode="auto">
          <a:xfrm>
            <a:off x="4800600" y="2667000"/>
            <a:ext cx="3833813" cy="3683000"/>
          </a:xfrm>
          <a:prstGeom prst="rect">
            <a:avLst/>
          </a:prstGeom>
          <a:noFill/>
          <a:ln w="9525">
            <a:noFill/>
            <a:miter lim="800000"/>
            <a:headEnd/>
            <a:tailEnd/>
          </a:ln>
        </p:spPr>
        <p:txBody>
          <a:bodyPr wrap="none">
            <a:spAutoFit/>
          </a:bodyPr>
          <a:lstStyle/>
          <a:p>
            <a:pPr>
              <a:spcBef>
                <a:spcPct val="20000"/>
              </a:spcBef>
              <a:buClr>
                <a:schemeClr val="accent2"/>
              </a:buClr>
              <a:buFont typeface="Wingdings" pitchFamily="2" charset="2"/>
              <a:buNone/>
            </a:pPr>
            <a:r>
              <a:rPr lang="en-US" sz="2000" b="1">
                <a:latin typeface="Times New Roman" pitchFamily="18" charset="0"/>
              </a:rPr>
              <a:t>switch</a:t>
            </a:r>
            <a:r>
              <a:rPr lang="en-US" sz="2000">
                <a:solidFill>
                  <a:schemeClr val="folHlink"/>
                </a:solidFill>
                <a:latin typeface="Times New Roman" pitchFamily="18" charset="0"/>
              </a:rPr>
              <a:t> </a:t>
            </a:r>
            <a:r>
              <a:rPr lang="en-US" sz="2000">
                <a:latin typeface="Times New Roman" pitchFamily="18" charset="0"/>
              </a:rPr>
              <a:t>(expression)</a:t>
            </a:r>
          </a:p>
          <a:p>
            <a:pPr>
              <a:spcBef>
                <a:spcPct val="20000"/>
              </a:spcBef>
              <a:buClr>
                <a:schemeClr val="accent2"/>
              </a:buClr>
              <a:buFont typeface="Wingdings" pitchFamily="2" charset="2"/>
              <a:buNone/>
            </a:pPr>
            <a:r>
              <a:rPr lang="en-US" sz="2000">
                <a:latin typeface="Times New Roman" pitchFamily="18" charset="0"/>
              </a:rPr>
              <a:t>        {  </a:t>
            </a:r>
          </a:p>
          <a:p>
            <a:pPr>
              <a:spcBef>
                <a:spcPct val="20000"/>
              </a:spcBef>
              <a:buClr>
                <a:schemeClr val="accent2"/>
              </a:buClr>
              <a:buFont typeface="Wingdings" pitchFamily="2" charset="2"/>
              <a:buNone/>
            </a:pPr>
            <a:r>
              <a:rPr lang="en-US" sz="2000">
                <a:latin typeface="Times New Roman" pitchFamily="18" charset="0"/>
              </a:rPr>
              <a:t>              </a:t>
            </a:r>
            <a:r>
              <a:rPr lang="en-US" sz="2000" b="1">
                <a:latin typeface="Times New Roman" pitchFamily="18" charset="0"/>
              </a:rPr>
              <a:t>case</a:t>
            </a:r>
            <a:r>
              <a:rPr lang="en-US" sz="2000">
                <a:latin typeface="Times New Roman" pitchFamily="18" charset="0"/>
              </a:rPr>
              <a:t> value-1</a:t>
            </a:r>
            <a:r>
              <a:rPr lang="en-US" sz="2000" b="1">
                <a:latin typeface="Times New Roman" pitchFamily="18" charset="0"/>
              </a:rPr>
              <a:t> : </a:t>
            </a:r>
            <a:r>
              <a:rPr lang="en-US" sz="2000">
                <a:latin typeface="Times New Roman" pitchFamily="18" charset="0"/>
              </a:rPr>
              <a:t>case-1 block</a:t>
            </a:r>
          </a:p>
          <a:p>
            <a:pPr>
              <a:spcBef>
                <a:spcPct val="20000"/>
              </a:spcBef>
              <a:buClr>
                <a:schemeClr val="accent2"/>
              </a:buClr>
              <a:buFont typeface="Wingdings" pitchFamily="2" charset="2"/>
              <a:buNone/>
            </a:pPr>
            <a:r>
              <a:rPr lang="en-US" sz="2000">
                <a:latin typeface="Times New Roman" pitchFamily="18" charset="0"/>
              </a:rPr>
              <a:t>                                     </a:t>
            </a:r>
            <a:r>
              <a:rPr lang="en-US" sz="2000" b="1">
                <a:latin typeface="Times New Roman" pitchFamily="18" charset="0"/>
              </a:rPr>
              <a:t>break;</a:t>
            </a:r>
          </a:p>
          <a:p>
            <a:pPr>
              <a:spcBef>
                <a:spcPct val="20000"/>
              </a:spcBef>
              <a:buClr>
                <a:schemeClr val="accent2"/>
              </a:buClr>
              <a:buFont typeface="Wingdings" pitchFamily="2" charset="2"/>
              <a:buNone/>
            </a:pPr>
            <a:r>
              <a:rPr lang="en-US" sz="2000">
                <a:latin typeface="Times New Roman" pitchFamily="18" charset="0"/>
              </a:rPr>
              <a:t>           </a:t>
            </a:r>
            <a:r>
              <a:rPr lang="en-US" sz="2000" b="1">
                <a:latin typeface="Times New Roman" pitchFamily="18" charset="0"/>
              </a:rPr>
              <a:t>  case</a:t>
            </a:r>
            <a:r>
              <a:rPr lang="en-US" sz="2000">
                <a:latin typeface="Times New Roman" pitchFamily="18" charset="0"/>
              </a:rPr>
              <a:t> value-2 </a:t>
            </a:r>
            <a:r>
              <a:rPr lang="en-US" sz="2000" b="1">
                <a:latin typeface="Times New Roman" pitchFamily="18" charset="0"/>
              </a:rPr>
              <a:t>:</a:t>
            </a:r>
            <a:r>
              <a:rPr lang="en-US" sz="2000">
                <a:latin typeface="Times New Roman" pitchFamily="18" charset="0"/>
              </a:rPr>
              <a:t> case-2 block</a:t>
            </a:r>
          </a:p>
          <a:p>
            <a:pPr>
              <a:spcBef>
                <a:spcPct val="20000"/>
              </a:spcBef>
              <a:buClr>
                <a:schemeClr val="accent2"/>
              </a:buClr>
              <a:buFont typeface="Wingdings" pitchFamily="2" charset="2"/>
              <a:buNone/>
            </a:pPr>
            <a:r>
              <a:rPr lang="en-US" sz="2000">
                <a:latin typeface="Times New Roman" pitchFamily="18" charset="0"/>
              </a:rPr>
              <a:t>                                     </a:t>
            </a:r>
            <a:r>
              <a:rPr lang="en-US" sz="2000" b="1">
                <a:latin typeface="Times New Roman" pitchFamily="18" charset="0"/>
              </a:rPr>
              <a:t>break;</a:t>
            </a:r>
          </a:p>
          <a:p>
            <a:pPr>
              <a:spcBef>
                <a:spcPct val="20000"/>
              </a:spcBef>
              <a:buClr>
                <a:schemeClr val="accent2"/>
              </a:buClr>
              <a:buFont typeface="Wingdings" pitchFamily="2" charset="2"/>
              <a:buNone/>
            </a:pPr>
            <a:r>
              <a:rPr lang="en-US" sz="2000" b="1">
                <a:latin typeface="Times New Roman" pitchFamily="18" charset="0"/>
              </a:rPr>
              <a:t>                    default </a:t>
            </a:r>
            <a:r>
              <a:rPr lang="en-US" sz="2000">
                <a:latin typeface="Times New Roman" pitchFamily="18" charset="0"/>
              </a:rPr>
              <a:t> </a:t>
            </a:r>
            <a:r>
              <a:rPr lang="en-US" sz="2000" b="1">
                <a:latin typeface="Times New Roman" pitchFamily="18" charset="0"/>
              </a:rPr>
              <a:t>:</a:t>
            </a:r>
            <a:r>
              <a:rPr lang="en-US" sz="2000">
                <a:latin typeface="Times New Roman" pitchFamily="18" charset="0"/>
              </a:rPr>
              <a:t> default block</a:t>
            </a:r>
          </a:p>
          <a:p>
            <a:pPr>
              <a:spcBef>
                <a:spcPct val="20000"/>
              </a:spcBef>
              <a:buClr>
                <a:schemeClr val="accent2"/>
              </a:buClr>
              <a:buFont typeface="Wingdings" pitchFamily="2" charset="2"/>
              <a:buNone/>
            </a:pPr>
            <a:r>
              <a:rPr lang="en-US" sz="2000">
                <a:latin typeface="Times New Roman" pitchFamily="18" charset="0"/>
              </a:rPr>
              <a:t>                                     </a:t>
            </a:r>
            <a:r>
              <a:rPr lang="en-US" sz="2000" b="1">
                <a:latin typeface="Times New Roman" pitchFamily="18" charset="0"/>
              </a:rPr>
              <a:t>break;</a:t>
            </a:r>
          </a:p>
          <a:p>
            <a:pPr>
              <a:spcBef>
                <a:spcPct val="20000"/>
              </a:spcBef>
              <a:buClr>
                <a:schemeClr val="accent2"/>
              </a:buClr>
              <a:buFont typeface="Wingdings" pitchFamily="2" charset="2"/>
              <a:buNone/>
            </a:pPr>
            <a:r>
              <a:rPr lang="en-US" sz="2000">
                <a:latin typeface="Times New Roman" pitchFamily="18" charset="0"/>
              </a:rPr>
              <a:t>         }</a:t>
            </a:r>
          </a:p>
          <a:p>
            <a:pPr>
              <a:spcBef>
                <a:spcPct val="20000"/>
              </a:spcBef>
              <a:buClr>
                <a:schemeClr val="accent2"/>
              </a:buClr>
              <a:buFont typeface="Wingdings" pitchFamily="2" charset="2"/>
              <a:buNone/>
            </a:pPr>
            <a:r>
              <a:rPr lang="en-US" sz="2000" b="1">
                <a:latin typeface="Times New Roman" pitchFamily="18" charset="0"/>
              </a:rPr>
              <a:t>statement-x;</a:t>
            </a:r>
            <a:endParaRPr lang="en-US" sz="2000" i="1">
              <a:latin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idx="4294967295"/>
          </p:nvPr>
        </p:nvSpPr>
        <p:spPr/>
        <p:txBody>
          <a:bodyPr/>
          <a:lstStyle/>
          <a:p>
            <a:pPr eaLnBrk="1" hangingPunct="1"/>
            <a:r>
              <a:rPr lang="en-US" smtClean="0"/>
              <a:t>Example – </a:t>
            </a:r>
            <a:r>
              <a:rPr lang="en-US" i="1" smtClean="0"/>
              <a:t>switch</a:t>
            </a:r>
            <a:r>
              <a:rPr lang="en-US" smtClean="0"/>
              <a:t> statement</a:t>
            </a:r>
          </a:p>
        </p:txBody>
      </p:sp>
      <p:sp>
        <p:nvSpPr>
          <p:cNvPr id="174082" name="Rectangle 3"/>
          <p:cNvSpPr>
            <a:spLocks noGrp="1"/>
          </p:cNvSpPr>
          <p:nvPr>
            <p:ph type="body" idx="4294967295"/>
          </p:nvPr>
        </p:nvSpPr>
        <p:spPr/>
        <p:txBody>
          <a:bodyPr/>
          <a:lstStyle/>
          <a:p>
            <a:pPr eaLnBrk="1" hangingPunct="1"/>
            <a:r>
              <a:rPr lang="en-US" sz="1800" smtClean="0"/>
              <a:t>Example : Write a program to accept a number from 1 to 7 and display the appropriate week day with 1 for Sunday.</a:t>
            </a:r>
          </a:p>
          <a:p>
            <a:pPr eaLnBrk="1" hangingPunct="1"/>
            <a:endParaRPr lang="en-US" smtClean="0"/>
          </a:p>
        </p:txBody>
      </p:sp>
      <p:pic>
        <p:nvPicPr>
          <p:cNvPr id="174083" name="Picture 4"/>
          <p:cNvPicPr>
            <a:picLocks noChangeAspect="1" noChangeArrowheads="1"/>
          </p:cNvPicPr>
          <p:nvPr/>
        </p:nvPicPr>
        <p:blipFill>
          <a:blip r:embed="rId2" cstate="print"/>
          <a:srcRect b="9648"/>
          <a:stretch>
            <a:fillRect/>
          </a:stretch>
        </p:blipFill>
        <p:spPr bwMode="auto">
          <a:xfrm>
            <a:off x="609600" y="2133600"/>
            <a:ext cx="7162800" cy="44100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3"/>
          <p:cNvSpPr>
            <a:spLocks noGrp="1" noChangeArrowheads="1"/>
          </p:cNvSpPr>
          <p:nvPr>
            <p:ph idx="4294967295"/>
          </p:nvPr>
        </p:nvSpPr>
        <p:spPr>
          <a:xfrm>
            <a:off x="304800" y="1143000"/>
            <a:ext cx="5410200" cy="5257800"/>
          </a:xfrm>
        </p:spPr>
        <p:txBody>
          <a:bodyPr/>
          <a:lstStyle/>
          <a:p>
            <a:pPr algn="just" eaLnBrk="1" hangingPunct="1">
              <a:lnSpc>
                <a:spcPct val="90000"/>
              </a:lnSpc>
            </a:pPr>
            <a:r>
              <a:rPr lang="en-US" smtClean="0"/>
              <a:t>In a while loop, the loop condition is written at the top followed by the body of the loop.</a:t>
            </a:r>
          </a:p>
          <a:p>
            <a:pPr algn="just" eaLnBrk="1" hangingPunct="1">
              <a:lnSpc>
                <a:spcPct val="90000"/>
              </a:lnSpc>
            </a:pPr>
            <a:endParaRPr lang="en-US" smtClean="0"/>
          </a:p>
          <a:p>
            <a:pPr algn="just" eaLnBrk="1" hangingPunct="1">
              <a:lnSpc>
                <a:spcPct val="90000"/>
              </a:lnSpc>
            </a:pPr>
            <a:r>
              <a:rPr lang="en-US" smtClean="0"/>
              <a:t>Therefore, the loop condition is evaluated first, and if it is true, the loop body is executed.</a:t>
            </a:r>
          </a:p>
          <a:p>
            <a:pPr algn="just" eaLnBrk="1" hangingPunct="1">
              <a:lnSpc>
                <a:spcPct val="90000"/>
              </a:lnSpc>
            </a:pPr>
            <a:endParaRPr lang="en-US" smtClean="0"/>
          </a:p>
          <a:p>
            <a:pPr algn="just" eaLnBrk="1" hangingPunct="1">
              <a:lnSpc>
                <a:spcPct val="90000"/>
              </a:lnSpc>
            </a:pPr>
            <a:r>
              <a:rPr lang="en-US" smtClean="0"/>
              <a:t>After the execution of the loop body, the condition in the while statement is evaluated again. This repeats until the condition becomes false.</a:t>
            </a:r>
          </a:p>
          <a:p>
            <a:pPr algn="just" eaLnBrk="1" hangingPunct="1">
              <a:lnSpc>
                <a:spcPct val="90000"/>
              </a:lnSpc>
            </a:pPr>
            <a:endParaRPr lang="en-US" smtClean="0"/>
          </a:p>
          <a:p>
            <a:pPr algn="just" eaLnBrk="1" hangingPunct="1">
              <a:lnSpc>
                <a:spcPct val="90000"/>
              </a:lnSpc>
            </a:pPr>
            <a:r>
              <a:rPr lang="en-US" smtClean="0"/>
              <a:t>General form</a:t>
            </a:r>
          </a:p>
          <a:p>
            <a:pPr lvl="1" eaLnBrk="1" hangingPunct="1">
              <a:buFont typeface="Gill Sans MT" pitchFamily="34" charset="0"/>
              <a:buNone/>
            </a:pPr>
            <a:r>
              <a:rPr lang="en-US" sz="1200" smtClean="0"/>
              <a:t> while(test-condition)</a:t>
            </a:r>
          </a:p>
          <a:p>
            <a:pPr lvl="1" eaLnBrk="1" hangingPunct="1">
              <a:buFont typeface="Gill Sans MT" pitchFamily="34" charset="0"/>
              <a:buNone/>
            </a:pPr>
            <a:r>
              <a:rPr lang="en-US" sz="1200" smtClean="0"/>
              <a:t>{</a:t>
            </a:r>
          </a:p>
          <a:p>
            <a:pPr lvl="1" eaLnBrk="1" hangingPunct="1">
              <a:buFont typeface="Gill Sans MT" pitchFamily="34" charset="0"/>
              <a:buNone/>
            </a:pPr>
            <a:r>
              <a:rPr lang="en-US" sz="1200" smtClean="0"/>
              <a:t>	body of the loop</a:t>
            </a:r>
          </a:p>
          <a:p>
            <a:pPr lvl="1" eaLnBrk="1" hangingPunct="1">
              <a:buFont typeface="Gill Sans MT" pitchFamily="34" charset="0"/>
              <a:buNone/>
            </a:pPr>
            <a:r>
              <a:rPr lang="en-US" sz="1200" smtClean="0"/>
              <a:t>}                                </a:t>
            </a:r>
          </a:p>
        </p:txBody>
      </p:sp>
      <p:sp>
        <p:nvSpPr>
          <p:cNvPr id="175106" name="Rectangle 2"/>
          <p:cNvSpPr>
            <a:spLocks noGrp="1" noChangeArrowheads="1"/>
          </p:cNvSpPr>
          <p:nvPr>
            <p:ph type="title" idx="4294967295"/>
          </p:nvPr>
        </p:nvSpPr>
        <p:spPr>
          <a:xfrm>
            <a:off x="3175" y="0"/>
            <a:ext cx="7564438" cy="914400"/>
          </a:xfrm>
        </p:spPr>
        <p:txBody>
          <a:bodyPr/>
          <a:lstStyle/>
          <a:p>
            <a:pPr eaLnBrk="1" hangingPunct="1"/>
            <a:r>
              <a:rPr lang="en-US" sz="3200" smtClean="0"/>
              <a:t>Iterative Constructs - The </a:t>
            </a:r>
            <a:r>
              <a:rPr lang="en-US" sz="3200" i="1" smtClean="0"/>
              <a:t>while</a:t>
            </a:r>
            <a:r>
              <a:rPr lang="en-US" sz="3200" smtClean="0"/>
              <a:t> Loop</a:t>
            </a:r>
          </a:p>
        </p:txBody>
      </p:sp>
      <p:sp>
        <p:nvSpPr>
          <p:cNvPr id="175107" name="Rectangle 5"/>
          <p:cNvSpPr>
            <a:spLocks noChangeArrowheads="1"/>
          </p:cNvSpPr>
          <p:nvPr/>
        </p:nvSpPr>
        <p:spPr bwMode="auto">
          <a:xfrm>
            <a:off x="6705600" y="3352800"/>
            <a:ext cx="2133600" cy="990600"/>
          </a:xfrm>
          <a:prstGeom prst="rect">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Execute body of loop</a:t>
            </a:r>
          </a:p>
          <a:p>
            <a:pPr algn="ctr" eaLnBrk="0" hangingPunct="0"/>
            <a:endParaRPr lang="en-US" sz="1600">
              <a:latin typeface="Times New Roman" pitchFamily="18" charset="0"/>
            </a:endParaRPr>
          </a:p>
        </p:txBody>
      </p:sp>
      <p:grpSp>
        <p:nvGrpSpPr>
          <p:cNvPr id="175108" name="Group 17"/>
          <p:cNvGrpSpPr>
            <a:grpSpLocks/>
          </p:cNvGrpSpPr>
          <p:nvPr/>
        </p:nvGrpSpPr>
        <p:grpSpPr bwMode="auto">
          <a:xfrm>
            <a:off x="5943600" y="1524000"/>
            <a:ext cx="2895600" cy="3352800"/>
            <a:chOff x="3936" y="960"/>
            <a:chExt cx="1824" cy="2112"/>
          </a:xfrm>
        </p:grpSpPr>
        <p:sp>
          <p:nvSpPr>
            <p:cNvPr id="175109" name="AutoShape 4"/>
            <p:cNvSpPr>
              <a:spLocks noChangeArrowheads="1"/>
            </p:cNvSpPr>
            <p:nvPr/>
          </p:nvSpPr>
          <p:spPr bwMode="auto">
            <a:xfrm>
              <a:off x="4032" y="1200"/>
              <a:ext cx="1344" cy="720"/>
            </a:xfrm>
            <a:prstGeom prst="diamond">
              <a:avLst/>
            </a:prstGeom>
            <a:noFill/>
            <a:ln w="9525">
              <a:solidFill>
                <a:srgbClr val="FF0000"/>
              </a:solidFill>
              <a:miter lim="800000"/>
              <a:headEnd/>
              <a:tailEnd/>
            </a:ln>
          </p:spPr>
          <p:txBody>
            <a:bodyPr wrap="none" anchor="ctr"/>
            <a:lstStyle/>
            <a:p>
              <a:pPr algn="ctr" eaLnBrk="0" hangingPunct="0"/>
              <a:r>
                <a:rPr lang="en-US">
                  <a:latin typeface="Times New Roman" pitchFamily="18" charset="0"/>
                </a:rPr>
                <a:t>Evaluate Condition</a:t>
              </a:r>
            </a:p>
          </p:txBody>
        </p:sp>
        <p:sp>
          <p:nvSpPr>
            <p:cNvPr id="175110" name="Text Box 7"/>
            <p:cNvSpPr txBox="1">
              <a:spLocks noChangeArrowheads="1"/>
            </p:cNvSpPr>
            <p:nvPr/>
          </p:nvSpPr>
          <p:spPr bwMode="auto">
            <a:xfrm>
              <a:off x="4656" y="1872"/>
              <a:ext cx="528" cy="19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solidFill>
                    <a:schemeClr val="accent2"/>
                  </a:solidFill>
                  <a:latin typeface="Times New Roman" pitchFamily="18" charset="0"/>
                </a:rPr>
                <a:t>true</a:t>
              </a:r>
            </a:p>
          </p:txBody>
        </p:sp>
        <p:sp>
          <p:nvSpPr>
            <p:cNvPr id="175111" name="Rectangle 8"/>
            <p:cNvSpPr>
              <a:spLocks noChangeArrowheads="1"/>
            </p:cNvSpPr>
            <p:nvPr/>
          </p:nvSpPr>
          <p:spPr bwMode="auto">
            <a:xfrm>
              <a:off x="4224" y="2112"/>
              <a:ext cx="1344" cy="624"/>
            </a:xfrm>
            <a:prstGeom prst="rect">
              <a:avLst/>
            </a:prstGeom>
            <a:noFill/>
            <a:ln w="9525">
              <a:solidFill>
                <a:srgbClr val="FF0000"/>
              </a:solidFill>
              <a:miter lim="800000"/>
              <a:headEnd/>
              <a:tailEnd/>
            </a:ln>
          </p:spPr>
          <p:txBody>
            <a:bodyPr wrap="none" anchor="ctr"/>
            <a:lstStyle/>
            <a:p>
              <a:pPr algn="ctr" eaLnBrk="0" hangingPunct="0"/>
              <a:endParaRPr lang="en-US" sz="1600">
                <a:latin typeface="Times New Roman" pitchFamily="18" charset="0"/>
              </a:endParaRPr>
            </a:p>
          </p:txBody>
        </p:sp>
        <p:sp>
          <p:nvSpPr>
            <p:cNvPr id="175112" name="Line 9"/>
            <p:cNvSpPr>
              <a:spLocks noChangeShapeType="1"/>
            </p:cNvSpPr>
            <p:nvPr/>
          </p:nvSpPr>
          <p:spPr bwMode="auto">
            <a:xfrm>
              <a:off x="4704" y="1920"/>
              <a:ext cx="0" cy="240"/>
            </a:xfrm>
            <a:prstGeom prst="line">
              <a:avLst/>
            </a:prstGeom>
            <a:noFill/>
            <a:ln w="9525">
              <a:solidFill>
                <a:srgbClr val="FF0000"/>
              </a:solidFill>
              <a:round/>
              <a:headEnd/>
              <a:tailEnd type="triangle" w="med" len="med"/>
            </a:ln>
          </p:spPr>
          <p:txBody>
            <a:bodyPr/>
            <a:lstStyle/>
            <a:p>
              <a:endParaRPr lang="en-US"/>
            </a:p>
          </p:txBody>
        </p:sp>
        <p:sp>
          <p:nvSpPr>
            <p:cNvPr id="175113" name="Line 10"/>
            <p:cNvSpPr>
              <a:spLocks noChangeShapeType="1"/>
            </p:cNvSpPr>
            <p:nvPr/>
          </p:nvSpPr>
          <p:spPr bwMode="auto">
            <a:xfrm>
              <a:off x="4752" y="1008"/>
              <a:ext cx="0" cy="192"/>
            </a:xfrm>
            <a:prstGeom prst="line">
              <a:avLst/>
            </a:prstGeom>
            <a:noFill/>
            <a:ln w="9525">
              <a:solidFill>
                <a:srgbClr val="FF0000"/>
              </a:solidFill>
              <a:round/>
              <a:headEnd/>
              <a:tailEnd type="triangle" w="med" len="med"/>
            </a:ln>
          </p:spPr>
          <p:txBody>
            <a:bodyPr/>
            <a:lstStyle/>
            <a:p>
              <a:endParaRPr lang="en-US"/>
            </a:p>
          </p:txBody>
        </p:sp>
        <p:sp>
          <p:nvSpPr>
            <p:cNvPr id="175114" name="Line 11"/>
            <p:cNvSpPr>
              <a:spLocks noChangeShapeType="1"/>
            </p:cNvSpPr>
            <p:nvPr/>
          </p:nvSpPr>
          <p:spPr bwMode="auto">
            <a:xfrm>
              <a:off x="4848" y="2736"/>
              <a:ext cx="0" cy="336"/>
            </a:xfrm>
            <a:prstGeom prst="line">
              <a:avLst/>
            </a:prstGeom>
            <a:noFill/>
            <a:ln w="9525">
              <a:solidFill>
                <a:srgbClr val="FF0000"/>
              </a:solidFill>
              <a:round/>
              <a:headEnd/>
              <a:tailEnd type="triangle" w="med" len="med"/>
            </a:ln>
          </p:spPr>
          <p:txBody>
            <a:bodyPr wrap="none" anchor="ctr"/>
            <a:lstStyle/>
            <a:p>
              <a:endParaRPr lang="en-US"/>
            </a:p>
          </p:txBody>
        </p:sp>
        <p:sp>
          <p:nvSpPr>
            <p:cNvPr id="175115" name="Line 12"/>
            <p:cNvSpPr>
              <a:spLocks noChangeShapeType="1"/>
            </p:cNvSpPr>
            <p:nvPr/>
          </p:nvSpPr>
          <p:spPr bwMode="auto">
            <a:xfrm flipH="1">
              <a:off x="3936" y="3072"/>
              <a:ext cx="912" cy="0"/>
            </a:xfrm>
            <a:prstGeom prst="line">
              <a:avLst/>
            </a:prstGeom>
            <a:noFill/>
            <a:ln w="9525">
              <a:solidFill>
                <a:srgbClr val="FF0000"/>
              </a:solidFill>
              <a:round/>
              <a:headEnd/>
              <a:tailEnd type="triangle" w="med" len="med"/>
            </a:ln>
          </p:spPr>
          <p:txBody>
            <a:bodyPr wrap="none" anchor="ctr"/>
            <a:lstStyle/>
            <a:p>
              <a:endParaRPr lang="en-US"/>
            </a:p>
          </p:txBody>
        </p:sp>
        <p:sp>
          <p:nvSpPr>
            <p:cNvPr id="175116" name="Line 13"/>
            <p:cNvSpPr>
              <a:spLocks noChangeShapeType="1"/>
            </p:cNvSpPr>
            <p:nvPr/>
          </p:nvSpPr>
          <p:spPr bwMode="auto">
            <a:xfrm flipV="1">
              <a:off x="3984" y="960"/>
              <a:ext cx="0" cy="2112"/>
            </a:xfrm>
            <a:prstGeom prst="line">
              <a:avLst/>
            </a:prstGeom>
            <a:noFill/>
            <a:ln w="9525">
              <a:solidFill>
                <a:srgbClr val="FF0000"/>
              </a:solidFill>
              <a:round/>
              <a:headEnd/>
              <a:tailEnd type="triangle" w="med" len="med"/>
            </a:ln>
          </p:spPr>
          <p:txBody>
            <a:bodyPr wrap="none" anchor="ctr"/>
            <a:lstStyle/>
            <a:p>
              <a:endParaRPr lang="en-US"/>
            </a:p>
          </p:txBody>
        </p:sp>
        <p:sp>
          <p:nvSpPr>
            <p:cNvPr id="175117" name="Line 14"/>
            <p:cNvSpPr>
              <a:spLocks noChangeShapeType="1"/>
            </p:cNvSpPr>
            <p:nvPr/>
          </p:nvSpPr>
          <p:spPr bwMode="auto">
            <a:xfrm>
              <a:off x="3984" y="1008"/>
              <a:ext cx="768" cy="0"/>
            </a:xfrm>
            <a:prstGeom prst="line">
              <a:avLst/>
            </a:prstGeom>
            <a:noFill/>
            <a:ln w="9525">
              <a:solidFill>
                <a:srgbClr val="FF0000"/>
              </a:solidFill>
              <a:round/>
              <a:headEnd/>
              <a:tailEnd type="triangle" w="med" len="med"/>
            </a:ln>
          </p:spPr>
          <p:txBody>
            <a:bodyPr wrap="none" anchor="ctr"/>
            <a:lstStyle/>
            <a:p>
              <a:endParaRPr lang="en-US"/>
            </a:p>
          </p:txBody>
        </p:sp>
        <p:sp>
          <p:nvSpPr>
            <p:cNvPr id="175118" name="Line 15"/>
            <p:cNvSpPr>
              <a:spLocks noChangeShapeType="1"/>
            </p:cNvSpPr>
            <p:nvPr/>
          </p:nvSpPr>
          <p:spPr bwMode="auto">
            <a:xfrm>
              <a:off x="5376" y="1584"/>
              <a:ext cx="384" cy="0"/>
            </a:xfrm>
            <a:prstGeom prst="line">
              <a:avLst/>
            </a:prstGeom>
            <a:noFill/>
            <a:ln w="9525">
              <a:solidFill>
                <a:srgbClr val="FF0000"/>
              </a:solidFill>
              <a:round/>
              <a:headEnd/>
              <a:tailEnd type="triangle" w="med" len="med"/>
            </a:ln>
          </p:spPr>
          <p:txBody>
            <a:bodyPr wrap="none" anchor="ctr"/>
            <a:lstStyle/>
            <a:p>
              <a:endParaRPr lang="en-US"/>
            </a:p>
          </p:txBody>
        </p:sp>
        <p:sp>
          <p:nvSpPr>
            <p:cNvPr id="175119" name="Text Box 16"/>
            <p:cNvSpPr txBox="1">
              <a:spLocks noChangeArrowheads="1"/>
            </p:cNvSpPr>
            <p:nvPr/>
          </p:nvSpPr>
          <p:spPr bwMode="auto">
            <a:xfrm>
              <a:off x="5184" y="1392"/>
              <a:ext cx="528" cy="19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solidFill>
                    <a:schemeClr val="accent2"/>
                  </a:solidFill>
                  <a:latin typeface="Times New Roman" pitchFamily="18" charset="0"/>
                </a:rPr>
                <a:t>false</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z="1800" smtClean="0">
                <a:latin typeface="Courier New" pitchFamily="49" charset="0"/>
              </a:rPr>
              <a:t>#include &lt;stdio.h&gt;</a:t>
            </a:r>
          </a:p>
          <a:p>
            <a:pPr eaLnBrk="1" hangingPunct="1">
              <a:lnSpc>
                <a:spcPct val="90000"/>
              </a:lnSpc>
              <a:buFont typeface="Wingdings" pitchFamily="2" charset="2"/>
              <a:buNone/>
            </a:pPr>
            <a:r>
              <a:rPr lang="en-US" sz="1800" smtClean="0">
                <a:latin typeface="Courier New" pitchFamily="49" charset="0"/>
              </a:rPr>
              <a:t>/* function to accept a string and display it 10 times</a:t>
            </a:r>
          </a:p>
          <a:p>
            <a:pPr eaLnBrk="1" hangingPunct="1">
              <a:lnSpc>
                <a:spcPct val="90000"/>
              </a:lnSpc>
              <a:buFont typeface="Wingdings" pitchFamily="2" charset="2"/>
              <a:buNone/>
            </a:pPr>
            <a:r>
              <a:rPr lang="en-US" sz="1800" smtClean="0">
                <a:latin typeface="Courier New" pitchFamily="49" charset="0"/>
              </a:rPr>
              <a:t>main( )</a:t>
            </a:r>
          </a:p>
          <a:p>
            <a:pPr eaLnBrk="1" hangingPunct="1">
              <a:lnSpc>
                <a:spcPct val="90000"/>
              </a:lnSpc>
              <a:buFont typeface="Wingdings" pitchFamily="2" charset="2"/>
              <a:buNone/>
            </a:pPr>
            <a:r>
              <a:rPr lang="en-US" sz="1800" smtClean="0">
                <a:latin typeface="Courier New" pitchFamily="49" charset="0"/>
              </a:rPr>
              <a:t>{</a:t>
            </a:r>
          </a:p>
          <a:p>
            <a:pPr eaLnBrk="1" hangingPunct="1">
              <a:lnSpc>
                <a:spcPct val="90000"/>
              </a:lnSpc>
              <a:buFont typeface="Wingdings" pitchFamily="2" charset="2"/>
              <a:buNone/>
            </a:pPr>
            <a:r>
              <a:rPr lang="en-US" sz="1800" smtClean="0">
                <a:latin typeface="Courier New" pitchFamily="49" charset="0"/>
              </a:rPr>
              <a:t>  int counter=0;</a:t>
            </a:r>
          </a:p>
          <a:p>
            <a:pPr eaLnBrk="1" hangingPunct="1">
              <a:lnSpc>
                <a:spcPct val="90000"/>
              </a:lnSpc>
              <a:buFont typeface="Wingdings" pitchFamily="2" charset="2"/>
              <a:buNone/>
            </a:pPr>
            <a:r>
              <a:rPr lang="en-US" sz="1800" smtClean="0">
                <a:latin typeface="Courier New" pitchFamily="49" charset="0"/>
              </a:rPr>
              <a:t>  char message[10];</a:t>
            </a:r>
          </a:p>
          <a:p>
            <a:pPr eaLnBrk="1" hangingPunct="1">
              <a:lnSpc>
                <a:spcPct val="90000"/>
              </a:lnSpc>
              <a:buFont typeface="Wingdings" pitchFamily="2" charset="2"/>
              <a:buNone/>
            </a:pPr>
            <a:r>
              <a:rPr lang="en-US" sz="1800" smtClean="0">
                <a:latin typeface="Courier New" pitchFamily="49" charset="0"/>
              </a:rPr>
              <a:t>  gets( message);</a:t>
            </a:r>
          </a:p>
          <a:p>
            <a:pPr eaLnBrk="1" hangingPunct="1">
              <a:lnSpc>
                <a:spcPct val="90000"/>
              </a:lnSpc>
              <a:buFont typeface="Wingdings" pitchFamily="2" charset="2"/>
              <a:buNone/>
            </a:pPr>
            <a:r>
              <a:rPr lang="en-US" sz="1800" smtClean="0">
                <a:latin typeface="Courier New" pitchFamily="49" charset="0"/>
              </a:rPr>
              <a:t>  fflush( stdin);</a:t>
            </a:r>
          </a:p>
          <a:p>
            <a:pPr eaLnBrk="1" hangingPunct="1">
              <a:lnSpc>
                <a:spcPct val="90000"/>
              </a:lnSpc>
              <a:buFont typeface="Wingdings" pitchFamily="2" charset="2"/>
              <a:buNone/>
            </a:pPr>
            <a:r>
              <a:rPr lang="en-US" sz="1800" smtClean="0">
                <a:latin typeface="Courier New" pitchFamily="49" charset="0"/>
              </a:rPr>
              <a:t>  while (counter &lt;= 9)</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puts( message);</a:t>
            </a:r>
          </a:p>
          <a:p>
            <a:pPr eaLnBrk="1" hangingPunct="1">
              <a:lnSpc>
                <a:spcPct val="90000"/>
              </a:lnSpc>
              <a:buFont typeface="Wingdings" pitchFamily="2" charset="2"/>
              <a:buNone/>
            </a:pPr>
            <a:r>
              <a:rPr lang="en-US" sz="1800" smtClean="0">
                <a:latin typeface="Courier New" pitchFamily="49" charset="0"/>
              </a:rPr>
              <a:t>      counter = counter + 1;</a:t>
            </a:r>
          </a:p>
          <a:p>
            <a:pPr eaLnBrk="1" hangingPunct="1">
              <a:lnSpc>
                <a:spcPct val="90000"/>
              </a:lnSpc>
              <a:buFont typeface="Wingdings" pitchFamily="2" charset="2"/>
              <a:buNone/>
            </a:pPr>
            <a:r>
              <a:rPr lang="en-US" sz="1800" smtClean="0">
                <a:latin typeface="Courier New" pitchFamily="49" charset="0"/>
              </a:rPr>
              <a:t>      gets( message);</a:t>
            </a:r>
          </a:p>
          <a:p>
            <a:pPr eaLnBrk="1" hangingPunct="1">
              <a:lnSpc>
                <a:spcPct val="90000"/>
              </a:lnSpc>
              <a:buFont typeface="Wingdings" pitchFamily="2" charset="2"/>
              <a:buNone/>
            </a:pPr>
            <a:r>
              <a:rPr lang="en-US" sz="1800" smtClean="0">
                <a:latin typeface="Courier New" pitchFamily="49" charset="0"/>
              </a:rPr>
              <a:t>      fflush (stdin)</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a:t>
            </a:r>
          </a:p>
        </p:txBody>
      </p:sp>
      <p:sp>
        <p:nvSpPr>
          <p:cNvPr id="177154" name="Rectangle 2"/>
          <p:cNvSpPr>
            <a:spLocks noGrp="1" noChangeArrowheads="1"/>
          </p:cNvSpPr>
          <p:nvPr>
            <p:ph type="title" idx="4294967295"/>
          </p:nvPr>
        </p:nvSpPr>
        <p:spPr>
          <a:xfrm>
            <a:off x="3175" y="0"/>
            <a:ext cx="7564438" cy="914400"/>
          </a:xfrm>
        </p:spPr>
        <p:txBody>
          <a:bodyPr/>
          <a:lstStyle/>
          <a:p>
            <a:pPr eaLnBrk="1" hangingPunct="1"/>
            <a:r>
              <a:rPr lang="en-US" sz="3200" smtClean="0"/>
              <a:t>Example - The </a:t>
            </a:r>
            <a:r>
              <a:rPr lang="en-US" sz="3200" i="1" smtClean="0"/>
              <a:t>while</a:t>
            </a:r>
            <a:r>
              <a:rPr lang="en-US" sz="3200" smtClean="0"/>
              <a:t> Loop</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p:cNvSpPr>
          <p:nvPr>
            <p:ph type="title" idx="4294967295"/>
          </p:nvPr>
        </p:nvSpPr>
        <p:spPr/>
        <p:txBody>
          <a:bodyPr/>
          <a:lstStyle/>
          <a:p>
            <a:pPr eaLnBrk="1" hangingPunct="1"/>
            <a:r>
              <a:rPr lang="en-US" i="1" smtClean="0"/>
              <a:t>do…while </a:t>
            </a:r>
            <a:r>
              <a:rPr lang="en-US" smtClean="0"/>
              <a:t>loop</a:t>
            </a:r>
          </a:p>
        </p:txBody>
      </p:sp>
      <p:sp>
        <p:nvSpPr>
          <p:cNvPr id="178178" name="Rectangle 3"/>
          <p:cNvSpPr>
            <a:spLocks noGrp="1"/>
          </p:cNvSpPr>
          <p:nvPr>
            <p:ph type="body" idx="4294967295"/>
          </p:nvPr>
        </p:nvSpPr>
        <p:spPr>
          <a:xfrm>
            <a:off x="457200" y="1447800"/>
            <a:ext cx="4800600" cy="4800600"/>
          </a:xfrm>
        </p:spPr>
        <p:txBody>
          <a:bodyPr/>
          <a:lstStyle/>
          <a:p>
            <a:pPr eaLnBrk="1" hangingPunct="1"/>
            <a:r>
              <a:rPr lang="en-US" smtClean="0"/>
              <a:t>The general form of do..while loop is</a:t>
            </a:r>
          </a:p>
          <a:p>
            <a:pPr lvl="1" eaLnBrk="1" hangingPunct="1">
              <a:buFont typeface="Gill Sans MT" pitchFamily="34" charset="0"/>
              <a:buNone/>
            </a:pPr>
            <a:r>
              <a:rPr lang="en-US" sz="1200" smtClean="0"/>
              <a:t>do</a:t>
            </a:r>
          </a:p>
          <a:p>
            <a:pPr lvl="1" eaLnBrk="1" hangingPunct="1">
              <a:buFont typeface="Gill Sans MT" pitchFamily="34" charset="0"/>
              <a:buNone/>
            </a:pPr>
            <a:r>
              <a:rPr lang="en-US" sz="1200" smtClean="0"/>
              <a:t>{</a:t>
            </a:r>
          </a:p>
          <a:p>
            <a:pPr lvl="1" eaLnBrk="1" hangingPunct="1">
              <a:buFont typeface="Gill Sans MT" pitchFamily="34" charset="0"/>
              <a:buNone/>
            </a:pPr>
            <a:r>
              <a:rPr lang="en-US" sz="1200" smtClean="0"/>
              <a:t>body of the loop</a:t>
            </a:r>
          </a:p>
          <a:p>
            <a:pPr lvl="1" eaLnBrk="1" hangingPunct="1">
              <a:buFont typeface="Gill Sans MT" pitchFamily="34" charset="0"/>
              <a:buNone/>
            </a:pPr>
            <a:r>
              <a:rPr lang="en-US" sz="1200" smtClean="0"/>
              <a:t>} while (test-condition)  ;  </a:t>
            </a:r>
          </a:p>
          <a:p>
            <a:pPr eaLnBrk="1" hangingPunct="1"/>
            <a:endParaRPr lang="en-US" smtClean="0"/>
          </a:p>
          <a:p>
            <a:pPr eaLnBrk="1" hangingPunct="1"/>
            <a:r>
              <a:rPr lang="en-US" smtClean="0"/>
              <a:t>The do..while construct provides an exit-controlled loop as  the test-condition is evaluated at the bottom of the loop and therefore the body of the loop is always executed at least once.</a:t>
            </a:r>
          </a:p>
        </p:txBody>
      </p:sp>
      <p:sp>
        <p:nvSpPr>
          <p:cNvPr id="178179" name="AutoShape 5"/>
          <p:cNvSpPr>
            <a:spLocks noChangeArrowheads="1"/>
          </p:cNvSpPr>
          <p:nvPr/>
        </p:nvSpPr>
        <p:spPr bwMode="auto">
          <a:xfrm>
            <a:off x="5867400" y="3505200"/>
            <a:ext cx="2133600" cy="1143000"/>
          </a:xfrm>
          <a:prstGeom prst="diamond">
            <a:avLst/>
          </a:prstGeom>
          <a:noFill/>
          <a:ln w="9525">
            <a:solidFill>
              <a:srgbClr val="FF0000"/>
            </a:solidFill>
            <a:miter lim="800000"/>
            <a:headEnd/>
            <a:tailEnd/>
          </a:ln>
        </p:spPr>
        <p:txBody>
          <a:bodyPr wrap="none" anchor="ctr"/>
          <a:lstStyle/>
          <a:p>
            <a:pPr algn="ctr" eaLnBrk="0" hangingPunct="0"/>
            <a:r>
              <a:rPr lang="en-US">
                <a:latin typeface="Times New Roman" pitchFamily="18" charset="0"/>
              </a:rPr>
              <a:t>Evaluate Condition</a:t>
            </a:r>
          </a:p>
        </p:txBody>
      </p:sp>
      <p:sp>
        <p:nvSpPr>
          <p:cNvPr id="178180" name="Text Box 6"/>
          <p:cNvSpPr txBox="1">
            <a:spLocks noChangeArrowheads="1"/>
          </p:cNvSpPr>
          <p:nvPr/>
        </p:nvSpPr>
        <p:spPr bwMode="auto">
          <a:xfrm>
            <a:off x="6934200" y="4495800"/>
            <a:ext cx="8382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solidFill>
                  <a:schemeClr val="accent2"/>
                </a:solidFill>
                <a:latin typeface="Times New Roman" pitchFamily="18" charset="0"/>
              </a:rPr>
              <a:t>true</a:t>
            </a:r>
          </a:p>
        </p:txBody>
      </p:sp>
      <p:sp>
        <p:nvSpPr>
          <p:cNvPr id="178181" name="Rectangle 7"/>
          <p:cNvSpPr>
            <a:spLocks noChangeArrowheads="1"/>
          </p:cNvSpPr>
          <p:nvPr/>
        </p:nvSpPr>
        <p:spPr bwMode="auto">
          <a:xfrm>
            <a:off x="6096000" y="1981200"/>
            <a:ext cx="2133600" cy="990600"/>
          </a:xfrm>
          <a:prstGeom prst="rect">
            <a:avLst/>
          </a:prstGeom>
          <a:noFill/>
          <a:ln w="9525">
            <a:solidFill>
              <a:srgbClr val="FF0000"/>
            </a:solidFill>
            <a:miter lim="800000"/>
            <a:headEnd/>
            <a:tailEnd/>
          </a:ln>
        </p:spPr>
        <p:txBody>
          <a:bodyPr wrap="none" anchor="ctr"/>
          <a:lstStyle/>
          <a:p>
            <a:pPr algn="ctr" eaLnBrk="0" hangingPunct="0"/>
            <a:r>
              <a:rPr lang="en-US" sz="1600">
                <a:latin typeface="Times New Roman" pitchFamily="18" charset="0"/>
              </a:rPr>
              <a:t>Execute body of loop</a:t>
            </a:r>
          </a:p>
        </p:txBody>
      </p:sp>
      <p:sp>
        <p:nvSpPr>
          <p:cNvPr id="178182" name="Line 8"/>
          <p:cNvSpPr>
            <a:spLocks noChangeShapeType="1"/>
          </p:cNvSpPr>
          <p:nvPr/>
        </p:nvSpPr>
        <p:spPr bwMode="auto">
          <a:xfrm>
            <a:off x="6934200" y="3048000"/>
            <a:ext cx="0" cy="381000"/>
          </a:xfrm>
          <a:prstGeom prst="line">
            <a:avLst/>
          </a:prstGeom>
          <a:noFill/>
          <a:ln w="9525">
            <a:solidFill>
              <a:srgbClr val="FF0000"/>
            </a:solidFill>
            <a:round/>
            <a:headEnd/>
            <a:tailEnd type="triangle" w="med" len="med"/>
          </a:ln>
        </p:spPr>
        <p:txBody>
          <a:bodyPr/>
          <a:lstStyle/>
          <a:p>
            <a:endParaRPr lang="en-US"/>
          </a:p>
        </p:txBody>
      </p:sp>
      <p:sp>
        <p:nvSpPr>
          <p:cNvPr id="178183" name="Line 9"/>
          <p:cNvSpPr>
            <a:spLocks noChangeShapeType="1"/>
          </p:cNvSpPr>
          <p:nvPr/>
        </p:nvSpPr>
        <p:spPr bwMode="auto">
          <a:xfrm>
            <a:off x="7010400" y="1600200"/>
            <a:ext cx="0" cy="304800"/>
          </a:xfrm>
          <a:prstGeom prst="line">
            <a:avLst/>
          </a:prstGeom>
          <a:noFill/>
          <a:ln w="9525">
            <a:solidFill>
              <a:srgbClr val="FF0000"/>
            </a:solidFill>
            <a:round/>
            <a:headEnd/>
            <a:tailEnd type="triangle" w="med" len="med"/>
          </a:ln>
        </p:spPr>
        <p:txBody>
          <a:bodyPr/>
          <a:lstStyle/>
          <a:p>
            <a:endParaRPr lang="en-US"/>
          </a:p>
        </p:txBody>
      </p:sp>
      <p:sp>
        <p:nvSpPr>
          <p:cNvPr id="178184" name="Line 10"/>
          <p:cNvSpPr>
            <a:spLocks noChangeShapeType="1"/>
          </p:cNvSpPr>
          <p:nvPr/>
        </p:nvSpPr>
        <p:spPr bwMode="auto">
          <a:xfrm>
            <a:off x="6934200" y="4648200"/>
            <a:ext cx="0" cy="533400"/>
          </a:xfrm>
          <a:prstGeom prst="line">
            <a:avLst/>
          </a:prstGeom>
          <a:noFill/>
          <a:ln w="9525">
            <a:solidFill>
              <a:srgbClr val="FF0000"/>
            </a:solidFill>
            <a:round/>
            <a:headEnd/>
            <a:tailEnd type="triangle" w="med" len="med"/>
          </a:ln>
        </p:spPr>
        <p:txBody>
          <a:bodyPr wrap="none" anchor="ctr"/>
          <a:lstStyle/>
          <a:p>
            <a:endParaRPr lang="en-US"/>
          </a:p>
        </p:txBody>
      </p:sp>
      <p:sp>
        <p:nvSpPr>
          <p:cNvPr id="178185" name="Line 11"/>
          <p:cNvSpPr>
            <a:spLocks noChangeShapeType="1"/>
          </p:cNvSpPr>
          <p:nvPr/>
        </p:nvSpPr>
        <p:spPr bwMode="auto">
          <a:xfrm flipH="1">
            <a:off x="5715000" y="5181600"/>
            <a:ext cx="1219200" cy="0"/>
          </a:xfrm>
          <a:prstGeom prst="line">
            <a:avLst/>
          </a:prstGeom>
          <a:noFill/>
          <a:ln w="9525">
            <a:solidFill>
              <a:srgbClr val="FF0000"/>
            </a:solidFill>
            <a:round/>
            <a:headEnd/>
            <a:tailEnd type="triangle" w="med" len="med"/>
          </a:ln>
        </p:spPr>
        <p:txBody>
          <a:bodyPr wrap="none" anchor="ctr"/>
          <a:lstStyle/>
          <a:p>
            <a:endParaRPr lang="en-US"/>
          </a:p>
        </p:txBody>
      </p:sp>
      <p:sp>
        <p:nvSpPr>
          <p:cNvPr id="178186" name="Line 12"/>
          <p:cNvSpPr>
            <a:spLocks noChangeShapeType="1"/>
          </p:cNvSpPr>
          <p:nvPr/>
        </p:nvSpPr>
        <p:spPr bwMode="auto">
          <a:xfrm flipV="1">
            <a:off x="5791200" y="1600200"/>
            <a:ext cx="0" cy="3581400"/>
          </a:xfrm>
          <a:prstGeom prst="line">
            <a:avLst/>
          </a:prstGeom>
          <a:noFill/>
          <a:ln w="9525">
            <a:solidFill>
              <a:srgbClr val="FF0000"/>
            </a:solidFill>
            <a:round/>
            <a:headEnd/>
            <a:tailEnd type="triangle" w="med" len="med"/>
          </a:ln>
        </p:spPr>
        <p:txBody>
          <a:bodyPr wrap="none" anchor="ctr"/>
          <a:lstStyle/>
          <a:p>
            <a:endParaRPr lang="en-US"/>
          </a:p>
        </p:txBody>
      </p:sp>
      <p:sp>
        <p:nvSpPr>
          <p:cNvPr id="178187" name="Line 13"/>
          <p:cNvSpPr>
            <a:spLocks noChangeShapeType="1"/>
          </p:cNvSpPr>
          <p:nvPr/>
        </p:nvSpPr>
        <p:spPr bwMode="auto">
          <a:xfrm>
            <a:off x="5791200" y="1600200"/>
            <a:ext cx="1219200" cy="0"/>
          </a:xfrm>
          <a:prstGeom prst="line">
            <a:avLst/>
          </a:prstGeom>
          <a:noFill/>
          <a:ln w="9525">
            <a:solidFill>
              <a:srgbClr val="FF0000"/>
            </a:solidFill>
            <a:round/>
            <a:headEnd/>
            <a:tailEnd type="triangle" w="med" len="med"/>
          </a:ln>
        </p:spPr>
        <p:txBody>
          <a:bodyPr wrap="none" anchor="ctr"/>
          <a:lstStyle/>
          <a:p>
            <a:endParaRPr lang="en-US"/>
          </a:p>
        </p:txBody>
      </p:sp>
      <p:sp>
        <p:nvSpPr>
          <p:cNvPr id="178188" name="Line 14"/>
          <p:cNvSpPr>
            <a:spLocks noChangeShapeType="1"/>
          </p:cNvSpPr>
          <p:nvPr/>
        </p:nvSpPr>
        <p:spPr bwMode="auto">
          <a:xfrm>
            <a:off x="8001000" y="4038600"/>
            <a:ext cx="609600" cy="0"/>
          </a:xfrm>
          <a:prstGeom prst="line">
            <a:avLst/>
          </a:prstGeom>
          <a:noFill/>
          <a:ln w="9525">
            <a:solidFill>
              <a:srgbClr val="FF0000"/>
            </a:solidFill>
            <a:round/>
            <a:headEnd/>
            <a:tailEnd type="triangle" w="med" len="med"/>
          </a:ln>
        </p:spPr>
        <p:txBody>
          <a:bodyPr wrap="none" anchor="ctr"/>
          <a:lstStyle/>
          <a:p>
            <a:endParaRPr lang="en-US"/>
          </a:p>
        </p:txBody>
      </p:sp>
      <p:sp>
        <p:nvSpPr>
          <p:cNvPr id="178189" name="Text Box 15"/>
          <p:cNvSpPr txBox="1">
            <a:spLocks noChangeArrowheads="1"/>
          </p:cNvSpPr>
          <p:nvPr/>
        </p:nvSpPr>
        <p:spPr bwMode="auto">
          <a:xfrm>
            <a:off x="7696200" y="3733800"/>
            <a:ext cx="8382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solidFill>
                  <a:schemeClr val="accent2"/>
                </a:solidFill>
                <a:latin typeface="Times New Roman" pitchFamily="18" charset="0"/>
              </a:rPr>
              <a:t>false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3"/>
          <p:cNvSpPr>
            <a:spLocks noGrp="1" noChangeArrowheads="1"/>
          </p:cNvSpPr>
          <p:nvPr>
            <p:ph idx="4294967295"/>
          </p:nvPr>
        </p:nvSpPr>
        <p:spPr>
          <a:xfrm>
            <a:off x="457200" y="1371600"/>
            <a:ext cx="8229600" cy="5029200"/>
          </a:xfrm>
        </p:spPr>
        <p:txBody>
          <a:bodyPr/>
          <a:lstStyle/>
          <a:p>
            <a:pPr eaLnBrk="1" hangingPunct="1">
              <a:buFont typeface="Wingdings" pitchFamily="2" charset="2"/>
              <a:buNone/>
            </a:pPr>
            <a:r>
              <a:rPr lang="en-US" sz="1800" smtClean="0">
                <a:latin typeface="Courier New" pitchFamily="49" charset="0"/>
              </a:rPr>
              <a:t>/* This is an example of a do-while loop */ </a:t>
            </a:r>
          </a:p>
          <a:p>
            <a:pPr eaLnBrk="1" hangingPunct="1">
              <a:buFont typeface="Wingdings" pitchFamily="2" charset="2"/>
              <a:buNone/>
            </a:pPr>
            <a:r>
              <a:rPr lang="en-US" sz="1800" smtClean="0">
                <a:latin typeface="Courier New" pitchFamily="49" charset="0"/>
              </a:rPr>
              <a:t>main() </a:t>
            </a:r>
          </a:p>
          <a:p>
            <a:pPr eaLnBrk="1" hangingPunct="1">
              <a:buFont typeface="Wingdings" pitchFamily="2" charset="2"/>
              <a:buNone/>
            </a:pPr>
            <a:r>
              <a:rPr lang="en-US" sz="1800" smtClean="0">
                <a:latin typeface="Courier New" pitchFamily="49" charset="0"/>
              </a:rPr>
              <a:t>{ </a:t>
            </a:r>
          </a:p>
          <a:p>
            <a:pPr eaLnBrk="1" hangingPunct="1">
              <a:buFont typeface="Wingdings" pitchFamily="2" charset="2"/>
              <a:buNone/>
            </a:pPr>
            <a:r>
              <a:rPr lang="en-US" sz="1800" smtClean="0">
                <a:latin typeface="Courier New" pitchFamily="49" charset="0"/>
              </a:rPr>
              <a:t> int i; </a:t>
            </a:r>
          </a:p>
          <a:p>
            <a:pPr eaLnBrk="1" hangingPunct="1">
              <a:buFont typeface="Wingdings" pitchFamily="2" charset="2"/>
              <a:buNone/>
            </a:pPr>
            <a:r>
              <a:rPr lang="en-US" sz="1800" smtClean="0">
                <a:latin typeface="Courier New" pitchFamily="49" charset="0"/>
              </a:rPr>
              <a:t> i = 0; </a:t>
            </a:r>
          </a:p>
          <a:p>
            <a:pPr eaLnBrk="1" hangingPunct="1">
              <a:buFont typeface="Wingdings" pitchFamily="2" charset="2"/>
              <a:buNone/>
            </a:pPr>
            <a:r>
              <a:rPr lang="en-US" sz="1800" smtClean="0">
                <a:latin typeface="Courier New" pitchFamily="49" charset="0"/>
              </a:rPr>
              <a:t> do { </a:t>
            </a:r>
          </a:p>
          <a:p>
            <a:pPr eaLnBrk="1" hangingPunct="1">
              <a:buFont typeface="Wingdings" pitchFamily="2" charset="2"/>
              <a:buNone/>
            </a:pPr>
            <a:r>
              <a:rPr lang="en-US" sz="1800" smtClean="0">
                <a:latin typeface="Courier New" pitchFamily="49" charset="0"/>
              </a:rPr>
              <a:t>      printf("The value of i is now %d\n",i); </a:t>
            </a:r>
          </a:p>
          <a:p>
            <a:pPr eaLnBrk="1" hangingPunct="1">
              <a:buFont typeface="Wingdings" pitchFamily="2" charset="2"/>
              <a:buNone/>
            </a:pPr>
            <a:r>
              <a:rPr lang="en-US" sz="1800" smtClean="0">
                <a:latin typeface="Courier New" pitchFamily="49" charset="0"/>
              </a:rPr>
              <a:t>      i = i + 1; </a:t>
            </a:r>
          </a:p>
          <a:p>
            <a:pPr eaLnBrk="1" hangingPunct="1">
              <a:buFont typeface="Wingdings" pitchFamily="2" charset="2"/>
              <a:buNone/>
            </a:pPr>
            <a:r>
              <a:rPr lang="en-US" sz="1800" smtClean="0">
                <a:latin typeface="Courier New" pitchFamily="49" charset="0"/>
              </a:rPr>
              <a:t>     } while (i &lt; 5); </a:t>
            </a:r>
          </a:p>
          <a:p>
            <a:pPr eaLnBrk="1" hangingPunct="1">
              <a:buFont typeface="Wingdings" pitchFamily="2" charset="2"/>
              <a:buNone/>
            </a:pPr>
            <a:r>
              <a:rPr lang="en-US" sz="1800" smtClean="0">
                <a:latin typeface="Courier New" pitchFamily="49" charset="0"/>
              </a:rPr>
              <a:t>} </a:t>
            </a:r>
            <a:br>
              <a:rPr lang="en-US" sz="1800" smtClean="0">
                <a:latin typeface="Courier New" pitchFamily="49" charset="0"/>
              </a:rPr>
            </a:br>
            <a:endParaRPr lang="en-US" sz="1800" smtClean="0">
              <a:latin typeface="Courier New" pitchFamily="49" charset="0"/>
            </a:endParaRPr>
          </a:p>
        </p:txBody>
      </p:sp>
      <p:sp>
        <p:nvSpPr>
          <p:cNvPr id="180226" name="Rectangle 2"/>
          <p:cNvSpPr>
            <a:spLocks noGrp="1" noChangeArrowheads="1"/>
          </p:cNvSpPr>
          <p:nvPr>
            <p:ph type="title" idx="4294967295"/>
          </p:nvPr>
        </p:nvSpPr>
        <p:spPr>
          <a:xfrm>
            <a:off x="3175" y="0"/>
            <a:ext cx="7564438" cy="914400"/>
          </a:xfrm>
        </p:spPr>
        <p:txBody>
          <a:bodyPr/>
          <a:lstStyle/>
          <a:p>
            <a:pPr eaLnBrk="1" hangingPunct="1"/>
            <a:r>
              <a:rPr lang="en-US" sz="3200" smtClean="0"/>
              <a:t>Example – </a:t>
            </a:r>
            <a:r>
              <a:rPr lang="en-US" sz="3200" i="1" smtClean="0"/>
              <a:t>do…while </a:t>
            </a:r>
            <a:r>
              <a:rPr lang="en-US" sz="3200" smtClean="0"/>
              <a:t>loop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idx="4294967295"/>
          </p:nvPr>
        </p:nvSpPr>
        <p:spPr/>
        <p:txBody>
          <a:bodyPr/>
          <a:lstStyle/>
          <a:p>
            <a:pPr eaLnBrk="1" hangingPunct="1"/>
            <a:r>
              <a:rPr lang="en-US" i="1" smtClean="0"/>
              <a:t>for</a:t>
            </a:r>
            <a:r>
              <a:rPr lang="en-US" smtClean="0"/>
              <a:t> loop</a:t>
            </a:r>
          </a:p>
        </p:txBody>
      </p:sp>
      <p:sp>
        <p:nvSpPr>
          <p:cNvPr id="181250" name="Rectangle 3"/>
          <p:cNvSpPr>
            <a:spLocks noGrp="1"/>
          </p:cNvSpPr>
          <p:nvPr>
            <p:ph type="body" idx="4294967295"/>
          </p:nvPr>
        </p:nvSpPr>
        <p:spPr>
          <a:xfrm>
            <a:off x="609600" y="1447800"/>
            <a:ext cx="8158163" cy="5410200"/>
          </a:xfrm>
        </p:spPr>
        <p:txBody>
          <a:bodyPr/>
          <a:lstStyle/>
          <a:p>
            <a:pPr eaLnBrk="1" hangingPunct="1"/>
            <a:r>
              <a:rPr lang="en-US" smtClean="0"/>
              <a:t> The for loop is another entry-controlled loop that provides a more concise loop structure</a:t>
            </a:r>
          </a:p>
          <a:p>
            <a:pPr eaLnBrk="1" hangingPunct="1"/>
            <a:endParaRPr lang="en-US" smtClean="0"/>
          </a:p>
          <a:p>
            <a:pPr lvl="1" eaLnBrk="1" hangingPunct="1">
              <a:buFont typeface="Gill Sans MT" pitchFamily="34" charset="0"/>
              <a:buNone/>
            </a:pPr>
            <a:r>
              <a:rPr lang="en-US" sz="1200" smtClean="0"/>
              <a:t>      for(initialization;test-condition;increment)</a:t>
            </a:r>
          </a:p>
          <a:p>
            <a:pPr lvl="1" eaLnBrk="1" hangingPunct="1">
              <a:buFont typeface="Gill Sans MT" pitchFamily="34" charset="0"/>
              <a:buNone/>
            </a:pPr>
            <a:r>
              <a:rPr lang="en-US" sz="1200" smtClean="0"/>
              <a:t>         {</a:t>
            </a:r>
          </a:p>
          <a:p>
            <a:pPr lvl="1" eaLnBrk="1" hangingPunct="1">
              <a:buFont typeface="Gill Sans MT" pitchFamily="34" charset="0"/>
              <a:buNone/>
            </a:pPr>
            <a:r>
              <a:rPr lang="en-US" sz="1200" smtClean="0"/>
              <a:t>            body of the loop</a:t>
            </a:r>
          </a:p>
          <a:p>
            <a:pPr lvl="1" eaLnBrk="1" hangingPunct="1">
              <a:buFont typeface="Gill Sans MT" pitchFamily="34" charset="0"/>
              <a:buNone/>
            </a:pPr>
            <a:r>
              <a:rPr lang="en-US" sz="1200" smtClean="0"/>
              <a:t>         }</a:t>
            </a:r>
          </a:p>
          <a:p>
            <a:pPr eaLnBrk="1" hangingPunct="1"/>
            <a:endParaRPr lang="en-US" smtClean="0"/>
          </a:p>
          <a:p>
            <a:pPr eaLnBrk="1" hangingPunct="1"/>
            <a:r>
              <a:rPr lang="en-US" smtClean="0"/>
              <a:t>Initialization of the control variable is done first,using assignment statements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3"/>
          <p:cNvSpPr>
            <a:spLocks noGrp="1" noChangeArrowheads="1"/>
          </p:cNvSpPr>
          <p:nvPr>
            <p:ph idx="4294967295"/>
          </p:nvPr>
        </p:nvSpPr>
        <p:spPr>
          <a:xfrm>
            <a:off x="457200" y="1371600"/>
            <a:ext cx="8229600" cy="5029200"/>
          </a:xfrm>
        </p:spPr>
        <p:txBody>
          <a:bodyPr/>
          <a:lstStyle/>
          <a:p>
            <a:pPr eaLnBrk="1" hangingPunct="1">
              <a:lnSpc>
                <a:spcPct val="90000"/>
              </a:lnSpc>
              <a:buFont typeface="Wingdings" pitchFamily="2" charset="2"/>
              <a:buNone/>
            </a:pPr>
            <a:r>
              <a:rPr lang="en-US" smtClean="0">
                <a:latin typeface="Courier New" pitchFamily="49" charset="0"/>
              </a:rPr>
              <a:t>#include &lt;stdio.h&gt;</a:t>
            </a:r>
          </a:p>
          <a:p>
            <a:pPr eaLnBrk="1" hangingPunct="1">
              <a:lnSpc>
                <a:spcPct val="90000"/>
              </a:lnSpc>
              <a:buFont typeface="Wingdings" pitchFamily="2" charset="2"/>
              <a:buNone/>
            </a:pPr>
            <a:r>
              <a:rPr lang="en-US" smtClean="0">
                <a:latin typeface="Courier New" pitchFamily="49" charset="0"/>
              </a:rPr>
              <a:t>/* this function displays a message 10 times */</a:t>
            </a:r>
          </a:p>
          <a:p>
            <a:pPr eaLnBrk="1" hangingPunct="1">
              <a:lnSpc>
                <a:spcPct val="90000"/>
              </a:lnSpc>
              <a:buFont typeface="Wingdings" pitchFamily="2" charset="2"/>
              <a:buNone/>
            </a:pPr>
            <a:r>
              <a:rPr lang="en-US" smtClean="0">
                <a:latin typeface="Courier New" pitchFamily="49" charset="0"/>
              </a:rPr>
              <a:t>main( )</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int i;</a:t>
            </a:r>
          </a:p>
          <a:p>
            <a:pPr eaLnBrk="1" hangingPunct="1">
              <a:lnSpc>
                <a:spcPct val="90000"/>
              </a:lnSpc>
              <a:buFont typeface="Wingdings" pitchFamily="2" charset="2"/>
              <a:buNone/>
            </a:pPr>
            <a:r>
              <a:rPr lang="en-US" smtClean="0">
                <a:latin typeface="Courier New" pitchFamily="49" charset="0"/>
              </a:rPr>
              <a:t>   for( i = 0; i &lt;= 9; i = i + 1)</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puts( “message”);</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buFont typeface="Wingdings" pitchFamily="2" charset="2"/>
              <a:buNone/>
            </a:pPr>
            <a:r>
              <a:rPr lang="en-US" smtClean="0">
                <a:latin typeface="Courier New" pitchFamily="49" charset="0"/>
              </a:rPr>
              <a:t> }</a:t>
            </a:r>
          </a:p>
          <a:p>
            <a:pPr eaLnBrk="1" hangingPunct="1">
              <a:lnSpc>
                <a:spcPct val="90000"/>
              </a:lnSpc>
            </a:pPr>
            <a:endParaRPr lang="en-US" smtClean="0"/>
          </a:p>
        </p:txBody>
      </p:sp>
      <p:sp>
        <p:nvSpPr>
          <p:cNvPr id="183298" name="Rectangle 2"/>
          <p:cNvSpPr>
            <a:spLocks noGrp="1" noChangeArrowheads="1"/>
          </p:cNvSpPr>
          <p:nvPr>
            <p:ph type="title" idx="4294967295"/>
          </p:nvPr>
        </p:nvSpPr>
        <p:spPr>
          <a:xfrm>
            <a:off x="3175" y="0"/>
            <a:ext cx="7564438" cy="914400"/>
          </a:xfrm>
        </p:spPr>
        <p:txBody>
          <a:bodyPr/>
          <a:lstStyle/>
          <a:p>
            <a:pPr eaLnBrk="1" hangingPunct="1"/>
            <a:r>
              <a:rPr lang="en-US" sz="3200" smtClean="0"/>
              <a:t>Example – </a:t>
            </a:r>
            <a:r>
              <a:rPr lang="en-US" sz="3200" i="1" smtClean="0"/>
              <a:t>for</a:t>
            </a:r>
            <a:r>
              <a:rPr lang="en-US" sz="3200" smtClean="0"/>
              <a:t> loop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p:cNvSpPr>
          <p:nvPr>
            <p:ph type="title" idx="4294967295"/>
          </p:nvPr>
        </p:nvSpPr>
        <p:spPr/>
        <p:txBody>
          <a:bodyPr/>
          <a:lstStyle/>
          <a:p>
            <a:pPr eaLnBrk="1" hangingPunct="1"/>
            <a:r>
              <a:rPr lang="en-US" smtClean="0"/>
              <a:t>Features of </a:t>
            </a:r>
            <a:r>
              <a:rPr lang="en-US" i="1" smtClean="0"/>
              <a:t>for</a:t>
            </a:r>
            <a:r>
              <a:rPr lang="en-US" smtClean="0"/>
              <a:t> loop</a:t>
            </a:r>
          </a:p>
        </p:txBody>
      </p:sp>
      <p:sp>
        <p:nvSpPr>
          <p:cNvPr id="184322" name="Rectangle 3"/>
          <p:cNvSpPr>
            <a:spLocks noGrp="1" noChangeArrowheads="1"/>
          </p:cNvSpPr>
          <p:nvPr>
            <p:ph type="body" idx="4294967295"/>
          </p:nvPr>
        </p:nvSpPr>
        <p:spPr>
          <a:xfrm>
            <a:off x="381000" y="1219200"/>
            <a:ext cx="8382000" cy="5410200"/>
          </a:xfrm>
        </p:spPr>
        <p:txBody>
          <a:bodyPr/>
          <a:lstStyle/>
          <a:p>
            <a:pPr algn="just" eaLnBrk="1" hangingPunct="1">
              <a:lnSpc>
                <a:spcPct val="80000"/>
              </a:lnSpc>
            </a:pPr>
            <a:r>
              <a:rPr lang="en-US" dirty="0" smtClean="0"/>
              <a:t>Initializing, testing and incrementing are placed in the for loop itself, thus making them visible to the programmers and users, in one place.</a:t>
            </a:r>
          </a:p>
          <a:p>
            <a:pPr algn="just" eaLnBrk="1" hangingPunct="1">
              <a:lnSpc>
                <a:spcPct val="80000"/>
              </a:lnSpc>
            </a:pPr>
            <a:endParaRPr lang="en-US" dirty="0" smtClean="0"/>
          </a:p>
          <a:p>
            <a:pPr algn="just" eaLnBrk="1" hangingPunct="1">
              <a:lnSpc>
                <a:spcPct val="80000"/>
              </a:lnSpc>
            </a:pPr>
            <a:r>
              <a:rPr lang="en-US" dirty="0" smtClean="0"/>
              <a:t>The for statement allows for negative increments. More than one variable can be initialized at a time.</a:t>
            </a:r>
          </a:p>
          <a:p>
            <a:pPr algn="just" eaLnBrk="1" hangingPunct="1">
              <a:lnSpc>
                <a:spcPct val="80000"/>
              </a:lnSpc>
              <a:buFont typeface="Wingdings" pitchFamily="2" charset="2"/>
              <a:buNone/>
            </a:pPr>
            <a:r>
              <a:rPr lang="en-US" dirty="0" smtClean="0"/>
              <a:t>		</a:t>
            </a:r>
            <a:r>
              <a:rPr lang="en-US" i="1" dirty="0" smtClean="0"/>
              <a:t>for</a:t>
            </a:r>
            <a:r>
              <a:rPr lang="en-US" dirty="0" smtClean="0"/>
              <a:t> (p=1,n=0;n&lt;17;++n)</a:t>
            </a:r>
          </a:p>
          <a:p>
            <a:pPr algn="just" eaLnBrk="1" hangingPunct="1">
              <a:lnSpc>
                <a:spcPct val="80000"/>
              </a:lnSpc>
            </a:pPr>
            <a:endParaRPr lang="en-US" dirty="0" smtClean="0"/>
          </a:p>
          <a:p>
            <a:pPr algn="just" eaLnBrk="1" hangingPunct="1">
              <a:lnSpc>
                <a:spcPct val="80000"/>
              </a:lnSpc>
            </a:pPr>
            <a:r>
              <a:rPr lang="en-US" dirty="0" smtClean="0"/>
              <a:t>The increment section can also have more than one part.</a:t>
            </a:r>
          </a:p>
          <a:p>
            <a:pPr algn="just" eaLnBrk="1" hangingPunct="1">
              <a:lnSpc>
                <a:spcPct val="80000"/>
              </a:lnSpc>
              <a:buFont typeface="Wingdings" pitchFamily="2" charset="2"/>
              <a:buNone/>
            </a:pPr>
            <a:r>
              <a:rPr lang="en-US" dirty="0" smtClean="0"/>
              <a:t>		</a:t>
            </a:r>
            <a:r>
              <a:rPr lang="en-US" i="1" dirty="0" smtClean="0"/>
              <a:t>for</a:t>
            </a:r>
            <a:r>
              <a:rPr lang="en-US" dirty="0" smtClean="0"/>
              <a:t> (n=1,m=50;n&lt;=</a:t>
            </a:r>
            <a:r>
              <a:rPr lang="en-US" dirty="0" err="1" smtClean="0"/>
              <a:t>m;m</a:t>
            </a:r>
            <a:r>
              <a:rPr lang="en-US" dirty="0" smtClean="0"/>
              <a:t>++,n--)</a:t>
            </a:r>
          </a:p>
          <a:p>
            <a:pPr algn="just" eaLnBrk="1" hangingPunct="1">
              <a:lnSpc>
                <a:spcPct val="80000"/>
              </a:lnSpc>
            </a:pPr>
            <a:endParaRPr lang="en-US" dirty="0" smtClean="0"/>
          </a:p>
          <a:p>
            <a:pPr algn="just" eaLnBrk="1" hangingPunct="1">
              <a:lnSpc>
                <a:spcPct val="80000"/>
              </a:lnSpc>
            </a:pPr>
            <a:r>
              <a:rPr lang="en-US" dirty="0" smtClean="0"/>
              <a:t>One or more sections can be omitted, if necessary. </a:t>
            </a:r>
          </a:p>
          <a:p>
            <a:pPr algn="just" eaLnBrk="1" hangingPunct="1">
              <a:lnSpc>
                <a:spcPct val="80000"/>
              </a:lnSpc>
              <a:buFont typeface="Wingdings" pitchFamily="2" charset="2"/>
              <a:buNone/>
            </a:pPr>
            <a:r>
              <a:rPr lang="en-US" dirty="0" smtClean="0"/>
              <a:t>	       for(;m!=0;)	 </a:t>
            </a:r>
          </a:p>
          <a:p>
            <a:pPr algn="just" eaLnBrk="1" hangingPunct="1">
              <a:lnSpc>
                <a:spcPct val="80000"/>
              </a:lnSpc>
              <a:buFont typeface="Wingdings" pitchFamily="2" charset="2"/>
              <a:buNone/>
            </a:pPr>
            <a:r>
              <a:rPr lang="en-US" dirty="0" smtClean="0"/>
              <a:t>		** The semicolons separating the sections must remain. </a:t>
            </a:r>
          </a:p>
          <a:p>
            <a:pPr algn="just" eaLnBrk="1" hangingPunct="1">
              <a:lnSpc>
                <a:spcPct val="80000"/>
              </a:lnSpc>
            </a:pPr>
            <a:endParaRPr lang="en-US" dirty="0" smtClean="0"/>
          </a:p>
          <a:p>
            <a:pPr algn="just" eaLnBrk="1" hangingPunct="1">
              <a:lnSpc>
                <a:spcPct val="80000"/>
              </a:lnSpc>
            </a:pPr>
            <a:r>
              <a:rPr lang="en-US" dirty="0" smtClean="0"/>
              <a:t>If the test-condition is not present, the for statement sets up an infinite loop.</a:t>
            </a:r>
          </a:p>
          <a:p>
            <a:pPr algn="just" eaLnBrk="1" hangingPunct="1">
              <a:lnSpc>
                <a:spcPct val="80000"/>
              </a:lnSpc>
              <a:buFont typeface="Wingdings" pitchFamily="2" charset="2"/>
              <a:buNone/>
            </a:pPr>
            <a:r>
              <a:rPr lang="en-US" dirty="0" smtClean="0"/>
              <a:t>		for(</a:t>
            </a:r>
            <a:r>
              <a:rPr lang="en-US" dirty="0" err="1" smtClean="0"/>
              <a:t>i</a:t>
            </a:r>
            <a:r>
              <a:rPr lang="en-US" dirty="0" smtClean="0"/>
              <a:t>=0; ;</a:t>
            </a:r>
            <a:r>
              <a:rPr lang="en-US" dirty="0" err="1" smtClean="0"/>
              <a:t>i</a:t>
            </a:r>
            <a:r>
              <a:rPr lang="en-US" dirty="0" smtClean="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3"/>
          <p:cNvSpPr>
            <a:spLocks noGrp="1" noChangeArrowheads="1"/>
          </p:cNvSpPr>
          <p:nvPr>
            <p:ph idx="4294967295"/>
          </p:nvPr>
        </p:nvSpPr>
        <p:spPr>
          <a:xfrm>
            <a:off x="457200" y="1371600"/>
            <a:ext cx="7620000" cy="5029200"/>
          </a:xfrm>
        </p:spPr>
        <p:txBody>
          <a:bodyPr/>
          <a:lstStyle/>
          <a:p>
            <a:pPr algn="just" eaLnBrk="1" hangingPunct="1"/>
            <a:r>
              <a:rPr lang="en-US" smtClean="0"/>
              <a:t>A loop construct, whether </a:t>
            </a:r>
            <a:r>
              <a:rPr lang="en-US" i="1" smtClean="0"/>
              <a:t>while</a:t>
            </a:r>
            <a:r>
              <a:rPr lang="en-US" smtClean="0"/>
              <a:t>, or </a:t>
            </a:r>
            <a:r>
              <a:rPr lang="en-US" i="1" smtClean="0"/>
              <a:t>do-while</a:t>
            </a:r>
            <a:r>
              <a:rPr lang="en-US" smtClean="0"/>
              <a:t>, or a </a:t>
            </a:r>
            <a:r>
              <a:rPr lang="en-US" i="1" smtClean="0"/>
              <a:t>for</a:t>
            </a:r>
            <a:r>
              <a:rPr lang="en-US" smtClean="0"/>
              <a:t> loop continues to iteratively execute until the loop condition evaluates to false.</a:t>
            </a:r>
          </a:p>
          <a:p>
            <a:pPr algn="just" eaLnBrk="1" hangingPunct="1"/>
            <a:endParaRPr lang="en-US" smtClean="0"/>
          </a:p>
          <a:p>
            <a:pPr algn="just" eaLnBrk="1" hangingPunct="1"/>
            <a:r>
              <a:rPr lang="en-US" smtClean="0"/>
              <a:t>The </a:t>
            </a:r>
            <a:r>
              <a:rPr lang="en-US" i="1" smtClean="0"/>
              <a:t>break</a:t>
            </a:r>
            <a:r>
              <a:rPr lang="en-US" smtClean="0"/>
              <a:t> statement is used to exit early from all loop constructs (while, do-while, and for)</a:t>
            </a:r>
          </a:p>
          <a:p>
            <a:pPr algn="just" eaLnBrk="1" hangingPunct="1"/>
            <a:endParaRPr lang="en-US" smtClean="0"/>
          </a:p>
          <a:p>
            <a:pPr algn="just" eaLnBrk="1" hangingPunct="1"/>
            <a:r>
              <a:rPr lang="en-US" smtClean="0"/>
              <a:t>The </a:t>
            </a:r>
            <a:r>
              <a:rPr lang="en-US" i="1" smtClean="0"/>
              <a:t>continue</a:t>
            </a:r>
            <a:r>
              <a:rPr lang="en-US" smtClean="0"/>
              <a:t> statement used in a loop causes all  subsequent instructions in the loop body (coming after the continue statement) to be skipped.</a:t>
            </a:r>
          </a:p>
          <a:p>
            <a:pPr algn="just" eaLnBrk="1" hangingPunct="1"/>
            <a:endParaRPr lang="en-US" smtClean="0"/>
          </a:p>
        </p:txBody>
      </p:sp>
      <p:sp>
        <p:nvSpPr>
          <p:cNvPr id="186370" name="Rectangle 2"/>
          <p:cNvSpPr>
            <a:spLocks noGrp="1" noChangeArrowheads="1"/>
          </p:cNvSpPr>
          <p:nvPr>
            <p:ph type="title" idx="4294967295"/>
          </p:nvPr>
        </p:nvSpPr>
        <p:spPr>
          <a:xfrm>
            <a:off x="3175" y="0"/>
            <a:ext cx="7564438" cy="914400"/>
          </a:xfrm>
        </p:spPr>
        <p:txBody>
          <a:bodyPr/>
          <a:lstStyle/>
          <a:p>
            <a:pPr eaLnBrk="1" hangingPunct="1"/>
            <a:r>
              <a:rPr lang="en-US" sz="3200" smtClean="0"/>
              <a:t>Control of Loop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idx="4294967295"/>
          </p:nvPr>
        </p:nvSpPr>
        <p:spPr/>
        <p:txBody>
          <a:bodyPr/>
          <a:lstStyle/>
          <a:p>
            <a:pPr eaLnBrk="1" hangingPunct="1"/>
            <a:r>
              <a:rPr lang="en-US" sz="3200" dirty="0" smtClean="0"/>
              <a:t>Computer Languages</a:t>
            </a:r>
          </a:p>
        </p:txBody>
      </p:sp>
      <p:sp>
        <p:nvSpPr>
          <p:cNvPr id="29698" name="Rectangle 3"/>
          <p:cNvSpPr>
            <a:spLocks noGrp="1"/>
          </p:cNvSpPr>
          <p:nvPr>
            <p:ph type="body" idx="4294967295"/>
          </p:nvPr>
        </p:nvSpPr>
        <p:spPr/>
        <p:txBody>
          <a:bodyPr/>
          <a:lstStyle/>
          <a:p>
            <a:pPr eaLnBrk="1" hangingPunct="1"/>
            <a:r>
              <a:rPr lang="en-US" smtClean="0">
                <a:solidFill>
                  <a:schemeClr val="folHlink"/>
                </a:solidFill>
              </a:rPr>
              <a:t>Machine Language: A</a:t>
            </a:r>
            <a:r>
              <a:rPr lang="en-US" smtClean="0"/>
              <a:t> Binary Language composed of 0s and 1s – that is specific to each computer. </a:t>
            </a:r>
          </a:p>
          <a:p>
            <a:pPr eaLnBrk="1" hangingPunct="1"/>
            <a:endParaRPr lang="en-US" smtClean="0">
              <a:solidFill>
                <a:schemeClr val="folHlink"/>
              </a:solidFill>
            </a:endParaRPr>
          </a:p>
          <a:p>
            <a:pPr eaLnBrk="1" hangingPunct="1"/>
            <a:r>
              <a:rPr lang="en-US" smtClean="0">
                <a:solidFill>
                  <a:schemeClr val="folHlink"/>
                </a:solidFill>
              </a:rPr>
              <a:t>Assembly Language: Binary</a:t>
            </a:r>
            <a:r>
              <a:rPr lang="en-US" smtClean="0"/>
              <a:t> instructions are given abbreviated names called </a:t>
            </a:r>
            <a:r>
              <a:rPr lang="en-US" i="1" smtClean="0">
                <a:solidFill>
                  <a:srgbClr val="006266"/>
                </a:solidFill>
              </a:rPr>
              <a:t>mnemonics </a:t>
            </a:r>
            <a:r>
              <a:rPr lang="en-US" smtClean="0"/>
              <a:t>which form the Assembly Language. Assembly Language</a:t>
            </a:r>
            <a:r>
              <a:rPr lang="en-US" smtClean="0">
                <a:solidFill>
                  <a:schemeClr val="folHlink"/>
                </a:solidFill>
              </a:rPr>
              <a:t> </a:t>
            </a:r>
            <a:r>
              <a:rPr lang="en-US" smtClean="0">
                <a:solidFill>
                  <a:srgbClr val="003366"/>
                </a:solidFill>
              </a:rPr>
              <a:t>is specific to a given machine.</a:t>
            </a:r>
            <a:endParaRPr lang="en-US" smtClean="0"/>
          </a:p>
          <a:p>
            <a:pPr eaLnBrk="1" hangingPunct="1"/>
            <a:endParaRPr lang="en-US" smtClean="0">
              <a:solidFill>
                <a:schemeClr val="folHlink"/>
              </a:solidFill>
            </a:endParaRPr>
          </a:p>
          <a:p>
            <a:pPr eaLnBrk="1" hangingPunct="1"/>
            <a:r>
              <a:rPr lang="en-US" smtClean="0">
                <a:solidFill>
                  <a:schemeClr val="folHlink"/>
                </a:solidFill>
              </a:rPr>
              <a:t>High Level Language: Programming</a:t>
            </a:r>
            <a:r>
              <a:rPr lang="en-US" smtClean="0"/>
              <a:t> language intended to be </a:t>
            </a:r>
            <a:r>
              <a:rPr lang="en-US" i="1" smtClean="0"/>
              <a:t>machine-independent</a:t>
            </a:r>
            <a:r>
              <a:rPr lang="en-US" smtClean="0"/>
              <a:t> is called High level language. Instructions are called as </a:t>
            </a:r>
            <a:r>
              <a:rPr lang="en-US" smtClean="0">
                <a:solidFill>
                  <a:srgbClr val="006266"/>
                </a:solidFill>
              </a:rPr>
              <a:t>s</a:t>
            </a:r>
            <a:r>
              <a:rPr lang="en-US" i="1" smtClean="0">
                <a:solidFill>
                  <a:srgbClr val="006266"/>
                </a:solidFill>
              </a:rPr>
              <a:t>tatements</a:t>
            </a:r>
            <a:r>
              <a:rPr lang="en-US" smtClean="0">
                <a:solidFill>
                  <a:srgbClr val="006266"/>
                </a:solidFill>
              </a:rPr>
              <a:t>.</a:t>
            </a:r>
          </a:p>
          <a:p>
            <a:pPr eaLnBrk="1" hangingPunct="1">
              <a:buFont typeface="Wingdings" pitchFamily="2" charset="2"/>
              <a:buNone/>
            </a:pPr>
            <a:r>
              <a:rPr lang="en-US" smtClean="0"/>
              <a:t>	</a:t>
            </a:r>
          </a:p>
          <a:p>
            <a:pPr eaLnBrk="1" hangingPunct="1">
              <a:buFont typeface="Wingdings" pitchFamily="2" charset="2"/>
              <a:buNone/>
            </a:pPr>
            <a:r>
              <a:rPr lang="en-US" smtClean="0"/>
              <a:t>	Eg:FORTRON,PASCAL,C</a:t>
            </a:r>
            <a:r>
              <a:rPr lang="en-US" smtClean="0">
                <a:solidFill>
                  <a:schemeClr val="folHlink"/>
                </a:solidFill>
              </a:rPr>
              <a:t> ..</a:t>
            </a:r>
            <a:r>
              <a:rPr lang="en-US" smtClean="0"/>
              <a:t>etc.</a:t>
            </a:r>
          </a:p>
          <a:p>
            <a:pPr eaLnBrk="1" hangingPunct="1"/>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p:cNvSpPr>
          <p:nvPr>
            <p:ph type="title" idx="4294967295"/>
          </p:nvPr>
        </p:nvSpPr>
        <p:spPr/>
        <p:txBody>
          <a:bodyPr/>
          <a:lstStyle/>
          <a:p>
            <a:pPr eaLnBrk="1" hangingPunct="1"/>
            <a:r>
              <a:rPr lang="en-US" i="1" smtClean="0"/>
              <a:t>break</a:t>
            </a:r>
            <a:r>
              <a:rPr lang="en-US" smtClean="0"/>
              <a:t> and </a:t>
            </a:r>
            <a:r>
              <a:rPr lang="en-US" i="1" smtClean="0"/>
              <a:t>continue</a:t>
            </a:r>
            <a:r>
              <a:rPr lang="en-US" smtClean="0"/>
              <a:t> statements</a:t>
            </a:r>
          </a:p>
        </p:txBody>
      </p:sp>
      <p:sp>
        <p:nvSpPr>
          <p:cNvPr id="188418" name="Rectangle 3"/>
          <p:cNvSpPr>
            <a:spLocks noGrp="1"/>
          </p:cNvSpPr>
          <p:nvPr>
            <p:ph type="body" idx="4294967295"/>
          </p:nvPr>
        </p:nvSpPr>
        <p:spPr>
          <a:xfrm>
            <a:off x="457200" y="1371600"/>
            <a:ext cx="8334375" cy="5029200"/>
          </a:xfrm>
        </p:spPr>
        <p:txBody>
          <a:bodyPr/>
          <a:lstStyle/>
          <a:p>
            <a:pPr eaLnBrk="1" hangingPunct="1"/>
            <a:r>
              <a:rPr lang="en-US" smtClean="0"/>
              <a:t>When a break statement is encountered in a loop,the loop is exited and the program continues with the statements immediately following the loop.</a:t>
            </a:r>
          </a:p>
          <a:p>
            <a:pPr eaLnBrk="1" hangingPunct="1"/>
            <a:endParaRPr lang="en-US" smtClean="0"/>
          </a:p>
          <a:p>
            <a:pPr eaLnBrk="1" hangingPunct="1"/>
            <a:r>
              <a:rPr lang="en-US" smtClean="0"/>
              <a:t>When the loops are nested,the break would only exit from the loop containing it.</a:t>
            </a:r>
          </a:p>
          <a:p>
            <a:pPr eaLnBrk="1" hangingPunct="1"/>
            <a:endParaRPr lang="en-US" smtClean="0"/>
          </a:p>
          <a:p>
            <a:pPr eaLnBrk="1" hangingPunct="1"/>
            <a:r>
              <a:rPr lang="en-US" smtClean="0"/>
              <a:t>continue statement causes the loop to be continued with the next iteration after skipping any statements in between.</a:t>
            </a:r>
          </a:p>
          <a:p>
            <a:pPr eaLnBrk="1" hangingPunct="1"/>
            <a:endParaRPr lang="en-US" smtClean="0"/>
          </a:p>
          <a:p>
            <a:pPr eaLnBrk="1" hangingPunct="1"/>
            <a:r>
              <a:rPr lang="en-US" smtClean="0"/>
              <a:t>In while and do loops,continue causes the control to go directly to the test-condition and then continue the iteration process.</a:t>
            </a:r>
          </a:p>
          <a:p>
            <a:pPr eaLnBrk="1" hangingPunct="1"/>
            <a:endParaRPr lang="en-US" smtClean="0"/>
          </a:p>
          <a:p>
            <a:pPr eaLnBrk="1" hangingPunct="1"/>
            <a:r>
              <a:rPr lang="en-US" smtClean="0"/>
              <a:t>In case of for loop, the increment section of the loop is executed before the test-condition is evaluated                                     </a:t>
            </a:r>
          </a:p>
        </p:txBody>
      </p:sp>
      <p:sp>
        <p:nvSpPr>
          <p:cNvPr id="188419" name="Line 4"/>
          <p:cNvSpPr>
            <a:spLocks noChangeShapeType="1"/>
          </p:cNvSpPr>
          <p:nvPr/>
        </p:nvSpPr>
        <p:spPr bwMode="auto">
          <a:xfrm>
            <a:off x="4267200" y="5334000"/>
            <a:ext cx="0" cy="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p:cNvSpPr>
          <p:nvPr>
            <p:ph type="title" idx="4294967295"/>
          </p:nvPr>
        </p:nvSpPr>
        <p:spPr/>
        <p:txBody>
          <a:bodyPr/>
          <a:lstStyle/>
          <a:p>
            <a:pPr eaLnBrk="1" hangingPunct="1"/>
            <a:r>
              <a:rPr lang="en-US" i="1" smtClean="0"/>
              <a:t>goto</a:t>
            </a:r>
            <a:r>
              <a:rPr lang="en-US" smtClean="0"/>
              <a:t> statement</a:t>
            </a:r>
          </a:p>
        </p:txBody>
      </p:sp>
      <p:sp>
        <p:nvSpPr>
          <p:cNvPr id="189442" name="Rectangle 3"/>
          <p:cNvSpPr>
            <a:spLocks noGrp="1"/>
          </p:cNvSpPr>
          <p:nvPr>
            <p:ph type="body" idx="4294967295"/>
          </p:nvPr>
        </p:nvSpPr>
        <p:spPr>
          <a:xfrm>
            <a:off x="381000" y="1295400"/>
            <a:ext cx="8386763" cy="5257800"/>
          </a:xfrm>
        </p:spPr>
        <p:txBody>
          <a:bodyPr/>
          <a:lstStyle/>
          <a:p>
            <a:pPr eaLnBrk="1" hangingPunct="1"/>
            <a:r>
              <a:rPr lang="en-US" smtClean="0"/>
              <a:t>C supports goto statement to branch unconditionally from one point to another in a program.</a:t>
            </a:r>
          </a:p>
          <a:p>
            <a:pPr eaLnBrk="1" hangingPunct="1"/>
            <a:endParaRPr lang="en-US" smtClean="0"/>
          </a:p>
          <a:p>
            <a:pPr eaLnBrk="1" hangingPunct="1"/>
            <a:r>
              <a:rPr lang="en-US" smtClean="0"/>
              <a:t>The goto requires a label in order to identify the place where the branch is to be made.</a:t>
            </a:r>
          </a:p>
          <a:p>
            <a:pPr eaLnBrk="1" hangingPunct="1"/>
            <a:endParaRPr lang="en-US" smtClean="0"/>
          </a:p>
          <a:p>
            <a:pPr eaLnBrk="1" hangingPunct="1"/>
            <a:r>
              <a:rPr lang="en-US" smtClean="0"/>
              <a:t>A label is any valid variable name , and must be followed by a colon.</a:t>
            </a:r>
          </a:p>
          <a:p>
            <a:pPr eaLnBrk="1" hangingPunct="1"/>
            <a:endParaRPr lang="en-US" smtClean="0"/>
          </a:p>
        </p:txBody>
      </p:sp>
      <p:sp>
        <p:nvSpPr>
          <p:cNvPr id="189443" name="Rectangle 4"/>
          <p:cNvSpPr>
            <a:spLocks noChangeArrowheads="1"/>
          </p:cNvSpPr>
          <p:nvPr/>
        </p:nvSpPr>
        <p:spPr bwMode="auto">
          <a:xfrm>
            <a:off x="2743200" y="3962400"/>
            <a:ext cx="3124200" cy="2590800"/>
          </a:xfrm>
          <a:prstGeom prst="rect">
            <a:avLst/>
          </a:prstGeom>
          <a:solidFill>
            <a:schemeClr val="accent1"/>
          </a:solidFill>
          <a:ln w="9525">
            <a:solidFill>
              <a:schemeClr val="tx1"/>
            </a:solidFill>
            <a:miter lim="800000"/>
            <a:headEnd/>
            <a:tailEnd/>
          </a:ln>
        </p:spPr>
        <p:txBody>
          <a:bodyPr wrap="none" anchor="ctr"/>
          <a:lstStyle/>
          <a:p>
            <a:pPr algn="ctr"/>
            <a:endParaRPr lang="en-US" sz="2000" i="1">
              <a:latin typeface="Times New Roman" pitchFamily="18" charset="0"/>
            </a:endParaRPr>
          </a:p>
        </p:txBody>
      </p:sp>
      <p:sp>
        <p:nvSpPr>
          <p:cNvPr id="189444" name="Text Box 5"/>
          <p:cNvSpPr txBox="1">
            <a:spLocks noChangeArrowheads="1"/>
          </p:cNvSpPr>
          <p:nvPr/>
        </p:nvSpPr>
        <p:spPr bwMode="auto">
          <a:xfrm>
            <a:off x="2286000" y="4267200"/>
            <a:ext cx="3657600" cy="1920875"/>
          </a:xfrm>
          <a:prstGeom prst="rect">
            <a:avLst/>
          </a:prstGeom>
          <a:noFill/>
          <a:ln w="9525">
            <a:noFill/>
            <a:miter lim="800000"/>
            <a:headEnd/>
            <a:tailEnd/>
          </a:ln>
        </p:spPr>
        <p:txBody>
          <a:bodyPr>
            <a:spAutoFit/>
          </a:bodyPr>
          <a:lstStyle/>
          <a:p>
            <a:pPr algn="ctr"/>
            <a:r>
              <a:rPr lang="en-US" sz="2000">
                <a:latin typeface="Times New Roman" pitchFamily="18" charset="0"/>
              </a:rPr>
              <a:t>  int no,sqroot;</a:t>
            </a:r>
          </a:p>
          <a:p>
            <a:pPr algn="ctr"/>
            <a:r>
              <a:rPr lang="en-US" sz="2000" b="1">
                <a:latin typeface="Times New Roman" pitchFamily="18" charset="0"/>
              </a:rPr>
              <a:t>read:</a:t>
            </a:r>
            <a:r>
              <a:rPr lang="en-US" sz="2000">
                <a:latin typeface="Times New Roman" pitchFamily="18" charset="0"/>
              </a:rPr>
              <a:t>scanf(“%d”,&amp;no);</a:t>
            </a:r>
          </a:p>
          <a:p>
            <a:r>
              <a:rPr lang="en-US" sz="2000">
                <a:latin typeface="Times New Roman" pitchFamily="18" charset="0"/>
              </a:rPr>
              <a:t>                  if(no&lt;0)</a:t>
            </a:r>
          </a:p>
          <a:p>
            <a:r>
              <a:rPr lang="en-US" sz="2000">
                <a:latin typeface="Times New Roman" pitchFamily="18" charset="0"/>
              </a:rPr>
              <a:t>                 goto </a:t>
            </a:r>
            <a:r>
              <a:rPr lang="en-US" sz="2000" b="1">
                <a:latin typeface="Times New Roman" pitchFamily="18" charset="0"/>
              </a:rPr>
              <a:t>read</a:t>
            </a:r>
            <a:r>
              <a:rPr lang="en-US" sz="2000">
                <a:latin typeface="Times New Roman" pitchFamily="18" charset="0"/>
              </a:rPr>
              <a:t>;</a:t>
            </a:r>
          </a:p>
          <a:p>
            <a:r>
              <a:rPr lang="en-US" sz="2000">
                <a:latin typeface="Times New Roman" pitchFamily="18" charset="0"/>
              </a:rPr>
              <a:t>                 sqroot=sqrt(no);</a:t>
            </a:r>
          </a:p>
          <a:p>
            <a:endParaRPr lang="en-US" sz="2000">
              <a:latin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p:cNvSpPr>
          <p:nvPr>
            <p:ph type="title" idx="4294967295"/>
          </p:nvPr>
        </p:nvSpPr>
        <p:spPr/>
        <p:txBody>
          <a:bodyPr/>
          <a:lstStyle/>
          <a:p>
            <a:pPr eaLnBrk="1" hangingPunct="1"/>
            <a:r>
              <a:rPr lang="en-US" smtClean="0"/>
              <a:t>C Statements</a:t>
            </a:r>
          </a:p>
        </p:txBody>
      </p:sp>
      <p:sp>
        <p:nvSpPr>
          <p:cNvPr id="190466" name="Rectangle 3"/>
          <p:cNvSpPr>
            <a:spLocks noGrp="1"/>
          </p:cNvSpPr>
          <p:nvPr>
            <p:ph type="body" idx="4294967295"/>
          </p:nvPr>
        </p:nvSpPr>
        <p:spPr/>
        <p:txBody>
          <a:bodyPr/>
          <a:lstStyle/>
          <a:p>
            <a:pPr algn="just" eaLnBrk="1" hangingPunct="1"/>
            <a:r>
              <a:rPr lang="en-US" smtClean="0"/>
              <a:t>Expression</a:t>
            </a:r>
          </a:p>
          <a:p>
            <a:pPr algn="just" eaLnBrk="1" hangingPunct="1"/>
            <a:r>
              <a:rPr lang="en-US" smtClean="0"/>
              <a:t>Conditional</a:t>
            </a:r>
          </a:p>
          <a:p>
            <a:pPr lvl="1" algn="just" eaLnBrk="1" hangingPunct="1"/>
            <a:r>
              <a:rPr lang="en-US" sz="1800" smtClean="0"/>
              <a:t>if (expr) { … } else {…}</a:t>
            </a:r>
          </a:p>
          <a:p>
            <a:pPr lvl="1" algn="just" eaLnBrk="1" hangingPunct="1"/>
            <a:r>
              <a:rPr lang="en-US" sz="1800" smtClean="0"/>
              <a:t>switch (expr) { case c1: case c2: … }</a:t>
            </a:r>
          </a:p>
          <a:p>
            <a:pPr algn="just" eaLnBrk="1" hangingPunct="1"/>
            <a:r>
              <a:rPr lang="en-US" smtClean="0"/>
              <a:t>Iteration</a:t>
            </a:r>
          </a:p>
          <a:p>
            <a:pPr lvl="1" algn="just" eaLnBrk="1" hangingPunct="1"/>
            <a:r>
              <a:rPr lang="en-US" sz="1800" smtClean="0"/>
              <a:t>while (expr) { … }		zero or more iterations</a:t>
            </a:r>
          </a:p>
          <a:p>
            <a:pPr lvl="1" algn="just" eaLnBrk="1" hangingPunct="1"/>
            <a:r>
              <a:rPr lang="en-US" sz="1800" smtClean="0"/>
              <a:t>do … while (expr)		at least one iteration</a:t>
            </a:r>
          </a:p>
          <a:p>
            <a:pPr lvl="1" algn="just" eaLnBrk="1" hangingPunct="1"/>
            <a:r>
              <a:rPr lang="en-US" sz="1800" smtClean="0"/>
              <a:t>for ( init ; valid ; next ) { … }</a:t>
            </a:r>
          </a:p>
          <a:p>
            <a:pPr algn="just" eaLnBrk="1" hangingPunct="1"/>
            <a:r>
              <a:rPr lang="en-US" smtClean="0"/>
              <a:t>Jump</a:t>
            </a:r>
          </a:p>
          <a:p>
            <a:pPr lvl="1" algn="just" eaLnBrk="1" hangingPunct="1"/>
            <a:r>
              <a:rPr lang="en-US" sz="1800" smtClean="0"/>
              <a:t>goto label</a:t>
            </a:r>
          </a:p>
          <a:p>
            <a:pPr lvl="1" algn="just" eaLnBrk="1" hangingPunct="1"/>
            <a:r>
              <a:rPr lang="en-US" sz="1800" smtClean="0"/>
              <a:t>continue;			go to start of loop</a:t>
            </a:r>
          </a:p>
          <a:p>
            <a:pPr lvl="1" algn="just" eaLnBrk="1" hangingPunct="1"/>
            <a:r>
              <a:rPr lang="en-US" sz="1800" smtClean="0"/>
              <a:t>break;			exit loop or switch</a:t>
            </a:r>
          </a:p>
          <a:p>
            <a:pPr lvl="1" algn="just" eaLnBrk="1" hangingPunct="1"/>
            <a:r>
              <a:rPr lang="en-US" sz="1800" smtClean="0"/>
              <a:t>return expr;		return from function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p:cNvSpPr>
          <p:nvPr>
            <p:ph type="title" idx="4294967295"/>
          </p:nvPr>
        </p:nvSpPr>
        <p:spPr/>
        <p:txBody>
          <a:bodyPr/>
          <a:lstStyle/>
          <a:p>
            <a:r>
              <a:rPr lang="en-US" smtClean="0"/>
              <a:t>Hands-on: 2 hours</a:t>
            </a:r>
          </a:p>
        </p:txBody>
      </p:sp>
      <p:sp>
        <p:nvSpPr>
          <p:cNvPr id="654339" name="Rectangle 3"/>
          <p:cNvSpPr>
            <a:spLocks noGrp="1"/>
          </p:cNvSpPr>
          <p:nvPr>
            <p:ph type="body" idx="4294967295"/>
          </p:nvPr>
        </p:nvSpPr>
        <p:spPr/>
        <p:txBody>
          <a:bodyPr/>
          <a:lstStyle/>
          <a:p>
            <a:pPr>
              <a:buFont typeface="Wingdings" pitchFamily="2" charset="2"/>
              <a:buNone/>
            </a:pPr>
            <a:r>
              <a:rPr lang="en-US" smtClean="0"/>
              <a:t>Purpose</a:t>
            </a:r>
          </a:p>
          <a:p>
            <a:r>
              <a:rPr lang="en-US" smtClean="0"/>
              <a:t>Using all types operators</a:t>
            </a:r>
          </a:p>
          <a:p>
            <a:r>
              <a:rPr lang="en-US" smtClean="0"/>
              <a:t>Implementing various data types</a:t>
            </a:r>
          </a:p>
          <a:p>
            <a:r>
              <a:rPr lang="en-US" smtClean="0"/>
              <a:t>Using all types of conditional &amp; iterative constructs</a:t>
            </a:r>
          </a:p>
          <a:p>
            <a:r>
              <a:rPr lang="en-US" smtClean="0"/>
              <a:t>Using control statement</a:t>
            </a:r>
          </a:p>
          <a:p>
            <a:r>
              <a:rPr lang="en-US" smtClean="0"/>
              <a:t>Performing data type conversions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p:cNvSpPr>
          <p:nvPr>
            <p:ph type="title" idx="4294967295"/>
          </p:nvPr>
        </p:nvSpPr>
        <p:spPr/>
        <p:txBody>
          <a:bodyPr/>
          <a:lstStyle/>
          <a:p>
            <a:pPr eaLnBrk="1" hangingPunct="1"/>
            <a:r>
              <a:rPr lang="en-US" smtClean="0"/>
              <a:t>Summary</a:t>
            </a:r>
          </a:p>
        </p:txBody>
      </p:sp>
      <p:sp>
        <p:nvSpPr>
          <p:cNvPr id="191490" name="Rectangle 3"/>
          <p:cNvSpPr>
            <a:spLocks noGrp="1"/>
          </p:cNvSpPr>
          <p:nvPr>
            <p:ph type="body" idx="4294967295"/>
          </p:nvPr>
        </p:nvSpPr>
        <p:spPr/>
        <p:txBody>
          <a:bodyPr/>
          <a:lstStyle/>
          <a:p>
            <a:pPr eaLnBrk="1" hangingPunct="1">
              <a:buNone/>
            </a:pPr>
            <a:r>
              <a:rPr lang="en-US" dirty="0" smtClean="0"/>
              <a:t>In this module, we discussed:</a:t>
            </a:r>
          </a:p>
          <a:p>
            <a:pPr eaLnBrk="1" hangingPunct="1"/>
            <a:endParaRPr lang="en-US" dirty="0" smtClean="0"/>
          </a:p>
          <a:p>
            <a:pPr eaLnBrk="1" hangingPunct="1"/>
            <a:r>
              <a:rPr lang="en-US" dirty="0" smtClean="0"/>
              <a:t>Classifying  and using operators</a:t>
            </a:r>
          </a:p>
          <a:p>
            <a:pPr algn="just"/>
            <a:r>
              <a:rPr lang="en-US" dirty="0" smtClean="0"/>
              <a:t>Unary, binary, ternary, compound assignment operators, increment/ decrement operators</a:t>
            </a:r>
          </a:p>
          <a:p>
            <a:pPr algn="just"/>
            <a:r>
              <a:rPr lang="en-US" dirty="0" smtClean="0"/>
              <a:t>Rules of conversion between different data types</a:t>
            </a:r>
          </a:p>
          <a:p>
            <a:pPr eaLnBrk="1" hangingPunct="1"/>
            <a:r>
              <a:rPr lang="en-US" dirty="0" smtClean="0"/>
              <a:t>Conditional constructs and iterative constructs</a:t>
            </a:r>
          </a:p>
        </p:txBody>
      </p:sp>
      <p:sp>
        <p:nvSpPr>
          <p:cNvPr id="4" name="Rectangle 3"/>
          <p:cNvSpPr/>
          <p:nvPr/>
        </p:nvSpPr>
        <p:spPr>
          <a:xfrm>
            <a:off x="7231858" y="6754297"/>
            <a:ext cx="1608133" cy="369332"/>
          </a:xfrm>
          <a:prstGeom prst="rect">
            <a:avLst/>
          </a:prstGeom>
        </p:spPr>
        <p:txBody>
          <a:bodyPr wrap="none">
            <a:spAutoFit/>
          </a:bodyPr>
          <a:lstStyle/>
          <a:p>
            <a:r>
              <a:rPr lang="en-US" dirty="0" smtClean="0"/>
              <a:t>in this module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9"/>
          <p:cNvSpPr>
            <a:spLocks noGrp="1"/>
          </p:cNvSpPr>
          <p:nvPr>
            <p:ph type="title"/>
          </p:nvPr>
        </p:nvSpPr>
        <p:spPr/>
        <p:txBody>
          <a:bodyPr/>
          <a:lstStyle/>
          <a:p>
            <a:pPr eaLnBrk="1" hangingPunct="1"/>
            <a:r>
              <a:rPr lang="en-US" dirty="0" smtClean="0"/>
              <a:t>Arrays and Pointers</a:t>
            </a:r>
            <a:br>
              <a:rPr lang="en-US" dirty="0" smtClean="0"/>
            </a:br>
            <a:r>
              <a:rPr lang="en-US" sz="1800" b="0" dirty="0" smtClean="0">
                <a:solidFill>
                  <a:schemeClr val="bg1">
                    <a:lumMod val="65000"/>
                  </a:schemeClr>
                </a:solidFill>
              </a:rPr>
              <a:t>Module 3</a:t>
            </a:r>
            <a:endParaRPr lang="en-US" b="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Content Placeholder 1"/>
          <p:cNvSpPr>
            <a:spLocks noGrp="1"/>
          </p:cNvSpPr>
          <p:nvPr>
            <p:ph idx="1"/>
          </p:nvPr>
        </p:nvSpPr>
        <p:spPr/>
        <p:txBody>
          <a:bodyPr/>
          <a:lstStyle/>
          <a:p>
            <a:pPr eaLnBrk="1" hangingPunct="1">
              <a:buNone/>
            </a:pPr>
            <a:r>
              <a:rPr lang="en-US" dirty="0" smtClean="0"/>
              <a:t>At the end of this module, you will be able to:</a:t>
            </a:r>
          </a:p>
          <a:p>
            <a:pPr eaLnBrk="1" hangingPunct="1">
              <a:buNone/>
            </a:pPr>
            <a:endParaRPr lang="en-US" dirty="0" smtClean="0"/>
          </a:p>
          <a:p>
            <a:pPr eaLnBrk="1" hangingPunct="1"/>
            <a:r>
              <a:rPr lang="en-US" dirty="0" smtClean="0"/>
              <a:t>Declare, initialize, manipulate, and address one-dimensional arrays </a:t>
            </a:r>
          </a:p>
          <a:p>
            <a:pPr algn="just"/>
            <a:r>
              <a:rPr lang="en-US" dirty="0" smtClean="0"/>
              <a:t>Declare, initialize, manipulate and print from a two-dimensional array</a:t>
            </a:r>
          </a:p>
          <a:p>
            <a:pPr algn="just"/>
            <a:r>
              <a:rPr lang="en-US" dirty="0" smtClean="0"/>
              <a:t>Declare, initialize, and manipulate pointers </a:t>
            </a:r>
          </a:p>
          <a:p>
            <a:r>
              <a:rPr lang="en-US" dirty="0" smtClean="0"/>
              <a:t>Use pointers for manipulating one-dimensional and two-dimensional arrays</a:t>
            </a:r>
          </a:p>
          <a:p>
            <a:r>
              <a:rPr lang="en-US" dirty="0" smtClean="0"/>
              <a:t>Distinguish between arrays and pointers</a:t>
            </a:r>
          </a:p>
          <a:p>
            <a:r>
              <a:rPr lang="en-US" dirty="0" smtClean="0"/>
              <a:t>Use pointer arithmetic</a:t>
            </a:r>
          </a:p>
          <a:p>
            <a:pPr lvl="1"/>
            <a:r>
              <a:rPr lang="en-US" dirty="0" smtClean="0"/>
              <a:t>a</a:t>
            </a:r>
          </a:p>
          <a:p>
            <a:pPr eaLnBrk="1" hangingPunct="1"/>
            <a:endParaRPr lang="en-US" dirty="0" smtClean="0"/>
          </a:p>
        </p:txBody>
      </p:sp>
      <p:sp>
        <p:nvSpPr>
          <p:cNvPr id="193538" name="Title 2"/>
          <p:cNvSpPr>
            <a:spLocks noGrp="1"/>
          </p:cNvSpPr>
          <p:nvPr>
            <p:ph type="title"/>
          </p:nvPr>
        </p:nvSpPr>
        <p:spPr>
          <a:xfrm>
            <a:off x="0" y="0"/>
            <a:ext cx="7562850" cy="914400"/>
          </a:xfrm>
        </p:spPr>
        <p:txBody>
          <a:bodyPr/>
          <a:lstStyle/>
          <a:p>
            <a:pPr eaLnBrk="1" hangingPunct="1"/>
            <a:r>
              <a:rPr lang="en-US" smtClean="0"/>
              <a:t>Objectives</a:t>
            </a:r>
          </a:p>
        </p:txBody>
      </p:sp>
      <p:sp>
        <p:nvSpPr>
          <p:cNvPr id="4" name="Text Placeholder 8"/>
          <p:cNvSpPr txBox="1">
            <a:spLocks/>
          </p:cNvSpPr>
          <p:nvPr/>
        </p:nvSpPr>
        <p:spPr bwMode="auto">
          <a:xfrm>
            <a:off x="4038600" y="6248400"/>
            <a:ext cx="5105400" cy="457200"/>
          </a:xfrm>
          <a:prstGeom prst="rect">
            <a:avLst/>
          </a:prstGeom>
          <a:noFill/>
          <a:ln w="9525" algn="ctr">
            <a:noFill/>
            <a:miter lim="800000"/>
            <a:headEnd/>
            <a:tailEnd/>
          </a:ln>
        </p:spPr>
        <p:txBody>
          <a:bodyPr/>
          <a:lstStyle/>
          <a:p>
            <a:pPr marL="342900" indent="-342900" algn="r">
              <a:spcBef>
                <a:spcPct val="20000"/>
              </a:spcBef>
              <a:buFont typeface="Wingdings" pitchFamily="2" charset="2"/>
              <a:buNone/>
            </a:pPr>
            <a:r>
              <a:rPr lang="en-GB" dirty="0">
                <a:solidFill>
                  <a:srgbClr val="7F7F7F"/>
                </a:solidFill>
              </a:rPr>
              <a:t>Duration: </a:t>
            </a:r>
            <a:r>
              <a:rPr lang="en-GB" dirty="0" smtClean="0">
                <a:solidFill>
                  <a:srgbClr val="7F7F7F"/>
                </a:solidFill>
              </a:rPr>
              <a:t>4 hrs</a:t>
            </a:r>
            <a:endParaRPr lang="en-GB" dirty="0">
              <a:solidFill>
                <a:srgbClr val="7F7F7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idx="4294967295"/>
          </p:nvPr>
        </p:nvSpPr>
        <p:spPr/>
        <p:txBody>
          <a:bodyPr/>
          <a:lstStyle/>
          <a:p>
            <a:pPr eaLnBrk="1" hangingPunct="1"/>
            <a:r>
              <a:rPr lang="en-US" smtClean="0"/>
              <a:t>Arrays</a:t>
            </a:r>
          </a:p>
        </p:txBody>
      </p:sp>
      <p:sp>
        <p:nvSpPr>
          <p:cNvPr id="194562" name="Rectangle 3"/>
          <p:cNvSpPr>
            <a:spLocks noGrp="1"/>
          </p:cNvSpPr>
          <p:nvPr>
            <p:ph type="body" idx="4294967295"/>
          </p:nvPr>
        </p:nvSpPr>
        <p:spPr/>
        <p:txBody>
          <a:bodyPr/>
          <a:lstStyle/>
          <a:p>
            <a:pPr algn="just" eaLnBrk="1" hangingPunct="1"/>
            <a:r>
              <a:rPr lang="en-US" smtClean="0"/>
              <a:t>An </a:t>
            </a:r>
            <a:r>
              <a:rPr lang="en-US" i="1" smtClean="0">
                <a:solidFill>
                  <a:schemeClr val="folHlink"/>
                </a:solidFill>
              </a:rPr>
              <a:t>array</a:t>
            </a:r>
            <a:r>
              <a:rPr lang="en-US" smtClean="0"/>
              <a:t> is a group of related data items that share a common name.</a:t>
            </a:r>
          </a:p>
          <a:p>
            <a:pPr algn="just" eaLnBrk="1" hangingPunct="1">
              <a:buFont typeface="Wingdings" pitchFamily="2" charset="2"/>
              <a:buNone/>
            </a:pPr>
            <a:r>
              <a:rPr lang="en-US" smtClean="0"/>
              <a:t>            	 	int a[10];</a:t>
            </a:r>
          </a:p>
          <a:p>
            <a:pPr algn="just" eaLnBrk="1" hangingPunct="1">
              <a:buFont typeface="Wingdings" pitchFamily="2" charset="2"/>
              <a:buNone/>
            </a:pPr>
            <a:r>
              <a:rPr lang="en-US" smtClean="0"/>
              <a:t>             </a:t>
            </a:r>
          </a:p>
          <a:p>
            <a:pPr algn="just" eaLnBrk="1" hangingPunct="1"/>
            <a:endParaRPr lang="en-US" smtClean="0"/>
          </a:p>
          <a:p>
            <a:pPr algn="just" eaLnBrk="1" hangingPunct="1"/>
            <a:r>
              <a:rPr lang="en-US" smtClean="0"/>
              <a:t>The individual values are called </a:t>
            </a:r>
            <a:r>
              <a:rPr lang="en-US" i="1" smtClean="0">
                <a:solidFill>
                  <a:schemeClr val="folHlink"/>
                </a:solidFill>
              </a:rPr>
              <a:t>elements.</a:t>
            </a:r>
          </a:p>
          <a:p>
            <a:pPr algn="just" eaLnBrk="1" hangingPunct="1"/>
            <a:r>
              <a:rPr lang="en-US" smtClean="0"/>
              <a:t>The elements are a[0] ,a[1] , a[2]……a[9]. </a:t>
            </a:r>
          </a:p>
          <a:p>
            <a:pPr algn="just" eaLnBrk="1" hangingPunct="1"/>
            <a:r>
              <a:rPr lang="en-US" smtClean="0"/>
              <a:t>The elements are stored in </a:t>
            </a:r>
            <a:r>
              <a:rPr lang="en-US" i="1" smtClean="0">
                <a:solidFill>
                  <a:schemeClr val="folHlink"/>
                </a:solidFill>
              </a:rPr>
              <a:t>continuous </a:t>
            </a:r>
            <a:r>
              <a:rPr lang="en-US" smtClean="0"/>
              <a:t>memory locations during compilation.</a:t>
            </a:r>
          </a:p>
          <a:p>
            <a:pPr algn="just" eaLnBrk="1" hangingPunct="1"/>
            <a:r>
              <a:rPr lang="en-US" smtClean="0"/>
              <a:t>The </a:t>
            </a:r>
            <a:r>
              <a:rPr lang="en-US" i="1" smtClean="0">
                <a:solidFill>
                  <a:schemeClr val="folHlink"/>
                </a:solidFill>
              </a:rPr>
              <a:t>name of the array</a:t>
            </a:r>
            <a:r>
              <a:rPr lang="en-US" smtClean="0"/>
              <a:t>(a)contains the address of the first location i.e a[0].</a:t>
            </a:r>
          </a:p>
          <a:p>
            <a:pPr algn="just" eaLnBrk="1" hangingPunct="1"/>
            <a:r>
              <a:rPr lang="en-US" smtClean="0"/>
              <a:t>The elements of the array are </a:t>
            </a:r>
            <a:r>
              <a:rPr lang="en-US" i="1" smtClean="0">
                <a:solidFill>
                  <a:schemeClr val="folHlink"/>
                </a:solidFill>
              </a:rPr>
              <a:t>physically and logically adjacent.</a:t>
            </a:r>
          </a:p>
          <a:p>
            <a:pPr algn="just" eaLnBrk="1" hangingPunct="1"/>
            <a:r>
              <a:rPr lang="en-US" smtClean="0"/>
              <a:t>When an array is passed as an argument to a function,its address is actually passed.</a:t>
            </a:r>
          </a:p>
          <a:p>
            <a:pPr eaLnBrk="1" hangingPunct="1"/>
            <a:endParaRPr lang="en-US" smtClean="0"/>
          </a:p>
        </p:txBody>
      </p:sp>
      <p:sp>
        <p:nvSpPr>
          <p:cNvPr id="194563" name="Text Box 4"/>
          <p:cNvSpPr txBox="1">
            <a:spLocks noChangeArrowheads="1"/>
          </p:cNvSpPr>
          <p:nvPr/>
        </p:nvSpPr>
        <p:spPr bwMode="auto">
          <a:xfrm>
            <a:off x="3473450" y="2224088"/>
            <a:ext cx="1250950" cy="366712"/>
          </a:xfrm>
          <a:prstGeom prst="rect">
            <a:avLst/>
          </a:prstGeom>
          <a:noFill/>
          <a:ln w="9525">
            <a:noFill/>
            <a:miter lim="800000"/>
            <a:headEnd/>
            <a:tailEnd/>
          </a:ln>
        </p:spPr>
        <p:txBody>
          <a:bodyPr wrap="none">
            <a:spAutoFit/>
          </a:bodyPr>
          <a:lstStyle/>
          <a:p>
            <a:r>
              <a:rPr lang="en-US" b="1">
                <a:latin typeface="Times New Roman" pitchFamily="18" charset="0"/>
              </a:rPr>
              <a:t>Index(size)</a:t>
            </a:r>
          </a:p>
        </p:txBody>
      </p:sp>
      <p:sp>
        <p:nvSpPr>
          <p:cNvPr id="194564" name="Line 5"/>
          <p:cNvSpPr>
            <a:spLocks noChangeShapeType="1"/>
          </p:cNvSpPr>
          <p:nvPr/>
        </p:nvSpPr>
        <p:spPr bwMode="auto">
          <a:xfrm>
            <a:off x="2559050" y="2147888"/>
            <a:ext cx="0" cy="304800"/>
          </a:xfrm>
          <a:prstGeom prst="line">
            <a:avLst/>
          </a:prstGeom>
          <a:noFill/>
          <a:ln w="9525">
            <a:solidFill>
              <a:schemeClr val="tx1"/>
            </a:solidFill>
            <a:miter lim="800000"/>
            <a:headEnd/>
            <a:tailEnd/>
          </a:ln>
        </p:spPr>
        <p:txBody>
          <a:bodyPr wrap="none"/>
          <a:lstStyle/>
          <a:p>
            <a:endParaRPr lang="en-US"/>
          </a:p>
        </p:txBody>
      </p:sp>
      <p:sp>
        <p:nvSpPr>
          <p:cNvPr id="194565" name="Line 6"/>
          <p:cNvSpPr>
            <a:spLocks noChangeShapeType="1"/>
          </p:cNvSpPr>
          <p:nvPr/>
        </p:nvSpPr>
        <p:spPr bwMode="auto">
          <a:xfrm flipH="1">
            <a:off x="2101850" y="2452688"/>
            <a:ext cx="457200" cy="0"/>
          </a:xfrm>
          <a:prstGeom prst="line">
            <a:avLst/>
          </a:prstGeom>
          <a:noFill/>
          <a:ln w="9525">
            <a:solidFill>
              <a:schemeClr val="tx1"/>
            </a:solidFill>
            <a:miter lim="800000"/>
            <a:headEnd/>
            <a:tailEnd type="triangle" w="med" len="med"/>
          </a:ln>
        </p:spPr>
        <p:txBody>
          <a:bodyPr wrap="none"/>
          <a:lstStyle/>
          <a:p>
            <a:endParaRPr lang="en-US"/>
          </a:p>
        </p:txBody>
      </p:sp>
      <p:sp>
        <p:nvSpPr>
          <p:cNvPr id="194566" name="Text Box 7"/>
          <p:cNvSpPr txBox="1">
            <a:spLocks noChangeArrowheads="1"/>
          </p:cNvSpPr>
          <p:nvPr/>
        </p:nvSpPr>
        <p:spPr bwMode="auto">
          <a:xfrm>
            <a:off x="990600" y="2224088"/>
            <a:ext cx="1130300" cy="366712"/>
          </a:xfrm>
          <a:prstGeom prst="rect">
            <a:avLst/>
          </a:prstGeom>
          <a:noFill/>
          <a:ln w="9525">
            <a:noFill/>
            <a:miter lim="800000"/>
            <a:headEnd/>
            <a:tailEnd/>
          </a:ln>
        </p:spPr>
        <p:txBody>
          <a:bodyPr wrap="none">
            <a:spAutoFit/>
          </a:bodyPr>
          <a:lstStyle/>
          <a:p>
            <a:r>
              <a:rPr lang="en-US" b="1">
                <a:latin typeface="Times New Roman" pitchFamily="18" charset="0"/>
              </a:rPr>
              <a:t>Data type</a:t>
            </a:r>
          </a:p>
        </p:txBody>
      </p:sp>
      <p:sp>
        <p:nvSpPr>
          <p:cNvPr id="194567" name="Line 8"/>
          <p:cNvSpPr>
            <a:spLocks noChangeShapeType="1"/>
          </p:cNvSpPr>
          <p:nvPr/>
        </p:nvSpPr>
        <p:spPr bwMode="auto">
          <a:xfrm>
            <a:off x="3016250" y="2452688"/>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194568" name="Line 9"/>
          <p:cNvSpPr>
            <a:spLocks noChangeShapeType="1"/>
          </p:cNvSpPr>
          <p:nvPr/>
        </p:nvSpPr>
        <p:spPr bwMode="auto">
          <a:xfrm flipV="1">
            <a:off x="3016250" y="2147888"/>
            <a:ext cx="0" cy="3048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idx="4294967295"/>
          </p:nvPr>
        </p:nvSpPr>
        <p:spPr/>
        <p:txBody>
          <a:bodyPr/>
          <a:lstStyle/>
          <a:p>
            <a:pPr eaLnBrk="1" hangingPunct="1"/>
            <a:r>
              <a:rPr lang="en-US" smtClean="0"/>
              <a:t>Array Representation</a:t>
            </a:r>
          </a:p>
        </p:txBody>
      </p:sp>
      <p:sp>
        <p:nvSpPr>
          <p:cNvPr id="196610" name="Rectangle 3"/>
          <p:cNvSpPr>
            <a:spLocks noGrp="1"/>
          </p:cNvSpPr>
          <p:nvPr>
            <p:ph type="body" idx="4294967295"/>
          </p:nvPr>
        </p:nvSpPr>
        <p:spPr>
          <a:xfrm>
            <a:off x="228600" y="1219200"/>
            <a:ext cx="8534400" cy="5334000"/>
          </a:xfrm>
        </p:spPr>
        <p:txBody>
          <a:bodyPr/>
          <a:lstStyle/>
          <a:p>
            <a:r>
              <a:rPr lang="en-US" smtClean="0">
                <a:latin typeface="Courier New" pitchFamily="49" charset="0"/>
              </a:rPr>
              <a:t>int a[10];</a:t>
            </a:r>
          </a:p>
          <a:p>
            <a:pPr lvl="1">
              <a:buFont typeface="Gill Sans MT" pitchFamily="34" charset="0"/>
              <a:buNone/>
            </a:pPr>
            <a:r>
              <a:rPr lang="en-US" sz="1800" smtClean="0"/>
              <a:t>/*defines an array a of size 10, as a block of 10 contiguous elements in memory */</a:t>
            </a:r>
          </a:p>
          <a:p>
            <a:endParaRPr lang="en-US" smtClean="0"/>
          </a:p>
          <a:p>
            <a:endParaRPr lang="en-US" smtClean="0"/>
          </a:p>
          <a:p>
            <a:endParaRPr lang="en-US" smtClean="0"/>
          </a:p>
          <a:p>
            <a:endParaRPr lang="en-US" smtClean="0">
              <a:solidFill>
                <a:schemeClr val="folHlink"/>
              </a:solidFill>
            </a:endParaRPr>
          </a:p>
          <a:p>
            <a:r>
              <a:rPr lang="en-US" smtClean="0">
                <a:solidFill>
                  <a:schemeClr val="folHlink"/>
                </a:solidFill>
              </a:rPr>
              <a:t>Character Arrays</a:t>
            </a:r>
          </a:p>
          <a:p>
            <a:pPr lvl="1">
              <a:buFont typeface="Gill Sans MT" pitchFamily="34" charset="0"/>
              <a:buNone/>
            </a:pPr>
            <a:r>
              <a:rPr lang="en-US" sz="1800" b="1" smtClean="0">
                <a:latin typeface="Courier New" pitchFamily="49" charset="0"/>
              </a:rPr>
              <a:t>Char name[11];</a:t>
            </a:r>
          </a:p>
          <a:p>
            <a:pPr lvl="1"/>
            <a:r>
              <a:rPr lang="en-US" sz="1800" smtClean="0"/>
              <a:t>To define a character array, need to define a array of size n+1 characters.This is because all character arrays are terminated by a NULL character (‘\0’)</a:t>
            </a:r>
          </a:p>
          <a:p>
            <a:pPr lvl="1"/>
            <a:r>
              <a:rPr lang="en-US" sz="1800" smtClean="0"/>
              <a:t>where name[0] through name[9] will contain the characters comprising the name, and name[10] will store the NULL character</a:t>
            </a:r>
          </a:p>
        </p:txBody>
      </p:sp>
      <p:pic>
        <p:nvPicPr>
          <p:cNvPr id="196611" name="Picture 4"/>
          <p:cNvPicPr>
            <a:picLocks noChangeAspect="1" noChangeArrowheads="1"/>
          </p:cNvPicPr>
          <p:nvPr/>
        </p:nvPicPr>
        <p:blipFill>
          <a:blip r:embed="rId2" cstate="print"/>
          <a:srcRect/>
          <a:stretch>
            <a:fillRect/>
          </a:stretch>
        </p:blipFill>
        <p:spPr bwMode="auto">
          <a:xfrm>
            <a:off x="1371600" y="2116138"/>
            <a:ext cx="5029200" cy="1008062"/>
          </a:xfrm>
          <a:prstGeom prst="rect">
            <a:avLst/>
          </a:prstGeom>
          <a:noFill/>
          <a:ln w="9525">
            <a:noFill/>
            <a:miter lim="800000"/>
            <a:headEnd/>
            <a:tailEnd/>
          </a:ln>
        </p:spPr>
      </p:pic>
      <p:pic>
        <p:nvPicPr>
          <p:cNvPr id="196612" name="Picture 5"/>
          <p:cNvPicPr>
            <a:picLocks noChangeAspect="1" noChangeArrowheads="1"/>
          </p:cNvPicPr>
          <p:nvPr/>
        </p:nvPicPr>
        <p:blipFill>
          <a:blip r:embed="rId3" cstate="print"/>
          <a:srcRect/>
          <a:stretch>
            <a:fillRect/>
          </a:stretch>
        </p:blipFill>
        <p:spPr bwMode="auto">
          <a:xfrm>
            <a:off x="531813" y="5410200"/>
            <a:ext cx="8154987"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idx="4294967295"/>
          </p:nvPr>
        </p:nvSpPr>
        <p:spPr/>
        <p:txBody>
          <a:bodyPr/>
          <a:lstStyle/>
          <a:p>
            <a:pPr eaLnBrk="1" hangingPunct="1"/>
            <a:r>
              <a:rPr lang="en-US" smtClean="0"/>
              <a:t>Array - Memory allocation</a:t>
            </a:r>
          </a:p>
        </p:txBody>
      </p:sp>
      <p:sp>
        <p:nvSpPr>
          <p:cNvPr id="197634" name="Rectangle 3"/>
          <p:cNvSpPr>
            <a:spLocks noGrp="1"/>
          </p:cNvSpPr>
          <p:nvPr>
            <p:ph type="body" idx="4294967295"/>
          </p:nvPr>
        </p:nvSpPr>
        <p:spPr/>
        <p:txBody>
          <a:bodyPr/>
          <a:lstStyle/>
          <a:p>
            <a:pPr eaLnBrk="1" hangingPunct="1">
              <a:buFont typeface="Wingdings" pitchFamily="2" charset="2"/>
              <a:buNone/>
            </a:pPr>
            <a:r>
              <a:rPr lang="en-US" smtClean="0"/>
              <a:t>char ch[5]={ ‘A’,’B’,’C’,’D’,’E’};</a:t>
            </a:r>
          </a:p>
          <a:p>
            <a:pPr eaLnBrk="1" hangingPunct="1">
              <a:buFont typeface="Wingdings" pitchFamily="2" charset="2"/>
              <a:buNone/>
            </a:pPr>
            <a:r>
              <a:rPr lang="en-US" smtClean="0"/>
              <a:t>      </a:t>
            </a:r>
            <a:r>
              <a:rPr lang="en-US" b="1" i="1" smtClean="0"/>
              <a:t>or</a:t>
            </a:r>
          </a:p>
          <a:p>
            <a:pPr eaLnBrk="1" hangingPunct="1">
              <a:buFont typeface="Wingdings" pitchFamily="2" charset="2"/>
              <a:buNone/>
            </a:pPr>
            <a:r>
              <a:rPr lang="en-US" smtClean="0"/>
              <a:t>ch[0]=‘A’;</a:t>
            </a:r>
          </a:p>
          <a:p>
            <a:pPr eaLnBrk="1" hangingPunct="1">
              <a:buFont typeface="Wingdings" pitchFamily="2" charset="2"/>
              <a:buNone/>
            </a:pPr>
            <a:r>
              <a:rPr lang="en-US" smtClean="0"/>
              <a:t>ch[1]=‘B’;</a:t>
            </a:r>
          </a:p>
          <a:p>
            <a:pPr eaLnBrk="1" hangingPunct="1">
              <a:buFont typeface="Wingdings" pitchFamily="2" charset="2"/>
              <a:buNone/>
            </a:pPr>
            <a:r>
              <a:rPr lang="en-US" smtClean="0"/>
              <a:t>ch[2]=‘C’;</a:t>
            </a:r>
          </a:p>
          <a:p>
            <a:pPr eaLnBrk="1" hangingPunct="1">
              <a:buFont typeface="Wingdings" pitchFamily="2" charset="2"/>
              <a:buNone/>
            </a:pPr>
            <a:r>
              <a:rPr lang="en-US" smtClean="0"/>
              <a:t>ch[3]=‘D’;</a:t>
            </a:r>
          </a:p>
          <a:p>
            <a:pPr eaLnBrk="1" hangingPunct="1">
              <a:buFont typeface="Wingdings" pitchFamily="2" charset="2"/>
              <a:buNone/>
            </a:pPr>
            <a:r>
              <a:rPr lang="en-US" smtClean="0"/>
              <a:t>ch[4]=‘E’;</a:t>
            </a:r>
          </a:p>
          <a:p>
            <a:pPr eaLnBrk="1" hangingPunct="1"/>
            <a:endParaRPr lang="en-US" smtClean="0"/>
          </a:p>
        </p:txBody>
      </p:sp>
      <p:sp>
        <p:nvSpPr>
          <p:cNvPr id="197635" name="Text Box 4"/>
          <p:cNvSpPr txBox="1">
            <a:spLocks noChangeArrowheads="1"/>
          </p:cNvSpPr>
          <p:nvPr/>
        </p:nvSpPr>
        <p:spPr bwMode="auto">
          <a:xfrm>
            <a:off x="304800" y="4572000"/>
            <a:ext cx="3873500" cy="366713"/>
          </a:xfrm>
          <a:prstGeom prst="rect">
            <a:avLst/>
          </a:prstGeom>
          <a:noFill/>
          <a:ln w="9525">
            <a:noFill/>
            <a:miter lim="800000"/>
            <a:headEnd/>
            <a:tailEnd/>
          </a:ln>
        </p:spPr>
        <p:txBody>
          <a:bodyPr wrap="none">
            <a:spAutoFit/>
          </a:bodyPr>
          <a:lstStyle/>
          <a:p>
            <a:r>
              <a:rPr lang="en-US" i="1">
                <a:solidFill>
                  <a:schemeClr val="folHlink"/>
                </a:solidFill>
                <a:latin typeface="Times New Roman" pitchFamily="18" charset="0"/>
              </a:rPr>
              <a:t>Note: Memory allocation is done by OS</a:t>
            </a:r>
            <a:r>
              <a:rPr lang="en-US">
                <a:latin typeface="Times New Roman" pitchFamily="18" charset="0"/>
              </a:rPr>
              <a:t>.</a:t>
            </a:r>
          </a:p>
        </p:txBody>
      </p:sp>
      <p:pic>
        <p:nvPicPr>
          <p:cNvPr id="197636" name="Picture 5"/>
          <p:cNvPicPr>
            <a:picLocks noChangeAspect="1" noChangeArrowheads="1"/>
          </p:cNvPicPr>
          <p:nvPr/>
        </p:nvPicPr>
        <p:blipFill>
          <a:blip r:embed="rId2" cstate="print"/>
          <a:srcRect/>
          <a:stretch>
            <a:fillRect/>
          </a:stretch>
        </p:blipFill>
        <p:spPr bwMode="auto">
          <a:xfrm>
            <a:off x="4953000" y="1371600"/>
            <a:ext cx="3848100"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idx="4294967295"/>
          </p:nvPr>
        </p:nvSpPr>
        <p:spPr/>
        <p:txBody>
          <a:bodyPr/>
          <a:lstStyle/>
          <a:p>
            <a:pPr eaLnBrk="1" hangingPunct="1"/>
            <a:r>
              <a:rPr lang="en-US" sz="3200" dirty="0" smtClean="0"/>
              <a:t>Assemblers and Compilers</a:t>
            </a:r>
          </a:p>
        </p:txBody>
      </p:sp>
      <p:sp>
        <p:nvSpPr>
          <p:cNvPr id="30722" name="Rectangle 3"/>
          <p:cNvSpPr>
            <a:spLocks noGrp="1"/>
          </p:cNvSpPr>
          <p:nvPr>
            <p:ph type="body" idx="4294967295"/>
          </p:nvPr>
        </p:nvSpPr>
        <p:spPr/>
        <p:txBody>
          <a:bodyPr/>
          <a:lstStyle/>
          <a:p>
            <a:pPr eaLnBrk="1" hangingPunct="1"/>
            <a:r>
              <a:rPr lang="en-US" sz="2400" smtClean="0">
                <a:solidFill>
                  <a:schemeClr val="folHlink"/>
                </a:solidFill>
              </a:rPr>
              <a:t>Assembler</a:t>
            </a:r>
            <a:r>
              <a:rPr lang="en-US" sz="2800" smtClean="0">
                <a:solidFill>
                  <a:schemeClr val="folHlink"/>
                </a:solidFill>
              </a:rPr>
              <a:t> </a:t>
            </a:r>
            <a:r>
              <a:rPr lang="en-US" smtClean="0"/>
              <a:t>is a program that translates the mnemonics into the corresponding binary machine codes of the microprocessor</a:t>
            </a:r>
          </a:p>
          <a:p>
            <a:pPr lvl="1" eaLnBrk="1" hangingPunct="1">
              <a:buFont typeface="Gill Sans MT" pitchFamily="34" charset="0"/>
              <a:buNone/>
            </a:pPr>
            <a:r>
              <a:rPr lang="en-US" sz="1200" smtClean="0">
                <a:solidFill>
                  <a:srgbClr val="003366"/>
                </a:solidFill>
              </a:rPr>
              <a:t>Eg: KEIL’s </a:t>
            </a:r>
            <a:r>
              <a:rPr lang="en-US" sz="1200" b="1" smtClean="0">
                <a:solidFill>
                  <a:schemeClr val="folHlink"/>
                </a:solidFill>
              </a:rPr>
              <a:t>a51</a:t>
            </a:r>
          </a:p>
          <a:p>
            <a:pPr eaLnBrk="1" hangingPunct="1"/>
            <a:endParaRPr lang="en-US" sz="2400" smtClean="0">
              <a:solidFill>
                <a:schemeClr val="folHlink"/>
              </a:solidFill>
            </a:endParaRPr>
          </a:p>
          <a:p>
            <a:pPr eaLnBrk="1" hangingPunct="1"/>
            <a:r>
              <a:rPr lang="en-US" sz="2400" smtClean="0">
                <a:solidFill>
                  <a:schemeClr val="folHlink"/>
                </a:solidFill>
              </a:rPr>
              <a:t>Compiler</a:t>
            </a:r>
            <a:r>
              <a:rPr lang="en-US" sz="2800" smtClean="0">
                <a:solidFill>
                  <a:srgbClr val="003366"/>
                </a:solidFill>
              </a:rPr>
              <a:t> </a:t>
            </a:r>
            <a:r>
              <a:rPr lang="en-US" smtClean="0"/>
              <a:t>is a program that translates the source code (statements) into the machine language (object code) compatible with the microprocessor used in the system</a:t>
            </a:r>
            <a:endParaRPr lang="en-US" smtClean="0">
              <a:solidFill>
                <a:srgbClr val="003366"/>
              </a:solidFill>
            </a:endParaRPr>
          </a:p>
          <a:p>
            <a:pPr lvl="1" eaLnBrk="1" hangingPunct="1">
              <a:buFont typeface="Gill Sans MT" pitchFamily="34" charset="0"/>
              <a:buNone/>
            </a:pPr>
            <a:r>
              <a:rPr lang="en-US" sz="1200" smtClean="0">
                <a:solidFill>
                  <a:srgbClr val="003366"/>
                </a:solidFill>
              </a:rPr>
              <a:t>Eg: TURBO C,</a:t>
            </a:r>
          </a:p>
          <a:p>
            <a:pPr lvl="1" eaLnBrk="1" hangingPunct="1">
              <a:buFont typeface="Gill Sans MT" pitchFamily="34" charset="0"/>
              <a:buNone/>
            </a:pPr>
            <a:r>
              <a:rPr lang="en-US" sz="1200" smtClean="0">
                <a:solidFill>
                  <a:srgbClr val="003366"/>
                </a:solidFill>
              </a:rPr>
              <a:t>	BORLAND C</a:t>
            </a:r>
          </a:p>
          <a:p>
            <a:pPr lvl="1" eaLnBrk="1" hangingPunct="1">
              <a:buFont typeface="Gill Sans MT" pitchFamily="34" charset="0"/>
              <a:buNone/>
            </a:pPr>
            <a:r>
              <a:rPr lang="en-US" sz="1200" smtClean="0">
                <a:solidFill>
                  <a:srgbClr val="003366"/>
                </a:solidFill>
              </a:rPr>
              <a:t>	GCC ..etc.</a:t>
            </a:r>
          </a:p>
          <a:p>
            <a:pPr eaLnBrk="1" hangingPunct="1"/>
            <a:endParaRPr lang="en-US" smtClean="0">
              <a:solidFill>
                <a:srgbClr val="003366"/>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noChangeArrowheads="1"/>
          </p:cNvSpPr>
          <p:nvPr>
            <p:ph idx="4294967295"/>
          </p:nvPr>
        </p:nvSpPr>
        <p:spPr>
          <a:xfrm>
            <a:off x="457200" y="1371600"/>
            <a:ext cx="8458200" cy="5029200"/>
          </a:xfrm>
        </p:spPr>
        <p:txBody>
          <a:bodyPr/>
          <a:lstStyle/>
          <a:p>
            <a:pPr algn="just" eaLnBrk="1" hangingPunct="1"/>
            <a:r>
              <a:rPr lang="en-US" smtClean="0"/>
              <a:t>Since an array is a set of elements located at contiguous memory locations, its initialization involves moving element by element, or one data at a time into the array.</a:t>
            </a:r>
          </a:p>
          <a:p>
            <a:pPr algn="just" eaLnBrk="1" hangingPunct="1"/>
            <a:endParaRPr lang="en-US" smtClean="0"/>
          </a:p>
          <a:p>
            <a:pPr eaLnBrk="1" hangingPunct="1">
              <a:buFont typeface="Wingdings" pitchFamily="2" charset="2"/>
              <a:buNone/>
            </a:pPr>
            <a:r>
              <a:rPr lang="en-US" smtClean="0">
                <a:latin typeface="Courier New" pitchFamily="49" charset="0"/>
              </a:rPr>
              <a:t>#include&lt;stdio.h&gt;</a:t>
            </a:r>
          </a:p>
          <a:p>
            <a:pPr eaLnBrk="1" hangingPunct="1">
              <a:buFont typeface="Wingdings" pitchFamily="2" charset="2"/>
              <a:buNone/>
            </a:pPr>
            <a:r>
              <a:rPr lang="en-US" smtClean="0">
                <a:latin typeface="Courier New" pitchFamily="49" charset="0"/>
              </a:rPr>
              <a:t>main( )</a:t>
            </a:r>
          </a:p>
          <a:p>
            <a:pPr eaLnBrk="1" hangingPunct="1">
              <a:buFont typeface="Wingdings" pitchFamily="2" charset="2"/>
              <a:buNone/>
            </a:pPr>
            <a:r>
              <a:rPr lang="en-US" smtClean="0">
                <a:latin typeface="Courier New" pitchFamily="49" charset="0"/>
              </a:rPr>
              <a:t>{</a:t>
            </a:r>
          </a:p>
          <a:p>
            <a:pPr eaLnBrk="1" hangingPunct="1">
              <a:buFont typeface="Wingdings" pitchFamily="2" charset="2"/>
              <a:buNone/>
            </a:pPr>
            <a:r>
              <a:rPr lang="en-US" smtClean="0">
                <a:latin typeface="Courier New" pitchFamily="49" charset="0"/>
              </a:rPr>
              <a:t>  char array1[ ] = {‘A’, ‘R’, ‘R’, ‘A’, ‘Y’, ‘\0’};</a:t>
            </a:r>
          </a:p>
          <a:p>
            <a:pPr eaLnBrk="1" hangingPunct="1">
              <a:buFont typeface="Wingdings" pitchFamily="2" charset="2"/>
              <a:buNone/>
            </a:pPr>
            <a:r>
              <a:rPr lang="en-US" smtClean="0">
                <a:latin typeface="Courier New" pitchFamily="49" charset="0"/>
              </a:rPr>
              <a:t>  char array2[ ] = {“ARRAY”};</a:t>
            </a:r>
          </a:p>
          <a:p>
            <a:pPr eaLnBrk="1" hangingPunct="1">
              <a:buFont typeface="Wingdings" pitchFamily="2" charset="2"/>
              <a:buNone/>
            </a:pPr>
            <a:r>
              <a:rPr lang="en-US" smtClean="0">
                <a:latin typeface="Courier New" pitchFamily="49" charset="0"/>
              </a:rPr>
              <a:t>  </a:t>
            </a:r>
            <a:r>
              <a:rPr lang="en-US" sz="1800" smtClean="0">
                <a:latin typeface="Courier New" pitchFamily="49" charset="0"/>
              </a:rPr>
              <a:t> </a:t>
            </a:r>
            <a:r>
              <a:rPr lang="en-US" sz="1600" smtClean="0">
                <a:latin typeface="Courier New" pitchFamily="49" charset="0"/>
              </a:rPr>
              <a:t>char dayofweek[ ] = {‘M’, ‘T’, ‘W’, ‘T’, ‘F’, ‘S’, ‘S’, ‘\0’};</a:t>
            </a:r>
            <a:endParaRPr lang="en-US" smtClean="0">
              <a:latin typeface="Courier New" pitchFamily="49" charset="0"/>
            </a:endParaRPr>
          </a:p>
          <a:p>
            <a:pPr eaLnBrk="1" hangingPunct="1">
              <a:buFont typeface="Wingdings" pitchFamily="2" charset="2"/>
              <a:buNone/>
            </a:pPr>
            <a:r>
              <a:rPr lang="en-US" smtClean="0">
                <a:latin typeface="Courier New" pitchFamily="49" charset="0"/>
              </a:rPr>
              <a:t>  float values[ ] = {100.56, 200.33, 220.44,0};   </a:t>
            </a:r>
          </a:p>
          <a:p>
            <a:pPr eaLnBrk="1" hangingPunct="1">
              <a:buFont typeface="Wingdings" pitchFamily="2" charset="2"/>
              <a:buNone/>
            </a:pPr>
            <a:r>
              <a:rPr lang="en-US" smtClean="0">
                <a:latin typeface="Courier New" pitchFamily="49" charset="0"/>
              </a:rPr>
              <a:t>}</a:t>
            </a:r>
          </a:p>
        </p:txBody>
      </p:sp>
      <p:sp>
        <p:nvSpPr>
          <p:cNvPr id="198658" name="Rectangle 2"/>
          <p:cNvSpPr>
            <a:spLocks noGrp="1" noChangeArrowheads="1"/>
          </p:cNvSpPr>
          <p:nvPr>
            <p:ph type="title" idx="4294967295"/>
          </p:nvPr>
        </p:nvSpPr>
        <p:spPr>
          <a:xfrm>
            <a:off x="0" y="0"/>
            <a:ext cx="7562850" cy="914400"/>
          </a:xfrm>
        </p:spPr>
        <p:txBody>
          <a:bodyPr/>
          <a:lstStyle/>
          <a:p>
            <a:pPr eaLnBrk="1" hangingPunct="1"/>
            <a:r>
              <a:rPr lang="en-US" sz="3200" smtClean="0"/>
              <a:t>Array Initialization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idx="4294967295"/>
          </p:nvPr>
        </p:nvSpPr>
        <p:spPr>
          <a:xfrm>
            <a:off x="228600" y="1143000"/>
            <a:ext cx="8458200" cy="5410200"/>
          </a:xfrm>
        </p:spPr>
        <p:txBody>
          <a:bodyPr/>
          <a:lstStyle/>
          <a:p>
            <a:pPr>
              <a:lnSpc>
                <a:spcPct val="90000"/>
              </a:lnSpc>
              <a:buFont typeface="Wingdings" pitchFamily="2" charset="2"/>
              <a:buNone/>
            </a:pPr>
            <a:r>
              <a:rPr lang="en-US" sz="1800" smtClean="0">
                <a:latin typeface="Courier New" pitchFamily="49" charset="0"/>
              </a:rPr>
              <a:t>#include&lt;stdio.h&gt;</a:t>
            </a:r>
          </a:p>
          <a:p>
            <a:pPr>
              <a:lnSpc>
                <a:spcPct val="90000"/>
              </a:lnSpc>
              <a:buFont typeface="Wingdings" pitchFamily="2" charset="2"/>
              <a:buNone/>
            </a:pPr>
            <a:r>
              <a:rPr lang="en-US" sz="1800" smtClean="0">
                <a:latin typeface="Courier New" pitchFamily="49" charset="0"/>
              </a:rPr>
              <a:t>main( )</a:t>
            </a:r>
          </a:p>
          <a:p>
            <a:pPr>
              <a:lnSpc>
                <a:spcPct val="90000"/>
              </a:lnSpc>
              <a:buFont typeface="Wingdings" pitchFamily="2" charset="2"/>
              <a:buNone/>
            </a:pPr>
            <a:r>
              <a:rPr lang="en-US" sz="1800" smtClean="0">
                <a:latin typeface="Courier New" pitchFamily="49" charset="0"/>
              </a:rPr>
              <a:t>{	char array1[ ] = {‘A’, ‘R’, ‘R’, ‘A’, ‘Y’, ‘\0’};</a:t>
            </a:r>
          </a:p>
          <a:p>
            <a:pPr>
              <a:lnSpc>
                <a:spcPct val="90000"/>
              </a:lnSpc>
              <a:buFont typeface="Wingdings" pitchFamily="2" charset="2"/>
              <a:buNone/>
            </a:pPr>
            <a:r>
              <a:rPr lang="en-US" sz="1800" smtClean="0">
                <a:latin typeface="Courier New" pitchFamily="49" charset="0"/>
              </a:rPr>
              <a:t>  char array2[ ] = {“ARRAY”};</a:t>
            </a:r>
          </a:p>
          <a:p>
            <a:pPr>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char dayofweek[ ] = {‘M’, ‘T’, ‘W’, ‘T’, ‘F’, ‘S’, ‘S’, ‘\0’};</a:t>
            </a:r>
          </a:p>
          <a:p>
            <a:pPr>
              <a:lnSpc>
                <a:spcPct val="90000"/>
              </a:lnSpc>
              <a:buFont typeface="Wingdings" pitchFamily="2" charset="2"/>
              <a:buNone/>
            </a:pPr>
            <a:r>
              <a:rPr lang="en-US" sz="1800" smtClean="0">
                <a:latin typeface="Courier New" pitchFamily="49" charset="0"/>
              </a:rPr>
              <a:t>  float values[ ] = {100.56, 200.33, 220.44, 400.22, 0}; </a:t>
            </a:r>
          </a:p>
          <a:p>
            <a:pPr>
              <a:lnSpc>
                <a:spcPct val="90000"/>
              </a:lnSpc>
              <a:buFont typeface="Wingdings" pitchFamily="2" charset="2"/>
              <a:buNone/>
            </a:pPr>
            <a:r>
              <a:rPr lang="en-US" sz="1800" smtClean="0">
                <a:latin typeface="Courier New" pitchFamily="49" charset="0"/>
              </a:rPr>
              <a:t>  int i = 0; </a:t>
            </a:r>
          </a:p>
          <a:p>
            <a:pPr>
              <a:lnSpc>
                <a:spcPct val="90000"/>
              </a:lnSpc>
              <a:buFont typeface="Wingdings" pitchFamily="2" charset="2"/>
              <a:buNone/>
            </a:pPr>
            <a:r>
              <a:rPr lang="en-US" sz="1800" smtClean="0">
                <a:latin typeface="Courier New" pitchFamily="49" charset="0"/>
              </a:rPr>
              <a:t>  </a:t>
            </a:r>
          </a:p>
          <a:p>
            <a:pPr>
              <a:lnSpc>
                <a:spcPct val="90000"/>
              </a:lnSpc>
              <a:buFont typeface="Wingdings" pitchFamily="2" charset="2"/>
              <a:buNone/>
            </a:pPr>
            <a:r>
              <a:rPr lang="en-US" sz="1800" smtClean="0">
                <a:latin typeface="Courier New" pitchFamily="49" charset="0"/>
              </a:rPr>
              <a:t>	printf( “String 1 is %s\n”, array1);</a:t>
            </a:r>
          </a:p>
          <a:p>
            <a:pPr>
              <a:lnSpc>
                <a:spcPct val="90000"/>
              </a:lnSpc>
              <a:buFont typeface="Wingdings" pitchFamily="2" charset="2"/>
              <a:buNone/>
            </a:pPr>
            <a:r>
              <a:rPr lang="en-US" sz="1800" smtClean="0">
                <a:latin typeface="Courier New" pitchFamily="49" charset="0"/>
              </a:rPr>
              <a:t> 	printf( “String 2 is %s\n”, array2);</a:t>
            </a:r>
          </a:p>
          <a:p>
            <a:pPr>
              <a:lnSpc>
                <a:spcPct val="90000"/>
              </a:lnSpc>
              <a:buFont typeface="Wingdings" pitchFamily="2" charset="2"/>
              <a:buNone/>
            </a:pPr>
            <a:r>
              <a:rPr lang="en-US" sz="1800" smtClean="0">
                <a:latin typeface="Courier New" pitchFamily="49" charset="0"/>
              </a:rPr>
              <a:t> </a:t>
            </a:r>
          </a:p>
          <a:p>
            <a:pPr>
              <a:lnSpc>
                <a:spcPct val="90000"/>
              </a:lnSpc>
              <a:buFont typeface="Wingdings" pitchFamily="2" charset="2"/>
              <a:buNone/>
            </a:pPr>
            <a:r>
              <a:rPr lang="en-US" sz="1800" smtClean="0">
                <a:latin typeface="Courier New" pitchFamily="49" charset="0"/>
              </a:rPr>
              <a:t>	for( i = 0; dayofweek[i] != ‘\0’; i = i +1) </a:t>
            </a:r>
          </a:p>
          <a:p>
            <a:pPr>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printf ( “The Day %d in a week is %c\n”, i + 1, dayofweek[i];</a:t>
            </a:r>
          </a:p>
          <a:p>
            <a:pPr>
              <a:lnSpc>
                <a:spcPct val="90000"/>
              </a:lnSpc>
              <a:buFont typeface="Wingdings" pitchFamily="2" charset="2"/>
              <a:buNone/>
            </a:pPr>
            <a:r>
              <a:rPr lang="en-US" sz="1800" smtClean="0">
                <a:latin typeface="Courier New" pitchFamily="49" charset="0"/>
              </a:rPr>
              <a:t> </a:t>
            </a:r>
          </a:p>
          <a:p>
            <a:pPr>
              <a:lnSpc>
                <a:spcPct val="90000"/>
              </a:lnSpc>
              <a:buFont typeface="Wingdings" pitchFamily="2" charset="2"/>
              <a:buNone/>
            </a:pPr>
            <a:r>
              <a:rPr lang="en-US" sz="1800" smtClean="0">
                <a:latin typeface="Courier New" pitchFamily="49" charset="0"/>
              </a:rPr>
              <a:t>	for( i = 0; values[i] != 0; i = i +1) </a:t>
            </a:r>
          </a:p>
          <a:p>
            <a:pPr>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printf ( “The amount %d in a week is %f\n”, i + 1, values[i];</a:t>
            </a:r>
          </a:p>
          <a:p>
            <a:pPr>
              <a:lnSpc>
                <a:spcPct val="90000"/>
              </a:lnSpc>
              <a:buFont typeface="Wingdings" pitchFamily="2" charset="2"/>
              <a:buNone/>
            </a:pPr>
            <a:r>
              <a:rPr lang="en-US" sz="1800" smtClean="0">
                <a:latin typeface="Courier New" pitchFamily="49" charset="0"/>
              </a:rPr>
              <a:t>}</a:t>
            </a:r>
          </a:p>
        </p:txBody>
      </p:sp>
      <p:sp>
        <p:nvSpPr>
          <p:cNvPr id="200706" name="Rectangle 2"/>
          <p:cNvSpPr>
            <a:spLocks noGrp="1" noChangeArrowheads="1"/>
          </p:cNvSpPr>
          <p:nvPr>
            <p:ph type="title" idx="4294967295"/>
          </p:nvPr>
        </p:nvSpPr>
        <p:spPr>
          <a:xfrm>
            <a:off x="0" y="0"/>
            <a:ext cx="7562850" cy="914400"/>
          </a:xfrm>
        </p:spPr>
        <p:txBody>
          <a:bodyPr/>
          <a:lstStyle/>
          <a:p>
            <a:r>
              <a:rPr lang="en-US" sz="3200" smtClean="0"/>
              <a:t>Array Processing</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3"/>
          <p:cNvSpPr>
            <a:spLocks noGrp="1" noChangeArrowheads="1"/>
          </p:cNvSpPr>
          <p:nvPr>
            <p:ph idx="4294967295"/>
          </p:nvPr>
        </p:nvSpPr>
        <p:spPr>
          <a:xfrm>
            <a:off x="457200" y="1371600"/>
            <a:ext cx="8229600" cy="5029200"/>
          </a:xfrm>
        </p:spPr>
        <p:txBody>
          <a:bodyPr/>
          <a:lstStyle/>
          <a:p>
            <a:pPr>
              <a:lnSpc>
                <a:spcPct val="90000"/>
              </a:lnSpc>
              <a:buFont typeface="Wingdings" pitchFamily="2" charset="2"/>
              <a:buNone/>
            </a:pPr>
            <a:r>
              <a:rPr lang="en-US" smtClean="0"/>
              <a:t>/* this function finds the length of a character string */</a:t>
            </a:r>
          </a:p>
          <a:p>
            <a:pPr>
              <a:lnSpc>
                <a:spcPct val="90000"/>
              </a:lnSpc>
              <a:buFont typeface="Wingdings" pitchFamily="2" charset="2"/>
              <a:buNone/>
            </a:pPr>
            <a:r>
              <a:rPr lang="en-US" smtClean="0">
                <a:latin typeface="Courier New" pitchFamily="49" charset="0"/>
              </a:rPr>
              <a:t>#include &lt;stdio.h&gt;</a:t>
            </a:r>
          </a:p>
          <a:p>
            <a:pPr>
              <a:lnSpc>
                <a:spcPct val="90000"/>
              </a:lnSpc>
              <a:buFont typeface="Wingdings" pitchFamily="2" charset="2"/>
              <a:buNone/>
            </a:pPr>
            <a:r>
              <a:rPr lang="en-US" smtClean="0">
                <a:latin typeface="Courier New" pitchFamily="49" charset="0"/>
              </a:rPr>
              <a:t>main( )</a:t>
            </a:r>
          </a:p>
          <a:p>
            <a:pPr>
              <a:lnSpc>
                <a:spcPct val="90000"/>
              </a:lnSpc>
              <a:buFont typeface="Wingdings" pitchFamily="2" charset="2"/>
              <a:buNone/>
            </a:pPr>
            <a:r>
              <a:rPr lang="en-US" smtClean="0">
                <a:latin typeface="Courier New" pitchFamily="49" charset="0"/>
              </a:rPr>
              <a:t>{</a:t>
            </a:r>
          </a:p>
          <a:p>
            <a:pPr>
              <a:lnSpc>
                <a:spcPct val="90000"/>
              </a:lnSpc>
              <a:buFont typeface="Wingdings" pitchFamily="2" charset="2"/>
              <a:buNone/>
            </a:pPr>
            <a:r>
              <a:rPr lang="en-US" smtClean="0">
                <a:latin typeface="Courier New" pitchFamily="49" charset="0"/>
              </a:rPr>
              <a:t>  int i = 0;</a:t>
            </a:r>
          </a:p>
          <a:p>
            <a:pPr>
              <a:lnSpc>
                <a:spcPct val="90000"/>
              </a:lnSpc>
              <a:buFont typeface="Wingdings" pitchFamily="2" charset="2"/>
              <a:buNone/>
            </a:pPr>
            <a:r>
              <a:rPr lang="en-US" smtClean="0">
                <a:latin typeface="Courier New" pitchFamily="49" charset="0"/>
              </a:rPr>
              <a:t>  char string[11];</a:t>
            </a:r>
          </a:p>
          <a:p>
            <a:pPr>
              <a:lnSpc>
                <a:spcPct val="90000"/>
              </a:lnSpc>
              <a:buFont typeface="Wingdings" pitchFamily="2" charset="2"/>
              <a:buNone/>
            </a:pPr>
            <a:r>
              <a:rPr lang="en-US" smtClean="0">
                <a:latin typeface="Courier New" pitchFamily="49" charset="0"/>
              </a:rPr>
              <a:t>  </a:t>
            </a:r>
          </a:p>
          <a:p>
            <a:pPr>
              <a:lnSpc>
                <a:spcPct val="90000"/>
              </a:lnSpc>
              <a:buFont typeface="Wingdings" pitchFamily="2" charset="2"/>
              <a:buNone/>
            </a:pPr>
            <a:r>
              <a:rPr lang="en-US" smtClean="0">
                <a:latin typeface="Courier New" pitchFamily="49" charset="0"/>
              </a:rPr>
              <a:t>	</a:t>
            </a:r>
            <a:r>
              <a:rPr lang="en-US" sz="1800" smtClean="0">
                <a:latin typeface="Courier New" pitchFamily="49" charset="0"/>
              </a:rPr>
              <a:t>printf(“Enter a string of maximum ten characters\n”);</a:t>
            </a:r>
          </a:p>
          <a:p>
            <a:pPr>
              <a:lnSpc>
                <a:spcPct val="90000"/>
              </a:lnSpc>
              <a:buFont typeface="Wingdings" pitchFamily="2" charset="2"/>
              <a:buNone/>
            </a:pPr>
            <a:r>
              <a:rPr lang="en-US" smtClean="0">
                <a:latin typeface="Courier New" pitchFamily="49" charset="0"/>
              </a:rPr>
              <a:t>  gets(string);</a:t>
            </a:r>
          </a:p>
          <a:p>
            <a:pPr>
              <a:lnSpc>
                <a:spcPct val="90000"/>
              </a:lnSpc>
              <a:buFont typeface="Wingdings" pitchFamily="2" charset="2"/>
              <a:buNone/>
            </a:pPr>
            <a:r>
              <a:rPr lang="en-US" smtClean="0">
                <a:latin typeface="Courier New" pitchFamily="49" charset="0"/>
              </a:rPr>
              <a:t>  fflush( stdin);</a:t>
            </a:r>
          </a:p>
          <a:p>
            <a:pPr>
              <a:lnSpc>
                <a:spcPct val="90000"/>
              </a:lnSpc>
              <a:buFont typeface="Wingdings" pitchFamily="2" charset="2"/>
              <a:buNone/>
            </a:pPr>
            <a:r>
              <a:rPr lang="en-US" smtClean="0">
                <a:latin typeface="Courier New" pitchFamily="49" charset="0"/>
              </a:rPr>
              <a:t>  </a:t>
            </a:r>
          </a:p>
          <a:p>
            <a:pPr>
              <a:lnSpc>
                <a:spcPct val="90000"/>
              </a:lnSpc>
              <a:buFont typeface="Wingdings" pitchFamily="2" charset="2"/>
              <a:buNone/>
            </a:pPr>
            <a:r>
              <a:rPr lang="en-US" smtClean="0">
                <a:latin typeface="Courier New" pitchFamily="49" charset="0"/>
              </a:rPr>
              <a:t>	for(i =0; string[i] != ‘\0’; i = i + 1);</a:t>
            </a:r>
          </a:p>
          <a:p>
            <a:pPr>
              <a:lnSpc>
                <a:spcPct val="90000"/>
              </a:lnSpc>
              <a:buFont typeface="Wingdings" pitchFamily="2" charset="2"/>
              <a:buNone/>
            </a:pPr>
            <a:r>
              <a:rPr lang="en-US" smtClean="0">
                <a:latin typeface="Courier New" pitchFamily="49" charset="0"/>
              </a:rPr>
              <a:t>  printf(“The length of the string is %d \n”, i);</a:t>
            </a:r>
          </a:p>
          <a:p>
            <a:pPr>
              <a:lnSpc>
                <a:spcPct val="90000"/>
              </a:lnSpc>
              <a:buFont typeface="Wingdings" pitchFamily="2" charset="2"/>
              <a:buNone/>
            </a:pPr>
            <a:r>
              <a:rPr lang="en-US" smtClean="0">
                <a:latin typeface="Courier New" pitchFamily="49" charset="0"/>
              </a:rPr>
              <a:t>}</a:t>
            </a:r>
            <a:r>
              <a:rPr lang="en-US" smtClean="0"/>
              <a:t>     </a:t>
            </a:r>
          </a:p>
          <a:p>
            <a:pPr>
              <a:lnSpc>
                <a:spcPct val="90000"/>
              </a:lnSpc>
            </a:pPr>
            <a:endParaRPr lang="en-US" smtClean="0"/>
          </a:p>
        </p:txBody>
      </p:sp>
      <p:sp>
        <p:nvSpPr>
          <p:cNvPr id="202754" name="Rectangle 2"/>
          <p:cNvSpPr>
            <a:spLocks noGrp="1" noChangeArrowheads="1"/>
          </p:cNvSpPr>
          <p:nvPr>
            <p:ph type="title" idx="4294967295"/>
          </p:nvPr>
        </p:nvSpPr>
        <p:spPr>
          <a:xfrm>
            <a:off x="0" y="0"/>
            <a:ext cx="7562850" cy="914400"/>
          </a:xfrm>
        </p:spPr>
        <p:txBody>
          <a:bodyPr/>
          <a:lstStyle/>
          <a:p>
            <a:r>
              <a:rPr lang="en-US" sz="3200" smtClean="0"/>
              <a:t>Array Manipulation Using Subscripts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3"/>
          <p:cNvSpPr>
            <a:spLocks noGrp="1" noChangeArrowheads="1"/>
          </p:cNvSpPr>
          <p:nvPr>
            <p:ph idx="4294967295"/>
          </p:nvPr>
        </p:nvSpPr>
        <p:spPr>
          <a:xfrm>
            <a:off x="457200" y="1371600"/>
            <a:ext cx="8229600" cy="5029200"/>
          </a:xfrm>
        </p:spPr>
        <p:txBody>
          <a:bodyPr/>
          <a:lstStyle/>
          <a:p>
            <a:pPr>
              <a:lnSpc>
                <a:spcPct val="90000"/>
              </a:lnSpc>
              <a:buFont typeface="Wingdings" pitchFamily="2" charset="2"/>
              <a:buNone/>
            </a:pPr>
            <a:r>
              <a:rPr lang="en-US" sz="1700" smtClean="0"/>
              <a:t>/* this function converts a string to upper case */</a:t>
            </a:r>
          </a:p>
          <a:p>
            <a:pPr>
              <a:lnSpc>
                <a:spcPct val="90000"/>
              </a:lnSpc>
              <a:buFont typeface="Wingdings" pitchFamily="2" charset="2"/>
              <a:buNone/>
            </a:pPr>
            <a:r>
              <a:rPr lang="en-US" sz="1700" smtClean="0">
                <a:latin typeface="Courier New" pitchFamily="49" charset="0"/>
              </a:rPr>
              <a:t>main( )</a:t>
            </a:r>
          </a:p>
          <a:p>
            <a:pPr>
              <a:lnSpc>
                <a:spcPct val="90000"/>
              </a:lnSpc>
              <a:buFont typeface="Wingdings" pitchFamily="2" charset="2"/>
              <a:buNone/>
            </a:pPr>
            <a:r>
              <a:rPr lang="en-US" sz="1700" smtClean="0">
                <a:latin typeface="Courier New" pitchFamily="49" charset="0"/>
              </a:rPr>
              <a:t>{</a:t>
            </a:r>
          </a:p>
          <a:p>
            <a:pPr>
              <a:lnSpc>
                <a:spcPct val="90000"/>
              </a:lnSpc>
              <a:buFont typeface="Wingdings" pitchFamily="2" charset="2"/>
              <a:buNone/>
            </a:pPr>
            <a:r>
              <a:rPr lang="en-US" sz="1700" smtClean="0">
                <a:latin typeface="Courier New" pitchFamily="49" charset="0"/>
              </a:rPr>
              <a:t>  char string[51];</a:t>
            </a:r>
          </a:p>
          <a:p>
            <a:pPr>
              <a:lnSpc>
                <a:spcPct val="90000"/>
              </a:lnSpc>
              <a:buFont typeface="Wingdings" pitchFamily="2" charset="2"/>
              <a:buNone/>
            </a:pPr>
            <a:r>
              <a:rPr lang="en-US" sz="1700" smtClean="0">
                <a:latin typeface="Courier New" pitchFamily="49" charset="0"/>
              </a:rPr>
              <a:t>  int i = 0;</a:t>
            </a:r>
          </a:p>
          <a:p>
            <a:pPr>
              <a:lnSpc>
                <a:spcPct val="90000"/>
              </a:lnSpc>
              <a:buFont typeface="Wingdings" pitchFamily="2" charset="2"/>
              <a:buNone/>
            </a:pPr>
            <a:r>
              <a:rPr lang="en-US" sz="1700" smtClean="0">
                <a:latin typeface="Courier New" pitchFamily="49" charset="0"/>
              </a:rPr>
              <a:t>  printf(“Enter a string of maximum 50 characters\n”);</a:t>
            </a:r>
          </a:p>
          <a:p>
            <a:pPr>
              <a:lnSpc>
                <a:spcPct val="90000"/>
              </a:lnSpc>
              <a:buFont typeface="Wingdings" pitchFamily="2" charset="2"/>
              <a:buNone/>
            </a:pPr>
            <a:r>
              <a:rPr lang="en-US" sz="1700" smtClean="0">
                <a:latin typeface="Courier New" pitchFamily="49" charset="0"/>
              </a:rPr>
              <a:t>  gets(string);</a:t>
            </a:r>
          </a:p>
          <a:p>
            <a:pPr>
              <a:lnSpc>
                <a:spcPct val="90000"/>
              </a:lnSpc>
              <a:buFont typeface="Wingdings" pitchFamily="2" charset="2"/>
              <a:buNone/>
            </a:pPr>
            <a:r>
              <a:rPr lang="en-US" sz="1700" smtClean="0">
                <a:latin typeface="Courier New" pitchFamily="49" charset="0"/>
              </a:rPr>
              <a:t>  fflush(stdin);</a:t>
            </a:r>
          </a:p>
          <a:p>
            <a:pPr>
              <a:lnSpc>
                <a:spcPct val="90000"/>
              </a:lnSpc>
              <a:buFont typeface="Wingdings" pitchFamily="2" charset="2"/>
              <a:buNone/>
            </a:pPr>
            <a:r>
              <a:rPr lang="en-US" sz="1700" smtClean="0">
                <a:latin typeface="Courier New" pitchFamily="49" charset="0"/>
              </a:rPr>
              <a:t>  while (string[i] != ‘\0’)</a:t>
            </a:r>
          </a:p>
          <a:p>
            <a:pPr>
              <a:lnSpc>
                <a:spcPct val="90000"/>
              </a:lnSpc>
              <a:buFont typeface="Wingdings" pitchFamily="2" charset="2"/>
              <a:buNone/>
            </a:pPr>
            <a:r>
              <a:rPr lang="en-US" sz="1700" smtClean="0">
                <a:latin typeface="Courier New" pitchFamily="49" charset="0"/>
              </a:rPr>
              <a:t>   {</a:t>
            </a:r>
          </a:p>
          <a:p>
            <a:pPr>
              <a:lnSpc>
                <a:spcPct val="90000"/>
              </a:lnSpc>
              <a:buFont typeface="Wingdings" pitchFamily="2" charset="2"/>
              <a:buNone/>
            </a:pPr>
            <a:r>
              <a:rPr lang="en-US" sz="1700" smtClean="0">
                <a:latin typeface="Courier New" pitchFamily="49" charset="0"/>
              </a:rPr>
              <a:t>     if(string[i] &gt;= ‘a’ &amp;&amp; string[i] &lt;= ‘z’)</a:t>
            </a:r>
          </a:p>
          <a:p>
            <a:pPr>
              <a:lnSpc>
                <a:spcPct val="90000"/>
              </a:lnSpc>
              <a:buFont typeface="Wingdings" pitchFamily="2" charset="2"/>
              <a:buNone/>
            </a:pPr>
            <a:r>
              <a:rPr lang="en-US" sz="1700" smtClean="0">
                <a:latin typeface="Courier New" pitchFamily="49" charset="0"/>
              </a:rPr>
              <a:t>      {</a:t>
            </a:r>
          </a:p>
          <a:p>
            <a:pPr>
              <a:lnSpc>
                <a:spcPct val="90000"/>
              </a:lnSpc>
              <a:buFont typeface="Wingdings" pitchFamily="2" charset="2"/>
              <a:buNone/>
            </a:pPr>
            <a:r>
              <a:rPr lang="en-US" sz="1700" smtClean="0">
                <a:latin typeface="Courier New" pitchFamily="49" charset="0"/>
              </a:rPr>
              <a:t>        string[i] = string[i] – 32;</a:t>
            </a:r>
          </a:p>
          <a:p>
            <a:pPr>
              <a:lnSpc>
                <a:spcPct val="90000"/>
              </a:lnSpc>
              <a:buFont typeface="Wingdings" pitchFamily="2" charset="2"/>
              <a:buNone/>
            </a:pPr>
            <a:r>
              <a:rPr lang="en-US" sz="1700" smtClean="0">
                <a:latin typeface="Courier New" pitchFamily="49" charset="0"/>
              </a:rPr>
              <a:t>        i = i + 1;</a:t>
            </a:r>
          </a:p>
          <a:p>
            <a:pPr>
              <a:lnSpc>
                <a:spcPct val="90000"/>
              </a:lnSpc>
              <a:buFont typeface="Wingdings" pitchFamily="2" charset="2"/>
              <a:buNone/>
            </a:pPr>
            <a:r>
              <a:rPr lang="en-US" sz="1700" smtClean="0">
                <a:latin typeface="Courier New" pitchFamily="49" charset="0"/>
              </a:rPr>
              <a:t>       }</a:t>
            </a:r>
          </a:p>
          <a:p>
            <a:pPr>
              <a:lnSpc>
                <a:spcPct val="90000"/>
              </a:lnSpc>
              <a:buFont typeface="Wingdings" pitchFamily="2" charset="2"/>
              <a:buNone/>
            </a:pPr>
            <a:r>
              <a:rPr lang="en-US" sz="1700" smtClean="0">
                <a:latin typeface="Courier New" pitchFamily="49" charset="0"/>
              </a:rPr>
              <a:t>   printf(“The converted string is %s\n”, string)</a:t>
            </a:r>
          </a:p>
          <a:p>
            <a:pPr>
              <a:lnSpc>
                <a:spcPct val="90000"/>
              </a:lnSpc>
              <a:buFont typeface="Wingdings" pitchFamily="2" charset="2"/>
              <a:buNone/>
            </a:pPr>
            <a:r>
              <a:rPr lang="en-US" sz="1700" smtClean="0">
                <a:latin typeface="Courier New" pitchFamily="49" charset="0"/>
              </a:rPr>
              <a:t> }</a:t>
            </a:r>
          </a:p>
        </p:txBody>
      </p:sp>
      <p:sp>
        <p:nvSpPr>
          <p:cNvPr id="203778" name="Rectangle 2"/>
          <p:cNvSpPr>
            <a:spLocks noGrp="1" noChangeArrowheads="1"/>
          </p:cNvSpPr>
          <p:nvPr>
            <p:ph type="title" idx="4294967295"/>
          </p:nvPr>
        </p:nvSpPr>
        <p:spPr>
          <a:xfrm>
            <a:off x="0" y="0"/>
            <a:ext cx="7562850" cy="914400"/>
          </a:xfrm>
        </p:spPr>
        <p:txBody>
          <a:bodyPr/>
          <a:lstStyle/>
          <a:p>
            <a:r>
              <a:rPr lang="en-US" smtClean="0"/>
              <a:t>Example - Array Manipulation Using Subscripts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3"/>
          <p:cNvSpPr>
            <a:spLocks noGrp="1" noChangeArrowheads="1"/>
          </p:cNvSpPr>
          <p:nvPr>
            <p:ph idx="4294967295"/>
          </p:nvPr>
        </p:nvSpPr>
        <p:spPr>
          <a:xfrm>
            <a:off x="457200" y="1371600"/>
            <a:ext cx="7620000" cy="5029200"/>
          </a:xfrm>
        </p:spPr>
        <p:txBody>
          <a:bodyPr/>
          <a:lstStyle/>
          <a:p>
            <a:pPr algn="just">
              <a:lnSpc>
                <a:spcPct val="80000"/>
              </a:lnSpc>
            </a:pPr>
            <a:r>
              <a:rPr lang="en-US" sz="1600" smtClean="0"/>
              <a:t>/* function to extract a substring from a main string starting at a specified position, and containing a specified number of characters */</a:t>
            </a:r>
          </a:p>
          <a:p>
            <a:pPr algn="just">
              <a:lnSpc>
                <a:spcPct val="80000"/>
              </a:lnSpc>
              <a:buFont typeface="Wingdings" pitchFamily="2" charset="2"/>
              <a:buNone/>
            </a:pPr>
            <a:r>
              <a:rPr lang="en-US" sz="1600" smtClean="0">
                <a:latin typeface="Courier New" pitchFamily="49" charset="0"/>
              </a:rPr>
              <a:t>main( )</a:t>
            </a:r>
          </a:p>
          <a:p>
            <a:pPr algn="just">
              <a:lnSpc>
                <a:spcPct val="80000"/>
              </a:lnSpc>
              <a:buFont typeface="Wingdings" pitchFamily="2" charset="2"/>
              <a:buNone/>
            </a:pPr>
            <a:r>
              <a:rPr lang="en-US" sz="1600" smtClean="0">
                <a:latin typeface="Courier New" pitchFamily="49" charset="0"/>
              </a:rPr>
              <a:t>{</a:t>
            </a:r>
          </a:p>
          <a:p>
            <a:pPr algn="just">
              <a:lnSpc>
                <a:spcPct val="80000"/>
              </a:lnSpc>
              <a:buFont typeface="Wingdings" pitchFamily="2" charset="2"/>
              <a:buNone/>
            </a:pPr>
            <a:r>
              <a:rPr lang="en-US" sz="1600" smtClean="0">
                <a:latin typeface="Courier New" pitchFamily="49" charset="0"/>
              </a:rPr>
              <a:t>  int i, start_pos, no_of_chars;</a:t>
            </a:r>
          </a:p>
          <a:p>
            <a:pPr algn="just">
              <a:lnSpc>
                <a:spcPct val="80000"/>
              </a:lnSpc>
              <a:buFont typeface="Wingdings" pitchFamily="2" charset="2"/>
              <a:buNone/>
            </a:pPr>
            <a:r>
              <a:rPr lang="en-US" sz="1600" smtClean="0">
                <a:latin typeface="Courier New" pitchFamily="49" charset="0"/>
              </a:rPr>
              <a:t>  char string[101], substring[101];</a:t>
            </a:r>
          </a:p>
          <a:p>
            <a:pPr algn="just">
              <a:lnSpc>
                <a:spcPct val="80000"/>
              </a:lnSpc>
              <a:buFont typeface="Wingdings" pitchFamily="2" charset="2"/>
              <a:buNone/>
            </a:pPr>
            <a:r>
              <a:rPr lang="en-US" sz="1600" smtClean="0">
                <a:latin typeface="Courier New" pitchFamily="49" charset="0"/>
              </a:rPr>
              <a:t>  printf(“Enter a string of upto 100 characters\n”);</a:t>
            </a:r>
          </a:p>
          <a:p>
            <a:pPr algn="just">
              <a:lnSpc>
                <a:spcPct val="80000"/>
              </a:lnSpc>
              <a:buFont typeface="Wingdings" pitchFamily="2" charset="2"/>
              <a:buNone/>
            </a:pPr>
            <a:r>
              <a:rPr lang="en-US" sz="1600" smtClean="0">
                <a:latin typeface="Courier New" pitchFamily="49" charset="0"/>
              </a:rPr>
              <a:t>  gets(string);</a:t>
            </a:r>
          </a:p>
          <a:p>
            <a:pPr algn="just">
              <a:lnSpc>
                <a:spcPct val="80000"/>
              </a:lnSpc>
              <a:buFont typeface="Wingdings" pitchFamily="2" charset="2"/>
              <a:buNone/>
            </a:pPr>
            <a:r>
              <a:rPr lang="en-US" sz="1600" smtClean="0">
                <a:latin typeface="Courier New" pitchFamily="49" charset="0"/>
              </a:rPr>
              <a:t>  fflush( stdin);</a:t>
            </a:r>
          </a:p>
          <a:p>
            <a:pPr algn="just">
              <a:lnSpc>
                <a:spcPct val="80000"/>
              </a:lnSpc>
              <a:buFont typeface="Wingdings" pitchFamily="2" charset="2"/>
              <a:buNone/>
            </a:pPr>
            <a:r>
              <a:rPr lang="en-US" sz="1600" smtClean="0">
                <a:latin typeface="Courier New" pitchFamily="49" charset="0"/>
              </a:rPr>
              <a:t>  printf(“Enter start position, and no. of characters to extract\n”);</a:t>
            </a:r>
          </a:p>
          <a:p>
            <a:pPr algn="just">
              <a:lnSpc>
                <a:spcPct val="80000"/>
              </a:lnSpc>
              <a:buFont typeface="Wingdings" pitchFamily="2" charset="2"/>
              <a:buNone/>
            </a:pPr>
            <a:r>
              <a:rPr lang="en-US" sz="1600" smtClean="0">
                <a:latin typeface="Courier New" pitchFamily="49" charset="0"/>
              </a:rPr>
              <a:t>  scanf(“%d,%d”, &amp;start_pos, &amp;no_of_chars);</a:t>
            </a:r>
          </a:p>
          <a:p>
            <a:pPr algn="just">
              <a:lnSpc>
                <a:spcPct val="80000"/>
              </a:lnSpc>
              <a:buFont typeface="Wingdings" pitchFamily="2" charset="2"/>
              <a:buNone/>
            </a:pPr>
            <a:r>
              <a:rPr lang="en-US" sz="1600" smtClean="0">
                <a:latin typeface="Courier New" pitchFamily="49" charset="0"/>
              </a:rPr>
              <a:t>  fflush(stdin);</a:t>
            </a:r>
          </a:p>
          <a:p>
            <a:pPr algn="just">
              <a:lnSpc>
                <a:spcPct val="80000"/>
              </a:lnSpc>
              <a:buFont typeface="Wingdings" pitchFamily="2" charset="2"/>
              <a:buNone/>
            </a:pPr>
            <a:r>
              <a:rPr lang="en-US" sz="1600" smtClean="0">
                <a:latin typeface="Courier New" pitchFamily="49" charset="0"/>
              </a:rPr>
              <a:t>  start_pos = start_pos -1;</a:t>
            </a:r>
          </a:p>
          <a:p>
            <a:pPr algn="just">
              <a:lnSpc>
                <a:spcPct val="80000"/>
              </a:lnSpc>
              <a:buFont typeface="Wingdings" pitchFamily="2" charset="2"/>
              <a:buNone/>
            </a:pPr>
            <a:r>
              <a:rPr lang="en-US" sz="1600" smtClean="0">
                <a:latin typeface="Courier New" pitchFamily="49" charset="0"/>
              </a:rPr>
              <a:t>  for (i = 0; i &lt; no_of_chars; i = i + 1, start_pos = start_pos + 1)</a:t>
            </a:r>
          </a:p>
          <a:p>
            <a:pPr algn="just">
              <a:lnSpc>
                <a:spcPct val="80000"/>
              </a:lnSpc>
              <a:buFont typeface="Wingdings" pitchFamily="2" charset="2"/>
              <a:buNone/>
            </a:pPr>
            <a:r>
              <a:rPr lang="en-US" sz="1600" smtClean="0">
                <a:latin typeface="Courier New" pitchFamily="49" charset="0"/>
              </a:rPr>
              <a:t>   {</a:t>
            </a:r>
          </a:p>
          <a:p>
            <a:pPr algn="just">
              <a:lnSpc>
                <a:spcPct val="80000"/>
              </a:lnSpc>
              <a:buFont typeface="Wingdings" pitchFamily="2" charset="2"/>
              <a:buNone/>
            </a:pPr>
            <a:r>
              <a:rPr lang="en-US" sz="1600" smtClean="0">
                <a:latin typeface="Courier New" pitchFamily="49" charset="0"/>
              </a:rPr>
              <a:t>     substring[i] = string[sp];</a:t>
            </a:r>
          </a:p>
          <a:p>
            <a:pPr algn="just">
              <a:lnSpc>
                <a:spcPct val="80000"/>
              </a:lnSpc>
              <a:buFont typeface="Wingdings" pitchFamily="2" charset="2"/>
              <a:buNone/>
            </a:pPr>
            <a:r>
              <a:rPr lang="en-US" sz="1600" smtClean="0">
                <a:latin typeface="Courier New" pitchFamily="49" charset="0"/>
              </a:rPr>
              <a:t>    }</a:t>
            </a:r>
          </a:p>
          <a:p>
            <a:pPr algn="just">
              <a:lnSpc>
                <a:spcPct val="80000"/>
              </a:lnSpc>
              <a:buFont typeface="Wingdings" pitchFamily="2" charset="2"/>
              <a:buNone/>
            </a:pPr>
            <a:r>
              <a:rPr lang="en-US" sz="1600" smtClean="0">
                <a:latin typeface="Courier New" pitchFamily="49" charset="0"/>
              </a:rPr>
              <a:t>   substring[i] = ‘\0’;</a:t>
            </a:r>
          </a:p>
          <a:p>
            <a:pPr algn="just">
              <a:lnSpc>
                <a:spcPct val="80000"/>
              </a:lnSpc>
              <a:buFont typeface="Wingdings" pitchFamily="2" charset="2"/>
              <a:buNone/>
            </a:pPr>
            <a:r>
              <a:rPr lang="en-US" sz="1600" smtClean="0">
                <a:latin typeface="Courier New" pitchFamily="49" charset="0"/>
              </a:rPr>
              <a:t>   printf(“The substring is %s\n”, substring);</a:t>
            </a:r>
          </a:p>
          <a:p>
            <a:pPr algn="just">
              <a:lnSpc>
                <a:spcPct val="80000"/>
              </a:lnSpc>
              <a:buFont typeface="Wingdings" pitchFamily="2" charset="2"/>
              <a:buNone/>
            </a:pPr>
            <a:r>
              <a:rPr lang="en-US" sz="1600" smtClean="0">
                <a:latin typeface="Courier New" pitchFamily="49" charset="0"/>
              </a:rPr>
              <a:t> }</a:t>
            </a:r>
            <a:r>
              <a:rPr lang="en-US" sz="1600" smtClean="0"/>
              <a:t>    </a:t>
            </a:r>
          </a:p>
          <a:p>
            <a:pPr algn="just">
              <a:lnSpc>
                <a:spcPct val="80000"/>
              </a:lnSpc>
            </a:pPr>
            <a:endParaRPr lang="en-US" sz="1600" smtClean="0"/>
          </a:p>
        </p:txBody>
      </p:sp>
      <p:sp>
        <p:nvSpPr>
          <p:cNvPr id="205826" name="Rectangle 2"/>
          <p:cNvSpPr>
            <a:spLocks noGrp="1" noChangeArrowheads="1"/>
          </p:cNvSpPr>
          <p:nvPr>
            <p:ph type="title" idx="4294967295"/>
          </p:nvPr>
        </p:nvSpPr>
        <p:spPr>
          <a:xfrm>
            <a:off x="0" y="0"/>
            <a:ext cx="8077200" cy="914400"/>
          </a:xfrm>
        </p:spPr>
        <p:txBody>
          <a:bodyPr/>
          <a:lstStyle/>
          <a:p>
            <a:r>
              <a:rPr lang="en-US" sz="2700" dirty="0" smtClean="0"/>
              <a:t>Example - Array Manipulation Using Subscripts (Contd.).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3"/>
          <p:cNvSpPr>
            <a:spLocks noGrp="1" noChangeArrowheads="1"/>
          </p:cNvSpPr>
          <p:nvPr>
            <p:ph idx="4294967295"/>
          </p:nvPr>
        </p:nvSpPr>
        <p:spPr>
          <a:xfrm>
            <a:off x="304800" y="1219200"/>
            <a:ext cx="8534400" cy="5562600"/>
          </a:xfrm>
        </p:spPr>
        <p:txBody>
          <a:bodyPr/>
          <a:lstStyle/>
          <a:p>
            <a:pPr algn="just">
              <a:lnSpc>
                <a:spcPct val="90000"/>
              </a:lnSpc>
              <a:buFont typeface="Wingdings" pitchFamily="2" charset="2"/>
              <a:buNone/>
            </a:pPr>
            <a:r>
              <a:rPr lang="en-US" sz="1600" smtClean="0"/>
              <a:t>/* the following function accepts numbers as long as 0 is not entered as an array element, and displays the sum of the numbers in the array along with the array elements */</a:t>
            </a:r>
          </a:p>
          <a:p>
            <a:pPr algn="just">
              <a:lnSpc>
                <a:spcPct val="90000"/>
              </a:lnSpc>
              <a:buFont typeface="Wingdings" pitchFamily="2" charset="2"/>
              <a:buNone/>
            </a:pPr>
            <a:endParaRPr lang="en-US" sz="1600" smtClean="0">
              <a:latin typeface="Courier New" pitchFamily="49" charset="0"/>
            </a:endParaRPr>
          </a:p>
          <a:p>
            <a:pPr algn="just">
              <a:lnSpc>
                <a:spcPct val="90000"/>
              </a:lnSpc>
              <a:buFont typeface="Wingdings" pitchFamily="2" charset="2"/>
              <a:buNone/>
            </a:pPr>
            <a:r>
              <a:rPr lang="en-US" sz="1600" smtClean="0">
                <a:latin typeface="Courier New" pitchFamily="49" charset="0"/>
              </a:rPr>
              <a:t>main( )</a:t>
            </a:r>
          </a:p>
          <a:p>
            <a:pPr algn="just">
              <a:lnSpc>
                <a:spcPct val="90000"/>
              </a:lnSpc>
              <a:buFont typeface="Wingdings" pitchFamily="2" charset="2"/>
              <a:buNone/>
            </a:pPr>
            <a:r>
              <a:rPr lang="en-US" sz="1600" smtClean="0">
                <a:latin typeface="Courier New" pitchFamily="49" charset="0"/>
              </a:rPr>
              <a:t>{</a:t>
            </a:r>
          </a:p>
          <a:p>
            <a:pPr algn="just">
              <a:lnSpc>
                <a:spcPct val="90000"/>
              </a:lnSpc>
              <a:buFont typeface="Wingdings" pitchFamily="2" charset="2"/>
              <a:buNone/>
            </a:pPr>
            <a:r>
              <a:rPr lang="en-US" sz="1600" smtClean="0">
                <a:latin typeface="Courier New" pitchFamily="49" charset="0"/>
              </a:rPr>
              <a:t>  int total, int_array[20], i = -1;</a:t>
            </a:r>
          </a:p>
          <a:p>
            <a:pPr algn="just">
              <a:lnSpc>
                <a:spcPct val="90000"/>
              </a:lnSpc>
              <a:buFont typeface="Wingdings" pitchFamily="2" charset="2"/>
              <a:buNone/>
            </a:pPr>
            <a:r>
              <a:rPr lang="en-US" sz="1600" smtClean="0">
                <a:latin typeface="Courier New" pitchFamily="49" charset="0"/>
              </a:rPr>
              <a:t>  do</a:t>
            </a:r>
          </a:p>
          <a:p>
            <a:pPr algn="just">
              <a:lnSpc>
                <a:spcPct val="90000"/>
              </a:lnSpc>
              <a:buFont typeface="Wingdings" pitchFamily="2" charset="2"/>
              <a:buNone/>
            </a:pPr>
            <a:r>
              <a:rPr lang="en-US" sz="1600" smtClean="0">
                <a:latin typeface="Courier New" pitchFamily="49" charset="0"/>
              </a:rPr>
              <a:t>   {</a:t>
            </a:r>
          </a:p>
          <a:p>
            <a:pPr algn="just">
              <a:lnSpc>
                <a:spcPct val="90000"/>
              </a:lnSpc>
              <a:buFont typeface="Wingdings" pitchFamily="2" charset="2"/>
              <a:buNone/>
            </a:pPr>
            <a:r>
              <a:rPr lang="en-US" sz="1600" smtClean="0">
                <a:latin typeface="Courier New" pitchFamily="49" charset="0"/>
              </a:rPr>
              <a:t>     i = i + 1;</a:t>
            </a:r>
          </a:p>
          <a:p>
            <a:pPr algn="just">
              <a:lnSpc>
                <a:spcPct val="90000"/>
              </a:lnSpc>
              <a:buFont typeface="Wingdings" pitchFamily="2" charset="2"/>
              <a:buNone/>
            </a:pPr>
            <a:r>
              <a:rPr lang="en-US" sz="1600" smtClean="0">
                <a:latin typeface="Courier New" pitchFamily="49" charset="0"/>
              </a:rPr>
              <a:t>     printf(“Enter number %d (0 to terminate)\n”);</a:t>
            </a:r>
          </a:p>
          <a:p>
            <a:pPr algn="just">
              <a:lnSpc>
                <a:spcPct val="90000"/>
              </a:lnSpc>
              <a:buFont typeface="Wingdings" pitchFamily="2" charset="2"/>
              <a:buNone/>
            </a:pPr>
            <a:r>
              <a:rPr lang="en-US" sz="1600" smtClean="0">
                <a:latin typeface="Courier New" pitchFamily="49" charset="0"/>
              </a:rPr>
              <a:t>     scanf(“%d”, &amp;int_array[i]);</a:t>
            </a:r>
          </a:p>
          <a:p>
            <a:pPr algn="just">
              <a:lnSpc>
                <a:spcPct val="90000"/>
              </a:lnSpc>
              <a:buFont typeface="Wingdings" pitchFamily="2" charset="2"/>
              <a:buNone/>
            </a:pPr>
            <a:r>
              <a:rPr lang="en-US" sz="1600" smtClean="0">
                <a:latin typeface="Courier New" pitchFamily="49" charset="0"/>
              </a:rPr>
              <a:t>    }while (int_array[i] != 0);</a:t>
            </a:r>
          </a:p>
          <a:p>
            <a:pPr algn="just">
              <a:lnSpc>
                <a:spcPct val="90000"/>
              </a:lnSpc>
              <a:buFont typeface="Wingdings" pitchFamily="2" charset="2"/>
              <a:buNone/>
            </a:pPr>
            <a:r>
              <a:rPr lang="en-US" sz="1600" smtClean="0">
                <a:latin typeface="Courier New" pitchFamily="49" charset="0"/>
              </a:rPr>
              <a:t>   i = 0;</a:t>
            </a:r>
          </a:p>
          <a:p>
            <a:pPr algn="just">
              <a:lnSpc>
                <a:spcPct val="90000"/>
              </a:lnSpc>
              <a:buFont typeface="Wingdings" pitchFamily="2" charset="2"/>
              <a:buNone/>
            </a:pPr>
            <a:r>
              <a:rPr lang="en-US" sz="1600" smtClean="0">
                <a:latin typeface="Courier New" pitchFamily="49" charset="0"/>
              </a:rPr>
              <a:t>   while (int_array != 0)</a:t>
            </a:r>
          </a:p>
          <a:p>
            <a:pPr algn="just">
              <a:lnSpc>
                <a:spcPct val="90000"/>
              </a:lnSpc>
              <a:buFont typeface="Wingdings" pitchFamily="2" charset="2"/>
              <a:buNone/>
            </a:pPr>
            <a:r>
              <a:rPr lang="en-US" sz="1600" smtClean="0">
                <a:latin typeface="Courier New" pitchFamily="49" charset="0"/>
              </a:rPr>
              <a:t>   {</a:t>
            </a:r>
          </a:p>
          <a:p>
            <a:pPr algn="just">
              <a:lnSpc>
                <a:spcPct val="90000"/>
              </a:lnSpc>
              <a:buFont typeface="Wingdings" pitchFamily="2" charset="2"/>
              <a:buNone/>
            </a:pPr>
            <a:r>
              <a:rPr lang="en-US" sz="1600" smtClean="0">
                <a:latin typeface="Courier New" pitchFamily="49" charset="0"/>
              </a:rPr>
              <a:t>     </a:t>
            </a:r>
            <a:r>
              <a:rPr lang="en-US" sz="1400" smtClean="0">
                <a:latin typeface="Courier New" pitchFamily="49" charset="0"/>
              </a:rPr>
              <a:t>printf(“Element number  %d is %d\n”, i + 1, int_array[i]);</a:t>
            </a:r>
          </a:p>
          <a:p>
            <a:pPr algn="just">
              <a:lnSpc>
                <a:spcPct val="90000"/>
              </a:lnSpc>
              <a:buFont typeface="Wingdings" pitchFamily="2" charset="2"/>
              <a:buNone/>
            </a:pPr>
            <a:r>
              <a:rPr lang="en-US" sz="1600" smtClean="0">
                <a:latin typeface="Courier New" pitchFamily="49" charset="0"/>
              </a:rPr>
              <a:t>     total = total + int_array[i];</a:t>
            </a:r>
          </a:p>
          <a:p>
            <a:pPr algn="just">
              <a:lnSpc>
                <a:spcPct val="90000"/>
              </a:lnSpc>
              <a:buFont typeface="Wingdings" pitchFamily="2" charset="2"/>
              <a:buNone/>
            </a:pPr>
            <a:r>
              <a:rPr lang="en-US" sz="1600" smtClean="0">
                <a:latin typeface="Courier New" pitchFamily="49" charset="0"/>
              </a:rPr>
              <a:t>    }</a:t>
            </a:r>
          </a:p>
          <a:p>
            <a:pPr algn="just">
              <a:lnSpc>
                <a:spcPct val="90000"/>
              </a:lnSpc>
              <a:buFont typeface="Wingdings" pitchFamily="2" charset="2"/>
              <a:buNone/>
            </a:pPr>
            <a:r>
              <a:rPr lang="en-US" sz="1600" smtClean="0">
                <a:latin typeface="Courier New" pitchFamily="49" charset="0"/>
              </a:rPr>
              <a:t>  </a:t>
            </a:r>
            <a:r>
              <a:rPr lang="en-US" sz="1400" smtClean="0">
                <a:latin typeface="Courier New" pitchFamily="49" charset="0"/>
              </a:rPr>
              <a:t>printf(“The sum of the numbers in the array is %d \n”, total);</a:t>
            </a:r>
          </a:p>
          <a:p>
            <a:pPr algn="just">
              <a:lnSpc>
                <a:spcPct val="90000"/>
              </a:lnSpc>
              <a:buFont typeface="Wingdings" pitchFamily="2" charset="2"/>
              <a:buNone/>
            </a:pPr>
            <a:r>
              <a:rPr lang="en-US" sz="1600" smtClean="0">
                <a:latin typeface="Courier New" pitchFamily="49" charset="0"/>
              </a:rPr>
              <a:t> }</a:t>
            </a:r>
            <a:r>
              <a:rPr lang="en-US" sz="1600" smtClean="0"/>
              <a:t>   </a:t>
            </a:r>
          </a:p>
        </p:txBody>
      </p:sp>
      <p:sp>
        <p:nvSpPr>
          <p:cNvPr id="206850" name="Rectangle 2"/>
          <p:cNvSpPr>
            <a:spLocks noGrp="1" noChangeArrowheads="1"/>
          </p:cNvSpPr>
          <p:nvPr>
            <p:ph type="title" idx="4294967295"/>
          </p:nvPr>
        </p:nvSpPr>
        <p:spPr>
          <a:xfrm>
            <a:off x="0" y="0"/>
            <a:ext cx="7562850" cy="914400"/>
          </a:xfrm>
        </p:spPr>
        <p:txBody>
          <a:bodyPr/>
          <a:lstStyle/>
          <a:p>
            <a:r>
              <a:rPr lang="en-US" smtClean="0"/>
              <a:t>Example - Array Manipulation Using Subscripts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idx="4294967295"/>
          </p:nvPr>
        </p:nvSpPr>
        <p:spPr/>
        <p:txBody>
          <a:bodyPr/>
          <a:lstStyle/>
          <a:p>
            <a:pPr eaLnBrk="1" hangingPunct="1"/>
            <a:r>
              <a:rPr lang="en-US" smtClean="0"/>
              <a:t>Two-Dimensional Arrays</a:t>
            </a:r>
          </a:p>
        </p:txBody>
      </p:sp>
      <p:sp>
        <p:nvSpPr>
          <p:cNvPr id="207874" name="Rectangle 3"/>
          <p:cNvSpPr>
            <a:spLocks noGrp="1"/>
          </p:cNvSpPr>
          <p:nvPr>
            <p:ph type="body" idx="4294967295"/>
          </p:nvPr>
        </p:nvSpPr>
        <p:spPr/>
        <p:txBody>
          <a:bodyPr/>
          <a:lstStyle/>
          <a:p>
            <a:pPr eaLnBrk="1" hangingPunct="1"/>
            <a:r>
              <a:rPr lang="en-US" b="1" smtClean="0">
                <a:solidFill>
                  <a:schemeClr val="folHlink"/>
                </a:solidFill>
              </a:rPr>
              <a:t>Declaration:</a:t>
            </a:r>
          </a:p>
          <a:p>
            <a:pPr eaLnBrk="1" hangingPunct="1">
              <a:buFont typeface="Wingdings" pitchFamily="2" charset="2"/>
              <a:buNone/>
            </a:pPr>
            <a:r>
              <a:rPr lang="en-US" i="1" smtClean="0">
                <a:solidFill>
                  <a:schemeClr val="folHlink"/>
                </a:solidFill>
              </a:rPr>
              <a:t>type</a:t>
            </a:r>
            <a:r>
              <a:rPr lang="en-US" smtClean="0"/>
              <a:t> array_name[rowsize][columnsize];</a:t>
            </a:r>
          </a:p>
          <a:p>
            <a:pPr eaLnBrk="1" hangingPunct="1">
              <a:buFont typeface="Wingdings" pitchFamily="2" charset="2"/>
              <a:buNone/>
            </a:pPr>
            <a:r>
              <a:rPr lang="en-US" smtClean="0"/>
              <a:t>Eg: </a:t>
            </a:r>
          </a:p>
          <a:p>
            <a:pPr eaLnBrk="1" hangingPunct="1">
              <a:buFont typeface="Wingdings" pitchFamily="2" charset="2"/>
              <a:buNone/>
            </a:pPr>
            <a:r>
              <a:rPr lang="en-US" smtClean="0">
                <a:latin typeface="Courier New" pitchFamily="49" charset="0"/>
              </a:rPr>
              <a:t>int m[3][3]={0,0,0,1,1,1,2,2,2};</a:t>
            </a:r>
          </a:p>
          <a:p>
            <a:pPr eaLnBrk="1" hangingPunct="1">
              <a:buFont typeface="Wingdings" pitchFamily="2" charset="2"/>
              <a:buNone/>
            </a:pPr>
            <a:r>
              <a:rPr lang="en-US" smtClean="0"/>
              <a:t>m[0][0]   m[0][1]   m[0][2]</a:t>
            </a:r>
          </a:p>
          <a:p>
            <a:pPr eaLnBrk="1" hangingPunct="1">
              <a:buFont typeface="Wingdings" pitchFamily="2" charset="2"/>
              <a:buNone/>
            </a:pPr>
            <a:r>
              <a:rPr lang="en-US" smtClean="0"/>
              <a:t>m[1][0]   m[1][1]   m[1][2]</a:t>
            </a:r>
          </a:p>
          <a:p>
            <a:pPr eaLnBrk="1" hangingPunct="1">
              <a:buFont typeface="Wingdings" pitchFamily="2" charset="2"/>
              <a:buNone/>
            </a:pPr>
            <a:r>
              <a:rPr lang="en-US" smtClean="0"/>
              <a:t>m[2][0]   m[2][1]   m[2][2]</a:t>
            </a:r>
          </a:p>
          <a:p>
            <a:pPr eaLnBrk="1" hangingPunct="1"/>
            <a:endParaRPr lang="en-US" smtClean="0">
              <a:latin typeface="Courier New" pitchFamily="49" charset="0"/>
            </a:endParaRPr>
          </a:p>
        </p:txBody>
      </p:sp>
      <p:sp>
        <p:nvSpPr>
          <p:cNvPr id="207875" name="Text Box 4"/>
          <p:cNvSpPr txBox="1">
            <a:spLocks noChangeArrowheads="1"/>
          </p:cNvSpPr>
          <p:nvPr/>
        </p:nvSpPr>
        <p:spPr bwMode="auto">
          <a:xfrm>
            <a:off x="381000" y="4876800"/>
            <a:ext cx="3962400" cy="1006475"/>
          </a:xfrm>
          <a:prstGeom prst="rect">
            <a:avLst/>
          </a:prstGeom>
          <a:noFill/>
          <a:ln w="9525">
            <a:noFill/>
            <a:miter lim="800000"/>
            <a:headEnd/>
            <a:tailEnd/>
          </a:ln>
        </p:spPr>
        <p:txBody>
          <a:bodyPr>
            <a:spAutoFit/>
          </a:bodyPr>
          <a:lstStyle/>
          <a:p>
            <a:r>
              <a:rPr lang="en-US" sz="2000">
                <a:latin typeface="Gill Sans MT" pitchFamily="34" charset="0"/>
              </a:rPr>
              <a:t>In multi-dimensional arrays,elements are stored </a:t>
            </a:r>
            <a:r>
              <a:rPr lang="en-US" sz="2000" i="1">
                <a:solidFill>
                  <a:schemeClr val="folHlink"/>
                </a:solidFill>
                <a:latin typeface="Gill Sans MT" pitchFamily="34" charset="0"/>
              </a:rPr>
              <a:t>sequentially row wise</a:t>
            </a:r>
            <a:r>
              <a:rPr lang="en-US" sz="2000">
                <a:latin typeface="Gill Sans MT" pitchFamily="34" charset="0"/>
              </a:rPr>
              <a:t> in memory.</a:t>
            </a:r>
          </a:p>
        </p:txBody>
      </p:sp>
      <p:pic>
        <p:nvPicPr>
          <p:cNvPr id="207876" name="Picture 5"/>
          <p:cNvPicPr>
            <a:picLocks noChangeAspect="1" noChangeArrowheads="1"/>
          </p:cNvPicPr>
          <p:nvPr/>
        </p:nvPicPr>
        <p:blipFill>
          <a:blip r:embed="rId3" cstate="print"/>
          <a:srcRect/>
          <a:stretch>
            <a:fillRect/>
          </a:stretch>
        </p:blipFill>
        <p:spPr bwMode="auto">
          <a:xfrm>
            <a:off x="5546725" y="1524000"/>
            <a:ext cx="3349625" cy="47244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0835" name="Group 51"/>
          <p:cNvGraphicFramePr>
            <a:graphicFrameLocks noGrp="1"/>
          </p:cNvGraphicFramePr>
          <p:nvPr>
            <p:ph idx="4294967295"/>
          </p:nvPr>
        </p:nvGraphicFramePr>
        <p:xfrm>
          <a:off x="1219200" y="2133600"/>
          <a:ext cx="7467600" cy="2667000"/>
        </p:xfrm>
        <a:graphic>
          <a:graphicData uri="http://schemas.openxmlformats.org/drawingml/2006/table">
            <a:tbl>
              <a:tblPr/>
              <a:tblGrid>
                <a:gridCol w="2489200"/>
                <a:gridCol w="2489200"/>
                <a:gridCol w="2489200"/>
              </a:tblGrid>
              <a:tr h="961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10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97510" marR="1975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39" name="Rectangle 2"/>
          <p:cNvSpPr>
            <a:spLocks noGrp="1" noChangeArrowheads="1"/>
          </p:cNvSpPr>
          <p:nvPr>
            <p:ph type="title" idx="4294967295"/>
          </p:nvPr>
        </p:nvSpPr>
        <p:spPr>
          <a:xfrm>
            <a:off x="0" y="0"/>
            <a:ext cx="7562850" cy="914400"/>
          </a:xfrm>
        </p:spPr>
        <p:txBody>
          <a:bodyPr/>
          <a:lstStyle/>
          <a:p>
            <a:r>
              <a:rPr lang="en-US" sz="3200" dirty="0" smtClean="0"/>
              <a:t>Two-dimensional Arrays (Contd.).</a:t>
            </a:r>
          </a:p>
        </p:txBody>
      </p:sp>
      <p:graphicFrame>
        <p:nvGraphicFramePr>
          <p:cNvPr id="1270850" name="Group 66"/>
          <p:cNvGraphicFramePr>
            <a:graphicFrameLocks noGrp="1"/>
          </p:cNvGraphicFramePr>
          <p:nvPr>
            <p:ph sz="half" idx="4294967295"/>
          </p:nvPr>
        </p:nvGraphicFramePr>
        <p:xfrm>
          <a:off x="1143000" y="5562600"/>
          <a:ext cx="7696200" cy="471488"/>
        </p:xfrm>
        <a:graphic>
          <a:graphicData uri="http://schemas.openxmlformats.org/drawingml/2006/table">
            <a:tbl>
              <a:tblPr/>
              <a:tblGrid>
                <a:gridCol w="855663"/>
                <a:gridCol w="854075"/>
                <a:gridCol w="855662"/>
                <a:gridCol w="855663"/>
                <a:gridCol w="854075"/>
                <a:gridCol w="855662"/>
                <a:gridCol w="855663"/>
                <a:gridCol w="854075"/>
                <a:gridCol w="855662"/>
              </a:tblGrid>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62" name="Text Box 24"/>
          <p:cNvSpPr txBox="1">
            <a:spLocks noChangeArrowheads="1"/>
          </p:cNvSpPr>
          <p:nvPr/>
        </p:nvSpPr>
        <p:spPr bwMode="auto">
          <a:xfrm>
            <a:off x="457200" y="2224088"/>
            <a:ext cx="6858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row</a:t>
            </a:r>
            <a:r>
              <a:rPr lang="en-US">
                <a:latin typeface="Times New Roman" pitchFamily="18" charset="0"/>
              </a:rPr>
              <a:t> 0</a:t>
            </a:r>
          </a:p>
        </p:txBody>
      </p:sp>
      <p:sp>
        <p:nvSpPr>
          <p:cNvPr id="209963" name="Text Box 25"/>
          <p:cNvSpPr txBox="1">
            <a:spLocks noChangeArrowheads="1"/>
          </p:cNvSpPr>
          <p:nvPr/>
        </p:nvSpPr>
        <p:spPr bwMode="auto">
          <a:xfrm>
            <a:off x="457200" y="3214688"/>
            <a:ext cx="6858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row</a:t>
            </a:r>
            <a:r>
              <a:rPr lang="en-US">
                <a:latin typeface="Times New Roman" pitchFamily="18" charset="0"/>
              </a:rPr>
              <a:t> 1</a:t>
            </a:r>
          </a:p>
        </p:txBody>
      </p:sp>
      <p:sp>
        <p:nvSpPr>
          <p:cNvPr id="209964" name="Text Box 26"/>
          <p:cNvSpPr txBox="1">
            <a:spLocks noChangeArrowheads="1"/>
          </p:cNvSpPr>
          <p:nvPr/>
        </p:nvSpPr>
        <p:spPr bwMode="auto">
          <a:xfrm>
            <a:off x="457200" y="4205288"/>
            <a:ext cx="6858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row</a:t>
            </a:r>
            <a:r>
              <a:rPr lang="en-US">
                <a:latin typeface="Times New Roman" pitchFamily="18" charset="0"/>
              </a:rPr>
              <a:t> 2</a:t>
            </a:r>
          </a:p>
        </p:txBody>
      </p:sp>
      <p:sp>
        <p:nvSpPr>
          <p:cNvPr id="209965" name="Text Box 27"/>
          <p:cNvSpPr txBox="1">
            <a:spLocks noChangeArrowheads="1"/>
          </p:cNvSpPr>
          <p:nvPr/>
        </p:nvSpPr>
        <p:spPr bwMode="auto">
          <a:xfrm>
            <a:off x="1371600" y="1676400"/>
            <a:ext cx="6858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col</a:t>
            </a:r>
            <a:r>
              <a:rPr lang="en-US">
                <a:latin typeface="Times New Roman" pitchFamily="18" charset="0"/>
              </a:rPr>
              <a:t> 0</a:t>
            </a:r>
          </a:p>
        </p:txBody>
      </p:sp>
      <p:sp>
        <p:nvSpPr>
          <p:cNvPr id="209966" name="Text Box 28"/>
          <p:cNvSpPr txBox="1">
            <a:spLocks noChangeArrowheads="1"/>
          </p:cNvSpPr>
          <p:nvPr/>
        </p:nvSpPr>
        <p:spPr bwMode="auto">
          <a:xfrm>
            <a:off x="4267200" y="1676400"/>
            <a:ext cx="6858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col</a:t>
            </a:r>
            <a:r>
              <a:rPr lang="en-US">
                <a:latin typeface="Times New Roman" pitchFamily="18" charset="0"/>
              </a:rPr>
              <a:t> 1</a:t>
            </a:r>
          </a:p>
        </p:txBody>
      </p:sp>
      <p:sp>
        <p:nvSpPr>
          <p:cNvPr id="209967" name="Text Box 29"/>
          <p:cNvSpPr txBox="1">
            <a:spLocks noChangeArrowheads="1"/>
          </p:cNvSpPr>
          <p:nvPr/>
        </p:nvSpPr>
        <p:spPr bwMode="auto">
          <a:xfrm>
            <a:off x="6934200" y="1600200"/>
            <a:ext cx="6858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col 2</a:t>
            </a:r>
          </a:p>
        </p:txBody>
      </p:sp>
      <p:sp>
        <p:nvSpPr>
          <p:cNvPr id="209968" name="Rectangle 67"/>
          <p:cNvSpPr>
            <a:spLocks noChangeArrowheads="1"/>
          </p:cNvSpPr>
          <p:nvPr/>
        </p:nvSpPr>
        <p:spPr bwMode="auto">
          <a:xfrm>
            <a:off x="1066800" y="4953000"/>
            <a:ext cx="609600" cy="381000"/>
          </a:xfrm>
          <a:prstGeom prst="rect">
            <a:avLst/>
          </a:prstGeom>
          <a:noFill/>
          <a:ln w="9525" algn="ctr">
            <a:noFill/>
            <a:miter lim="800000"/>
            <a:headEnd/>
            <a:tailEnd/>
          </a:ln>
        </p:spPr>
        <p:txBody>
          <a:bodyPr wrap="none" anchor="ctr">
            <a:spAutoFit/>
          </a:bodyPr>
          <a:lstStyle/>
          <a:p>
            <a:endParaRPr lang="en-US" sz="2400">
              <a:latin typeface="Times New Roman" pitchFamily="18" charset="0"/>
            </a:endParaRPr>
          </a:p>
        </p:txBody>
      </p:sp>
      <p:sp>
        <p:nvSpPr>
          <p:cNvPr id="209969" name="Text Box 68"/>
          <p:cNvSpPr txBox="1">
            <a:spLocks noChangeArrowheads="1"/>
          </p:cNvSpPr>
          <p:nvPr/>
        </p:nvSpPr>
        <p:spPr bwMode="auto">
          <a:xfrm>
            <a:off x="11430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r0,c0</a:t>
            </a:r>
          </a:p>
        </p:txBody>
      </p:sp>
      <p:sp>
        <p:nvSpPr>
          <p:cNvPr id="209970" name="Text Box 70"/>
          <p:cNvSpPr txBox="1">
            <a:spLocks noChangeArrowheads="1"/>
          </p:cNvSpPr>
          <p:nvPr/>
        </p:nvSpPr>
        <p:spPr bwMode="auto">
          <a:xfrm>
            <a:off x="19812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r0,c1</a:t>
            </a:r>
          </a:p>
        </p:txBody>
      </p:sp>
      <p:sp>
        <p:nvSpPr>
          <p:cNvPr id="209971" name="Text Box 71"/>
          <p:cNvSpPr txBox="1">
            <a:spLocks noChangeArrowheads="1"/>
          </p:cNvSpPr>
          <p:nvPr/>
        </p:nvSpPr>
        <p:spPr bwMode="auto">
          <a:xfrm>
            <a:off x="28194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r0,c2</a:t>
            </a:r>
          </a:p>
        </p:txBody>
      </p:sp>
      <p:sp>
        <p:nvSpPr>
          <p:cNvPr id="209972" name="Text Box 72"/>
          <p:cNvSpPr txBox="1">
            <a:spLocks noChangeArrowheads="1"/>
          </p:cNvSpPr>
          <p:nvPr/>
        </p:nvSpPr>
        <p:spPr bwMode="auto">
          <a:xfrm>
            <a:off x="36576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r1,c0</a:t>
            </a:r>
          </a:p>
        </p:txBody>
      </p:sp>
      <p:sp>
        <p:nvSpPr>
          <p:cNvPr id="209973" name="Text Box 73"/>
          <p:cNvSpPr txBox="1">
            <a:spLocks noChangeArrowheads="1"/>
          </p:cNvSpPr>
          <p:nvPr/>
        </p:nvSpPr>
        <p:spPr bwMode="auto">
          <a:xfrm>
            <a:off x="45720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r1,c1</a:t>
            </a:r>
          </a:p>
        </p:txBody>
      </p:sp>
      <p:sp>
        <p:nvSpPr>
          <p:cNvPr id="209974" name="Text Box 74"/>
          <p:cNvSpPr txBox="1">
            <a:spLocks noChangeArrowheads="1"/>
          </p:cNvSpPr>
          <p:nvPr/>
        </p:nvSpPr>
        <p:spPr bwMode="auto">
          <a:xfrm>
            <a:off x="54102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r1,c0</a:t>
            </a:r>
          </a:p>
        </p:txBody>
      </p:sp>
      <p:sp>
        <p:nvSpPr>
          <p:cNvPr id="209975" name="Text Box 75"/>
          <p:cNvSpPr txBox="1">
            <a:spLocks noChangeArrowheads="1"/>
          </p:cNvSpPr>
          <p:nvPr/>
        </p:nvSpPr>
        <p:spPr bwMode="auto">
          <a:xfrm>
            <a:off x="62484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r2,c0</a:t>
            </a:r>
          </a:p>
        </p:txBody>
      </p:sp>
      <p:sp>
        <p:nvSpPr>
          <p:cNvPr id="209976" name="Text Box 76"/>
          <p:cNvSpPr txBox="1">
            <a:spLocks noChangeArrowheads="1"/>
          </p:cNvSpPr>
          <p:nvPr/>
        </p:nvSpPr>
        <p:spPr bwMode="auto">
          <a:xfrm>
            <a:off x="7086600" y="514985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r2,c1</a:t>
            </a:r>
          </a:p>
        </p:txBody>
      </p:sp>
      <p:sp>
        <p:nvSpPr>
          <p:cNvPr id="209977" name="Text Box 77"/>
          <p:cNvSpPr txBox="1">
            <a:spLocks noChangeArrowheads="1"/>
          </p:cNvSpPr>
          <p:nvPr/>
        </p:nvSpPr>
        <p:spPr bwMode="auto">
          <a:xfrm>
            <a:off x="8001000" y="5181600"/>
            <a:ext cx="685800" cy="33655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600">
                <a:latin typeface="Times New Roman" pitchFamily="18" charset="0"/>
              </a:rPr>
              <a:t>r2,c2</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3"/>
          <p:cNvSpPr>
            <a:spLocks noGrp="1" noChangeArrowheads="1"/>
          </p:cNvSpPr>
          <p:nvPr>
            <p:ph idx="4294967295"/>
          </p:nvPr>
        </p:nvSpPr>
        <p:spPr>
          <a:xfrm>
            <a:off x="457200" y="1371600"/>
            <a:ext cx="8153400" cy="5105400"/>
          </a:xfrm>
        </p:spPr>
        <p:txBody>
          <a:bodyPr/>
          <a:lstStyle/>
          <a:p>
            <a:pPr algn="just"/>
            <a:r>
              <a:rPr lang="en-US" smtClean="0"/>
              <a:t>Declaring a two-dimensional array involves two indices, or two subscripts. There will be an extra set of [ ] to indicate the second subscript, or the second index.</a:t>
            </a:r>
          </a:p>
          <a:p>
            <a:pPr algn="just"/>
            <a:endParaRPr lang="en-US" smtClean="0"/>
          </a:p>
          <a:p>
            <a:pPr>
              <a:buFont typeface="Wingdings" pitchFamily="2" charset="2"/>
              <a:buNone/>
            </a:pPr>
            <a:r>
              <a:rPr lang="en-US" smtClean="0">
                <a:latin typeface="Courier New" pitchFamily="49" charset="0"/>
              </a:rPr>
              <a:t>	int rp_array[3][3] = { 0,0,0,</a:t>
            </a:r>
          </a:p>
          <a:p>
            <a:pPr>
              <a:buFont typeface="Wingdings" pitchFamily="2" charset="2"/>
              <a:buNone/>
            </a:pPr>
            <a:r>
              <a:rPr lang="en-US" smtClean="0">
                <a:latin typeface="Courier New" pitchFamily="49" charset="0"/>
              </a:rPr>
              <a:t>                         0,0,0,</a:t>
            </a:r>
          </a:p>
          <a:p>
            <a:pPr>
              <a:buFont typeface="Wingdings" pitchFamily="2" charset="2"/>
              <a:buNone/>
            </a:pPr>
            <a:r>
              <a:rPr lang="en-US" smtClean="0">
                <a:latin typeface="Courier New" pitchFamily="49" charset="0"/>
              </a:rPr>
              <a:t>					 0,0,0</a:t>
            </a:r>
          </a:p>
          <a:p>
            <a:pPr>
              <a:buFont typeface="Wingdings" pitchFamily="2" charset="2"/>
              <a:buNone/>
            </a:pPr>
            <a:r>
              <a:rPr lang="en-US" smtClean="0">
                <a:latin typeface="Courier New" pitchFamily="49" charset="0"/>
              </a:rPr>
              <a:t>				     };</a:t>
            </a:r>
          </a:p>
          <a:p>
            <a:endParaRPr lang="en-US" smtClean="0">
              <a:latin typeface="Courier New" pitchFamily="49" charset="0"/>
            </a:endParaRPr>
          </a:p>
          <a:p>
            <a:r>
              <a:rPr lang="en-US" smtClean="0"/>
              <a:t>To improve the legibility of the initialization, it can be written as:</a:t>
            </a:r>
          </a:p>
          <a:p>
            <a:pPr>
              <a:buFont typeface="Wingdings" pitchFamily="2" charset="2"/>
              <a:buNone/>
            </a:pPr>
            <a:endParaRPr lang="en-US" smtClean="0">
              <a:latin typeface="Courier New" pitchFamily="49" charset="0"/>
            </a:endParaRPr>
          </a:p>
          <a:p>
            <a:pPr>
              <a:buFont typeface="Wingdings" pitchFamily="2" charset="2"/>
              <a:buNone/>
            </a:pPr>
            <a:r>
              <a:rPr lang="en-US" smtClean="0">
                <a:latin typeface="Courier New" pitchFamily="49" charset="0"/>
              </a:rPr>
              <a:t>	int rp_array[3][3] = { {0,0, 0},</a:t>
            </a:r>
          </a:p>
          <a:p>
            <a:pPr>
              <a:buFont typeface="Wingdings" pitchFamily="2" charset="2"/>
              <a:buNone/>
            </a:pPr>
            <a:r>
              <a:rPr lang="en-US" smtClean="0">
                <a:latin typeface="Courier New" pitchFamily="49" charset="0"/>
              </a:rPr>
              <a:t>					 {0, 0, 0},</a:t>
            </a:r>
          </a:p>
          <a:p>
            <a:pPr>
              <a:buFont typeface="Wingdings" pitchFamily="2" charset="2"/>
              <a:buNone/>
            </a:pPr>
            <a:r>
              <a:rPr lang="en-US" smtClean="0">
                <a:latin typeface="Courier New" pitchFamily="49" charset="0"/>
              </a:rPr>
              <a:t>					 {0, 0, 0}</a:t>
            </a:r>
          </a:p>
          <a:p>
            <a:pPr>
              <a:buFont typeface="Wingdings" pitchFamily="2" charset="2"/>
              <a:buNone/>
            </a:pPr>
            <a:r>
              <a:rPr lang="en-US" smtClean="0">
                <a:latin typeface="Courier New" pitchFamily="49" charset="0"/>
              </a:rPr>
              <a:t>				      };</a:t>
            </a:r>
            <a:endParaRPr lang="en-US" sz="1400" smtClean="0">
              <a:latin typeface="Courier New" pitchFamily="49" charset="0"/>
            </a:endParaRPr>
          </a:p>
        </p:txBody>
      </p:sp>
      <p:sp>
        <p:nvSpPr>
          <p:cNvPr id="211970" name="Rectangle 2"/>
          <p:cNvSpPr>
            <a:spLocks noGrp="1" noChangeArrowheads="1"/>
          </p:cNvSpPr>
          <p:nvPr>
            <p:ph type="title" idx="4294967295"/>
          </p:nvPr>
        </p:nvSpPr>
        <p:spPr>
          <a:xfrm>
            <a:off x="0" y="0"/>
            <a:ext cx="7848600" cy="914400"/>
          </a:xfrm>
        </p:spPr>
        <p:txBody>
          <a:bodyPr/>
          <a:lstStyle/>
          <a:p>
            <a:r>
              <a:rPr lang="en-US" smtClean="0"/>
              <a:t>Two-Dimensional Array – Declaration, Initialization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3"/>
          <p:cNvSpPr>
            <a:spLocks noGrp="1" noChangeArrowheads="1"/>
          </p:cNvSpPr>
          <p:nvPr>
            <p:ph idx="4294967295"/>
          </p:nvPr>
        </p:nvSpPr>
        <p:spPr>
          <a:xfrm>
            <a:off x="381000" y="1143000"/>
            <a:ext cx="8458200" cy="5334000"/>
          </a:xfrm>
        </p:spPr>
        <p:txBody>
          <a:bodyPr/>
          <a:lstStyle/>
          <a:p>
            <a:pPr>
              <a:lnSpc>
                <a:spcPct val="90000"/>
              </a:lnSpc>
              <a:buFont typeface="Wingdings" pitchFamily="2" charset="2"/>
              <a:buNone/>
            </a:pPr>
            <a:r>
              <a:rPr lang="en-US" smtClean="0"/>
              <a:t>/* Program for converting these sales figures into percentages of total sales. */</a:t>
            </a:r>
          </a:p>
          <a:p>
            <a:pPr>
              <a:lnSpc>
                <a:spcPct val="90000"/>
              </a:lnSpc>
              <a:buFont typeface="Wingdings" pitchFamily="2" charset="2"/>
              <a:buNone/>
            </a:pPr>
            <a:r>
              <a:rPr lang="en-US" smtClean="0">
                <a:latin typeface="Courier New" pitchFamily="49" charset="0"/>
              </a:rPr>
              <a:t>main( )</a:t>
            </a:r>
          </a:p>
          <a:p>
            <a:pPr>
              <a:lnSpc>
                <a:spcPct val="90000"/>
              </a:lnSpc>
              <a:buFont typeface="Wingdings" pitchFamily="2" charset="2"/>
              <a:buNone/>
            </a:pPr>
            <a:r>
              <a:rPr lang="en-US" smtClean="0">
                <a:latin typeface="Courier New" pitchFamily="49" charset="0"/>
              </a:rPr>
              <a:t>{ </a:t>
            </a:r>
            <a:r>
              <a:rPr lang="en-US" sz="1600" smtClean="0">
                <a:latin typeface="Courier New" pitchFamily="49" charset="0"/>
              </a:rPr>
              <a:t>int r_counter, p_counter, rp_array[3][3], total_sales = 0;</a:t>
            </a:r>
            <a:r>
              <a:rPr lang="en-US" smtClean="0">
                <a:latin typeface="Courier New" pitchFamily="49" charset="0"/>
              </a:rPr>
              <a:t> </a:t>
            </a:r>
          </a:p>
          <a:p>
            <a:pPr>
              <a:lnSpc>
                <a:spcPct val="90000"/>
              </a:lnSpc>
              <a:buFont typeface="Wingdings" pitchFamily="2" charset="2"/>
              <a:buNone/>
            </a:pPr>
            <a:r>
              <a:rPr lang="en-US" smtClean="0">
                <a:latin typeface="Courier New" pitchFamily="49" charset="0"/>
              </a:rPr>
              <a:t>   float rp_array_perc[3][3];</a:t>
            </a:r>
          </a:p>
          <a:p>
            <a:pPr>
              <a:lnSpc>
                <a:spcPct val="90000"/>
              </a:lnSpc>
              <a:buFont typeface="Wingdings" pitchFamily="2" charset="2"/>
              <a:buNone/>
            </a:pPr>
            <a:r>
              <a:rPr lang="en-US" sz="1600" smtClean="0">
                <a:latin typeface="Courier New" pitchFamily="49" charset="0"/>
              </a:rPr>
              <a:t>   </a:t>
            </a:r>
          </a:p>
          <a:p>
            <a:pPr>
              <a:lnSpc>
                <a:spcPct val="90000"/>
              </a:lnSpc>
              <a:buFont typeface="Wingdings" pitchFamily="2" charset="2"/>
              <a:buNone/>
            </a:pPr>
            <a:r>
              <a:rPr lang="en-US" sz="1600" smtClean="0">
                <a:latin typeface="Courier New" pitchFamily="49" charset="0"/>
              </a:rPr>
              <a:t>/* input sales into rp_array using the for loop */</a:t>
            </a:r>
          </a:p>
          <a:p>
            <a:pPr>
              <a:lnSpc>
                <a:spcPct val="90000"/>
              </a:lnSpc>
              <a:buFont typeface="Wingdings" pitchFamily="2" charset="2"/>
              <a:buNone/>
            </a:pPr>
            <a:r>
              <a:rPr lang="en-US" sz="1800" smtClean="0">
                <a:latin typeface="Courier New" pitchFamily="49" charset="0"/>
              </a:rPr>
              <a:t>  for (r_counter = 0; r_counter &lt; 3; r_counter ++)</a:t>
            </a:r>
          </a:p>
          <a:p>
            <a:pPr>
              <a:lnSpc>
                <a:spcPct val="90000"/>
              </a:lnSpc>
              <a:buFont typeface="Wingdings" pitchFamily="2" charset="2"/>
              <a:buNone/>
            </a:pPr>
            <a:r>
              <a:rPr lang="en-US" sz="1800" smtClean="0">
                <a:latin typeface="Courier New" pitchFamily="49" charset="0"/>
              </a:rPr>
              <a:t>	 { </a:t>
            </a:r>
            <a:r>
              <a:rPr lang="en-US" sz="1600" smtClean="0">
                <a:latin typeface="Courier New" pitchFamily="49" charset="0"/>
              </a:rPr>
              <a:t>for (p_counter = 0; p_counter &lt; 3; p_counter ++)</a:t>
            </a:r>
          </a:p>
          <a:p>
            <a:pPr>
              <a:lnSpc>
                <a:spcPct val="90000"/>
              </a:lnSpc>
              <a:buFont typeface="Wingdings" pitchFamily="2" charset="2"/>
              <a:buNone/>
            </a:pPr>
            <a:r>
              <a:rPr lang="en-US" sz="1800" smtClean="0">
                <a:latin typeface="Courier New" pitchFamily="49" charset="0"/>
              </a:rPr>
              <a:t>      {</a:t>
            </a:r>
            <a:r>
              <a:rPr lang="en-US" sz="1400" smtClean="0">
                <a:latin typeface="Arial" charset="0"/>
              </a:rPr>
              <a:t>printf( “\nEnter sales data for Region %d and Product %d, r_counter + 1, p_counter + 1);</a:t>
            </a:r>
          </a:p>
          <a:p>
            <a:pPr>
              <a:lnSpc>
                <a:spcPct val="90000"/>
              </a:lnSpc>
              <a:buFont typeface="Wingdings" pitchFamily="2" charset="2"/>
              <a:buNone/>
            </a:pPr>
            <a:r>
              <a:rPr lang="en-US" sz="1400" smtClean="0">
                <a:latin typeface="Courier New" pitchFamily="49" charset="0"/>
              </a:rPr>
              <a:t>      	scanf(“%d”, &amp;rp_array[r_counter][p_counter]);</a:t>
            </a:r>
          </a:p>
          <a:p>
            <a:pPr>
              <a:lnSpc>
                <a:spcPct val="90000"/>
              </a:lnSpc>
              <a:buFont typeface="Wingdings" pitchFamily="2" charset="2"/>
              <a:buNone/>
            </a:pPr>
            <a:r>
              <a:rPr lang="en-US" sz="1400" smtClean="0">
                <a:latin typeface="Courier New" pitchFamily="49" charset="0"/>
              </a:rPr>
              <a:t>      	fflush( stdin);</a:t>
            </a:r>
          </a:p>
          <a:p>
            <a:pPr>
              <a:lnSpc>
                <a:spcPct val="90000"/>
              </a:lnSpc>
              <a:buFont typeface="Wingdings" pitchFamily="2" charset="2"/>
              <a:buNone/>
            </a:pPr>
            <a:r>
              <a:rPr lang="en-US" sz="1800" smtClean="0">
                <a:latin typeface="Courier New" pitchFamily="49" charset="0"/>
              </a:rPr>
              <a:t>      }</a:t>
            </a:r>
          </a:p>
          <a:p>
            <a:pPr>
              <a:lnSpc>
                <a:spcPct val="90000"/>
              </a:lnSpc>
              <a:buFont typeface="Wingdings" pitchFamily="2" charset="2"/>
              <a:buNone/>
            </a:pPr>
            <a:r>
              <a:rPr lang="en-US" sz="1800" smtClean="0">
                <a:latin typeface="Courier New" pitchFamily="49" charset="0"/>
              </a:rPr>
              <a:t>    }</a:t>
            </a:r>
            <a:endParaRPr lang="en-US" smtClean="0">
              <a:latin typeface="Courier New" pitchFamily="49" charset="0"/>
            </a:endParaRPr>
          </a:p>
          <a:p>
            <a:pPr>
              <a:lnSpc>
                <a:spcPct val="90000"/>
              </a:lnSpc>
              <a:buFont typeface="Wingdings" pitchFamily="2" charset="2"/>
              <a:buNone/>
            </a:pPr>
            <a:endParaRPr lang="en-US" sz="1600" smtClean="0">
              <a:latin typeface="Courier New" pitchFamily="49" charset="0"/>
            </a:endParaRPr>
          </a:p>
          <a:p>
            <a:pPr>
              <a:lnSpc>
                <a:spcPct val="90000"/>
              </a:lnSpc>
              <a:buFont typeface="Wingdings" pitchFamily="2" charset="2"/>
              <a:buNone/>
            </a:pPr>
            <a:r>
              <a:rPr lang="en-US" sz="1600" smtClean="0">
                <a:latin typeface="Courier New" pitchFamily="49" charset="0"/>
              </a:rPr>
              <a:t>/* Determine total  sales using the for loop */</a:t>
            </a:r>
          </a:p>
          <a:p>
            <a:pPr>
              <a:lnSpc>
                <a:spcPct val="90000"/>
              </a:lnSpc>
              <a:buFont typeface="Wingdings" pitchFamily="2" charset="2"/>
              <a:buNone/>
            </a:pPr>
            <a:r>
              <a:rPr lang="en-US" sz="1400" smtClean="0">
                <a:latin typeface="Courier New" pitchFamily="49" charset="0"/>
              </a:rPr>
              <a:t>for (r_counter = 0; r_counter &lt; 3; r_counter ++)</a:t>
            </a:r>
          </a:p>
          <a:p>
            <a:pPr>
              <a:lnSpc>
                <a:spcPct val="90000"/>
              </a:lnSpc>
              <a:buFont typeface="Wingdings" pitchFamily="2" charset="2"/>
              <a:buNone/>
            </a:pPr>
            <a:r>
              <a:rPr lang="en-US" sz="1400" smtClean="0">
                <a:latin typeface="Courier New" pitchFamily="49" charset="0"/>
              </a:rPr>
              <a:t> {	for (p_counter = 0; p_counter &lt; 3; p_counter ++)</a:t>
            </a:r>
          </a:p>
          <a:p>
            <a:pPr>
              <a:lnSpc>
                <a:spcPct val="90000"/>
              </a:lnSpc>
              <a:buFont typeface="Wingdings" pitchFamily="2" charset="2"/>
              <a:buNone/>
            </a:pPr>
            <a:r>
              <a:rPr lang="en-US" sz="1400" smtClean="0">
                <a:latin typeface="Courier New" pitchFamily="49" charset="0"/>
              </a:rPr>
              <a:t>         total_sales += rp_array[r_counter][p_counter];</a:t>
            </a:r>
          </a:p>
          <a:p>
            <a:pPr>
              <a:lnSpc>
                <a:spcPct val="90000"/>
              </a:lnSpc>
              <a:buFont typeface="Wingdings" pitchFamily="2" charset="2"/>
              <a:buNone/>
            </a:pPr>
            <a:r>
              <a:rPr lang="en-US" sz="1400" smtClean="0">
                <a:latin typeface="Courier New" pitchFamily="49" charset="0"/>
              </a:rPr>
              <a:t>  }</a:t>
            </a:r>
            <a:r>
              <a:rPr lang="en-US" smtClean="0">
                <a:latin typeface="Courier New" pitchFamily="49" charset="0"/>
              </a:rPr>
              <a:t> </a:t>
            </a:r>
            <a:endParaRPr lang="en-US" smtClean="0"/>
          </a:p>
        </p:txBody>
      </p:sp>
      <p:sp>
        <p:nvSpPr>
          <p:cNvPr id="214018" name="Rectangle 2"/>
          <p:cNvSpPr>
            <a:spLocks noGrp="1" noChangeArrowheads="1"/>
          </p:cNvSpPr>
          <p:nvPr>
            <p:ph type="title" idx="4294967295"/>
          </p:nvPr>
        </p:nvSpPr>
        <p:spPr>
          <a:xfrm>
            <a:off x="0" y="0"/>
            <a:ext cx="7562850" cy="914400"/>
          </a:xfrm>
        </p:spPr>
        <p:txBody>
          <a:bodyPr/>
          <a:lstStyle/>
          <a:p>
            <a:r>
              <a:rPr lang="en-US" sz="3200" smtClean="0"/>
              <a:t>Processing Two-Dimensional Arrays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idx="4294967295"/>
          </p:nvPr>
        </p:nvSpPr>
        <p:spPr/>
        <p:txBody>
          <a:bodyPr/>
          <a:lstStyle/>
          <a:p>
            <a:pPr eaLnBrk="1" hangingPunct="1"/>
            <a:r>
              <a:rPr lang="en-US" sz="3200" dirty="0" smtClean="0"/>
              <a:t>The C Language</a:t>
            </a:r>
          </a:p>
        </p:txBody>
      </p:sp>
      <p:sp>
        <p:nvSpPr>
          <p:cNvPr id="31746" name="Rectangle 3"/>
          <p:cNvSpPr>
            <a:spLocks noGrp="1"/>
          </p:cNvSpPr>
          <p:nvPr>
            <p:ph type="body" idx="4294967295"/>
          </p:nvPr>
        </p:nvSpPr>
        <p:spPr/>
        <p:txBody>
          <a:bodyPr/>
          <a:lstStyle/>
          <a:p>
            <a:pPr eaLnBrk="1" hangingPunct="1"/>
            <a:r>
              <a:rPr lang="en-US" smtClean="0"/>
              <a:t>C is  a robust language whose rich set of </a:t>
            </a:r>
            <a:r>
              <a:rPr lang="en-US" i="1" smtClean="0">
                <a:solidFill>
                  <a:schemeClr val="folHlink"/>
                </a:solidFill>
              </a:rPr>
              <a:t>built-in functions</a:t>
            </a:r>
            <a:r>
              <a:rPr lang="en-US" smtClean="0"/>
              <a:t> and </a:t>
            </a:r>
            <a:r>
              <a:rPr lang="en-US" i="1" smtClean="0">
                <a:solidFill>
                  <a:schemeClr val="folHlink"/>
                </a:solidFill>
              </a:rPr>
              <a:t>operators </a:t>
            </a:r>
            <a:r>
              <a:rPr lang="en-US" smtClean="0"/>
              <a:t>can be used to write any complex program.</a:t>
            </a:r>
          </a:p>
          <a:p>
            <a:pPr eaLnBrk="1" hangingPunct="1"/>
            <a:endParaRPr lang="en-US" smtClean="0"/>
          </a:p>
          <a:p>
            <a:pPr eaLnBrk="1" hangingPunct="1"/>
            <a:r>
              <a:rPr lang="en-US" smtClean="0"/>
              <a:t>C compiler combines the capabilities of an </a:t>
            </a:r>
            <a:r>
              <a:rPr lang="en-US" i="1" smtClean="0">
                <a:solidFill>
                  <a:schemeClr val="folHlink"/>
                </a:solidFill>
              </a:rPr>
              <a:t>assembly language</a:t>
            </a:r>
            <a:r>
              <a:rPr lang="en-US" smtClean="0"/>
              <a:t> with features of </a:t>
            </a:r>
            <a:r>
              <a:rPr lang="en-US" i="1" smtClean="0">
                <a:solidFill>
                  <a:schemeClr val="folHlink"/>
                </a:solidFill>
              </a:rPr>
              <a:t>high-level language</a:t>
            </a:r>
            <a:r>
              <a:rPr lang="en-US" smtClean="0"/>
              <a:t> and therefore it is well suited for writing both system software and business packages.</a:t>
            </a:r>
            <a:endParaRPr lang="en-US" i="1" smtClean="0">
              <a:solidFill>
                <a:schemeClr val="folHlink"/>
              </a:solidFill>
            </a:endParaRPr>
          </a:p>
          <a:p>
            <a:pPr eaLnBrk="1" hangingPunct="1"/>
            <a:endParaRPr lang="en-US" i="1" smtClean="0">
              <a:solidFill>
                <a:schemeClr val="folHlink"/>
              </a:solidFill>
            </a:endParaRPr>
          </a:p>
          <a:p>
            <a:pPr eaLnBrk="1" hangingPunct="1"/>
            <a:r>
              <a:rPr lang="en-US" smtClean="0"/>
              <a:t>Programs written in C are efficient and fast .This is due to its variety of </a:t>
            </a:r>
            <a:r>
              <a:rPr lang="en-US" i="1" smtClean="0">
                <a:solidFill>
                  <a:schemeClr val="folHlink"/>
                </a:solidFill>
              </a:rPr>
              <a:t>data types</a:t>
            </a:r>
            <a:r>
              <a:rPr lang="en-US" smtClean="0"/>
              <a:t> and powerful operators.</a:t>
            </a:r>
          </a:p>
          <a:p>
            <a:pPr eaLnBrk="1" hangingPunct="1"/>
            <a:endParaRPr lang="en-US" smtClean="0"/>
          </a:p>
          <a:p>
            <a:pPr eaLnBrk="1" hangingPunct="1"/>
            <a:endParaRPr 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3"/>
          <p:cNvSpPr>
            <a:spLocks noGrp="1" noChangeArrowheads="1"/>
          </p:cNvSpPr>
          <p:nvPr>
            <p:ph idx="4294967295"/>
          </p:nvPr>
        </p:nvSpPr>
        <p:spPr>
          <a:xfrm>
            <a:off x="457200" y="1371600"/>
            <a:ext cx="8229600" cy="5029200"/>
          </a:xfrm>
        </p:spPr>
        <p:txBody>
          <a:bodyPr/>
          <a:lstStyle/>
          <a:p>
            <a:pPr>
              <a:buFont typeface="Wingdings" pitchFamily="2" charset="2"/>
              <a:buNone/>
            </a:pPr>
            <a:r>
              <a:rPr lang="en-US" smtClean="0"/>
              <a:t>/* Determine percentage of individual sales data against total sales */</a:t>
            </a:r>
          </a:p>
          <a:p>
            <a:pPr>
              <a:buFont typeface="Wingdings" pitchFamily="2" charset="2"/>
              <a:buNone/>
            </a:pPr>
            <a:r>
              <a:rPr lang="en-US" sz="1800" smtClean="0">
                <a:latin typeface="Courier New" pitchFamily="49" charset="0"/>
              </a:rPr>
              <a:t>for (r_counter = 0; r_counter &lt; 3; r_counter ++)</a:t>
            </a:r>
          </a:p>
          <a:p>
            <a:pPr>
              <a:buFont typeface="Wingdings" pitchFamily="2" charset="2"/>
              <a:buNone/>
            </a:pPr>
            <a:r>
              <a:rPr lang="en-US" sz="1800" smtClean="0">
                <a:latin typeface="Courier New" pitchFamily="49" charset="0"/>
              </a:rPr>
              <a:t> {	for (p_counter = 0; p_counter &lt; 3; p_counter ++)</a:t>
            </a:r>
          </a:p>
          <a:p>
            <a:pPr>
              <a:buFont typeface="Wingdings" pitchFamily="2" charset="2"/>
              <a:buNone/>
            </a:pPr>
            <a:r>
              <a:rPr lang="en-US" sz="1800" smtClean="0">
                <a:latin typeface="Courier New" pitchFamily="49" charset="0"/>
              </a:rPr>
              <a:t>    </a:t>
            </a:r>
            <a:r>
              <a:rPr lang="en-US" sz="1400" smtClean="0">
                <a:latin typeface="Courier New" pitchFamily="49" charset="0"/>
              </a:rPr>
              <a:t>rp_array_perc[r_counter][p_counter] =</a:t>
            </a:r>
            <a:r>
              <a:rPr lang="en-US" sz="1600" smtClean="0">
                <a:latin typeface="Courier New" pitchFamily="49" charset="0"/>
              </a:rPr>
              <a:t> </a:t>
            </a:r>
          </a:p>
          <a:p>
            <a:pPr>
              <a:buFont typeface="Wingdings" pitchFamily="2" charset="2"/>
              <a:buNone/>
            </a:pPr>
            <a:r>
              <a:rPr lang="en-US" sz="1600" smtClean="0">
                <a:latin typeface="Courier New" pitchFamily="49" charset="0"/>
              </a:rPr>
              <a:t>		</a:t>
            </a:r>
            <a:r>
              <a:rPr lang="en-US" sz="1400" smtClean="0">
                <a:latin typeface="Courier New" pitchFamily="49" charset="0"/>
              </a:rPr>
              <a:t>(( float)100 * rp_array[r_counter][p_counter] ) / total_sales ;</a:t>
            </a:r>
          </a:p>
          <a:p>
            <a:pPr>
              <a:buFont typeface="Wingdings" pitchFamily="2" charset="2"/>
              <a:buNone/>
            </a:pPr>
            <a:r>
              <a:rPr lang="en-US" sz="1800" smtClean="0">
                <a:latin typeface="Courier New" pitchFamily="49" charset="0"/>
              </a:rPr>
              <a:t> }</a:t>
            </a:r>
          </a:p>
          <a:p>
            <a:pPr>
              <a:buFont typeface="Wingdings" pitchFamily="2" charset="2"/>
              <a:buNone/>
            </a:pPr>
            <a:r>
              <a:rPr lang="en-US" sz="1800" smtClean="0">
                <a:latin typeface="Courier New" pitchFamily="49" charset="0"/>
              </a:rPr>
              <a:t>}</a:t>
            </a:r>
            <a:r>
              <a:rPr lang="en-US" smtClean="0"/>
              <a:t> /* end of main( ) */ </a:t>
            </a:r>
          </a:p>
          <a:p>
            <a:pPr>
              <a:buFont typeface="Wingdings" pitchFamily="2" charset="2"/>
              <a:buNone/>
            </a:pPr>
            <a:endParaRPr lang="en-US" smtClean="0"/>
          </a:p>
        </p:txBody>
      </p:sp>
      <p:sp>
        <p:nvSpPr>
          <p:cNvPr id="216066" name="Rectangle 2"/>
          <p:cNvSpPr>
            <a:spLocks noGrp="1" noChangeArrowheads="1"/>
          </p:cNvSpPr>
          <p:nvPr>
            <p:ph type="title" idx="4294967295"/>
          </p:nvPr>
        </p:nvSpPr>
        <p:spPr>
          <a:xfrm>
            <a:off x="0" y="0"/>
            <a:ext cx="7562850" cy="914400"/>
          </a:xfrm>
        </p:spPr>
        <p:txBody>
          <a:bodyPr/>
          <a:lstStyle/>
          <a:p>
            <a:r>
              <a:rPr lang="en-US" sz="3000" dirty="0" smtClean="0"/>
              <a:t>Processing Two-Dimensional Arrays (Contd.).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3"/>
          <p:cNvSpPr>
            <a:spLocks noGrp="1" noChangeArrowheads="1"/>
          </p:cNvSpPr>
          <p:nvPr>
            <p:ph idx="4294967295"/>
          </p:nvPr>
        </p:nvSpPr>
        <p:spPr>
          <a:xfrm>
            <a:off x="457200" y="1371600"/>
            <a:ext cx="8382000" cy="5029200"/>
          </a:xfrm>
        </p:spPr>
        <p:txBody>
          <a:bodyPr/>
          <a:lstStyle/>
          <a:p>
            <a:r>
              <a:rPr lang="en-US" smtClean="0"/>
              <a:t>The measure of the flexibility of any program is the ease with which changes can be implemented.</a:t>
            </a:r>
          </a:p>
          <a:p>
            <a:endParaRPr lang="en-US" smtClean="0"/>
          </a:p>
          <a:p>
            <a:r>
              <a:rPr lang="en-US" smtClean="0"/>
              <a:t>The preceding exercises involving two-dimensional arrays is inflexible because the number of regions and products is hard coded into the program, causing the size of the array to be also hard coded.</a:t>
            </a:r>
          </a:p>
          <a:p>
            <a:endParaRPr lang="en-US" smtClean="0"/>
          </a:p>
          <a:p>
            <a:r>
              <a:rPr lang="en-US" smtClean="0"/>
              <a:t>If changes in terms of the number of regions and products were to be incorporated with the least amount of code maintenance, the best solution would be the use of macros referred to in C as #define.  </a:t>
            </a:r>
          </a:p>
        </p:txBody>
      </p:sp>
      <p:sp>
        <p:nvSpPr>
          <p:cNvPr id="217090" name="Rectangle 2"/>
          <p:cNvSpPr>
            <a:spLocks noGrp="1" noChangeArrowheads="1"/>
          </p:cNvSpPr>
          <p:nvPr>
            <p:ph type="title" idx="4294967295"/>
          </p:nvPr>
        </p:nvSpPr>
        <p:spPr>
          <a:xfrm>
            <a:off x="0" y="0"/>
            <a:ext cx="7562850" cy="914400"/>
          </a:xfrm>
        </p:spPr>
        <p:txBody>
          <a:bodyPr/>
          <a:lstStyle/>
          <a:p>
            <a:r>
              <a:rPr lang="en-US" sz="3200" smtClean="0"/>
              <a:t>The Preprocessor Phase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3"/>
          <p:cNvSpPr>
            <a:spLocks noGrp="1" noChangeArrowheads="1"/>
          </p:cNvSpPr>
          <p:nvPr>
            <p:ph idx="4294967295"/>
          </p:nvPr>
        </p:nvSpPr>
        <p:spPr>
          <a:xfrm>
            <a:off x="457200" y="1371600"/>
            <a:ext cx="8229600" cy="5029200"/>
          </a:xfrm>
        </p:spPr>
        <p:txBody>
          <a:bodyPr/>
          <a:lstStyle/>
          <a:p>
            <a:pPr algn="just">
              <a:lnSpc>
                <a:spcPct val="90000"/>
              </a:lnSpc>
            </a:pPr>
            <a:r>
              <a:rPr lang="en-US" smtClean="0"/>
              <a:t>The #define constitutes the preprocessor phase, wherein the value/s specified as part of the macro or #define is substituted into the code prior to compilation. This is also known as macro substitution.</a:t>
            </a:r>
          </a:p>
          <a:p>
            <a:pPr algn="just">
              <a:lnSpc>
                <a:spcPct val="90000"/>
              </a:lnSpc>
              <a:buFont typeface="Wingdings" pitchFamily="2" charset="2"/>
              <a:buNone/>
            </a:pPr>
            <a:endParaRPr lang="en-US" sz="1800" smtClean="0">
              <a:latin typeface="Courier New" pitchFamily="49" charset="0"/>
            </a:endParaRPr>
          </a:p>
          <a:p>
            <a:pPr algn="just">
              <a:lnSpc>
                <a:spcPct val="90000"/>
              </a:lnSpc>
              <a:buFont typeface="Wingdings" pitchFamily="2" charset="2"/>
              <a:buNone/>
            </a:pPr>
            <a:r>
              <a:rPr lang="en-US" sz="1800" smtClean="0">
                <a:latin typeface="Courier New" pitchFamily="49" charset="0"/>
              </a:rPr>
              <a:t>#include &lt;stdio.h&gt;</a:t>
            </a:r>
          </a:p>
          <a:p>
            <a:pPr algn="just">
              <a:lnSpc>
                <a:spcPct val="90000"/>
              </a:lnSpc>
              <a:buFont typeface="Wingdings" pitchFamily="2" charset="2"/>
              <a:buNone/>
            </a:pPr>
            <a:r>
              <a:rPr lang="en-US" sz="1800" smtClean="0">
                <a:latin typeface="Courier New" pitchFamily="49" charset="0"/>
              </a:rPr>
              <a:t>#define RG 3</a:t>
            </a:r>
          </a:p>
          <a:p>
            <a:pPr algn="just">
              <a:lnSpc>
                <a:spcPct val="90000"/>
              </a:lnSpc>
              <a:buFont typeface="Wingdings" pitchFamily="2" charset="2"/>
              <a:buNone/>
            </a:pPr>
            <a:r>
              <a:rPr lang="en-US" sz="1800" smtClean="0">
                <a:latin typeface="Courier New" pitchFamily="49" charset="0"/>
              </a:rPr>
              <a:t>#define PR 3</a:t>
            </a:r>
          </a:p>
          <a:p>
            <a:pPr algn="just">
              <a:lnSpc>
                <a:spcPct val="90000"/>
              </a:lnSpc>
              <a:buFont typeface="Wingdings" pitchFamily="2" charset="2"/>
              <a:buNone/>
            </a:pPr>
            <a:r>
              <a:rPr lang="en-US" sz="1800" smtClean="0">
                <a:latin typeface="Courier New" pitchFamily="49" charset="0"/>
              </a:rPr>
              <a:t>main( )</a:t>
            </a:r>
          </a:p>
          <a:p>
            <a:pPr algn="just">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int r_counter, p_counter, rp_array[RG][PR], total_sales = 0;</a:t>
            </a:r>
            <a:r>
              <a:rPr lang="en-US" sz="1800" smtClean="0">
                <a:latin typeface="Courier New" pitchFamily="49" charset="0"/>
              </a:rPr>
              <a:t> </a:t>
            </a:r>
          </a:p>
          <a:p>
            <a:pPr algn="just">
              <a:lnSpc>
                <a:spcPct val="90000"/>
              </a:lnSpc>
              <a:buFont typeface="Wingdings" pitchFamily="2" charset="2"/>
              <a:buNone/>
            </a:pPr>
            <a:r>
              <a:rPr lang="en-US" sz="1800" smtClean="0">
                <a:latin typeface="Courier New" pitchFamily="49" charset="0"/>
              </a:rPr>
              <a:t>   float rp_array_perc[RG][PR];</a:t>
            </a:r>
          </a:p>
          <a:p>
            <a:pPr algn="just">
              <a:lnSpc>
                <a:spcPct val="90000"/>
              </a:lnSpc>
              <a:buFont typeface="Wingdings" pitchFamily="2" charset="2"/>
              <a:buNone/>
            </a:pPr>
            <a:r>
              <a:rPr lang="en-US" sz="1800" smtClean="0">
                <a:latin typeface="Courier New" pitchFamily="49" charset="0"/>
              </a:rPr>
              <a:t>  </a:t>
            </a:r>
          </a:p>
          <a:p>
            <a:pPr algn="just">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 initialization of rp_array using the for loop */</a:t>
            </a:r>
          </a:p>
          <a:p>
            <a:pPr algn="just">
              <a:lnSpc>
                <a:spcPct val="90000"/>
              </a:lnSpc>
              <a:buFont typeface="Wingdings" pitchFamily="2" charset="2"/>
              <a:buNone/>
            </a:pPr>
            <a:r>
              <a:rPr lang="en-US" sz="1800" smtClean="0">
                <a:latin typeface="Courier New" pitchFamily="49" charset="0"/>
              </a:rPr>
              <a:t>  for (r_counter = 0; r_counter &lt; RG; r_counter ++)</a:t>
            </a:r>
          </a:p>
          <a:p>
            <a:pPr algn="just">
              <a:lnSpc>
                <a:spcPct val="90000"/>
              </a:lnSpc>
              <a:buFont typeface="Wingdings" pitchFamily="2" charset="2"/>
              <a:buNone/>
            </a:pPr>
            <a:r>
              <a:rPr lang="en-US" sz="1800" smtClean="0">
                <a:latin typeface="Courier New" pitchFamily="49" charset="0"/>
              </a:rPr>
              <a:t>  { for (p_counter = 0; p_counter &lt; PR; p_counter ++)</a:t>
            </a:r>
          </a:p>
          <a:p>
            <a:pPr algn="just">
              <a:lnSpc>
                <a:spcPct val="90000"/>
              </a:lnSpc>
              <a:buFont typeface="Wingdings" pitchFamily="2" charset="2"/>
              <a:buNone/>
            </a:pPr>
            <a:r>
              <a:rPr lang="en-US" sz="1800" smtClean="0">
                <a:latin typeface="Courier New" pitchFamily="49" charset="0"/>
              </a:rPr>
              <a:t>    	rp_array[r_counter][p_counter] = 0;</a:t>
            </a:r>
          </a:p>
          <a:p>
            <a:pPr algn="just">
              <a:lnSpc>
                <a:spcPct val="90000"/>
              </a:lnSpc>
              <a:buFont typeface="Wingdings" pitchFamily="2" charset="2"/>
              <a:buNone/>
            </a:pPr>
            <a:r>
              <a:rPr lang="en-US" sz="1800" smtClean="0">
                <a:latin typeface="Courier New" pitchFamily="49" charset="0"/>
              </a:rPr>
              <a:t>  }</a:t>
            </a:r>
            <a:r>
              <a:rPr lang="en-US" sz="1600" smtClean="0">
                <a:latin typeface="Courier New" pitchFamily="49" charset="0"/>
              </a:rPr>
              <a:t> </a:t>
            </a:r>
          </a:p>
        </p:txBody>
      </p:sp>
      <p:sp>
        <p:nvSpPr>
          <p:cNvPr id="218114" name="Rectangle 2"/>
          <p:cNvSpPr>
            <a:spLocks noGrp="1" noChangeArrowheads="1"/>
          </p:cNvSpPr>
          <p:nvPr>
            <p:ph type="title" idx="4294967295"/>
          </p:nvPr>
        </p:nvSpPr>
        <p:spPr>
          <a:xfrm>
            <a:off x="0" y="0"/>
            <a:ext cx="7562850" cy="914400"/>
          </a:xfrm>
        </p:spPr>
        <p:txBody>
          <a:bodyPr/>
          <a:lstStyle/>
          <a:p>
            <a:r>
              <a:rPr lang="en-US" sz="3200" dirty="0" smtClean="0"/>
              <a:t>The Preprocessor Phase (Contd.).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3"/>
          <p:cNvSpPr>
            <a:spLocks noGrp="1" noChangeArrowheads="1"/>
          </p:cNvSpPr>
          <p:nvPr>
            <p:ph idx="4294967295"/>
          </p:nvPr>
        </p:nvSpPr>
        <p:spPr>
          <a:xfrm>
            <a:off x="457200" y="1219200"/>
            <a:ext cx="4343400" cy="5181600"/>
          </a:xfrm>
        </p:spPr>
        <p:txBody>
          <a:bodyPr/>
          <a:lstStyle/>
          <a:p>
            <a:pPr algn="just"/>
            <a:r>
              <a:rPr lang="en-US" smtClean="0"/>
              <a:t>If you were to store an array of 11 names, with each name containing up to a maximum of 30 characters, you would declare it as a two-dimensional character array such as: char name[11][31];</a:t>
            </a:r>
          </a:p>
          <a:p>
            <a:pPr algn="just"/>
            <a:endParaRPr lang="en-US" smtClean="0"/>
          </a:p>
          <a:p>
            <a:pPr algn="just"/>
            <a:r>
              <a:rPr lang="en-US" smtClean="0"/>
              <a:t>Here, name[0] through name[9] would store character strings representing names of 30 characters each.</a:t>
            </a:r>
          </a:p>
          <a:p>
            <a:pPr algn="just"/>
            <a:endParaRPr lang="en-US" smtClean="0"/>
          </a:p>
          <a:p>
            <a:pPr algn="just"/>
            <a:r>
              <a:rPr lang="en-US" smtClean="0"/>
              <a:t>The first index represents the number of names, and the second index represents the maximum size of each name.</a:t>
            </a:r>
          </a:p>
        </p:txBody>
      </p:sp>
      <p:sp>
        <p:nvSpPr>
          <p:cNvPr id="219138" name="Rectangle 2"/>
          <p:cNvSpPr>
            <a:spLocks noGrp="1" noChangeArrowheads="1"/>
          </p:cNvSpPr>
          <p:nvPr>
            <p:ph type="title" idx="4294967295"/>
          </p:nvPr>
        </p:nvSpPr>
        <p:spPr>
          <a:xfrm>
            <a:off x="0" y="0"/>
            <a:ext cx="7562850" cy="914400"/>
          </a:xfrm>
        </p:spPr>
        <p:txBody>
          <a:bodyPr/>
          <a:lstStyle/>
          <a:p>
            <a:r>
              <a:rPr lang="en-US" sz="3200" smtClean="0"/>
              <a:t>Two-Dimensional Character Arrays</a:t>
            </a:r>
          </a:p>
        </p:txBody>
      </p:sp>
      <p:sp>
        <p:nvSpPr>
          <p:cNvPr id="219139" name="Rectangle 3"/>
          <p:cNvSpPr>
            <a:spLocks noChangeArrowheads="1"/>
          </p:cNvSpPr>
          <p:nvPr/>
        </p:nvSpPr>
        <p:spPr bwMode="auto">
          <a:xfrm>
            <a:off x="5410200" y="1143000"/>
            <a:ext cx="3505200" cy="5486400"/>
          </a:xfrm>
          <a:prstGeom prst="rect">
            <a:avLst/>
          </a:prstGeom>
          <a:gradFill rotWithShape="1">
            <a:gsLst>
              <a:gs pos="0">
                <a:srgbClr val="FF0000">
                  <a:alpha val="20000"/>
                </a:srgbClr>
              </a:gs>
              <a:gs pos="100000">
                <a:schemeClr val="bg1"/>
              </a:gs>
            </a:gsLst>
            <a:lin ang="0" scaled="1"/>
          </a:gradFill>
          <a:ln w="9525">
            <a:noFill/>
            <a:miter lim="800000"/>
            <a:headEnd/>
            <a:tailEnd/>
          </a:ln>
        </p:spPr>
        <p:txBody>
          <a:bodyPr/>
          <a:lstStyle/>
          <a:p>
            <a:pPr eaLnBrk="0" hangingPunct="0">
              <a:lnSpc>
                <a:spcPct val="90000"/>
              </a:lnSpc>
              <a:spcBef>
                <a:spcPct val="20000"/>
              </a:spcBef>
              <a:buFont typeface="Wingdings" pitchFamily="2" charset="2"/>
              <a:buNone/>
            </a:pPr>
            <a:r>
              <a:rPr lang="en-US" sz="2000">
                <a:latin typeface="Gill Sans MT" pitchFamily="34" charset="0"/>
              </a:rPr>
              <a:t>main( )</a:t>
            </a:r>
          </a:p>
          <a:p>
            <a:pPr eaLnBrk="0" hangingPunct="0">
              <a:lnSpc>
                <a:spcPct val="90000"/>
              </a:lnSpc>
              <a:spcBef>
                <a:spcPct val="20000"/>
              </a:spcBef>
              <a:buFont typeface="Wingdings" pitchFamily="2" charset="2"/>
              <a:buNone/>
            </a:pPr>
            <a:r>
              <a:rPr lang="en-US" sz="2000">
                <a:latin typeface="Gill Sans MT" pitchFamily="34" charset="0"/>
              </a:rPr>
              <a:t>{ </a:t>
            </a:r>
            <a:r>
              <a:rPr lang="en-US">
                <a:latin typeface="Gill Sans MT" pitchFamily="34" charset="0"/>
              </a:rPr>
              <a:t>char team_india [11][30] = {</a:t>
            </a:r>
            <a:r>
              <a:rPr lang="en-US" sz="2000">
                <a:latin typeface="Gill Sans MT" pitchFamily="34" charset="0"/>
              </a:rPr>
              <a:t>  </a:t>
            </a:r>
          </a:p>
          <a:p>
            <a:pPr marL="1143000" lvl="2" indent="-228600" eaLnBrk="0" hangingPunct="0">
              <a:lnSpc>
                <a:spcPct val="90000"/>
              </a:lnSpc>
              <a:spcBef>
                <a:spcPct val="20000"/>
              </a:spcBef>
              <a:buFont typeface="Arial" charset="0"/>
              <a:buNone/>
            </a:pPr>
            <a:r>
              <a:rPr lang="en-US" sz="1600">
                <a:latin typeface="Gill Sans MT" pitchFamily="34" charset="0"/>
              </a:rPr>
              <a:t>“Akash Chopra”,</a:t>
            </a:r>
          </a:p>
          <a:p>
            <a:pPr marL="1143000" lvl="2" indent="-228600" eaLnBrk="0" hangingPunct="0">
              <a:lnSpc>
                <a:spcPct val="90000"/>
              </a:lnSpc>
              <a:spcBef>
                <a:spcPct val="20000"/>
              </a:spcBef>
              <a:buFont typeface="Arial" charset="0"/>
              <a:buNone/>
            </a:pPr>
            <a:r>
              <a:rPr lang="en-US" sz="1600">
                <a:latin typeface="Gill Sans MT" pitchFamily="34" charset="0"/>
              </a:rPr>
              <a:t>“Virendra Sehwag”,</a:t>
            </a:r>
          </a:p>
          <a:p>
            <a:pPr marL="1143000" lvl="2" indent="-228600" eaLnBrk="0" hangingPunct="0">
              <a:lnSpc>
                <a:spcPct val="90000"/>
              </a:lnSpc>
              <a:spcBef>
                <a:spcPct val="20000"/>
              </a:spcBef>
              <a:buFont typeface="Arial" charset="0"/>
              <a:buNone/>
            </a:pPr>
            <a:r>
              <a:rPr lang="en-US" sz="1600">
                <a:latin typeface="Gill Sans MT" pitchFamily="34" charset="0"/>
              </a:rPr>
              <a:t>“Rahul Dravid”</a:t>
            </a:r>
          </a:p>
          <a:p>
            <a:pPr marL="1143000" lvl="2" indent="-228600" eaLnBrk="0" hangingPunct="0">
              <a:lnSpc>
                <a:spcPct val="90000"/>
              </a:lnSpc>
              <a:spcBef>
                <a:spcPct val="20000"/>
              </a:spcBef>
              <a:buFont typeface="Arial" charset="0"/>
              <a:buNone/>
            </a:pPr>
            <a:r>
              <a:rPr lang="en-US" sz="1600">
                <a:latin typeface="Gill Sans MT" pitchFamily="34" charset="0"/>
              </a:rPr>
              <a:t>“Sachin Tendulkar”,</a:t>
            </a:r>
          </a:p>
          <a:p>
            <a:pPr marL="1143000" lvl="2" indent="-228600" eaLnBrk="0" hangingPunct="0">
              <a:lnSpc>
                <a:spcPct val="90000"/>
              </a:lnSpc>
              <a:spcBef>
                <a:spcPct val="20000"/>
              </a:spcBef>
              <a:buFont typeface="Arial" charset="0"/>
              <a:buNone/>
            </a:pPr>
            <a:r>
              <a:rPr lang="en-US" sz="1600">
                <a:latin typeface="Gill Sans MT" pitchFamily="34" charset="0"/>
              </a:rPr>
              <a:t>“V.V.S. Laxman”,</a:t>
            </a:r>
          </a:p>
          <a:p>
            <a:pPr marL="1143000" lvl="2" indent="-228600" eaLnBrk="0" hangingPunct="0">
              <a:lnSpc>
                <a:spcPct val="90000"/>
              </a:lnSpc>
              <a:spcBef>
                <a:spcPct val="20000"/>
              </a:spcBef>
              <a:buFont typeface="Arial" charset="0"/>
              <a:buNone/>
            </a:pPr>
            <a:r>
              <a:rPr lang="en-US" sz="1600">
                <a:latin typeface="Gill Sans MT" pitchFamily="34" charset="0"/>
              </a:rPr>
              <a:t>“Yuvraj Singh”,</a:t>
            </a:r>
          </a:p>
          <a:p>
            <a:pPr marL="1143000" lvl="2" indent="-228600" eaLnBrk="0" hangingPunct="0">
              <a:lnSpc>
                <a:spcPct val="90000"/>
              </a:lnSpc>
              <a:spcBef>
                <a:spcPct val="20000"/>
              </a:spcBef>
              <a:buFont typeface="Arial" charset="0"/>
              <a:buNone/>
            </a:pPr>
            <a:r>
              <a:rPr lang="en-US" sz="1600">
                <a:latin typeface="Gill Sans MT" pitchFamily="34" charset="0"/>
              </a:rPr>
              <a:t>“Ajit Agarkar”,</a:t>
            </a:r>
          </a:p>
          <a:p>
            <a:pPr marL="1143000" lvl="2" indent="-228600" eaLnBrk="0" hangingPunct="0">
              <a:lnSpc>
                <a:spcPct val="90000"/>
              </a:lnSpc>
              <a:spcBef>
                <a:spcPct val="20000"/>
              </a:spcBef>
              <a:buFont typeface="Arial" charset="0"/>
              <a:buNone/>
            </a:pPr>
            <a:r>
              <a:rPr lang="en-US" sz="1600">
                <a:latin typeface="Gill Sans MT" pitchFamily="34" charset="0"/>
              </a:rPr>
              <a:t>“Parthiv Patel”,</a:t>
            </a:r>
          </a:p>
          <a:p>
            <a:pPr marL="1143000" lvl="2" indent="-228600" eaLnBrk="0" hangingPunct="0">
              <a:lnSpc>
                <a:spcPct val="90000"/>
              </a:lnSpc>
              <a:spcBef>
                <a:spcPct val="20000"/>
              </a:spcBef>
              <a:buFont typeface="Arial" charset="0"/>
              <a:buNone/>
            </a:pPr>
            <a:r>
              <a:rPr lang="en-US" sz="1600">
                <a:latin typeface="Gill Sans MT" pitchFamily="34" charset="0"/>
              </a:rPr>
              <a:t>“Anil Kumble”,</a:t>
            </a:r>
          </a:p>
          <a:p>
            <a:pPr marL="1143000" lvl="2" indent="-228600" eaLnBrk="0" hangingPunct="0">
              <a:lnSpc>
                <a:spcPct val="90000"/>
              </a:lnSpc>
              <a:spcBef>
                <a:spcPct val="20000"/>
              </a:spcBef>
              <a:buFont typeface="Arial" charset="0"/>
              <a:buNone/>
            </a:pPr>
            <a:r>
              <a:rPr lang="en-US" sz="1600">
                <a:latin typeface="Gill Sans MT" pitchFamily="34" charset="0"/>
              </a:rPr>
              <a:t>“L. Balaji”,</a:t>
            </a:r>
          </a:p>
          <a:p>
            <a:pPr marL="1143000" lvl="2" indent="-228600" eaLnBrk="0" hangingPunct="0">
              <a:lnSpc>
                <a:spcPct val="90000"/>
              </a:lnSpc>
              <a:spcBef>
                <a:spcPct val="20000"/>
              </a:spcBef>
              <a:buFont typeface="Arial" charset="0"/>
              <a:buNone/>
            </a:pPr>
            <a:r>
              <a:rPr lang="en-US" sz="1600">
                <a:latin typeface="Gill Sans MT" pitchFamily="34" charset="0"/>
              </a:rPr>
              <a:t>“Irfan Pathan”</a:t>
            </a:r>
          </a:p>
          <a:p>
            <a:pPr marL="114300" lvl="1" eaLnBrk="0" hangingPunct="0">
              <a:lnSpc>
                <a:spcPct val="90000"/>
              </a:lnSpc>
              <a:spcBef>
                <a:spcPct val="20000"/>
              </a:spcBef>
              <a:buFont typeface="Gill Sans MT" pitchFamily="34" charset="0"/>
              <a:buNone/>
            </a:pPr>
            <a:r>
              <a:rPr lang="en-US" sz="1000">
                <a:latin typeface="Gill Sans MT" pitchFamily="34" charset="0"/>
              </a:rPr>
              <a:t>    	};</a:t>
            </a:r>
          </a:p>
          <a:p>
            <a:pPr marL="114300" lvl="1" eaLnBrk="0" hangingPunct="0">
              <a:lnSpc>
                <a:spcPct val="90000"/>
              </a:lnSpc>
              <a:spcBef>
                <a:spcPct val="20000"/>
              </a:spcBef>
              <a:buFont typeface="Gill Sans MT" pitchFamily="34" charset="0"/>
              <a:buNone/>
            </a:pPr>
            <a:r>
              <a:rPr lang="en-US" sz="1200">
                <a:latin typeface="Gill Sans MT" pitchFamily="34" charset="0"/>
              </a:rPr>
              <a:t>int i;</a:t>
            </a:r>
          </a:p>
          <a:p>
            <a:pPr marL="114300" lvl="1" eaLnBrk="0" hangingPunct="0">
              <a:lnSpc>
                <a:spcPct val="90000"/>
              </a:lnSpc>
              <a:spcBef>
                <a:spcPct val="20000"/>
              </a:spcBef>
              <a:buFont typeface="Gill Sans MT" pitchFamily="34" charset="0"/>
              <a:buNone/>
            </a:pPr>
            <a:r>
              <a:rPr lang="en-US" sz="900">
                <a:latin typeface="Courier New" pitchFamily="49" charset="0"/>
              </a:rPr>
              <a:t>for( i = 0; i &lt; 11; i ++)</a:t>
            </a:r>
          </a:p>
          <a:p>
            <a:pPr marL="114300" lvl="1" eaLnBrk="0" hangingPunct="0">
              <a:lnSpc>
                <a:spcPct val="90000"/>
              </a:lnSpc>
              <a:spcBef>
                <a:spcPct val="20000"/>
              </a:spcBef>
              <a:buFont typeface="Gill Sans MT" pitchFamily="34" charset="0"/>
              <a:buNone/>
            </a:pPr>
            <a:r>
              <a:rPr lang="en-US" sz="900">
                <a:latin typeface="Courier New" pitchFamily="49" charset="0"/>
              </a:rPr>
              <a:t>  printf(“%s”, team_india[i]);</a:t>
            </a:r>
          </a:p>
          <a:p>
            <a:pPr marL="114300" lvl="1" eaLnBrk="0" hangingPunct="0">
              <a:lnSpc>
                <a:spcPct val="90000"/>
              </a:lnSpc>
              <a:spcBef>
                <a:spcPct val="20000"/>
              </a:spcBef>
              <a:buFont typeface="Gill Sans MT" pitchFamily="34" charset="0"/>
              <a:buNone/>
            </a:pPr>
            <a:r>
              <a:rPr lang="en-US" sz="1400">
                <a:latin typeface="Gill Sans MT" pitchFamily="34"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p:cNvSpPr>
          <p:nvPr>
            <p:ph type="title" idx="4294967295"/>
          </p:nvPr>
        </p:nvSpPr>
        <p:spPr/>
        <p:txBody>
          <a:bodyPr/>
          <a:lstStyle/>
          <a:p>
            <a:pPr eaLnBrk="1" hangingPunct="1"/>
            <a:r>
              <a:rPr lang="en-US" dirty="0" smtClean="0"/>
              <a:t>Pointers</a:t>
            </a:r>
          </a:p>
        </p:txBody>
      </p:sp>
      <p:sp>
        <p:nvSpPr>
          <p:cNvPr id="221186" name="Rectangle 3"/>
          <p:cNvSpPr>
            <a:spLocks noGrp="1"/>
          </p:cNvSpPr>
          <p:nvPr>
            <p:ph type="body" idx="4294967295"/>
          </p:nvPr>
        </p:nvSpPr>
        <p:spPr>
          <a:xfrm>
            <a:off x="381000" y="1295400"/>
            <a:ext cx="8305800" cy="5486400"/>
          </a:xfrm>
        </p:spPr>
        <p:txBody>
          <a:bodyPr/>
          <a:lstStyle/>
          <a:p>
            <a:pPr algn="just" eaLnBrk="1" hangingPunct="1"/>
            <a:r>
              <a:rPr lang="en-US" dirty="0" smtClean="0"/>
              <a:t>A pointer is a variable which holds the </a:t>
            </a:r>
            <a:r>
              <a:rPr lang="en-US" i="1" dirty="0" smtClean="0">
                <a:solidFill>
                  <a:schemeClr val="folHlink"/>
                </a:solidFill>
              </a:rPr>
              <a:t>address of  another variable</a:t>
            </a:r>
            <a:r>
              <a:rPr lang="en-US" dirty="0" smtClean="0"/>
              <a:t> in </a:t>
            </a:r>
            <a:r>
              <a:rPr lang="en-US" dirty="0" err="1" smtClean="0"/>
              <a:t>memory.The</a:t>
            </a:r>
            <a:r>
              <a:rPr lang="en-US" dirty="0" smtClean="0"/>
              <a:t> actual location of a variable in the memory is system dependent.</a:t>
            </a:r>
          </a:p>
          <a:p>
            <a:pPr algn="just" eaLnBrk="1" hangingPunct="1"/>
            <a:r>
              <a:rPr lang="en-US" dirty="0" smtClean="0"/>
              <a:t>Since </a:t>
            </a:r>
            <a:r>
              <a:rPr lang="en-US" i="1" dirty="0" smtClean="0">
                <a:solidFill>
                  <a:schemeClr val="folHlink"/>
                </a:solidFill>
              </a:rPr>
              <a:t>pointer is a variable</a:t>
            </a:r>
            <a:r>
              <a:rPr lang="en-US" dirty="0" smtClean="0"/>
              <a:t> ,its value is also stored in the memory in another location.</a:t>
            </a:r>
          </a:p>
          <a:p>
            <a:pPr algn="just" eaLnBrk="1" hangingPunct="1"/>
            <a:r>
              <a:rPr lang="en-US" b="1" dirty="0" smtClean="0"/>
              <a:t>&amp;</a:t>
            </a:r>
            <a:r>
              <a:rPr lang="en-US" dirty="0" smtClean="0"/>
              <a:t> operator(address of) is used to assign the address of a variable to a pointer variable.</a:t>
            </a:r>
          </a:p>
          <a:p>
            <a:pPr algn="just" eaLnBrk="1" hangingPunct="1"/>
            <a:r>
              <a:rPr lang="en-US" dirty="0" smtClean="0">
                <a:solidFill>
                  <a:schemeClr val="folHlink"/>
                </a:solidFill>
              </a:rPr>
              <a:t>The declaration of a pointer takes the following form</a:t>
            </a:r>
            <a:r>
              <a:rPr lang="en-US" dirty="0" smtClean="0"/>
              <a:t>:</a:t>
            </a:r>
          </a:p>
          <a:p>
            <a:pPr algn="just" eaLnBrk="1" hangingPunct="1">
              <a:buFont typeface="Wingdings" pitchFamily="2" charset="2"/>
              <a:buNone/>
            </a:pPr>
            <a:r>
              <a:rPr lang="en-US" sz="1800" dirty="0" smtClean="0">
                <a:latin typeface="Courier New" pitchFamily="49" charset="0"/>
              </a:rPr>
              <a:t>    </a:t>
            </a:r>
            <a:r>
              <a:rPr lang="en-US" sz="1800" i="1" dirty="0" smtClean="0">
                <a:latin typeface="Courier New" pitchFamily="49" charset="0"/>
              </a:rPr>
              <a:t>data type</a:t>
            </a:r>
            <a:r>
              <a:rPr lang="en-US" sz="1800" dirty="0" smtClean="0">
                <a:latin typeface="Courier New" pitchFamily="49" charset="0"/>
              </a:rPr>
              <a:t> *</a:t>
            </a:r>
            <a:r>
              <a:rPr lang="en-US" sz="1800" dirty="0" err="1" smtClean="0">
                <a:latin typeface="Courier New" pitchFamily="49" charset="0"/>
              </a:rPr>
              <a:t>ptr</a:t>
            </a:r>
            <a:r>
              <a:rPr lang="en-US" sz="1800" dirty="0" smtClean="0">
                <a:latin typeface="Courier New" pitchFamily="49" charset="0"/>
              </a:rPr>
              <a:t>;</a:t>
            </a:r>
          </a:p>
          <a:p>
            <a:pPr algn="just" eaLnBrk="1" hangingPunct="1">
              <a:buFont typeface="Wingdings" pitchFamily="2" charset="2"/>
              <a:buNone/>
            </a:pPr>
            <a:r>
              <a:rPr lang="en-US" sz="1800" dirty="0" err="1" smtClean="0">
                <a:latin typeface="Courier New" pitchFamily="49" charset="0"/>
              </a:rPr>
              <a:t>Eg</a:t>
            </a: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*pa;</a:t>
            </a:r>
          </a:p>
          <a:p>
            <a:pPr algn="just" eaLnBrk="1" hangingPunct="1">
              <a:buFont typeface="Wingdings" pitchFamily="2" charset="2"/>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a;</a:t>
            </a:r>
          </a:p>
          <a:p>
            <a:pPr algn="just" eaLnBrk="1" hangingPunct="1">
              <a:buFont typeface="Wingdings" pitchFamily="2" charset="2"/>
              <a:buNone/>
            </a:pPr>
            <a:r>
              <a:rPr lang="en-US" sz="1800" dirty="0" smtClean="0">
                <a:latin typeface="Courier New" pitchFamily="49" charset="0"/>
              </a:rPr>
              <a:t>    pa=&amp;a;</a:t>
            </a:r>
          </a:p>
          <a:p>
            <a:pPr lvl="1" algn="just" eaLnBrk="1" hangingPunct="1">
              <a:buFont typeface="Wingdings" pitchFamily="2" charset="2"/>
              <a:buChar char="ü"/>
            </a:pPr>
            <a:r>
              <a:rPr lang="en-US" sz="1200" dirty="0" smtClean="0"/>
              <a:t>The asterisk(*)tells that pa is a pointer variable.</a:t>
            </a:r>
          </a:p>
          <a:p>
            <a:pPr lvl="1" algn="just" eaLnBrk="1" hangingPunct="1">
              <a:buFont typeface="Wingdings" pitchFamily="2" charset="2"/>
              <a:buChar char="ü"/>
            </a:pPr>
            <a:r>
              <a:rPr lang="en-US" sz="1200" dirty="0" smtClean="0"/>
              <a:t> pa needs a memory location.</a:t>
            </a:r>
          </a:p>
          <a:p>
            <a:pPr lvl="1" algn="just" eaLnBrk="1" hangingPunct="1">
              <a:buFont typeface="Wingdings" pitchFamily="2" charset="2"/>
              <a:buChar char="ü"/>
            </a:pPr>
            <a:r>
              <a:rPr lang="en-US" sz="1200" dirty="0" smtClean="0"/>
              <a:t> pa points to a variable a of  type </a:t>
            </a:r>
            <a:r>
              <a:rPr lang="en-US" sz="1200" dirty="0" err="1" smtClean="0"/>
              <a:t>int</a:t>
            </a:r>
            <a:endParaRPr lang="en-US" sz="12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p:cNvSpPr>
          <p:nvPr>
            <p:ph type="title" idx="4294967295"/>
          </p:nvPr>
        </p:nvSpPr>
        <p:spPr/>
        <p:txBody>
          <a:bodyPr/>
          <a:lstStyle/>
          <a:p>
            <a:pPr eaLnBrk="1" hangingPunct="1"/>
            <a:r>
              <a:rPr lang="en-US" smtClean="0"/>
              <a:t>Accessing a variable through its pointer</a:t>
            </a:r>
          </a:p>
        </p:txBody>
      </p:sp>
      <p:sp>
        <p:nvSpPr>
          <p:cNvPr id="223234" name="Rectangle 3"/>
          <p:cNvSpPr>
            <a:spLocks noGrp="1"/>
          </p:cNvSpPr>
          <p:nvPr>
            <p:ph type="body" idx="4294967295"/>
          </p:nvPr>
        </p:nvSpPr>
        <p:spPr>
          <a:xfrm>
            <a:off x="457200" y="1371600"/>
            <a:ext cx="8305800" cy="5181600"/>
          </a:xfrm>
        </p:spPr>
        <p:txBody>
          <a:bodyPr/>
          <a:lstStyle/>
          <a:p>
            <a:pPr eaLnBrk="1" hangingPunct="1"/>
            <a:r>
              <a:rPr lang="en-US" smtClean="0"/>
              <a:t>A pointer contains garbage until it is initialized</a:t>
            </a:r>
          </a:p>
          <a:p>
            <a:pPr eaLnBrk="1" hangingPunct="1"/>
            <a:r>
              <a:rPr lang="en-US" smtClean="0"/>
              <a:t>The value of a variable can be accessed using pointer by *(asterisk) known as</a:t>
            </a:r>
            <a:r>
              <a:rPr lang="en-US" i="1" smtClean="0">
                <a:solidFill>
                  <a:schemeClr val="folHlink"/>
                </a:solidFill>
              </a:rPr>
              <a:t> indirection</a:t>
            </a:r>
            <a:r>
              <a:rPr lang="en-US" smtClean="0"/>
              <a:t> operator.</a:t>
            </a:r>
          </a:p>
          <a:p>
            <a:pPr eaLnBrk="1" hangingPunct="1">
              <a:buFont typeface="Wingdings" pitchFamily="2" charset="2"/>
              <a:buNone/>
            </a:pPr>
            <a:r>
              <a:rPr lang="en-US" smtClean="0"/>
              <a:t>     </a:t>
            </a:r>
          </a:p>
          <a:p>
            <a:pPr eaLnBrk="1" hangingPunct="1">
              <a:buFont typeface="Wingdings" pitchFamily="2" charset="2"/>
              <a:buNone/>
            </a:pPr>
            <a:r>
              <a:rPr lang="en-US" smtClean="0"/>
              <a:t> Eg</a:t>
            </a:r>
            <a:r>
              <a:rPr lang="en-US" smtClean="0">
                <a:latin typeface="Courier New" pitchFamily="49" charset="0"/>
              </a:rPr>
              <a:t>:    int a,n;</a:t>
            </a:r>
          </a:p>
          <a:p>
            <a:pPr eaLnBrk="1" hangingPunct="1">
              <a:buFont typeface="Wingdings" pitchFamily="2" charset="2"/>
              <a:buNone/>
            </a:pPr>
            <a:r>
              <a:rPr lang="en-US" smtClean="0">
                <a:latin typeface="Courier New" pitchFamily="49" charset="0"/>
              </a:rPr>
              <a:t>         int *pa;</a:t>
            </a:r>
          </a:p>
          <a:p>
            <a:pPr eaLnBrk="1" hangingPunct="1">
              <a:buFont typeface="Wingdings" pitchFamily="2" charset="2"/>
              <a:buNone/>
            </a:pPr>
            <a:r>
              <a:rPr lang="en-US" smtClean="0">
                <a:latin typeface="Courier New" pitchFamily="49" charset="0"/>
              </a:rPr>
              <a:t>         a=4;</a:t>
            </a:r>
          </a:p>
          <a:p>
            <a:pPr eaLnBrk="1" hangingPunct="1">
              <a:buFont typeface="Wingdings" pitchFamily="2" charset="2"/>
              <a:buNone/>
            </a:pPr>
            <a:r>
              <a:rPr lang="en-US" smtClean="0">
                <a:latin typeface="Courier New" pitchFamily="49" charset="0"/>
              </a:rPr>
              <a:t>         n=*pa;</a:t>
            </a:r>
          </a:p>
          <a:p>
            <a:pPr eaLnBrk="1" hangingPunct="1">
              <a:buFont typeface="Wingdings" pitchFamily="2" charset="2"/>
              <a:buNone/>
            </a:pPr>
            <a:r>
              <a:rPr lang="en-US" smtClean="0"/>
              <a:t>               </a:t>
            </a:r>
          </a:p>
          <a:p>
            <a:pPr eaLnBrk="1" hangingPunct="1">
              <a:buFont typeface="Wingdings" pitchFamily="2" charset="2"/>
              <a:buNone/>
            </a:pPr>
            <a:r>
              <a:rPr lang="en-US" smtClean="0"/>
              <a:t>	The value of </a:t>
            </a:r>
            <a:r>
              <a:rPr lang="en-US" b="1" smtClean="0"/>
              <a:t>a </a:t>
            </a:r>
            <a:r>
              <a:rPr lang="en-US" smtClean="0"/>
              <a:t>i.e 4 is assigned to n through its pointer </a:t>
            </a:r>
            <a:r>
              <a:rPr lang="en-US" b="1" smtClean="0"/>
              <a:t>pa</a:t>
            </a:r>
            <a:r>
              <a:rPr lang="en-US" smtClean="0"/>
              <a:t>.</a:t>
            </a:r>
          </a:p>
          <a:p>
            <a:pPr eaLnBrk="1" hangingPunct="1">
              <a:buFont typeface="Wingdings" pitchFamily="2" charset="2"/>
              <a:buNone/>
            </a:pPr>
            <a:r>
              <a:rPr lang="en-US" sz="1800" smtClean="0"/>
              <a:t>      </a:t>
            </a:r>
          </a:p>
          <a:p>
            <a:pPr eaLnBrk="1" hangingPunct="1">
              <a:buFont typeface="Wingdings" pitchFamily="2" charset="2"/>
              <a:buNone/>
            </a:pPr>
            <a:r>
              <a:rPr lang="en-US" sz="1800" smtClean="0"/>
              <a:t>	</a:t>
            </a:r>
            <a:r>
              <a:rPr lang="en-US" sz="1800" i="1" smtClean="0">
                <a:solidFill>
                  <a:schemeClr val="folHlink"/>
                </a:solidFill>
              </a:rPr>
              <a:t>When the operator * is placed before a pointer variable in an expression,the pointer returns the value of the variable of which the  pointer value is the address</a:t>
            </a:r>
            <a:r>
              <a:rPr lang="en-US" smtClean="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p:cNvSpPr>
          <p:nvPr>
            <p:ph type="title" idx="4294967295"/>
          </p:nvPr>
        </p:nvSpPr>
        <p:spPr/>
        <p:txBody>
          <a:bodyPr/>
          <a:lstStyle/>
          <a:p>
            <a:pPr eaLnBrk="1" hangingPunct="1"/>
            <a:r>
              <a:rPr lang="en-US" smtClean="0"/>
              <a:t>Pointer - Memory Allocation</a:t>
            </a:r>
          </a:p>
        </p:txBody>
      </p:sp>
      <p:sp>
        <p:nvSpPr>
          <p:cNvPr id="225282" name="Rectangle 3"/>
          <p:cNvSpPr>
            <a:spLocks noGrp="1"/>
          </p:cNvSpPr>
          <p:nvPr>
            <p:ph type="body" idx="4294967295"/>
          </p:nvPr>
        </p:nvSpPr>
        <p:spPr/>
        <p:txBody>
          <a:bodyPr/>
          <a:lstStyle/>
          <a:p>
            <a:pPr eaLnBrk="1" hangingPunct="1">
              <a:buFont typeface="Wingdings" pitchFamily="2" charset="2"/>
              <a:buNone/>
            </a:pPr>
            <a:r>
              <a:rPr lang="en-US" smtClean="0">
                <a:latin typeface="Courier New" pitchFamily="49" charset="0"/>
              </a:rPr>
              <a:t>int i,*pi;</a:t>
            </a:r>
          </a:p>
          <a:p>
            <a:pPr eaLnBrk="1" hangingPunct="1">
              <a:buFont typeface="Wingdings" pitchFamily="2" charset="2"/>
              <a:buNone/>
            </a:pPr>
            <a:r>
              <a:rPr lang="en-US" smtClean="0">
                <a:latin typeface="Courier New" pitchFamily="49" charset="0"/>
              </a:rPr>
              <a:t>float f,*pf ;</a:t>
            </a:r>
          </a:p>
          <a:p>
            <a:pPr eaLnBrk="1" hangingPunct="1">
              <a:buFont typeface="Wingdings" pitchFamily="2" charset="2"/>
              <a:buNone/>
            </a:pPr>
            <a:r>
              <a:rPr lang="en-US" smtClean="0">
                <a:latin typeface="Courier New" pitchFamily="49" charset="0"/>
              </a:rPr>
              <a:t>char c,*pc;   </a:t>
            </a:r>
          </a:p>
          <a:p>
            <a:pPr eaLnBrk="1" hangingPunct="1">
              <a:buFont typeface="Wingdings" pitchFamily="2" charset="2"/>
              <a:buNone/>
            </a:pPr>
            <a:r>
              <a:rPr lang="en-US" smtClean="0">
                <a:latin typeface="Courier New" pitchFamily="49" charset="0"/>
              </a:rPr>
              <a:t>i=4;</a:t>
            </a:r>
          </a:p>
          <a:p>
            <a:pPr eaLnBrk="1" hangingPunct="1">
              <a:buFont typeface="Wingdings" pitchFamily="2" charset="2"/>
              <a:buNone/>
            </a:pPr>
            <a:r>
              <a:rPr lang="en-US" smtClean="0">
                <a:latin typeface="Courier New" pitchFamily="49" charset="0"/>
              </a:rPr>
              <a:t>f=3.14;</a:t>
            </a:r>
          </a:p>
          <a:p>
            <a:pPr eaLnBrk="1" hangingPunct="1">
              <a:buFont typeface="Wingdings" pitchFamily="2" charset="2"/>
              <a:buNone/>
            </a:pPr>
            <a:r>
              <a:rPr lang="en-US" smtClean="0">
                <a:latin typeface="Courier New" pitchFamily="49" charset="0"/>
              </a:rPr>
              <a:t>c=‘A’</a:t>
            </a:r>
          </a:p>
          <a:p>
            <a:pPr eaLnBrk="1" hangingPunct="1">
              <a:buFont typeface="Wingdings" pitchFamily="2" charset="2"/>
              <a:buNone/>
            </a:pPr>
            <a:r>
              <a:rPr lang="en-US" smtClean="0">
                <a:latin typeface="Courier New" pitchFamily="49" charset="0"/>
              </a:rPr>
              <a:t>pi=&amp;i;</a:t>
            </a:r>
          </a:p>
          <a:p>
            <a:pPr eaLnBrk="1" hangingPunct="1">
              <a:buFont typeface="Wingdings" pitchFamily="2" charset="2"/>
              <a:buNone/>
            </a:pPr>
            <a:r>
              <a:rPr lang="en-US" smtClean="0">
                <a:latin typeface="Courier New" pitchFamily="49" charset="0"/>
              </a:rPr>
              <a:t>pf=&amp;f;</a:t>
            </a:r>
          </a:p>
          <a:p>
            <a:pPr eaLnBrk="1" hangingPunct="1">
              <a:buFont typeface="Wingdings" pitchFamily="2" charset="2"/>
              <a:buNone/>
            </a:pPr>
            <a:r>
              <a:rPr lang="en-US" smtClean="0">
                <a:latin typeface="Courier New" pitchFamily="49" charset="0"/>
              </a:rPr>
              <a:t>pc=&amp;c;</a:t>
            </a:r>
          </a:p>
          <a:p>
            <a:pPr eaLnBrk="1" hangingPunct="1"/>
            <a:endParaRPr lang="en-US" smtClean="0">
              <a:latin typeface="Courier New" pitchFamily="49" charset="0"/>
            </a:endParaRPr>
          </a:p>
        </p:txBody>
      </p:sp>
      <p:sp>
        <p:nvSpPr>
          <p:cNvPr id="225283" name="Text Box 4"/>
          <p:cNvSpPr txBox="1">
            <a:spLocks noChangeArrowheads="1"/>
          </p:cNvSpPr>
          <p:nvPr/>
        </p:nvSpPr>
        <p:spPr bwMode="auto">
          <a:xfrm>
            <a:off x="228600" y="5210175"/>
            <a:ext cx="5257800" cy="581025"/>
          </a:xfrm>
          <a:prstGeom prst="rect">
            <a:avLst/>
          </a:prstGeom>
          <a:noFill/>
          <a:ln w="9525">
            <a:noFill/>
            <a:miter lim="800000"/>
            <a:headEnd/>
            <a:tailEnd/>
          </a:ln>
        </p:spPr>
        <p:txBody>
          <a:bodyPr>
            <a:spAutoFit/>
          </a:bodyPr>
          <a:lstStyle/>
          <a:p>
            <a:r>
              <a:rPr lang="en-US" sz="1600" i="1">
                <a:solidFill>
                  <a:schemeClr val="folHlink"/>
                </a:solidFill>
                <a:latin typeface="Gill Sans MT" pitchFamily="34" charset="0"/>
              </a:rPr>
              <a:t>The actual location of a variable in the memory is </a:t>
            </a:r>
            <a:r>
              <a:rPr lang="en-US" sz="1600">
                <a:solidFill>
                  <a:schemeClr val="folHlink"/>
                </a:solidFill>
                <a:latin typeface="Gill Sans MT" pitchFamily="34" charset="0"/>
              </a:rPr>
              <a:t>OS dependent.</a:t>
            </a:r>
          </a:p>
          <a:p>
            <a:r>
              <a:rPr lang="en-US" sz="1600" i="1">
                <a:solidFill>
                  <a:schemeClr val="folHlink"/>
                </a:solidFill>
                <a:latin typeface="Gill Sans MT" pitchFamily="34" charset="0"/>
              </a:rPr>
              <a:t>Two bytes(in </a:t>
            </a:r>
            <a:r>
              <a:rPr lang="en-US" sz="1600" b="1" i="1">
                <a:solidFill>
                  <a:schemeClr val="folHlink"/>
                </a:solidFill>
                <a:latin typeface="Gill Sans MT" pitchFamily="34" charset="0"/>
              </a:rPr>
              <a:t>DOS </a:t>
            </a:r>
            <a:r>
              <a:rPr lang="en-US" sz="1600" i="1">
                <a:solidFill>
                  <a:schemeClr val="folHlink"/>
                </a:solidFill>
                <a:latin typeface="Gill Sans MT" pitchFamily="34" charset="0"/>
              </a:rPr>
              <a:t>)of memory is allocated to any type of pointer.</a:t>
            </a:r>
          </a:p>
        </p:txBody>
      </p:sp>
      <p:pic>
        <p:nvPicPr>
          <p:cNvPr id="225284" name="Picture 5"/>
          <p:cNvPicPr>
            <a:picLocks noChangeAspect="1" noChangeArrowheads="1"/>
          </p:cNvPicPr>
          <p:nvPr/>
        </p:nvPicPr>
        <p:blipFill>
          <a:blip r:embed="rId2" cstate="print"/>
          <a:srcRect/>
          <a:stretch>
            <a:fillRect/>
          </a:stretch>
        </p:blipFill>
        <p:spPr bwMode="auto">
          <a:xfrm>
            <a:off x="5610225" y="1447800"/>
            <a:ext cx="3381375" cy="481012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3"/>
          <p:cNvSpPr>
            <a:spLocks noGrp="1" noChangeArrowheads="1"/>
          </p:cNvSpPr>
          <p:nvPr>
            <p:ph idx="4294967295"/>
          </p:nvPr>
        </p:nvSpPr>
        <p:spPr>
          <a:xfrm>
            <a:off x="457200" y="1371600"/>
            <a:ext cx="8229600" cy="5029200"/>
          </a:xfrm>
        </p:spPr>
        <p:txBody>
          <a:bodyPr/>
          <a:lstStyle/>
          <a:p>
            <a:pPr algn="just">
              <a:lnSpc>
                <a:spcPct val="90000"/>
              </a:lnSpc>
            </a:pPr>
            <a:r>
              <a:rPr lang="en-US" b="1" smtClean="0"/>
              <a:t>It is in this sense that a pointer is referred to as a derived data type, as the type of the pointer is based on the type of the data type it is pointing to.</a:t>
            </a:r>
          </a:p>
          <a:p>
            <a:pPr algn="just">
              <a:lnSpc>
                <a:spcPct val="90000"/>
              </a:lnSpc>
            </a:pPr>
            <a:endParaRPr lang="en-US" b="1" smtClean="0"/>
          </a:p>
          <a:p>
            <a:pPr algn="just">
              <a:lnSpc>
                <a:spcPct val="90000"/>
              </a:lnSpc>
            </a:pPr>
            <a:r>
              <a:rPr lang="en-US" smtClean="0"/>
              <a:t>For the earlier declaration of the integer variable i, its pointer can be declared as follows:</a:t>
            </a:r>
          </a:p>
          <a:p>
            <a:pPr algn="just">
              <a:lnSpc>
                <a:spcPct val="90000"/>
              </a:lnSpc>
            </a:pPr>
            <a:endParaRPr lang="en-US" smtClean="0"/>
          </a:p>
          <a:p>
            <a:pPr algn="just">
              <a:lnSpc>
                <a:spcPct val="90000"/>
              </a:lnSpc>
              <a:buFont typeface="Wingdings" pitchFamily="2" charset="2"/>
              <a:buNone/>
            </a:pPr>
            <a:r>
              <a:rPr lang="en-US" smtClean="0">
                <a:latin typeface="Courier New" pitchFamily="49" charset="0"/>
              </a:rPr>
              <a:t>int i, *pointer_to_an_integer;</a:t>
            </a:r>
          </a:p>
          <a:p>
            <a:pPr algn="just">
              <a:lnSpc>
                <a:spcPct val="90000"/>
              </a:lnSpc>
              <a:buFont typeface="Wingdings" pitchFamily="2" charset="2"/>
              <a:buNone/>
            </a:pPr>
            <a:r>
              <a:rPr lang="en-US" smtClean="0">
                <a:latin typeface="Courier New" pitchFamily="49" charset="0"/>
              </a:rPr>
              <a:t>i =  22;</a:t>
            </a:r>
          </a:p>
          <a:p>
            <a:pPr algn="just">
              <a:lnSpc>
                <a:spcPct val="90000"/>
              </a:lnSpc>
              <a:buFont typeface="Wingdings" pitchFamily="2" charset="2"/>
              <a:buNone/>
            </a:pPr>
            <a:r>
              <a:rPr lang="en-US" smtClean="0">
                <a:latin typeface="Courier New" pitchFamily="49" charset="0"/>
              </a:rPr>
              <a:t>pointer_to_an_integer = &amp;i; </a:t>
            </a:r>
          </a:p>
          <a:p>
            <a:pPr algn="just">
              <a:lnSpc>
                <a:spcPct val="90000"/>
              </a:lnSpc>
              <a:buFont typeface="Wingdings" pitchFamily="2" charset="2"/>
              <a:buNone/>
            </a:pPr>
            <a:r>
              <a:rPr lang="en-US" smtClean="0"/>
              <a:t>	</a:t>
            </a:r>
            <a:r>
              <a:rPr lang="en-US" sz="1600" smtClean="0"/>
              <a:t>/* initialize pointer variable (pointer_to_an_integer) with address of the integer variable i. */</a:t>
            </a:r>
            <a:endParaRPr lang="en-US" smtClean="0"/>
          </a:p>
          <a:p>
            <a:pPr algn="just">
              <a:lnSpc>
                <a:spcPct val="90000"/>
              </a:lnSpc>
            </a:pPr>
            <a:endParaRPr lang="en-US" smtClean="0"/>
          </a:p>
        </p:txBody>
      </p:sp>
      <p:sp>
        <p:nvSpPr>
          <p:cNvPr id="226306" name="Rectangle 2"/>
          <p:cNvSpPr>
            <a:spLocks noGrp="1" noChangeArrowheads="1"/>
          </p:cNvSpPr>
          <p:nvPr>
            <p:ph type="title" idx="4294967295"/>
          </p:nvPr>
        </p:nvSpPr>
        <p:spPr>
          <a:xfrm>
            <a:off x="0" y="0"/>
            <a:ext cx="7562850" cy="914400"/>
          </a:xfrm>
        </p:spPr>
        <p:txBody>
          <a:bodyPr/>
          <a:lstStyle/>
          <a:p>
            <a:r>
              <a:rPr lang="en-US" sz="3200" smtClean="0"/>
              <a:t>Pointer – Declaration &amp; Initialization</a:t>
            </a:r>
          </a:p>
        </p:txBody>
      </p:sp>
      <p:sp>
        <p:nvSpPr>
          <p:cNvPr id="226307" name="Rectangle 4"/>
          <p:cNvSpPr>
            <a:spLocks noChangeArrowheads="1"/>
          </p:cNvSpPr>
          <p:nvPr/>
        </p:nvSpPr>
        <p:spPr bwMode="auto">
          <a:xfrm>
            <a:off x="5929313" y="5029200"/>
            <a:ext cx="666750" cy="366713"/>
          </a:xfrm>
          <a:prstGeom prst="rect">
            <a:avLst/>
          </a:prstGeom>
          <a:noFill/>
          <a:ln w="9525" algn="ctr">
            <a:noFill/>
            <a:miter lim="800000"/>
            <a:headEnd/>
            <a:tailEnd/>
          </a:ln>
        </p:spPr>
        <p:txBody>
          <a:bodyPr anchor="ctr">
            <a:spAutoFit/>
          </a:bodyPr>
          <a:lstStyle/>
          <a:p>
            <a:pPr marL="342900" indent="-342900" algn="ctr" eaLnBrk="0" hangingPunct="0">
              <a:spcBef>
                <a:spcPct val="50000"/>
              </a:spcBef>
            </a:pPr>
            <a:r>
              <a:rPr lang="en-US" b="1">
                <a:latin typeface="Times New Roman" pitchFamily="18" charset="0"/>
              </a:rPr>
              <a:t>i</a:t>
            </a:r>
          </a:p>
        </p:txBody>
      </p:sp>
      <p:sp>
        <p:nvSpPr>
          <p:cNvPr id="226308" name="Rectangle 5"/>
          <p:cNvSpPr>
            <a:spLocks noChangeArrowheads="1"/>
          </p:cNvSpPr>
          <p:nvPr/>
        </p:nvSpPr>
        <p:spPr bwMode="auto">
          <a:xfrm>
            <a:off x="5791200" y="5483225"/>
            <a:ext cx="914400" cy="376238"/>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b="1">
                <a:latin typeface="Times New Roman" pitchFamily="18" charset="0"/>
              </a:rPr>
              <a:t>22</a:t>
            </a:r>
          </a:p>
        </p:txBody>
      </p:sp>
      <p:sp>
        <p:nvSpPr>
          <p:cNvPr id="226309" name="Rectangle 6"/>
          <p:cNvSpPr>
            <a:spLocks noChangeArrowheads="1"/>
          </p:cNvSpPr>
          <p:nvPr/>
        </p:nvSpPr>
        <p:spPr bwMode="auto">
          <a:xfrm>
            <a:off x="5827713" y="5948363"/>
            <a:ext cx="954087" cy="376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b="1">
                <a:latin typeface="Times New Roman" pitchFamily="18" charset="0"/>
              </a:rPr>
              <a:t>1000</a:t>
            </a:r>
          </a:p>
        </p:txBody>
      </p:sp>
      <p:sp>
        <p:nvSpPr>
          <p:cNvPr id="226310" name="Rectangle 7"/>
          <p:cNvSpPr>
            <a:spLocks noChangeArrowheads="1"/>
          </p:cNvSpPr>
          <p:nvPr/>
        </p:nvSpPr>
        <p:spPr bwMode="auto">
          <a:xfrm>
            <a:off x="609600" y="5502275"/>
            <a:ext cx="2355850" cy="366713"/>
          </a:xfrm>
          <a:prstGeom prst="rect">
            <a:avLst/>
          </a:prstGeom>
          <a:noFill/>
          <a:ln w="9525" algn="ctr">
            <a:noFill/>
            <a:miter lim="800000"/>
            <a:headEnd/>
            <a:tailEnd/>
          </a:ln>
        </p:spPr>
        <p:txBody>
          <a:bodyPr wrap="none" anchor="ctr">
            <a:spAutoFit/>
          </a:bodyPr>
          <a:lstStyle/>
          <a:p>
            <a:pPr marL="342900" indent="-342900" algn="ctr" eaLnBrk="0" hangingPunct="0">
              <a:spcBef>
                <a:spcPct val="50000"/>
              </a:spcBef>
            </a:pPr>
            <a:r>
              <a:rPr lang="en-US" b="1">
                <a:latin typeface="Times New Roman" pitchFamily="18" charset="0"/>
              </a:rPr>
              <a:t>pointer_to_an_integer</a:t>
            </a:r>
          </a:p>
        </p:txBody>
      </p:sp>
      <p:sp>
        <p:nvSpPr>
          <p:cNvPr id="226311" name="Rectangle 8"/>
          <p:cNvSpPr>
            <a:spLocks noChangeArrowheads="1"/>
          </p:cNvSpPr>
          <p:nvPr/>
        </p:nvSpPr>
        <p:spPr bwMode="auto">
          <a:xfrm>
            <a:off x="784225" y="5948363"/>
            <a:ext cx="1809750" cy="376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b="1">
                <a:latin typeface="Times New Roman" pitchFamily="18" charset="0"/>
              </a:rPr>
              <a:t>1000</a:t>
            </a:r>
          </a:p>
        </p:txBody>
      </p:sp>
      <p:sp>
        <p:nvSpPr>
          <p:cNvPr id="226312" name="Line 13"/>
          <p:cNvSpPr>
            <a:spLocks noChangeShapeType="1"/>
          </p:cNvSpPr>
          <p:nvPr/>
        </p:nvSpPr>
        <p:spPr bwMode="auto">
          <a:xfrm>
            <a:off x="2590800" y="6096000"/>
            <a:ext cx="32004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26313" name="Text Box 14"/>
          <p:cNvSpPr txBox="1">
            <a:spLocks noChangeArrowheads="1"/>
          </p:cNvSpPr>
          <p:nvPr/>
        </p:nvSpPr>
        <p:spPr bwMode="auto">
          <a:xfrm>
            <a:off x="6858000" y="50292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b="1">
                <a:latin typeface="Times New Roman" pitchFamily="18" charset="0"/>
              </a:rPr>
              <a:t>variable name</a:t>
            </a:r>
          </a:p>
        </p:txBody>
      </p:sp>
      <p:sp>
        <p:nvSpPr>
          <p:cNvPr id="226314" name="Text Box 15"/>
          <p:cNvSpPr txBox="1">
            <a:spLocks noChangeArrowheads="1"/>
          </p:cNvSpPr>
          <p:nvPr/>
        </p:nvSpPr>
        <p:spPr bwMode="auto">
          <a:xfrm>
            <a:off x="6858000" y="54864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b="1">
                <a:latin typeface="Times New Roman" pitchFamily="18" charset="0"/>
              </a:rPr>
              <a:t>variable value</a:t>
            </a:r>
          </a:p>
        </p:txBody>
      </p:sp>
      <p:sp>
        <p:nvSpPr>
          <p:cNvPr id="226315" name="Text Box 16"/>
          <p:cNvSpPr txBox="1">
            <a:spLocks noChangeArrowheads="1"/>
          </p:cNvSpPr>
          <p:nvPr/>
        </p:nvSpPr>
        <p:spPr bwMode="auto">
          <a:xfrm>
            <a:off x="6934200" y="60198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b="1">
                <a:latin typeface="Times New Roman" pitchFamily="18" charset="0"/>
              </a:rPr>
              <a:t>variable address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3"/>
          <p:cNvSpPr>
            <a:spLocks noGrp="1" noChangeArrowheads="1"/>
          </p:cNvSpPr>
          <p:nvPr>
            <p:ph idx="4294967295"/>
          </p:nvPr>
        </p:nvSpPr>
        <p:spPr>
          <a:xfrm>
            <a:off x="457200" y="1371600"/>
            <a:ext cx="8153400" cy="5029200"/>
          </a:xfrm>
        </p:spPr>
        <p:txBody>
          <a:bodyPr/>
          <a:lstStyle/>
          <a:p>
            <a:pPr algn="just"/>
            <a:r>
              <a:rPr lang="en-US" smtClean="0"/>
              <a:t>Returning the value pointed to by a pointer is known as  pointer dereferencing. To deference the contents of a pointer, the * operator is used.</a:t>
            </a:r>
          </a:p>
          <a:p>
            <a:pPr algn="just"/>
            <a:endParaRPr lang="en-US" smtClean="0"/>
          </a:p>
          <a:p>
            <a:pPr algn="just">
              <a:buFont typeface="Wingdings" pitchFamily="2" charset="2"/>
              <a:buNone/>
            </a:pPr>
            <a:r>
              <a:rPr lang="en-US" smtClean="0">
                <a:latin typeface="Courier New" pitchFamily="49" charset="0"/>
              </a:rPr>
              <a:t>#include&lt;stdio.h&gt;</a:t>
            </a:r>
          </a:p>
          <a:p>
            <a:pPr algn="just">
              <a:buFont typeface="Wingdings" pitchFamily="2" charset="2"/>
              <a:buNone/>
            </a:pPr>
            <a:r>
              <a:rPr lang="en-US" smtClean="0">
                <a:latin typeface="Courier New" pitchFamily="49" charset="0"/>
              </a:rPr>
              <a:t>main( )</a:t>
            </a:r>
          </a:p>
          <a:p>
            <a:pPr algn="just">
              <a:buFont typeface="Wingdings" pitchFamily="2" charset="2"/>
              <a:buNone/>
            </a:pPr>
            <a:r>
              <a:rPr lang="en-US" smtClean="0">
                <a:latin typeface="Courier New" pitchFamily="49" charset="0"/>
              </a:rPr>
              <a:t>{ int x, y, *pointer;</a:t>
            </a:r>
          </a:p>
          <a:p>
            <a:pPr algn="just">
              <a:buFont typeface="Wingdings" pitchFamily="2" charset="2"/>
              <a:buNone/>
            </a:pPr>
            <a:r>
              <a:rPr lang="en-US" smtClean="0">
                <a:latin typeface="Courier New" pitchFamily="49" charset="0"/>
              </a:rPr>
              <a:t>  x = 22;</a:t>
            </a:r>
          </a:p>
          <a:p>
            <a:pPr algn="just">
              <a:buFont typeface="Wingdings" pitchFamily="2" charset="2"/>
              <a:buNone/>
            </a:pPr>
            <a:r>
              <a:rPr lang="en-US" smtClean="0">
                <a:latin typeface="Courier New" pitchFamily="49" charset="0"/>
              </a:rPr>
              <a:t>  pointer = &amp;x;</a:t>
            </a:r>
          </a:p>
          <a:p>
            <a:pPr algn="just">
              <a:buFont typeface="Wingdings" pitchFamily="2" charset="2"/>
              <a:buNone/>
            </a:pPr>
            <a:r>
              <a:rPr lang="en-US" smtClean="0">
                <a:latin typeface="Courier New" pitchFamily="49" charset="0"/>
              </a:rPr>
              <a:t>  y = *pointer; </a:t>
            </a:r>
            <a:r>
              <a:rPr lang="en-US" sz="1600" smtClean="0">
                <a:latin typeface="Courier New" pitchFamily="49" charset="0"/>
              </a:rPr>
              <a:t>/* obtain whatever pointer is pointing to */</a:t>
            </a:r>
          </a:p>
          <a:p>
            <a:pPr algn="just">
              <a:buFont typeface="Wingdings" pitchFamily="2" charset="2"/>
              <a:buNone/>
            </a:pPr>
            <a:r>
              <a:rPr lang="en-US" smtClean="0">
                <a:latin typeface="Courier New" pitchFamily="49" charset="0"/>
              </a:rPr>
              <a:t>}</a:t>
            </a:r>
          </a:p>
        </p:txBody>
      </p:sp>
      <p:sp>
        <p:nvSpPr>
          <p:cNvPr id="228354" name="Rectangle 2"/>
          <p:cNvSpPr>
            <a:spLocks noGrp="1" noChangeArrowheads="1"/>
          </p:cNvSpPr>
          <p:nvPr>
            <p:ph type="title" idx="4294967295"/>
          </p:nvPr>
        </p:nvSpPr>
        <p:spPr>
          <a:xfrm>
            <a:off x="0" y="0"/>
            <a:ext cx="7562850" cy="914400"/>
          </a:xfrm>
        </p:spPr>
        <p:txBody>
          <a:bodyPr/>
          <a:lstStyle/>
          <a:p>
            <a:r>
              <a:rPr lang="en-US" sz="3200" smtClean="0"/>
              <a:t>Dereferencing a Pointer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3"/>
          <p:cNvSpPr>
            <a:spLocks noGrp="1" noChangeArrowheads="1"/>
          </p:cNvSpPr>
          <p:nvPr>
            <p:ph idx="4294967295"/>
          </p:nvPr>
        </p:nvSpPr>
        <p:spPr>
          <a:xfrm>
            <a:off x="457200" y="1371600"/>
            <a:ext cx="7620000" cy="5029200"/>
          </a:xfrm>
        </p:spPr>
        <p:txBody>
          <a:bodyPr/>
          <a:lstStyle/>
          <a:p>
            <a:pPr algn="just"/>
            <a:r>
              <a:rPr lang="en-US" sz="2200" smtClean="0"/>
              <a:t>Consider the following code snippet:</a:t>
            </a:r>
          </a:p>
          <a:p>
            <a:pPr algn="just">
              <a:buFont typeface="Wingdings" pitchFamily="2" charset="2"/>
              <a:buNone/>
            </a:pPr>
            <a:r>
              <a:rPr lang="en-US" sz="2200" smtClean="0">
                <a:latin typeface="Courier New" pitchFamily="49" charset="0"/>
              </a:rPr>
              <a:t>int x, y, *pointer1, *pointer2;</a:t>
            </a:r>
          </a:p>
          <a:p>
            <a:pPr algn="just">
              <a:buFont typeface="Wingdings" pitchFamily="2" charset="2"/>
              <a:buNone/>
            </a:pPr>
            <a:r>
              <a:rPr lang="en-US" sz="2200" smtClean="0">
                <a:latin typeface="Courier New" pitchFamily="49" charset="0"/>
              </a:rPr>
              <a:t>pointer1 = &amp;x  </a:t>
            </a:r>
            <a:r>
              <a:rPr lang="en-US" sz="1800" smtClean="0"/>
              <a:t>/* return the address of x into pointer1 */</a:t>
            </a:r>
          </a:p>
          <a:p>
            <a:pPr algn="just">
              <a:buFont typeface="Wingdings" pitchFamily="2" charset="2"/>
              <a:buNone/>
            </a:pPr>
            <a:r>
              <a:rPr lang="en-US" sz="2200" smtClean="0">
                <a:latin typeface="Courier New" pitchFamily="49" charset="0"/>
              </a:rPr>
              <a:t>pointer2 = pointer1; </a:t>
            </a:r>
          </a:p>
          <a:p>
            <a:pPr algn="just">
              <a:buFont typeface="Wingdings" pitchFamily="2" charset="2"/>
              <a:buNone/>
            </a:pPr>
            <a:r>
              <a:rPr lang="en-US" sz="1800" smtClean="0"/>
              <a:t>/* assign the address in pointer1 to pointer2. Hence, both the pointer variables, pointer1 and pointer2, point to the variable x. */</a:t>
            </a:r>
          </a:p>
          <a:p>
            <a:pPr algn="just"/>
            <a:endParaRPr lang="en-US" sz="1800" smtClean="0"/>
          </a:p>
          <a:p>
            <a:pPr algn="just"/>
            <a:endParaRPr lang="en-US" sz="2200" smtClean="0"/>
          </a:p>
        </p:txBody>
      </p:sp>
      <p:sp>
        <p:nvSpPr>
          <p:cNvPr id="230402" name="Rectangle 2"/>
          <p:cNvSpPr>
            <a:spLocks noGrp="1" noChangeArrowheads="1"/>
          </p:cNvSpPr>
          <p:nvPr>
            <p:ph type="title" idx="4294967295"/>
          </p:nvPr>
        </p:nvSpPr>
        <p:spPr>
          <a:xfrm>
            <a:off x="0" y="0"/>
            <a:ext cx="7562850" cy="914400"/>
          </a:xfrm>
        </p:spPr>
        <p:txBody>
          <a:bodyPr/>
          <a:lstStyle/>
          <a:p>
            <a:r>
              <a:rPr lang="en-US" sz="3200" smtClean="0"/>
              <a:t>Pointers - Variations on a Theme</a:t>
            </a:r>
          </a:p>
        </p:txBody>
      </p:sp>
      <p:grpSp>
        <p:nvGrpSpPr>
          <p:cNvPr id="230403" name="Group 16"/>
          <p:cNvGrpSpPr>
            <a:grpSpLocks/>
          </p:cNvGrpSpPr>
          <p:nvPr/>
        </p:nvGrpSpPr>
        <p:grpSpPr bwMode="auto">
          <a:xfrm>
            <a:off x="762000" y="3657600"/>
            <a:ext cx="7620000" cy="2205038"/>
            <a:chOff x="480" y="2400"/>
            <a:chExt cx="4800" cy="1389"/>
          </a:xfrm>
        </p:grpSpPr>
        <p:sp>
          <p:nvSpPr>
            <p:cNvPr id="230404" name="Rectangle 4"/>
            <p:cNvSpPr>
              <a:spLocks noChangeArrowheads="1"/>
            </p:cNvSpPr>
            <p:nvPr/>
          </p:nvSpPr>
          <p:spPr bwMode="auto">
            <a:xfrm>
              <a:off x="3735" y="2400"/>
              <a:ext cx="420" cy="231"/>
            </a:xfrm>
            <a:prstGeom prst="rect">
              <a:avLst/>
            </a:prstGeom>
            <a:noFill/>
            <a:ln w="9525" algn="ctr">
              <a:noFill/>
              <a:miter lim="800000"/>
              <a:headEnd/>
              <a:tailEnd/>
            </a:ln>
          </p:spPr>
          <p:txBody>
            <a:bodyPr anchor="ctr">
              <a:spAutoFit/>
            </a:bodyPr>
            <a:lstStyle/>
            <a:p>
              <a:pPr marL="342900" indent="-342900" algn="ctr" eaLnBrk="0" hangingPunct="0">
                <a:spcBef>
                  <a:spcPct val="50000"/>
                </a:spcBef>
              </a:pPr>
              <a:r>
                <a:rPr lang="en-US">
                  <a:latin typeface="Times New Roman" pitchFamily="18" charset="0"/>
                </a:rPr>
                <a:t>i</a:t>
              </a:r>
            </a:p>
          </p:txBody>
        </p:sp>
        <p:sp>
          <p:nvSpPr>
            <p:cNvPr id="230405" name="Rectangle 5"/>
            <p:cNvSpPr>
              <a:spLocks noChangeArrowheads="1"/>
            </p:cNvSpPr>
            <p:nvPr/>
          </p:nvSpPr>
          <p:spPr bwMode="auto">
            <a:xfrm>
              <a:off x="3648" y="2686"/>
              <a:ext cx="576" cy="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a:latin typeface="Times New Roman" pitchFamily="18" charset="0"/>
                </a:rPr>
                <a:t>22</a:t>
              </a:r>
            </a:p>
          </p:txBody>
        </p:sp>
        <p:sp>
          <p:nvSpPr>
            <p:cNvPr id="230406" name="Rectangle 6"/>
            <p:cNvSpPr>
              <a:spLocks noChangeArrowheads="1"/>
            </p:cNvSpPr>
            <p:nvPr/>
          </p:nvSpPr>
          <p:spPr bwMode="auto">
            <a:xfrm>
              <a:off x="3671" y="2979"/>
              <a:ext cx="601" cy="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a:latin typeface="Times New Roman" pitchFamily="18" charset="0"/>
                </a:rPr>
                <a:t>1000</a:t>
              </a:r>
            </a:p>
          </p:txBody>
        </p:sp>
        <p:sp>
          <p:nvSpPr>
            <p:cNvPr id="230407" name="Rectangle 7"/>
            <p:cNvSpPr>
              <a:spLocks noChangeArrowheads="1"/>
            </p:cNvSpPr>
            <p:nvPr/>
          </p:nvSpPr>
          <p:spPr bwMode="auto">
            <a:xfrm>
              <a:off x="828" y="2698"/>
              <a:ext cx="596" cy="231"/>
            </a:xfrm>
            <a:prstGeom prst="rect">
              <a:avLst/>
            </a:prstGeom>
            <a:noFill/>
            <a:ln w="9525" algn="ctr">
              <a:noFill/>
              <a:miter lim="800000"/>
              <a:headEnd/>
              <a:tailEnd/>
            </a:ln>
          </p:spPr>
          <p:txBody>
            <a:bodyPr wrap="none" anchor="ctr">
              <a:spAutoFit/>
            </a:bodyPr>
            <a:lstStyle/>
            <a:p>
              <a:pPr marL="342900" indent="-342900" algn="ctr" eaLnBrk="0" hangingPunct="0">
                <a:spcBef>
                  <a:spcPct val="50000"/>
                </a:spcBef>
              </a:pPr>
              <a:r>
                <a:rPr lang="en-US">
                  <a:latin typeface="Times New Roman" pitchFamily="18" charset="0"/>
                </a:rPr>
                <a:t>pointer1</a:t>
              </a:r>
            </a:p>
          </p:txBody>
        </p:sp>
        <p:sp>
          <p:nvSpPr>
            <p:cNvPr id="230408" name="Rectangle 8"/>
            <p:cNvSpPr>
              <a:spLocks noChangeArrowheads="1"/>
            </p:cNvSpPr>
            <p:nvPr/>
          </p:nvSpPr>
          <p:spPr bwMode="auto">
            <a:xfrm>
              <a:off x="494" y="2979"/>
              <a:ext cx="1140" cy="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a:latin typeface="Times New Roman" pitchFamily="18" charset="0"/>
                </a:rPr>
                <a:t>1000</a:t>
              </a:r>
            </a:p>
          </p:txBody>
        </p:sp>
        <p:sp>
          <p:nvSpPr>
            <p:cNvPr id="230409" name="Line 9"/>
            <p:cNvSpPr>
              <a:spLocks noChangeShapeType="1"/>
            </p:cNvSpPr>
            <p:nvPr/>
          </p:nvSpPr>
          <p:spPr bwMode="auto">
            <a:xfrm>
              <a:off x="1632" y="3072"/>
              <a:ext cx="2016"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30410" name="Text Box 10"/>
            <p:cNvSpPr txBox="1">
              <a:spLocks noChangeArrowheads="1"/>
            </p:cNvSpPr>
            <p:nvPr/>
          </p:nvSpPr>
          <p:spPr bwMode="auto">
            <a:xfrm>
              <a:off x="4320" y="2400"/>
              <a:ext cx="912" cy="19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Times New Roman" pitchFamily="18" charset="0"/>
                </a:rPr>
                <a:t>variable name</a:t>
              </a:r>
            </a:p>
          </p:txBody>
        </p:sp>
        <p:sp>
          <p:nvSpPr>
            <p:cNvPr id="230411" name="Text Box 11"/>
            <p:cNvSpPr txBox="1">
              <a:spLocks noChangeArrowheads="1"/>
            </p:cNvSpPr>
            <p:nvPr/>
          </p:nvSpPr>
          <p:spPr bwMode="auto">
            <a:xfrm>
              <a:off x="4320" y="2688"/>
              <a:ext cx="912" cy="19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Times New Roman" pitchFamily="18" charset="0"/>
                </a:rPr>
                <a:t>variable value</a:t>
              </a:r>
            </a:p>
          </p:txBody>
        </p:sp>
        <p:sp>
          <p:nvSpPr>
            <p:cNvPr id="230412" name="Text Box 12"/>
            <p:cNvSpPr txBox="1">
              <a:spLocks noChangeArrowheads="1"/>
            </p:cNvSpPr>
            <p:nvPr/>
          </p:nvSpPr>
          <p:spPr bwMode="auto">
            <a:xfrm>
              <a:off x="4368" y="3024"/>
              <a:ext cx="912" cy="19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Times New Roman" pitchFamily="18" charset="0"/>
                </a:rPr>
                <a:t>variable address</a:t>
              </a:r>
            </a:p>
          </p:txBody>
        </p:sp>
        <p:sp>
          <p:nvSpPr>
            <p:cNvPr id="230413" name="Rectangle 13"/>
            <p:cNvSpPr>
              <a:spLocks noChangeArrowheads="1"/>
            </p:cNvSpPr>
            <p:nvPr/>
          </p:nvSpPr>
          <p:spPr bwMode="auto">
            <a:xfrm>
              <a:off x="814" y="3271"/>
              <a:ext cx="596" cy="231"/>
            </a:xfrm>
            <a:prstGeom prst="rect">
              <a:avLst/>
            </a:prstGeom>
            <a:noFill/>
            <a:ln w="9525" algn="ctr">
              <a:noFill/>
              <a:miter lim="800000"/>
              <a:headEnd/>
              <a:tailEnd/>
            </a:ln>
          </p:spPr>
          <p:txBody>
            <a:bodyPr wrap="none" anchor="ctr">
              <a:spAutoFit/>
            </a:bodyPr>
            <a:lstStyle/>
            <a:p>
              <a:pPr marL="342900" indent="-342900" algn="ctr" eaLnBrk="0" hangingPunct="0">
                <a:spcBef>
                  <a:spcPct val="50000"/>
                </a:spcBef>
              </a:pPr>
              <a:r>
                <a:rPr lang="en-US">
                  <a:latin typeface="Times New Roman" pitchFamily="18" charset="0"/>
                </a:rPr>
                <a:t>pointer2</a:t>
              </a:r>
            </a:p>
          </p:txBody>
        </p:sp>
        <p:sp>
          <p:nvSpPr>
            <p:cNvPr id="230414" name="Rectangle 14"/>
            <p:cNvSpPr>
              <a:spLocks noChangeArrowheads="1"/>
            </p:cNvSpPr>
            <p:nvPr/>
          </p:nvSpPr>
          <p:spPr bwMode="auto">
            <a:xfrm>
              <a:off x="480" y="3552"/>
              <a:ext cx="1140" cy="237"/>
            </a:xfrm>
            <a:prstGeom prst="rect">
              <a:avLst/>
            </a:prstGeom>
            <a:noFill/>
            <a:ln w="9525" algn="ctr">
              <a:solidFill>
                <a:schemeClr val="tx1"/>
              </a:solidFill>
              <a:miter lim="800000"/>
              <a:headEnd/>
              <a:tailEnd/>
            </a:ln>
          </p:spPr>
          <p:txBody>
            <a:bodyPr anchor="ctr">
              <a:spAutoFit/>
            </a:bodyPr>
            <a:lstStyle/>
            <a:p>
              <a:pPr marL="342900" indent="-342900" algn="ctr" eaLnBrk="0" hangingPunct="0">
                <a:spcBef>
                  <a:spcPct val="50000"/>
                </a:spcBef>
              </a:pPr>
              <a:r>
                <a:rPr lang="en-US">
                  <a:latin typeface="Times New Roman" pitchFamily="18" charset="0"/>
                </a:rPr>
                <a:t>1000</a:t>
              </a:r>
            </a:p>
          </p:txBody>
        </p:sp>
        <p:sp>
          <p:nvSpPr>
            <p:cNvPr id="230415" name="Line 15"/>
            <p:cNvSpPr>
              <a:spLocks noChangeShapeType="1"/>
            </p:cNvSpPr>
            <p:nvPr/>
          </p:nvSpPr>
          <p:spPr bwMode="auto">
            <a:xfrm flipV="1">
              <a:off x="1632" y="3120"/>
              <a:ext cx="2016" cy="576"/>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p:txBody>
          <a:bodyPr/>
          <a:lstStyle/>
          <a:p>
            <a:pPr eaLnBrk="1" hangingPunct="1"/>
            <a:r>
              <a:rPr lang="en-US" sz="3200" dirty="0" smtClean="0"/>
              <a:t>C History</a:t>
            </a:r>
          </a:p>
        </p:txBody>
      </p:sp>
      <p:sp>
        <p:nvSpPr>
          <p:cNvPr id="33794" name="Rectangle 3"/>
          <p:cNvSpPr>
            <a:spLocks noGrp="1"/>
          </p:cNvSpPr>
          <p:nvPr>
            <p:ph type="body" idx="4294967295"/>
          </p:nvPr>
        </p:nvSpPr>
        <p:spPr/>
        <p:txBody>
          <a:bodyPr/>
          <a:lstStyle/>
          <a:p>
            <a:pPr eaLnBrk="1" hangingPunct="1"/>
            <a:r>
              <a:rPr lang="en-US" smtClean="0"/>
              <a:t>Developed between 1969 and 1973 along with Unix</a:t>
            </a:r>
          </a:p>
          <a:p>
            <a:pPr eaLnBrk="1" hangingPunct="1"/>
            <a:endParaRPr lang="en-US" smtClean="0"/>
          </a:p>
          <a:p>
            <a:pPr eaLnBrk="1" hangingPunct="1"/>
            <a:r>
              <a:rPr lang="en-US" smtClean="0"/>
              <a:t>Ken Thompson created the B language in 1969 from Martin Richard's BCPL </a:t>
            </a:r>
          </a:p>
          <a:p>
            <a:pPr eaLnBrk="1" hangingPunct="1"/>
            <a:endParaRPr lang="en-US" smtClean="0"/>
          </a:p>
          <a:p>
            <a:pPr eaLnBrk="1" hangingPunct="1"/>
            <a:r>
              <a:rPr lang="en-US" smtClean="0"/>
              <a:t>Dennis Ritchie of Bell Laboratories later converted B into C by retaining most of B's syntax in 1972 and wrote the first compiler. </a:t>
            </a:r>
          </a:p>
          <a:p>
            <a:pPr eaLnBrk="1" hangingPunct="1"/>
            <a:endParaRPr lang="en-US" smtClean="0"/>
          </a:p>
          <a:p>
            <a:pPr eaLnBrk="1" hangingPunct="1"/>
            <a:r>
              <a:rPr lang="en-US" smtClean="0"/>
              <a:t>Designed for systems programming</a:t>
            </a:r>
          </a:p>
          <a:p>
            <a:pPr lvl="1" eaLnBrk="1" hangingPunct="1"/>
            <a:r>
              <a:rPr lang="en-US" sz="1200" smtClean="0"/>
              <a:t>Operating systems</a:t>
            </a:r>
          </a:p>
          <a:p>
            <a:pPr lvl="1" eaLnBrk="1" hangingPunct="1"/>
            <a:r>
              <a:rPr lang="en-US" sz="1200" smtClean="0"/>
              <a:t>Utility programs</a:t>
            </a:r>
          </a:p>
          <a:p>
            <a:pPr lvl="1" eaLnBrk="1" hangingPunct="1"/>
            <a:r>
              <a:rPr lang="en-US" sz="1200" smtClean="0"/>
              <a:t>Compilers</a:t>
            </a:r>
          </a:p>
          <a:p>
            <a:pPr lvl="1" eaLnBrk="1" hangingPunct="1"/>
            <a:r>
              <a:rPr lang="en-US" sz="1200" smtClean="0"/>
              <a:t>Filters</a:t>
            </a:r>
          </a:p>
        </p:txBody>
      </p:sp>
      <p:pic>
        <p:nvPicPr>
          <p:cNvPr id="33795" name="Picture 4" descr="untitled"/>
          <p:cNvPicPr>
            <a:picLocks noChangeAspect="1" noChangeArrowheads="1"/>
          </p:cNvPicPr>
          <p:nvPr/>
        </p:nvPicPr>
        <p:blipFill>
          <a:blip r:embed="rId2" cstate="print"/>
          <a:srcRect b="13986"/>
          <a:stretch>
            <a:fillRect/>
          </a:stretch>
        </p:blipFill>
        <p:spPr bwMode="auto">
          <a:xfrm>
            <a:off x="5334000" y="3930650"/>
            <a:ext cx="3514725" cy="2470150"/>
          </a:xfrm>
          <a:prstGeom prst="rect">
            <a:avLst/>
          </a:prstGeom>
          <a:noFill/>
          <a:ln w="9525">
            <a:noFill/>
            <a:miter lim="800000"/>
            <a:headEnd/>
            <a:tailEnd/>
          </a:ln>
        </p:spPr>
      </p:pic>
      <p:sp>
        <p:nvSpPr>
          <p:cNvPr id="33796" name="Text Box 5"/>
          <p:cNvSpPr txBox="1">
            <a:spLocks noChangeArrowheads="1"/>
          </p:cNvSpPr>
          <p:nvPr/>
        </p:nvSpPr>
        <p:spPr bwMode="auto">
          <a:xfrm>
            <a:off x="5276850" y="6338888"/>
            <a:ext cx="3790950" cy="366712"/>
          </a:xfrm>
          <a:prstGeom prst="rect">
            <a:avLst/>
          </a:prstGeom>
          <a:noFill/>
          <a:ln w="9525">
            <a:noFill/>
            <a:miter lim="800000"/>
            <a:headEnd/>
            <a:tailEnd/>
          </a:ln>
        </p:spPr>
        <p:txBody>
          <a:bodyPr>
            <a:spAutoFit/>
          </a:bodyPr>
          <a:lstStyle/>
          <a:p>
            <a:r>
              <a:rPr lang="en-US" b="1"/>
              <a:t>Ken Thompson  &amp; Dennis Ritchie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3"/>
          <p:cNvSpPr>
            <a:spLocks noGrp="1" noChangeArrowheads="1"/>
          </p:cNvSpPr>
          <p:nvPr>
            <p:ph idx="4294967295"/>
          </p:nvPr>
        </p:nvSpPr>
        <p:spPr>
          <a:xfrm>
            <a:off x="457200" y="1371600"/>
            <a:ext cx="4191000" cy="5029200"/>
          </a:xfrm>
        </p:spPr>
        <p:txBody>
          <a:bodyPr/>
          <a:lstStyle/>
          <a:p>
            <a:pPr algn="just"/>
            <a:r>
              <a:rPr lang="en-US" smtClean="0"/>
              <a:t>Consider the following code snippet:</a:t>
            </a:r>
          </a:p>
          <a:p>
            <a:pPr algn="just">
              <a:buFont typeface="Wingdings" pitchFamily="2" charset="2"/>
              <a:buNone/>
            </a:pPr>
            <a:r>
              <a:rPr lang="en-US" smtClean="0">
                <a:latin typeface="Courier New" pitchFamily="49" charset="0"/>
              </a:rPr>
              <a:t>int x, y, *p1, *p2;</a:t>
            </a:r>
          </a:p>
          <a:p>
            <a:pPr algn="just">
              <a:buFont typeface="Wingdings" pitchFamily="2" charset="2"/>
              <a:buNone/>
            </a:pPr>
            <a:r>
              <a:rPr lang="en-US" smtClean="0">
                <a:latin typeface="Courier New" pitchFamily="49" charset="0"/>
              </a:rPr>
              <a:t>x = 22;</a:t>
            </a:r>
          </a:p>
          <a:p>
            <a:pPr algn="just">
              <a:buFont typeface="Wingdings" pitchFamily="2" charset="2"/>
              <a:buNone/>
            </a:pPr>
            <a:r>
              <a:rPr lang="en-US" smtClean="0">
                <a:latin typeface="Courier New" pitchFamily="49" charset="0"/>
              </a:rPr>
              <a:t>y = 44;</a:t>
            </a:r>
          </a:p>
          <a:p>
            <a:pPr algn="just">
              <a:buFont typeface="Wingdings" pitchFamily="2" charset="2"/>
              <a:buNone/>
            </a:pPr>
            <a:r>
              <a:rPr lang="en-US" smtClean="0">
                <a:latin typeface="Courier New" pitchFamily="49" charset="0"/>
              </a:rPr>
              <a:t>p1 = &amp;x; </a:t>
            </a:r>
            <a:r>
              <a:rPr lang="en-US" sz="1600" smtClean="0"/>
              <a:t>/* p1 points to x */</a:t>
            </a:r>
          </a:p>
          <a:p>
            <a:pPr algn="just">
              <a:buFont typeface="Wingdings" pitchFamily="2" charset="2"/>
              <a:buNone/>
            </a:pPr>
            <a:r>
              <a:rPr lang="en-US" smtClean="0">
                <a:latin typeface="Courier New" pitchFamily="49" charset="0"/>
              </a:rPr>
              <a:t>p2 = &amp;y ; </a:t>
            </a:r>
            <a:r>
              <a:rPr lang="en-US" sz="1600" smtClean="0"/>
              <a:t>/* p2 points to y */</a:t>
            </a:r>
          </a:p>
          <a:p>
            <a:pPr algn="just">
              <a:buFont typeface="Wingdings" pitchFamily="2" charset="2"/>
              <a:buNone/>
            </a:pPr>
            <a:r>
              <a:rPr lang="en-US" smtClean="0">
                <a:latin typeface="Courier New" pitchFamily="49" charset="0"/>
              </a:rPr>
              <a:t>*p1 = *p2 ;</a:t>
            </a:r>
          </a:p>
          <a:p>
            <a:pPr algn="just">
              <a:buFont typeface="Wingdings" pitchFamily="2" charset="2"/>
              <a:buNone/>
            </a:pPr>
            <a:r>
              <a:rPr lang="en-US" sz="1600" smtClean="0"/>
              <a:t>/* make whatever p1 was pointing to (variable x and hence the value 22) equivalent to whatever p2 is pointing to. */</a:t>
            </a:r>
          </a:p>
          <a:p>
            <a:pPr algn="just"/>
            <a:endParaRPr lang="en-US" sz="1600" smtClean="0"/>
          </a:p>
          <a:p>
            <a:pPr algn="just"/>
            <a:r>
              <a:rPr lang="en-US" smtClean="0"/>
              <a:t>Hence, both x and y will now have the value 44.</a:t>
            </a:r>
          </a:p>
        </p:txBody>
      </p:sp>
      <p:sp>
        <p:nvSpPr>
          <p:cNvPr id="231426" name="Rectangle 2"/>
          <p:cNvSpPr>
            <a:spLocks noGrp="1" noChangeArrowheads="1"/>
          </p:cNvSpPr>
          <p:nvPr>
            <p:ph type="title" idx="4294967295"/>
          </p:nvPr>
        </p:nvSpPr>
        <p:spPr>
          <a:xfrm>
            <a:off x="0" y="0"/>
            <a:ext cx="7562850" cy="914400"/>
          </a:xfrm>
        </p:spPr>
        <p:txBody>
          <a:bodyPr/>
          <a:lstStyle/>
          <a:p>
            <a:r>
              <a:rPr lang="en-US" sz="3200" dirty="0" smtClean="0"/>
              <a:t>Pointers - Variations on a Theme (Contd.).</a:t>
            </a:r>
          </a:p>
        </p:txBody>
      </p:sp>
      <p:pic>
        <p:nvPicPr>
          <p:cNvPr id="231427" name="Picture 4"/>
          <p:cNvPicPr>
            <a:picLocks noChangeAspect="1" noChangeArrowheads="1"/>
          </p:cNvPicPr>
          <p:nvPr/>
        </p:nvPicPr>
        <p:blipFill>
          <a:blip r:embed="rId2" cstate="print"/>
          <a:srcRect/>
          <a:stretch>
            <a:fillRect/>
          </a:stretch>
        </p:blipFill>
        <p:spPr bwMode="auto">
          <a:xfrm>
            <a:off x="4937125" y="1371600"/>
            <a:ext cx="40544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3"/>
          <p:cNvSpPr>
            <a:spLocks noGrp="1" noChangeArrowheads="1"/>
          </p:cNvSpPr>
          <p:nvPr>
            <p:ph idx="4294967295"/>
          </p:nvPr>
        </p:nvSpPr>
        <p:spPr>
          <a:xfrm>
            <a:off x="457200" y="1371600"/>
            <a:ext cx="8229600" cy="5029200"/>
          </a:xfrm>
        </p:spPr>
        <p:txBody>
          <a:bodyPr/>
          <a:lstStyle/>
          <a:p>
            <a:r>
              <a:rPr lang="en-US" smtClean="0"/>
              <a:t>Consider the following code snippet:</a:t>
            </a:r>
          </a:p>
          <a:p>
            <a:pPr>
              <a:buFont typeface="Wingdings" pitchFamily="2" charset="2"/>
              <a:buNone/>
            </a:pPr>
            <a:r>
              <a:rPr lang="en-US" smtClean="0">
                <a:latin typeface="Courier New" pitchFamily="49" charset="0"/>
              </a:rPr>
              <a:t>#include &lt;stdio.h&gt;</a:t>
            </a:r>
          </a:p>
          <a:p>
            <a:pPr>
              <a:buFont typeface="Wingdings" pitchFamily="2" charset="2"/>
              <a:buNone/>
            </a:pPr>
            <a:r>
              <a:rPr lang="en-US" smtClean="0">
                <a:latin typeface="Courier New" pitchFamily="49" charset="0"/>
              </a:rPr>
              <a:t>main( )</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  int x, *p;</a:t>
            </a:r>
          </a:p>
          <a:p>
            <a:pPr>
              <a:buFont typeface="Wingdings" pitchFamily="2" charset="2"/>
              <a:buNone/>
            </a:pPr>
            <a:r>
              <a:rPr lang="en-US" smtClean="0">
                <a:latin typeface="Courier New" pitchFamily="49" charset="0"/>
              </a:rPr>
              <a:t>  x = 26;</a:t>
            </a:r>
          </a:p>
          <a:p>
            <a:pPr>
              <a:buFont typeface="Wingdings" pitchFamily="2" charset="2"/>
              <a:buNone/>
            </a:pPr>
            <a:r>
              <a:rPr lang="en-US" smtClean="0">
                <a:latin typeface="Courier New" pitchFamily="49" charset="0"/>
              </a:rPr>
              <a:t>  p = &amp;x;</a:t>
            </a:r>
          </a:p>
          <a:p>
            <a:pPr>
              <a:buFont typeface="Wingdings" pitchFamily="2" charset="2"/>
              <a:buNone/>
            </a:pPr>
            <a:r>
              <a:rPr lang="en-US" smtClean="0">
                <a:latin typeface="Courier New" pitchFamily="49" charset="0"/>
              </a:rPr>
              <a:t>  printf(“The value of x is %d\n”, x);</a:t>
            </a:r>
          </a:p>
          <a:p>
            <a:pPr>
              <a:buFont typeface="Wingdings" pitchFamily="2" charset="2"/>
              <a:buNone/>
            </a:pPr>
            <a:r>
              <a:rPr lang="en-US" smtClean="0">
                <a:latin typeface="Courier New" pitchFamily="49" charset="0"/>
              </a:rPr>
              <a:t>  printf(“The value of x is %d\n”, *p);</a:t>
            </a:r>
          </a:p>
          <a:p>
            <a:pPr>
              <a:buFont typeface="Wingdings" pitchFamily="2" charset="2"/>
              <a:buNone/>
            </a:pPr>
            <a:r>
              <a:rPr lang="en-US" smtClean="0">
                <a:latin typeface="Courier New" pitchFamily="49" charset="0"/>
              </a:rPr>
              <a:t> }</a:t>
            </a:r>
          </a:p>
          <a:p>
            <a:endParaRPr lang="en-US" smtClean="0">
              <a:latin typeface="Courier New" pitchFamily="49" charset="0"/>
            </a:endParaRPr>
          </a:p>
        </p:txBody>
      </p:sp>
      <p:sp>
        <p:nvSpPr>
          <p:cNvPr id="232450" name="Rectangle 2"/>
          <p:cNvSpPr>
            <a:spLocks noGrp="1" noChangeArrowheads="1"/>
          </p:cNvSpPr>
          <p:nvPr>
            <p:ph type="title" idx="4294967295"/>
          </p:nvPr>
        </p:nvSpPr>
        <p:spPr>
          <a:xfrm>
            <a:off x="0" y="0"/>
            <a:ext cx="7562850" cy="914400"/>
          </a:xfrm>
        </p:spPr>
        <p:txBody>
          <a:bodyPr/>
          <a:lstStyle/>
          <a:p>
            <a:r>
              <a:rPr lang="en-US" sz="3200" smtClean="0"/>
              <a:t>Printing Using Pointers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2"/>
          <p:cNvSpPr>
            <a:spLocks noGrp="1"/>
          </p:cNvSpPr>
          <p:nvPr>
            <p:ph type="title" idx="4294967295"/>
          </p:nvPr>
        </p:nvSpPr>
        <p:spPr/>
        <p:txBody>
          <a:bodyPr/>
          <a:lstStyle/>
          <a:p>
            <a:pPr eaLnBrk="1" hangingPunct="1"/>
            <a:r>
              <a:rPr lang="en-US" smtClean="0"/>
              <a:t>Pointer increments and scale factor</a:t>
            </a:r>
          </a:p>
        </p:txBody>
      </p:sp>
      <p:sp>
        <p:nvSpPr>
          <p:cNvPr id="233474" name="Rectangle 3"/>
          <p:cNvSpPr>
            <a:spLocks noGrp="1"/>
          </p:cNvSpPr>
          <p:nvPr>
            <p:ph type="body" idx="4294967295"/>
          </p:nvPr>
        </p:nvSpPr>
        <p:spPr/>
        <p:txBody>
          <a:bodyPr/>
          <a:lstStyle/>
          <a:p>
            <a:pPr eaLnBrk="1" hangingPunct="1">
              <a:buFont typeface="Wingdings" pitchFamily="2" charset="2"/>
              <a:buNone/>
            </a:pPr>
            <a:r>
              <a:rPr lang="en-US" smtClean="0">
                <a:latin typeface="Courier New" pitchFamily="49" charset="0"/>
              </a:rPr>
              <a:t>int *pa;</a:t>
            </a:r>
          </a:p>
          <a:p>
            <a:pPr eaLnBrk="1" hangingPunct="1">
              <a:buFont typeface="Wingdings" pitchFamily="2" charset="2"/>
              <a:buNone/>
            </a:pPr>
            <a:r>
              <a:rPr lang="en-US" smtClean="0">
                <a:latin typeface="Courier New" pitchFamily="49" charset="0"/>
              </a:rPr>
              <a:t>float *pf;</a:t>
            </a:r>
          </a:p>
          <a:p>
            <a:pPr eaLnBrk="1" hangingPunct="1">
              <a:buFont typeface="Wingdings" pitchFamily="2" charset="2"/>
              <a:buNone/>
            </a:pPr>
            <a:r>
              <a:rPr lang="en-US" smtClean="0">
                <a:latin typeface="Courier New" pitchFamily="49" charset="0"/>
              </a:rPr>
              <a:t>char *pc;</a:t>
            </a:r>
          </a:p>
          <a:p>
            <a:pPr eaLnBrk="1" hangingPunct="1">
              <a:buFont typeface="Wingdings" pitchFamily="2" charset="2"/>
              <a:buNone/>
            </a:pPr>
            <a:r>
              <a:rPr lang="en-US" smtClean="0">
                <a:latin typeface="Courier New" pitchFamily="49" charset="0"/>
              </a:rPr>
              <a:t>pi++;</a:t>
            </a:r>
          </a:p>
          <a:p>
            <a:pPr eaLnBrk="1" hangingPunct="1">
              <a:buFont typeface="Wingdings" pitchFamily="2" charset="2"/>
              <a:buNone/>
            </a:pPr>
            <a:r>
              <a:rPr lang="en-US" smtClean="0">
                <a:latin typeface="Courier New" pitchFamily="49" charset="0"/>
              </a:rPr>
              <a:t>pf++;</a:t>
            </a:r>
          </a:p>
          <a:p>
            <a:pPr eaLnBrk="1" hangingPunct="1">
              <a:buFont typeface="Wingdings" pitchFamily="2" charset="2"/>
              <a:buNone/>
            </a:pPr>
            <a:r>
              <a:rPr lang="en-US" smtClean="0">
                <a:latin typeface="Courier New" pitchFamily="49" charset="0"/>
              </a:rPr>
              <a:t>pc++;</a:t>
            </a:r>
          </a:p>
          <a:p>
            <a:pPr eaLnBrk="1" hangingPunct="1">
              <a:buFont typeface="Wingdings" pitchFamily="2" charset="2"/>
              <a:buNone/>
            </a:pPr>
            <a:endParaRPr lang="en-US" smtClean="0"/>
          </a:p>
          <a:p>
            <a:pPr eaLnBrk="1" hangingPunct="1">
              <a:buFont typeface="Wingdings" pitchFamily="2" charset="2"/>
              <a:buNone/>
            </a:pPr>
            <a:r>
              <a:rPr lang="en-US" smtClean="0"/>
              <a:t>    When a pointer is incremented ,its value is increased by  the length of the data type that its points to.This length is called</a:t>
            </a:r>
            <a:r>
              <a:rPr lang="en-US" i="1" smtClean="0">
                <a:solidFill>
                  <a:schemeClr val="folHlink"/>
                </a:solidFill>
              </a:rPr>
              <a:t> scale factor.</a:t>
            </a:r>
          </a:p>
          <a:p>
            <a:pPr eaLnBrk="1" hangingPunct="1">
              <a:buFont typeface="Wingdings" pitchFamily="2" charset="2"/>
              <a:buNone/>
            </a:pPr>
            <a:r>
              <a:rPr lang="en-US" i="1" smtClean="0">
                <a:solidFill>
                  <a:schemeClr val="folHlink"/>
                </a:solidFill>
              </a:rPr>
              <a:t>     </a:t>
            </a:r>
            <a:r>
              <a:rPr lang="en-US" smtClean="0"/>
              <a:t>The no of bytes used to store various data types can be found by using </a:t>
            </a:r>
            <a:r>
              <a:rPr lang="en-US" b="1" smtClean="0"/>
              <a:t>sizeof</a:t>
            </a:r>
            <a:r>
              <a:rPr lang="en-US" smtClean="0"/>
              <a:t> operator.</a:t>
            </a:r>
            <a:endParaRPr lang="en-US" i="1" smtClean="0">
              <a:solidFill>
                <a:schemeClr val="folHlink"/>
              </a:solidFill>
            </a:endParaRPr>
          </a:p>
          <a:p>
            <a:pPr eaLnBrk="1" hangingPunct="1"/>
            <a:endParaRPr lang="en-US"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3"/>
          <p:cNvSpPr>
            <a:spLocks noGrp="1" noChangeArrowheads="1"/>
          </p:cNvSpPr>
          <p:nvPr>
            <p:ph idx="4294967295"/>
          </p:nvPr>
        </p:nvSpPr>
        <p:spPr>
          <a:xfrm>
            <a:off x="381000" y="1371600"/>
            <a:ext cx="8305800" cy="5029200"/>
          </a:xfrm>
        </p:spPr>
        <p:txBody>
          <a:bodyPr/>
          <a:lstStyle/>
          <a:p>
            <a:r>
              <a:rPr lang="en-US" smtClean="0"/>
              <a:t>Consider the following declaration:</a:t>
            </a:r>
          </a:p>
          <a:p>
            <a:pPr lvl="1"/>
            <a:r>
              <a:rPr lang="en-US" sz="2000" smtClean="0"/>
              <a:t>char string[10], *p;</a:t>
            </a:r>
          </a:p>
          <a:p>
            <a:pPr lvl="2"/>
            <a:r>
              <a:rPr lang="en-US" sz="1800" smtClean="0"/>
              <a:t>Both </a:t>
            </a:r>
            <a:r>
              <a:rPr lang="en-US" sz="1800" b="1" smtClean="0"/>
              <a:t>string</a:t>
            </a:r>
            <a:r>
              <a:rPr lang="en-US" sz="1800" smtClean="0"/>
              <a:t> and </a:t>
            </a:r>
            <a:r>
              <a:rPr lang="en-US" sz="1800" b="1" smtClean="0"/>
              <a:t>p</a:t>
            </a:r>
            <a:r>
              <a:rPr lang="en-US" sz="1800" smtClean="0"/>
              <a:t> are pointers to </a:t>
            </a:r>
            <a:r>
              <a:rPr lang="en-US" sz="1800" b="1" smtClean="0"/>
              <a:t>char</a:t>
            </a:r>
            <a:endParaRPr lang="en-US" sz="1800" smtClean="0"/>
          </a:p>
          <a:p>
            <a:pPr lvl="1"/>
            <a:endParaRPr lang="en-US" sz="2000" smtClean="0"/>
          </a:p>
          <a:p>
            <a:r>
              <a:rPr lang="en-US" smtClean="0"/>
              <a:t>However, string[10] has 10 bytes of contiguous storage allocated for it. </a:t>
            </a:r>
          </a:p>
          <a:p>
            <a:endParaRPr lang="en-US" smtClean="0"/>
          </a:p>
          <a:p>
            <a:r>
              <a:rPr lang="en-US" smtClean="0"/>
              <a:t>Thus, during execution, string is effectively a pointer with a constant address, namely, the address &amp;string[0]; and this address cannot be changed during the life of the program</a:t>
            </a:r>
            <a:endParaRPr lang="en-US" b="1" smtClean="0"/>
          </a:p>
          <a:p>
            <a:pPr algn="just">
              <a:lnSpc>
                <a:spcPct val="90000"/>
              </a:lnSpc>
            </a:pPr>
            <a:endParaRPr lang="en-US" smtClean="0"/>
          </a:p>
        </p:txBody>
      </p:sp>
      <p:sp>
        <p:nvSpPr>
          <p:cNvPr id="234498" name="Rectangle 2"/>
          <p:cNvSpPr>
            <a:spLocks noGrp="1" noChangeArrowheads="1"/>
          </p:cNvSpPr>
          <p:nvPr>
            <p:ph type="title" idx="4294967295"/>
          </p:nvPr>
        </p:nvSpPr>
        <p:spPr>
          <a:xfrm>
            <a:off x="0" y="0"/>
            <a:ext cx="7562850" cy="914400"/>
          </a:xfrm>
        </p:spPr>
        <p:txBody>
          <a:bodyPr/>
          <a:lstStyle/>
          <a:p>
            <a:r>
              <a:rPr lang="en-US" smtClean="0"/>
              <a:t>Pointers and Arrays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3"/>
          <p:cNvSpPr>
            <a:spLocks noGrp="1" noChangeArrowheads="1"/>
          </p:cNvSpPr>
          <p:nvPr>
            <p:ph idx="4294967295"/>
          </p:nvPr>
        </p:nvSpPr>
        <p:spPr>
          <a:xfrm>
            <a:off x="304800" y="1066800"/>
            <a:ext cx="8534400" cy="5334000"/>
          </a:xfrm>
        </p:spPr>
        <p:txBody>
          <a:bodyPr/>
          <a:lstStyle/>
          <a:p>
            <a:pPr algn="just">
              <a:buFont typeface="Wingdings" pitchFamily="2" charset="2"/>
              <a:buNone/>
            </a:pPr>
            <a:r>
              <a:rPr lang="en-US" smtClean="0"/>
              <a:t>One-dimensional</a:t>
            </a:r>
          </a:p>
          <a:p>
            <a:pPr algn="just"/>
            <a:r>
              <a:rPr lang="en-US" smtClean="0"/>
              <a:t>The one-dimensional character array declared earlier (char string[11]) can be alternately declared as:</a:t>
            </a:r>
          </a:p>
          <a:p>
            <a:pPr algn="just">
              <a:buFont typeface="Wingdings" pitchFamily="2" charset="2"/>
              <a:buNone/>
            </a:pPr>
            <a:r>
              <a:rPr lang="en-US" smtClean="0"/>
              <a:t>char *string; </a:t>
            </a:r>
            <a:r>
              <a:rPr lang="en-US" sz="1800" smtClean="0"/>
              <a:t>/* string is now a explicit pointer variable that can point to a character */</a:t>
            </a:r>
          </a:p>
          <a:p>
            <a:pPr algn="just">
              <a:buFont typeface="Wingdings" pitchFamily="2" charset="2"/>
              <a:buNone/>
            </a:pPr>
            <a:r>
              <a:rPr lang="en-US" smtClean="0"/>
              <a:t>char *string = “Hello”;</a:t>
            </a:r>
          </a:p>
          <a:p>
            <a:pPr algn="just">
              <a:buFont typeface="Wingdings" pitchFamily="2" charset="2"/>
              <a:buNone/>
            </a:pPr>
            <a:r>
              <a:rPr lang="en-US" smtClean="0"/>
              <a:t>printf(“%s”, string); </a:t>
            </a:r>
          </a:p>
          <a:p>
            <a:pPr algn="just">
              <a:buFont typeface="Wingdings" pitchFamily="2" charset="2"/>
              <a:buNone/>
            </a:pPr>
            <a:endParaRPr lang="en-US" smtClean="0"/>
          </a:p>
          <a:p>
            <a:pPr algn="just">
              <a:buFont typeface="Wingdings" pitchFamily="2" charset="2"/>
              <a:buNone/>
            </a:pPr>
            <a:r>
              <a:rPr lang="en-US" smtClean="0"/>
              <a:t>Two-dimensional</a:t>
            </a:r>
          </a:p>
          <a:p>
            <a:pPr algn="just"/>
            <a:r>
              <a:rPr lang="en-US" smtClean="0"/>
              <a:t>Since a pointer to a character can be a pointer to a string, it follows that a two-dimensional character array can be declared as an </a:t>
            </a:r>
            <a:r>
              <a:rPr lang="en-US" b="1" smtClean="0"/>
              <a:t>array of character pointers.</a:t>
            </a:r>
          </a:p>
          <a:p>
            <a:pPr algn="just"/>
            <a:endParaRPr lang="en-US" b="1" smtClean="0"/>
          </a:p>
          <a:p>
            <a:pPr algn="just">
              <a:lnSpc>
                <a:spcPct val="90000"/>
              </a:lnSpc>
            </a:pPr>
            <a:r>
              <a:rPr lang="en-US" smtClean="0"/>
              <a:t>This could be alternately declared as:</a:t>
            </a:r>
          </a:p>
          <a:p>
            <a:pPr algn="just">
              <a:lnSpc>
                <a:spcPct val="90000"/>
              </a:lnSpc>
              <a:buFont typeface="Wingdings" pitchFamily="2" charset="2"/>
              <a:buNone/>
            </a:pPr>
            <a:r>
              <a:rPr lang="en-US" b="1" smtClean="0"/>
              <a:t>	char *team_india[11];</a:t>
            </a:r>
            <a:endParaRPr lang="en-US" sz="2800" b="1" smtClean="0"/>
          </a:p>
          <a:p>
            <a:pPr algn="just">
              <a:buFont typeface="Wingdings" pitchFamily="2" charset="2"/>
              <a:buNone/>
            </a:pPr>
            <a:endParaRPr lang="en-US" smtClean="0"/>
          </a:p>
        </p:txBody>
      </p:sp>
      <p:sp>
        <p:nvSpPr>
          <p:cNvPr id="236546" name="Rectangle 2"/>
          <p:cNvSpPr>
            <a:spLocks noGrp="1" noChangeArrowheads="1"/>
          </p:cNvSpPr>
          <p:nvPr>
            <p:ph type="title" idx="4294967295"/>
          </p:nvPr>
        </p:nvSpPr>
        <p:spPr>
          <a:xfrm>
            <a:off x="0" y="0"/>
            <a:ext cx="7562850" cy="914400"/>
          </a:xfrm>
        </p:spPr>
        <p:txBody>
          <a:bodyPr/>
          <a:lstStyle/>
          <a:p>
            <a:r>
              <a:rPr lang="en-US" smtClean="0"/>
              <a:t>Character Arrays Using Pointers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3"/>
          <p:cNvSpPr>
            <a:spLocks noGrp="1" noChangeArrowheads="1"/>
          </p:cNvSpPr>
          <p:nvPr>
            <p:ph idx="4294967295"/>
          </p:nvPr>
        </p:nvSpPr>
        <p:spPr>
          <a:xfrm>
            <a:off x="304800" y="1066800"/>
            <a:ext cx="8534400" cy="5334000"/>
          </a:xfrm>
        </p:spPr>
        <p:txBody>
          <a:bodyPr/>
          <a:lstStyle/>
          <a:p>
            <a:pPr algn="just">
              <a:buFont typeface="Wingdings" pitchFamily="2" charset="2"/>
              <a:buNone/>
            </a:pPr>
            <a:r>
              <a:rPr lang="en-US" sz="1800" smtClean="0">
                <a:latin typeface="Courier New" pitchFamily="49" charset="0"/>
              </a:rPr>
              <a:t>	char *p = “Sherlock H”; </a:t>
            </a:r>
          </a:p>
          <a:p>
            <a:pPr algn="just">
              <a:buFont typeface="Wingdings" pitchFamily="2" charset="2"/>
              <a:buNone/>
            </a:pPr>
            <a:r>
              <a:rPr lang="en-US" sz="1800" smtClean="0">
                <a:latin typeface="Courier New" pitchFamily="49" charset="0"/>
              </a:rPr>
              <a:t>	printf(“%s\n”, p);</a:t>
            </a:r>
          </a:p>
          <a:p>
            <a:pPr algn="just"/>
            <a:r>
              <a:rPr lang="en-US" smtClean="0"/>
              <a:t>The initialization of the character pointer with the string “Sherlock H” can be visualized as shown in the following slide.</a:t>
            </a:r>
          </a:p>
          <a:p>
            <a:pPr algn="just"/>
            <a:endParaRPr lang="en-US" smtClean="0"/>
          </a:p>
          <a:p>
            <a:pPr algn="just"/>
            <a:endParaRPr lang="en-US" smtClean="0"/>
          </a:p>
          <a:p>
            <a:pPr algn="just"/>
            <a:endParaRPr lang="en-US" smtClean="0"/>
          </a:p>
          <a:p>
            <a:pPr algn="just"/>
            <a:endParaRPr lang="en-US" smtClean="0"/>
          </a:p>
          <a:p>
            <a:pPr algn="just"/>
            <a:r>
              <a:rPr lang="en-US" smtClean="0"/>
              <a:t>After incrementing the pointer p by 1, it points to the next element in the string or the character array, i.e., character ‘h’ after ‘S’. p now contains the address of the element ‘h’, i.e., 101</a:t>
            </a:r>
          </a:p>
          <a:p>
            <a:pPr algn="just"/>
            <a:endParaRPr lang="en-US" smtClean="0"/>
          </a:p>
        </p:txBody>
      </p:sp>
      <p:sp>
        <p:nvSpPr>
          <p:cNvPr id="238594" name="Rectangle 2"/>
          <p:cNvSpPr>
            <a:spLocks noGrp="1" noChangeArrowheads="1"/>
          </p:cNvSpPr>
          <p:nvPr>
            <p:ph type="title" idx="4294967295"/>
          </p:nvPr>
        </p:nvSpPr>
        <p:spPr>
          <a:xfrm>
            <a:off x="0" y="0"/>
            <a:ext cx="7562850" cy="914400"/>
          </a:xfrm>
        </p:spPr>
        <p:txBody>
          <a:bodyPr/>
          <a:lstStyle/>
          <a:p>
            <a:r>
              <a:rPr lang="en-US" sz="3200" smtClean="0"/>
              <a:t>Pointer Arithmetic</a:t>
            </a:r>
          </a:p>
        </p:txBody>
      </p:sp>
      <p:pic>
        <p:nvPicPr>
          <p:cNvPr id="238595" name="Picture 4"/>
          <p:cNvPicPr>
            <a:picLocks noChangeAspect="1" noChangeArrowheads="1"/>
          </p:cNvPicPr>
          <p:nvPr/>
        </p:nvPicPr>
        <p:blipFill>
          <a:blip r:embed="rId3" cstate="print"/>
          <a:srcRect/>
          <a:stretch>
            <a:fillRect/>
          </a:stretch>
        </p:blipFill>
        <p:spPr bwMode="auto">
          <a:xfrm>
            <a:off x="838200" y="2362200"/>
            <a:ext cx="7391400" cy="1639888"/>
          </a:xfrm>
          <a:prstGeom prst="rect">
            <a:avLst/>
          </a:prstGeom>
          <a:noFill/>
          <a:ln w="9525">
            <a:noFill/>
            <a:miter lim="800000"/>
            <a:headEnd/>
            <a:tailEnd/>
          </a:ln>
        </p:spPr>
      </p:pic>
      <p:pic>
        <p:nvPicPr>
          <p:cNvPr id="238596" name="Picture 5"/>
          <p:cNvPicPr>
            <a:picLocks noChangeAspect="1" noChangeArrowheads="1"/>
          </p:cNvPicPr>
          <p:nvPr/>
        </p:nvPicPr>
        <p:blipFill>
          <a:blip r:embed="rId4" cstate="print"/>
          <a:srcRect/>
          <a:stretch>
            <a:fillRect/>
          </a:stretch>
        </p:blipFill>
        <p:spPr bwMode="auto">
          <a:xfrm>
            <a:off x="609600" y="5029200"/>
            <a:ext cx="7900988"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3"/>
          <p:cNvSpPr>
            <a:spLocks noGrp="1" noChangeArrowheads="1"/>
          </p:cNvSpPr>
          <p:nvPr>
            <p:ph idx="4294967295"/>
          </p:nvPr>
        </p:nvSpPr>
        <p:spPr>
          <a:xfrm>
            <a:off x="457200" y="1371600"/>
            <a:ext cx="7620000" cy="5029200"/>
          </a:xfrm>
        </p:spPr>
        <p:txBody>
          <a:bodyPr/>
          <a:lstStyle/>
          <a:p>
            <a:pPr algn="just"/>
            <a:r>
              <a:rPr lang="en-US" smtClean="0"/>
              <a:t>Consider the following declaration of a two-dimensional integer array:</a:t>
            </a:r>
          </a:p>
          <a:p>
            <a:pPr algn="just">
              <a:buFont typeface="Wingdings" pitchFamily="2" charset="2"/>
              <a:buNone/>
            </a:pPr>
            <a:r>
              <a:rPr lang="en-US" smtClean="0">
                <a:latin typeface="Courier New" pitchFamily="49" charset="0"/>
              </a:rPr>
              <a:t>int p[3][5] = {{ 2, 4, 6, 8, 10},          </a:t>
            </a:r>
          </a:p>
          <a:p>
            <a:pPr algn="just">
              <a:buFont typeface="Wingdings" pitchFamily="2" charset="2"/>
              <a:buNone/>
            </a:pPr>
            <a:r>
              <a:rPr lang="en-US" smtClean="0">
                <a:latin typeface="Courier New" pitchFamily="49" charset="0"/>
              </a:rPr>
              <a:t>               { 3, 6, 9, 12, 15},</a:t>
            </a:r>
          </a:p>
          <a:p>
            <a:pPr algn="just">
              <a:buFont typeface="Wingdings" pitchFamily="2" charset="2"/>
              <a:buNone/>
            </a:pPr>
            <a:r>
              <a:rPr lang="en-US" smtClean="0">
                <a:latin typeface="Courier New" pitchFamily="49" charset="0"/>
              </a:rPr>
              <a:t>               { 5, 10, 15, 20, 25}</a:t>
            </a:r>
          </a:p>
          <a:p>
            <a:pPr algn="just">
              <a:buFont typeface="Wingdings" pitchFamily="2" charset="2"/>
              <a:buNone/>
            </a:pPr>
            <a:r>
              <a:rPr lang="en-US" smtClean="0">
                <a:latin typeface="Courier New" pitchFamily="49" charset="0"/>
              </a:rPr>
              <a:t>              };</a:t>
            </a:r>
          </a:p>
          <a:p>
            <a:pPr algn="just"/>
            <a:endParaRPr lang="en-US" smtClean="0">
              <a:latin typeface="Courier New" pitchFamily="49" charset="0"/>
            </a:endParaRPr>
          </a:p>
          <a:p>
            <a:pPr algn="just"/>
            <a:r>
              <a:rPr lang="en-US" smtClean="0"/>
              <a:t>The aforesaid declaration declares an array of three integer pointers, each pointing to the first element of an array of 5 integers. This can be visualized as follows:</a:t>
            </a:r>
          </a:p>
        </p:txBody>
      </p:sp>
      <p:sp>
        <p:nvSpPr>
          <p:cNvPr id="240642" name="Rectangle 2"/>
          <p:cNvSpPr>
            <a:spLocks noGrp="1" noChangeArrowheads="1"/>
          </p:cNvSpPr>
          <p:nvPr>
            <p:ph type="title" idx="4294967295"/>
          </p:nvPr>
        </p:nvSpPr>
        <p:spPr>
          <a:xfrm>
            <a:off x="0" y="0"/>
            <a:ext cx="7562850" cy="914400"/>
          </a:xfrm>
        </p:spPr>
        <p:txBody>
          <a:bodyPr/>
          <a:lstStyle/>
          <a:p>
            <a:r>
              <a:rPr lang="en-US" sz="3200" dirty="0" smtClean="0"/>
              <a:t>Pointer Arithmetic (Contd.).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noChangeArrowheads="1"/>
          </p:cNvSpPr>
          <p:nvPr>
            <p:ph type="title" idx="4294967295"/>
          </p:nvPr>
        </p:nvSpPr>
        <p:spPr>
          <a:xfrm>
            <a:off x="0" y="0"/>
            <a:ext cx="7562850" cy="914400"/>
          </a:xfrm>
        </p:spPr>
        <p:txBody>
          <a:bodyPr/>
          <a:lstStyle/>
          <a:p>
            <a:r>
              <a:rPr lang="en-US" sz="3200" dirty="0" smtClean="0"/>
              <a:t>Pointer Arithmetic (Contd.).</a:t>
            </a:r>
          </a:p>
        </p:txBody>
      </p:sp>
      <p:graphicFrame>
        <p:nvGraphicFramePr>
          <p:cNvPr id="1325088" name="Group 32"/>
          <p:cNvGraphicFramePr>
            <a:graphicFrameLocks noGrp="1"/>
          </p:cNvGraphicFramePr>
          <p:nvPr>
            <p:ph sz="half" idx="4294967295"/>
          </p:nvPr>
        </p:nvGraphicFramePr>
        <p:xfrm>
          <a:off x="4724400" y="2667000"/>
          <a:ext cx="3810000" cy="685800"/>
        </p:xfrm>
        <a:graphic>
          <a:graphicData uri="http://schemas.openxmlformats.org/drawingml/2006/table">
            <a:tbl>
              <a:tblPr/>
              <a:tblGrid>
                <a:gridCol w="762000"/>
                <a:gridCol w="762000"/>
                <a:gridCol w="762000"/>
                <a:gridCol w="762000"/>
                <a:gridCol w="762000"/>
              </a:tblGrid>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25090" name="Group 34"/>
          <p:cNvGraphicFramePr>
            <a:graphicFrameLocks noGrp="1"/>
          </p:cNvGraphicFramePr>
          <p:nvPr/>
        </p:nvGraphicFramePr>
        <p:xfrm>
          <a:off x="4724400" y="3886200"/>
          <a:ext cx="3810000" cy="762000"/>
        </p:xfrm>
        <a:graphic>
          <a:graphicData uri="http://schemas.openxmlformats.org/drawingml/2006/table">
            <a:tbl>
              <a:tblPr/>
              <a:tblGrid>
                <a:gridCol w="762000"/>
                <a:gridCol w="762000"/>
                <a:gridCol w="762000"/>
                <a:gridCol w="762000"/>
                <a:gridCol w="762000"/>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25104" name="Group 48"/>
          <p:cNvGraphicFramePr>
            <a:graphicFrameLocks noGrp="1"/>
          </p:cNvGraphicFramePr>
          <p:nvPr/>
        </p:nvGraphicFramePr>
        <p:xfrm>
          <a:off x="4724400" y="5181600"/>
          <a:ext cx="3810000" cy="838200"/>
        </p:xfrm>
        <a:graphic>
          <a:graphicData uri="http://schemas.openxmlformats.org/drawingml/2006/table">
            <a:tbl>
              <a:tblPr/>
              <a:tblGrid>
                <a:gridCol w="762000"/>
                <a:gridCol w="762000"/>
                <a:gridCol w="762000"/>
                <a:gridCol w="762000"/>
                <a:gridCol w="762000"/>
              </a:tblGrid>
              <a:tr h="838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708" name="Text Box 62"/>
          <p:cNvSpPr txBox="1">
            <a:spLocks noChangeArrowheads="1"/>
          </p:cNvSpPr>
          <p:nvPr/>
        </p:nvSpPr>
        <p:spPr bwMode="auto">
          <a:xfrm>
            <a:off x="762000" y="1173163"/>
            <a:ext cx="838200" cy="427037"/>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2200">
                <a:latin typeface="Times New Roman" pitchFamily="18" charset="0"/>
              </a:rPr>
              <a:t>p</a:t>
            </a:r>
          </a:p>
        </p:txBody>
      </p:sp>
      <p:sp>
        <p:nvSpPr>
          <p:cNvPr id="241709" name="Rectangle 63"/>
          <p:cNvSpPr>
            <a:spLocks noChangeArrowheads="1"/>
          </p:cNvSpPr>
          <p:nvPr/>
        </p:nvSpPr>
        <p:spPr bwMode="auto">
          <a:xfrm>
            <a:off x="874713" y="1725613"/>
            <a:ext cx="612775" cy="436562"/>
          </a:xfrm>
          <a:prstGeom prst="rect">
            <a:avLst/>
          </a:prstGeom>
          <a:noFill/>
          <a:ln w="9525" algn="ctr">
            <a:solidFill>
              <a:schemeClr val="tx1"/>
            </a:solidFill>
            <a:miter lim="800000"/>
            <a:headEnd/>
            <a:tailEnd/>
          </a:ln>
        </p:spPr>
        <p:txBody>
          <a:bodyPr wrap="none" anchor="ctr">
            <a:spAutoFit/>
          </a:bodyPr>
          <a:lstStyle/>
          <a:p>
            <a:pPr marL="342900" indent="-342900" algn="ctr" eaLnBrk="0" hangingPunct="0">
              <a:spcBef>
                <a:spcPct val="50000"/>
              </a:spcBef>
            </a:pPr>
            <a:r>
              <a:rPr lang="en-US" sz="2200">
                <a:latin typeface="Times New Roman" pitchFamily="18" charset="0"/>
              </a:rPr>
              <a:t>100</a:t>
            </a:r>
          </a:p>
        </p:txBody>
      </p:sp>
      <p:sp>
        <p:nvSpPr>
          <p:cNvPr id="241710" name="Text Box 64"/>
          <p:cNvSpPr txBox="1">
            <a:spLocks noChangeArrowheads="1"/>
          </p:cNvSpPr>
          <p:nvPr/>
        </p:nvSpPr>
        <p:spPr bwMode="auto">
          <a:xfrm>
            <a:off x="152400" y="2590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100</a:t>
            </a:r>
          </a:p>
        </p:txBody>
      </p:sp>
      <p:sp>
        <p:nvSpPr>
          <p:cNvPr id="241711" name="Text Box 66"/>
          <p:cNvSpPr txBox="1">
            <a:spLocks noChangeArrowheads="1"/>
          </p:cNvSpPr>
          <p:nvPr/>
        </p:nvSpPr>
        <p:spPr bwMode="auto">
          <a:xfrm>
            <a:off x="152400" y="3886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104</a:t>
            </a:r>
          </a:p>
        </p:txBody>
      </p:sp>
      <p:sp>
        <p:nvSpPr>
          <p:cNvPr id="241712" name="Text Box 67"/>
          <p:cNvSpPr txBox="1">
            <a:spLocks noChangeArrowheads="1"/>
          </p:cNvSpPr>
          <p:nvPr/>
        </p:nvSpPr>
        <p:spPr bwMode="auto">
          <a:xfrm>
            <a:off x="152400" y="5181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108</a:t>
            </a:r>
          </a:p>
        </p:txBody>
      </p:sp>
      <p:sp>
        <p:nvSpPr>
          <p:cNvPr id="241713" name="Text Box 68"/>
          <p:cNvSpPr txBox="1">
            <a:spLocks noChangeArrowheads="1"/>
          </p:cNvSpPr>
          <p:nvPr/>
        </p:nvSpPr>
        <p:spPr bwMode="auto">
          <a:xfrm>
            <a:off x="914400" y="2757488"/>
            <a:ext cx="5334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200</a:t>
            </a:r>
          </a:p>
        </p:txBody>
      </p:sp>
      <p:sp>
        <p:nvSpPr>
          <p:cNvPr id="241714" name="Text Box 69"/>
          <p:cNvSpPr txBox="1">
            <a:spLocks noChangeArrowheads="1"/>
          </p:cNvSpPr>
          <p:nvPr/>
        </p:nvSpPr>
        <p:spPr bwMode="auto">
          <a:xfrm>
            <a:off x="914400" y="39624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300</a:t>
            </a:r>
          </a:p>
        </p:txBody>
      </p:sp>
      <p:sp>
        <p:nvSpPr>
          <p:cNvPr id="241715" name="Text Box 70"/>
          <p:cNvSpPr txBox="1">
            <a:spLocks noChangeArrowheads="1"/>
          </p:cNvSpPr>
          <p:nvPr/>
        </p:nvSpPr>
        <p:spPr bwMode="auto">
          <a:xfrm>
            <a:off x="914400" y="5257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400</a:t>
            </a:r>
          </a:p>
        </p:txBody>
      </p:sp>
      <p:sp>
        <p:nvSpPr>
          <p:cNvPr id="241716" name="Text Box 71"/>
          <p:cNvSpPr txBox="1">
            <a:spLocks noChangeArrowheads="1"/>
          </p:cNvSpPr>
          <p:nvPr/>
        </p:nvSpPr>
        <p:spPr bwMode="auto">
          <a:xfrm>
            <a:off x="4724400" y="2376488"/>
            <a:ext cx="5334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200</a:t>
            </a:r>
          </a:p>
        </p:txBody>
      </p:sp>
      <p:sp>
        <p:nvSpPr>
          <p:cNvPr id="241717" name="Text Box 72"/>
          <p:cNvSpPr txBox="1">
            <a:spLocks noChangeArrowheads="1"/>
          </p:cNvSpPr>
          <p:nvPr/>
        </p:nvSpPr>
        <p:spPr bwMode="auto">
          <a:xfrm>
            <a:off x="6172200" y="2362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208</a:t>
            </a:r>
          </a:p>
        </p:txBody>
      </p:sp>
      <p:sp>
        <p:nvSpPr>
          <p:cNvPr id="241718" name="Text Box 73"/>
          <p:cNvSpPr txBox="1">
            <a:spLocks noChangeArrowheads="1"/>
          </p:cNvSpPr>
          <p:nvPr/>
        </p:nvSpPr>
        <p:spPr bwMode="auto">
          <a:xfrm>
            <a:off x="5410200" y="2362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204</a:t>
            </a:r>
          </a:p>
        </p:txBody>
      </p:sp>
      <p:sp>
        <p:nvSpPr>
          <p:cNvPr id="241719" name="Text Box 74"/>
          <p:cNvSpPr txBox="1">
            <a:spLocks noChangeArrowheads="1"/>
          </p:cNvSpPr>
          <p:nvPr/>
        </p:nvSpPr>
        <p:spPr bwMode="auto">
          <a:xfrm>
            <a:off x="7848600" y="2362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216</a:t>
            </a:r>
          </a:p>
        </p:txBody>
      </p:sp>
      <p:sp>
        <p:nvSpPr>
          <p:cNvPr id="241720" name="Text Box 75"/>
          <p:cNvSpPr txBox="1">
            <a:spLocks noChangeArrowheads="1"/>
          </p:cNvSpPr>
          <p:nvPr/>
        </p:nvSpPr>
        <p:spPr bwMode="auto">
          <a:xfrm>
            <a:off x="7010400" y="2362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212</a:t>
            </a:r>
          </a:p>
        </p:txBody>
      </p:sp>
      <p:sp>
        <p:nvSpPr>
          <p:cNvPr id="241721" name="Text Box 76"/>
          <p:cNvSpPr txBox="1">
            <a:spLocks noChangeArrowheads="1"/>
          </p:cNvSpPr>
          <p:nvPr/>
        </p:nvSpPr>
        <p:spPr bwMode="auto">
          <a:xfrm>
            <a:off x="5638800" y="2895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a:t>
            </a:r>
          </a:p>
        </p:txBody>
      </p:sp>
      <p:sp>
        <p:nvSpPr>
          <p:cNvPr id="241722" name="Text Box 77"/>
          <p:cNvSpPr txBox="1">
            <a:spLocks noChangeArrowheads="1"/>
          </p:cNvSpPr>
          <p:nvPr/>
        </p:nvSpPr>
        <p:spPr bwMode="auto">
          <a:xfrm>
            <a:off x="4876800" y="2895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a:t>
            </a:r>
          </a:p>
        </p:txBody>
      </p:sp>
      <p:sp>
        <p:nvSpPr>
          <p:cNvPr id="241723" name="Text Box 78"/>
          <p:cNvSpPr txBox="1">
            <a:spLocks noChangeArrowheads="1"/>
          </p:cNvSpPr>
          <p:nvPr/>
        </p:nvSpPr>
        <p:spPr bwMode="auto">
          <a:xfrm>
            <a:off x="7086600" y="2895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8</a:t>
            </a:r>
          </a:p>
        </p:txBody>
      </p:sp>
      <p:sp>
        <p:nvSpPr>
          <p:cNvPr id="241724" name="Text Box 79"/>
          <p:cNvSpPr txBox="1">
            <a:spLocks noChangeArrowheads="1"/>
          </p:cNvSpPr>
          <p:nvPr/>
        </p:nvSpPr>
        <p:spPr bwMode="auto">
          <a:xfrm>
            <a:off x="6400800" y="2895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6</a:t>
            </a:r>
          </a:p>
        </p:txBody>
      </p:sp>
      <p:sp>
        <p:nvSpPr>
          <p:cNvPr id="241725" name="Text Box 80"/>
          <p:cNvSpPr txBox="1">
            <a:spLocks noChangeArrowheads="1"/>
          </p:cNvSpPr>
          <p:nvPr/>
        </p:nvSpPr>
        <p:spPr bwMode="auto">
          <a:xfrm>
            <a:off x="7848600" y="2895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10</a:t>
            </a:r>
          </a:p>
        </p:txBody>
      </p:sp>
      <p:sp>
        <p:nvSpPr>
          <p:cNvPr id="241726" name="Text Box 81"/>
          <p:cNvSpPr txBox="1">
            <a:spLocks noChangeArrowheads="1"/>
          </p:cNvSpPr>
          <p:nvPr/>
        </p:nvSpPr>
        <p:spPr bwMode="auto">
          <a:xfrm>
            <a:off x="5638800" y="4038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6</a:t>
            </a:r>
          </a:p>
        </p:txBody>
      </p:sp>
      <p:sp>
        <p:nvSpPr>
          <p:cNvPr id="241727" name="Text Box 82"/>
          <p:cNvSpPr txBox="1">
            <a:spLocks noChangeArrowheads="1"/>
          </p:cNvSpPr>
          <p:nvPr/>
        </p:nvSpPr>
        <p:spPr bwMode="auto">
          <a:xfrm>
            <a:off x="4876800" y="4038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a:t>
            </a:r>
          </a:p>
        </p:txBody>
      </p:sp>
      <p:sp>
        <p:nvSpPr>
          <p:cNvPr id="241728" name="Text Box 83"/>
          <p:cNvSpPr txBox="1">
            <a:spLocks noChangeArrowheads="1"/>
          </p:cNvSpPr>
          <p:nvPr/>
        </p:nvSpPr>
        <p:spPr bwMode="auto">
          <a:xfrm>
            <a:off x="7086600" y="4038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12</a:t>
            </a:r>
          </a:p>
        </p:txBody>
      </p:sp>
      <p:sp>
        <p:nvSpPr>
          <p:cNvPr id="241729" name="Text Box 84"/>
          <p:cNvSpPr txBox="1">
            <a:spLocks noChangeArrowheads="1"/>
          </p:cNvSpPr>
          <p:nvPr/>
        </p:nvSpPr>
        <p:spPr bwMode="auto">
          <a:xfrm>
            <a:off x="6400800" y="4038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9</a:t>
            </a:r>
          </a:p>
        </p:txBody>
      </p:sp>
      <p:sp>
        <p:nvSpPr>
          <p:cNvPr id="241730" name="Text Box 85"/>
          <p:cNvSpPr txBox="1">
            <a:spLocks noChangeArrowheads="1"/>
          </p:cNvSpPr>
          <p:nvPr/>
        </p:nvSpPr>
        <p:spPr bwMode="auto">
          <a:xfrm>
            <a:off x="7848600" y="40386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15</a:t>
            </a:r>
          </a:p>
        </p:txBody>
      </p:sp>
      <p:sp>
        <p:nvSpPr>
          <p:cNvPr id="241731" name="Text Box 86"/>
          <p:cNvSpPr txBox="1">
            <a:spLocks noChangeArrowheads="1"/>
          </p:cNvSpPr>
          <p:nvPr/>
        </p:nvSpPr>
        <p:spPr bwMode="auto">
          <a:xfrm>
            <a:off x="5638800" y="5410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10</a:t>
            </a:r>
          </a:p>
        </p:txBody>
      </p:sp>
      <p:sp>
        <p:nvSpPr>
          <p:cNvPr id="241732" name="Text Box 87"/>
          <p:cNvSpPr txBox="1">
            <a:spLocks noChangeArrowheads="1"/>
          </p:cNvSpPr>
          <p:nvPr/>
        </p:nvSpPr>
        <p:spPr bwMode="auto">
          <a:xfrm>
            <a:off x="4876800" y="5410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5</a:t>
            </a:r>
          </a:p>
        </p:txBody>
      </p:sp>
      <p:sp>
        <p:nvSpPr>
          <p:cNvPr id="241733" name="Text Box 88"/>
          <p:cNvSpPr txBox="1">
            <a:spLocks noChangeArrowheads="1"/>
          </p:cNvSpPr>
          <p:nvPr/>
        </p:nvSpPr>
        <p:spPr bwMode="auto">
          <a:xfrm>
            <a:off x="7086600" y="5410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20</a:t>
            </a:r>
          </a:p>
        </p:txBody>
      </p:sp>
      <p:sp>
        <p:nvSpPr>
          <p:cNvPr id="241734" name="Text Box 89"/>
          <p:cNvSpPr txBox="1">
            <a:spLocks noChangeArrowheads="1"/>
          </p:cNvSpPr>
          <p:nvPr/>
        </p:nvSpPr>
        <p:spPr bwMode="auto">
          <a:xfrm>
            <a:off x="6400800" y="5410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15</a:t>
            </a:r>
          </a:p>
        </p:txBody>
      </p:sp>
      <p:sp>
        <p:nvSpPr>
          <p:cNvPr id="241735" name="Text Box 90"/>
          <p:cNvSpPr txBox="1">
            <a:spLocks noChangeArrowheads="1"/>
          </p:cNvSpPr>
          <p:nvPr/>
        </p:nvSpPr>
        <p:spPr bwMode="auto">
          <a:xfrm>
            <a:off x="7848600" y="54102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25</a:t>
            </a:r>
          </a:p>
        </p:txBody>
      </p:sp>
      <p:sp>
        <p:nvSpPr>
          <p:cNvPr id="241736" name="Text Box 91"/>
          <p:cNvSpPr txBox="1">
            <a:spLocks noChangeArrowheads="1"/>
          </p:cNvSpPr>
          <p:nvPr/>
        </p:nvSpPr>
        <p:spPr bwMode="auto">
          <a:xfrm>
            <a:off x="4800600" y="3595688"/>
            <a:ext cx="5334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300</a:t>
            </a:r>
          </a:p>
        </p:txBody>
      </p:sp>
      <p:sp>
        <p:nvSpPr>
          <p:cNvPr id="241737" name="Text Box 92"/>
          <p:cNvSpPr txBox="1">
            <a:spLocks noChangeArrowheads="1"/>
          </p:cNvSpPr>
          <p:nvPr/>
        </p:nvSpPr>
        <p:spPr bwMode="auto">
          <a:xfrm>
            <a:off x="6248400" y="35814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308</a:t>
            </a:r>
          </a:p>
        </p:txBody>
      </p:sp>
      <p:sp>
        <p:nvSpPr>
          <p:cNvPr id="241738" name="Text Box 93"/>
          <p:cNvSpPr txBox="1">
            <a:spLocks noChangeArrowheads="1"/>
          </p:cNvSpPr>
          <p:nvPr/>
        </p:nvSpPr>
        <p:spPr bwMode="auto">
          <a:xfrm>
            <a:off x="5486400" y="35814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304</a:t>
            </a:r>
          </a:p>
        </p:txBody>
      </p:sp>
      <p:sp>
        <p:nvSpPr>
          <p:cNvPr id="241739" name="Text Box 94"/>
          <p:cNvSpPr txBox="1">
            <a:spLocks noChangeArrowheads="1"/>
          </p:cNvSpPr>
          <p:nvPr/>
        </p:nvSpPr>
        <p:spPr bwMode="auto">
          <a:xfrm>
            <a:off x="7924800" y="35814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316</a:t>
            </a:r>
          </a:p>
        </p:txBody>
      </p:sp>
      <p:sp>
        <p:nvSpPr>
          <p:cNvPr id="241740" name="Text Box 95"/>
          <p:cNvSpPr txBox="1">
            <a:spLocks noChangeArrowheads="1"/>
          </p:cNvSpPr>
          <p:nvPr/>
        </p:nvSpPr>
        <p:spPr bwMode="auto">
          <a:xfrm>
            <a:off x="7086600" y="35814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312</a:t>
            </a:r>
          </a:p>
        </p:txBody>
      </p:sp>
      <p:sp>
        <p:nvSpPr>
          <p:cNvPr id="241741" name="Text Box 96"/>
          <p:cNvSpPr txBox="1">
            <a:spLocks noChangeArrowheads="1"/>
          </p:cNvSpPr>
          <p:nvPr/>
        </p:nvSpPr>
        <p:spPr bwMode="auto">
          <a:xfrm>
            <a:off x="4800600" y="4891088"/>
            <a:ext cx="533400" cy="366712"/>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400</a:t>
            </a:r>
          </a:p>
        </p:txBody>
      </p:sp>
      <p:sp>
        <p:nvSpPr>
          <p:cNvPr id="241742" name="Text Box 97"/>
          <p:cNvSpPr txBox="1">
            <a:spLocks noChangeArrowheads="1"/>
          </p:cNvSpPr>
          <p:nvPr/>
        </p:nvSpPr>
        <p:spPr bwMode="auto">
          <a:xfrm>
            <a:off x="6248400" y="4876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408</a:t>
            </a:r>
          </a:p>
        </p:txBody>
      </p:sp>
      <p:sp>
        <p:nvSpPr>
          <p:cNvPr id="241743" name="Text Box 98"/>
          <p:cNvSpPr txBox="1">
            <a:spLocks noChangeArrowheads="1"/>
          </p:cNvSpPr>
          <p:nvPr/>
        </p:nvSpPr>
        <p:spPr bwMode="auto">
          <a:xfrm>
            <a:off x="5486400" y="4876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404</a:t>
            </a:r>
          </a:p>
        </p:txBody>
      </p:sp>
      <p:sp>
        <p:nvSpPr>
          <p:cNvPr id="241744" name="Text Box 99"/>
          <p:cNvSpPr txBox="1">
            <a:spLocks noChangeArrowheads="1"/>
          </p:cNvSpPr>
          <p:nvPr/>
        </p:nvSpPr>
        <p:spPr bwMode="auto">
          <a:xfrm>
            <a:off x="7924800" y="4876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416</a:t>
            </a:r>
          </a:p>
        </p:txBody>
      </p:sp>
      <p:sp>
        <p:nvSpPr>
          <p:cNvPr id="241745" name="Text Box 100"/>
          <p:cNvSpPr txBox="1">
            <a:spLocks noChangeArrowheads="1"/>
          </p:cNvSpPr>
          <p:nvPr/>
        </p:nvSpPr>
        <p:spPr bwMode="auto">
          <a:xfrm>
            <a:off x="7086600" y="4876800"/>
            <a:ext cx="533400" cy="366713"/>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a:latin typeface="Times New Roman" pitchFamily="18" charset="0"/>
              </a:rPr>
              <a:t>412</a:t>
            </a:r>
          </a:p>
        </p:txBody>
      </p:sp>
      <p:sp>
        <p:nvSpPr>
          <p:cNvPr id="241746" name="Line 101"/>
          <p:cNvSpPr>
            <a:spLocks noChangeShapeType="1"/>
          </p:cNvSpPr>
          <p:nvPr/>
        </p:nvSpPr>
        <p:spPr bwMode="auto">
          <a:xfrm>
            <a:off x="1752600" y="2971800"/>
            <a:ext cx="29718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41747" name="Line 102"/>
          <p:cNvSpPr>
            <a:spLocks noChangeShapeType="1"/>
          </p:cNvSpPr>
          <p:nvPr/>
        </p:nvSpPr>
        <p:spPr bwMode="auto">
          <a:xfrm>
            <a:off x="1752600" y="4267200"/>
            <a:ext cx="2971800"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241748" name="Line 103"/>
          <p:cNvSpPr>
            <a:spLocks noChangeShapeType="1"/>
          </p:cNvSpPr>
          <p:nvPr/>
        </p:nvSpPr>
        <p:spPr bwMode="auto">
          <a:xfrm>
            <a:off x="1752600" y="5562600"/>
            <a:ext cx="2971800" cy="0"/>
          </a:xfrm>
          <a:prstGeom prst="line">
            <a:avLst/>
          </a:prstGeom>
          <a:noFill/>
          <a:ln w="9525">
            <a:solidFill>
              <a:schemeClr val="tx1"/>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3"/>
          <p:cNvSpPr>
            <a:spLocks noGrp="1" noChangeArrowheads="1"/>
          </p:cNvSpPr>
          <p:nvPr>
            <p:ph idx="4294967295"/>
          </p:nvPr>
        </p:nvSpPr>
        <p:spPr>
          <a:xfrm>
            <a:off x="457200" y="1371600"/>
            <a:ext cx="7696200" cy="5029200"/>
          </a:xfrm>
        </p:spPr>
        <p:txBody>
          <a:bodyPr/>
          <a:lstStyle/>
          <a:p>
            <a:pPr algn="just"/>
            <a:r>
              <a:rPr lang="en-US" smtClean="0"/>
              <a:t>Hence, *(p + 1) returns the address 300. </a:t>
            </a:r>
          </a:p>
          <a:p>
            <a:pPr algn="just"/>
            <a:r>
              <a:rPr lang="en-US" smtClean="0"/>
              <a:t>Therefore, * (*(p + 1)) returns the value at this address, i.e., the element with the value 3. In other words, the element at the offset [1,0].</a:t>
            </a:r>
          </a:p>
          <a:p>
            <a:pPr algn="just"/>
            <a:r>
              <a:rPr lang="en-US" smtClean="0"/>
              <a:t>The following table gives various pointer expressions, and their values:</a:t>
            </a:r>
          </a:p>
          <a:p>
            <a:pPr algn="just">
              <a:buFontTx/>
              <a:buNone/>
            </a:pPr>
            <a:r>
              <a:rPr lang="en-US" smtClean="0"/>
              <a:t> </a:t>
            </a:r>
          </a:p>
          <a:p>
            <a:pPr algn="just"/>
            <a:endParaRPr lang="en-US" smtClean="0"/>
          </a:p>
          <a:p>
            <a:pPr algn="just"/>
            <a:endParaRPr lang="en-US" smtClean="0"/>
          </a:p>
        </p:txBody>
      </p:sp>
      <p:sp>
        <p:nvSpPr>
          <p:cNvPr id="243714" name="Rectangle 2"/>
          <p:cNvSpPr>
            <a:spLocks noGrp="1" noChangeArrowheads="1"/>
          </p:cNvSpPr>
          <p:nvPr>
            <p:ph type="title" idx="4294967295"/>
          </p:nvPr>
        </p:nvSpPr>
        <p:spPr>
          <a:xfrm>
            <a:off x="0" y="0"/>
            <a:ext cx="7562850" cy="914400"/>
          </a:xfrm>
        </p:spPr>
        <p:txBody>
          <a:bodyPr/>
          <a:lstStyle/>
          <a:p>
            <a:r>
              <a:rPr lang="en-US" sz="3200" dirty="0" smtClean="0"/>
              <a:t>Pointer Arithmetic (Contd.).</a:t>
            </a:r>
          </a:p>
        </p:txBody>
      </p:sp>
      <p:graphicFrame>
        <p:nvGraphicFramePr>
          <p:cNvPr id="284676" name="Group 4"/>
          <p:cNvGraphicFramePr>
            <a:graphicFrameLocks noGrp="1"/>
          </p:cNvGraphicFramePr>
          <p:nvPr/>
        </p:nvGraphicFramePr>
        <p:xfrm>
          <a:off x="609600" y="3668713"/>
          <a:ext cx="8229600" cy="2351090"/>
        </p:xfrm>
        <a:graphic>
          <a:graphicData uri="http://schemas.openxmlformats.org/drawingml/2006/table">
            <a:tbl>
              <a:tblPr/>
              <a:tblGrid>
                <a:gridCol w="2057400"/>
                <a:gridCol w="2057400"/>
                <a:gridCol w="2057400"/>
                <a:gridCol w="2057400"/>
              </a:tblGrid>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Pointer Expression</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Resulting Address</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Variable </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Value</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p[0][1]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 + 1))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p[1][0]</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*(*(p+1)+1)+1</a:t>
                      </a:r>
                    </a:p>
                  </a:txBody>
                  <a:tcPr marL="90601" marR="906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304</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p[1][1] + 1</a:t>
                      </a:r>
                    </a:p>
                  </a:txBody>
                  <a:tcPr marL="90601" marR="906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 + 1 = 7</a:t>
                      </a:r>
                    </a:p>
                  </a:txBody>
                  <a:tcPr marL="90601" marR="906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3"/>
          <p:cNvSpPr>
            <a:spLocks noGrp="1" noChangeArrowheads="1"/>
          </p:cNvSpPr>
          <p:nvPr>
            <p:ph idx="4294967295"/>
          </p:nvPr>
        </p:nvSpPr>
        <p:spPr>
          <a:xfrm>
            <a:off x="457200" y="1371600"/>
            <a:ext cx="8229600" cy="5029200"/>
          </a:xfrm>
        </p:spPr>
        <p:txBody>
          <a:bodyPr/>
          <a:lstStyle/>
          <a:p>
            <a:pPr>
              <a:buFont typeface="Wingdings" pitchFamily="2" charset="2"/>
              <a:buNone/>
            </a:pPr>
            <a:r>
              <a:rPr lang="en-US" smtClean="0"/>
              <a:t>/* The following function determines the length of a string */</a:t>
            </a:r>
          </a:p>
          <a:p>
            <a:pPr>
              <a:buFont typeface="Wingdings" pitchFamily="2" charset="2"/>
              <a:buNone/>
            </a:pPr>
            <a:r>
              <a:rPr lang="en-US" smtClean="0">
                <a:latin typeface="Courier New" pitchFamily="49" charset="0"/>
              </a:rPr>
              <a:t>#include &lt;stdio.h&gt;</a:t>
            </a:r>
          </a:p>
          <a:p>
            <a:pPr>
              <a:buFont typeface="Wingdings" pitchFamily="2" charset="2"/>
              <a:buNone/>
            </a:pPr>
            <a:r>
              <a:rPr lang="en-US" smtClean="0">
                <a:latin typeface="Courier New" pitchFamily="49" charset="0"/>
              </a:rPr>
              <a:t>main( )</a:t>
            </a:r>
          </a:p>
          <a:p>
            <a:pPr>
              <a:buFont typeface="Wingdings" pitchFamily="2" charset="2"/>
              <a:buNone/>
            </a:pPr>
            <a:r>
              <a:rPr lang="en-US" smtClean="0">
                <a:latin typeface="Courier New" pitchFamily="49" charset="0"/>
              </a:rPr>
              <a:t>{</a:t>
            </a:r>
          </a:p>
          <a:p>
            <a:pPr>
              <a:buFont typeface="Wingdings" pitchFamily="2" charset="2"/>
              <a:buNone/>
            </a:pPr>
            <a:r>
              <a:rPr lang="en-US" smtClean="0">
                <a:latin typeface="Courier New" pitchFamily="49" charset="0"/>
              </a:rPr>
              <a:t>  char *message = “Virtue Alone Ennobles”;</a:t>
            </a:r>
          </a:p>
          <a:p>
            <a:pPr>
              <a:buFont typeface="Wingdings" pitchFamily="2" charset="2"/>
              <a:buNone/>
            </a:pPr>
            <a:r>
              <a:rPr lang="en-US" smtClean="0">
                <a:latin typeface="Courier New" pitchFamily="49" charset="0"/>
              </a:rPr>
              <a:t>  char *p;</a:t>
            </a:r>
          </a:p>
          <a:p>
            <a:pPr>
              <a:buFont typeface="Wingdings" pitchFamily="2" charset="2"/>
              <a:buNone/>
            </a:pPr>
            <a:r>
              <a:rPr lang="en-US" smtClean="0">
                <a:latin typeface="Courier New" pitchFamily="49" charset="0"/>
              </a:rPr>
              <a:t>  int count;</a:t>
            </a:r>
          </a:p>
          <a:p>
            <a:pPr>
              <a:buFont typeface="Wingdings" pitchFamily="2" charset="2"/>
              <a:buNone/>
            </a:pPr>
            <a:r>
              <a:rPr lang="en-US" smtClean="0">
                <a:latin typeface="Courier New" pitchFamily="49" charset="0"/>
              </a:rPr>
              <a:t>  for (p =  message, count = 0, p != ‘\0’, p++)</a:t>
            </a:r>
          </a:p>
          <a:p>
            <a:pPr>
              <a:buFont typeface="Wingdings" pitchFamily="2" charset="2"/>
              <a:buNone/>
            </a:pPr>
            <a:r>
              <a:rPr lang="en-US" smtClean="0">
                <a:latin typeface="Courier New" pitchFamily="49" charset="0"/>
              </a:rPr>
              <a:t>   count++;</a:t>
            </a:r>
          </a:p>
          <a:p>
            <a:pPr>
              <a:buFont typeface="Wingdings" pitchFamily="2" charset="2"/>
              <a:buNone/>
            </a:pPr>
            <a:r>
              <a:rPr lang="en-US" smtClean="0">
                <a:latin typeface="Courier New" pitchFamily="49" charset="0"/>
              </a:rPr>
              <a:t> printf(The length of the string is %d\n”, count);</a:t>
            </a:r>
          </a:p>
          <a:p>
            <a:pPr>
              <a:buFont typeface="Wingdings" pitchFamily="2" charset="2"/>
              <a:buNone/>
            </a:pPr>
            <a:r>
              <a:rPr lang="en-US" smtClean="0">
                <a:latin typeface="Courier New" pitchFamily="49" charset="0"/>
              </a:rPr>
              <a:t>}</a:t>
            </a:r>
          </a:p>
        </p:txBody>
      </p:sp>
      <p:sp>
        <p:nvSpPr>
          <p:cNvPr id="244738" name="Rectangle 2"/>
          <p:cNvSpPr>
            <a:spLocks noGrp="1" noChangeArrowheads="1"/>
          </p:cNvSpPr>
          <p:nvPr>
            <p:ph type="title" idx="4294967295"/>
          </p:nvPr>
        </p:nvSpPr>
        <p:spPr>
          <a:xfrm>
            <a:off x="0" y="0"/>
            <a:ext cx="7562850" cy="914400"/>
          </a:xfrm>
        </p:spPr>
        <p:txBody>
          <a:bodyPr/>
          <a:lstStyle/>
          <a:p>
            <a:r>
              <a:rPr lang="en-US" sz="3200" smtClean="0"/>
              <a:t>String Handling Functions Using Pointers</a:t>
            </a:r>
          </a:p>
        </p:txBody>
      </p:sp>
    </p:spTree>
  </p:cSld>
  <p:clrMapOvr>
    <a:masterClrMapping/>
  </p:clrMapOvr>
</p:sld>
</file>

<file path=ppt/theme/theme1.xml><?xml version="1.0" encoding="utf-8"?>
<a:theme xmlns:a="http://schemas.openxmlformats.org/drawingml/2006/main" name="Wipro_Presentation_Template_MS_2007_Pot">
  <a:themeElements>
    <a:clrScheme name="Wipro standard color pallets">
      <a:dk1>
        <a:sysClr val="windowText" lastClr="000000"/>
      </a:dk1>
      <a:lt1>
        <a:srgbClr val="FFFFFF"/>
      </a:lt1>
      <a:dk2>
        <a:srgbClr val="000000"/>
      </a:dk2>
      <a:lt2>
        <a:srgbClr val="FFFFFF"/>
      </a:lt2>
      <a:accent1>
        <a:srgbClr val="ADEBAC"/>
      </a:accent1>
      <a:accent2>
        <a:srgbClr val="FEFF99"/>
      </a:accent2>
      <a:accent3>
        <a:srgbClr val="FF9899"/>
      </a:accent3>
      <a:accent4>
        <a:srgbClr val="C299C3"/>
      </a:accent4>
      <a:accent5>
        <a:srgbClr val="9AC2FF"/>
      </a:accent5>
      <a:accent6>
        <a:srgbClr val="FFFFFF"/>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20000"/>
          </a:spcBef>
          <a:spcAft>
            <a:spcPct val="0"/>
          </a:spcAft>
          <a:buClrTx/>
          <a:buSzTx/>
          <a:buFont typeface="Arial" charset="0"/>
          <a:buNone/>
          <a:tabLst/>
          <a:defRPr kumimoji="0" sz="2000" b="0" i="0" u="none" strike="noStrike" kern="1200" cap="none" spc="0" normalizeH="0" baseline="0" noProof="0" dirty="0" smtClean="0">
            <a:ln>
              <a:noFill/>
            </a:ln>
            <a:solidFill>
              <a:schemeClr val="tx1">
                <a:tint val="75000"/>
              </a:schemeClr>
            </a:solidFill>
            <a:effectLst/>
            <a:uLnTx/>
            <a:uFillTx/>
            <a:latin typeface="Gill Sans MT" pitchFamily="34" charset="0"/>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FFFFFF"/>
    </a:lt2>
    <a:accent1>
      <a:srgbClr val="ADEBAC"/>
    </a:accent1>
    <a:accent2>
      <a:srgbClr val="FEFF99"/>
    </a:accent2>
    <a:accent3>
      <a:srgbClr val="FFFFFF"/>
    </a:accent3>
    <a:accent4>
      <a:srgbClr val="000000"/>
    </a:accent4>
    <a:accent5>
      <a:srgbClr val="D3F3D2"/>
    </a:accent5>
    <a:accent6>
      <a:srgbClr val="E6E78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Wipro_Presentation_Template_MS_2007_Pot</Template>
  <TotalTime>821</TotalTime>
  <Words>36954</Words>
  <Application>Microsoft Office PowerPoint</Application>
  <PresentationFormat>On-screen Show (4:3)</PresentationFormat>
  <Paragraphs>4800</Paragraphs>
  <Slides>374</Slides>
  <Notes>121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374</vt:i4>
      </vt:variant>
    </vt:vector>
  </HeadingPairs>
  <TitlesOfParts>
    <vt:vector size="376" baseType="lpstr">
      <vt:lpstr>Wipro_Presentation_Template_MS_2007_Pot</vt:lpstr>
      <vt:lpstr>Document</vt:lpstr>
      <vt:lpstr>C Programming and Data Structures</vt:lpstr>
      <vt:lpstr>Agenda</vt:lpstr>
      <vt:lpstr>Agenda</vt:lpstr>
      <vt:lpstr>Introduction to C  Module 1</vt:lpstr>
      <vt:lpstr>Objectives</vt:lpstr>
      <vt:lpstr>Computer Languages</vt:lpstr>
      <vt:lpstr>Assemblers and Compilers</vt:lpstr>
      <vt:lpstr>The C Language</vt:lpstr>
      <vt:lpstr>C History</vt:lpstr>
      <vt:lpstr>Welcome to C Programming</vt:lpstr>
      <vt:lpstr>Pieces of C</vt:lpstr>
      <vt:lpstr>Constants, Variables  keywords and Identifiers</vt:lpstr>
      <vt:lpstr>Rules for constructing Constants</vt:lpstr>
      <vt:lpstr>C variables</vt:lpstr>
      <vt:lpstr>C Data Type</vt:lpstr>
      <vt:lpstr>C Keywords</vt:lpstr>
      <vt:lpstr>C Instructions</vt:lpstr>
      <vt:lpstr>C program</vt:lpstr>
      <vt:lpstr>Basic Structure of C program</vt:lpstr>
      <vt:lpstr>printf()  statement</vt:lpstr>
      <vt:lpstr>scanf() statement</vt:lpstr>
      <vt:lpstr>Example Program</vt:lpstr>
      <vt:lpstr>Hands-on: 1hour</vt:lpstr>
      <vt:lpstr>Summary</vt:lpstr>
      <vt:lpstr>Operators &amp; Control Structures  Module 2</vt:lpstr>
      <vt:lpstr>Objectives</vt:lpstr>
      <vt:lpstr>C Expressions &amp; Operators</vt:lpstr>
      <vt:lpstr>Arithmetic Operators</vt:lpstr>
      <vt:lpstr>Equality and Relational Operators</vt:lpstr>
      <vt:lpstr>Increment &amp; Decrement Operators </vt:lpstr>
      <vt:lpstr>Conditional/ Ternary Operator</vt:lpstr>
      <vt:lpstr>Ternary Operator: Example</vt:lpstr>
      <vt:lpstr>Logical Operators</vt:lpstr>
      <vt:lpstr>Assignment Operators</vt:lpstr>
      <vt:lpstr>Type Conversions</vt:lpstr>
      <vt:lpstr>Type Conversions (Contd.).</vt:lpstr>
      <vt:lpstr>Explicit Type Conversion</vt:lpstr>
      <vt:lpstr>Explicit Type Conversion (Contd.).</vt:lpstr>
      <vt:lpstr>Bit-wise Operators </vt:lpstr>
      <vt:lpstr>Size of operator</vt:lpstr>
      <vt:lpstr>Control Structures</vt:lpstr>
      <vt:lpstr>if statement</vt:lpstr>
      <vt:lpstr>if….else statement</vt:lpstr>
      <vt:lpstr>Example - if- else Construct</vt:lpstr>
      <vt:lpstr>Example - if- else Construct (Contd.). </vt:lpstr>
      <vt:lpstr>Cascading if- else Construct</vt:lpstr>
      <vt:lpstr>Example - Cascading if - else</vt:lpstr>
      <vt:lpstr>Nested if Construct</vt:lpstr>
      <vt:lpstr>Nested if Construct: Example</vt:lpstr>
      <vt:lpstr>switch statement</vt:lpstr>
      <vt:lpstr>Example – switch statement</vt:lpstr>
      <vt:lpstr>Iterative Constructs - The while Loop</vt:lpstr>
      <vt:lpstr>Example - The while Loop</vt:lpstr>
      <vt:lpstr>do…while loop</vt:lpstr>
      <vt:lpstr>Example – do…while loop</vt:lpstr>
      <vt:lpstr>for loop</vt:lpstr>
      <vt:lpstr>Example – for loop</vt:lpstr>
      <vt:lpstr>Features of for loop</vt:lpstr>
      <vt:lpstr>Control of Loop Execution</vt:lpstr>
      <vt:lpstr>break and continue statements</vt:lpstr>
      <vt:lpstr>goto statement</vt:lpstr>
      <vt:lpstr>C Statements</vt:lpstr>
      <vt:lpstr>Hands-on: 2 hours</vt:lpstr>
      <vt:lpstr>Summary</vt:lpstr>
      <vt:lpstr>Arrays and Pointers Module 3</vt:lpstr>
      <vt:lpstr>Objectives</vt:lpstr>
      <vt:lpstr>Arrays</vt:lpstr>
      <vt:lpstr>Array Representation</vt:lpstr>
      <vt:lpstr>Array - Memory allocation</vt:lpstr>
      <vt:lpstr>Array Initialization</vt:lpstr>
      <vt:lpstr>Array Processing</vt:lpstr>
      <vt:lpstr>Array Manipulation Using Subscripts</vt:lpstr>
      <vt:lpstr>Example - Array Manipulation Using Subscripts</vt:lpstr>
      <vt:lpstr>Example - Array Manipulation Using Subscripts (Contd.).</vt:lpstr>
      <vt:lpstr>Example - Array Manipulation Using Subscripts</vt:lpstr>
      <vt:lpstr>Two-Dimensional Arrays</vt:lpstr>
      <vt:lpstr>Two-dimensional Arrays (Contd.).</vt:lpstr>
      <vt:lpstr>Two-Dimensional Array – Declaration, Initialization</vt:lpstr>
      <vt:lpstr>Processing Two-Dimensional Arrays</vt:lpstr>
      <vt:lpstr>Processing Two-Dimensional Arrays (Contd.).</vt:lpstr>
      <vt:lpstr>The Preprocessor Phase</vt:lpstr>
      <vt:lpstr>The Preprocessor Phase (Contd.).</vt:lpstr>
      <vt:lpstr>Two-Dimensional Character Arrays</vt:lpstr>
      <vt:lpstr>Pointers</vt:lpstr>
      <vt:lpstr>Accessing a variable through its pointer</vt:lpstr>
      <vt:lpstr>Pointer - Memory Allocation</vt:lpstr>
      <vt:lpstr>Pointer – Declaration &amp; Initialization</vt:lpstr>
      <vt:lpstr>Dereferencing a Pointer</vt:lpstr>
      <vt:lpstr>Pointers - Variations on a Theme</vt:lpstr>
      <vt:lpstr>Pointers - Variations on a Theme (Contd.).</vt:lpstr>
      <vt:lpstr>Printing Using Pointers</vt:lpstr>
      <vt:lpstr>Pointer increments and scale factor</vt:lpstr>
      <vt:lpstr>Pointers and Arrays</vt:lpstr>
      <vt:lpstr>Character Arrays Using Pointers</vt:lpstr>
      <vt:lpstr>Pointer Arithmetic</vt:lpstr>
      <vt:lpstr>Pointer Arithmetic (Contd.). </vt:lpstr>
      <vt:lpstr>Pointer Arithmetic (Contd.).</vt:lpstr>
      <vt:lpstr>Pointer Arithmetic (Contd.).</vt:lpstr>
      <vt:lpstr>String Handling Functions Using Pointers</vt:lpstr>
      <vt:lpstr>String Handling Functions Using Pointers (Contd.).</vt:lpstr>
      <vt:lpstr>Hands-on: 2 hours</vt:lpstr>
      <vt:lpstr>Summary</vt:lpstr>
      <vt:lpstr>Functions &amp; Recursion Module 4</vt:lpstr>
      <vt:lpstr>Objectives</vt:lpstr>
      <vt:lpstr>Function - Introduction </vt:lpstr>
      <vt:lpstr>Function Parameters</vt:lpstr>
      <vt:lpstr>Invoking Functions</vt:lpstr>
      <vt:lpstr>Passing Arrays to Functions</vt:lpstr>
      <vt:lpstr>Returning a Value From a Function</vt:lpstr>
      <vt:lpstr>Function Prototype</vt:lpstr>
      <vt:lpstr>Function Prototype (Contd.).</vt:lpstr>
      <vt:lpstr>Function Prototype (Contd.).</vt:lpstr>
      <vt:lpstr>Function Calls</vt:lpstr>
      <vt:lpstr>Function Calls &amp; The Runtime Stack</vt:lpstr>
      <vt:lpstr>Data Area</vt:lpstr>
      <vt:lpstr>Dynamic Memory</vt:lpstr>
      <vt:lpstr>Memory Organization</vt:lpstr>
      <vt:lpstr>Procedure Activation Record</vt:lpstr>
      <vt:lpstr>Registers</vt:lpstr>
      <vt:lpstr>Calling Sequence</vt:lpstr>
      <vt:lpstr>Return Sequence</vt:lpstr>
      <vt:lpstr>Fully Static Runtime Environment</vt:lpstr>
      <vt:lpstr>Stack-based Runtime Environment</vt:lpstr>
      <vt:lpstr>Global Procedures</vt:lpstr>
      <vt:lpstr>Tracing Function Calls</vt:lpstr>
      <vt:lpstr>A View of the Runtime Stack</vt:lpstr>
      <vt:lpstr>Access to Variables</vt:lpstr>
      <vt:lpstr>Variable Length-Data</vt:lpstr>
      <vt:lpstr>Local Temporaries</vt:lpstr>
      <vt:lpstr>Nested Declarations</vt:lpstr>
      <vt:lpstr>Passing Arguments to main( )</vt:lpstr>
      <vt:lpstr>Command-Line Arguments</vt:lpstr>
      <vt:lpstr>Command-Line Arguments (Contd.).</vt:lpstr>
      <vt:lpstr>Command-Line Arguments (Contd.).</vt:lpstr>
      <vt:lpstr>Storage Qualifiers</vt:lpstr>
      <vt:lpstr>automatic Variables</vt:lpstr>
      <vt:lpstr>Global Variables </vt:lpstr>
      <vt:lpstr>Static Variables</vt:lpstr>
      <vt:lpstr>Static and Global Variables – A Comparison</vt:lpstr>
      <vt:lpstr>Extern Variables </vt:lpstr>
      <vt:lpstr>Extern Variables (Contd.). </vt:lpstr>
      <vt:lpstr>Standard String Handling Functions</vt:lpstr>
      <vt:lpstr>Standard String Handling Functions (Contd.).</vt:lpstr>
      <vt:lpstr>Standard String Handling Functions (Contd.).</vt:lpstr>
      <vt:lpstr>String to Numeric Conversion Functions</vt:lpstr>
      <vt:lpstr>String to Numeric Conversion Functions (Contd.).</vt:lpstr>
      <vt:lpstr>Functions for Formatting Data in Memory</vt:lpstr>
      <vt:lpstr>Functions for Formatting Data in Memory (Contd.).</vt:lpstr>
      <vt:lpstr>Recursion: Factorial Function</vt:lpstr>
      <vt:lpstr>Evolving a Recursive Definition for the Factorial</vt:lpstr>
      <vt:lpstr>Mechanics of Recursion</vt:lpstr>
      <vt:lpstr>Mechanics of Recursion (Contd.).</vt:lpstr>
      <vt:lpstr>Mechanics of Recursion (Contd.).</vt:lpstr>
      <vt:lpstr>Mechanics of Recursion (Contd.).</vt:lpstr>
      <vt:lpstr>Function Pointers</vt:lpstr>
      <vt:lpstr>Function Pointers (Contd.).</vt:lpstr>
      <vt:lpstr>Declaring and Using Function Pointers</vt:lpstr>
      <vt:lpstr>Hands-on: 2 hours</vt:lpstr>
      <vt:lpstr>Summary</vt:lpstr>
      <vt:lpstr>Slide 160</vt:lpstr>
      <vt:lpstr>Objectives</vt:lpstr>
      <vt:lpstr>User-Defined Data Types – The Genesis</vt:lpstr>
      <vt:lpstr>User-Defined Data Types – The Genesis (Contd.).</vt:lpstr>
      <vt:lpstr>Structures – The Definition</vt:lpstr>
      <vt:lpstr>Structures – The Definition (Contd.).</vt:lpstr>
      <vt:lpstr>Structures – Defining a Type</vt:lpstr>
      <vt:lpstr>Declaring a Structure</vt:lpstr>
      <vt:lpstr>Declaring a Structure - Conventions</vt:lpstr>
      <vt:lpstr>Declaring a Structure Variable</vt:lpstr>
      <vt:lpstr>Accessing Elements of a Structure </vt:lpstr>
      <vt:lpstr>Passing Structures to Functions</vt:lpstr>
      <vt:lpstr>Passing Structures to Functions (Contd.).</vt:lpstr>
      <vt:lpstr>Array of Structures </vt:lpstr>
      <vt:lpstr>Writing Records On To a File</vt:lpstr>
      <vt:lpstr>Writing Structures To a File</vt:lpstr>
      <vt:lpstr>Reading Records from a File</vt:lpstr>
      <vt:lpstr>Reading Records from a File (Contd.).</vt:lpstr>
      <vt:lpstr>Union</vt:lpstr>
      <vt:lpstr>Unions</vt:lpstr>
      <vt:lpstr>Unions (Contd.).</vt:lpstr>
      <vt:lpstr>Unions - Example</vt:lpstr>
      <vt:lpstr>Enumeration</vt:lpstr>
      <vt:lpstr>Enumeration (Contd.).</vt:lpstr>
      <vt:lpstr>Enumeration - Example</vt:lpstr>
      <vt:lpstr>Typedef Statements</vt:lpstr>
      <vt:lpstr>Hands-on: 2 hours</vt:lpstr>
      <vt:lpstr>Summary</vt:lpstr>
      <vt:lpstr>File Input / Output Module 6</vt:lpstr>
      <vt:lpstr>Objectives</vt:lpstr>
      <vt:lpstr>Formatted I/O</vt:lpstr>
      <vt:lpstr>Formatted Output</vt:lpstr>
      <vt:lpstr>Formatted Output (Contd.).</vt:lpstr>
      <vt:lpstr>Formatted Output (Contd.).</vt:lpstr>
      <vt:lpstr>Data Conversion Using Format String</vt:lpstr>
      <vt:lpstr>Formatted Input</vt:lpstr>
      <vt:lpstr>String Input Using scanf( )</vt:lpstr>
      <vt:lpstr>Files</vt:lpstr>
      <vt:lpstr>File Access</vt:lpstr>
      <vt:lpstr>File Access </vt:lpstr>
      <vt:lpstr>File Access Modes (Contd.).</vt:lpstr>
      <vt:lpstr>File Access Modes</vt:lpstr>
      <vt:lpstr>Character-based File I/O</vt:lpstr>
      <vt:lpstr>A File Copy Program</vt:lpstr>
      <vt:lpstr>Variation to Console-Based I/O</vt:lpstr>
      <vt:lpstr>Nuggets on FILE Type Pointers</vt:lpstr>
      <vt:lpstr>Nuggets on FILE Type Pointers (Contd.).</vt:lpstr>
      <vt:lpstr>The exit( ) function</vt:lpstr>
      <vt:lpstr>Line Input/ Output With Files</vt:lpstr>
      <vt:lpstr>Line Input/ Output With Files (Contd.).</vt:lpstr>
      <vt:lpstr>Line Input/ Output With Files (Contd.).</vt:lpstr>
      <vt:lpstr>File Copy Program Using Line I/O</vt:lpstr>
      <vt:lpstr>Formatted File Input/ Output</vt:lpstr>
      <vt:lpstr>Formatted File Input/ Output (Contd.).</vt:lpstr>
      <vt:lpstr>Random Access</vt:lpstr>
      <vt:lpstr>Random Access (Contd.).</vt:lpstr>
      <vt:lpstr>The fseek( ) Function</vt:lpstr>
      <vt:lpstr>The fseek( ) function (Contd.).</vt:lpstr>
      <vt:lpstr>The fseek( ) function (Contd.).</vt:lpstr>
      <vt:lpstr>The fseek( ) function (Contd.).</vt:lpstr>
      <vt:lpstr>The fseek( ) function</vt:lpstr>
      <vt:lpstr>The rewind( ) Function</vt:lpstr>
      <vt:lpstr>Updating Data in a File</vt:lpstr>
      <vt:lpstr>Updating Data in a File (Contd.).</vt:lpstr>
      <vt:lpstr>Updating Data in a File (Contd.).</vt:lpstr>
      <vt:lpstr>Updating Data in a File (Contd.).</vt:lpstr>
      <vt:lpstr>The ftell( ) and feof( ) Function</vt:lpstr>
      <vt:lpstr>Hands-on: 2 hours</vt:lpstr>
      <vt:lpstr>Summary</vt:lpstr>
      <vt:lpstr>Slide 229</vt:lpstr>
      <vt:lpstr>Objectives</vt:lpstr>
      <vt:lpstr>Introduction</vt:lpstr>
      <vt:lpstr>What is Program</vt:lpstr>
      <vt:lpstr>Functions of Data Structures</vt:lpstr>
      <vt:lpstr>Common Data Structures</vt:lpstr>
      <vt:lpstr>Which Data Structure or Algorithm is better?</vt:lpstr>
      <vt:lpstr>Dynamic Storage Allocation</vt:lpstr>
      <vt:lpstr>Dynamic Storage Allocation (Contd.).</vt:lpstr>
      <vt:lpstr>Dynamic Storage Allocation (Contd.).</vt:lpstr>
      <vt:lpstr>Simple Dynamic Storage Allocation</vt:lpstr>
      <vt:lpstr>Simple Dynamic Storage Allocation (Contd.).</vt:lpstr>
      <vt:lpstr>malloc() and free()</vt:lpstr>
      <vt:lpstr>malloc() and free() (Contd.).</vt:lpstr>
      <vt:lpstr>The malloc( ) Function</vt:lpstr>
      <vt:lpstr>The malloc( ) Function – Example</vt:lpstr>
      <vt:lpstr>Self-Referential Structures</vt:lpstr>
      <vt:lpstr>Self-Referential Structures (Contd.).</vt:lpstr>
      <vt:lpstr>Self-Referential Structures (Contd.).</vt:lpstr>
      <vt:lpstr>Summary</vt:lpstr>
      <vt:lpstr>Slide 249</vt:lpstr>
      <vt:lpstr>Objectives</vt:lpstr>
      <vt:lpstr>Linked Lists</vt:lpstr>
      <vt:lpstr>Arrays &amp; Linked Lists</vt:lpstr>
      <vt:lpstr>Creating a Linked List..</vt:lpstr>
      <vt:lpstr>Creating a Linked List. (Contd.).</vt:lpstr>
      <vt:lpstr>Creating a Linked List. (Contd.).</vt:lpstr>
      <vt:lpstr>Inserting an element</vt:lpstr>
      <vt:lpstr>Deleting an element</vt:lpstr>
      <vt:lpstr>Creating a Sorted Linked List</vt:lpstr>
      <vt:lpstr>Creating a Sorted Linked List (Contd.).</vt:lpstr>
      <vt:lpstr>Creating a Sorted Linked List (Contd.).</vt:lpstr>
      <vt:lpstr>Linked List – Search, Delete</vt:lpstr>
      <vt:lpstr>Types of Linked lists</vt:lpstr>
      <vt:lpstr>Different types of Linked lists</vt:lpstr>
      <vt:lpstr>Advantages and Disadvantages of Linked lists</vt:lpstr>
      <vt:lpstr>Doubly Linked List</vt:lpstr>
      <vt:lpstr>Properties of a Doubly Linked List</vt:lpstr>
      <vt:lpstr>Properties of a Doubly Linked List (Contd.).</vt:lpstr>
      <vt:lpstr>Declaration of a Doubly Linked List</vt:lpstr>
      <vt:lpstr>Visualizing a Doubly Linked List</vt:lpstr>
      <vt:lpstr>Creating a Sorted Doubly Linked List</vt:lpstr>
      <vt:lpstr>Creating a Sorted Doubly Linked List (Contd.).</vt:lpstr>
      <vt:lpstr>Creating a Sorted Doubly Linked List (Contd.).</vt:lpstr>
      <vt:lpstr>Creating a Sorted Doubly Linked List (Contd.).</vt:lpstr>
      <vt:lpstr>Searching a Value in a Doubly Linked List</vt:lpstr>
      <vt:lpstr>Deleting a Node From a Doubly Linked List</vt:lpstr>
      <vt:lpstr>Deleting a Node From a Linked List</vt:lpstr>
      <vt:lpstr>Traversal of a Doubly Linked List</vt:lpstr>
      <vt:lpstr>Hands-on: 2 hours</vt:lpstr>
      <vt:lpstr>Summary</vt:lpstr>
      <vt:lpstr>Slide 280</vt:lpstr>
      <vt:lpstr>Objectives</vt:lpstr>
      <vt:lpstr>What is a Stack?</vt:lpstr>
      <vt:lpstr>Operations on Stacks</vt:lpstr>
      <vt:lpstr>Implementation of Stacks</vt:lpstr>
      <vt:lpstr>Push, Pop, Stack top</vt:lpstr>
      <vt:lpstr>Example</vt:lpstr>
      <vt:lpstr>Example  (Contd.).</vt:lpstr>
      <vt:lpstr>Code Implementing for a Stack </vt:lpstr>
      <vt:lpstr>Implementing push( ) </vt:lpstr>
      <vt:lpstr>A View of the Stack After Insertion</vt:lpstr>
      <vt:lpstr>Creating a Node on a Stack</vt:lpstr>
      <vt:lpstr>Implementing pop( )</vt:lpstr>
      <vt:lpstr>A View of the Stack After Deletion</vt:lpstr>
      <vt:lpstr>Applications of Stacks</vt:lpstr>
      <vt:lpstr>Applications of Stacks (Contd.).</vt:lpstr>
      <vt:lpstr>Applications of Stacks (Contd.).</vt:lpstr>
      <vt:lpstr>Applications of Stacks (Contd.).</vt:lpstr>
      <vt:lpstr>Applications of Stacks (Contd.).</vt:lpstr>
      <vt:lpstr>Defining a Queue</vt:lpstr>
      <vt:lpstr>Defining a Queue (Contd.).</vt:lpstr>
      <vt:lpstr>Queue Insertions and Deletions</vt:lpstr>
      <vt:lpstr>Queue Operations</vt:lpstr>
      <vt:lpstr>Queue Operations (Contd.).</vt:lpstr>
      <vt:lpstr>Implementing Queues</vt:lpstr>
      <vt:lpstr>Implementing Queues (Contd.).</vt:lpstr>
      <vt:lpstr>Queue Declaration &amp; Operations</vt:lpstr>
      <vt:lpstr>Queue Operations</vt:lpstr>
      <vt:lpstr>Insertion into a Queue</vt:lpstr>
      <vt:lpstr>Insertion into a Queue (Contd.).</vt:lpstr>
      <vt:lpstr>Insertion into a Queue (Contd.).</vt:lpstr>
      <vt:lpstr>Creating a Node on a Queue</vt:lpstr>
      <vt:lpstr>Insertion into a Queue</vt:lpstr>
      <vt:lpstr>Deletion from a Queue</vt:lpstr>
      <vt:lpstr>Deletion of a Node From a Queue</vt:lpstr>
      <vt:lpstr>Applications of Queues</vt:lpstr>
      <vt:lpstr>Applications of Queues (Contd.).</vt:lpstr>
      <vt:lpstr>Hands-on: 2 hours</vt:lpstr>
      <vt:lpstr>Summary</vt:lpstr>
      <vt:lpstr>Slide 319</vt:lpstr>
      <vt:lpstr>Objectives</vt:lpstr>
      <vt:lpstr>Eliminative or a Binary Search</vt:lpstr>
      <vt:lpstr>Example - Binary Search</vt:lpstr>
      <vt:lpstr>Example - Binary Search (Contd.).</vt:lpstr>
      <vt:lpstr>Example - Binary Search (Contd.).</vt:lpstr>
      <vt:lpstr>Trees</vt:lpstr>
      <vt:lpstr>Tree (Contd.).</vt:lpstr>
      <vt:lpstr>Binary Tree</vt:lpstr>
      <vt:lpstr>Binary Vs. Linear Search</vt:lpstr>
      <vt:lpstr>Binary Vs. Linear Search (Contd.).</vt:lpstr>
      <vt:lpstr>The Essence of a Binary Search</vt:lpstr>
      <vt:lpstr>The Essence of a Binary Search (Contd.).</vt:lpstr>
      <vt:lpstr>Data Structure Representation of a  Binary Trees</vt:lpstr>
      <vt:lpstr>Traversing a Binary Tree</vt:lpstr>
      <vt:lpstr>Traversing a Binary Tree (Contd.).</vt:lpstr>
      <vt:lpstr>Traversing a Binary Tree (Contd.).</vt:lpstr>
      <vt:lpstr>Preorder Traversal </vt:lpstr>
      <vt:lpstr>Preorder Traversal (Contd.).</vt:lpstr>
      <vt:lpstr>Inorder Traversal</vt:lpstr>
      <vt:lpstr>Inorder Traversal (Contd.).</vt:lpstr>
      <vt:lpstr>Postorder Traversal</vt:lpstr>
      <vt:lpstr>Code - Preorder Traversal</vt:lpstr>
      <vt:lpstr>Code – Inorder Traversal</vt:lpstr>
      <vt:lpstr>Code – Postorder Traversal</vt:lpstr>
      <vt:lpstr>Accessing Values From a Binary Search Tree Using Inorder Traversal</vt:lpstr>
      <vt:lpstr>Insertion into a Tree </vt:lpstr>
      <vt:lpstr>Insertion into a Tree (Contd.).</vt:lpstr>
      <vt:lpstr>Insertion into a Tree (Contd.).</vt:lpstr>
      <vt:lpstr>Insertion into a Tree (Contd.).</vt:lpstr>
      <vt:lpstr>Insertion into a Tree (Contd.).</vt:lpstr>
      <vt:lpstr>Insertion into a Tree (Contd.).</vt:lpstr>
      <vt:lpstr>Insertion into a Tree (Contd.).</vt:lpstr>
      <vt:lpstr>Insertion into a Tree (Contd.).</vt:lpstr>
      <vt:lpstr>Insertion into a Tree (Contd.).</vt:lpstr>
      <vt:lpstr>Creating a Tree – A Special Case of Insertion</vt:lpstr>
      <vt:lpstr>Code Implementation For Insertion into a Tree</vt:lpstr>
      <vt:lpstr>Code Implementation For Insertion into a Tree (Contd.).</vt:lpstr>
      <vt:lpstr>Code Implementation For Insertion into a Tree using Recursion</vt:lpstr>
      <vt:lpstr>Code Implementation For Insertion into a Tree using Recursion (Contd.).</vt:lpstr>
      <vt:lpstr>Circumstances When a Binary Tree Degenerates into a Linked List </vt:lpstr>
      <vt:lpstr>Circumstances When a Binary Tree Degenerates into a Linked List (Contd.).</vt:lpstr>
      <vt:lpstr>Circumstances When a Binary Tree Degenerates into a Linked List (Contd.).</vt:lpstr>
      <vt:lpstr>Deletion from a Binary Search Tree</vt:lpstr>
      <vt:lpstr>Case I – Deletion Of The Leaf Node </vt:lpstr>
      <vt:lpstr>Case II – Deletion Of a Node With a Single Child</vt:lpstr>
      <vt:lpstr>Case III – Deletion Of a Node With Two Child Nodes</vt:lpstr>
      <vt:lpstr>Case III – Deletion Of a Node With Two Child Nodes (Contd.).</vt:lpstr>
      <vt:lpstr>Code Implementation for Node Deletion for Cases I, II &amp; III</vt:lpstr>
      <vt:lpstr>Code Implementation for Node Deletion for  Cases I, II &amp; III (Contd.).</vt:lpstr>
      <vt:lpstr>Code Implementation for Node Deletion for  Cases I, II &amp; III (Contd.).</vt:lpstr>
      <vt:lpstr>Search The Tree (Contd.).</vt:lpstr>
      <vt:lpstr>Search the Tree (Contd.).</vt:lpstr>
      <vt:lpstr>Hands-on: 2 hours</vt:lpstr>
      <vt:lpstr>Summary</vt:lpstr>
      <vt:lpstr>Thank You</vt:lpstr>
    </vt:vector>
  </TitlesOfParts>
  <Company>Wipro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Standard Presentation Template</dc:subject>
  <dc:creator>ikisp</dc:creator>
  <cp:lastModifiedBy>Owner</cp:lastModifiedBy>
  <cp:revision>223</cp:revision>
  <dcterms:created xsi:type="dcterms:W3CDTF">2010-02-09T11:39:18Z</dcterms:created>
  <dcterms:modified xsi:type="dcterms:W3CDTF">2013-07-26T11:42:47Z</dcterms:modified>
</cp:coreProperties>
</file>