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7" r:id="rId3"/>
    <p:sldId id="258" r:id="rId4"/>
    <p:sldId id="262" r:id="rId5"/>
    <p:sldId id="259" r:id="rId6"/>
    <p:sldId id="260" r:id="rId7"/>
    <p:sldId id="261" r:id="rId8"/>
  </p:sldIdLst>
  <p:sldSz cx="18288000" cy="10287000"/>
  <p:notesSz cx="6858000" cy="9144000"/>
  <p:embeddedFontLst>
    <p:embeddedFont>
      <p:font typeface="Barlow" charset="0"/>
      <p:bold r:id="rId10"/>
      <p:boldItalic r:id="rId11"/>
    </p:embeddedFont>
    <p:embeddedFont>
      <p:font typeface="Barlow Medium" charset="0"/>
      <p:regular r:id="rId12"/>
      <p:bold r:id="rId13"/>
      <p:italic r:id="rId14"/>
      <p:boldItalic r:id="rId15"/>
    </p:embeddedFont>
    <p:embeddedFont>
      <p:font typeface="Calibri" pitchFamily="34" charset="0"/>
      <p:regular r:id="rId16"/>
      <p:bold r:id="rId17"/>
      <p:italic r:id="rId18"/>
      <p:boldItalic r:id="rId19"/>
    </p:embeddedFont>
    <p:embeddedFont>
      <p:font typeface="Montserrat"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2435" autoAdjust="0"/>
    <p:restoredTop sz="94660"/>
  </p:normalViewPr>
  <p:slideViewPr>
    <p:cSldViewPr snapToGrid="0">
      <p:cViewPr varScale="1">
        <p:scale>
          <a:sx n="62" d="100"/>
          <a:sy n="62" d="100"/>
        </p:scale>
        <p:origin x="-422" y="-8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font" Target="fonts/font14.fntdata"/><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font" Target="fonts/font13.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hyperlink" Target="https://prsindia.org/billtrack/the-farmers-empowerment-and-protection-agreement-on-price-assurance-and-farm-services-bill-2020" TargetMode="Externa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hyperlink" Target="https://www.youtube.com/watch?v=9xbqnog_TsE" TargetMode="External"/><Relationship Id="rId5" Type="http://schemas.openxmlformats.org/officeDocument/2006/relationships/hyperlink" Target="https://www.figma.com/file/gKfVYnFcNWX0DHKrMSGQ5j/ContraFarm?node-id=10%3A291" TargetMode="External"/><Relationship Id="rId4" Type="http://schemas.openxmlformats.org/officeDocument/2006/relationships/hyperlink" Target="https://github.com/achalesh27022003/ContraFarm"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5D50F"/>
        </a:solidFill>
        <a:effectLst/>
      </p:bgPr>
    </p:bg>
    <p:spTree>
      <p:nvGrpSpPr>
        <p:cNvPr id="1" name="Shape 83"/>
        <p:cNvGrpSpPr/>
        <p:nvPr/>
      </p:nvGrpSpPr>
      <p:grpSpPr>
        <a:xfrm>
          <a:off x="0" y="0"/>
          <a:ext cx="0" cy="0"/>
          <a:chOff x="0" y="0"/>
          <a:chExt cx="0" cy="0"/>
        </a:xfrm>
      </p:grpSpPr>
      <p:pic>
        <p:nvPicPr>
          <p:cNvPr id="84" name="Google Shape;84;p13"/>
          <p:cNvPicPr preferRelativeResize="0"/>
          <p:nvPr/>
        </p:nvPicPr>
        <p:blipFill rotWithShape="1">
          <a:blip r:embed="rId3">
            <a:alphaModFix/>
          </a:blip>
          <a:srcRect/>
          <a:stretch/>
        </p:blipFill>
        <p:spPr>
          <a:xfrm rot="-7838984">
            <a:off x="-3769805" y="3668101"/>
            <a:ext cx="13321226" cy="6889572"/>
          </a:xfrm>
          <a:prstGeom prst="rect">
            <a:avLst/>
          </a:prstGeom>
          <a:noFill/>
          <a:ln>
            <a:noFill/>
          </a:ln>
        </p:spPr>
      </p:pic>
      <p:sp>
        <p:nvSpPr>
          <p:cNvPr id="85" name="Google Shape;85;p13"/>
          <p:cNvSpPr txBox="1"/>
          <p:nvPr/>
        </p:nvSpPr>
        <p:spPr>
          <a:xfrm>
            <a:off x="6342235" y="537184"/>
            <a:ext cx="10731714" cy="1618923"/>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en-US" sz="12000" b="1" dirty="0" smtClean="0">
                <a:solidFill>
                  <a:srgbClr val="141414"/>
                </a:solidFill>
                <a:latin typeface="Barlow"/>
                <a:sym typeface="Barlow"/>
              </a:rPr>
              <a:t>CONTRAFARM</a:t>
            </a:r>
            <a:endParaRPr/>
          </a:p>
        </p:txBody>
      </p:sp>
      <p:sp>
        <p:nvSpPr>
          <p:cNvPr id="86" name="Google Shape;86;p13"/>
          <p:cNvSpPr/>
          <p:nvPr/>
        </p:nvSpPr>
        <p:spPr>
          <a:xfrm>
            <a:off x="251324" y="125448"/>
            <a:ext cx="1806504" cy="1806504"/>
          </a:xfrm>
          <a:custGeom>
            <a:avLst/>
            <a:gdLst/>
            <a:ahLst/>
            <a:cxnLst/>
            <a:rect l="l" t="t" r="r" b="b"/>
            <a:pathLst>
              <a:path w="1913890" h="1913890" extrusionOk="0">
                <a:moveTo>
                  <a:pt x="1789430" y="1913890"/>
                </a:moveTo>
                <a:lnTo>
                  <a:pt x="124460" y="1913890"/>
                </a:lnTo>
                <a:cubicBezTo>
                  <a:pt x="55880" y="1913890"/>
                  <a:pt x="0" y="1858010"/>
                  <a:pt x="0" y="1789430"/>
                </a:cubicBezTo>
                <a:lnTo>
                  <a:pt x="0" y="124460"/>
                </a:lnTo>
                <a:cubicBezTo>
                  <a:pt x="0" y="55880"/>
                  <a:pt x="55880" y="0"/>
                  <a:pt x="124460" y="0"/>
                </a:cubicBezTo>
                <a:lnTo>
                  <a:pt x="1789430" y="0"/>
                </a:lnTo>
                <a:cubicBezTo>
                  <a:pt x="1858010" y="0"/>
                  <a:pt x="1913890" y="55880"/>
                  <a:pt x="1913890" y="124460"/>
                </a:cubicBezTo>
                <a:lnTo>
                  <a:pt x="1913890" y="1789430"/>
                </a:lnTo>
                <a:cubicBezTo>
                  <a:pt x="1913890" y="1858010"/>
                  <a:pt x="1858010" y="1913890"/>
                  <a:pt x="1789430" y="1913890"/>
                </a:cubicBezTo>
                <a:close/>
              </a:path>
            </a:pathLst>
          </a:custGeom>
          <a:solidFill>
            <a:srgbClr val="14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 name="Google Shape;87;p13"/>
          <p:cNvGrpSpPr/>
          <p:nvPr/>
        </p:nvGrpSpPr>
        <p:grpSpPr>
          <a:xfrm>
            <a:off x="10235149" y="8753588"/>
            <a:ext cx="7024152" cy="504712"/>
            <a:chOff x="-859569" y="-160999"/>
            <a:chExt cx="9365535" cy="672950"/>
          </a:xfrm>
        </p:grpSpPr>
        <p:sp>
          <p:nvSpPr>
            <p:cNvPr id="88" name="Google Shape;88;p13"/>
            <p:cNvSpPr txBox="1"/>
            <p:nvPr/>
          </p:nvSpPr>
          <p:spPr>
            <a:xfrm>
              <a:off x="-859569" y="-47616"/>
              <a:ext cx="7808100" cy="463200"/>
            </a:xfrm>
            <a:prstGeom prst="rect">
              <a:avLst/>
            </a:prstGeom>
            <a:noFill/>
            <a:ln>
              <a:noFill/>
            </a:ln>
          </p:spPr>
          <p:txBody>
            <a:bodyPr spcFirstLastPara="1" wrap="square" lIns="0" tIns="0" rIns="0" bIns="0" anchor="t" anchorCtr="0">
              <a:noAutofit/>
            </a:bodyPr>
            <a:lstStyle/>
            <a:p>
              <a:pPr marL="0" marR="0" lvl="0" indent="0" algn="r" rtl="0">
                <a:lnSpc>
                  <a:spcPct val="140000"/>
                </a:lnSpc>
                <a:spcBef>
                  <a:spcPts val="0"/>
                </a:spcBef>
                <a:spcAft>
                  <a:spcPts val="0"/>
                </a:spcAft>
                <a:buNone/>
              </a:pPr>
              <a:r>
                <a:rPr lang="en-US" sz="2100">
                  <a:solidFill>
                    <a:srgbClr val="141414"/>
                  </a:solidFill>
                  <a:latin typeface="Barlow Medium"/>
                  <a:ea typeface="Barlow Medium"/>
                  <a:cs typeface="Barlow Medium"/>
                  <a:sym typeface="Barlow Medium"/>
                </a:rPr>
                <a:t>HackOFiesta</a:t>
              </a:r>
              <a:r>
                <a:rPr lang="en-US" sz="2100" b="0" i="0" u="none" strike="noStrike" cap="none">
                  <a:solidFill>
                    <a:srgbClr val="141414"/>
                  </a:solidFill>
                  <a:latin typeface="Barlow Medium"/>
                  <a:ea typeface="Barlow Medium"/>
                  <a:cs typeface="Barlow Medium"/>
                  <a:sym typeface="Barlow Medium"/>
                </a:rPr>
                <a:t>-</a:t>
              </a:r>
              <a:r>
                <a:rPr lang="en-US" sz="2100">
                  <a:solidFill>
                    <a:srgbClr val="141414"/>
                  </a:solidFill>
                  <a:latin typeface="Barlow Medium"/>
                  <a:ea typeface="Barlow Medium"/>
                  <a:cs typeface="Barlow Medium"/>
                  <a:sym typeface="Barlow Medium"/>
                </a:rPr>
                <a:t>Flagship Hackathon of India</a:t>
              </a:r>
              <a:endParaRPr/>
            </a:p>
          </p:txBody>
        </p:sp>
        <p:sp>
          <p:nvSpPr>
            <p:cNvPr id="89" name="Google Shape;89;p13"/>
            <p:cNvSpPr txBox="1"/>
            <p:nvPr/>
          </p:nvSpPr>
          <p:spPr>
            <a:xfrm>
              <a:off x="7307557" y="-160999"/>
              <a:ext cx="1198409" cy="672950"/>
            </a:xfrm>
            <a:prstGeom prst="rect">
              <a:avLst/>
            </a:prstGeom>
            <a:noFill/>
            <a:ln>
              <a:noFill/>
            </a:ln>
          </p:spPr>
          <p:txBody>
            <a:bodyPr spcFirstLastPara="1" wrap="square" lIns="0" tIns="0" rIns="0" bIns="0" anchor="t" anchorCtr="0">
              <a:noAutofit/>
            </a:bodyPr>
            <a:lstStyle/>
            <a:p>
              <a:pPr marL="0" marR="0" lvl="0" indent="0" algn="r" rtl="0">
                <a:lnSpc>
                  <a:spcPct val="140000"/>
                </a:lnSpc>
                <a:spcBef>
                  <a:spcPts val="0"/>
                </a:spcBef>
                <a:spcAft>
                  <a:spcPts val="0"/>
                </a:spcAft>
                <a:buNone/>
              </a:pPr>
              <a:r>
                <a:rPr lang="en-US" sz="3000" b="1" i="0" u="none" strike="noStrike" cap="none">
                  <a:solidFill>
                    <a:srgbClr val="141414"/>
                  </a:solidFill>
                  <a:latin typeface="Barlow"/>
                  <a:ea typeface="Barlow"/>
                  <a:cs typeface="Barlow"/>
                  <a:sym typeface="Barlow"/>
                </a:rPr>
                <a:t>01</a:t>
              </a:r>
              <a:endParaRPr/>
            </a:p>
          </p:txBody>
        </p:sp>
      </p:grpSp>
      <p:sp>
        <p:nvSpPr>
          <p:cNvPr id="90" name="Google Shape;90;p13"/>
          <p:cNvSpPr txBox="1"/>
          <p:nvPr/>
        </p:nvSpPr>
        <p:spPr>
          <a:xfrm>
            <a:off x="7302843" y="2316651"/>
            <a:ext cx="9910119" cy="265911"/>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en-US" sz="3200" b="1" dirty="0" smtClean="0">
                <a:solidFill>
                  <a:srgbClr val="141414"/>
                </a:solidFill>
                <a:latin typeface="Barlow"/>
                <a:sym typeface="Barlow"/>
              </a:rPr>
              <a:t>India‘s 1</a:t>
            </a:r>
            <a:r>
              <a:rPr lang="en-US" sz="3200" b="1" baseline="30000" dirty="0" smtClean="0">
                <a:solidFill>
                  <a:srgbClr val="141414"/>
                </a:solidFill>
                <a:latin typeface="Barlow"/>
                <a:sym typeface="Barlow"/>
              </a:rPr>
              <a:t>st</a:t>
            </a:r>
            <a:r>
              <a:rPr lang="en-US" sz="3200" b="1" dirty="0" smtClean="0">
                <a:solidFill>
                  <a:srgbClr val="141414"/>
                </a:solidFill>
                <a:latin typeface="Barlow"/>
                <a:sym typeface="Barlow"/>
              </a:rPr>
              <a:t> Block Chain Powered Contract Farming App </a:t>
            </a:r>
            <a:endParaRPr sz="3200"/>
          </a:p>
        </p:txBody>
      </p:sp>
      <p:sp>
        <p:nvSpPr>
          <p:cNvPr id="91" name="Google Shape;91;p13"/>
          <p:cNvSpPr txBox="1"/>
          <p:nvPr/>
        </p:nvSpPr>
        <p:spPr>
          <a:xfrm>
            <a:off x="7170138" y="3390419"/>
            <a:ext cx="10731714" cy="1085632"/>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en-US" sz="8000" b="1" dirty="0" smtClean="0">
                <a:solidFill>
                  <a:srgbClr val="141414"/>
                </a:solidFill>
                <a:latin typeface="Barlow"/>
                <a:sym typeface="Barlow"/>
              </a:rPr>
              <a:t>COMET LABS</a:t>
            </a:r>
            <a:endParaRPr/>
          </a:p>
        </p:txBody>
      </p:sp>
      <p:sp>
        <p:nvSpPr>
          <p:cNvPr id="92" name="Google Shape;92;p13"/>
          <p:cNvSpPr txBox="1"/>
          <p:nvPr/>
        </p:nvSpPr>
        <p:spPr>
          <a:xfrm>
            <a:off x="6651154" y="4663956"/>
            <a:ext cx="11364998" cy="4146412"/>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en-US" sz="4200" b="1" dirty="0" err="1" smtClean="0">
                <a:solidFill>
                  <a:srgbClr val="141414"/>
                </a:solidFill>
                <a:latin typeface="Barlow"/>
                <a:sym typeface="Barlow"/>
              </a:rPr>
              <a:t>Tejas</a:t>
            </a:r>
            <a:r>
              <a:rPr lang="en-US" sz="4200" b="1" dirty="0" smtClean="0">
                <a:solidFill>
                  <a:srgbClr val="141414"/>
                </a:solidFill>
                <a:latin typeface="Barlow"/>
                <a:sym typeface="Barlow"/>
              </a:rPr>
              <a:t> </a:t>
            </a:r>
            <a:r>
              <a:rPr lang="en-US" sz="4200" b="1" dirty="0" err="1" smtClean="0">
                <a:solidFill>
                  <a:srgbClr val="141414"/>
                </a:solidFill>
                <a:latin typeface="Barlow"/>
                <a:sym typeface="Barlow"/>
              </a:rPr>
              <a:t>Agarwal</a:t>
            </a:r>
            <a:r>
              <a:rPr lang="en-US" sz="4200" b="1" dirty="0" smtClean="0">
                <a:solidFill>
                  <a:srgbClr val="141414"/>
                </a:solidFill>
                <a:latin typeface="Barlow"/>
                <a:sym typeface="Barlow"/>
              </a:rPr>
              <a:t/>
            </a:r>
            <a:br>
              <a:rPr lang="en-US" sz="4200" b="1" dirty="0" smtClean="0">
                <a:solidFill>
                  <a:srgbClr val="141414"/>
                </a:solidFill>
                <a:latin typeface="Barlow"/>
                <a:sym typeface="Barlow"/>
              </a:rPr>
            </a:br>
            <a:r>
              <a:rPr lang="en-US" sz="4200" b="1" dirty="0" err="1" smtClean="0">
                <a:solidFill>
                  <a:srgbClr val="141414"/>
                </a:solidFill>
                <a:latin typeface="Barlow"/>
                <a:sym typeface="Barlow"/>
              </a:rPr>
              <a:t>Raghav</a:t>
            </a:r>
            <a:r>
              <a:rPr lang="en-US" sz="4200" b="1" dirty="0" smtClean="0">
                <a:solidFill>
                  <a:srgbClr val="141414"/>
                </a:solidFill>
                <a:latin typeface="Barlow"/>
                <a:sym typeface="Barlow"/>
              </a:rPr>
              <a:t> </a:t>
            </a:r>
            <a:r>
              <a:rPr lang="en-US" sz="4200" b="1" dirty="0" err="1" smtClean="0">
                <a:solidFill>
                  <a:srgbClr val="141414"/>
                </a:solidFill>
                <a:latin typeface="Barlow"/>
                <a:sym typeface="Barlow"/>
              </a:rPr>
              <a:t>Agarwal</a:t>
            </a:r>
            <a:r>
              <a:rPr lang="en-US" sz="4200" b="1" dirty="0" smtClean="0">
                <a:solidFill>
                  <a:srgbClr val="141414"/>
                </a:solidFill>
                <a:latin typeface="Barlow"/>
                <a:sym typeface="Barlow"/>
              </a:rPr>
              <a:t/>
            </a:r>
            <a:br>
              <a:rPr lang="en-US" sz="4200" b="1" dirty="0" smtClean="0">
                <a:solidFill>
                  <a:srgbClr val="141414"/>
                </a:solidFill>
                <a:latin typeface="Barlow"/>
                <a:sym typeface="Barlow"/>
              </a:rPr>
            </a:br>
            <a:r>
              <a:rPr lang="en-US" sz="4200" b="1" dirty="0" err="1" smtClean="0">
                <a:solidFill>
                  <a:srgbClr val="141414"/>
                </a:solidFill>
                <a:latin typeface="Barlow"/>
                <a:sym typeface="Barlow"/>
              </a:rPr>
              <a:t>Prashant</a:t>
            </a:r>
            <a:r>
              <a:rPr lang="en-US" sz="4200" b="1" dirty="0" smtClean="0">
                <a:solidFill>
                  <a:srgbClr val="141414"/>
                </a:solidFill>
                <a:latin typeface="Barlow"/>
                <a:sym typeface="Barlow"/>
              </a:rPr>
              <a:t> Milan </a:t>
            </a:r>
            <a:r>
              <a:rPr lang="en-US" sz="4200" b="1" dirty="0" err="1" smtClean="0">
                <a:solidFill>
                  <a:srgbClr val="141414"/>
                </a:solidFill>
                <a:latin typeface="Barlow"/>
                <a:sym typeface="Barlow"/>
              </a:rPr>
              <a:t>Katiyar</a:t>
            </a:r>
            <a:r>
              <a:rPr lang="en-US" sz="4200" b="1" dirty="0" smtClean="0">
                <a:solidFill>
                  <a:srgbClr val="141414"/>
                </a:solidFill>
                <a:latin typeface="Barlow"/>
                <a:sym typeface="Barlow"/>
              </a:rPr>
              <a:t/>
            </a:r>
            <a:br>
              <a:rPr lang="en-US" sz="4200" b="1" dirty="0" smtClean="0">
                <a:solidFill>
                  <a:srgbClr val="141414"/>
                </a:solidFill>
                <a:latin typeface="Barlow"/>
                <a:sym typeface="Barlow"/>
              </a:rPr>
            </a:br>
            <a:r>
              <a:rPr lang="en-US" sz="4200" b="1" dirty="0" err="1" smtClean="0">
                <a:solidFill>
                  <a:srgbClr val="141414"/>
                </a:solidFill>
                <a:latin typeface="Barlow"/>
                <a:sym typeface="Barlow"/>
              </a:rPr>
              <a:t>Nihar</a:t>
            </a:r>
            <a:r>
              <a:rPr lang="en-US" sz="4200" b="1" dirty="0" smtClean="0">
                <a:solidFill>
                  <a:srgbClr val="141414"/>
                </a:solidFill>
                <a:latin typeface="Barlow"/>
                <a:sym typeface="Barlow"/>
              </a:rPr>
              <a:t> </a:t>
            </a:r>
            <a:r>
              <a:rPr lang="en-US" sz="4200" b="1" dirty="0" err="1" smtClean="0">
                <a:solidFill>
                  <a:srgbClr val="141414"/>
                </a:solidFill>
                <a:latin typeface="Barlow"/>
                <a:sym typeface="Barlow"/>
              </a:rPr>
              <a:t>Sanda</a:t>
            </a:r>
            <a:r>
              <a:rPr lang="en-US" sz="4200" b="1" dirty="0" smtClean="0">
                <a:solidFill>
                  <a:srgbClr val="141414"/>
                </a:solidFill>
                <a:latin typeface="Barlow"/>
                <a:sym typeface="Barlow"/>
              </a:rPr>
              <a:t/>
            </a:r>
            <a:br>
              <a:rPr lang="en-US" sz="4200" b="1" dirty="0" smtClean="0">
                <a:solidFill>
                  <a:srgbClr val="141414"/>
                </a:solidFill>
                <a:latin typeface="Barlow"/>
                <a:sym typeface="Barlow"/>
              </a:rPr>
            </a:br>
            <a:r>
              <a:rPr lang="en-US" sz="4200" b="1" dirty="0" smtClean="0">
                <a:solidFill>
                  <a:srgbClr val="141414"/>
                </a:solidFill>
                <a:latin typeface="Barlow"/>
                <a:sym typeface="Barlow"/>
              </a:rPr>
              <a:t>Achales</a:t>
            </a:r>
            <a:r>
              <a:rPr lang="en-US" sz="4200" b="1" dirty="0" smtClean="0">
                <a:solidFill>
                  <a:srgbClr val="141414"/>
                </a:solidFill>
                <a:latin typeface="Barlow"/>
                <a:sym typeface="Barlow"/>
              </a:rPr>
              <a:t>h Lakhotiya</a:t>
            </a:r>
            <a:br>
              <a:rPr lang="en-US" sz="4200" b="1" dirty="0" smtClean="0">
                <a:solidFill>
                  <a:srgbClr val="141414"/>
                </a:solidFill>
                <a:latin typeface="Barlow"/>
                <a:sym typeface="Barlow"/>
              </a:rPr>
            </a:br>
            <a:endParaRPr/>
          </a:p>
        </p:txBody>
      </p:sp>
      <p:pic>
        <p:nvPicPr>
          <p:cNvPr id="93" name="Google Shape;93;p13"/>
          <p:cNvPicPr preferRelativeResize="0"/>
          <p:nvPr/>
        </p:nvPicPr>
        <p:blipFill>
          <a:blip r:embed="rId4">
            <a:alphaModFix/>
          </a:blip>
          <a:stretch>
            <a:fillRect/>
          </a:stretch>
        </p:blipFill>
        <p:spPr>
          <a:xfrm>
            <a:off x="435444" y="423861"/>
            <a:ext cx="1438275" cy="1209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CDA7D"/>
        </a:solidFill>
        <a:effectLst/>
      </p:bgPr>
    </p:bg>
    <p:spTree>
      <p:nvGrpSpPr>
        <p:cNvPr id="1" name="Shape 97"/>
        <p:cNvGrpSpPr/>
        <p:nvPr/>
      </p:nvGrpSpPr>
      <p:grpSpPr>
        <a:xfrm>
          <a:off x="0" y="0"/>
          <a:ext cx="0" cy="0"/>
          <a:chOff x="0" y="0"/>
          <a:chExt cx="0" cy="0"/>
        </a:xfrm>
      </p:grpSpPr>
      <p:sp>
        <p:nvSpPr>
          <p:cNvPr id="98" name="Google Shape;98;p14"/>
          <p:cNvSpPr txBox="1"/>
          <p:nvPr/>
        </p:nvSpPr>
        <p:spPr>
          <a:xfrm>
            <a:off x="270710" y="190265"/>
            <a:ext cx="8550818" cy="2283618"/>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8800" b="1" i="0" u="none" strike="noStrike" cap="none" dirty="0">
                <a:solidFill>
                  <a:srgbClr val="F6F6F6"/>
                </a:solidFill>
                <a:latin typeface="Barlow"/>
                <a:ea typeface="Barlow"/>
                <a:cs typeface="Barlow"/>
                <a:sym typeface="Barlow"/>
              </a:rPr>
              <a:t>PROBLEM STATEMENT</a:t>
            </a:r>
            <a:endParaRPr/>
          </a:p>
        </p:txBody>
      </p:sp>
      <p:pic>
        <p:nvPicPr>
          <p:cNvPr id="99" name="Google Shape;99;p14"/>
          <p:cNvPicPr preferRelativeResize="0"/>
          <p:nvPr/>
        </p:nvPicPr>
        <p:blipFill rotWithShape="1">
          <a:blip r:embed="rId3">
            <a:alphaModFix/>
          </a:blip>
          <a:srcRect l="13256" t="7305" b="12931"/>
          <a:stretch/>
        </p:blipFill>
        <p:spPr>
          <a:xfrm>
            <a:off x="10820400" y="0"/>
            <a:ext cx="7467600" cy="10287000"/>
          </a:xfrm>
          <a:prstGeom prst="rect">
            <a:avLst/>
          </a:prstGeom>
          <a:noFill/>
          <a:ln>
            <a:noFill/>
          </a:ln>
        </p:spPr>
      </p:pic>
      <p:grpSp>
        <p:nvGrpSpPr>
          <p:cNvPr id="100" name="Google Shape;100;p14"/>
          <p:cNvGrpSpPr/>
          <p:nvPr/>
        </p:nvGrpSpPr>
        <p:grpSpPr>
          <a:xfrm>
            <a:off x="0" y="3197259"/>
            <a:ext cx="10434063" cy="7462720"/>
            <a:chOff x="0" y="-47625"/>
            <a:chExt cx="12540484" cy="9950293"/>
          </a:xfrm>
        </p:grpSpPr>
        <p:sp>
          <p:nvSpPr>
            <p:cNvPr id="101" name="Google Shape;101;p14"/>
            <p:cNvSpPr txBox="1"/>
            <p:nvPr/>
          </p:nvSpPr>
          <p:spPr>
            <a:xfrm>
              <a:off x="0" y="-47625"/>
              <a:ext cx="12540484" cy="573273"/>
            </a:xfrm>
            <a:prstGeom prst="rect">
              <a:avLst/>
            </a:prstGeom>
            <a:noFill/>
            <a:ln>
              <a:noFill/>
            </a:ln>
          </p:spPr>
          <p:txBody>
            <a:bodyPr spcFirstLastPara="1" wrap="square" lIns="0" tIns="0" rIns="0" bIns="0" anchor="t" anchorCtr="0">
              <a:noAutofit/>
            </a:bodyPr>
            <a:lstStyle/>
            <a:p>
              <a:pPr marL="0" marR="0" lvl="0" indent="0" algn="l" rtl="0">
                <a:lnSpc>
                  <a:spcPct val="2022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02" name="Google Shape;102;p14"/>
            <p:cNvSpPr txBox="1"/>
            <p:nvPr/>
          </p:nvSpPr>
          <p:spPr>
            <a:xfrm>
              <a:off x="0" y="786030"/>
              <a:ext cx="12540484" cy="9116638"/>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None/>
              </a:pPr>
              <a:endParaRPr/>
            </a:p>
          </p:txBody>
        </p:sp>
      </p:grpSp>
      <p:pic>
        <p:nvPicPr>
          <p:cNvPr id="105" name="Google Shape;105;p14"/>
          <p:cNvPicPr preferRelativeResize="0"/>
          <p:nvPr/>
        </p:nvPicPr>
        <p:blipFill rotWithShape="1">
          <a:blip r:embed="rId4">
            <a:alphaModFix/>
          </a:blip>
          <a:srcRect l="5003" r="5003"/>
          <a:stretch/>
        </p:blipFill>
        <p:spPr>
          <a:xfrm>
            <a:off x="16473309" y="428339"/>
            <a:ext cx="1571982" cy="1469149"/>
          </a:xfrm>
          <a:prstGeom prst="rect">
            <a:avLst/>
          </a:prstGeom>
          <a:noFill/>
          <a:ln>
            <a:noFill/>
          </a:ln>
        </p:spPr>
      </p:pic>
      <p:sp>
        <p:nvSpPr>
          <p:cNvPr id="10" name="TextBox 9"/>
          <p:cNvSpPr txBox="1"/>
          <p:nvPr/>
        </p:nvSpPr>
        <p:spPr>
          <a:xfrm>
            <a:off x="288758" y="3284621"/>
            <a:ext cx="10274968" cy="5262979"/>
          </a:xfrm>
          <a:prstGeom prst="rect">
            <a:avLst/>
          </a:prstGeom>
          <a:noFill/>
        </p:spPr>
        <p:txBody>
          <a:bodyPr wrap="square" rtlCol="0">
            <a:spAutoFit/>
          </a:bodyPr>
          <a:lstStyle/>
          <a:p>
            <a:r>
              <a:rPr lang="en-IN" sz="2400" dirty="0" smtClean="0"/>
              <a:t>The problem statement deals with the two current major scenarios : First, India is an </a:t>
            </a:r>
            <a:r>
              <a:rPr lang="en-IN" sz="2400" b="1" dirty="0" smtClean="0"/>
              <a:t>agricultural </a:t>
            </a:r>
            <a:r>
              <a:rPr lang="en-IN" sz="2400" dirty="0" smtClean="0"/>
              <a:t>country and major part of its GDP is dependent on agriculture, therefore there is requirement of various agricultural reforms or amendments like recently </a:t>
            </a:r>
            <a:r>
              <a:rPr lang="en-IN" sz="2400" dirty="0" smtClean="0">
                <a:hlinkClick r:id="rId5"/>
              </a:rPr>
              <a:t>Agriculture Reform Bill 2020 </a:t>
            </a:r>
            <a:r>
              <a:rPr lang="en-IN" sz="2400" dirty="0" smtClean="0"/>
              <a:t>more specifically </a:t>
            </a:r>
            <a:r>
              <a:rPr lang="en-IN" sz="2400" b="1" dirty="0" smtClean="0"/>
              <a:t>Contract Farming </a:t>
            </a:r>
            <a:r>
              <a:rPr lang="en-IN" sz="2400" dirty="0" smtClean="0"/>
              <a:t>i.e. Pricing before Farming to be implemented in right way under a monitoring body with keeping in mind </a:t>
            </a:r>
            <a:r>
              <a:rPr lang="en-IN" sz="2400" b="1" dirty="0" smtClean="0"/>
              <a:t>transparency of such a huge data </a:t>
            </a:r>
            <a:r>
              <a:rPr lang="en-IN" sz="2400" dirty="0" smtClean="0"/>
              <a:t>among farmers, APMC (Middleman), company and government officials (</a:t>
            </a:r>
            <a:r>
              <a:rPr lang="en-IN" sz="2400" dirty="0" smtClean="0"/>
              <a:t>m</a:t>
            </a:r>
            <a:r>
              <a:rPr lang="en-IN" sz="2400" dirty="0" smtClean="0"/>
              <a:t>onitoring body) to avoid riots &amp; protests which are causing loss of life too. Secondly, in such unprecedented times of  COVID – 19 everything is switching from </a:t>
            </a:r>
            <a:r>
              <a:rPr lang="en-IN" sz="2400" b="1" dirty="0" smtClean="0"/>
              <a:t>offline mode to online </a:t>
            </a:r>
            <a:r>
              <a:rPr lang="en-IN" sz="2400" dirty="0" smtClean="0"/>
              <a:t>keeping in mind preventive measures and India is rapidly approaching towards Digital Revolution, so there is requirement of a </a:t>
            </a:r>
            <a:r>
              <a:rPr lang="en-IN" sz="2400" b="1" dirty="0" smtClean="0"/>
              <a:t>digital, user-friendly, feasible, easy-to-use</a:t>
            </a:r>
            <a:r>
              <a:rPr lang="en-IN" sz="2400" dirty="0" smtClean="0"/>
              <a:t> technological innovation for everyone who takes part in Contact Farming keeping the first scenario into the account.</a:t>
            </a:r>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Shape 109"/>
        <p:cNvGrpSpPr/>
        <p:nvPr/>
      </p:nvGrpSpPr>
      <p:grpSpPr>
        <a:xfrm>
          <a:off x="0" y="0"/>
          <a:ext cx="0" cy="0"/>
          <a:chOff x="0" y="0"/>
          <a:chExt cx="0" cy="0"/>
        </a:xfrm>
      </p:grpSpPr>
      <p:sp>
        <p:nvSpPr>
          <p:cNvPr id="110" name="Google Shape;110;p15"/>
          <p:cNvSpPr txBox="1"/>
          <p:nvPr/>
        </p:nvSpPr>
        <p:spPr>
          <a:xfrm>
            <a:off x="264431" y="437992"/>
            <a:ext cx="10912607" cy="1172607"/>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8800" b="1" i="0" u="none" strike="noStrike" cap="none" dirty="0">
                <a:solidFill>
                  <a:srgbClr val="141414"/>
                </a:solidFill>
                <a:latin typeface="Barlow"/>
                <a:ea typeface="Barlow"/>
                <a:cs typeface="Barlow"/>
                <a:sym typeface="Barlow"/>
              </a:rPr>
              <a:t>PROPOSED SOLUTION</a:t>
            </a:r>
            <a:endParaRPr/>
          </a:p>
        </p:txBody>
      </p:sp>
      <p:sp>
        <p:nvSpPr>
          <p:cNvPr id="111" name="Google Shape;111;p15"/>
          <p:cNvSpPr txBox="1"/>
          <p:nvPr/>
        </p:nvSpPr>
        <p:spPr>
          <a:xfrm>
            <a:off x="264431" y="1524873"/>
            <a:ext cx="11268706" cy="8882378"/>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None/>
            </a:pPr>
            <a:endParaRPr sz="2400" b="0" i="0" u="none" strike="noStrike" cap="none">
              <a:solidFill>
                <a:srgbClr val="141414"/>
              </a:solidFill>
              <a:latin typeface="Barlow Medium"/>
              <a:ea typeface="Barlow Medium"/>
              <a:cs typeface="Barlow Medium"/>
              <a:sym typeface="Barlow Medium"/>
            </a:endParaRPr>
          </a:p>
        </p:txBody>
      </p:sp>
      <p:pic>
        <p:nvPicPr>
          <p:cNvPr id="112" name="Google Shape;112;p15"/>
          <p:cNvPicPr preferRelativeResize="0"/>
          <p:nvPr/>
        </p:nvPicPr>
        <p:blipFill rotWithShape="1">
          <a:blip r:embed="rId3">
            <a:alphaModFix/>
          </a:blip>
          <a:srcRect/>
          <a:stretch/>
        </p:blipFill>
        <p:spPr>
          <a:xfrm rot="4236183">
            <a:off x="7192382" y="2912189"/>
            <a:ext cx="15371928" cy="5905509"/>
          </a:xfrm>
          <a:prstGeom prst="rect">
            <a:avLst/>
          </a:prstGeom>
          <a:noFill/>
          <a:ln>
            <a:noFill/>
          </a:ln>
        </p:spPr>
      </p:pic>
      <p:pic>
        <p:nvPicPr>
          <p:cNvPr id="113" name="Google Shape;113;p15"/>
          <p:cNvPicPr preferRelativeResize="0"/>
          <p:nvPr/>
        </p:nvPicPr>
        <p:blipFill rotWithShape="1">
          <a:blip r:embed="rId4">
            <a:alphaModFix/>
          </a:blip>
          <a:srcRect l="5003" r="5003"/>
          <a:stretch/>
        </p:blipFill>
        <p:spPr>
          <a:xfrm>
            <a:off x="16473309" y="294126"/>
            <a:ext cx="1571982" cy="1469149"/>
          </a:xfrm>
          <a:prstGeom prst="rect">
            <a:avLst/>
          </a:prstGeom>
          <a:noFill/>
          <a:ln>
            <a:noFill/>
          </a:ln>
        </p:spPr>
      </p:pic>
      <p:sp>
        <p:nvSpPr>
          <p:cNvPr id="6" name="TextBox 5"/>
          <p:cNvSpPr txBox="1"/>
          <p:nvPr/>
        </p:nvSpPr>
        <p:spPr>
          <a:xfrm>
            <a:off x="160638" y="1729947"/>
            <a:ext cx="11850130" cy="8402300"/>
          </a:xfrm>
          <a:prstGeom prst="rect">
            <a:avLst/>
          </a:prstGeom>
          <a:noFill/>
        </p:spPr>
        <p:txBody>
          <a:bodyPr wrap="square" rtlCol="0">
            <a:spAutoFit/>
          </a:bodyPr>
          <a:lstStyle/>
          <a:p>
            <a:r>
              <a:rPr lang="en-IN" sz="1800" dirty="0" smtClean="0"/>
              <a:t>The solution we proposed is like wise that we are developing  a digital solution i.e. an app called as CONTRA-FARM using Flutter Development and Block Chain. So, basically as discussed in problem statement, we are giving three profiles at a time i.e. farmers, middleman (APMC) &amp; company with monitoring power to government, user will choose them accordingly and make required login. We are also taking location of the user to take into account to observe the crop pattern, crops they grow and crop requirement etc accordingly. Now, to implement the Contract Farming, we have different roles and access according to profile user choose : </a:t>
            </a:r>
            <a:br>
              <a:rPr lang="en-IN" sz="1800" dirty="0" smtClean="0"/>
            </a:br>
            <a:r>
              <a:rPr lang="en-IN" sz="1800" dirty="0" smtClean="0"/>
              <a:t/>
            </a:r>
            <a:br>
              <a:rPr lang="en-IN" sz="1800" dirty="0" smtClean="0"/>
            </a:br>
            <a:r>
              <a:rPr lang="en-IN" sz="1800" dirty="0" smtClean="0"/>
              <a:t>1. </a:t>
            </a:r>
            <a:r>
              <a:rPr lang="en-IN" sz="1800" b="1" dirty="0" smtClean="0"/>
              <a:t>Company:</a:t>
            </a:r>
            <a:r>
              <a:rPr lang="en-IN" sz="1800" dirty="0" smtClean="0"/>
              <a:t> They can propose that they want this much let’s say 16,000 kg of wheat from a certain area &amp; they are going to pay INR1 per kg and this information will be visible to all the farmers &amp; middlemen of that particular area.</a:t>
            </a:r>
          </a:p>
          <a:p>
            <a:r>
              <a:rPr lang="en-IN" sz="1800" dirty="0" smtClean="0"/>
              <a:t/>
            </a:r>
            <a:br>
              <a:rPr lang="en-IN" sz="1800" dirty="0" smtClean="0"/>
            </a:br>
            <a:r>
              <a:rPr lang="en-IN" sz="1800" dirty="0" smtClean="0"/>
              <a:t>2. </a:t>
            </a:r>
            <a:r>
              <a:rPr lang="en-IN" sz="1800" b="1" dirty="0" smtClean="0"/>
              <a:t>Farmer: </a:t>
            </a:r>
            <a:r>
              <a:rPr lang="en-IN" sz="1800" dirty="0" smtClean="0"/>
              <a:t>Now farmers of that certain area have choice to accept the contract and it will be based on majority (average) of farmers decision like let’s say out of 180 farmers, 150 farmers agree with the cost of INR 18,000, therefore that price is finalised for crops they grow from farmer’s side.</a:t>
            </a:r>
            <a:br>
              <a:rPr lang="en-IN" sz="1800" dirty="0" smtClean="0"/>
            </a:br>
            <a:r>
              <a:rPr lang="en-IN" sz="1800" dirty="0" smtClean="0"/>
              <a:t/>
            </a:r>
            <a:br>
              <a:rPr lang="en-IN" sz="1800" dirty="0" smtClean="0"/>
            </a:br>
            <a:r>
              <a:rPr lang="en-IN" sz="1800" dirty="0" smtClean="0"/>
              <a:t>3. </a:t>
            </a:r>
            <a:r>
              <a:rPr lang="en-IN" sz="1800" b="1" dirty="0" smtClean="0"/>
              <a:t>Middle Man (APMC): </a:t>
            </a:r>
            <a:r>
              <a:rPr lang="en-IN" sz="1800" dirty="0" smtClean="0"/>
              <a:t>Now, this data of finalised price will be displayed to middleman’s profile &amp; will be verified by middleman and then it will be redirected to company. Accordingly, company will decide out of let’s say 10 middlemen of that area, 2-3 middlemen are agreeing with 18,000 on an average price and then deal will be finalised between company and farmers via middleman through Contra Farm App. </a:t>
            </a:r>
            <a:br>
              <a:rPr lang="en-IN" sz="1800" dirty="0" smtClean="0"/>
            </a:br>
            <a:r>
              <a:rPr lang="en-IN" sz="1800" dirty="0" smtClean="0"/>
              <a:t/>
            </a:r>
            <a:br>
              <a:rPr lang="en-IN" sz="1800" dirty="0" smtClean="0"/>
            </a:br>
            <a:r>
              <a:rPr lang="en-IN" sz="1800" dirty="0" smtClean="0"/>
              <a:t>4. </a:t>
            </a:r>
            <a:r>
              <a:rPr lang="en-IN" sz="1800" b="1" dirty="0" smtClean="0"/>
              <a:t>Government Officials: </a:t>
            </a:r>
            <a:r>
              <a:rPr lang="en-IN" sz="1800" dirty="0" smtClean="0"/>
              <a:t>They have all the database of all transactions, tenders proposed and passed , registered APMCs, farmers, companies </a:t>
            </a:r>
            <a:r>
              <a:rPr lang="en-IN" sz="1800" dirty="0" smtClean="0"/>
              <a:t>f</a:t>
            </a:r>
            <a:r>
              <a:rPr lang="en-IN" sz="1800" dirty="0" smtClean="0"/>
              <a:t>or all the regulatory purposes.</a:t>
            </a:r>
            <a:br>
              <a:rPr lang="en-IN" sz="1800" dirty="0" smtClean="0"/>
            </a:br>
            <a:r>
              <a:rPr lang="en-IN" sz="1800" dirty="0" smtClean="0"/>
              <a:t/>
            </a:r>
            <a:br>
              <a:rPr lang="en-IN" sz="1800" dirty="0" smtClean="0"/>
            </a:br>
            <a:r>
              <a:rPr lang="en-IN" sz="1800" dirty="0" smtClean="0"/>
              <a:t>Now, the use of Block Chain is that all the data stored and code is in form of smart contract and get added to its Block Chain in every instance of update. Smart Contract includes data about what, who &amp; when about the tender, bidding prices etc and then the time when middle man validate it and then this data is transferred to farmer, what is his finalised average price and then this data is transferred to APMC for validation and thus to company, after that how company validate which middlemen from that area etc and all this huge data is displayed to everyone (farmers, company, middleman, govt. officials), therefore transparency  is withheld throughout this process via Contra-Farm app - </a:t>
            </a:r>
            <a:r>
              <a:rPr lang="en-US" sz="1800" dirty="0" smtClean="0"/>
              <a:t> </a:t>
            </a:r>
            <a:r>
              <a:rPr lang="en-US" sz="1800" b="1" dirty="0" smtClean="0"/>
              <a:t>transparent, easily accessible, and efficient marketing </a:t>
            </a:r>
            <a:r>
              <a:rPr lang="en-US" sz="1800" b="1" dirty="0" smtClean="0"/>
              <a:t>platform</a:t>
            </a:r>
            <a:r>
              <a:rPr lang="en-US" sz="1800" dirty="0" smtClean="0"/>
              <a:t>.</a:t>
            </a:r>
            <a:endParaRPr 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8156" y="400480"/>
            <a:ext cx="8482913" cy="1470025"/>
          </a:xfrm>
        </p:spPr>
        <p:txBody>
          <a:bodyPr/>
          <a:lstStyle/>
          <a:p>
            <a:pPr lvl="0"/>
            <a:r>
              <a:rPr lang="en-US" sz="8800" b="1" dirty="0" smtClean="0">
                <a:solidFill>
                  <a:srgbClr val="141414"/>
                </a:solidFill>
                <a:latin typeface="Barlow"/>
                <a:sym typeface="Barlow"/>
              </a:rPr>
              <a:t>SNAPSHOTS</a:t>
            </a:r>
            <a:r>
              <a:rPr lang="en-US" dirty="0" smtClean="0"/>
              <a:t/>
            </a:r>
            <a:br>
              <a:rPr lang="en-US" dirty="0" smtClean="0"/>
            </a:br>
            <a:endParaRPr lang="en-US" dirty="0"/>
          </a:p>
        </p:txBody>
      </p:sp>
      <p:pic>
        <p:nvPicPr>
          <p:cNvPr id="6" name="Google Shape;113;p15"/>
          <p:cNvPicPr preferRelativeResize="0"/>
          <p:nvPr/>
        </p:nvPicPr>
        <p:blipFill rotWithShape="1">
          <a:blip r:embed="rId2">
            <a:alphaModFix/>
          </a:blip>
          <a:srcRect l="5003" r="5003"/>
          <a:stretch/>
        </p:blipFill>
        <p:spPr>
          <a:xfrm>
            <a:off x="16275601" y="294126"/>
            <a:ext cx="1571982" cy="1469149"/>
          </a:xfrm>
          <a:prstGeom prst="rect">
            <a:avLst/>
          </a:prstGeom>
          <a:noFill/>
          <a:ln>
            <a:noFill/>
          </a:ln>
        </p:spPr>
      </p:pic>
      <p:pic>
        <p:nvPicPr>
          <p:cNvPr id="7" name="Picture 6" descr="WhatsApp Image 2021-04-18 at 3.46.16 AM.jpeg"/>
          <p:cNvPicPr>
            <a:picLocks noChangeAspect="1"/>
          </p:cNvPicPr>
          <p:nvPr/>
        </p:nvPicPr>
        <p:blipFill>
          <a:blip r:embed="rId3"/>
          <a:stretch>
            <a:fillRect/>
          </a:stretch>
        </p:blipFill>
        <p:spPr>
          <a:xfrm>
            <a:off x="212560" y="2057400"/>
            <a:ext cx="5466346" cy="7748337"/>
          </a:xfrm>
          <a:prstGeom prst="rect">
            <a:avLst/>
          </a:prstGeom>
        </p:spPr>
      </p:pic>
      <p:pic>
        <p:nvPicPr>
          <p:cNvPr id="8" name="Picture 7" descr="WhatsApp Image 2021-04-18 at 3.45.25 AM.jpeg"/>
          <p:cNvPicPr>
            <a:picLocks noChangeAspect="1"/>
          </p:cNvPicPr>
          <p:nvPr/>
        </p:nvPicPr>
        <p:blipFill>
          <a:blip r:embed="rId4"/>
          <a:stretch>
            <a:fillRect/>
          </a:stretch>
        </p:blipFill>
        <p:spPr>
          <a:xfrm>
            <a:off x="12244537" y="2033337"/>
            <a:ext cx="5778769" cy="7808494"/>
          </a:xfrm>
          <a:prstGeom prst="rect">
            <a:avLst/>
          </a:prstGeom>
        </p:spPr>
      </p:pic>
      <p:pic>
        <p:nvPicPr>
          <p:cNvPr id="9" name="Picture 8" descr="WhatsApp Image 2021-04-18 at 3.44.43 AM.jpeg"/>
          <p:cNvPicPr>
            <a:picLocks noChangeAspect="1"/>
          </p:cNvPicPr>
          <p:nvPr/>
        </p:nvPicPr>
        <p:blipFill>
          <a:blip r:embed="rId5"/>
          <a:stretch>
            <a:fillRect/>
          </a:stretch>
        </p:blipFill>
        <p:spPr>
          <a:xfrm>
            <a:off x="6129426" y="2021305"/>
            <a:ext cx="5709646" cy="780849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41414"/>
        </a:solidFill>
        <a:effectLst/>
      </p:bgPr>
    </p:bg>
    <p:spTree>
      <p:nvGrpSpPr>
        <p:cNvPr id="1" name="Shape 117"/>
        <p:cNvGrpSpPr/>
        <p:nvPr/>
      </p:nvGrpSpPr>
      <p:grpSpPr>
        <a:xfrm>
          <a:off x="0" y="0"/>
          <a:ext cx="0" cy="0"/>
          <a:chOff x="0" y="0"/>
          <a:chExt cx="0" cy="0"/>
        </a:xfrm>
      </p:grpSpPr>
      <p:sp>
        <p:nvSpPr>
          <p:cNvPr id="118" name="Google Shape;118;p16"/>
          <p:cNvSpPr txBox="1"/>
          <p:nvPr/>
        </p:nvSpPr>
        <p:spPr>
          <a:xfrm>
            <a:off x="218575" y="1696969"/>
            <a:ext cx="8165283" cy="639316"/>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4800" b="1" i="0" u="none" strike="noStrike" cap="none" dirty="0">
                <a:solidFill>
                  <a:srgbClr val="FFFFFF"/>
                </a:solidFill>
                <a:latin typeface="Barlow"/>
                <a:ea typeface="Barlow"/>
                <a:cs typeface="Barlow"/>
                <a:sym typeface="Barlow"/>
              </a:rPr>
              <a:t>UNIQUE SELLING POINTS</a:t>
            </a:r>
            <a:endParaRPr/>
          </a:p>
        </p:txBody>
      </p:sp>
      <p:sp>
        <p:nvSpPr>
          <p:cNvPr id="119" name="Google Shape;119;p16"/>
          <p:cNvSpPr txBox="1"/>
          <p:nvPr/>
        </p:nvSpPr>
        <p:spPr>
          <a:xfrm>
            <a:off x="169148" y="5753352"/>
            <a:ext cx="7416300" cy="761837"/>
          </a:xfrm>
          <a:prstGeom prst="rect">
            <a:avLst/>
          </a:prstGeom>
          <a:noFill/>
          <a:ln>
            <a:noFill/>
          </a:ln>
        </p:spPr>
        <p:txBody>
          <a:bodyPr spcFirstLastPara="1" wrap="square" lIns="0" tIns="0" rIns="0" bIns="0" anchor="t" anchorCtr="0">
            <a:noAutofit/>
          </a:bodyPr>
          <a:lstStyle/>
          <a:p>
            <a:pPr lvl="0">
              <a:lnSpc>
                <a:spcPct val="150000"/>
              </a:lnSpc>
            </a:pPr>
            <a:r>
              <a:rPr lang="en-US" sz="1800" b="1" dirty="0" smtClean="0">
                <a:solidFill>
                  <a:schemeClr val="bg1"/>
                </a:solidFill>
              </a:rPr>
              <a:t>3 Tier Service: </a:t>
            </a:r>
            <a:r>
              <a:rPr lang="en-US" sz="1800" dirty="0" smtClean="0">
                <a:solidFill>
                  <a:schemeClr val="bg1"/>
                </a:solidFill>
              </a:rPr>
              <a:t>The app facilitates farmers to bid the best price for their crop, fascinating the APMC officer to get their service commission &amp; the company to buy crop at least possible price</a:t>
            </a:r>
            <a:r>
              <a:rPr lang="en-US" dirty="0" smtClean="0"/>
              <a:t>.</a:t>
            </a:r>
            <a:endParaRPr/>
          </a:p>
        </p:txBody>
      </p:sp>
      <p:sp>
        <p:nvSpPr>
          <p:cNvPr id="120" name="Google Shape;120;p16"/>
          <p:cNvSpPr txBox="1"/>
          <p:nvPr/>
        </p:nvSpPr>
        <p:spPr>
          <a:xfrm>
            <a:off x="230932" y="4856206"/>
            <a:ext cx="807036" cy="44602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5600" b="1" dirty="0">
                <a:solidFill>
                  <a:srgbClr val="3CDA7D"/>
                </a:solidFill>
                <a:latin typeface="Barlow"/>
                <a:ea typeface="Barlow"/>
                <a:cs typeface="Barlow"/>
                <a:sym typeface="Barlow"/>
              </a:rPr>
              <a:t>2</a:t>
            </a:r>
            <a:r>
              <a:rPr lang="en-US" sz="5600" b="1" i="0" u="none" strike="noStrike" cap="none" dirty="0" smtClean="0">
                <a:solidFill>
                  <a:srgbClr val="3CDA7D"/>
                </a:solidFill>
                <a:latin typeface="Barlow"/>
                <a:ea typeface="Barlow"/>
                <a:cs typeface="Barlow"/>
                <a:sym typeface="Barlow"/>
              </a:rPr>
              <a:t>.</a:t>
            </a:r>
            <a:endParaRPr/>
          </a:p>
        </p:txBody>
      </p:sp>
      <p:pic>
        <p:nvPicPr>
          <p:cNvPr id="121" name="Google Shape;121;p16"/>
          <p:cNvPicPr preferRelativeResize="0"/>
          <p:nvPr/>
        </p:nvPicPr>
        <p:blipFill rotWithShape="1">
          <a:blip r:embed="rId3">
            <a:alphaModFix/>
          </a:blip>
          <a:srcRect l="5003" r="5003"/>
          <a:stretch/>
        </p:blipFill>
        <p:spPr>
          <a:xfrm>
            <a:off x="218575" y="203440"/>
            <a:ext cx="1386081" cy="1295408"/>
          </a:xfrm>
          <a:prstGeom prst="rect">
            <a:avLst/>
          </a:prstGeom>
          <a:noFill/>
          <a:ln>
            <a:noFill/>
          </a:ln>
        </p:spPr>
      </p:pic>
      <p:sp>
        <p:nvSpPr>
          <p:cNvPr id="122" name="Google Shape;122;p16"/>
          <p:cNvSpPr txBox="1"/>
          <p:nvPr/>
        </p:nvSpPr>
        <p:spPr>
          <a:xfrm>
            <a:off x="218575" y="7929646"/>
            <a:ext cx="7416300" cy="761837"/>
          </a:xfrm>
          <a:prstGeom prst="rect">
            <a:avLst/>
          </a:prstGeom>
          <a:noFill/>
          <a:ln>
            <a:noFill/>
          </a:ln>
        </p:spPr>
        <p:txBody>
          <a:bodyPr spcFirstLastPara="1" wrap="square" lIns="0" tIns="0" rIns="0" bIns="0" anchor="t" anchorCtr="0">
            <a:noAutofit/>
          </a:bodyPr>
          <a:lstStyle/>
          <a:p>
            <a:pPr lvl="0">
              <a:lnSpc>
                <a:spcPct val="150000"/>
              </a:lnSpc>
            </a:pPr>
            <a:r>
              <a:rPr lang="en-US" sz="1800" b="1" dirty="0" smtClean="0">
                <a:solidFill>
                  <a:schemeClr val="bg1"/>
                </a:solidFill>
              </a:rPr>
              <a:t>Decentralized: </a:t>
            </a:r>
            <a:r>
              <a:rPr lang="en-US" sz="1800" dirty="0" smtClean="0">
                <a:solidFill>
                  <a:schemeClr val="bg1"/>
                </a:solidFill>
              </a:rPr>
              <a:t>Due to decentralized database, the app provides transparency, with no third party involvement. Thus maintaining  zero scam and user control.</a:t>
            </a:r>
            <a:endParaRPr sz="1800">
              <a:solidFill>
                <a:schemeClr val="bg1"/>
              </a:solidFill>
            </a:endParaRPr>
          </a:p>
        </p:txBody>
      </p:sp>
      <p:sp>
        <p:nvSpPr>
          <p:cNvPr id="123" name="Google Shape;123;p16"/>
          <p:cNvSpPr txBox="1"/>
          <p:nvPr/>
        </p:nvSpPr>
        <p:spPr>
          <a:xfrm>
            <a:off x="255646" y="7092776"/>
            <a:ext cx="1165382" cy="435168"/>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5600" b="1" i="0" u="none" strike="noStrike" cap="none" dirty="0" smtClean="0">
                <a:solidFill>
                  <a:srgbClr val="3CDA7D"/>
                </a:solidFill>
                <a:latin typeface="Barlow"/>
                <a:ea typeface="Barlow"/>
                <a:cs typeface="Barlow"/>
                <a:sym typeface="Barlow"/>
              </a:rPr>
              <a:t>3</a:t>
            </a:r>
            <a:r>
              <a:rPr lang="en-US" sz="5600" b="1" i="0" u="none" strike="noStrike" cap="none" dirty="0" smtClean="0">
                <a:solidFill>
                  <a:srgbClr val="3CDA7D"/>
                </a:solidFill>
                <a:latin typeface="Barlow"/>
                <a:ea typeface="Barlow"/>
                <a:cs typeface="Barlow"/>
                <a:sym typeface="Barlow"/>
              </a:rPr>
              <a:t>.</a:t>
            </a:r>
            <a:endParaRPr/>
          </a:p>
        </p:txBody>
      </p:sp>
      <p:sp>
        <p:nvSpPr>
          <p:cNvPr id="124" name="Google Shape;124;p16"/>
          <p:cNvSpPr txBox="1"/>
          <p:nvPr/>
        </p:nvSpPr>
        <p:spPr>
          <a:xfrm>
            <a:off x="9880070" y="2153041"/>
            <a:ext cx="7416300" cy="761837"/>
          </a:xfrm>
          <a:prstGeom prst="rect">
            <a:avLst/>
          </a:prstGeom>
          <a:noFill/>
          <a:ln>
            <a:noFill/>
          </a:ln>
        </p:spPr>
        <p:txBody>
          <a:bodyPr spcFirstLastPara="1" wrap="square" lIns="0" tIns="0" rIns="0" bIns="0" anchor="t" anchorCtr="0">
            <a:noAutofit/>
          </a:bodyPr>
          <a:lstStyle/>
          <a:p>
            <a:pPr lvl="0">
              <a:lnSpc>
                <a:spcPct val="150000"/>
              </a:lnSpc>
            </a:pPr>
            <a:r>
              <a:rPr lang="en-US" sz="1800" b="1" dirty="0" smtClean="0">
                <a:solidFill>
                  <a:schemeClr val="bg1"/>
                </a:solidFill>
              </a:rPr>
              <a:t>Enhanced Security: </a:t>
            </a:r>
            <a:r>
              <a:rPr lang="en-US" sz="1800" dirty="0" smtClean="0">
                <a:solidFill>
                  <a:schemeClr val="bg1"/>
                </a:solidFill>
              </a:rPr>
              <a:t>Cryptography of </a:t>
            </a:r>
            <a:r>
              <a:rPr lang="en-US" sz="1800" dirty="0" smtClean="0">
                <a:solidFill>
                  <a:schemeClr val="bg1"/>
                </a:solidFill>
              </a:rPr>
              <a:t> Data </a:t>
            </a:r>
            <a:r>
              <a:rPr lang="en-US" sz="1800" dirty="0" smtClean="0">
                <a:solidFill>
                  <a:schemeClr val="bg1"/>
                </a:solidFill>
              </a:rPr>
              <a:t>serves as the unbreakable security for the app. The data goes through the irreversible process of Hashing.</a:t>
            </a:r>
            <a:endParaRPr sz="1800">
              <a:solidFill>
                <a:schemeClr val="bg1"/>
              </a:solidFill>
            </a:endParaRPr>
          </a:p>
        </p:txBody>
      </p:sp>
      <p:sp>
        <p:nvSpPr>
          <p:cNvPr id="125" name="Google Shape;125;p16"/>
          <p:cNvSpPr txBox="1"/>
          <p:nvPr/>
        </p:nvSpPr>
        <p:spPr>
          <a:xfrm>
            <a:off x="9941854" y="1334528"/>
            <a:ext cx="845595" cy="589807"/>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5600" b="1" dirty="0">
                <a:solidFill>
                  <a:srgbClr val="3CDA7D"/>
                </a:solidFill>
                <a:latin typeface="Barlow"/>
                <a:ea typeface="Barlow"/>
                <a:cs typeface="Barlow"/>
                <a:sym typeface="Barlow"/>
              </a:rPr>
              <a:t>4</a:t>
            </a:r>
            <a:r>
              <a:rPr lang="en-US" sz="5600" b="1" i="0" u="none" strike="noStrike" cap="none" dirty="0" smtClean="0">
                <a:solidFill>
                  <a:srgbClr val="3CDA7D"/>
                </a:solidFill>
                <a:latin typeface="Barlow"/>
                <a:ea typeface="Barlow"/>
                <a:cs typeface="Barlow"/>
                <a:sym typeface="Barlow"/>
              </a:rPr>
              <a:t>.</a:t>
            </a:r>
            <a:endParaRPr/>
          </a:p>
        </p:txBody>
      </p:sp>
      <p:sp>
        <p:nvSpPr>
          <p:cNvPr id="126" name="Google Shape;126;p16"/>
          <p:cNvSpPr txBox="1"/>
          <p:nvPr/>
        </p:nvSpPr>
        <p:spPr>
          <a:xfrm>
            <a:off x="9843000" y="4150492"/>
            <a:ext cx="7416300" cy="761837"/>
          </a:xfrm>
          <a:prstGeom prst="rect">
            <a:avLst/>
          </a:prstGeom>
          <a:noFill/>
          <a:ln>
            <a:noFill/>
          </a:ln>
        </p:spPr>
        <p:txBody>
          <a:bodyPr spcFirstLastPara="1" wrap="square" lIns="0" tIns="0" rIns="0" bIns="0" anchor="t" anchorCtr="0">
            <a:noAutofit/>
          </a:bodyPr>
          <a:lstStyle/>
          <a:p>
            <a:pPr lvl="0">
              <a:lnSpc>
                <a:spcPct val="150000"/>
              </a:lnSpc>
            </a:pPr>
            <a:r>
              <a:rPr lang="en-US" sz="1800" b="1" dirty="0" smtClean="0">
                <a:solidFill>
                  <a:schemeClr val="bg1"/>
                </a:solidFill>
              </a:rPr>
              <a:t>Immutability: </a:t>
            </a:r>
            <a:r>
              <a:rPr lang="en-US" sz="1800" dirty="0" smtClean="0">
                <a:solidFill>
                  <a:schemeClr val="bg1"/>
                </a:solidFill>
              </a:rPr>
              <a:t>The Tenders once created can not be altered. Every update in tenders is recorded with timestamp in the </a:t>
            </a:r>
            <a:r>
              <a:rPr lang="en-US" sz="1800" dirty="0" err="1" smtClean="0">
                <a:solidFill>
                  <a:schemeClr val="bg1"/>
                </a:solidFill>
              </a:rPr>
              <a:t>BlockChain</a:t>
            </a:r>
            <a:r>
              <a:rPr lang="en-US" sz="1800" dirty="0" smtClean="0">
                <a:solidFill>
                  <a:schemeClr val="bg1"/>
                </a:solidFill>
              </a:rPr>
              <a:t>. </a:t>
            </a:r>
            <a:r>
              <a:rPr lang="en-US" sz="1800" dirty="0" smtClean="0">
                <a:solidFill>
                  <a:schemeClr val="bg1"/>
                </a:solidFill>
              </a:rPr>
              <a:t>Thus, </a:t>
            </a:r>
            <a:r>
              <a:rPr lang="en-US" sz="1800" dirty="0" smtClean="0">
                <a:solidFill>
                  <a:schemeClr val="bg1"/>
                </a:solidFill>
              </a:rPr>
              <a:t>the App serves as strong tool fighting against corruption.</a:t>
            </a:r>
            <a:endParaRPr sz="1800">
              <a:solidFill>
                <a:schemeClr val="bg1"/>
              </a:solidFill>
            </a:endParaRPr>
          </a:p>
        </p:txBody>
      </p:sp>
      <p:sp>
        <p:nvSpPr>
          <p:cNvPr id="127" name="Google Shape;127;p16"/>
          <p:cNvSpPr txBox="1"/>
          <p:nvPr/>
        </p:nvSpPr>
        <p:spPr>
          <a:xfrm>
            <a:off x="9917140" y="3410466"/>
            <a:ext cx="956805" cy="486608"/>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5600" b="1" dirty="0">
                <a:solidFill>
                  <a:srgbClr val="3CDA7D"/>
                </a:solidFill>
                <a:latin typeface="Barlow"/>
                <a:ea typeface="Barlow"/>
                <a:cs typeface="Barlow"/>
                <a:sym typeface="Barlow"/>
              </a:rPr>
              <a:t>5</a:t>
            </a:r>
            <a:r>
              <a:rPr lang="en-US" sz="5600" b="1" i="0" u="none" strike="noStrike" cap="none" dirty="0" smtClean="0">
                <a:solidFill>
                  <a:srgbClr val="3CDA7D"/>
                </a:solidFill>
                <a:latin typeface="Barlow"/>
                <a:ea typeface="Barlow"/>
                <a:cs typeface="Barlow"/>
                <a:sym typeface="Barlow"/>
              </a:rPr>
              <a:t>.</a:t>
            </a:r>
            <a:endParaRPr/>
          </a:p>
        </p:txBody>
      </p:sp>
      <p:sp>
        <p:nvSpPr>
          <p:cNvPr id="128" name="Google Shape;128;p16"/>
          <p:cNvSpPr txBox="1"/>
          <p:nvPr/>
        </p:nvSpPr>
        <p:spPr>
          <a:xfrm>
            <a:off x="9855356" y="6265995"/>
            <a:ext cx="7416300" cy="761837"/>
          </a:xfrm>
          <a:prstGeom prst="rect">
            <a:avLst/>
          </a:prstGeom>
          <a:noFill/>
          <a:ln>
            <a:noFill/>
          </a:ln>
        </p:spPr>
        <p:txBody>
          <a:bodyPr spcFirstLastPara="1" wrap="square" lIns="0" tIns="0" rIns="0" bIns="0" anchor="t" anchorCtr="0">
            <a:noAutofit/>
          </a:bodyPr>
          <a:lstStyle/>
          <a:p>
            <a:pPr lvl="0">
              <a:lnSpc>
                <a:spcPct val="150000"/>
              </a:lnSpc>
            </a:pPr>
            <a:r>
              <a:rPr lang="en-US" sz="1800" b="1" dirty="0" smtClean="0">
                <a:solidFill>
                  <a:schemeClr val="bg1"/>
                </a:solidFill>
              </a:rPr>
              <a:t>Scalability: </a:t>
            </a:r>
            <a:r>
              <a:rPr lang="en-US" sz="1800" dirty="0" smtClean="0">
                <a:solidFill>
                  <a:schemeClr val="bg1"/>
                </a:solidFill>
              </a:rPr>
              <a:t>The </a:t>
            </a:r>
            <a:r>
              <a:rPr lang="en-US" sz="1800" dirty="0" err="1" smtClean="0">
                <a:solidFill>
                  <a:schemeClr val="bg1"/>
                </a:solidFill>
              </a:rPr>
              <a:t>BlockChain</a:t>
            </a:r>
            <a:r>
              <a:rPr lang="en-US" sz="1800" dirty="0" smtClean="0">
                <a:solidFill>
                  <a:schemeClr val="bg1"/>
                </a:solidFill>
              </a:rPr>
              <a:t> </a:t>
            </a:r>
            <a:r>
              <a:rPr lang="en-US" sz="1800" dirty="0" smtClean="0">
                <a:solidFill>
                  <a:schemeClr val="bg1"/>
                </a:solidFill>
              </a:rPr>
              <a:t>structure revolves around Smart Contracts of T</a:t>
            </a:r>
            <a:r>
              <a:rPr lang="en-US" sz="1800" dirty="0" smtClean="0">
                <a:solidFill>
                  <a:schemeClr val="bg1"/>
                </a:solidFill>
              </a:rPr>
              <a:t>enders ,thus </a:t>
            </a:r>
            <a:r>
              <a:rPr lang="en-US" sz="1800" dirty="0" smtClean="0">
                <a:solidFill>
                  <a:schemeClr val="bg1"/>
                </a:solidFill>
              </a:rPr>
              <a:t>it is not affected by increase in no of users, making the app perfectly scalable.</a:t>
            </a:r>
            <a:endParaRPr sz="1800">
              <a:solidFill>
                <a:schemeClr val="bg1"/>
              </a:solidFill>
            </a:endParaRPr>
          </a:p>
        </p:txBody>
      </p:sp>
      <p:sp>
        <p:nvSpPr>
          <p:cNvPr id="129" name="Google Shape;129;p16"/>
          <p:cNvSpPr txBox="1"/>
          <p:nvPr/>
        </p:nvSpPr>
        <p:spPr>
          <a:xfrm>
            <a:off x="9855357" y="5375189"/>
            <a:ext cx="1512859" cy="563245"/>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5600" b="1" dirty="0">
                <a:solidFill>
                  <a:srgbClr val="3CDA7D"/>
                </a:solidFill>
                <a:latin typeface="Barlow"/>
                <a:ea typeface="Barlow"/>
                <a:cs typeface="Barlow"/>
                <a:sym typeface="Barlow"/>
              </a:rPr>
              <a:t>6</a:t>
            </a:r>
            <a:r>
              <a:rPr lang="en-US" sz="5600" b="1" i="0" u="none" strike="noStrike" cap="none" dirty="0" smtClean="0">
                <a:solidFill>
                  <a:srgbClr val="3CDA7D"/>
                </a:solidFill>
                <a:latin typeface="Barlow"/>
                <a:ea typeface="Barlow"/>
                <a:cs typeface="Barlow"/>
                <a:sym typeface="Barlow"/>
              </a:rPr>
              <a:t>.</a:t>
            </a:r>
            <a:endParaRPr/>
          </a:p>
        </p:txBody>
      </p:sp>
      <p:sp>
        <p:nvSpPr>
          <p:cNvPr id="130" name="Google Shape;130;p16"/>
          <p:cNvSpPr txBox="1"/>
          <p:nvPr/>
        </p:nvSpPr>
        <p:spPr>
          <a:xfrm>
            <a:off x="9843000" y="8349941"/>
            <a:ext cx="7416300" cy="761837"/>
          </a:xfrm>
          <a:prstGeom prst="rect">
            <a:avLst/>
          </a:prstGeom>
          <a:noFill/>
          <a:ln>
            <a:noFill/>
          </a:ln>
        </p:spPr>
        <p:txBody>
          <a:bodyPr spcFirstLastPara="1" wrap="square" lIns="0" tIns="0" rIns="0" bIns="0" anchor="t" anchorCtr="0">
            <a:noAutofit/>
          </a:bodyPr>
          <a:lstStyle/>
          <a:p>
            <a:pPr lvl="0">
              <a:lnSpc>
                <a:spcPct val="150000"/>
              </a:lnSpc>
            </a:pPr>
            <a:r>
              <a:rPr lang="en-US" sz="1800" b="1" dirty="0" smtClean="0">
                <a:solidFill>
                  <a:schemeClr val="bg1"/>
                </a:solidFill>
              </a:rPr>
              <a:t>Zero Competition: </a:t>
            </a:r>
            <a:r>
              <a:rPr lang="en-US" sz="1800" dirty="0" smtClean="0">
                <a:solidFill>
                  <a:schemeClr val="bg1"/>
                </a:solidFill>
              </a:rPr>
              <a:t>The App Idea comes out to be unique in itself making it the first </a:t>
            </a:r>
            <a:r>
              <a:rPr lang="en-US" sz="1800" dirty="0" err="1" smtClean="0">
                <a:solidFill>
                  <a:schemeClr val="bg1"/>
                </a:solidFill>
              </a:rPr>
              <a:t>BlockChain</a:t>
            </a:r>
            <a:r>
              <a:rPr lang="en-US" sz="1800" dirty="0" smtClean="0">
                <a:solidFill>
                  <a:schemeClr val="bg1"/>
                </a:solidFill>
              </a:rPr>
              <a:t> </a:t>
            </a:r>
            <a:r>
              <a:rPr lang="en-US" sz="1800" dirty="0" smtClean="0">
                <a:solidFill>
                  <a:schemeClr val="bg1"/>
                </a:solidFill>
              </a:rPr>
              <a:t>based Contract Farming App, giving it a competitive advantage to in the domain.</a:t>
            </a:r>
            <a:endParaRPr sz="1800">
              <a:solidFill>
                <a:schemeClr val="bg1"/>
              </a:solidFill>
            </a:endParaRPr>
          </a:p>
        </p:txBody>
      </p:sp>
      <p:sp>
        <p:nvSpPr>
          <p:cNvPr id="131" name="Google Shape;131;p16"/>
          <p:cNvSpPr txBox="1"/>
          <p:nvPr/>
        </p:nvSpPr>
        <p:spPr>
          <a:xfrm>
            <a:off x="9892428" y="7574692"/>
            <a:ext cx="993876" cy="385905"/>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5600" b="1" dirty="0">
                <a:solidFill>
                  <a:srgbClr val="3CDA7D"/>
                </a:solidFill>
                <a:latin typeface="Barlow"/>
                <a:ea typeface="Barlow"/>
                <a:cs typeface="Barlow"/>
                <a:sym typeface="Barlow"/>
              </a:rPr>
              <a:t>7</a:t>
            </a:r>
            <a:r>
              <a:rPr lang="en-US" sz="5600" b="1" i="0" u="none" strike="noStrike" cap="none" dirty="0" smtClean="0">
                <a:solidFill>
                  <a:srgbClr val="3CDA7D"/>
                </a:solidFill>
                <a:latin typeface="Barlow"/>
                <a:ea typeface="Barlow"/>
                <a:cs typeface="Barlow"/>
                <a:sym typeface="Barlow"/>
              </a:rPr>
              <a:t>.</a:t>
            </a:r>
            <a:endParaRPr/>
          </a:p>
        </p:txBody>
      </p:sp>
      <p:sp>
        <p:nvSpPr>
          <p:cNvPr id="132" name="Google Shape;132;p16"/>
          <p:cNvSpPr txBox="1"/>
          <p:nvPr/>
        </p:nvSpPr>
        <p:spPr>
          <a:xfrm>
            <a:off x="206218" y="3687276"/>
            <a:ext cx="7416300" cy="761837"/>
          </a:xfrm>
          <a:prstGeom prst="rect">
            <a:avLst/>
          </a:prstGeom>
          <a:noFill/>
          <a:ln>
            <a:noFill/>
          </a:ln>
        </p:spPr>
        <p:txBody>
          <a:bodyPr spcFirstLastPara="1" wrap="square" lIns="0" tIns="0" rIns="0" bIns="0" anchor="t" anchorCtr="0">
            <a:noAutofit/>
          </a:bodyPr>
          <a:lstStyle/>
          <a:p>
            <a:pPr lvl="0">
              <a:lnSpc>
                <a:spcPct val="150000"/>
              </a:lnSpc>
            </a:pPr>
            <a:r>
              <a:rPr lang="en-US" sz="1800" b="1" dirty="0" smtClean="0">
                <a:solidFill>
                  <a:schemeClr val="bg1"/>
                </a:solidFill>
              </a:rPr>
              <a:t>Necessity</a:t>
            </a:r>
            <a:r>
              <a:rPr lang="en-US" sz="1800" b="1" dirty="0" smtClean="0">
                <a:solidFill>
                  <a:schemeClr val="bg1"/>
                </a:solidFill>
              </a:rPr>
              <a:t>: </a:t>
            </a:r>
            <a:r>
              <a:rPr lang="en-US" sz="1800" dirty="0" smtClean="0">
                <a:solidFill>
                  <a:schemeClr val="bg1"/>
                </a:solidFill>
              </a:rPr>
              <a:t>The Passing of Farmers Act </a:t>
            </a:r>
            <a:r>
              <a:rPr lang="en-US" sz="1800" dirty="0" smtClean="0">
                <a:solidFill>
                  <a:schemeClr val="bg1"/>
                </a:solidFill>
              </a:rPr>
              <a:t> 2020</a:t>
            </a:r>
            <a:r>
              <a:rPr lang="en-US" sz="1800" dirty="0" smtClean="0">
                <a:solidFill>
                  <a:schemeClr val="bg1"/>
                </a:solidFill>
              </a:rPr>
              <a:t>, has created a very outrage and demand for  a valid system for execution of  a huge Contract Farming Project.  The </a:t>
            </a:r>
            <a:r>
              <a:rPr lang="en-US" sz="1800" dirty="0" smtClean="0">
                <a:solidFill>
                  <a:schemeClr val="bg1"/>
                </a:solidFill>
              </a:rPr>
              <a:t>Contra Farm </a:t>
            </a:r>
            <a:r>
              <a:rPr lang="en-US" sz="1800" dirty="0" smtClean="0">
                <a:solidFill>
                  <a:schemeClr val="bg1"/>
                </a:solidFill>
              </a:rPr>
              <a:t>app comes as a solution.</a:t>
            </a:r>
            <a:endParaRPr sz="1800">
              <a:solidFill>
                <a:schemeClr val="bg1"/>
              </a:solidFill>
            </a:endParaRPr>
          </a:p>
        </p:txBody>
      </p:sp>
      <p:sp>
        <p:nvSpPr>
          <p:cNvPr id="133" name="Google Shape;133;p16"/>
          <p:cNvSpPr txBox="1"/>
          <p:nvPr/>
        </p:nvSpPr>
        <p:spPr>
          <a:xfrm>
            <a:off x="292717" y="2928550"/>
            <a:ext cx="522830" cy="480593"/>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5600" b="1" i="0" u="none" strike="noStrike" cap="none" dirty="0">
                <a:solidFill>
                  <a:srgbClr val="3CDA7D"/>
                </a:solidFill>
                <a:latin typeface="Barlow"/>
                <a:ea typeface="Barlow"/>
                <a:cs typeface="Barlow"/>
                <a:sym typeface="Barlow"/>
              </a:rPr>
              <a:t>1.</a:t>
            </a:r>
            <a:endParaRPr/>
          </a:p>
        </p:txBody>
      </p:sp>
      <p:pic>
        <p:nvPicPr>
          <p:cNvPr id="134" name="Google Shape;134;p16"/>
          <p:cNvPicPr preferRelativeResize="0"/>
          <p:nvPr/>
        </p:nvPicPr>
        <p:blipFill rotWithShape="1">
          <a:blip r:embed="rId4">
            <a:alphaModFix/>
          </a:blip>
          <a:srcRect/>
          <a:stretch/>
        </p:blipFill>
        <p:spPr>
          <a:xfrm rot="-8447388">
            <a:off x="13731121" y="-613501"/>
            <a:ext cx="7056358" cy="275047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Shape 138"/>
        <p:cNvGrpSpPr/>
        <p:nvPr/>
      </p:nvGrpSpPr>
      <p:grpSpPr>
        <a:xfrm>
          <a:off x="0" y="0"/>
          <a:ext cx="0" cy="0"/>
          <a:chOff x="0" y="0"/>
          <a:chExt cx="0" cy="0"/>
        </a:xfrm>
      </p:grpSpPr>
      <p:pic>
        <p:nvPicPr>
          <p:cNvPr id="139" name="Google Shape;139;p17"/>
          <p:cNvPicPr preferRelativeResize="0"/>
          <p:nvPr/>
        </p:nvPicPr>
        <p:blipFill rotWithShape="1">
          <a:blip r:embed="rId3">
            <a:alphaModFix/>
          </a:blip>
          <a:srcRect/>
          <a:stretch/>
        </p:blipFill>
        <p:spPr>
          <a:xfrm rot="5400000">
            <a:off x="10128385" y="2173460"/>
            <a:ext cx="12045623" cy="10051993"/>
          </a:xfrm>
          <a:prstGeom prst="rect">
            <a:avLst/>
          </a:prstGeom>
          <a:noFill/>
          <a:ln>
            <a:noFill/>
          </a:ln>
        </p:spPr>
      </p:pic>
      <p:grpSp>
        <p:nvGrpSpPr>
          <p:cNvPr id="140" name="Google Shape;140;p17"/>
          <p:cNvGrpSpPr/>
          <p:nvPr/>
        </p:nvGrpSpPr>
        <p:grpSpPr>
          <a:xfrm>
            <a:off x="2088293" y="3785573"/>
            <a:ext cx="8167816" cy="1356484"/>
            <a:chOff x="0" y="-47625"/>
            <a:chExt cx="10440621" cy="1808645"/>
          </a:xfrm>
        </p:grpSpPr>
        <p:sp>
          <p:nvSpPr>
            <p:cNvPr id="141" name="Google Shape;141;p17"/>
            <p:cNvSpPr txBox="1"/>
            <p:nvPr/>
          </p:nvSpPr>
          <p:spPr>
            <a:xfrm>
              <a:off x="252723" y="-47625"/>
              <a:ext cx="10187898" cy="573273"/>
            </a:xfrm>
            <a:prstGeom prst="rect">
              <a:avLst/>
            </a:prstGeom>
            <a:noFill/>
            <a:ln>
              <a:noFill/>
            </a:ln>
          </p:spPr>
          <p:txBody>
            <a:bodyPr spcFirstLastPara="1" wrap="square" lIns="0" tIns="0" rIns="0" bIns="0" anchor="t" anchorCtr="0">
              <a:noAutofit/>
            </a:bodyPr>
            <a:lstStyle/>
            <a:p>
              <a:pPr marL="0" marR="0" lvl="0" indent="0" algn="l" rtl="0">
                <a:lnSpc>
                  <a:spcPct val="140000"/>
                </a:lnSpc>
                <a:spcBef>
                  <a:spcPts val="0"/>
                </a:spcBef>
                <a:spcAft>
                  <a:spcPts val="0"/>
                </a:spcAft>
                <a:buNone/>
              </a:pPr>
              <a:r>
                <a:rPr lang="en-IN" sz="2600" dirty="0" smtClean="0">
                  <a:solidFill>
                    <a:srgbClr val="141414"/>
                  </a:solidFill>
                  <a:latin typeface="Barlow Medium"/>
                  <a:sym typeface="Barlow Medium"/>
                </a:rPr>
                <a:t>Flutter Development (Dart)</a:t>
              </a:r>
              <a:endParaRPr/>
            </a:p>
          </p:txBody>
        </p:sp>
        <p:sp>
          <p:nvSpPr>
            <p:cNvPr id="142" name="Google Shape;142;p17"/>
            <p:cNvSpPr txBox="1"/>
            <p:nvPr/>
          </p:nvSpPr>
          <p:spPr>
            <a:xfrm>
              <a:off x="0" y="786029"/>
              <a:ext cx="10187898" cy="974991"/>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None/>
              </a:pPr>
              <a:endParaRPr/>
            </a:p>
          </p:txBody>
        </p:sp>
      </p:grpSp>
      <p:grpSp>
        <p:nvGrpSpPr>
          <p:cNvPr id="143" name="Google Shape;143;p17"/>
          <p:cNvGrpSpPr/>
          <p:nvPr/>
        </p:nvGrpSpPr>
        <p:grpSpPr>
          <a:xfrm>
            <a:off x="1878228" y="4767934"/>
            <a:ext cx="8229599" cy="1455339"/>
            <a:chOff x="0" y="-179431"/>
            <a:chExt cx="10519596" cy="1940451"/>
          </a:xfrm>
        </p:grpSpPr>
        <p:sp>
          <p:nvSpPr>
            <p:cNvPr id="144" name="Google Shape;144;p17"/>
            <p:cNvSpPr txBox="1"/>
            <p:nvPr/>
          </p:nvSpPr>
          <p:spPr>
            <a:xfrm>
              <a:off x="331698" y="-179431"/>
              <a:ext cx="10187898" cy="573273"/>
            </a:xfrm>
            <a:prstGeom prst="rect">
              <a:avLst/>
            </a:prstGeom>
            <a:noFill/>
            <a:ln>
              <a:noFill/>
            </a:ln>
          </p:spPr>
          <p:txBody>
            <a:bodyPr spcFirstLastPara="1" wrap="square" lIns="0" tIns="0" rIns="0" bIns="0" anchor="t" anchorCtr="0">
              <a:noAutofit/>
            </a:bodyPr>
            <a:lstStyle/>
            <a:p>
              <a:pPr marL="0" marR="0" lvl="0" indent="0" algn="l" rtl="0">
                <a:lnSpc>
                  <a:spcPct val="140000"/>
                </a:lnSpc>
                <a:spcBef>
                  <a:spcPts val="0"/>
                </a:spcBef>
                <a:spcAft>
                  <a:spcPts val="0"/>
                </a:spcAft>
                <a:buNone/>
              </a:pPr>
              <a:r>
                <a:rPr lang="en-IN" sz="2600" dirty="0" smtClean="0">
                  <a:solidFill>
                    <a:srgbClr val="141414"/>
                  </a:solidFill>
                  <a:latin typeface="Barlow Medium"/>
                  <a:sym typeface="Barlow Medium"/>
                </a:rPr>
                <a:t>  </a:t>
              </a:r>
              <a:r>
                <a:rPr lang="en-IN" sz="2600" dirty="0" err="1" smtClean="0">
                  <a:solidFill>
                    <a:srgbClr val="141414"/>
                  </a:solidFill>
                  <a:latin typeface="Barlow Medium"/>
                  <a:sym typeface="Barlow Medium"/>
                </a:rPr>
                <a:t>BlockChain</a:t>
              </a:r>
              <a:r>
                <a:rPr lang="en-IN" sz="2600" dirty="0" smtClean="0">
                  <a:solidFill>
                    <a:srgbClr val="141414"/>
                  </a:solidFill>
                  <a:latin typeface="Barlow Medium"/>
                  <a:sym typeface="Barlow Medium"/>
                </a:rPr>
                <a:t> (</a:t>
              </a:r>
              <a:r>
                <a:rPr lang="en-IN" sz="2600" dirty="0" err="1" smtClean="0">
                  <a:solidFill>
                    <a:srgbClr val="141414"/>
                  </a:solidFill>
                  <a:latin typeface="Barlow Medium"/>
                  <a:sym typeface="Barlow Medium"/>
                </a:rPr>
                <a:t>Ethereum</a:t>
              </a:r>
              <a:r>
                <a:rPr lang="en-IN" sz="2600" dirty="0" smtClean="0">
                  <a:solidFill>
                    <a:srgbClr val="141414"/>
                  </a:solidFill>
                  <a:latin typeface="Barlow Medium"/>
                  <a:sym typeface="Barlow Medium"/>
                </a:rPr>
                <a:t> Track)</a:t>
              </a:r>
              <a:br>
                <a:rPr lang="en-IN" sz="2600" dirty="0" smtClean="0">
                  <a:solidFill>
                    <a:srgbClr val="141414"/>
                  </a:solidFill>
                  <a:latin typeface="Barlow Medium"/>
                  <a:sym typeface="Barlow Medium"/>
                </a:rPr>
              </a:br>
              <a:endParaRPr/>
            </a:p>
          </p:txBody>
        </p:sp>
        <p:sp>
          <p:nvSpPr>
            <p:cNvPr id="145" name="Google Shape;145;p17"/>
            <p:cNvSpPr txBox="1"/>
            <p:nvPr/>
          </p:nvSpPr>
          <p:spPr>
            <a:xfrm>
              <a:off x="0" y="786029"/>
              <a:ext cx="10187898" cy="974991"/>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None/>
              </a:pPr>
              <a:endParaRPr/>
            </a:p>
          </p:txBody>
        </p:sp>
      </p:grpSp>
      <p:grpSp>
        <p:nvGrpSpPr>
          <p:cNvPr id="146" name="Google Shape;146;p17"/>
          <p:cNvGrpSpPr/>
          <p:nvPr/>
        </p:nvGrpSpPr>
        <p:grpSpPr>
          <a:xfrm>
            <a:off x="1890343" y="6701768"/>
            <a:ext cx="10536950" cy="2652297"/>
            <a:chOff x="0" y="175217"/>
            <a:chExt cx="10542837" cy="1585803"/>
          </a:xfrm>
        </p:grpSpPr>
        <p:sp>
          <p:nvSpPr>
            <p:cNvPr id="147" name="Google Shape;147;p17"/>
            <p:cNvSpPr txBox="1"/>
            <p:nvPr/>
          </p:nvSpPr>
          <p:spPr>
            <a:xfrm>
              <a:off x="354939" y="175217"/>
              <a:ext cx="10187898" cy="573273"/>
            </a:xfrm>
            <a:prstGeom prst="rect">
              <a:avLst/>
            </a:prstGeom>
            <a:noFill/>
            <a:ln>
              <a:noFill/>
            </a:ln>
          </p:spPr>
          <p:txBody>
            <a:bodyPr spcFirstLastPara="1" wrap="square" lIns="0" tIns="0" rIns="0" bIns="0" anchor="t" anchorCtr="0">
              <a:noAutofit/>
            </a:bodyPr>
            <a:lstStyle/>
            <a:p>
              <a:pPr lvl="0">
                <a:lnSpc>
                  <a:spcPct val="140000"/>
                </a:lnSpc>
              </a:pPr>
              <a:r>
                <a:rPr lang="en-IN" sz="2600" dirty="0" err="1" smtClean="0">
                  <a:solidFill>
                    <a:srgbClr val="141414"/>
                  </a:solidFill>
                  <a:latin typeface="Barlow Medium"/>
                  <a:sym typeface="Barlow Medium"/>
                </a:rPr>
                <a:t>Github</a:t>
              </a:r>
              <a:r>
                <a:rPr lang="en-IN" sz="2600" dirty="0" smtClean="0">
                  <a:solidFill>
                    <a:srgbClr val="141414"/>
                  </a:solidFill>
                  <a:latin typeface="Barlow Medium"/>
                  <a:sym typeface="Barlow Medium"/>
                </a:rPr>
                <a:t> Code </a:t>
              </a:r>
              <a:r>
                <a:rPr lang="en-IN" sz="2600" dirty="0" smtClean="0">
                  <a:solidFill>
                    <a:srgbClr val="141414"/>
                  </a:solidFill>
                  <a:latin typeface="Barlow Medium"/>
                  <a:sym typeface="Barlow Medium"/>
                </a:rPr>
                <a:t>Repository: </a:t>
              </a:r>
              <a:r>
                <a:rPr lang="en-IN" sz="2600" dirty="0" smtClean="0">
                  <a:solidFill>
                    <a:srgbClr val="141414"/>
                  </a:solidFill>
                  <a:latin typeface="Barlow Medium"/>
                  <a:sym typeface="Barlow Medium"/>
                  <a:hlinkClick r:id="rId4"/>
                </a:rPr>
                <a:t>https://</a:t>
              </a:r>
              <a:r>
                <a:rPr lang="en-IN" sz="2600" dirty="0" smtClean="0">
                  <a:solidFill>
                    <a:srgbClr val="141414"/>
                  </a:solidFill>
                  <a:latin typeface="Barlow Medium"/>
                  <a:sym typeface="Barlow Medium"/>
                  <a:hlinkClick r:id="rId4"/>
                </a:rPr>
                <a:t>github.com/achalesh27022003/ContraFarm</a:t>
              </a:r>
              <a:r>
                <a:rPr lang="en-IN" sz="2600" dirty="0" smtClean="0">
                  <a:solidFill>
                    <a:srgbClr val="141414"/>
                  </a:solidFill>
                  <a:latin typeface="Barlow Medium"/>
                  <a:sym typeface="Barlow Medium"/>
                </a:rPr>
                <a:t>  </a:t>
              </a:r>
              <a:r>
                <a:rPr lang="en-IN" sz="2600" dirty="0" smtClean="0">
                  <a:solidFill>
                    <a:srgbClr val="141414"/>
                  </a:solidFill>
                  <a:latin typeface="Barlow Medium"/>
                  <a:sym typeface="Barlow Medium"/>
                </a:rPr>
                <a:t/>
              </a:r>
              <a:br>
                <a:rPr lang="en-IN" sz="2600" dirty="0" smtClean="0">
                  <a:solidFill>
                    <a:srgbClr val="141414"/>
                  </a:solidFill>
                  <a:latin typeface="Barlow Medium"/>
                  <a:sym typeface="Barlow Medium"/>
                </a:rPr>
              </a:br>
              <a:r>
                <a:rPr lang="en-IN" sz="2600" dirty="0" smtClean="0">
                  <a:solidFill>
                    <a:srgbClr val="141414"/>
                  </a:solidFill>
                  <a:latin typeface="Barlow Medium"/>
                  <a:sym typeface="Barlow Medium"/>
                </a:rPr>
                <a:t>Work Flow </a:t>
              </a:r>
              <a:r>
                <a:rPr lang="en-IN" sz="2600" dirty="0" smtClean="0">
                  <a:solidFill>
                    <a:srgbClr val="141414"/>
                  </a:solidFill>
                  <a:latin typeface="Barlow Medium"/>
                  <a:sym typeface="Barlow Medium"/>
                </a:rPr>
                <a:t>Visualisation:</a:t>
              </a:r>
              <a:br>
                <a:rPr lang="en-IN" sz="2600" dirty="0" smtClean="0">
                  <a:solidFill>
                    <a:srgbClr val="141414"/>
                  </a:solidFill>
                  <a:latin typeface="Barlow Medium"/>
                  <a:sym typeface="Barlow Medium"/>
                </a:rPr>
              </a:br>
              <a:r>
                <a:rPr lang="en-IN" sz="2600" dirty="0" smtClean="0">
                  <a:solidFill>
                    <a:srgbClr val="141414"/>
                  </a:solidFill>
                  <a:latin typeface="Barlow Medium"/>
                  <a:sym typeface="Barlow Medium"/>
                  <a:hlinkClick r:id="rId5"/>
                </a:rPr>
                <a:t>https://</a:t>
              </a:r>
              <a:r>
                <a:rPr lang="en-IN" sz="2600" dirty="0" smtClean="0">
                  <a:solidFill>
                    <a:srgbClr val="141414"/>
                  </a:solidFill>
                  <a:latin typeface="Barlow Medium"/>
                  <a:sym typeface="Barlow Medium"/>
                  <a:hlinkClick r:id="rId5"/>
                </a:rPr>
                <a:t>www.figma.com/file/gKfVYnFcNWX0DHKrMSGQ5j/ContraFarm?node-id=10%3A291</a:t>
              </a:r>
              <a:r>
                <a:rPr lang="en-IN" sz="2600" dirty="0" smtClean="0">
                  <a:solidFill>
                    <a:srgbClr val="141414"/>
                  </a:solidFill>
                  <a:latin typeface="Barlow Medium"/>
                  <a:sym typeface="Barlow Medium"/>
                </a:rPr>
                <a:t> </a:t>
              </a:r>
              <a:r>
                <a:rPr lang="en-IN" sz="2600" dirty="0" smtClean="0">
                  <a:solidFill>
                    <a:srgbClr val="141414"/>
                  </a:solidFill>
                  <a:latin typeface="Barlow Medium"/>
                  <a:sym typeface="Barlow Medium"/>
                </a:rPr>
                <a:t/>
              </a:r>
              <a:br>
                <a:rPr lang="en-IN" sz="2600" dirty="0" smtClean="0">
                  <a:solidFill>
                    <a:srgbClr val="141414"/>
                  </a:solidFill>
                  <a:latin typeface="Barlow Medium"/>
                  <a:sym typeface="Barlow Medium"/>
                </a:rPr>
              </a:br>
              <a:r>
                <a:rPr lang="en-IN" sz="2600" dirty="0" smtClean="0">
                  <a:solidFill>
                    <a:srgbClr val="141414"/>
                  </a:solidFill>
                  <a:latin typeface="Barlow Medium"/>
                  <a:sym typeface="Barlow Medium"/>
                </a:rPr>
                <a:t>Demo Video</a:t>
              </a:r>
              <a:r>
                <a:rPr lang="en-IN" sz="2600" dirty="0" smtClean="0">
                  <a:solidFill>
                    <a:srgbClr val="141414"/>
                  </a:solidFill>
                  <a:latin typeface="Barlow Medium"/>
                  <a:sym typeface="Barlow Medium"/>
                </a:rPr>
                <a:t>: </a:t>
              </a:r>
              <a:r>
                <a:rPr lang="en-IN" sz="2600" dirty="0" smtClean="0">
                  <a:solidFill>
                    <a:srgbClr val="141414"/>
                  </a:solidFill>
                  <a:latin typeface="Barlow Medium"/>
                  <a:sym typeface="Barlow Medium"/>
                  <a:hlinkClick r:id="rId6"/>
                </a:rPr>
                <a:t>https://</a:t>
              </a:r>
              <a:r>
                <a:rPr lang="en-IN" sz="2600" dirty="0" smtClean="0">
                  <a:solidFill>
                    <a:srgbClr val="141414"/>
                  </a:solidFill>
                  <a:latin typeface="Barlow Medium"/>
                  <a:sym typeface="Barlow Medium"/>
                  <a:hlinkClick r:id="rId6"/>
                </a:rPr>
                <a:t>www.youtube.com/watch?v=9xbqnog_TsE</a:t>
              </a:r>
              <a:r>
                <a:rPr lang="en-IN" sz="2600" dirty="0" smtClean="0">
                  <a:solidFill>
                    <a:srgbClr val="141414"/>
                  </a:solidFill>
                  <a:latin typeface="Barlow Medium"/>
                  <a:sym typeface="Barlow Medium"/>
                </a:rPr>
                <a:t> </a:t>
              </a:r>
              <a:r>
                <a:rPr lang="en-IN" sz="2600" dirty="0" smtClean="0">
                  <a:solidFill>
                    <a:srgbClr val="141414"/>
                  </a:solidFill>
                  <a:latin typeface="Barlow Medium"/>
                  <a:sym typeface="Barlow Medium"/>
                </a:rPr>
                <a:t/>
              </a:r>
              <a:br>
                <a:rPr lang="en-IN" sz="2600" dirty="0" smtClean="0">
                  <a:solidFill>
                    <a:srgbClr val="141414"/>
                  </a:solidFill>
                  <a:latin typeface="Barlow Medium"/>
                  <a:sym typeface="Barlow Medium"/>
                </a:rPr>
              </a:br>
              <a:endParaRPr/>
            </a:p>
          </p:txBody>
        </p:sp>
        <p:sp>
          <p:nvSpPr>
            <p:cNvPr id="148" name="Google Shape;148;p17"/>
            <p:cNvSpPr txBox="1"/>
            <p:nvPr/>
          </p:nvSpPr>
          <p:spPr>
            <a:xfrm>
              <a:off x="0" y="786029"/>
              <a:ext cx="10187898" cy="974991"/>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None/>
              </a:pPr>
              <a:endParaRPr/>
            </a:p>
          </p:txBody>
        </p:sp>
      </p:grpSp>
      <p:sp>
        <p:nvSpPr>
          <p:cNvPr id="149" name="Google Shape;149;p17"/>
          <p:cNvSpPr txBox="1"/>
          <p:nvPr/>
        </p:nvSpPr>
        <p:spPr>
          <a:xfrm>
            <a:off x="1041057" y="3550170"/>
            <a:ext cx="649929" cy="74534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5600" b="1" i="0" u="none" strike="noStrike" cap="none" dirty="0">
                <a:solidFill>
                  <a:srgbClr val="3CDA7D"/>
                </a:solidFill>
                <a:latin typeface="Barlow"/>
                <a:ea typeface="Barlow"/>
                <a:cs typeface="Barlow"/>
                <a:sym typeface="Barlow"/>
              </a:rPr>
              <a:t>1.</a:t>
            </a:r>
            <a:endParaRPr/>
          </a:p>
        </p:txBody>
      </p:sp>
      <p:sp>
        <p:nvSpPr>
          <p:cNvPr id="150" name="Google Shape;150;p17"/>
          <p:cNvSpPr txBox="1"/>
          <p:nvPr/>
        </p:nvSpPr>
        <p:spPr>
          <a:xfrm>
            <a:off x="979273" y="4540300"/>
            <a:ext cx="649929" cy="74534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5600" b="1" i="0" u="none" strike="noStrike" cap="none" dirty="0">
                <a:solidFill>
                  <a:srgbClr val="3CDA7D"/>
                </a:solidFill>
                <a:latin typeface="Barlow"/>
                <a:ea typeface="Barlow"/>
                <a:cs typeface="Barlow"/>
                <a:sym typeface="Barlow"/>
              </a:rPr>
              <a:t>2.</a:t>
            </a:r>
            <a:endParaRPr/>
          </a:p>
        </p:txBody>
      </p:sp>
      <p:sp>
        <p:nvSpPr>
          <p:cNvPr id="151" name="Google Shape;151;p17"/>
          <p:cNvSpPr txBox="1"/>
          <p:nvPr/>
        </p:nvSpPr>
        <p:spPr>
          <a:xfrm>
            <a:off x="966914" y="6647128"/>
            <a:ext cx="649929" cy="74534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5600" b="1" dirty="0">
                <a:solidFill>
                  <a:srgbClr val="3CDA7D"/>
                </a:solidFill>
                <a:latin typeface="Barlow"/>
                <a:ea typeface="Barlow"/>
                <a:cs typeface="Barlow"/>
                <a:sym typeface="Barlow"/>
              </a:rPr>
              <a:t>4</a:t>
            </a:r>
            <a:r>
              <a:rPr lang="en-US" sz="5600" b="1" i="0" u="none" strike="noStrike" cap="none" dirty="0" smtClean="0">
                <a:solidFill>
                  <a:srgbClr val="3CDA7D"/>
                </a:solidFill>
                <a:latin typeface="Barlow"/>
                <a:ea typeface="Barlow"/>
                <a:cs typeface="Barlow"/>
                <a:sym typeface="Barlow"/>
              </a:rPr>
              <a:t>.</a:t>
            </a:r>
            <a:endParaRPr/>
          </a:p>
        </p:txBody>
      </p:sp>
      <p:sp>
        <p:nvSpPr>
          <p:cNvPr id="152" name="Google Shape;152;p17"/>
          <p:cNvSpPr txBox="1"/>
          <p:nvPr/>
        </p:nvSpPr>
        <p:spPr>
          <a:xfrm>
            <a:off x="1028700" y="1080743"/>
            <a:ext cx="9029700" cy="1085632"/>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8000" b="1" i="0" u="none" strike="noStrike" cap="none" dirty="0" smtClean="0">
                <a:solidFill>
                  <a:srgbClr val="141414"/>
                </a:solidFill>
                <a:latin typeface="Barlow"/>
                <a:ea typeface="Barlow"/>
                <a:cs typeface="Barlow"/>
                <a:sym typeface="Barlow"/>
              </a:rPr>
              <a:t>TECH - STACK</a:t>
            </a:r>
            <a:endParaRPr/>
          </a:p>
        </p:txBody>
      </p:sp>
      <p:pic>
        <p:nvPicPr>
          <p:cNvPr id="153" name="Google Shape;153;p17"/>
          <p:cNvPicPr preferRelativeResize="0"/>
          <p:nvPr/>
        </p:nvPicPr>
        <p:blipFill rotWithShape="1">
          <a:blip r:embed="rId7">
            <a:alphaModFix/>
          </a:blip>
          <a:srcRect l="5003" r="5003"/>
          <a:stretch/>
        </p:blipFill>
        <p:spPr>
          <a:xfrm>
            <a:off x="15697200" y="41022"/>
            <a:ext cx="2430224" cy="2271246"/>
          </a:xfrm>
          <a:prstGeom prst="rect">
            <a:avLst/>
          </a:prstGeom>
          <a:noFill/>
          <a:ln>
            <a:noFill/>
          </a:ln>
        </p:spPr>
      </p:pic>
      <p:sp>
        <p:nvSpPr>
          <p:cNvPr id="17" name="Rectangle 16"/>
          <p:cNvSpPr/>
          <p:nvPr/>
        </p:nvSpPr>
        <p:spPr>
          <a:xfrm>
            <a:off x="920522" y="5545666"/>
            <a:ext cx="982419" cy="923330"/>
          </a:xfrm>
          <a:prstGeom prst="rect">
            <a:avLst/>
          </a:prstGeom>
        </p:spPr>
        <p:txBody>
          <a:bodyPr wrap="square">
            <a:spAutoFit/>
          </a:bodyPr>
          <a:lstStyle/>
          <a:p>
            <a:pPr lvl="0"/>
            <a:r>
              <a:rPr lang="en-IN" sz="5400" b="1" dirty="0" smtClean="0">
                <a:solidFill>
                  <a:srgbClr val="3CDA7D"/>
                </a:solidFill>
                <a:latin typeface="Barlow"/>
                <a:sym typeface="Barlow"/>
              </a:rPr>
              <a:t>3.</a:t>
            </a:r>
            <a:endParaRPr lang="en-US" sz="5400" dirty="0"/>
          </a:p>
        </p:txBody>
      </p:sp>
      <p:sp>
        <p:nvSpPr>
          <p:cNvPr id="18" name="TextBox 17"/>
          <p:cNvSpPr txBox="1"/>
          <p:nvPr/>
        </p:nvSpPr>
        <p:spPr>
          <a:xfrm>
            <a:off x="2125362" y="5733535"/>
            <a:ext cx="6079524" cy="492443"/>
          </a:xfrm>
          <a:prstGeom prst="rect">
            <a:avLst/>
          </a:prstGeom>
          <a:noFill/>
        </p:spPr>
        <p:txBody>
          <a:bodyPr wrap="square" rtlCol="0">
            <a:spAutoFit/>
          </a:bodyPr>
          <a:lstStyle/>
          <a:p>
            <a:r>
              <a:rPr lang="en-IN" sz="2600" dirty="0" smtClean="0">
                <a:latin typeface="Barlow Medium" charset="0"/>
              </a:rPr>
              <a:t>Web3, </a:t>
            </a:r>
            <a:r>
              <a:rPr lang="en-IN" sz="2600" dirty="0" err="1" smtClean="0">
                <a:latin typeface="Barlow Medium" charset="0"/>
              </a:rPr>
              <a:t>MetaMask</a:t>
            </a:r>
            <a:r>
              <a:rPr lang="en-IN" sz="2600" dirty="0" smtClean="0">
                <a:latin typeface="Barlow Medium" charset="0"/>
              </a:rPr>
              <a:t> &amp; </a:t>
            </a:r>
            <a:r>
              <a:rPr lang="en-IN" sz="2600" dirty="0" err="1" smtClean="0">
                <a:latin typeface="Barlow Medium" charset="0"/>
              </a:rPr>
              <a:t>Rinekby</a:t>
            </a:r>
            <a:r>
              <a:rPr lang="en-IN" sz="2600" dirty="0" smtClean="0">
                <a:latin typeface="Barlow Medium" charset="0"/>
              </a:rPr>
              <a:t> </a:t>
            </a:r>
            <a:r>
              <a:rPr lang="en-IN" sz="2600" dirty="0" smtClean="0">
                <a:latin typeface="Barlow Medium" charset="0"/>
              </a:rPr>
              <a:t>Network</a:t>
            </a:r>
            <a:endParaRPr lang="en-US" sz="2600" dirty="0">
              <a:latin typeface="Barlow Medium"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Shape 157"/>
        <p:cNvGrpSpPr/>
        <p:nvPr/>
      </p:nvGrpSpPr>
      <p:grpSpPr>
        <a:xfrm>
          <a:off x="0" y="0"/>
          <a:ext cx="0" cy="0"/>
          <a:chOff x="0" y="0"/>
          <a:chExt cx="0" cy="0"/>
        </a:xfrm>
      </p:grpSpPr>
      <p:grpSp>
        <p:nvGrpSpPr>
          <p:cNvPr id="158" name="Google Shape;158;p18"/>
          <p:cNvGrpSpPr/>
          <p:nvPr/>
        </p:nvGrpSpPr>
        <p:grpSpPr>
          <a:xfrm>
            <a:off x="1000308" y="4583200"/>
            <a:ext cx="8564296" cy="2316893"/>
            <a:chOff x="0" y="209550"/>
            <a:chExt cx="11419061" cy="3089191"/>
          </a:xfrm>
        </p:grpSpPr>
        <p:sp>
          <p:nvSpPr>
            <p:cNvPr id="159" name="Google Shape;159;p18"/>
            <p:cNvSpPr txBox="1"/>
            <p:nvPr/>
          </p:nvSpPr>
          <p:spPr>
            <a:xfrm>
              <a:off x="0" y="209550"/>
              <a:ext cx="11419061" cy="2228414"/>
            </a:xfrm>
            <a:prstGeom prst="rect">
              <a:avLst/>
            </a:prstGeom>
            <a:noFill/>
            <a:ln>
              <a:noFill/>
            </a:ln>
          </p:spPr>
          <p:txBody>
            <a:bodyPr spcFirstLastPara="1" wrap="square" lIns="0" tIns="0" rIns="0" bIns="0" anchor="t" anchorCtr="0">
              <a:noAutofit/>
            </a:bodyPr>
            <a:lstStyle/>
            <a:p>
              <a:pPr marL="0" marR="0" lvl="0" indent="0" algn="just" rtl="0">
                <a:lnSpc>
                  <a:spcPct val="100000"/>
                </a:lnSpc>
                <a:spcBef>
                  <a:spcPts val="0"/>
                </a:spcBef>
                <a:spcAft>
                  <a:spcPts val="0"/>
                </a:spcAft>
                <a:buNone/>
              </a:pPr>
              <a:r>
                <a:rPr lang="en-US" sz="12000" b="1" i="0" u="none" strike="noStrike" cap="none" dirty="0" smtClean="0">
                  <a:solidFill>
                    <a:srgbClr val="141414"/>
                  </a:solidFill>
                  <a:latin typeface="Barlow"/>
                  <a:ea typeface="Barlow"/>
                  <a:cs typeface="Barlow"/>
                  <a:sym typeface="Barlow"/>
                </a:rPr>
                <a:t>THANK </a:t>
              </a:r>
              <a:r>
                <a:rPr lang="en-US" sz="12000" b="1" i="0" u="none" strike="noStrike" cap="none" dirty="0">
                  <a:solidFill>
                    <a:srgbClr val="141414"/>
                  </a:solidFill>
                  <a:latin typeface="Barlow"/>
                  <a:ea typeface="Barlow"/>
                  <a:cs typeface="Barlow"/>
                  <a:sym typeface="Barlow"/>
                </a:rPr>
                <a:t>YOU</a:t>
              </a:r>
              <a:endParaRPr/>
            </a:p>
          </p:txBody>
        </p:sp>
        <p:sp>
          <p:nvSpPr>
            <p:cNvPr id="160" name="Google Shape;160;p18"/>
            <p:cNvSpPr txBox="1"/>
            <p:nvPr/>
          </p:nvSpPr>
          <p:spPr>
            <a:xfrm>
              <a:off x="0" y="2725468"/>
              <a:ext cx="9354958" cy="573273"/>
            </a:xfrm>
            <a:prstGeom prst="rect">
              <a:avLst/>
            </a:prstGeom>
            <a:noFill/>
            <a:ln>
              <a:noFill/>
            </a:ln>
          </p:spPr>
          <p:txBody>
            <a:bodyPr spcFirstLastPara="1" wrap="square" lIns="0" tIns="0" rIns="0" bIns="0" anchor="t" anchorCtr="0">
              <a:noAutofit/>
            </a:bodyPr>
            <a:lstStyle/>
            <a:p>
              <a:pPr marL="0" marR="0" lvl="0" indent="0" algn="l" rtl="0">
                <a:lnSpc>
                  <a:spcPct val="2022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pic>
        <p:nvPicPr>
          <p:cNvPr id="161" name="Google Shape;161;p18"/>
          <p:cNvPicPr preferRelativeResize="0"/>
          <p:nvPr/>
        </p:nvPicPr>
        <p:blipFill rotWithShape="1">
          <a:blip r:embed="rId3">
            <a:alphaModFix/>
          </a:blip>
          <a:srcRect/>
          <a:stretch/>
        </p:blipFill>
        <p:spPr>
          <a:xfrm rot="-8447388">
            <a:off x="6003271" y="-257263"/>
            <a:ext cx="14210931" cy="5539227"/>
          </a:xfrm>
          <a:prstGeom prst="rect">
            <a:avLst/>
          </a:prstGeom>
          <a:noFill/>
          <a:ln>
            <a:noFill/>
          </a:ln>
        </p:spPr>
      </p:pic>
      <p:pic>
        <p:nvPicPr>
          <p:cNvPr id="162" name="Google Shape;162;p18"/>
          <p:cNvPicPr preferRelativeResize="0"/>
          <p:nvPr/>
        </p:nvPicPr>
        <p:blipFill rotWithShape="1">
          <a:blip r:embed="rId4">
            <a:alphaModFix/>
          </a:blip>
          <a:srcRect l="5003" r="5003"/>
          <a:stretch/>
        </p:blipFill>
        <p:spPr>
          <a:xfrm>
            <a:off x="242708" y="416409"/>
            <a:ext cx="1890891" cy="1767196"/>
          </a:xfrm>
          <a:prstGeom prst="rect">
            <a:avLst/>
          </a:prstGeom>
          <a:noFill/>
          <a:ln>
            <a:noFill/>
          </a:ln>
        </p:spPr>
      </p:pic>
      <p:sp>
        <p:nvSpPr>
          <p:cNvPr id="163" name="Google Shape;163;p18"/>
          <p:cNvSpPr txBox="1"/>
          <p:nvPr/>
        </p:nvSpPr>
        <p:spPr>
          <a:xfrm>
            <a:off x="1198885" y="5867677"/>
            <a:ext cx="6721127"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ontserrat"/>
              <a:ea typeface="Montserrat"/>
              <a:cs typeface="Montserrat"/>
              <a:sym typeface="Montserrat"/>
            </a:endParaRPr>
          </a:p>
          <a:p>
            <a:pPr marL="0" marR="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579</TotalTime>
  <Words>584</Words>
  <PresentationFormat>Custom</PresentationFormat>
  <Paragraphs>37</Paragraphs>
  <Slides>7</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Barlow</vt:lpstr>
      <vt:lpstr>Barlow Medium</vt:lpstr>
      <vt:lpstr>Calibri</vt:lpstr>
      <vt:lpstr>Montserrat</vt:lpstr>
      <vt:lpstr>Office Theme</vt:lpstr>
      <vt:lpstr>Slide 1</vt:lpstr>
      <vt:lpstr>Slide 2</vt:lpstr>
      <vt:lpstr>Slide 3</vt:lpstr>
      <vt:lpstr>SNAPSHOTS </vt:lpstr>
      <vt:lpstr>Slide 5</vt:lpstr>
      <vt:lpstr>Slide 6</vt:lpstr>
      <vt:lpstr>Slide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Achalesh Lakhotiya</dc:creator>
  <cp:lastModifiedBy>Achalesh Lakhotiya</cp:lastModifiedBy>
  <cp:revision>46</cp:revision>
  <dcterms:modified xsi:type="dcterms:W3CDTF">2021-04-18T03:25:58Z</dcterms:modified>
</cp:coreProperties>
</file>