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Source Sans Pr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7B78B-40C9-44D1-9227-CCFCBD4D8B90}">
  <a:tblStyle styleId="{40D7B78B-40C9-44D1-9227-CCFCBD4D8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SansPro-boldItalic.fntdata"/><Relationship Id="rId61" Type="http://schemas.openxmlformats.org/officeDocument/2006/relationships/font" Target="fonts/SourceSansPr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SansPr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italic.fntdata"/><Relationship Id="rId12" Type="http://schemas.openxmlformats.org/officeDocument/2006/relationships/slide" Target="slides/slide6.xml"/><Relationship Id="rId56" Type="http://schemas.openxmlformats.org/officeDocument/2006/relationships/font" Target="fonts/Raleway-bold.fntdata"/><Relationship Id="rId15" Type="http://schemas.openxmlformats.org/officeDocument/2006/relationships/slide" Target="slides/slide9.xml"/><Relationship Id="rId59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4f88f40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4f88f40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4f88f40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b4f88f40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4f88f40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b4f88f40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b4f88f4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b4f88f4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b4f88f402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b4f88f40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4f88f402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b4f88f402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4f88f40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4f88f40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4f88f4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b4f88f4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4f88f4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4f88f4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4f88f402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4f88f40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399222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399222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4f88f402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4f88f402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4f88f402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4f88f402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4f88f40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4f88f40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b4f88f402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b4f88f40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4f88f402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b4f88f402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b4f88f402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b4f88f402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b4f88f402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b4f88f40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b4f88f40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b4f88f40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b4f88f402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b4f88f40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4f88f40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b4f88f40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399222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399222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b4f88f402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b4f88f402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4f88f402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4f88f402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b4f88f402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b4f88f402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b4f88f402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b4f88f402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b4f88f402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b4f88f402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4f88f402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4f88f402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b4f88f402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b4f88f402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b4f88f402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b4f88f402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b4f88f402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b4f88f402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4f88f402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4f88f40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3992229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b3992229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b4f88f402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b4f88f402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b4f88f402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b4f88f402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b4f88f402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b4f88f402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b4f88f402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b4f88f402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b4f88f402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b4f88f402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b4f88f40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b4f88f40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b4f88f40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b4f88f40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b4f88f402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b4f88f402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b4f88f402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b4f88f402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3992229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b3992229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3992229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3992229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3992229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3992229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3992229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3992229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99222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99222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chal.kagwad@gmail.com" TargetMode="External"/><Relationship Id="rId4" Type="http://schemas.openxmlformats.org/officeDocument/2006/relationships/hyperlink" Target="https://www.linkedin.com/in/achalkagwad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jpg"/><Relationship Id="rId4" Type="http://schemas.openxmlformats.org/officeDocument/2006/relationships/image" Target="../media/image19.jpg"/><Relationship Id="rId5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Relationship Id="rId4" Type="http://schemas.openxmlformats.org/officeDocument/2006/relationships/image" Target="../media/image22.jpg"/><Relationship Id="rId5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jpg"/><Relationship Id="rId4" Type="http://schemas.openxmlformats.org/officeDocument/2006/relationships/image" Target="../media/image2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jpg"/><Relationship Id="rId4" Type="http://schemas.openxmlformats.org/officeDocument/2006/relationships/image" Target="../media/image2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jpg"/><Relationship Id="rId4" Type="http://schemas.openxmlformats.org/officeDocument/2006/relationships/image" Target="../media/image2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achal.kagwad@gmail.com" TargetMode="External"/><Relationship Id="rId4" Type="http://schemas.openxmlformats.org/officeDocument/2006/relationships/hyperlink" Target="https://www.linkedin.com/in/achalkagwad/" TargetMode="External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Capstone Project: Market Mix Modelling, Final Submission Report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Objective: To Model the impact of different Levers on the Revenue/GMV(Gross Merchandise Value) of Company Eleckart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Submitted by Achal Kagwad on 31st December 2021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id: </a:t>
            </a:r>
            <a:r>
              <a:rPr lang="en" u="sng">
                <a:solidFill>
                  <a:schemeClr val="hlink"/>
                </a:solidFill>
                <a:hlinkClick r:id="rId3"/>
              </a:rPr>
              <a:t>achal.kagwad@gmail.com</a:t>
            </a:r>
            <a:r>
              <a:rPr lang="en"/>
              <a:t> Phone No:+91-9108302174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Linkedin</a:t>
            </a:r>
            <a:r>
              <a:rPr lang="en"/>
              <a:t> Profile: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https://www.linkedin.com/in/achalkagwad/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8947"/>
              <a:buFont typeface="Arial"/>
              <a:buNone/>
            </a:pPr>
            <a:r>
              <a:rPr lang="en" sz="3800"/>
              <a:t>Analyzing number of Items Sold &amp; Revenue across the 3 Product Sub Categories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Sold Across 3 categories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65500" y="2715300"/>
            <a:ext cx="40452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Most of the units sold belonged to the mass market category.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Among mass market products sold, Camera and Gaming Accessories related products were sold the most.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Home Audio products were the most popular among the luxury products sold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75" y="724200"/>
            <a:ext cx="4121050" cy="3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Units Sold across 3 categories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65500" y="2769000"/>
            <a:ext cx="40452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-The percentage of number of orders tagged `mass market` is higher compared to orders tagged `luxury`.</a:t>
            </a:r>
            <a:endParaRPr>
              <a:solidFill>
                <a:schemeClr val="dk2"/>
              </a:solidFill>
            </a:endParaRPr>
          </a:p>
          <a:p>
            <a:pPr indent="-311943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Percentage of luxury products under `HomeAudio` is higher compared to the other sub categories. This implies people are willing to buy more of luxury items for HomeAudio category.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937" y="514088"/>
            <a:ext cx="4212126" cy="41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3805675"/>
            <a:ext cx="8832300" cy="13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r>
              <a:rPr lang="en">
                <a:solidFill>
                  <a:schemeClr val="dk2"/>
                </a:solidFill>
              </a:rPr>
              <a:t>: Above Plot shows top 10 product verticals with highest </a:t>
            </a:r>
            <a:r>
              <a:rPr b="1" lang="en">
                <a:solidFill>
                  <a:schemeClr val="dk2"/>
                </a:solidFill>
              </a:rPr>
              <a:t>ORDERS </a:t>
            </a:r>
            <a:r>
              <a:rPr lang="en">
                <a:solidFill>
                  <a:schemeClr val="dk2"/>
                </a:solidFill>
              </a:rPr>
              <a:t>across product categories. We can see `homeaudiospeaker in homeaudio` had the most no of sales followed by `gamingheadset &amp; gamepad in gamingaccessory`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52679" cy="365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3805675"/>
            <a:ext cx="8832300" cy="13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r>
              <a:rPr lang="en">
                <a:solidFill>
                  <a:schemeClr val="dk2"/>
                </a:solidFill>
              </a:rPr>
              <a:t>: Above Plot shows top 10 product verticals with highest </a:t>
            </a:r>
            <a:r>
              <a:rPr b="1" lang="en">
                <a:solidFill>
                  <a:schemeClr val="dk2"/>
                </a:solidFill>
              </a:rPr>
              <a:t>REVENUE </a:t>
            </a:r>
            <a:r>
              <a:rPr lang="en">
                <a:solidFill>
                  <a:schemeClr val="dk2"/>
                </a:solidFill>
              </a:rPr>
              <a:t>across product categories. </a:t>
            </a:r>
            <a:r>
              <a:rPr lang="en">
                <a:solidFill>
                  <a:schemeClr val="dk2"/>
                </a:solidFill>
              </a:rPr>
              <a:t>`homeaudiospeaker in homeaudio` brought the largest revenue followed by `lens in cameraaccessory` &amp; `gamepad in gamingaccessory`.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12612" cy="35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Analyzing how Revenue and Orders/Sales vary based on discount%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8947"/>
              <a:buFont typeface="Arial"/>
              <a:buNone/>
            </a:pPr>
            <a:r>
              <a:rPr lang="en"/>
              <a:t>I</a:t>
            </a:r>
            <a:r>
              <a:rPr lang="en"/>
              <a:t>mpact of Discount% on No of Orders/Sales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Most of the sales takes place when the discount is between 50-60%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37" y="920513"/>
            <a:ext cx="4164936" cy="33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01650" y="3626400"/>
            <a:ext cx="84081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r>
              <a:rPr lang="en">
                <a:solidFill>
                  <a:schemeClr val="dk2"/>
                </a:solidFill>
              </a:rPr>
              <a:t>: -Median </a:t>
            </a:r>
            <a:r>
              <a:rPr b="1" lang="en">
                <a:solidFill>
                  <a:schemeClr val="dk2"/>
                </a:solidFill>
              </a:rPr>
              <a:t>Revenue </a:t>
            </a:r>
            <a:r>
              <a:rPr lang="en">
                <a:solidFill>
                  <a:schemeClr val="dk2"/>
                </a:solidFill>
              </a:rPr>
              <a:t>is maximum when Average discount% is between 10-20%. But beyond that, average revenue slowly starts to decline.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- The </a:t>
            </a:r>
            <a:r>
              <a:rPr b="1" lang="en">
                <a:solidFill>
                  <a:schemeClr val="dk2"/>
                </a:solidFill>
              </a:rPr>
              <a:t>S</a:t>
            </a:r>
            <a:r>
              <a:rPr b="1" lang="en">
                <a:solidFill>
                  <a:schemeClr val="dk2"/>
                </a:solidFill>
              </a:rPr>
              <a:t>ales </a:t>
            </a:r>
            <a:r>
              <a:rPr lang="en">
                <a:solidFill>
                  <a:schemeClr val="dk2"/>
                </a:solidFill>
              </a:rPr>
              <a:t>on the other hand shows a steady increase with increase in Discount percentage till it peaks at 50-60% after which it starts to fall again.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- This shows that at higher discount, although the sales are good, the revenue collapses signifying a loss for the company. An average discount of 10-20% is the most profitable for the company.¶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250"/>
            <a:ext cx="8839199" cy="344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Discount% on Revenue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265500" y="2769000"/>
            <a:ext cx="40452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>
                <a:solidFill>
                  <a:schemeClr val="dk2"/>
                </a:solidFill>
              </a:rPr>
              <a:t>- </a:t>
            </a:r>
            <a:r>
              <a:rPr lang="en" sz="1612">
                <a:solidFill>
                  <a:schemeClr val="dk2"/>
                </a:solidFill>
              </a:rPr>
              <a:t>The median discount percentage offered for luxury items is less compared to that of Mass Market Products.</a:t>
            </a:r>
            <a:endParaRPr sz="1612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1612">
                <a:solidFill>
                  <a:schemeClr val="dk2"/>
                </a:solidFill>
              </a:rPr>
              <a:t>- This is a known trend among luxury products or luxury brands to offer limited or no discounts to retain the exclusivity of their products.</a:t>
            </a:r>
            <a:endParaRPr sz="1612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>
              <a:solidFill>
                <a:schemeClr val="dk2"/>
              </a:solidFill>
            </a:endParaRPr>
          </a:p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99" y="724200"/>
            <a:ext cx="4244376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3958075"/>
            <a:ext cx="8832300" cy="8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12">
                <a:solidFill>
                  <a:schemeClr val="dk2"/>
                </a:solidFill>
              </a:rPr>
              <a:t>Insights</a:t>
            </a:r>
            <a:r>
              <a:rPr lang="en" sz="1512">
                <a:solidFill>
                  <a:schemeClr val="dk2"/>
                </a:solidFill>
              </a:rPr>
              <a:t>:</a:t>
            </a:r>
            <a:endParaRPr sz="15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>
                <a:solidFill>
                  <a:schemeClr val="dk2"/>
                </a:solidFill>
              </a:rPr>
              <a:t>We will find around 35% of products where a discount given between 10-20% are luxury products. This is bin which has the highest amount of products where luxury items are sold which implies a discount of 10 to 20% for luxury items usually works and gets sold and thus maintains its premiumness. </a:t>
            </a:r>
            <a:endParaRPr sz="1512">
              <a:solidFill>
                <a:schemeClr val="dk2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871724" cy="39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Performance Driver Analysis:</a:t>
            </a:r>
            <a:r>
              <a:rPr lang="en" sz="2400">
                <a:solidFill>
                  <a:schemeClr val="dk2"/>
                </a:solidFill>
              </a:rPr>
              <a:t>  Which KPIs Drive the Top Line Performance?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Impact Analysis of marketing ROI:</a:t>
            </a:r>
            <a:r>
              <a:rPr lang="en" sz="2400">
                <a:solidFill>
                  <a:schemeClr val="dk2"/>
                </a:solidFill>
              </a:rPr>
              <a:t> What is the quantitative impact of each commercial lever on revenue?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Optimizing Marketing Spends:</a:t>
            </a:r>
            <a:r>
              <a:rPr lang="en" sz="2400">
                <a:solidFill>
                  <a:schemeClr val="dk2"/>
                </a:solidFill>
              </a:rPr>
              <a:t> How to best allocate the marketing budget to gain the highest outcome or return on investment?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Companies usually optimize on metrics : </a:t>
            </a:r>
            <a:r>
              <a:rPr b="1" lang="en" sz="2000">
                <a:solidFill>
                  <a:schemeClr val="dk2"/>
                </a:solidFill>
              </a:rPr>
              <a:t>Market Share</a:t>
            </a:r>
            <a:r>
              <a:rPr b="1" lang="en" sz="2000">
                <a:solidFill>
                  <a:schemeClr val="dk2"/>
                </a:solidFill>
              </a:rPr>
              <a:t>, Revenue and Profit</a:t>
            </a:r>
            <a:r>
              <a:rPr lang="en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Ecommerce companies prioritize optimizing on first Market Share, than Revenue and later on Profit in their long term business plan and success.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Here for Eleckart, if it is in the phase of optimizing on sales rather than profit it can continue to offer discounts in the range of 50 to 60% for mass market products to ensure high orders and sales. 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In later years if Eleckart wants to optimize on Revenue and Profit it can offer discounts in the range of 10 to 20% to ensure high revenue as inferred from our visualizations above.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Strategy to Optimize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Analyzing how Revenue and Orders/Sales vary based on Payment Types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3699250"/>
            <a:ext cx="8679900" cy="12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12">
                <a:solidFill>
                  <a:schemeClr val="dk2"/>
                </a:solidFill>
              </a:rPr>
              <a:t>Insights</a:t>
            </a:r>
            <a:r>
              <a:rPr lang="en" sz="1512">
                <a:solidFill>
                  <a:schemeClr val="dk2"/>
                </a:solidFill>
              </a:rPr>
              <a:t>:</a:t>
            </a:r>
            <a:endParaRPr sz="15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1512">
                <a:solidFill>
                  <a:schemeClr val="dk2"/>
                </a:solidFill>
              </a:rPr>
              <a:t>- Clearly the Revenue/gmv for homeaudio category is greater compared to others categories</a:t>
            </a:r>
            <a:endParaRPr sz="15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1512">
                <a:solidFill>
                  <a:schemeClr val="dk2"/>
                </a:solidFill>
              </a:rPr>
              <a:t>- The Number of Orders/sales is highest in Cameraaccessory category</a:t>
            </a:r>
            <a:endParaRPr sz="15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lang="en" sz="1512">
                <a:solidFill>
                  <a:schemeClr val="dk2"/>
                </a:solidFill>
              </a:rPr>
              <a:t>- The Number of Orders/sales when ‘</a:t>
            </a:r>
            <a:r>
              <a:rPr lang="en" sz="1512">
                <a:solidFill>
                  <a:schemeClr val="dk2"/>
                </a:solidFill>
              </a:rPr>
              <a:t>cod(cash on delivery)</a:t>
            </a:r>
            <a:r>
              <a:rPr lang="en" sz="1512">
                <a:solidFill>
                  <a:schemeClr val="dk2"/>
                </a:solidFill>
              </a:rPr>
              <a:t> is almost twice as much more than ‘</a:t>
            </a:r>
            <a:r>
              <a:rPr lang="en" sz="1512">
                <a:solidFill>
                  <a:schemeClr val="dk2"/>
                </a:solidFill>
              </a:rPr>
              <a:t>’prepaid</a:t>
            </a:r>
            <a:r>
              <a:rPr lang="en" sz="1512">
                <a:solidFill>
                  <a:schemeClr val="dk2"/>
                </a:solidFill>
              </a:rPr>
              <a:t>’ in all categories.</a:t>
            </a:r>
            <a:endParaRPr sz="15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12">
              <a:solidFill>
                <a:schemeClr val="dk2"/>
              </a:solidFill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54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Analyzing Trends of various media channel investments by week</a:t>
            </a:r>
            <a:endParaRPr sz="3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3699250"/>
            <a:ext cx="86799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</a:t>
            </a:r>
            <a:r>
              <a:rPr lang="en">
                <a:solidFill>
                  <a:schemeClr val="dk2"/>
                </a:solidFill>
              </a:rPr>
              <a:t>Over the past year, bulk of the Ad Investment has been made in </a:t>
            </a:r>
            <a:r>
              <a:rPr b="1" lang="en">
                <a:solidFill>
                  <a:schemeClr val="dk2"/>
                </a:solidFill>
              </a:rPr>
              <a:t>Sponsorships </a:t>
            </a:r>
            <a:r>
              <a:rPr lang="en">
                <a:solidFill>
                  <a:schemeClr val="dk2"/>
                </a:solidFill>
              </a:rPr>
              <a:t>followed by </a:t>
            </a:r>
            <a:r>
              <a:rPr b="1" lang="en">
                <a:solidFill>
                  <a:schemeClr val="dk2"/>
                </a:solidFill>
              </a:rPr>
              <a:t>Online Marketing</a:t>
            </a:r>
            <a:r>
              <a:rPr lang="en">
                <a:solidFill>
                  <a:schemeClr val="dk2"/>
                </a:solidFill>
              </a:rPr>
              <a:t> &amp; </a:t>
            </a:r>
            <a:r>
              <a:rPr b="1" lang="en">
                <a:solidFill>
                  <a:schemeClr val="dk2"/>
                </a:solidFill>
              </a:rPr>
              <a:t>Search Engine Marketing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08949" cy="35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Effect of Media Investment and Discount% on Revenue</a:t>
            </a:r>
            <a:endParaRPr sz="3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60275"/>
            <a:ext cx="8950723" cy="50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of Effect of Media Investment and Discount% on Revenue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443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">
                <a:solidFill>
                  <a:schemeClr val="dk2"/>
                </a:solidFill>
              </a:rPr>
              <a:t>For the `</a:t>
            </a:r>
            <a:r>
              <a:rPr b="1" lang="en">
                <a:solidFill>
                  <a:schemeClr val="dk2"/>
                </a:solidFill>
              </a:rPr>
              <a:t>week# 42 (during Thanksgiving)</a:t>
            </a:r>
            <a:r>
              <a:rPr lang="en">
                <a:solidFill>
                  <a:schemeClr val="dk2"/>
                </a:solidFill>
              </a:rPr>
              <a:t>`, all the graphs show a steep rise. Revenue increased because of both higher discount% and increased Ad Investment.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">
                <a:solidFill>
                  <a:schemeClr val="dk2"/>
                </a:solidFill>
              </a:rPr>
              <a:t>For the `</a:t>
            </a:r>
            <a:r>
              <a:rPr b="1" lang="en">
                <a:solidFill>
                  <a:schemeClr val="dk2"/>
                </a:solidFill>
              </a:rPr>
              <a:t>week 32(August)</a:t>
            </a:r>
            <a:r>
              <a:rPr lang="en">
                <a:solidFill>
                  <a:schemeClr val="dk2"/>
                </a:solidFill>
              </a:rPr>
              <a:t>`, Revenue generated was the lowest from all 3 product subcategories. This can be observed as a direct relation to minimum amount of total investment in Ads. Discount was also lowest for all products apart from camera accessories. Post this dip in revenue, discount% was increased to bring about higher sales. This increase in Discount% was observed most in the case of gaming accessories. However, barring home audio products, the revenue from other products was seen to be constant for the next 3 weeks after which, the revenue started to pick up.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">
                <a:solidFill>
                  <a:schemeClr val="dk2"/>
                </a:solidFill>
              </a:rPr>
              <a:t>In general the average discount% offered for home audio products is lesser compared to that of the other product subcategories.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Brief Description of Linear Regression Models Built</a:t>
            </a:r>
            <a:endParaRPr sz="3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Linear Regression Model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model is used to capture the current effect of several KPIs. </a:t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model assumes an additive relationship  between the different KPIs. Hence their impacts are also additive towards the dependent Y variable.</a:t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equation can be represented as:</a:t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 = α + β1At + β2Pt + β3Dt + β4Qt + β5Tt + ϵ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Methodology: </a:t>
            </a:r>
            <a:r>
              <a:rPr lang="en"/>
              <a:t>CRISP DM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Understanding</a:t>
            </a:r>
            <a:r>
              <a:rPr lang="en" sz="2400">
                <a:solidFill>
                  <a:schemeClr val="dk2"/>
                </a:solidFill>
              </a:rPr>
              <a:t> the Business Data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Data </a:t>
            </a:r>
            <a:r>
              <a:rPr lang="en" sz="2400">
                <a:solidFill>
                  <a:schemeClr val="dk2"/>
                </a:solidFill>
              </a:rPr>
              <a:t>Preparation</a:t>
            </a:r>
            <a:r>
              <a:rPr lang="en" sz="2400">
                <a:solidFill>
                  <a:schemeClr val="dk2"/>
                </a:solidFill>
              </a:rPr>
              <a:t> and Feature Engineering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Exploratory Data Analysis and Visualizations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Preparing Regression Models For Prediction and </a:t>
            </a:r>
            <a:r>
              <a:rPr lang="en" sz="2400">
                <a:solidFill>
                  <a:schemeClr val="dk2"/>
                </a:solidFill>
              </a:rPr>
              <a:t>Determining</a:t>
            </a:r>
            <a:r>
              <a:rPr lang="en" sz="2400">
                <a:solidFill>
                  <a:schemeClr val="dk2"/>
                </a:solidFill>
              </a:rPr>
              <a:t> Important KPIs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Model Evaluation and Model Selection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Model Deployment(Out of Scope For the Project)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Multiplicative</a:t>
            </a:r>
            <a:r>
              <a:rPr lang="en"/>
              <a:t> Linear Regression Model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AutoNum type="arabicPeriod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Multiplicative model is used when there are interactions between the KPIs. 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AutoNum type="arabicPeriod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fit a multiplicative model, take  logarithms of the data(on both sides of the model), then analyse the log data as before.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AutoNum type="arabicPeriod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equation can be represented as</a:t>
            </a: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 = e^α .X1^β1 . X2^β2 . X3^β3 . X4^β4 . X5^β5 + ϵ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lnY = α + β1ln(X1) + β2ln(X2) + β3ln(X3) + β4ln(X4) + β5ln(X5) + ϵ'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Impacting Revenue in LR </a:t>
            </a:r>
            <a:r>
              <a:rPr lang="en"/>
              <a:t>Equations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" sz="2100">
                <a:solidFill>
                  <a:schemeClr val="dk2"/>
                </a:solidFill>
              </a:rPr>
              <a:t>- `A` stands for Advertising Impact on Revenue/GMV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" sz="2100">
                <a:solidFill>
                  <a:schemeClr val="dk2"/>
                </a:solidFill>
              </a:rPr>
              <a:t>- `P` stands for Pricing Impact on Revenue/GMV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" sz="2100">
                <a:solidFill>
                  <a:schemeClr val="dk2"/>
                </a:solidFill>
              </a:rPr>
              <a:t>- `D` stands for Discounts or Promotion Impact on Revenue/GMV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" sz="2100">
                <a:solidFill>
                  <a:schemeClr val="dk2"/>
                </a:solidFill>
              </a:rPr>
              <a:t>- `Q` stands for Quality or Product Assortment Impact on Revenue/GMV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" sz="2100">
                <a:solidFill>
                  <a:schemeClr val="dk2"/>
                </a:solidFill>
              </a:rPr>
              <a:t>- `T` stands for Industry Trend and Seasonality Impact on Revenue/GMV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{40D7B78B-40C9-44D1-9227-CCFCBD4D8B90}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Mul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Mul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Chosen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Features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 Accessory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1255947.4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Gaming Accessory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630689.24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Audio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351391.67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Dashboard and Model Selection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All Values are on Test Data, as we are interested how models perform on test data; we choose model which has high R2 and low MSE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 suggested by Multiplicative Model for the 3 product categories-Coefficient Values</a:t>
            </a:r>
            <a:endParaRPr/>
          </a:p>
        </p:txBody>
      </p:sp>
      <p:pic>
        <p:nvPicPr>
          <p:cNvPr id="252" name="Google Shape;2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562375"/>
            <a:ext cx="2861375" cy="29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863" y="1562375"/>
            <a:ext cx="3159900" cy="2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950" y="1562375"/>
            <a:ext cx="2413650" cy="17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Top Features suggested by Multiplicative Model for 3 product categories-Coefficient Value Plots</a:t>
            </a:r>
            <a:endParaRPr sz="1400"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150"/>
            <a:ext cx="8839201" cy="13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25" y="2290475"/>
            <a:ext cx="8839201" cy="13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57175"/>
            <a:ext cx="9143999" cy="13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Equation of Best Fit Lines for 3 product categories</a:t>
            </a:r>
            <a:endParaRPr sz="2000"/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991601" cy="31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 Major Features to look out for: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For each product category of “Camera Accessory”, “Gaming Accessory” and “Home Audio” we need to look out for these features: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Which </a:t>
            </a:r>
            <a:r>
              <a:rPr b="1" lang="en" sz="2000">
                <a:solidFill>
                  <a:schemeClr val="dk2"/>
                </a:solidFill>
              </a:rPr>
              <a:t>product verticals </a:t>
            </a:r>
            <a:r>
              <a:rPr lang="en" sz="2000">
                <a:solidFill>
                  <a:schemeClr val="dk2"/>
                </a:solidFill>
              </a:rPr>
              <a:t>contribute positively towards </a:t>
            </a:r>
            <a:r>
              <a:rPr lang="en" sz="2000">
                <a:solidFill>
                  <a:schemeClr val="dk2"/>
                </a:solidFill>
              </a:rPr>
              <a:t>increasing</a:t>
            </a:r>
            <a:r>
              <a:rPr lang="en" sz="2000">
                <a:solidFill>
                  <a:schemeClr val="dk2"/>
                </a:solidFill>
              </a:rPr>
              <a:t> the revenue and which product verticals affect </a:t>
            </a:r>
            <a:r>
              <a:rPr lang="en" sz="2000">
                <a:solidFill>
                  <a:schemeClr val="dk2"/>
                </a:solidFill>
              </a:rPr>
              <a:t>adversely</a:t>
            </a:r>
            <a:r>
              <a:rPr lang="en" sz="2000">
                <a:solidFill>
                  <a:schemeClr val="dk2"/>
                </a:solidFill>
              </a:rPr>
              <a:t> to revenue?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Which </a:t>
            </a:r>
            <a:r>
              <a:rPr b="1" lang="en" sz="2000">
                <a:solidFill>
                  <a:schemeClr val="dk2"/>
                </a:solidFill>
              </a:rPr>
              <a:t>media investment channels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contribute positively towards increasing the revenue and which channels affect adversely to revenue?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For the given product category whether promotion of  “</a:t>
            </a:r>
            <a:r>
              <a:rPr b="1" lang="en" sz="2000">
                <a:solidFill>
                  <a:schemeClr val="dk2"/>
                </a:solidFill>
              </a:rPr>
              <a:t>Mass market</a:t>
            </a:r>
            <a:r>
              <a:rPr lang="en" sz="2000">
                <a:solidFill>
                  <a:schemeClr val="dk2"/>
                </a:solidFill>
              </a:rPr>
              <a:t>” products or “</a:t>
            </a:r>
            <a:r>
              <a:rPr b="1" lang="en" sz="2000">
                <a:solidFill>
                  <a:schemeClr val="dk2"/>
                </a:solidFill>
              </a:rPr>
              <a:t>Luxury</a:t>
            </a:r>
            <a:r>
              <a:rPr lang="en" sz="2000">
                <a:solidFill>
                  <a:schemeClr val="dk2"/>
                </a:solidFill>
              </a:rPr>
              <a:t>” Products lead to increased revenue?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Recommendations- Camera accessory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Company should promote “</a:t>
            </a:r>
            <a:r>
              <a:rPr b="1" lang="en">
                <a:solidFill>
                  <a:schemeClr val="dk2"/>
                </a:solidFill>
              </a:rPr>
              <a:t>Lens</a:t>
            </a:r>
            <a:r>
              <a:rPr lang="en">
                <a:solidFill>
                  <a:schemeClr val="dk2"/>
                </a:solidFill>
              </a:rPr>
              <a:t>” and “</a:t>
            </a:r>
            <a:r>
              <a:rPr b="1" lang="en">
                <a:solidFill>
                  <a:schemeClr val="dk2"/>
                </a:solidFill>
              </a:rPr>
              <a:t>Camera Battery</a:t>
            </a:r>
            <a:r>
              <a:rPr lang="en">
                <a:solidFill>
                  <a:schemeClr val="dk2"/>
                </a:solidFill>
              </a:rPr>
              <a:t>” as they contribute in increasing revenue.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Out of the various Media Investment Channels company should focus more on “</a:t>
            </a:r>
            <a:r>
              <a:rPr b="1" lang="en">
                <a:solidFill>
                  <a:schemeClr val="dk2"/>
                </a:solidFill>
              </a:rPr>
              <a:t>Affiliates</a:t>
            </a:r>
            <a:r>
              <a:rPr lang="en">
                <a:solidFill>
                  <a:schemeClr val="dk2"/>
                </a:solidFill>
              </a:rPr>
              <a:t>”  channels by introducing well researched and known to bring high revenue schemes. “</a:t>
            </a:r>
            <a:r>
              <a:rPr b="1" lang="en">
                <a:solidFill>
                  <a:schemeClr val="dk2"/>
                </a:solidFill>
              </a:rPr>
              <a:t>Online</a:t>
            </a:r>
            <a:r>
              <a:rPr b="1" lang="en">
                <a:solidFill>
                  <a:schemeClr val="dk2"/>
                </a:solidFill>
              </a:rPr>
              <a:t> Marketing</a:t>
            </a:r>
            <a:r>
              <a:rPr lang="en">
                <a:solidFill>
                  <a:schemeClr val="dk2"/>
                </a:solidFill>
              </a:rPr>
              <a:t>” Channel on the other hand impact negatively and thus investment in that channel should be reduced.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“</a:t>
            </a:r>
            <a:r>
              <a:rPr b="1" lang="en">
                <a:solidFill>
                  <a:schemeClr val="dk2"/>
                </a:solidFill>
              </a:rPr>
              <a:t>Mass market</a:t>
            </a:r>
            <a:r>
              <a:rPr lang="en">
                <a:solidFill>
                  <a:schemeClr val="dk2"/>
                </a:solidFill>
              </a:rPr>
              <a:t>” products are better </a:t>
            </a:r>
            <a:r>
              <a:rPr lang="en">
                <a:solidFill>
                  <a:schemeClr val="dk2"/>
                </a:solidFill>
              </a:rPr>
              <a:t>contributors</a:t>
            </a:r>
            <a:r>
              <a:rPr lang="en">
                <a:solidFill>
                  <a:schemeClr val="dk2"/>
                </a:solidFill>
              </a:rPr>
              <a:t> to increased revenue in </a:t>
            </a:r>
            <a:r>
              <a:rPr lang="en">
                <a:solidFill>
                  <a:schemeClr val="dk2"/>
                </a:solidFill>
              </a:rPr>
              <a:t>comparison</a:t>
            </a:r>
            <a:r>
              <a:rPr lang="en">
                <a:solidFill>
                  <a:schemeClr val="dk2"/>
                </a:solidFill>
              </a:rPr>
              <a:t> to luxury products.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1" name="Google Shape;28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100" y="1254700"/>
            <a:ext cx="3098524" cy="32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Recommendations- Gaming accessory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“</a:t>
            </a:r>
            <a:r>
              <a:rPr b="1" lang="en">
                <a:solidFill>
                  <a:schemeClr val="dk2"/>
                </a:solidFill>
              </a:rPr>
              <a:t>Gamepad</a:t>
            </a:r>
            <a:r>
              <a:rPr lang="en">
                <a:solidFill>
                  <a:schemeClr val="dk2"/>
                </a:solidFill>
              </a:rPr>
              <a:t>”, “</a:t>
            </a:r>
            <a:r>
              <a:rPr b="1" lang="en">
                <a:solidFill>
                  <a:schemeClr val="dk2"/>
                </a:solidFill>
              </a:rPr>
              <a:t>Gamingheadset</a:t>
            </a:r>
            <a:r>
              <a:rPr lang="en">
                <a:solidFill>
                  <a:schemeClr val="dk2"/>
                </a:solidFill>
              </a:rPr>
              <a:t>”, “</a:t>
            </a:r>
            <a:r>
              <a:rPr b="1" lang="en">
                <a:solidFill>
                  <a:schemeClr val="dk2"/>
                </a:solidFill>
              </a:rPr>
              <a:t>Gaming Mouse</a:t>
            </a:r>
            <a:r>
              <a:rPr lang="en">
                <a:solidFill>
                  <a:schemeClr val="dk2"/>
                </a:solidFill>
              </a:rPr>
              <a:t>” should be promoted as they contribute in increasing revenue. On the contrary “</a:t>
            </a:r>
            <a:r>
              <a:rPr b="1" lang="en">
                <a:solidFill>
                  <a:schemeClr val="dk2"/>
                </a:solidFill>
              </a:rPr>
              <a:t>gamingaccessorykit</a:t>
            </a:r>
            <a:r>
              <a:rPr lang="en">
                <a:solidFill>
                  <a:schemeClr val="dk2"/>
                </a:solidFill>
              </a:rPr>
              <a:t>” results in loss.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Advertising spends on “</a:t>
            </a:r>
            <a:r>
              <a:rPr b="1" lang="en">
                <a:solidFill>
                  <a:schemeClr val="dk2"/>
                </a:solidFill>
              </a:rPr>
              <a:t>Affiliates</a:t>
            </a:r>
            <a:r>
              <a:rPr lang="en">
                <a:solidFill>
                  <a:schemeClr val="dk2"/>
                </a:solidFill>
              </a:rPr>
              <a:t>” and “</a:t>
            </a:r>
            <a:r>
              <a:rPr b="1" lang="en">
                <a:solidFill>
                  <a:schemeClr val="dk2"/>
                </a:solidFill>
              </a:rPr>
              <a:t>TV</a:t>
            </a:r>
            <a:r>
              <a:rPr lang="en">
                <a:solidFill>
                  <a:schemeClr val="dk2"/>
                </a:solidFill>
              </a:rPr>
              <a:t>” are known to bring positive impact on revenue.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“</a:t>
            </a:r>
            <a:r>
              <a:rPr b="1" lang="en">
                <a:solidFill>
                  <a:schemeClr val="dk2"/>
                </a:solidFill>
              </a:rPr>
              <a:t>Mass market</a:t>
            </a:r>
            <a:r>
              <a:rPr lang="en">
                <a:solidFill>
                  <a:schemeClr val="dk2"/>
                </a:solidFill>
              </a:rPr>
              <a:t>” products are better contributors to increased revenue in comparison to luxury products.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Higher percentage of </a:t>
            </a:r>
            <a:r>
              <a:rPr b="1" lang="en">
                <a:solidFill>
                  <a:schemeClr val="dk2"/>
                </a:solidFill>
              </a:rPr>
              <a:t>discounts </a:t>
            </a:r>
            <a:r>
              <a:rPr lang="en">
                <a:solidFill>
                  <a:schemeClr val="dk2"/>
                </a:solidFill>
              </a:rPr>
              <a:t>for this Gaming accessory category works adversely towards bringing down the revenue.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84263"/>
            <a:ext cx="3999900" cy="275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Recommendations- Home Audio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“</a:t>
            </a:r>
            <a:r>
              <a:rPr b="1" lang="en" sz="1500">
                <a:solidFill>
                  <a:schemeClr val="dk2"/>
                </a:solidFill>
              </a:rPr>
              <a:t>Homeaudiospeaker</a:t>
            </a:r>
            <a:r>
              <a:rPr lang="en" sz="1500">
                <a:solidFill>
                  <a:schemeClr val="dk2"/>
                </a:solidFill>
              </a:rPr>
              <a:t>”, and “</a:t>
            </a:r>
            <a:r>
              <a:rPr b="1" lang="en" sz="1500">
                <a:solidFill>
                  <a:schemeClr val="dk2"/>
                </a:solidFill>
              </a:rPr>
              <a:t>fmradio</a:t>
            </a:r>
            <a:r>
              <a:rPr lang="en" sz="1500">
                <a:solidFill>
                  <a:schemeClr val="dk2"/>
                </a:solidFill>
              </a:rPr>
              <a:t>” should be promoted as they contribute in increasing revenue.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Advertising spends on “</a:t>
            </a:r>
            <a:r>
              <a:rPr b="1" lang="en" sz="1500">
                <a:solidFill>
                  <a:schemeClr val="dk2"/>
                </a:solidFill>
              </a:rPr>
              <a:t>Sponsorship</a:t>
            </a:r>
            <a:r>
              <a:rPr lang="en" sz="1500">
                <a:solidFill>
                  <a:schemeClr val="dk2"/>
                </a:solidFill>
              </a:rPr>
              <a:t>” is seen to bring positive impact on revenue, while Investment in AdStock is seen to bring negative impact on revenue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“</a:t>
            </a:r>
            <a:r>
              <a:rPr b="1" lang="en" sz="1500">
                <a:solidFill>
                  <a:schemeClr val="dk2"/>
                </a:solidFill>
              </a:rPr>
              <a:t>Mass market</a:t>
            </a:r>
            <a:r>
              <a:rPr lang="en" sz="1500">
                <a:solidFill>
                  <a:schemeClr val="dk2"/>
                </a:solidFill>
              </a:rPr>
              <a:t>” products are better contributors to increased revenue in comparison to luxury products.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97" name="Google Shape;297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75" y="1476563"/>
            <a:ext cx="3812150" cy="276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Main Consumer File</a:t>
            </a:r>
            <a:r>
              <a:rPr lang="en" sz="2200">
                <a:solidFill>
                  <a:schemeClr val="dk2"/>
                </a:solidFill>
              </a:rPr>
              <a:t> with Order Details at a daily basis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Media Investment File</a:t>
            </a:r>
            <a:r>
              <a:rPr lang="en" sz="2200">
                <a:solidFill>
                  <a:schemeClr val="dk2"/>
                </a:solidFill>
              </a:rPr>
              <a:t> with amount invested in each advertising medium for the past year.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Sale </a:t>
            </a:r>
            <a:r>
              <a:rPr b="1" lang="en" sz="2200">
                <a:solidFill>
                  <a:schemeClr val="dk2"/>
                </a:solidFill>
              </a:rPr>
              <a:t>Calendar</a:t>
            </a:r>
            <a:r>
              <a:rPr b="1" lang="en" sz="2200">
                <a:solidFill>
                  <a:schemeClr val="dk2"/>
                </a:solidFill>
              </a:rPr>
              <a:t> File </a:t>
            </a:r>
            <a:r>
              <a:rPr lang="en" sz="2200">
                <a:solidFill>
                  <a:schemeClr val="dk2"/>
                </a:solidFill>
              </a:rPr>
              <a:t>showing the dates from the past year where there was a promotional offer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NPS Score</a:t>
            </a:r>
            <a:r>
              <a:rPr lang="en" sz="2200">
                <a:solidFill>
                  <a:schemeClr val="dk2"/>
                </a:solidFill>
              </a:rPr>
              <a:t> showing Net </a:t>
            </a:r>
            <a:r>
              <a:rPr lang="en" sz="2200">
                <a:solidFill>
                  <a:schemeClr val="dk2"/>
                </a:solidFill>
              </a:rPr>
              <a:t>Promoter</a:t>
            </a:r>
            <a:r>
              <a:rPr lang="en" sz="2200">
                <a:solidFill>
                  <a:schemeClr val="dk2"/>
                </a:solidFill>
              </a:rPr>
              <a:t> Score(Voice of Customer) and company stock value for last year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Weather File </a:t>
            </a:r>
            <a:r>
              <a:rPr lang="en" sz="2200">
                <a:solidFill>
                  <a:schemeClr val="dk2"/>
                </a:solidFill>
              </a:rPr>
              <a:t>having detail of weather Reports from last year in the state of ‘Ontario Canada’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Appendix:Other Visualizations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Trends in Nps and Stock Exchange Over the weeks</a:t>
            </a:r>
            <a:endParaRPr sz="1800"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11700" y="1152475"/>
            <a:ext cx="85206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Consumer NPS score is highest in weeks 32-35, which coincides with the time when maximum discounts were offered.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Company Stock Index has seasonal ups and downs </a:t>
            </a:r>
            <a:r>
              <a:rPr lang="en">
                <a:solidFill>
                  <a:schemeClr val="dk2"/>
                </a:solidFill>
              </a:rPr>
              <a:t>over</a:t>
            </a:r>
            <a:r>
              <a:rPr lang="en">
                <a:solidFill>
                  <a:schemeClr val="dk2"/>
                </a:solidFill>
              </a:rPr>
              <a:t> the span of 1 year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0" y="2280425"/>
            <a:ext cx="8379126" cy="2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Holiday on Revenue</a:t>
            </a:r>
            <a:endParaRPr/>
          </a:p>
        </p:txBody>
      </p:sp>
      <p:sp>
        <p:nvSpPr>
          <p:cNvPr id="316" name="Google Shape;316;p5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Presence of a Holiday does not impact revenue much!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775" y="1105050"/>
            <a:ext cx="4120451" cy="3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311700" y="4230575"/>
            <a:ext cx="8378100" cy="9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r>
              <a:rPr lang="en">
                <a:solidFill>
                  <a:schemeClr val="dk2"/>
                </a:solidFill>
              </a:rPr>
              <a:t>: - </a:t>
            </a:r>
            <a:r>
              <a:rPr b="1" lang="en">
                <a:solidFill>
                  <a:schemeClr val="dk2"/>
                </a:solidFill>
              </a:rPr>
              <a:t>‘</a:t>
            </a:r>
            <a:r>
              <a:rPr b="1" lang="en">
                <a:solidFill>
                  <a:schemeClr val="dk2"/>
                </a:solidFill>
              </a:rPr>
              <a:t>Affiliates’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and ‘</a:t>
            </a:r>
            <a:r>
              <a:rPr b="1" lang="en">
                <a:solidFill>
                  <a:schemeClr val="dk2"/>
                </a:solidFill>
              </a:rPr>
              <a:t>Online Marketing</a:t>
            </a:r>
            <a:r>
              <a:rPr lang="en">
                <a:solidFill>
                  <a:schemeClr val="dk2"/>
                </a:solidFill>
              </a:rPr>
              <a:t>’ seem to have relatively positive correlation with GMV(Revenue).</a:t>
            </a:r>
            <a:endParaRPr>
              <a:solidFill>
                <a:schemeClr val="dk2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b="1" lang="en">
                <a:solidFill>
                  <a:schemeClr val="dk2"/>
                </a:solidFill>
              </a:rPr>
              <a:t>‘Radio’ </a:t>
            </a:r>
            <a:r>
              <a:rPr lang="en">
                <a:solidFill>
                  <a:schemeClr val="dk2"/>
                </a:solidFill>
              </a:rPr>
              <a:t>Seems to have least correlation with GMV(Revenue)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24" name="Google Shape;3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7301" cy="4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Validation:Visualizations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Error Terms &amp; Actual vs Predicted Plots: Camera Accessory</a:t>
            </a:r>
            <a:endParaRPr sz="2000"/>
          </a:p>
        </p:txBody>
      </p:sp>
      <p:pic>
        <p:nvPicPr>
          <p:cNvPr id="335" name="Google Shape;3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425"/>
            <a:ext cx="8839199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36950"/>
            <a:ext cx="6324762" cy="16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Error Terms &amp; Actual vs Predicted Plots: Gaming Accessory</a:t>
            </a:r>
            <a:endParaRPr sz="2000"/>
          </a:p>
        </p:txBody>
      </p:sp>
      <p:pic>
        <p:nvPicPr>
          <p:cNvPr id="342" name="Google Shape;3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425"/>
            <a:ext cx="8839201" cy="21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7000"/>
            <a:ext cx="6607816" cy="16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Error Terms &amp; Actual vs Predicted Plots: Home Audio</a:t>
            </a:r>
            <a:endParaRPr sz="2000"/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425"/>
            <a:ext cx="88392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06800"/>
            <a:ext cx="6689075" cy="1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56" name="Google Shape;356;p6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Presenter: Achal Kagwad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Phone No: +91-9108302714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achal.kagwad@gmail.com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Linked 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https://www.linkedin.com/in/achalkagwad/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7" name="Google Shape;357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1100" y="804850"/>
            <a:ext cx="3533798" cy="353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Data: 4Ps of Marketing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Product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Number of Units Sold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Delivery Days and SLAs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Categories/Sub Categories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Verticals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Procurement SLAs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Price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GMV: Gross Merchandise Value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Product MRP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Place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Pincode | Order Payment Type | Week of the Year(Seasonality) | Holiday Events | Sale Calendar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Promotion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Marketing Channel Investments | NPS-Customer Sentiment | Discounts | Adstocks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 Up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Handling Incorrect values in some columns</a:t>
            </a:r>
            <a:endParaRPr b="1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Imputing "\N"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 in deliverybdays &amp; deliverycdays by 0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Treating incorrect GMV values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(where gmv &gt; product_mrp * units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by imputing the faulty MRP values with GMV/units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Handling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 values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product_procurement_sla, deliverybdays &amp; deliverycdays by dropping them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Handling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large values(0.3%)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product_procurement_sla by dropping them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De-Duplication Of Data: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converting all column values to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we see that there are around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99283 (6.33%) rows that are duplicates.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went  ahead and dropped them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Treating Null Values and Whitespaces: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Initially there weren’t any NULL values in the dataframe. However, there were quite a few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Whitespaces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 in  some of the columns in the dataframe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first converted these whitespaces to NaNs and the dropped these values.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Dropping Insignificant Columns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Dropping Columns with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Unique Value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(as it doesn’t add any information to the analysis)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Dropping some of the ‘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Id’ Columns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are insignificant to the analysis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 Up Continued..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04600"/>
            <a:ext cx="85206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Outlier Treatment:</a:t>
            </a:r>
            <a:endParaRPr b="1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we have already deleted some records on erroneous grounds, in order that we don't lose any further data, we chose not to  delete outlier values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the variables - 'SLA', 'deliverybdays', 'deliverybdays', 'gmv', 'product_mrp', 'list_price' where outliers are present, we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CAPPED  the values above 99 percentile to the value corresponding to 99 percentile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Thus the outliers couldn’t affect the predictive model while at the same time there was enough data to build a generalizable model.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Selecting One Year Data: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Selecting 1 Year Dat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from July, 2015 – June, 2016. In the process, 592 records were dropped.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Converting Categorical Features to Numerical Form: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encoding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categorical variable with 2 levels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Hot Encoding for categorical variable with multiple levels by creating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dummy variables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accent2"/>
                </a:solidFill>
              </a:rPr>
              <a:t>Additional Data Preparation For Model Building: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Merging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dataset with all other secondary dataframes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Extracting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separate dataframes for 3 product subcategories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camera accessory, home audio and gaming accessory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Roll Up daily Order Data to Weekly Level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aggregating the numeric variables based on Week#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 Test Split -Dividing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master data frames into train and test datasets for all 3 product subcategories followed by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Scaling(we used standard scaler)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values for appropriate interpretation of features.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</a:t>
            </a:r>
            <a:r>
              <a:rPr lang="en"/>
              <a:t>Creation</a:t>
            </a:r>
            <a:r>
              <a:rPr lang="en"/>
              <a:t> of New KPIs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Week#</a:t>
            </a:r>
            <a:r>
              <a:rPr lang="en" sz="1765">
                <a:solidFill>
                  <a:schemeClr val="dk2"/>
                </a:solidFill>
              </a:rPr>
              <a:t>: Generating Week Column from Order Date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List Price</a:t>
            </a:r>
            <a:r>
              <a:rPr lang="en" sz="1765">
                <a:solidFill>
                  <a:schemeClr val="dk2"/>
                </a:solidFill>
              </a:rPr>
              <a:t>: List Price= GMV*Units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Payday Week</a:t>
            </a:r>
            <a:r>
              <a:rPr lang="en" sz="1765">
                <a:solidFill>
                  <a:schemeClr val="dk2"/>
                </a:solidFill>
              </a:rPr>
              <a:t>: If Payday falls within the week then payday week=1 else 0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Holiday Week</a:t>
            </a:r>
            <a:r>
              <a:rPr lang="en" sz="1765">
                <a:solidFill>
                  <a:schemeClr val="dk2"/>
                </a:solidFill>
              </a:rPr>
              <a:t>: </a:t>
            </a:r>
            <a:r>
              <a:rPr lang="en" sz="1765">
                <a:solidFill>
                  <a:schemeClr val="dk2"/>
                </a:solidFill>
              </a:rPr>
              <a:t> If Holiday falls within the week then payday week=1 else 0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Product Type</a:t>
            </a:r>
            <a:r>
              <a:rPr lang="en" sz="1765">
                <a:solidFill>
                  <a:schemeClr val="dk2"/>
                </a:solidFill>
              </a:rPr>
              <a:t> (Luxury/Mass Market): Is GMV value is greater than 80 percentile, then luxury else mass market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Discount%</a:t>
            </a:r>
            <a:r>
              <a:rPr lang="en" sz="1765">
                <a:solidFill>
                  <a:schemeClr val="dk2"/>
                </a:solidFill>
              </a:rPr>
              <a:t>: Discount%= 100*(product_mrp-listprice)/product_mrp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SMA(Simple Moving Average)</a:t>
            </a:r>
            <a:r>
              <a:rPr lang="en" sz="1765">
                <a:solidFill>
                  <a:schemeClr val="dk2"/>
                </a:solidFill>
              </a:rPr>
              <a:t>: 3 and 5 Week SMA for all Advertising Media Channels, NPS and Stock Exchange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EMA(Exponential Moving Average)</a:t>
            </a:r>
            <a:r>
              <a:rPr lang="en" sz="1765">
                <a:solidFill>
                  <a:schemeClr val="dk2"/>
                </a:solidFill>
              </a:rPr>
              <a:t>: 8 Week EMA for all Advertising Media Channels</a:t>
            </a:r>
            <a:endParaRPr sz="1765">
              <a:solidFill>
                <a:schemeClr val="dk2"/>
              </a:solidFill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AutoNum type="arabicPeriod"/>
            </a:pPr>
            <a:r>
              <a:rPr b="1" lang="en" sz="1765">
                <a:solidFill>
                  <a:schemeClr val="dk2"/>
                </a:solidFill>
              </a:rPr>
              <a:t>Ad Stock Values:</a:t>
            </a:r>
            <a:r>
              <a:rPr lang="en" sz="1765">
                <a:solidFill>
                  <a:schemeClr val="dk2"/>
                </a:solidFill>
              </a:rPr>
              <a:t> for all Advertising Media Channels(assuming adstock rate as 60%)</a:t>
            </a:r>
            <a:endParaRPr sz="176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 An Insight into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