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obot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EF916E-E4ED-461B-B27E-FC02062E6889}">
  <a:tblStyle styleId="{ADEF916E-E4ED-461B-B27E-FC02062E6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4d9b447a4_1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0" name="Google Shape;680;g74d9b447a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74d9b447a4_1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88" name="Google Shape;688;g74d9b447a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4d9b447a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4d9b447a4_1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97" name="Google Shape;697;g74d9b447a4_1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7fd94811f7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02" name="Google Shape;702;g7fd94811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4d9b447a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4d9b447a4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09" name="Google Shape;709;g74d9b447a4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7fd94811f7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14" name="Google Shape;714;g7fd94811f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fd94811f7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20" name="Google Shape;720;g7fd94811f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fd94811f7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20" name="Google Shape;720;g7fd94811f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47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4d9b447a4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74d9b447a4_1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27" name="Google Shape;727;g74d9b447a4_1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fd94811f7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2" name="Google Shape;732;g7fd94811f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8413a67c37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0" name="Google Shape;620;g8413a67c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4d9b447a4_1_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38" name="Google Shape;738;g74d9b447a4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4d9b447a4_1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45" name="Google Shape;745;g74d9b447a4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7fd94811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7fd94811f7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2" name="Google Shape;752;g7fd94811f7_0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7fd94811f7_0_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57" name="Google Shape;757;g7fd94811f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74d9b447a4_1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64" name="Google Shape;764;g74d9b447a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74d9b447a4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74d9b447a4_1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74" name="Google Shape;774;g74d9b447a4_1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74d9b447a4_1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79" name="Google Shape;779;g74d9b447a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74d9b447a4_1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87" name="Google Shape;787;g74d9b447a4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4d9b447a4_1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794" name="Google Shape;794;g74d9b447a4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74d9b447a4_1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800" name="Google Shape;800;g74d9b447a4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8413a67c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8413a67c37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28" name="Google Shape;628;g8413a67c37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7fd94811f7_0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3" name="Google Shape;633;g7fd94811f7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fd94811f7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39" name="Google Shape;639;g7fd94811f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46" name="Google Shape;6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fd94811f7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1" name="Google Shape;661;g7fd94811f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d9b447a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4d9b447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69" name="Google Shape;669;g74d9b447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74d9b447a4_1_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en-IN" sz="1200" b="0" i="0" u="none" strike="noStrike" cap="none" dirty="0">
                <a:solidFill>
                  <a:schemeClr val="dk1"/>
                </a:solidFill>
                <a:effectLst/>
                <a:latin typeface="Calibri"/>
                <a:ea typeface="Calibri"/>
                <a:cs typeface="Calibri"/>
                <a:sym typeface="Calibri"/>
              </a:rPr>
              <a:t>© Copyright UpGrad Education </a:t>
            </a:r>
            <a:r>
              <a:rPr lang="en-IN" sz="1200" b="0" i="0" u="none" strike="noStrike" cap="none" dirty="0" err="1">
                <a:solidFill>
                  <a:schemeClr val="dk1"/>
                </a:solidFill>
                <a:effectLst/>
                <a:latin typeface="Calibri"/>
                <a:ea typeface="Calibri"/>
                <a:cs typeface="Calibri"/>
                <a:sym typeface="Calibri"/>
              </a:rPr>
              <a:t>Pvt.</a:t>
            </a:r>
            <a:r>
              <a:rPr lang="en-IN" sz="1200" b="0" i="0" u="none" strike="noStrike" cap="none" dirty="0">
                <a:solidFill>
                  <a:schemeClr val="dk1"/>
                </a:solidFill>
                <a:effectLst/>
                <a:latin typeface="Calibri"/>
                <a:ea typeface="Calibri"/>
                <a:cs typeface="Calibri"/>
                <a:sym typeface="Calibri"/>
              </a:rPr>
              <a:t> Ltd. All rights reserved</a:t>
            </a:r>
          </a:p>
          <a:p>
            <a:r>
              <a:rPr lang="en-IN" sz="1200" b="0" i="0" u="none" strike="noStrike" cap="none" dirty="0">
                <a:solidFill>
                  <a:schemeClr val="dk1"/>
                </a:solidFill>
                <a:effectLst/>
                <a:latin typeface="Calibri"/>
                <a:ea typeface="Calibri"/>
                <a:cs typeface="Calibri"/>
                <a:sym typeface="Calibri"/>
              </a:rPr>
              <a:t>	</a:t>
            </a:r>
          </a:p>
          <a:p>
            <a:r>
              <a:rPr lang="en-IN" sz="1200" b="0" i="0" u="none" strike="noStrike" cap="none" dirty="0">
                <a:solidFill>
                  <a:schemeClr val="dk1"/>
                </a:solidFill>
                <a:effectLst/>
                <a:latin typeface="Calibri"/>
                <a:ea typeface="Calibri"/>
                <a:cs typeface="Calibri"/>
                <a:sym typeface="Calibri"/>
              </a:rPr>
              <a:t> </a:t>
            </a:r>
          </a:p>
          <a:p>
            <a:pPr marL="0" lvl="0" indent="0" algn="l" rtl="0">
              <a:spcBef>
                <a:spcPts val="0"/>
              </a:spcBef>
              <a:spcAft>
                <a:spcPts val="0"/>
              </a:spcAft>
              <a:buNone/>
            </a:pPr>
            <a:endParaRPr dirty="0"/>
          </a:p>
        </p:txBody>
      </p:sp>
      <p:sp>
        <p:nvSpPr>
          <p:cNvPr id="674" name="Google Shape;674;g74d9b447a4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4">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uxpressia.com/"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drive.google.com/file/d/1j9b7snQZv7v0ezqI-dftdaRy5qROutLG/view"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uxpressia.com/"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drive.google.com/file/d/1yVf_maiINyihTXzECbySD6-tl0CtYQr3/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882650" y="1854720"/>
            <a:ext cx="6895200" cy="1692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Proxima Nova"/>
              <a:buNone/>
            </a:pPr>
            <a:r>
              <a:rPr lang="en-IN" sz="4000" dirty="0">
                <a:solidFill>
                  <a:schemeClr val="dk1"/>
                </a:solidFill>
                <a:latin typeface="Proxima Nova"/>
                <a:ea typeface="Proxima Nova"/>
                <a:cs typeface="Proxima Nova"/>
                <a:sym typeface="Proxima Nova"/>
              </a:rPr>
              <a:t>Product Management</a:t>
            </a:r>
            <a:endParaRPr sz="4000" dirty="0">
              <a:solidFill>
                <a:schemeClr val="dk1"/>
              </a:solidFill>
              <a:latin typeface="Proxima Nova"/>
              <a:ea typeface="Proxima Nova"/>
              <a:cs typeface="Proxima Nova"/>
              <a:sym typeface="Proxima Nova"/>
            </a:endParaRPr>
          </a:p>
          <a:p>
            <a:pPr marL="0" lvl="0" indent="0" algn="ctr" rtl="0">
              <a:lnSpc>
                <a:spcPct val="90000"/>
              </a:lnSpc>
              <a:spcBef>
                <a:spcPts val="0"/>
              </a:spcBef>
              <a:spcAft>
                <a:spcPts val="0"/>
              </a:spcAft>
              <a:buClr>
                <a:schemeClr val="dk1"/>
              </a:buClr>
              <a:buSzPts val="4000"/>
              <a:buFont typeface="Proxima Nova"/>
              <a:buNone/>
            </a:pPr>
            <a:r>
              <a:rPr lang="en-IN" sz="4000" dirty="0">
                <a:solidFill>
                  <a:schemeClr val="dk1"/>
                </a:solidFill>
                <a:latin typeface="Proxima Nova"/>
                <a:ea typeface="Proxima Nova"/>
                <a:cs typeface="Proxima Nova"/>
                <a:sym typeface="Proxima Nova"/>
              </a:rPr>
              <a:t>Certification Program</a:t>
            </a:r>
            <a:endParaRPr sz="4000" dirty="0">
              <a:solidFill>
                <a:schemeClr val="dk1"/>
              </a:solidFill>
              <a:latin typeface="Proxima Nova"/>
              <a:ea typeface="Proxima Nova"/>
              <a:cs typeface="Proxima Nova"/>
              <a:sym typeface="Proxima Nova"/>
            </a:endParaRPr>
          </a:p>
          <a:p>
            <a:pPr marL="0" lvl="0" indent="0" algn="ctr" rtl="0">
              <a:lnSpc>
                <a:spcPct val="90000"/>
              </a:lnSpc>
              <a:spcBef>
                <a:spcPts val="0"/>
              </a:spcBef>
              <a:spcAft>
                <a:spcPts val="0"/>
              </a:spcAft>
              <a:buClr>
                <a:schemeClr val="dk1"/>
              </a:buClr>
              <a:buSzPts val="4000"/>
              <a:buFont typeface="Proxima Nova"/>
              <a:buNone/>
            </a:pPr>
            <a:r>
              <a:rPr lang="en-IN" sz="2400" i="1" dirty="0">
                <a:solidFill>
                  <a:srgbClr val="FF0000"/>
                </a:solidFill>
                <a:latin typeface="Proxima Nova"/>
                <a:ea typeface="Proxima Nova"/>
                <a:cs typeface="Proxima Nova"/>
                <a:sym typeface="Proxima Nova"/>
              </a:rPr>
              <a:t>Industry Project - I</a:t>
            </a:r>
            <a:endParaRPr sz="2400" i="1" dirty="0">
              <a:solidFill>
                <a:srgbClr val="FF0000"/>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3"/>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Surveys</a:t>
            </a:r>
            <a:endParaRPr/>
          </a:p>
        </p:txBody>
      </p:sp>
      <p:sp>
        <p:nvSpPr>
          <p:cNvPr id="683" name="Google Shape;683;p43"/>
          <p:cNvSpPr txBox="1"/>
          <p:nvPr/>
        </p:nvSpPr>
        <p:spPr>
          <a:xfrm>
            <a:off x="6138025" y="4547900"/>
            <a:ext cx="3174600" cy="6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&lt;Add more slides if required&gt;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684" name="Google Shape;684;p43"/>
          <p:cNvSpPr txBox="1"/>
          <p:nvPr/>
        </p:nvSpPr>
        <p:spPr>
          <a:xfrm>
            <a:off x="316675" y="10037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 Use this space to write your survey information and insights&gt;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&lt; Attach your survey questionnaire link&gt;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43"/>
          <p:cNvSpPr txBox="1"/>
          <p:nvPr/>
        </p:nvSpPr>
        <p:spPr>
          <a:xfrm>
            <a:off x="234600" y="1816100"/>
            <a:ext cx="6138000" cy="10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IN" sz="1800">
                <a:solidFill>
                  <a:schemeClr val="dk1"/>
                </a:solidFill>
                <a:latin typeface="Calibri"/>
                <a:ea typeface="Calibri"/>
                <a:cs typeface="Calibri"/>
                <a:sym typeface="Calibri"/>
              </a:rPr>
              <a:t>&lt;Collected response should be submitted in excel format with other submission files in a zip folder&gt;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4"/>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Interviews</a:t>
            </a:r>
            <a:endParaRPr/>
          </a:p>
        </p:txBody>
      </p:sp>
      <p:sp>
        <p:nvSpPr>
          <p:cNvPr id="691" name="Google Shape;691;p44"/>
          <p:cNvSpPr txBox="1"/>
          <p:nvPr/>
        </p:nvSpPr>
        <p:spPr>
          <a:xfrm>
            <a:off x="6152000" y="4531500"/>
            <a:ext cx="3202800" cy="6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&lt;Add more slides if required&gt;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692" name="Google Shape;692;p44"/>
          <p:cNvSpPr txBox="1"/>
          <p:nvPr/>
        </p:nvSpPr>
        <p:spPr>
          <a:xfrm>
            <a:off x="316675" y="10037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 Use this space to write your interview questions and insights&gt;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3" name="Google Shape;693;p44"/>
          <p:cNvSpPr txBox="1"/>
          <p:nvPr/>
        </p:nvSpPr>
        <p:spPr>
          <a:xfrm>
            <a:off x="316675" y="1816100"/>
            <a:ext cx="6402300" cy="13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&lt;Collected response should be submitted in word document format with other submission files in a zip folder&gt;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5"/>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3: Business Model Canvas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6"/>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Business Model Analysis</a:t>
            </a:r>
            <a:endParaRPr/>
          </a:p>
        </p:txBody>
      </p:sp>
      <p:sp>
        <p:nvSpPr>
          <p:cNvPr id="705" name="Google Shape;705;p46"/>
          <p:cNvSpPr txBox="1"/>
          <p:nvPr/>
        </p:nvSpPr>
        <p:spPr>
          <a:xfrm>
            <a:off x="590400" y="1076325"/>
            <a:ext cx="8245800" cy="1045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IN" sz="1800" dirty="0">
                <a:latin typeface="Calibri"/>
                <a:ea typeface="Calibri"/>
                <a:cs typeface="Calibri"/>
                <a:sym typeface="Calibri"/>
              </a:rPr>
              <a:t>&lt;Create the Business Model Canvas using the template provided on the platform</a:t>
            </a:r>
            <a:r>
              <a:rPr lang="en-IN" sz="1800" i="1" dirty="0">
                <a:latin typeface="Calibri"/>
                <a:ea typeface="Calibri"/>
                <a:cs typeface="Calibri"/>
                <a:sym typeface="Calibri"/>
              </a:rPr>
              <a:t>&gt;</a:t>
            </a:r>
            <a:endParaRPr sz="1800" i="1"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7"/>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4: Product Artefacts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8"/>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Persona</a:t>
            </a:r>
            <a:endParaRPr/>
          </a:p>
        </p:txBody>
      </p:sp>
      <p:sp>
        <p:nvSpPr>
          <p:cNvPr id="717" name="Google Shape;717;p48"/>
          <p:cNvSpPr txBox="1"/>
          <p:nvPr/>
        </p:nvSpPr>
        <p:spPr>
          <a:xfrm>
            <a:off x="380850" y="865025"/>
            <a:ext cx="8382300" cy="4097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Create user personas using </a:t>
            </a:r>
            <a:r>
              <a:rPr lang="en-IN" sz="1800" u="sng" dirty="0">
                <a:solidFill>
                  <a:schemeClr val="hlink"/>
                </a:solidFill>
                <a:latin typeface="Calibri"/>
                <a:ea typeface="Calibri"/>
                <a:cs typeface="Calibri"/>
                <a:sym typeface="Calibri"/>
                <a:hlinkClick r:id="rId3"/>
              </a:rPr>
              <a:t>UXPressia.</a:t>
            </a:r>
            <a:r>
              <a:rPr lang="en-IN" sz="1800" dirty="0">
                <a:latin typeface="Calibri"/>
                <a:ea typeface="Calibri"/>
                <a:cs typeface="Calibri"/>
                <a:sym typeface="Calibri"/>
              </a:rPr>
              <a:t> A sample persona created using UXPressia is attached </a:t>
            </a:r>
            <a:r>
              <a:rPr lang="en-IN" sz="1800" u="sng" dirty="0">
                <a:solidFill>
                  <a:schemeClr val="hlink"/>
                </a:solidFill>
                <a:latin typeface="Calibri"/>
                <a:ea typeface="Calibri"/>
                <a:cs typeface="Calibri"/>
                <a:sym typeface="Calibri"/>
                <a:hlinkClick r:id="rId4"/>
              </a:rPr>
              <a:t>here</a:t>
            </a:r>
            <a:r>
              <a:rPr lang="en-IN" sz="1800" dirty="0">
                <a:latin typeface="Calibri"/>
                <a:ea typeface="Calibri"/>
                <a:cs typeface="Calibri"/>
                <a:sym typeface="Calibri"/>
              </a:rPr>
              <a:t> for your reference.</a:t>
            </a:r>
            <a:endParaRPr sz="1800"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IN" sz="1800" dirty="0">
                <a:solidFill>
                  <a:schemeClr val="dk1"/>
                </a:solidFill>
                <a:latin typeface="Calibri"/>
                <a:ea typeface="Calibri"/>
                <a:cs typeface="Calibri"/>
                <a:sym typeface="Calibri"/>
              </a:rPr>
              <a:t>Export the image of user persona in </a:t>
            </a:r>
            <a:r>
              <a:rPr lang="en-IN" sz="1800" dirty="0" err="1">
                <a:solidFill>
                  <a:schemeClr val="dk1"/>
                </a:solidFill>
                <a:latin typeface="Calibri"/>
                <a:ea typeface="Calibri"/>
                <a:cs typeface="Calibri"/>
                <a:sym typeface="Calibri"/>
              </a:rPr>
              <a:t>png</a:t>
            </a:r>
            <a:r>
              <a:rPr lang="en-IN" sz="1800" dirty="0">
                <a:solidFill>
                  <a:schemeClr val="dk1"/>
                </a:solidFill>
                <a:latin typeface="Calibri"/>
                <a:ea typeface="Calibri"/>
                <a:cs typeface="Calibri"/>
                <a:sym typeface="Calibri"/>
              </a:rPr>
              <a:t> format.</a:t>
            </a:r>
            <a:endParaRPr sz="1800" dirty="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Submit the user persona in the </a:t>
            </a:r>
            <a:r>
              <a:rPr lang="en-IN" sz="1800" dirty="0" err="1">
                <a:latin typeface="Calibri"/>
                <a:ea typeface="Calibri"/>
                <a:cs typeface="Calibri"/>
                <a:sym typeface="Calibri"/>
              </a:rPr>
              <a:t>png</a:t>
            </a:r>
            <a:r>
              <a:rPr lang="en-IN" sz="1800" dirty="0">
                <a:latin typeface="Calibri"/>
                <a:ea typeface="Calibri"/>
                <a:cs typeface="Calibri"/>
                <a:sym typeface="Calibri"/>
              </a:rPr>
              <a:t> format in the template provided on the platform</a:t>
            </a:r>
            <a:endParaRPr sz="1800"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Journey Map</a:t>
            </a:r>
            <a:endParaRPr/>
          </a:p>
        </p:txBody>
      </p:sp>
      <p:sp>
        <p:nvSpPr>
          <p:cNvPr id="723" name="Google Shape;723;p49"/>
          <p:cNvSpPr txBox="1"/>
          <p:nvPr/>
        </p:nvSpPr>
        <p:spPr>
          <a:xfrm>
            <a:off x="380850" y="829550"/>
            <a:ext cx="8382300" cy="4097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Create a user journey map using </a:t>
            </a:r>
            <a:r>
              <a:rPr lang="en-IN" sz="1800" u="sng" dirty="0">
                <a:solidFill>
                  <a:schemeClr val="hlink"/>
                </a:solidFill>
                <a:latin typeface="Calibri"/>
                <a:ea typeface="Calibri"/>
                <a:cs typeface="Calibri"/>
                <a:sym typeface="Calibri"/>
                <a:hlinkClick r:id="rId3"/>
              </a:rPr>
              <a:t>UXPressia</a:t>
            </a:r>
            <a:r>
              <a:rPr lang="en-IN" sz="1800" dirty="0">
                <a:latin typeface="Calibri"/>
                <a:ea typeface="Calibri"/>
                <a:cs typeface="Calibri"/>
                <a:sym typeface="Calibri"/>
              </a:rPr>
              <a:t>. A sample user journey map created using UXPressia is attached </a:t>
            </a:r>
            <a:r>
              <a:rPr lang="en-IN" sz="1800" u="sng" dirty="0">
                <a:solidFill>
                  <a:schemeClr val="hlink"/>
                </a:solidFill>
                <a:latin typeface="Calibri"/>
                <a:ea typeface="Calibri"/>
                <a:cs typeface="Calibri"/>
                <a:sym typeface="Calibri"/>
                <a:hlinkClick r:id="rId4"/>
              </a:rPr>
              <a:t>here</a:t>
            </a:r>
            <a:r>
              <a:rPr lang="en-IN" sz="1800" dirty="0">
                <a:latin typeface="Calibri"/>
                <a:ea typeface="Calibri"/>
                <a:cs typeface="Calibri"/>
                <a:sym typeface="Calibri"/>
              </a:rPr>
              <a:t> for your reference.</a:t>
            </a:r>
            <a:endParaRPr sz="1800" dirty="0">
              <a:latin typeface="Calibri"/>
              <a:ea typeface="Calibri"/>
              <a:cs typeface="Calibri"/>
              <a:sym typeface="Calibri"/>
            </a:endParaRPr>
          </a:p>
          <a:p>
            <a:pPr marL="457200" lvl="0" indent="-342900" algn="l" rtl="0">
              <a:lnSpc>
                <a:spcPct val="115000"/>
              </a:lnSpc>
              <a:spcBef>
                <a:spcPts val="0"/>
              </a:spcBef>
              <a:spcAft>
                <a:spcPts val="0"/>
              </a:spcAft>
              <a:buSzPts val="1800"/>
              <a:buFont typeface="Calibri"/>
              <a:buChar char="●"/>
            </a:pPr>
            <a:r>
              <a:rPr lang="en-IN" sz="1800" dirty="0">
                <a:latin typeface="Calibri"/>
                <a:ea typeface="Calibri"/>
                <a:cs typeface="Calibri"/>
                <a:sym typeface="Calibri"/>
              </a:rPr>
              <a:t>Export the image of user journey map in </a:t>
            </a:r>
            <a:r>
              <a:rPr lang="en-IN" sz="1800" dirty="0" err="1">
                <a:latin typeface="Calibri"/>
                <a:ea typeface="Calibri"/>
                <a:cs typeface="Calibri"/>
                <a:sym typeface="Calibri"/>
              </a:rPr>
              <a:t>png</a:t>
            </a:r>
            <a:r>
              <a:rPr lang="en-IN" sz="1800" dirty="0">
                <a:latin typeface="Calibri"/>
                <a:ea typeface="Calibri"/>
                <a:cs typeface="Calibri"/>
                <a:sym typeface="Calibri"/>
              </a:rPr>
              <a:t> format.</a:t>
            </a:r>
          </a:p>
          <a:p>
            <a:pPr marL="457200" lvl="0" indent="-342900">
              <a:lnSpc>
                <a:spcPct val="115000"/>
              </a:lnSpc>
              <a:buSzPts val="1800"/>
              <a:buFont typeface="Calibri"/>
              <a:buChar char="●"/>
            </a:pPr>
            <a:r>
              <a:rPr lang="en-US" sz="1800" dirty="0">
                <a:latin typeface="Calibri"/>
                <a:ea typeface="Calibri"/>
                <a:cs typeface="Calibri"/>
                <a:sym typeface="Calibri"/>
              </a:rPr>
              <a:t>Submit the user persona in the </a:t>
            </a:r>
            <a:r>
              <a:rPr lang="en-US" sz="1800" dirty="0" err="1">
                <a:latin typeface="Calibri"/>
                <a:ea typeface="Calibri"/>
                <a:cs typeface="Calibri"/>
                <a:sym typeface="Calibri"/>
              </a:rPr>
              <a:t>png</a:t>
            </a:r>
            <a:r>
              <a:rPr lang="en-US" sz="1800" dirty="0">
                <a:latin typeface="Calibri"/>
                <a:ea typeface="Calibri"/>
                <a:cs typeface="Calibri"/>
                <a:sym typeface="Calibri"/>
              </a:rPr>
              <a:t> format in the template provided on the platform</a:t>
            </a: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a:off x="316679"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User Journey Map</a:t>
            </a:r>
            <a:endParaRPr/>
          </a:p>
        </p:txBody>
      </p:sp>
      <p:pic>
        <p:nvPicPr>
          <p:cNvPr id="4" name="Picture 3" descr="A screenshot of a cell phone&#10;&#10;Description automatically generated">
            <a:extLst>
              <a:ext uri="{FF2B5EF4-FFF2-40B4-BE49-F238E27FC236}">
                <a16:creationId xmlns:a16="http://schemas.microsoft.com/office/drawing/2014/main" id="{03B1F873-50C6-4C33-9D01-2F4FB5648136}"/>
              </a:ext>
            </a:extLst>
          </p:cNvPr>
          <p:cNvPicPr>
            <a:picLocks noChangeAspect="1"/>
          </p:cNvPicPr>
          <p:nvPr/>
        </p:nvPicPr>
        <p:blipFill>
          <a:blip r:embed="rId3"/>
          <a:stretch>
            <a:fillRect/>
          </a:stretch>
        </p:blipFill>
        <p:spPr>
          <a:xfrm>
            <a:off x="0" y="0"/>
            <a:ext cx="9144000" cy="5102559"/>
          </a:xfrm>
          <a:prstGeom prst="rect">
            <a:avLst/>
          </a:prstGeom>
        </p:spPr>
      </p:pic>
    </p:spTree>
    <p:extLst>
      <p:ext uri="{BB962C8B-B14F-4D97-AF65-F5344CB8AC3E}">
        <p14:creationId xmlns:p14="http://schemas.microsoft.com/office/powerpoint/2010/main" val="344197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0"/>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5: Minimum Viable Product Creation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1"/>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Features/Functionalities</a:t>
            </a:r>
            <a:endParaRPr/>
          </a:p>
        </p:txBody>
      </p:sp>
      <p:sp>
        <p:nvSpPr>
          <p:cNvPr id="735" name="Google Shape;735;p51"/>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&lt;List all the appropriate features/functionalities for the product.&gt;</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Submission Guidelines</a:t>
            </a:r>
            <a:endParaRPr/>
          </a:p>
        </p:txBody>
      </p:sp>
      <p:sp>
        <p:nvSpPr>
          <p:cNvPr id="623" name="Google Shape;623;p35"/>
          <p:cNvSpPr txBox="1"/>
          <p:nvPr/>
        </p:nvSpPr>
        <p:spPr>
          <a:xfrm>
            <a:off x="134400" y="1301975"/>
            <a:ext cx="8318400" cy="377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IN" dirty="0"/>
              <a:t>Submit the following parts of the project in this </a:t>
            </a:r>
            <a:r>
              <a:rPr lang="en-IN" b="1" i="1" dirty="0"/>
              <a:t>“Presentation’’</a:t>
            </a:r>
            <a:r>
              <a:rPr lang="en-IN" b="1" dirty="0"/>
              <a:t> </a:t>
            </a:r>
            <a:r>
              <a:rPr lang="en-IN" dirty="0"/>
              <a:t>file</a:t>
            </a:r>
            <a:endParaRPr dirty="0"/>
          </a:p>
          <a:p>
            <a:pPr marL="914400" lvl="1" indent="-317500" algn="l" rtl="0">
              <a:lnSpc>
                <a:spcPct val="115000"/>
              </a:lnSpc>
              <a:spcBef>
                <a:spcPts val="0"/>
              </a:spcBef>
              <a:spcAft>
                <a:spcPts val="0"/>
              </a:spcAft>
              <a:buSzPts val="1400"/>
              <a:buChar char="○"/>
            </a:pPr>
            <a:r>
              <a:rPr lang="en-IN" dirty="0"/>
              <a:t>Part 1 - Understanding the market</a:t>
            </a:r>
            <a:endParaRPr dirty="0"/>
          </a:p>
          <a:p>
            <a:pPr marL="914400" lvl="1" indent="-317500" algn="l" rtl="0">
              <a:lnSpc>
                <a:spcPct val="115000"/>
              </a:lnSpc>
              <a:spcBef>
                <a:spcPts val="0"/>
              </a:spcBef>
              <a:spcAft>
                <a:spcPts val="0"/>
              </a:spcAft>
              <a:buSzPts val="1400"/>
              <a:buChar char="○"/>
            </a:pPr>
            <a:r>
              <a:rPr lang="en-IN" dirty="0"/>
              <a:t>Part 2 - User research </a:t>
            </a:r>
            <a:endParaRPr dirty="0"/>
          </a:p>
          <a:p>
            <a:pPr marL="914400" lvl="1" indent="-317500" algn="l" rtl="0">
              <a:lnSpc>
                <a:spcPct val="115000"/>
              </a:lnSpc>
              <a:spcBef>
                <a:spcPts val="0"/>
              </a:spcBef>
              <a:spcAft>
                <a:spcPts val="0"/>
              </a:spcAft>
              <a:buSzPts val="1400"/>
              <a:buChar char="○"/>
            </a:pPr>
            <a:r>
              <a:rPr lang="en-IN" dirty="0"/>
              <a:t>Part 5 - MVP Creation</a:t>
            </a:r>
            <a:endParaRPr dirty="0"/>
          </a:p>
          <a:p>
            <a:pPr marL="914400" lvl="1" indent="-317500" algn="l" rtl="0">
              <a:lnSpc>
                <a:spcPct val="115000"/>
              </a:lnSpc>
              <a:spcBef>
                <a:spcPts val="0"/>
              </a:spcBef>
              <a:spcAft>
                <a:spcPts val="0"/>
              </a:spcAft>
              <a:buSzPts val="1400"/>
              <a:buChar char="○"/>
            </a:pPr>
            <a:r>
              <a:rPr lang="en-IN" dirty="0"/>
              <a:t>Part 6 - Sketching</a:t>
            </a:r>
            <a:endParaRPr dirty="0"/>
          </a:p>
          <a:p>
            <a:pPr marL="914400" lvl="1" indent="-317500" algn="l" rtl="0">
              <a:lnSpc>
                <a:spcPct val="115000"/>
              </a:lnSpc>
              <a:spcBef>
                <a:spcPts val="0"/>
              </a:spcBef>
              <a:spcAft>
                <a:spcPts val="0"/>
              </a:spcAft>
              <a:buSzPts val="1400"/>
              <a:buChar char="○"/>
            </a:pPr>
            <a:r>
              <a:rPr lang="en-IN" dirty="0"/>
              <a:t>Part 7 - Wireframing &amp; </a:t>
            </a:r>
            <a:r>
              <a:rPr lang="en-IN"/>
              <a:t>Prototyping </a:t>
            </a:r>
            <a:endParaRPr dirty="0"/>
          </a:p>
          <a:p>
            <a:pPr marL="457200" lvl="0" indent="-317500" algn="l" rtl="0">
              <a:lnSpc>
                <a:spcPct val="115000"/>
              </a:lnSpc>
              <a:spcBef>
                <a:spcPts val="0"/>
              </a:spcBef>
              <a:spcAft>
                <a:spcPts val="0"/>
              </a:spcAft>
              <a:buSzPts val="1400"/>
              <a:buChar char="●"/>
            </a:pPr>
            <a:r>
              <a:rPr lang="en-IN" dirty="0"/>
              <a:t>Submit the following part of the project in the template document provided on the platform.</a:t>
            </a:r>
            <a:endParaRPr dirty="0"/>
          </a:p>
          <a:p>
            <a:pPr marL="914400" lvl="1" indent="-317500" algn="l" rtl="0">
              <a:lnSpc>
                <a:spcPct val="115000"/>
              </a:lnSpc>
              <a:spcBef>
                <a:spcPts val="0"/>
              </a:spcBef>
              <a:spcAft>
                <a:spcPts val="0"/>
              </a:spcAft>
              <a:buSzPts val="1400"/>
              <a:buChar char="○"/>
            </a:pPr>
            <a:r>
              <a:rPr lang="en-IN" dirty="0"/>
              <a:t>Part 3 - Business Model Canvas</a:t>
            </a:r>
          </a:p>
          <a:p>
            <a:pPr marL="914400" lvl="1" indent="-317500">
              <a:lnSpc>
                <a:spcPct val="115000"/>
              </a:lnSpc>
              <a:buClr>
                <a:schemeClr val="dk1"/>
              </a:buClr>
              <a:buSzPts val="1400"/>
              <a:buChar char="○"/>
            </a:pPr>
            <a:r>
              <a:rPr lang="en-US" dirty="0">
                <a:solidFill>
                  <a:schemeClr val="dk1"/>
                </a:solidFill>
              </a:rPr>
              <a:t>Part 4 - Product Artifacts</a:t>
            </a:r>
          </a:p>
          <a:p>
            <a:pPr marL="1371600" lvl="2" indent="-317500">
              <a:lnSpc>
                <a:spcPct val="115000"/>
              </a:lnSpc>
              <a:buClr>
                <a:schemeClr val="dk1"/>
              </a:buClr>
              <a:buSzPts val="1400"/>
              <a:buChar char="■"/>
            </a:pPr>
            <a:r>
              <a:rPr lang="en-US" dirty="0">
                <a:solidFill>
                  <a:schemeClr val="dk1"/>
                </a:solidFill>
              </a:rPr>
              <a:t>User Persona</a:t>
            </a:r>
          </a:p>
          <a:p>
            <a:pPr marL="1371600" lvl="2" indent="-317500">
              <a:lnSpc>
                <a:spcPct val="115000"/>
              </a:lnSpc>
              <a:buClr>
                <a:schemeClr val="dk1"/>
              </a:buClr>
              <a:buSzPts val="1400"/>
              <a:buChar char="■"/>
            </a:pPr>
            <a:r>
              <a:rPr lang="en-US" dirty="0">
                <a:solidFill>
                  <a:schemeClr val="dk1"/>
                </a:solidFill>
              </a:rPr>
              <a:t>User Journey Map</a:t>
            </a:r>
            <a:endParaRPr lang="en-US" dirty="0"/>
          </a:p>
          <a:p>
            <a:pPr marL="0" lvl="0" indent="0" algn="l" rtl="0">
              <a:lnSpc>
                <a:spcPct val="115000"/>
              </a:lnSpc>
              <a:spcBef>
                <a:spcPts val="0"/>
              </a:spcBef>
              <a:spcAft>
                <a:spcPts val="0"/>
              </a:spcAft>
              <a:buNone/>
            </a:pPr>
            <a:r>
              <a:rPr lang="en-US" b="1" dirty="0"/>
              <a:t>Note</a:t>
            </a:r>
            <a:r>
              <a:rPr lang="en-US" dirty="0"/>
              <a:t>: Finally you have to add this </a:t>
            </a:r>
            <a:r>
              <a:rPr lang="en-US" b="1" dirty="0"/>
              <a:t>Presentation &amp; other submission documents </a:t>
            </a:r>
            <a:r>
              <a:rPr lang="en-US" dirty="0"/>
              <a:t>in a ZIP folder and upload it in the submission section on the platform. More details in slides to follow</a:t>
            </a:r>
          </a:p>
        </p:txBody>
      </p:sp>
      <p:sp>
        <p:nvSpPr>
          <p:cNvPr id="624" name="Google Shape;624;p35"/>
          <p:cNvSpPr txBox="1"/>
          <p:nvPr/>
        </p:nvSpPr>
        <p:spPr>
          <a:xfrm>
            <a:off x="134400" y="736875"/>
            <a:ext cx="8452800" cy="7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a:t>After completing all the parts of the project, you will have to submit your responses in the following manner.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2"/>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Must Have Features</a:t>
            </a:r>
            <a:endParaRPr/>
          </a:p>
        </p:txBody>
      </p:sp>
      <p:graphicFrame>
        <p:nvGraphicFramePr>
          <p:cNvPr id="741" name="Google Shape;741;p52"/>
          <p:cNvGraphicFramePr/>
          <p:nvPr/>
        </p:nvGraphicFramePr>
        <p:xfrm>
          <a:off x="952500" y="1057475"/>
          <a:ext cx="7239000" cy="2738880"/>
        </p:xfrm>
        <a:graphic>
          <a:graphicData uri="http://schemas.openxmlformats.org/drawingml/2006/table">
            <a:tbl>
              <a:tblPr>
                <a:noFill/>
                <a:tableStyleId>{ADEF916E-E4ED-461B-B27E-FC02062E6889}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616175">
                <a:tc>
                  <a:txBody>
                    <a:bodyPr/>
                    <a:lstStyle/>
                    <a:p>
                      <a:pPr marL="0" lvl="0" indent="0" algn="ctr" rtl="0">
                        <a:spcBef>
                          <a:spcPts val="0"/>
                        </a:spcBef>
                        <a:spcAft>
                          <a:spcPts val="0"/>
                        </a:spcAft>
                        <a:buNone/>
                      </a:pPr>
                      <a:r>
                        <a:rPr lang="en-IN" sz="1600" b="1"/>
                        <a:t>Feature</a:t>
                      </a:r>
                      <a:endParaRPr sz="1600" b="1"/>
                    </a:p>
                  </a:txBody>
                  <a:tcPr marL="91425" marR="91425" marT="91425" marB="91425"/>
                </a:tc>
                <a:tc>
                  <a:txBody>
                    <a:bodyPr/>
                    <a:lstStyle/>
                    <a:p>
                      <a:pPr marL="0" lvl="0" indent="0" algn="ctr" rtl="0">
                        <a:spcBef>
                          <a:spcPts val="0"/>
                        </a:spcBef>
                        <a:spcAft>
                          <a:spcPts val="0"/>
                        </a:spcAft>
                        <a:buNone/>
                      </a:pPr>
                      <a:r>
                        <a:rPr lang="en-IN" sz="1600" b="1"/>
                        <a:t>Reason behind choosing this as a ‘Must Have Feature’</a:t>
                      </a:r>
                      <a:endParaRPr sz="1600" b="1"/>
                    </a:p>
                  </a:txBody>
                  <a:tcPr marL="91425" marR="91425" marT="91425" marB="91425"/>
                </a:tc>
                <a:extLst>
                  <a:ext uri="{0D108BD9-81ED-4DB2-BD59-A6C34878D82A}">
                    <a16:rowId xmlns:a16="http://schemas.microsoft.com/office/drawing/2014/main" val="10000"/>
                  </a:ext>
                </a:extLst>
              </a:tr>
              <a:tr h="6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894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742" name="Google Shape;742;p52"/>
          <p:cNvSpPr txBox="1"/>
          <p:nvPr/>
        </p:nvSpPr>
        <p:spPr>
          <a:xfrm>
            <a:off x="952600" y="4114800"/>
            <a:ext cx="72390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Note: </a:t>
            </a:r>
            <a:r>
              <a:rPr lang="en-IN"/>
              <a:t>Add rows in the above table as per the requirement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3"/>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Nice to Have Features</a:t>
            </a:r>
            <a:endParaRPr/>
          </a:p>
        </p:txBody>
      </p:sp>
      <p:sp>
        <p:nvSpPr>
          <p:cNvPr id="748" name="Google Shape;748;p53"/>
          <p:cNvSpPr txBox="1"/>
          <p:nvPr/>
        </p:nvSpPr>
        <p:spPr>
          <a:xfrm>
            <a:off x="380850" y="853200"/>
            <a:ext cx="83823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latin typeface="Calibri"/>
                <a:ea typeface="Calibri"/>
                <a:cs typeface="Calibri"/>
                <a:sym typeface="Calibri"/>
              </a:rPr>
              <a:t>&lt;List all ‘Nice to Have Features’ for the product.&gt;</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4"/>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6: Sketching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Features</a:t>
            </a:r>
            <a:endParaRPr/>
          </a:p>
        </p:txBody>
      </p:sp>
      <p:graphicFrame>
        <p:nvGraphicFramePr>
          <p:cNvPr id="760" name="Google Shape;760;p55"/>
          <p:cNvGraphicFramePr/>
          <p:nvPr/>
        </p:nvGraphicFramePr>
        <p:xfrm>
          <a:off x="952500" y="1435100"/>
          <a:ext cx="7239000" cy="2220990"/>
        </p:xfrm>
        <a:graphic>
          <a:graphicData uri="http://schemas.openxmlformats.org/drawingml/2006/table">
            <a:tbl>
              <a:tblPr>
                <a:noFill/>
                <a:tableStyleId>{ADEF916E-E4ED-461B-B27E-FC02062E6889}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243375">
                <a:tc>
                  <a:txBody>
                    <a:bodyPr/>
                    <a:lstStyle/>
                    <a:p>
                      <a:pPr marL="0" lvl="0" indent="0" algn="ctr" rtl="0">
                        <a:spcBef>
                          <a:spcPts val="0"/>
                        </a:spcBef>
                        <a:spcAft>
                          <a:spcPts val="0"/>
                        </a:spcAft>
                        <a:buNone/>
                      </a:pPr>
                      <a:r>
                        <a:rPr lang="en-IN" sz="1600" b="1"/>
                        <a:t>Page name</a:t>
                      </a:r>
                      <a:endParaRPr sz="1600" b="1"/>
                    </a:p>
                  </a:txBody>
                  <a:tcPr marL="91425" marR="91425" marT="91425" marB="91425"/>
                </a:tc>
                <a:tc>
                  <a:txBody>
                    <a:bodyPr/>
                    <a:lstStyle/>
                    <a:p>
                      <a:pPr marL="0" lvl="0" indent="0" algn="ctr" rtl="0">
                        <a:spcBef>
                          <a:spcPts val="0"/>
                        </a:spcBef>
                        <a:spcAft>
                          <a:spcPts val="0"/>
                        </a:spcAft>
                        <a:buNone/>
                      </a:pPr>
                      <a:r>
                        <a:rPr lang="en-IN" sz="1600" b="1"/>
                        <a:t>It’s Features/Functionalities</a:t>
                      </a:r>
                      <a:endParaRPr sz="1600" b="1"/>
                    </a:p>
                  </a:txBody>
                  <a:tcPr marL="91425" marR="91425" marT="91425" marB="91425"/>
                </a:tc>
                <a:extLst>
                  <a:ext uri="{0D108BD9-81ED-4DB2-BD59-A6C34878D82A}">
                    <a16:rowId xmlns:a16="http://schemas.microsoft.com/office/drawing/2014/main" val="10000"/>
                  </a:ext>
                </a:extLst>
              </a:tr>
              <a:tr h="5981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981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5981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761" name="Google Shape;761;p55"/>
          <p:cNvSpPr txBox="1"/>
          <p:nvPr/>
        </p:nvSpPr>
        <p:spPr>
          <a:xfrm>
            <a:off x="952600" y="4114800"/>
            <a:ext cx="72390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Note: </a:t>
            </a:r>
            <a:r>
              <a:rPr lang="en-IN"/>
              <a:t>Add a row in the above table for each page you will create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6"/>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&lt;Page Name&gt;</a:t>
            </a:r>
            <a:endParaRPr/>
          </a:p>
        </p:txBody>
      </p:sp>
      <p:sp>
        <p:nvSpPr>
          <p:cNvPr id="767" name="Google Shape;767;p56"/>
          <p:cNvSpPr txBox="1"/>
          <p:nvPr/>
        </p:nvSpPr>
        <p:spPr>
          <a:xfrm>
            <a:off x="316675" y="4587750"/>
            <a:ext cx="72390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Note: </a:t>
            </a:r>
            <a:r>
              <a:rPr lang="en-IN"/>
              <a:t>Duplicate this slide for each of the pages you create</a:t>
            </a:r>
            <a:endParaRPr/>
          </a:p>
        </p:txBody>
      </p:sp>
      <p:cxnSp>
        <p:nvCxnSpPr>
          <p:cNvPr id="768" name="Google Shape;768;p56"/>
          <p:cNvCxnSpPr/>
          <p:nvPr/>
        </p:nvCxnSpPr>
        <p:spPr>
          <a:xfrm flipH="1">
            <a:off x="4493850" y="1065300"/>
            <a:ext cx="3900" cy="3012900"/>
          </a:xfrm>
          <a:prstGeom prst="straightConnector1">
            <a:avLst/>
          </a:prstGeom>
          <a:noFill/>
          <a:ln w="9525" cap="flat" cmpd="sng">
            <a:solidFill>
              <a:srgbClr val="44546A"/>
            </a:solidFill>
            <a:prstDash val="solid"/>
            <a:round/>
            <a:headEnd type="none" w="med" len="med"/>
            <a:tailEnd type="none" w="med" len="med"/>
          </a:ln>
        </p:spPr>
      </p:cxnSp>
      <p:sp>
        <p:nvSpPr>
          <p:cNvPr id="769" name="Google Shape;769;p56"/>
          <p:cNvSpPr txBox="1"/>
          <p:nvPr/>
        </p:nvSpPr>
        <p:spPr>
          <a:xfrm>
            <a:off x="630250" y="841150"/>
            <a:ext cx="3175800" cy="374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a:latin typeface="Calibri"/>
                <a:ea typeface="Calibri"/>
                <a:cs typeface="Calibri"/>
                <a:sym typeface="Calibri"/>
              </a:rPr>
              <a:t>Add a small description of the features/buttons/redirections of this page. </a:t>
            </a:r>
            <a:endParaRPr sz="1800">
              <a:latin typeface="Calibri"/>
              <a:ea typeface="Calibri"/>
              <a:cs typeface="Calibri"/>
              <a:sym typeface="Calibri"/>
            </a:endParaRPr>
          </a:p>
        </p:txBody>
      </p:sp>
      <p:sp>
        <p:nvSpPr>
          <p:cNvPr id="770" name="Google Shape;770;p56"/>
          <p:cNvSpPr/>
          <p:nvPr/>
        </p:nvSpPr>
        <p:spPr>
          <a:xfrm>
            <a:off x="5337950" y="841150"/>
            <a:ext cx="3081300" cy="37467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7"/>
          <p:cNvSpPr txBox="1">
            <a:spLocks noGrp="1"/>
          </p:cNvSpPr>
          <p:nvPr>
            <p:ph type="title"/>
          </p:nvPr>
        </p:nvSpPr>
        <p:spPr>
          <a:xfrm>
            <a:off x="618150" y="220900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7: Wireframing and Prototyping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8"/>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&lt;Page Name&gt;</a:t>
            </a:r>
            <a:endParaRPr/>
          </a:p>
        </p:txBody>
      </p:sp>
      <p:sp>
        <p:nvSpPr>
          <p:cNvPr id="782" name="Google Shape;782;p58"/>
          <p:cNvSpPr txBox="1"/>
          <p:nvPr/>
        </p:nvSpPr>
        <p:spPr>
          <a:xfrm>
            <a:off x="316675" y="4587750"/>
            <a:ext cx="723900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Note: </a:t>
            </a:r>
            <a:r>
              <a:rPr lang="en-IN"/>
              <a:t>Duplicate this slide for each of the pages you create</a:t>
            </a:r>
            <a:endParaRPr/>
          </a:p>
        </p:txBody>
      </p:sp>
      <p:sp>
        <p:nvSpPr>
          <p:cNvPr id="783" name="Google Shape;783;p58"/>
          <p:cNvSpPr txBox="1"/>
          <p:nvPr/>
        </p:nvSpPr>
        <p:spPr>
          <a:xfrm>
            <a:off x="514650" y="708163"/>
            <a:ext cx="81147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latin typeface="Calibri"/>
                <a:ea typeface="Calibri"/>
                <a:cs typeface="Calibri"/>
                <a:sym typeface="Calibri"/>
              </a:rPr>
              <a:t>Add the screenshot of the wireframe for this page below.</a:t>
            </a:r>
            <a:endParaRPr sz="1800">
              <a:latin typeface="Calibri"/>
              <a:ea typeface="Calibri"/>
              <a:cs typeface="Calibri"/>
              <a:sym typeface="Calibri"/>
            </a:endParaRPr>
          </a:p>
        </p:txBody>
      </p:sp>
      <p:sp>
        <p:nvSpPr>
          <p:cNvPr id="784" name="Google Shape;784;p58"/>
          <p:cNvSpPr/>
          <p:nvPr/>
        </p:nvSpPr>
        <p:spPr>
          <a:xfrm>
            <a:off x="3058100" y="1214900"/>
            <a:ext cx="3027900" cy="33729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9"/>
          <p:cNvSpPr txBox="1"/>
          <p:nvPr/>
        </p:nvSpPr>
        <p:spPr>
          <a:xfrm>
            <a:off x="194775" y="133275"/>
            <a:ext cx="6899100" cy="39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sz="3000">
                <a:solidFill>
                  <a:srgbClr val="FFFFFF"/>
                </a:solidFill>
              </a:rPr>
              <a:t>Navigational Flow</a:t>
            </a:r>
            <a:endParaRPr sz="3000">
              <a:solidFill>
                <a:srgbClr val="FFFFFF"/>
              </a:solidFill>
            </a:endParaRPr>
          </a:p>
        </p:txBody>
      </p:sp>
      <p:sp>
        <p:nvSpPr>
          <p:cNvPr id="790" name="Google Shape;790;p59"/>
          <p:cNvSpPr txBox="1"/>
          <p:nvPr/>
        </p:nvSpPr>
        <p:spPr>
          <a:xfrm>
            <a:off x="514650" y="708163"/>
            <a:ext cx="81147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latin typeface="Calibri"/>
                <a:ea typeface="Calibri"/>
                <a:cs typeface="Calibri"/>
                <a:sym typeface="Calibri"/>
              </a:rPr>
              <a:t>Place the navigational flow structure here</a:t>
            </a:r>
            <a:endParaRPr sz="1800">
              <a:latin typeface="Calibri"/>
              <a:ea typeface="Calibri"/>
              <a:cs typeface="Calibri"/>
              <a:sym typeface="Calibri"/>
            </a:endParaRPr>
          </a:p>
        </p:txBody>
      </p:sp>
      <p:sp>
        <p:nvSpPr>
          <p:cNvPr id="791" name="Google Shape;791;p59"/>
          <p:cNvSpPr/>
          <p:nvPr/>
        </p:nvSpPr>
        <p:spPr>
          <a:xfrm>
            <a:off x="749375" y="1214900"/>
            <a:ext cx="7645200" cy="3576600"/>
          </a:xfrm>
          <a:prstGeom prst="rect">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0"/>
          <p:cNvSpPr txBox="1"/>
          <p:nvPr/>
        </p:nvSpPr>
        <p:spPr>
          <a:xfrm>
            <a:off x="194775" y="133275"/>
            <a:ext cx="6899100" cy="39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sz="3000">
                <a:solidFill>
                  <a:srgbClr val="FFFFFF"/>
                </a:solidFill>
              </a:rPr>
              <a:t>Tools used</a:t>
            </a:r>
            <a:endParaRPr sz="3000">
              <a:solidFill>
                <a:srgbClr val="FFFFFF"/>
              </a:solidFill>
            </a:endParaRPr>
          </a:p>
        </p:txBody>
      </p:sp>
      <p:graphicFrame>
        <p:nvGraphicFramePr>
          <p:cNvPr id="797" name="Google Shape;797;p60"/>
          <p:cNvGraphicFramePr/>
          <p:nvPr/>
        </p:nvGraphicFramePr>
        <p:xfrm>
          <a:off x="952500" y="2190750"/>
          <a:ext cx="7239000" cy="792420"/>
        </p:xfrm>
        <a:graphic>
          <a:graphicData uri="http://schemas.openxmlformats.org/drawingml/2006/table">
            <a:tbl>
              <a:tblPr>
                <a:noFill/>
                <a:tableStyleId>{ADEF916E-E4ED-461B-B27E-FC02062E6889}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IN" b="1"/>
                        <a:t>Wireframing</a:t>
                      </a:r>
                      <a:endParaRPr b="1"/>
                    </a:p>
                  </a:txBody>
                  <a:tcPr marL="91425" marR="91425" marT="91425" marB="91425"/>
                </a:tc>
                <a:tc>
                  <a:txBody>
                    <a:bodyPr/>
                    <a:lstStyle/>
                    <a:p>
                      <a:pPr marL="0" lvl="0" indent="0" algn="ctr" rtl="0">
                        <a:spcBef>
                          <a:spcPts val="0"/>
                        </a:spcBef>
                        <a:spcAft>
                          <a:spcPts val="0"/>
                        </a:spcAft>
                        <a:buNone/>
                      </a:pPr>
                      <a:r>
                        <a:rPr lang="en-IN"/>
                        <a:t>&lt;Mention the tool used here&gt;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IN" b="1"/>
                        <a:t>Prototyping</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IN">
                          <a:solidFill>
                            <a:schemeClr val="dk1"/>
                          </a:solidFill>
                        </a:rPr>
                        <a:t>&lt;Mention the tool used here&gt;</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61"/>
          <p:cNvSpPr txBox="1"/>
          <p:nvPr/>
        </p:nvSpPr>
        <p:spPr>
          <a:xfrm>
            <a:off x="194775" y="133275"/>
            <a:ext cx="6899100" cy="399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sz="3000">
                <a:solidFill>
                  <a:srgbClr val="FFFFFF"/>
                </a:solidFill>
              </a:rPr>
              <a:t>Prototyping</a:t>
            </a:r>
            <a:endParaRPr sz="3000">
              <a:solidFill>
                <a:srgbClr val="FFFFFF"/>
              </a:solidFill>
            </a:endParaRPr>
          </a:p>
        </p:txBody>
      </p:sp>
      <p:graphicFrame>
        <p:nvGraphicFramePr>
          <p:cNvPr id="803" name="Google Shape;803;p61"/>
          <p:cNvGraphicFramePr/>
          <p:nvPr/>
        </p:nvGraphicFramePr>
        <p:xfrm>
          <a:off x="952500" y="2190750"/>
          <a:ext cx="7239000" cy="396210"/>
        </p:xfrm>
        <a:graphic>
          <a:graphicData uri="http://schemas.openxmlformats.org/drawingml/2006/table">
            <a:tbl>
              <a:tblPr>
                <a:noFill/>
                <a:tableStyleId>{ADEF916E-E4ED-461B-B27E-FC02062E6889}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IN" b="1"/>
                        <a:t>Prototyping</a:t>
                      </a:r>
                      <a:endParaRPr b="1"/>
                    </a:p>
                  </a:txBody>
                  <a:tcPr marL="91425" marR="91425" marT="91425" marB="91425"/>
                </a:tc>
                <a:tc>
                  <a:txBody>
                    <a:bodyPr/>
                    <a:lstStyle/>
                    <a:p>
                      <a:pPr marL="0" lvl="0" indent="0" algn="ctr" rtl="0">
                        <a:spcBef>
                          <a:spcPts val="0"/>
                        </a:spcBef>
                        <a:spcAft>
                          <a:spcPts val="0"/>
                        </a:spcAft>
                        <a:buNone/>
                      </a:pPr>
                      <a:r>
                        <a:rPr lang="en-IN">
                          <a:solidFill>
                            <a:schemeClr val="dk1"/>
                          </a:solidFill>
                        </a:rPr>
                        <a:t>&lt;Enter the link for your prototype here&gt;</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1: Understanding the Market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4"/>
          <p:cNvSpPr txBox="1"/>
          <p:nvPr/>
        </p:nvSpPr>
        <p:spPr>
          <a:xfrm>
            <a:off x="560875" y="4107403"/>
            <a:ext cx="6895200" cy="650100"/>
          </a:xfrm>
          <a:prstGeom prst="rect">
            <a:avLst/>
          </a:prstGeom>
          <a:noFill/>
          <a:ln>
            <a:noFill/>
          </a:ln>
        </p:spPr>
        <p:txBody>
          <a:bodyPr spcFirstLastPara="1" wrap="square" lIns="91425" tIns="45700" rIns="91425" bIns="45700" anchor="b" anchorCtr="0">
            <a:noAutofit/>
          </a:bodyPr>
          <a:lstStyle/>
          <a:p>
            <a:r>
              <a:rPr lang="en-IN" sz="1100" dirty="0"/>
              <a:t>Disclaimer: All content and material on the UpGrad website is copyrighted material, either belonging to UpGrad or its </a:t>
            </a:r>
            <a:r>
              <a:rPr lang="en-IN" sz="1100" dirty="0" err="1"/>
              <a:t>bonafide</a:t>
            </a:r>
            <a:r>
              <a:rPr lang="en-IN" sz="1100" dirty="0"/>
              <a:t> contributors and is purely for the dissemination of education. You are permitted to access print and download extracts from this site purely for your own education only and on the following basis: </a:t>
            </a:r>
          </a:p>
          <a:p>
            <a:r>
              <a:rPr lang="en-IN" sz="1100" dirty="0"/>
              <a:t> </a:t>
            </a:r>
          </a:p>
          <a:p>
            <a:pPr marL="171450" lvl="0" indent="-171450">
              <a:buFont typeface="Arial" panose="020B0604020202020204" pitchFamily="34" charset="0"/>
              <a:buChar char="•"/>
            </a:pPr>
            <a:r>
              <a:rPr lang="en-IN" sz="1100" dirty="0"/>
              <a:t>You can download this document from the website for self-use only.</a:t>
            </a:r>
          </a:p>
          <a:p>
            <a:pPr marL="171450" lvl="0" indent="-171450">
              <a:buFont typeface="Arial" panose="020B0604020202020204" pitchFamily="34" charset="0"/>
              <a:buChar char="•"/>
            </a:pPr>
            <a:r>
              <a:rPr lang="en-IN" sz="1100" dirty="0"/>
              <a:t>Any copies of this document, in part or full, saved to disc or to any other storage medium may only be used for subsequent, self-viewing purposes or to print an individual extract or copy for non-commercial personal use only.</a:t>
            </a:r>
          </a:p>
          <a:p>
            <a:pPr marL="171450" lvl="0" indent="-171450">
              <a:buFont typeface="Arial" panose="020B0604020202020204" pitchFamily="34" charset="0"/>
              <a:buChar char="•"/>
            </a:pPr>
            <a:r>
              <a:rPr lang="en-IN" sz="1100" dirty="0"/>
              <a:t>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p>
          <a:p>
            <a:pPr marL="171450" lvl="0" indent="-171450">
              <a:buFont typeface="Arial" panose="020B0604020202020204" pitchFamily="34" charset="0"/>
              <a:buChar char="•"/>
            </a:pPr>
            <a:r>
              <a:rPr lang="en-IN" sz="1100" dirty="0"/>
              <a:t>No graphics, images or photographs from any accompanying text in this document will be used separately for unauthorised purposes.</a:t>
            </a:r>
          </a:p>
          <a:p>
            <a:pPr marL="171450" lvl="0" indent="-171450">
              <a:buFont typeface="Arial" panose="020B0604020202020204" pitchFamily="34" charset="0"/>
              <a:buChar char="•"/>
            </a:pPr>
            <a:r>
              <a:rPr lang="en-IN" sz="1100" dirty="0"/>
              <a:t>No material in this document will be modified, adapted or altered in any way.</a:t>
            </a:r>
          </a:p>
          <a:p>
            <a:pPr marL="171450" lvl="0" indent="-171450">
              <a:buFont typeface="Arial" panose="020B0604020202020204" pitchFamily="34" charset="0"/>
              <a:buChar char="•"/>
            </a:pPr>
            <a:r>
              <a:rPr lang="en-IN" sz="1100" dirty="0"/>
              <a:t>No part of this document or UpGrad content may be reproduced or stored in any other web site or included in any public or private electronic retrieval system or service without UpGrad’s prior written permission.</a:t>
            </a:r>
          </a:p>
          <a:p>
            <a:pPr marL="171450" lvl="0" indent="-171450">
              <a:buFont typeface="Arial" panose="020B0604020202020204" pitchFamily="34" charset="0"/>
              <a:buChar char="•"/>
            </a:pPr>
            <a:r>
              <a:rPr lang="en-IN" sz="1100" dirty="0"/>
              <a:t>Any rights not expressly granted in these terms are reserved.</a:t>
            </a:r>
          </a:p>
        </p:txBody>
      </p:sp>
      <p:pic>
        <p:nvPicPr>
          <p:cNvPr id="824" name="Google Shape;824;p64"/>
          <p:cNvPicPr preferRelativeResize="0"/>
          <p:nvPr/>
        </p:nvPicPr>
        <p:blipFill rotWithShape="1">
          <a:blip r:embed="rId3">
            <a:alphaModFix/>
          </a:blip>
          <a:srcRect/>
          <a:stretch/>
        </p:blipFill>
        <p:spPr>
          <a:xfrm>
            <a:off x="7582370" y="0"/>
            <a:ext cx="1356541" cy="1577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7"/>
          <p:cNvSpPr txBox="1">
            <a:spLocks noGrp="1"/>
          </p:cNvSpPr>
          <p:nvPr>
            <p:ph type="title"/>
          </p:nvPr>
        </p:nvSpPr>
        <p:spPr>
          <a:xfrm>
            <a:off x="316674" y="121975"/>
            <a:ext cx="46194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Target Market Identification</a:t>
            </a:r>
            <a:endParaRPr/>
          </a:p>
        </p:txBody>
      </p:sp>
      <p:sp>
        <p:nvSpPr>
          <p:cNvPr id="636" name="Google Shape;636;p37"/>
          <p:cNvSpPr txBox="1"/>
          <p:nvPr/>
        </p:nvSpPr>
        <p:spPr>
          <a:xfrm>
            <a:off x="6083875" y="443547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8"/>
          <p:cNvSpPr txBox="1">
            <a:spLocks noGrp="1"/>
          </p:cNvSpPr>
          <p:nvPr>
            <p:ph type="title"/>
          </p:nvPr>
        </p:nvSpPr>
        <p:spPr>
          <a:xfrm>
            <a:off x="316674" y="121975"/>
            <a:ext cx="4255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Analysis</a:t>
            </a:r>
            <a:endParaRPr/>
          </a:p>
        </p:txBody>
      </p:sp>
      <p:sp>
        <p:nvSpPr>
          <p:cNvPr id="642" name="Google Shape;642;p38"/>
          <p:cNvSpPr txBox="1"/>
          <p:nvPr/>
        </p:nvSpPr>
        <p:spPr>
          <a:xfrm>
            <a:off x="6144000" y="4435475"/>
            <a:ext cx="3000000" cy="8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8"/>
          <p:cNvSpPr txBox="1"/>
          <p:nvPr/>
        </p:nvSpPr>
        <p:spPr>
          <a:xfrm>
            <a:off x="1180500" y="948750"/>
            <a:ext cx="6514500" cy="16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solidFill>
                  <a:schemeClr val="dk1"/>
                </a:solidFill>
                <a:latin typeface="Calibri"/>
                <a:ea typeface="Calibri"/>
                <a:cs typeface="Calibri"/>
                <a:sym typeface="Calibri"/>
              </a:rPr>
              <a:t>NOTE</a:t>
            </a:r>
            <a:r>
              <a:rPr lang="en-IN" sz="1800">
                <a:solidFill>
                  <a:schemeClr val="dk1"/>
                </a:solidFill>
                <a:latin typeface="Calibri"/>
                <a:ea typeface="Calibri"/>
                <a:cs typeface="Calibri"/>
                <a:sym typeface="Calibri"/>
              </a:rPr>
              <a:t>:  You can provide a brief analysis of the five forces here, and then list down three bullet points for each of the five forces in the editable template provided in next slide. </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9"/>
          <p:cNvSpPr txBox="1">
            <a:spLocks noGrp="1"/>
          </p:cNvSpPr>
          <p:nvPr>
            <p:ph type="title"/>
          </p:nvPr>
        </p:nvSpPr>
        <p:spPr>
          <a:xfrm>
            <a:off x="316674" y="121975"/>
            <a:ext cx="4311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Porter's Five Forces Template</a:t>
            </a:r>
            <a:endParaRPr/>
          </a:p>
        </p:txBody>
      </p:sp>
      <p:sp>
        <p:nvSpPr>
          <p:cNvPr id="649" name="Google Shape;649;p39"/>
          <p:cNvSpPr txBox="1"/>
          <p:nvPr/>
        </p:nvSpPr>
        <p:spPr>
          <a:xfrm>
            <a:off x="630250" y="20729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39"/>
          <p:cNvSpPr txBox="1"/>
          <p:nvPr/>
        </p:nvSpPr>
        <p:spPr>
          <a:xfrm>
            <a:off x="782650" y="22253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39"/>
          <p:cNvSpPr txBox="1"/>
          <p:nvPr/>
        </p:nvSpPr>
        <p:spPr>
          <a:xfrm>
            <a:off x="935050" y="23777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39"/>
          <p:cNvSpPr txBox="1"/>
          <p:nvPr/>
        </p:nvSpPr>
        <p:spPr>
          <a:xfrm>
            <a:off x="1087450" y="25301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39"/>
          <p:cNvSpPr txBox="1"/>
          <p:nvPr/>
        </p:nvSpPr>
        <p:spPr>
          <a:xfrm>
            <a:off x="3516150" y="1004350"/>
            <a:ext cx="2111700" cy="1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39"/>
          <p:cNvSpPr txBox="1"/>
          <p:nvPr/>
        </p:nvSpPr>
        <p:spPr>
          <a:xfrm>
            <a:off x="51850" y="3299100"/>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a:latin typeface="Calibri"/>
                <a:ea typeface="Calibri"/>
                <a:cs typeface="Calibri"/>
                <a:sym typeface="Calibri"/>
              </a:rPr>
              <a:t>Bargaining Power of Suppliers</a:t>
            </a:r>
            <a:endParaRPr sz="1800" b="1">
              <a:latin typeface="Calibri"/>
              <a:ea typeface="Calibri"/>
              <a:cs typeface="Calibri"/>
              <a:sym typeface="Calibri"/>
            </a:endParaRPr>
          </a:p>
          <a:p>
            <a:pPr marL="0" lvl="0" indent="0" algn="ctr" rtl="0">
              <a:spcBef>
                <a:spcPts val="0"/>
              </a:spcBef>
              <a:spcAft>
                <a:spcPts val="0"/>
              </a:spcAft>
              <a:buNone/>
            </a:pPr>
            <a:r>
              <a:rPr lang="en-IN" sz="1800" b="1">
                <a:latin typeface="Calibri"/>
                <a:ea typeface="Calibri"/>
                <a:cs typeface="Calibri"/>
                <a:sym typeface="Calibri"/>
              </a:rPr>
              <a:t>&lt;Add text here&gt;</a:t>
            </a:r>
            <a:endParaRPr sz="1800" b="1">
              <a:latin typeface="Calibri"/>
              <a:ea typeface="Calibri"/>
              <a:cs typeface="Calibri"/>
              <a:sym typeface="Calibri"/>
            </a:endParaRPr>
          </a:p>
        </p:txBody>
      </p:sp>
      <p:sp>
        <p:nvSpPr>
          <p:cNvPr id="655" name="Google Shape;655;p39"/>
          <p:cNvSpPr/>
          <p:nvPr/>
        </p:nvSpPr>
        <p:spPr>
          <a:xfrm>
            <a:off x="3229275" y="1672000"/>
            <a:ext cx="2685600" cy="24801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800" b="1">
                <a:latin typeface="Calibri"/>
                <a:ea typeface="Calibri"/>
                <a:cs typeface="Calibri"/>
                <a:sym typeface="Calibri"/>
              </a:rPr>
              <a:t>Competitive Rivalry</a:t>
            </a:r>
            <a:endParaRPr sz="1800" b="1">
              <a:latin typeface="Calibri"/>
              <a:ea typeface="Calibri"/>
              <a:cs typeface="Calibri"/>
              <a:sym typeface="Calibri"/>
            </a:endParaRPr>
          </a:p>
          <a:p>
            <a:pPr marL="0" marR="0" lvl="0" indent="0" algn="ctr" rtl="0">
              <a:lnSpc>
                <a:spcPct val="100000"/>
              </a:lnSpc>
              <a:spcBef>
                <a:spcPts val="0"/>
              </a:spcBef>
              <a:spcAft>
                <a:spcPts val="0"/>
              </a:spcAft>
              <a:buNone/>
            </a:pPr>
            <a:r>
              <a:rPr lang="en-IN" sz="1800" b="1">
                <a:latin typeface="Calibri"/>
                <a:ea typeface="Calibri"/>
                <a:cs typeface="Calibri"/>
                <a:sym typeface="Calibri"/>
              </a:rPr>
              <a:t>&lt;Add text here&gt;</a:t>
            </a:r>
            <a:endParaRPr sz="1800" b="1">
              <a:latin typeface="Calibri"/>
              <a:ea typeface="Calibri"/>
              <a:cs typeface="Calibri"/>
              <a:sym typeface="Calibri"/>
            </a:endParaRPr>
          </a:p>
        </p:txBody>
      </p:sp>
      <p:sp>
        <p:nvSpPr>
          <p:cNvPr id="656" name="Google Shape;656;p39"/>
          <p:cNvSpPr txBox="1"/>
          <p:nvPr/>
        </p:nvSpPr>
        <p:spPr>
          <a:xfrm>
            <a:off x="81975" y="685738"/>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a:latin typeface="Calibri"/>
                <a:ea typeface="Calibri"/>
                <a:cs typeface="Calibri"/>
                <a:sym typeface="Calibri"/>
              </a:rPr>
              <a:t>Threat of Entry</a:t>
            </a:r>
            <a:endParaRPr sz="1800" b="1">
              <a:latin typeface="Calibri"/>
              <a:ea typeface="Calibri"/>
              <a:cs typeface="Calibri"/>
              <a:sym typeface="Calibri"/>
            </a:endParaRPr>
          </a:p>
          <a:p>
            <a:pPr marL="0" lvl="0" indent="0" algn="ctr" rtl="0">
              <a:spcBef>
                <a:spcPts val="0"/>
              </a:spcBef>
              <a:spcAft>
                <a:spcPts val="0"/>
              </a:spcAft>
              <a:buNone/>
            </a:pPr>
            <a:r>
              <a:rPr lang="en-IN" sz="1800" b="1">
                <a:latin typeface="Calibri"/>
                <a:ea typeface="Calibri"/>
                <a:cs typeface="Calibri"/>
                <a:sym typeface="Calibri"/>
              </a:rPr>
              <a:t>&lt;Add text here&gt;</a:t>
            </a:r>
            <a:endParaRPr sz="1800" b="1">
              <a:latin typeface="Calibri"/>
              <a:ea typeface="Calibri"/>
              <a:cs typeface="Calibri"/>
              <a:sym typeface="Calibri"/>
            </a:endParaRPr>
          </a:p>
          <a:p>
            <a:pPr marL="0" lvl="0" indent="0" algn="ctr" rtl="0">
              <a:spcBef>
                <a:spcPts val="0"/>
              </a:spcBef>
              <a:spcAft>
                <a:spcPts val="0"/>
              </a:spcAft>
              <a:buNone/>
            </a:pPr>
            <a:endParaRPr sz="3000">
              <a:latin typeface="Calibri"/>
              <a:ea typeface="Calibri"/>
              <a:cs typeface="Calibri"/>
              <a:sym typeface="Calibri"/>
            </a:endParaRPr>
          </a:p>
        </p:txBody>
      </p:sp>
      <p:sp>
        <p:nvSpPr>
          <p:cNvPr id="657" name="Google Shape;657;p39"/>
          <p:cNvSpPr txBox="1"/>
          <p:nvPr/>
        </p:nvSpPr>
        <p:spPr>
          <a:xfrm>
            <a:off x="5914725" y="3244963"/>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1800" b="1">
                <a:latin typeface="Calibri"/>
                <a:ea typeface="Calibri"/>
                <a:cs typeface="Calibri"/>
                <a:sym typeface="Calibri"/>
              </a:rPr>
              <a:t>Threat of Substitutes</a:t>
            </a:r>
            <a:endParaRPr sz="1800" b="1">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IN" sz="1800" b="1">
                <a:latin typeface="Calibri"/>
                <a:ea typeface="Calibri"/>
                <a:cs typeface="Calibri"/>
                <a:sym typeface="Calibri"/>
              </a:rPr>
              <a:t>&lt;Add text here&gt;</a:t>
            </a:r>
            <a:endParaRPr sz="1800" b="1">
              <a:latin typeface="Calibri"/>
              <a:ea typeface="Calibri"/>
              <a:cs typeface="Calibri"/>
              <a:sym typeface="Calibri"/>
            </a:endParaRPr>
          </a:p>
        </p:txBody>
      </p:sp>
      <p:sp>
        <p:nvSpPr>
          <p:cNvPr id="658" name="Google Shape;658;p39"/>
          <p:cNvSpPr txBox="1"/>
          <p:nvPr/>
        </p:nvSpPr>
        <p:spPr>
          <a:xfrm>
            <a:off x="5914725" y="685738"/>
            <a:ext cx="3147300" cy="1844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a:latin typeface="Calibri"/>
                <a:ea typeface="Calibri"/>
                <a:cs typeface="Calibri"/>
                <a:sym typeface="Calibri"/>
              </a:rPr>
              <a:t>Bargaining Power of Buyers</a:t>
            </a:r>
            <a:endParaRPr sz="1800" b="1">
              <a:latin typeface="Calibri"/>
              <a:ea typeface="Calibri"/>
              <a:cs typeface="Calibri"/>
              <a:sym typeface="Calibri"/>
            </a:endParaRPr>
          </a:p>
          <a:p>
            <a:pPr marL="457200" lvl="0" indent="0" algn="l" rtl="0">
              <a:spcBef>
                <a:spcPts val="0"/>
              </a:spcBef>
              <a:spcAft>
                <a:spcPts val="0"/>
              </a:spcAft>
              <a:buNone/>
            </a:pPr>
            <a:r>
              <a:rPr lang="en-IN" sz="1800" b="1">
                <a:latin typeface="Calibri"/>
                <a:ea typeface="Calibri"/>
                <a:cs typeface="Calibri"/>
                <a:sym typeface="Calibri"/>
              </a:rPr>
              <a:t>&lt;Add text here&gt;</a:t>
            </a:r>
            <a:endParaRPr sz="18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0"/>
          <p:cNvSpPr txBox="1">
            <a:spLocks noGrp="1"/>
          </p:cNvSpPr>
          <p:nvPr>
            <p:ph type="title"/>
          </p:nvPr>
        </p:nvSpPr>
        <p:spPr>
          <a:xfrm>
            <a:off x="316676" y="121975"/>
            <a:ext cx="713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a:t>Competitor Analysis</a:t>
            </a:r>
            <a:endParaRPr/>
          </a:p>
        </p:txBody>
      </p:sp>
      <p:sp>
        <p:nvSpPr>
          <p:cNvPr id="664" name="Google Shape;664;p40"/>
          <p:cNvSpPr txBox="1"/>
          <p:nvPr/>
        </p:nvSpPr>
        <p:spPr>
          <a:xfrm>
            <a:off x="251775" y="995125"/>
            <a:ext cx="6402300" cy="9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 Carry out the analysis as per the parameters mentioned in the problem statement &gt;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40"/>
          <p:cNvSpPr txBox="1"/>
          <p:nvPr/>
        </p:nvSpPr>
        <p:spPr>
          <a:xfrm>
            <a:off x="6144000" y="4556500"/>
            <a:ext cx="3000000" cy="12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&lt;Add more slides if required&gt;</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1"/>
          <p:cNvSpPr txBox="1">
            <a:spLocks noGrp="1"/>
          </p:cNvSpPr>
          <p:nvPr>
            <p:ph type="title"/>
          </p:nvPr>
        </p:nvSpPr>
        <p:spPr>
          <a:xfrm>
            <a:off x="618150" y="2232650"/>
            <a:ext cx="7907700" cy="56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Part 2: User Research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2"/>
          <p:cNvSpPr txBox="1">
            <a:spLocks noGrp="1"/>
          </p:cNvSpPr>
          <p:nvPr>
            <p:ph type="title"/>
          </p:nvPr>
        </p:nvSpPr>
        <p:spPr>
          <a:xfrm>
            <a:off x="316676" y="121975"/>
            <a:ext cx="72390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IN"/>
              <a:t>Objectives and Hypotheses</a:t>
            </a:r>
            <a:endParaRPr/>
          </a:p>
        </p:txBody>
      </p:sp>
      <p:sp>
        <p:nvSpPr>
          <p:cNvPr id="677" name="Google Shape;677;p42"/>
          <p:cNvSpPr txBox="1"/>
          <p:nvPr/>
        </p:nvSpPr>
        <p:spPr>
          <a:xfrm>
            <a:off x="6264375" y="4576025"/>
            <a:ext cx="3034200" cy="12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a:latin typeface="Calibri"/>
                <a:ea typeface="Calibri"/>
                <a:cs typeface="Calibri"/>
                <a:sym typeface="Calibri"/>
              </a:rPr>
              <a:t>&lt;Add more slides if required&gt;</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1323</Words>
  <Application>Microsoft Office PowerPoint</Application>
  <PresentationFormat>On-screen Show (16:9)</PresentationFormat>
  <Paragraphs>199</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Proxima Nova</vt:lpstr>
      <vt:lpstr>Calibri</vt:lpstr>
      <vt:lpstr>Roboto</vt:lpstr>
      <vt:lpstr>MASTER_UPGRAD</vt:lpstr>
      <vt:lpstr>PowerPoint Presentation</vt:lpstr>
      <vt:lpstr>Submission Guidelines</vt:lpstr>
      <vt:lpstr>Part 1: Understanding the Market</vt:lpstr>
      <vt:lpstr>Target Market Identification</vt:lpstr>
      <vt:lpstr>Porter's Five Forces Analysis</vt:lpstr>
      <vt:lpstr>Porter's Five Forces Template</vt:lpstr>
      <vt:lpstr>Competitor Analysis</vt:lpstr>
      <vt:lpstr>Part 2: User Research</vt:lpstr>
      <vt:lpstr>Objectives and Hypotheses</vt:lpstr>
      <vt:lpstr>Surveys</vt:lpstr>
      <vt:lpstr>Interviews</vt:lpstr>
      <vt:lpstr>Part 3: Business Model Canvas</vt:lpstr>
      <vt:lpstr>Business Model Analysis</vt:lpstr>
      <vt:lpstr>Part 4: Product Artefacts</vt:lpstr>
      <vt:lpstr>User Persona</vt:lpstr>
      <vt:lpstr>User Journey Map</vt:lpstr>
      <vt:lpstr>User Journey Map</vt:lpstr>
      <vt:lpstr>Part 5: Minimum Viable Product Creation</vt:lpstr>
      <vt:lpstr>Features/Functionalities</vt:lpstr>
      <vt:lpstr>Must Have Features</vt:lpstr>
      <vt:lpstr>Nice to Have Features</vt:lpstr>
      <vt:lpstr>Part 6: Sketching</vt:lpstr>
      <vt:lpstr>Features</vt:lpstr>
      <vt:lpstr>&lt;Page Name&gt;</vt:lpstr>
      <vt:lpstr>Part 7: Wireframing and Prototyping</vt:lpstr>
      <vt:lpstr>&lt;Page Name&gt;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Singhal</dc:creator>
  <cp:lastModifiedBy>Archana  Nayudu</cp:lastModifiedBy>
  <cp:revision>11</cp:revision>
  <dcterms:modified xsi:type="dcterms:W3CDTF">2020-07-23T10:35:05Z</dcterms:modified>
</cp:coreProperties>
</file>