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3"/>
  </p:notesMasterIdLst>
  <p:sldIdLst>
    <p:sldId id="256" r:id="rId2"/>
    <p:sldId id="257" r:id="rId3"/>
    <p:sldId id="258" r:id="rId4"/>
    <p:sldId id="259" r:id="rId5"/>
    <p:sldId id="296" r:id="rId6"/>
    <p:sldId id="298" r:id="rId7"/>
    <p:sldId id="299" r:id="rId8"/>
    <p:sldId id="300" r:id="rId9"/>
    <p:sldId id="301" r:id="rId10"/>
    <p:sldId id="303" r:id="rId11"/>
    <p:sldId id="302" r:id="rId12"/>
    <p:sldId id="260" r:id="rId13"/>
    <p:sldId id="261" r:id="rId14"/>
    <p:sldId id="262" r:id="rId15"/>
    <p:sldId id="263" r:id="rId16"/>
    <p:sldId id="266" r:id="rId17"/>
    <p:sldId id="267" r:id="rId18"/>
    <p:sldId id="285" r:id="rId19"/>
    <p:sldId id="286" r:id="rId20"/>
    <p:sldId id="268" r:id="rId21"/>
    <p:sldId id="288" r:id="rId22"/>
    <p:sldId id="269" r:id="rId23"/>
    <p:sldId id="287"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9" r:id="rId38"/>
    <p:sldId id="283" r:id="rId39"/>
    <p:sldId id="290" r:id="rId40"/>
    <p:sldId id="291" r:id="rId41"/>
    <p:sldId id="284"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Proxima Nova" panose="020B0604020202020204" charset="0"/>
      <p:regular r:id="rId48"/>
      <p:bold r:id="rId49"/>
      <p:italic r:id="rId50"/>
      <p:boldItalic r:id="rId51"/>
    </p:embeddedFont>
    <p:embeddedFont>
      <p:font typeface="Roboto"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8c7d8c2720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g8c7d8c272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889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8c7d8c2720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g8c7d8c272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8c7d8c2720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g8c7d8c272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02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8c7d8c2720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5" name="Google Shape;775;g8c7d8c272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8c7d8c2720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1" name="Google Shape;781;g8c7d8c272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8cb525cffc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g8cb525cf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8cb525cffc_1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g8cb525cffc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8cb525cffc_1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g8cb525cff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cb525cffc_1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3" name="Google Shape;803;g8cb525cffc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8cb525cffc_1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9" name="Google Shape;809;g8cb525cffc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77e224a0fe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g77e224a0f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8cb525cffc_1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4" name="Google Shape;814;g8cb525cffc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8c7d8c2720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g8c7d8c272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8c7d8c2720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g8c7d8c272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8c7d8c2720_0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2" name="Google Shape;832;g8c7d8c272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8c7d8c2720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g8c7d8c272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8c7d8c2720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6" name="Google Shape;846;g8c7d8c272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8c7d8c2720_0_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6" name="Google Shape;846;g8c7d8c272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5131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c7d8c2720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g8c7d8c272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c7d8c2720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g8c7d8c272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2812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c7d8c2720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3" name="Google Shape;853;g8c7d8c272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5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77e224a0fe_0_2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77e224a0fe_0_20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g77e224a0fe_0_206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77e224a0fe_0_2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77e224a0fe_0_20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g77e224a0fe_0_208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77e224a0fe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g77e224a0f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8c7d8c2720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g8c7d8c272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8c7d8c2720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g8c7d8c272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17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8c7d8c2720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g8c7d8c272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680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8c7d8c2720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g8c7d8c272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611"/>
        <p:cNvGrpSpPr/>
        <p:nvPr/>
      </p:nvGrpSpPr>
      <p:grpSpPr>
        <a:xfrm>
          <a:off x="0" y="0"/>
          <a:ext cx="0" cy="0"/>
          <a:chOff x="0" y="0"/>
          <a:chExt cx="0" cy="0"/>
        </a:xfrm>
      </p:grpSpPr>
      <p:sp>
        <p:nvSpPr>
          <p:cNvPr id="612" name="Google Shape;612;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3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sz="1100"/>
            </a:lvl1pPr>
            <a:lvl2pPr marL="914400" lvl="1" indent="-317500" algn="l" rtl="0">
              <a:lnSpc>
                <a:spcPct val="90000"/>
              </a:lnSpc>
              <a:spcBef>
                <a:spcPts val="400"/>
              </a:spcBef>
              <a:spcAft>
                <a:spcPts val="0"/>
              </a:spcAft>
              <a:buClr>
                <a:schemeClr val="dk1"/>
              </a:buClr>
              <a:buSzPts val="1400"/>
              <a:buChar char="○"/>
              <a:defRPr sz="1100"/>
            </a:lvl2pPr>
            <a:lvl3pPr marL="1371600" lvl="2" indent="-317500" algn="l" rtl="0">
              <a:lnSpc>
                <a:spcPct val="90000"/>
              </a:lnSpc>
              <a:spcBef>
                <a:spcPts val="400"/>
              </a:spcBef>
              <a:spcAft>
                <a:spcPts val="0"/>
              </a:spcAft>
              <a:buClr>
                <a:schemeClr val="dk1"/>
              </a:buClr>
              <a:buSzPts val="1400"/>
              <a:buChar char="■"/>
              <a:defRPr sz="1100"/>
            </a:lvl3pPr>
            <a:lvl4pPr marL="1828800" lvl="3" indent="-317500" algn="l" rtl="0">
              <a:lnSpc>
                <a:spcPct val="90000"/>
              </a:lnSpc>
              <a:spcBef>
                <a:spcPts val="400"/>
              </a:spcBef>
              <a:spcAft>
                <a:spcPts val="0"/>
              </a:spcAft>
              <a:buClr>
                <a:schemeClr val="dk1"/>
              </a:buClr>
              <a:buSzPts val="1400"/>
              <a:buChar char="●"/>
              <a:defRPr sz="1100"/>
            </a:lvl4pPr>
            <a:lvl5pPr marL="2286000" lvl="4" indent="-317500" algn="l" rtl="0">
              <a:lnSpc>
                <a:spcPct val="90000"/>
              </a:lnSpc>
              <a:spcBef>
                <a:spcPts val="400"/>
              </a:spcBef>
              <a:spcAft>
                <a:spcPts val="0"/>
              </a:spcAft>
              <a:buClr>
                <a:schemeClr val="dk1"/>
              </a:buClr>
              <a:buSzPts val="1400"/>
              <a:buChar char="○"/>
              <a:defRPr sz="1100"/>
            </a:lvl5pPr>
            <a:lvl6pPr marL="2743200" lvl="5" indent="-317500" algn="l" rtl="0">
              <a:lnSpc>
                <a:spcPct val="90000"/>
              </a:lnSpc>
              <a:spcBef>
                <a:spcPts val="400"/>
              </a:spcBef>
              <a:spcAft>
                <a:spcPts val="0"/>
              </a:spcAft>
              <a:buClr>
                <a:schemeClr val="dk1"/>
              </a:buClr>
              <a:buSzPts val="1400"/>
              <a:buChar char="■"/>
              <a:defRPr sz="1100"/>
            </a:lvl6pPr>
            <a:lvl7pPr marL="3200400" lvl="6" indent="-317500" algn="l" rtl="0">
              <a:lnSpc>
                <a:spcPct val="90000"/>
              </a:lnSpc>
              <a:spcBef>
                <a:spcPts val="400"/>
              </a:spcBef>
              <a:spcAft>
                <a:spcPts val="0"/>
              </a:spcAft>
              <a:buClr>
                <a:schemeClr val="dk1"/>
              </a:buClr>
              <a:buSzPts val="1400"/>
              <a:buChar char="●"/>
              <a:defRPr sz="1100"/>
            </a:lvl7pPr>
            <a:lvl8pPr marL="3657600" lvl="7" indent="-317500" algn="l" rtl="0">
              <a:lnSpc>
                <a:spcPct val="90000"/>
              </a:lnSpc>
              <a:spcBef>
                <a:spcPts val="400"/>
              </a:spcBef>
              <a:spcAft>
                <a:spcPts val="0"/>
              </a:spcAft>
              <a:buClr>
                <a:schemeClr val="dk1"/>
              </a:buClr>
              <a:buSzPts val="1400"/>
              <a:buChar char="○"/>
              <a:defRPr sz="1100"/>
            </a:lvl8pPr>
            <a:lvl9pPr marL="4114800" lvl="8" indent="-317500" algn="l" rtl="0">
              <a:lnSpc>
                <a:spcPct val="90000"/>
              </a:lnSpc>
              <a:spcBef>
                <a:spcPts val="400"/>
              </a:spcBef>
              <a:spcAft>
                <a:spcPts val="0"/>
              </a:spcAft>
              <a:buClr>
                <a:schemeClr val="dk1"/>
              </a:buClr>
              <a:buSzPts val="1400"/>
              <a:buChar char="■"/>
              <a:defRPr sz="1100"/>
            </a:lvl9pPr>
          </a:lstStyle>
          <a:p>
            <a:endParaRPr/>
          </a:p>
        </p:txBody>
      </p:sp>
      <p:sp>
        <p:nvSpPr>
          <p:cNvPr id="614" name="Google Shape;614;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5" name="Google Shape;615;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16" name="Google Shape;616;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2E05C7-66A6-4501-8005-732D4D4AE417}"/>
              </a:ext>
            </a:extLst>
          </p:cNvPr>
          <p:cNvSpPr>
            <a:spLocks noGrp="1"/>
          </p:cNvSpPr>
          <p:nvPr>
            <p:ph type="dt" sz="half" idx="10"/>
          </p:nvPr>
        </p:nvSpPr>
        <p:spPr/>
        <p:txBody>
          <a:bodyPr/>
          <a:lstStyle/>
          <a:p>
            <a:fld id="{FE31A48B-8916-49FC-954C-9524849B5C19}" type="datetimeFigureOut">
              <a:rPr lang="en-US" smtClean="0"/>
              <a:t>1/10/2023</a:t>
            </a:fld>
            <a:endParaRPr lang="en-US"/>
          </a:p>
        </p:txBody>
      </p:sp>
      <p:sp>
        <p:nvSpPr>
          <p:cNvPr id="3" name="Footer Placeholder 2">
            <a:extLst>
              <a:ext uri="{FF2B5EF4-FFF2-40B4-BE49-F238E27FC236}">
                <a16:creationId xmlns:a16="http://schemas.microsoft.com/office/drawing/2014/main" id="{8FCCFF30-DBC2-46E8-BF9D-5A3F175E90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FA1D58-81C8-472A-91F2-91FB1A38030E}"/>
              </a:ext>
            </a:extLst>
          </p:cNvPr>
          <p:cNvSpPr>
            <a:spLocks noGrp="1"/>
          </p:cNvSpPr>
          <p:nvPr>
            <p:ph type="sldNum" sz="quarter" idx="12"/>
          </p:nvPr>
        </p:nvSpPr>
        <p:spPr/>
        <p:txBody>
          <a:bodyPr/>
          <a:lstStyle/>
          <a:p>
            <a:fld id="{1D4C3BA3-BD73-4F50-929E-4F2C40A6045E}" type="slidenum">
              <a:rPr lang="en-US" smtClean="0"/>
              <a:t>‹#›</a:t>
            </a:fld>
            <a:endParaRPr lang="en-US"/>
          </a:p>
        </p:txBody>
      </p:sp>
    </p:spTree>
    <p:extLst>
      <p:ext uri="{BB962C8B-B14F-4D97-AF65-F5344CB8AC3E}">
        <p14:creationId xmlns:p14="http://schemas.microsoft.com/office/powerpoint/2010/main" val="138053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36">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2"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21" name="Google Shape;621;p35"/>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22" name="Google Shape;622;p35"/>
          <p:cNvSpPr txBox="1"/>
          <p:nvPr/>
        </p:nvSpPr>
        <p:spPr>
          <a:xfrm>
            <a:off x="630249" y="1468649"/>
            <a:ext cx="7280373" cy="358535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IN" sz="4800" b="1" dirty="0">
                <a:solidFill>
                  <a:schemeClr val="dk1"/>
                </a:solidFill>
                <a:latin typeface="Proxima Nova"/>
                <a:ea typeface="Proxima Nova"/>
                <a:cs typeface="Proxima Nova"/>
                <a:sym typeface="Proxima Nova"/>
              </a:rPr>
              <a:t>Industry Project </a:t>
            </a:r>
            <a:endParaRPr sz="4800" b="1" dirty="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1100"/>
              <a:buFont typeface="Arial"/>
              <a:buNone/>
            </a:pPr>
            <a:r>
              <a:rPr lang="en-IN" sz="3200" b="1" dirty="0">
                <a:solidFill>
                  <a:schemeClr val="dk1"/>
                </a:solidFill>
                <a:latin typeface="Proxima Nova"/>
                <a:ea typeface="Proxima Nova"/>
                <a:cs typeface="Proxima Nova"/>
                <a:sym typeface="Proxima Nova"/>
              </a:rPr>
              <a:t>Part II</a:t>
            </a:r>
          </a:p>
          <a:p>
            <a:pPr marL="0" lvl="0" indent="0" algn="ctr" rtl="0">
              <a:lnSpc>
                <a:spcPct val="90000"/>
              </a:lnSpc>
              <a:spcBef>
                <a:spcPts val="0"/>
              </a:spcBef>
              <a:spcAft>
                <a:spcPts val="0"/>
              </a:spcAft>
              <a:buClr>
                <a:schemeClr val="dk1"/>
              </a:buClr>
              <a:buSzPts val="4000"/>
              <a:buFont typeface="Proxima Nova"/>
              <a:buNone/>
            </a:pPr>
            <a:r>
              <a:rPr lang="en-IN" sz="3200" dirty="0">
                <a:solidFill>
                  <a:schemeClr val="tx1"/>
                </a:solidFill>
                <a:latin typeface="Proxima Nova"/>
                <a:ea typeface="Proxima Nova"/>
                <a:cs typeface="Proxima Nova"/>
                <a:sym typeface="Proxima Nova"/>
              </a:rPr>
              <a:t>Chaitra </a:t>
            </a:r>
            <a:r>
              <a:rPr lang="en-IN" sz="3200" dirty="0" err="1">
                <a:solidFill>
                  <a:schemeClr val="tx1"/>
                </a:solidFill>
                <a:latin typeface="Proxima Nova"/>
                <a:ea typeface="Proxima Nova"/>
                <a:cs typeface="Proxima Nova"/>
                <a:sym typeface="Proxima Nova"/>
              </a:rPr>
              <a:t>Mahadevappa</a:t>
            </a:r>
            <a:endParaRPr lang="en-IN" sz="3200" dirty="0">
              <a:solidFill>
                <a:schemeClr val="tx1"/>
              </a:solidFill>
              <a:latin typeface="Proxima Nova"/>
              <a:ea typeface="Proxima Nova"/>
              <a:cs typeface="Proxima Nova"/>
              <a:sym typeface="Proxima Nova"/>
            </a:endParaRPr>
          </a:p>
          <a:p>
            <a:pPr marL="0" lvl="0" indent="0" algn="ctr" rtl="0">
              <a:lnSpc>
                <a:spcPct val="90000"/>
              </a:lnSpc>
              <a:spcBef>
                <a:spcPts val="0"/>
              </a:spcBef>
              <a:spcAft>
                <a:spcPts val="0"/>
              </a:spcAft>
              <a:buClr>
                <a:schemeClr val="dk1"/>
              </a:buClr>
              <a:buSzPts val="4000"/>
              <a:buFont typeface="Proxima Nova"/>
              <a:buNone/>
            </a:pPr>
            <a:r>
              <a:rPr lang="en-IN" sz="3200" dirty="0">
                <a:solidFill>
                  <a:schemeClr val="tx1"/>
                </a:solidFill>
                <a:latin typeface="Proxima Nova"/>
                <a:ea typeface="Proxima Nova"/>
                <a:cs typeface="Proxima Nova"/>
                <a:sym typeface="Proxima Nova"/>
              </a:rPr>
              <a:t>Jyothi Kumari</a:t>
            </a:r>
          </a:p>
          <a:p>
            <a:pPr marL="0" lvl="0" indent="0" algn="ctr" rtl="0">
              <a:lnSpc>
                <a:spcPct val="90000"/>
              </a:lnSpc>
              <a:spcBef>
                <a:spcPts val="0"/>
              </a:spcBef>
              <a:spcAft>
                <a:spcPts val="0"/>
              </a:spcAft>
              <a:buClr>
                <a:schemeClr val="dk1"/>
              </a:buClr>
              <a:buSzPts val="4000"/>
              <a:buFont typeface="Proxima Nova"/>
              <a:buNone/>
            </a:pPr>
            <a:r>
              <a:rPr lang="en-IN" sz="3200" dirty="0" err="1">
                <a:solidFill>
                  <a:schemeClr val="tx1"/>
                </a:solidFill>
                <a:latin typeface="Proxima Nova"/>
                <a:ea typeface="Proxima Nova"/>
                <a:cs typeface="Proxima Nova"/>
                <a:sym typeface="Proxima Nova"/>
              </a:rPr>
              <a:t>Sameet</a:t>
            </a:r>
            <a:r>
              <a:rPr lang="en-IN" sz="3200" dirty="0">
                <a:solidFill>
                  <a:schemeClr val="tx1"/>
                </a:solidFill>
                <a:latin typeface="Proxima Nova"/>
                <a:ea typeface="Proxima Nova"/>
                <a:cs typeface="Proxima Nova"/>
                <a:sym typeface="Proxima Nova"/>
              </a:rPr>
              <a:t> </a:t>
            </a:r>
            <a:r>
              <a:rPr lang="en-IN" sz="3200" dirty="0" err="1">
                <a:solidFill>
                  <a:schemeClr val="tx1"/>
                </a:solidFill>
                <a:latin typeface="Proxima Nova"/>
                <a:ea typeface="Proxima Nova"/>
                <a:cs typeface="Proxima Nova"/>
                <a:sym typeface="Proxima Nova"/>
              </a:rPr>
              <a:t>Suryawanshi</a:t>
            </a:r>
            <a:endParaRPr lang="en-IN" sz="3200" dirty="0">
              <a:solidFill>
                <a:schemeClr val="tx1"/>
              </a:solidFill>
              <a:latin typeface="Proxima Nova"/>
              <a:ea typeface="Proxima Nova"/>
              <a:cs typeface="Proxima Nova"/>
              <a:sym typeface="Proxima Nova"/>
            </a:endParaRPr>
          </a:p>
          <a:p>
            <a:pPr algn="ctr">
              <a:lnSpc>
                <a:spcPct val="90000"/>
              </a:lnSpc>
              <a:buClr>
                <a:schemeClr val="dk1"/>
              </a:buClr>
              <a:buSzPts val="4000"/>
            </a:pPr>
            <a:r>
              <a:rPr lang="en-IN" sz="3200" dirty="0" err="1">
                <a:solidFill>
                  <a:schemeClr val="tx1"/>
                </a:solidFill>
                <a:latin typeface="Proxima Nova"/>
                <a:ea typeface="Proxima Nova"/>
                <a:cs typeface="Proxima Nova"/>
                <a:sym typeface="Proxima Nova"/>
              </a:rPr>
              <a:t>Achal</a:t>
            </a:r>
            <a:r>
              <a:rPr lang="en-IN" sz="3200" dirty="0">
                <a:solidFill>
                  <a:schemeClr val="tx1"/>
                </a:solidFill>
                <a:latin typeface="Proxima Nova"/>
                <a:ea typeface="Proxima Nova"/>
                <a:cs typeface="Proxima Nova"/>
                <a:sym typeface="Proxima Nova"/>
              </a:rPr>
              <a:t> </a:t>
            </a:r>
            <a:r>
              <a:rPr lang="en-IN" sz="3200" dirty="0" err="1">
                <a:solidFill>
                  <a:schemeClr val="tx1"/>
                </a:solidFill>
                <a:latin typeface="Proxima Nova"/>
                <a:ea typeface="Proxima Nova"/>
                <a:cs typeface="Proxima Nova"/>
                <a:sym typeface="Proxima Nova"/>
              </a:rPr>
              <a:t>Kagwad</a:t>
            </a:r>
            <a:endParaRPr lang="en-IN" sz="3200" dirty="0">
              <a:solidFill>
                <a:schemeClr val="tx1"/>
              </a:solidFill>
              <a:latin typeface="Proxima Nova"/>
              <a:ea typeface="Proxima Nova"/>
              <a:cs typeface="Proxima Nova"/>
              <a:sym typeface="Proxima Nova"/>
            </a:endParaRPr>
          </a:p>
          <a:p>
            <a:pPr algn="ctr">
              <a:lnSpc>
                <a:spcPct val="90000"/>
              </a:lnSpc>
              <a:buClr>
                <a:schemeClr val="dk1"/>
              </a:buClr>
              <a:buSzPts val="4000"/>
            </a:pPr>
            <a:r>
              <a:rPr lang="en-IN" sz="3200" dirty="0">
                <a:solidFill>
                  <a:schemeClr val="tx1"/>
                </a:solidFill>
                <a:latin typeface="Proxima Nova"/>
                <a:ea typeface="Proxima Nova"/>
                <a:cs typeface="Proxima Nova"/>
                <a:sym typeface="Proxima Nova"/>
              </a:rPr>
              <a:t>Date of Submission: 11</a:t>
            </a:r>
            <a:r>
              <a:rPr lang="en-IN" sz="3200" baseline="30000" dirty="0">
                <a:solidFill>
                  <a:schemeClr val="tx1"/>
                </a:solidFill>
                <a:latin typeface="Proxima Nova"/>
                <a:ea typeface="Proxima Nova"/>
                <a:cs typeface="Proxima Nova"/>
                <a:sym typeface="Proxima Nova"/>
              </a:rPr>
              <a:t>th</a:t>
            </a:r>
            <a:r>
              <a:rPr lang="en-IN" sz="3200" dirty="0">
                <a:solidFill>
                  <a:schemeClr val="tx1"/>
                </a:solidFill>
                <a:latin typeface="Proxima Nova"/>
                <a:ea typeface="Proxima Nova"/>
                <a:cs typeface="Proxima Nova"/>
                <a:sym typeface="Proxima Nova"/>
              </a:rPr>
              <a:t> January 2023</a:t>
            </a:r>
          </a:p>
          <a:p>
            <a:pPr algn="ctr">
              <a:lnSpc>
                <a:spcPct val="90000"/>
              </a:lnSpc>
              <a:buClr>
                <a:schemeClr val="dk1"/>
              </a:buClr>
              <a:buSzPts val="4000"/>
            </a:pPr>
            <a:endParaRPr lang="en-IN" sz="3200" dirty="0">
              <a:solidFill>
                <a:schemeClr val="tx1"/>
              </a:solidFill>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1100"/>
              <a:buFont typeface="Arial"/>
              <a:buNone/>
            </a:pPr>
            <a:endParaRPr sz="3200" b="1" dirty="0">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49CC9C-A028-4DA3-A882-E998EF4B791F}"/>
              </a:ext>
            </a:extLst>
          </p:cNvPr>
          <p:cNvSpPr>
            <a:spLocks noGrp="1"/>
          </p:cNvSpPr>
          <p:nvPr>
            <p:ph type="title"/>
          </p:nvPr>
        </p:nvSpPr>
        <p:spPr>
          <a:xfrm>
            <a:off x="316679" y="121966"/>
            <a:ext cx="5035042" cy="382564"/>
          </a:xfrm>
        </p:spPr>
        <p:txBody>
          <a:bodyPr/>
          <a:lstStyle/>
          <a:p>
            <a:r>
              <a:rPr lang="en-IN" sz="2400" dirty="0"/>
              <a:t>Wireframe - Analytics Dashboard</a:t>
            </a:r>
            <a:endParaRPr lang="en-US" dirty="0"/>
          </a:p>
        </p:txBody>
      </p:sp>
      <p:sp>
        <p:nvSpPr>
          <p:cNvPr id="5" name="TextBox 4">
            <a:extLst>
              <a:ext uri="{FF2B5EF4-FFF2-40B4-BE49-F238E27FC236}">
                <a16:creationId xmlns:a16="http://schemas.microsoft.com/office/drawing/2014/main" id="{1F4F5836-0944-4233-A424-89398D550FE4}"/>
              </a:ext>
            </a:extLst>
          </p:cNvPr>
          <p:cNvSpPr txBox="1"/>
          <p:nvPr/>
        </p:nvSpPr>
        <p:spPr>
          <a:xfrm>
            <a:off x="130630" y="1016039"/>
            <a:ext cx="9013371" cy="923330"/>
          </a:xfrm>
          <a:prstGeom prst="rect">
            <a:avLst/>
          </a:prstGeom>
          <a:noFill/>
        </p:spPr>
        <p:txBody>
          <a:bodyPr wrap="square">
            <a:spAutoFit/>
          </a:bodyPr>
          <a:lstStyle/>
          <a:p>
            <a:pPr marL="342892" indent="-342892">
              <a:buAutoNum type="arabicPeriod"/>
            </a:pPr>
            <a:r>
              <a:rPr lang="en-US" sz="1800" dirty="0"/>
              <a:t>Below are Analytics Dashboard Wireframes for each of the AARRR framework metrics.</a:t>
            </a:r>
          </a:p>
          <a:p>
            <a:pPr marL="342892" indent="-342892">
              <a:buAutoNum type="arabicPeriod"/>
            </a:pPr>
            <a:r>
              <a:rPr lang="en-US" sz="1800" dirty="0"/>
              <a:t>We have made Low Fidelity Wireframes here.</a:t>
            </a:r>
          </a:p>
        </p:txBody>
      </p:sp>
    </p:spTree>
    <p:extLst>
      <p:ext uri="{BB962C8B-B14F-4D97-AF65-F5344CB8AC3E}">
        <p14:creationId xmlns:p14="http://schemas.microsoft.com/office/powerpoint/2010/main" val="364142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50038E-A368-47A5-90AE-A4377C02F5DA}"/>
              </a:ext>
            </a:extLst>
          </p:cNvPr>
          <p:cNvPicPr>
            <a:picLocks noChangeAspect="1"/>
          </p:cNvPicPr>
          <p:nvPr/>
        </p:nvPicPr>
        <p:blipFill>
          <a:blip r:embed="rId2"/>
          <a:stretch>
            <a:fillRect/>
          </a:stretch>
        </p:blipFill>
        <p:spPr>
          <a:xfrm>
            <a:off x="3909060" y="0"/>
            <a:ext cx="4838700" cy="5143500"/>
          </a:xfrm>
          <a:prstGeom prst="rect">
            <a:avLst/>
          </a:prstGeom>
        </p:spPr>
      </p:pic>
    </p:spTree>
    <p:extLst>
      <p:ext uri="{BB962C8B-B14F-4D97-AF65-F5344CB8AC3E}">
        <p14:creationId xmlns:p14="http://schemas.microsoft.com/office/powerpoint/2010/main" val="350057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F1CF6B-0A8C-469A-B1E8-A3F469EAC4DD}"/>
              </a:ext>
            </a:extLst>
          </p:cNvPr>
          <p:cNvPicPr>
            <a:picLocks noChangeAspect="1"/>
          </p:cNvPicPr>
          <p:nvPr/>
        </p:nvPicPr>
        <p:blipFill>
          <a:blip r:embed="rId2"/>
          <a:stretch>
            <a:fillRect/>
          </a:stretch>
        </p:blipFill>
        <p:spPr>
          <a:xfrm>
            <a:off x="4301159" y="580632"/>
            <a:ext cx="3853843" cy="4178299"/>
          </a:xfrm>
          <a:prstGeom prst="rect">
            <a:avLst/>
          </a:prstGeom>
          <a:ln>
            <a:noFill/>
          </a:ln>
        </p:spPr>
      </p:pic>
    </p:spTree>
    <p:extLst>
      <p:ext uri="{BB962C8B-B14F-4D97-AF65-F5344CB8AC3E}">
        <p14:creationId xmlns:p14="http://schemas.microsoft.com/office/powerpoint/2010/main" val="57140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E69C0E-523D-4C1C-94EE-85BFB251F114}"/>
              </a:ext>
            </a:extLst>
          </p:cNvPr>
          <p:cNvPicPr>
            <a:picLocks noChangeAspect="1"/>
          </p:cNvPicPr>
          <p:nvPr/>
        </p:nvPicPr>
        <p:blipFill>
          <a:blip r:embed="rId2"/>
          <a:stretch>
            <a:fillRect/>
          </a:stretch>
        </p:blipFill>
        <p:spPr>
          <a:xfrm>
            <a:off x="2330769" y="0"/>
            <a:ext cx="4482463" cy="5143500"/>
          </a:xfrm>
          <a:prstGeom prst="rect">
            <a:avLst/>
          </a:prstGeom>
        </p:spPr>
      </p:pic>
    </p:spTree>
    <p:extLst>
      <p:ext uri="{BB962C8B-B14F-4D97-AF65-F5344CB8AC3E}">
        <p14:creationId xmlns:p14="http://schemas.microsoft.com/office/powerpoint/2010/main" val="208307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EA55D86-2F4E-4417-A745-54C3F8C5F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541" y="0"/>
            <a:ext cx="430172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41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896B60F-51AB-40EB-B61E-9F9C771E8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541" y="0"/>
            <a:ext cx="430172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47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5"/>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2</a:t>
            </a:r>
            <a:endParaRPr sz="3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200">
                <a:solidFill>
                  <a:srgbClr val="FFFFFF"/>
                </a:solidFill>
                <a:latin typeface="Proxima Nova"/>
                <a:ea typeface="Proxima Nova"/>
                <a:cs typeface="Proxima Nova"/>
                <a:sym typeface="Proxima Nova"/>
              </a:rPr>
              <a:t>Growth Strategies</a:t>
            </a:r>
            <a:endParaRPr sz="32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6"/>
          <p:cNvSpPr txBox="1">
            <a:spLocks noGrp="1"/>
          </p:cNvSpPr>
          <p:nvPr>
            <p:ph type="title"/>
          </p:nvPr>
        </p:nvSpPr>
        <p:spPr>
          <a:xfrm>
            <a:off x="242303" y="111966"/>
            <a:ext cx="4265901"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Acquisition Channels</a:t>
            </a:r>
            <a:endParaRPr sz="3000" dirty="0"/>
          </a:p>
        </p:txBody>
      </p:sp>
      <p:sp>
        <p:nvSpPr>
          <p:cNvPr id="760" name="Google Shape;760;p46"/>
          <p:cNvSpPr txBox="1"/>
          <p:nvPr/>
        </p:nvSpPr>
        <p:spPr>
          <a:xfrm>
            <a:off x="540038" y="966725"/>
            <a:ext cx="8167500" cy="28878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IN" sz="1800" b="1" dirty="0">
                <a:latin typeface="Proxima Nova"/>
                <a:ea typeface="Proxima Nova"/>
                <a:cs typeface="Proxima Nova"/>
                <a:sym typeface="Proxima Nova"/>
              </a:rPr>
              <a:t>INORGANIC CHANNELS:</a:t>
            </a:r>
          </a:p>
          <a:p>
            <a:pPr lvl="0" algn="l" rtl="0">
              <a:spcBef>
                <a:spcPts val="0"/>
              </a:spcBef>
              <a:spcAft>
                <a:spcPts val="0"/>
              </a:spcAft>
            </a:pPr>
            <a:endParaRPr lang="en-IN" sz="1800" b="1" dirty="0">
              <a:latin typeface="Proxima Nova"/>
              <a:ea typeface="Proxima Nova"/>
              <a:cs typeface="Proxima Nova"/>
              <a:sym typeface="Proxima Nova"/>
            </a:endParaRPr>
          </a:p>
          <a:p>
            <a:pPr lvl="3"/>
            <a:r>
              <a:rPr lang="en-IN" sz="1500" b="1" dirty="0">
                <a:latin typeface="Proxima Nova"/>
                <a:ea typeface="Proxima Nova"/>
                <a:cs typeface="Proxima Nova"/>
                <a:sym typeface="Proxima Nova"/>
              </a:rPr>
              <a:t>PAID SEARCH:  PPC(Pay Per Click), PPI(Pay Per Impression):Allow business to customize their campaigns. These Paid ads can be placed via google ads and on other platforms.</a:t>
            </a:r>
          </a:p>
          <a:p>
            <a:pPr lvl="3"/>
            <a:endParaRPr lang="en-IN" sz="1500" b="1" dirty="0">
              <a:latin typeface="Proxima Nova"/>
              <a:ea typeface="Proxima Nova"/>
              <a:cs typeface="Proxima Nova"/>
              <a:sym typeface="Proxima Nova"/>
            </a:endParaRPr>
          </a:p>
          <a:p>
            <a:pPr lvl="3"/>
            <a:r>
              <a:rPr lang="en-IN" sz="1500" b="1" dirty="0">
                <a:latin typeface="Proxima Nova"/>
                <a:ea typeface="Proxima Nova"/>
                <a:cs typeface="Proxima Nova"/>
                <a:sym typeface="Proxima Nova"/>
              </a:rPr>
              <a:t>ORGANIC CHANNELS:</a:t>
            </a:r>
          </a:p>
          <a:p>
            <a:pPr marL="342900" lvl="3" indent="-342900">
              <a:buAutoNum type="arabicPeriod"/>
            </a:pPr>
            <a:r>
              <a:rPr lang="en-IN" sz="1500" b="1" dirty="0">
                <a:latin typeface="Proxima Nova"/>
                <a:ea typeface="Proxima Nova"/>
                <a:cs typeface="Proxima Nova"/>
                <a:sym typeface="Proxima Nova"/>
              </a:rPr>
              <a:t>SEO: Search Engine Optimization, SEO tactics can be used </a:t>
            </a:r>
          </a:p>
          <a:p>
            <a:pPr marL="342900" lvl="3" indent="-342900">
              <a:buAutoNum type="arabicPeriod"/>
            </a:pPr>
            <a:r>
              <a:rPr lang="en-IN" sz="1500" b="1" dirty="0">
                <a:latin typeface="Proxima Nova"/>
                <a:ea typeface="Proxima Nova"/>
                <a:cs typeface="Proxima Nova"/>
                <a:sym typeface="Proxima Nova"/>
              </a:rPr>
              <a:t>Referral Users.</a:t>
            </a:r>
          </a:p>
          <a:p>
            <a:pPr marL="342900" lvl="3" indent="-342900">
              <a:buAutoNum type="arabicPeriod"/>
            </a:pPr>
            <a:r>
              <a:rPr lang="en-IN" sz="1500" b="1" dirty="0">
                <a:latin typeface="Proxima Nova"/>
                <a:ea typeface="Proxima Nova"/>
                <a:cs typeface="Proxima Nova"/>
                <a:sym typeface="Proxima Nova"/>
              </a:rPr>
              <a:t>Direct Traffic.</a:t>
            </a:r>
          </a:p>
          <a:p>
            <a:pPr marL="342900" lvl="4" indent="-342900">
              <a:buFont typeface="+mj-lt"/>
              <a:buAutoNum type="arabicPeriod"/>
            </a:pP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6"/>
          <p:cNvSpPr txBox="1">
            <a:spLocks noGrp="1"/>
          </p:cNvSpPr>
          <p:nvPr>
            <p:ph type="title"/>
          </p:nvPr>
        </p:nvSpPr>
        <p:spPr>
          <a:xfrm>
            <a:off x="242304" y="111966"/>
            <a:ext cx="7682496"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Acquisition Strategy- </a:t>
            </a:r>
            <a:r>
              <a:rPr lang="en-IN" sz="1600" dirty="0"/>
              <a:t>Optimizing Paid Marketing Campaigns</a:t>
            </a:r>
            <a:endParaRPr sz="1600" dirty="0"/>
          </a:p>
        </p:txBody>
      </p:sp>
      <p:sp>
        <p:nvSpPr>
          <p:cNvPr id="760" name="Google Shape;760;p46"/>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IN" sz="2000" b="1" dirty="0">
                <a:latin typeface="Proxima Nova"/>
                <a:ea typeface="Proxima Nova"/>
                <a:cs typeface="Proxima Nova"/>
                <a:sym typeface="Proxima Nova"/>
              </a:rPr>
              <a:t>Improving Landing Pages: </a:t>
            </a:r>
            <a:r>
              <a:rPr lang="en-IN" sz="1500" b="1" dirty="0">
                <a:latin typeface="Proxima Nova"/>
                <a:ea typeface="Proxima Nova"/>
                <a:cs typeface="Proxima Nova"/>
                <a:sym typeface="Proxima Nova"/>
              </a:rPr>
              <a:t>To create different landing pages that are contextual to the paid ad.</a:t>
            </a:r>
          </a:p>
          <a:p>
            <a:pPr marL="342900" lvl="0" indent="-342900" algn="l" rtl="0">
              <a:spcBef>
                <a:spcPts val="0"/>
              </a:spcBef>
              <a:spcAft>
                <a:spcPts val="0"/>
              </a:spcAft>
              <a:buAutoNum type="arabicPeriod"/>
            </a:pPr>
            <a:r>
              <a:rPr lang="en-IN" sz="2000" b="1" dirty="0">
                <a:latin typeface="Proxima Nova"/>
                <a:ea typeface="Proxima Nova"/>
                <a:cs typeface="Proxima Nova"/>
                <a:sym typeface="Proxima Nova"/>
              </a:rPr>
              <a:t>Setting Up catalogue feeds: </a:t>
            </a:r>
            <a:r>
              <a:rPr lang="en-IN" sz="1500" b="1" dirty="0">
                <a:latin typeface="Proxima Nova"/>
                <a:ea typeface="Proxima Nova"/>
                <a:cs typeface="Proxima Nova"/>
                <a:sym typeface="Proxima Nova"/>
              </a:rPr>
              <a:t>Run automated campaigns at scale by creating versatile product catalogue that targets users who are interested in them.</a:t>
            </a:r>
          </a:p>
          <a:p>
            <a:pPr marL="342900" lvl="0" indent="-342900" algn="l" rtl="0">
              <a:spcBef>
                <a:spcPts val="0"/>
              </a:spcBef>
              <a:spcAft>
                <a:spcPts val="0"/>
              </a:spcAft>
              <a:buAutoNum type="arabicPeriod"/>
            </a:pPr>
            <a:r>
              <a:rPr lang="en-IN" sz="2000" b="1" dirty="0">
                <a:latin typeface="Proxima Nova"/>
                <a:ea typeface="Proxima Nova"/>
                <a:cs typeface="Proxima Nova"/>
                <a:sym typeface="Proxima Nova"/>
              </a:rPr>
              <a:t>Optimizing Conversion Pixels: </a:t>
            </a:r>
            <a:r>
              <a:rPr lang="en-IN" sz="1500" b="1" dirty="0">
                <a:latin typeface="Proxima Nova"/>
                <a:ea typeface="Proxima Nova"/>
                <a:cs typeface="Proxima Nova"/>
                <a:sym typeface="Proxima Nova"/>
              </a:rPr>
              <a:t>These are tags or pixels that are placed at specific events in product flow. This will help measuring how many users ended up converting to registered/paid users from the ad campaigns.</a:t>
            </a:r>
          </a:p>
          <a:p>
            <a:pPr marL="342900" lvl="0" indent="-342900" algn="l" rtl="0">
              <a:spcBef>
                <a:spcPts val="0"/>
              </a:spcBef>
              <a:spcAft>
                <a:spcPts val="0"/>
              </a:spcAft>
              <a:buAutoNum type="arabicPeriod"/>
            </a:pPr>
            <a:r>
              <a:rPr lang="en-IN" sz="2000" b="1" dirty="0">
                <a:latin typeface="Proxima Nova"/>
                <a:ea typeface="Proxima Nova"/>
                <a:cs typeface="Proxima Nova"/>
                <a:sym typeface="Proxima Nova"/>
              </a:rPr>
              <a:t>Creating Custom Audience: </a:t>
            </a:r>
            <a:r>
              <a:rPr lang="en-IN" sz="1500" b="1" dirty="0">
                <a:latin typeface="Proxima Nova"/>
                <a:ea typeface="Proxima Nova"/>
                <a:cs typeface="Proxima Nova"/>
                <a:sym typeface="Proxima Nova"/>
              </a:rPr>
              <a:t>Create a custom audience of all transacted users to find out other users with similar traits.</a:t>
            </a: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18106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6"/>
          <p:cNvSpPr txBox="1">
            <a:spLocks noGrp="1"/>
          </p:cNvSpPr>
          <p:nvPr>
            <p:ph type="title"/>
          </p:nvPr>
        </p:nvSpPr>
        <p:spPr>
          <a:xfrm>
            <a:off x="242303" y="111966"/>
            <a:ext cx="6824803"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Acquisition Strategy- SEO Tactics</a:t>
            </a:r>
            <a:endParaRPr sz="3000" dirty="0"/>
          </a:p>
        </p:txBody>
      </p:sp>
      <p:sp>
        <p:nvSpPr>
          <p:cNvPr id="760" name="Google Shape;760;p46"/>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Adopting Mobile First Approach: </a:t>
            </a:r>
            <a:r>
              <a:rPr lang="en-IN" sz="1500" dirty="0">
                <a:latin typeface="Proxima Nova"/>
                <a:ea typeface="Proxima Nova"/>
                <a:cs typeface="Proxima Nova"/>
                <a:sym typeface="Proxima Nova"/>
              </a:rPr>
              <a:t>Since we have data that for food ordering users use mobiles rather than desktop we can adopt the “Mobile First Approach”. Mark the most frequently visited pages as Accelerated Mobile Pages(AMP).</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Focusing on User Generated Content(UGC): </a:t>
            </a:r>
            <a:r>
              <a:rPr lang="en-IN" sz="1500" dirty="0">
                <a:latin typeface="Proxima Nova"/>
                <a:ea typeface="Proxima Nova"/>
                <a:cs typeface="Proxima Nova"/>
                <a:sym typeface="Proxima Nova"/>
              </a:rPr>
              <a:t>Leverage User Generated Content on Apps. Google Crawlers give weightage to uniqueness and freshness of content on any page. More user generated content on app or website can improve page’s rank on search results.  UGC helps brands collect visual product or company mentions from social media and other sources to influence discovery based ecommerce. Brand can easily gather UGC, secure approval to use it, and present it on-site to help boost conversion.</a:t>
            </a: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190853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6"/>
          <p:cNvSpPr txBox="1"/>
          <p:nvPr/>
        </p:nvSpPr>
        <p:spPr>
          <a:xfrm>
            <a:off x="128850" y="731100"/>
            <a:ext cx="8886300" cy="44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1800" b="1">
                <a:solidFill>
                  <a:srgbClr val="0E101A"/>
                </a:solidFill>
                <a:latin typeface="Proxima Nova"/>
                <a:ea typeface="Proxima Nova"/>
                <a:cs typeface="Proxima Nova"/>
                <a:sym typeface="Proxima Nova"/>
              </a:rPr>
              <a:t>DELIVERABLES </a:t>
            </a:r>
            <a:endParaRPr sz="180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Part-1 -  Product Analytics</a:t>
            </a:r>
            <a:endParaRPr sz="180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Part-2 - Growth Strategies</a:t>
            </a:r>
            <a:endParaRPr sz="180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Part-3 - Product Roadmap</a:t>
            </a:r>
            <a:endParaRPr sz="180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Part-4 - Product Backlog and Sprint Backlog</a:t>
            </a:r>
            <a:endParaRPr sz="180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Part-5 - Product Requirements Document</a:t>
            </a:r>
            <a:endParaRPr sz="1800">
              <a:solidFill>
                <a:srgbClr val="0E101A"/>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E101A"/>
              </a:buClr>
              <a:buSzPts val="1800"/>
              <a:buFont typeface="Proxima Nova"/>
              <a:buChar char="●"/>
            </a:pPr>
            <a:r>
              <a:rPr lang="en-IN" sz="1800">
                <a:solidFill>
                  <a:srgbClr val="0E101A"/>
                </a:solidFill>
                <a:latin typeface="Proxima Nova"/>
                <a:ea typeface="Proxima Nova"/>
                <a:cs typeface="Proxima Nova"/>
                <a:sym typeface="Proxima Nova"/>
              </a:rPr>
              <a:t>Part-6 - Go-to-Market Strategy</a:t>
            </a:r>
            <a:endParaRPr sz="1800">
              <a:solidFill>
                <a:srgbClr val="0E101A"/>
              </a:solidFill>
              <a:latin typeface="Proxima Nova"/>
              <a:ea typeface="Proxima Nova"/>
              <a:cs typeface="Proxima Nova"/>
              <a:sym typeface="Proxima Nova"/>
            </a:endParaRPr>
          </a:p>
          <a:p>
            <a:pPr marL="0" lvl="0" indent="0" algn="l" rtl="0">
              <a:lnSpc>
                <a:spcPct val="115000"/>
              </a:lnSpc>
              <a:spcBef>
                <a:spcPts val="0"/>
              </a:spcBef>
              <a:spcAft>
                <a:spcPts val="0"/>
              </a:spcAft>
              <a:buClr>
                <a:schemeClr val="dk1"/>
              </a:buClr>
              <a:buSzPts val="1100"/>
              <a:buFont typeface="Arial"/>
              <a:buNone/>
            </a:pPr>
            <a:endParaRPr sz="1800">
              <a:solidFill>
                <a:srgbClr val="0E101A"/>
              </a:solidFill>
              <a:latin typeface="Proxima Nova"/>
              <a:ea typeface="Proxima Nova"/>
              <a:cs typeface="Proxima Nova"/>
              <a:sym typeface="Proxima Nova"/>
            </a:endParaRPr>
          </a:p>
          <a:p>
            <a:pPr marL="0" lvl="0" indent="0" algn="l" rtl="0">
              <a:lnSpc>
                <a:spcPct val="115000"/>
              </a:lnSpc>
              <a:spcBef>
                <a:spcPts val="0"/>
              </a:spcBef>
              <a:spcAft>
                <a:spcPts val="0"/>
              </a:spcAft>
              <a:buClr>
                <a:schemeClr val="dk1"/>
              </a:buClr>
              <a:buSzPts val="1100"/>
              <a:buFont typeface="Arial"/>
              <a:buNone/>
            </a:pPr>
            <a:r>
              <a:rPr lang="en-IN" sz="1800" b="1">
                <a:solidFill>
                  <a:srgbClr val="0E101A"/>
                </a:solidFill>
                <a:latin typeface="Proxima Nova"/>
                <a:ea typeface="Proxima Nova"/>
                <a:cs typeface="Proxima Nova"/>
                <a:sym typeface="Proxima Nova"/>
              </a:rPr>
              <a:t>SUBMISSION GUIDELINES</a:t>
            </a:r>
            <a:endParaRPr sz="1800" b="1">
              <a:solidFill>
                <a:srgbClr val="0E101A"/>
              </a:solidFill>
              <a:latin typeface="Proxima Nova"/>
              <a:ea typeface="Proxima Nova"/>
              <a:cs typeface="Proxima Nova"/>
              <a:sym typeface="Proxima Nova"/>
            </a:endParaRPr>
          </a:p>
          <a:p>
            <a:pPr marL="0" lvl="0" indent="0" algn="l" rtl="0">
              <a:spcBef>
                <a:spcPts val="0"/>
              </a:spcBef>
              <a:spcAft>
                <a:spcPts val="0"/>
              </a:spcAft>
              <a:buNone/>
            </a:pP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IN" sz="1800">
                <a:latin typeface="Proxima Nova"/>
                <a:ea typeface="Proxima Nova"/>
                <a:cs typeface="Proxima Nova"/>
                <a:sym typeface="Proxima Nova"/>
              </a:rPr>
              <a:t>Part-1, 2 and 6 should be submitted in this PPT document.</a:t>
            </a: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IN" sz="1800">
                <a:latin typeface="Proxima Nova"/>
                <a:ea typeface="Proxima Nova"/>
                <a:cs typeface="Proxima Nova"/>
                <a:sym typeface="Proxima Nova"/>
              </a:rPr>
              <a:t>Part-3 and 4 should be submitted in the excel document given on the platform.</a:t>
            </a: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AutoNum type="arabicPeriod"/>
            </a:pPr>
            <a:r>
              <a:rPr lang="en-IN" sz="1800">
                <a:latin typeface="Proxima Nova"/>
                <a:ea typeface="Proxima Nova"/>
                <a:cs typeface="Proxima Nova"/>
                <a:sym typeface="Proxima Nova"/>
              </a:rPr>
              <a:t>Part- 5 should be submitted in the word document given on the platform.</a:t>
            </a:r>
            <a:endParaRPr sz="1800">
              <a:latin typeface="Proxima Nova"/>
              <a:ea typeface="Proxima Nova"/>
              <a:cs typeface="Proxima Nova"/>
              <a:sym typeface="Proxima Nova"/>
            </a:endParaRPr>
          </a:p>
        </p:txBody>
      </p:sp>
      <p:sp>
        <p:nvSpPr>
          <p:cNvPr id="629" name="Google Shape;629;p36"/>
          <p:cNvSpPr txBox="1"/>
          <p:nvPr/>
        </p:nvSpPr>
        <p:spPr>
          <a:xfrm>
            <a:off x="279300" y="203348"/>
            <a:ext cx="4292700" cy="685500"/>
          </a:xfrm>
          <a:prstGeom prst="rect">
            <a:avLst/>
          </a:prstGeom>
          <a:no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2340"/>
              <a:buFont typeface="Proxima Nova"/>
              <a:buNone/>
            </a:pPr>
            <a:r>
              <a:rPr lang="en-IN" sz="3000">
                <a:solidFill>
                  <a:schemeClr val="lt1"/>
                </a:solidFill>
                <a:latin typeface="Proxima Nova"/>
                <a:ea typeface="Proxima Nova"/>
                <a:cs typeface="Proxima Nova"/>
                <a:sym typeface="Proxima Nova"/>
              </a:rPr>
              <a:t>Assignment Instructions </a:t>
            </a:r>
            <a:endParaRPr sz="3000">
              <a:solidFill>
                <a:schemeClr val="lt1"/>
              </a:solidFill>
              <a:latin typeface="Proxima Nova"/>
              <a:ea typeface="Proxima Nova"/>
              <a:cs typeface="Proxima Nova"/>
              <a:sym typeface="Proxima Nova"/>
            </a:endParaRPr>
          </a:p>
          <a:p>
            <a:pPr marL="0" marR="0" lvl="0" indent="0" algn="l" rtl="0">
              <a:lnSpc>
                <a:spcPct val="80000"/>
              </a:lnSpc>
              <a:spcBef>
                <a:spcPts val="0"/>
              </a:spcBef>
              <a:spcAft>
                <a:spcPts val="0"/>
              </a:spcAft>
              <a:buClr>
                <a:schemeClr val="lt1"/>
              </a:buClr>
              <a:buSzPts val="2340"/>
              <a:buFont typeface="Proxima Nova"/>
              <a:buNone/>
            </a:pPr>
            <a:endParaRPr sz="3000">
              <a:solidFill>
                <a:schemeClr val="lt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7"/>
          <p:cNvSpPr txBox="1">
            <a:spLocks noGrp="1"/>
          </p:cNvSpPr>
          <p:nvPr>
            <p:ph type="title"/>
          </p:nvPr>
        </p:nvSpPr>
        <p:spPr>
          <a:xfrm>
            <a:off x="242304" y="111966"/>
            <a:ext cx="7108338"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Activation Strategy- Activation Events</a:t>
            </a:r>
            <a:endParaRPr sz="3000" dirty="0"/>
          </a:p>
        </p:txBody>
      </p:sp>
      <p:sp>
        <p:nvSpPr>
          <p:cNvPr id="766" name="Google Shape;766;p47"/>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IN" sz="1500" b="1" dirty="0">
                <a:latin typeface="Proxima Nova"/>
                <a:ea typeface="Proxima Nova"/>
                <a:cs typeface="Proxima Nova"/>
                <a:sym typeface="Proxima Nova"/>
              </a:rPr>
              <a:t>App Downloads: Successful app downloads mean acquisition strategies have led users to download the app.</a:t>
            </a:r>
          </a:p>
          <a:p>
            <a:pPr marL="342900" lvl="0" indent="-342900" algn="l" rtl="0">
              <a:spcBef>
                <a:spcPts val="0"/>
              </a:spcBef>
              <a:spcAft>
                <a:spcPts val="0"/>
              </a:spcAft>
              <a:buAutoNum type="arabicPeriod"/>
            </a:pPr>
            <a:r>
              <a:rPr lang="en-IN" sz="1500" b="1" dirty="0">
                <a:latin typeface="Proxima Nova"/>
                <a:ea typeface="Proxima Nova"/>
                <a:cs typeface="Proxima Nova"/>
                <a:sym typeface="Proxima Nova"/>
              </a:rPr>
              <a:t>Placing the first order using the food delivery app.</a:t>
            </a:r>
          </a:p>
          <a:p>
            <a:pPr marL="342900" lvl="0" indent="-342900" algn="l" rtl="0">
              <a:spcBef>
                <a:spcPts val="0"/>
              </a:spcBef>
              <a:spcAft>
                <a:spcPts val="0"/>
              </a:spcAft>
              <a:buAutoNum type="arabicPeriod"/>
            </a:pPr>
            <a:r>
              <a:rPr lang="en-IN" sz="1500" b="1" dirty="0">
                <a:latin typeface="Proxima Nova"/>
                <a:ea typeface="Proxima Nova"/>
                <a:cs typeface="Proxima Nova"/>
                <a:sym typeface="Proxima Nova"/>
              </a:rPr>
              <a:t>Placing the first  ‘n’ order within a time duration of ‘x’ weeks.</a:t>
            </a:r>
          </a:p>
          <a:p>
            <a:pPr marL="342900" lvl="0" indent="-342900" algn="l" rtl="0">
              <a:spcBef>
                <a:spcPts val="0"/>
              </a:spcBef>
              <a:spcAft>
                <a:spcPts val="0"/>
              </a:spcAft>
              <a:buAutoNum type="arabicPeriod"/>
            </a:pPr>
            <a:r>
              <a:rPr lang="en-IN" sz="1500" b="1" dirty="0">
                <a:latin typeface="Proxima Nova"/>
                <a:ea typeface="Proxima Nova"/>
                <a:cs typeface="Proxima Nova"/>
                <a:sym typeface="Proxima Nova"/>
              </a:rPr>
              <a:t>Subscribing to a meal delivery plan.</a:t>
            </a: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7"/>
          <p:cNvSpPr txBox="1">
            <a:spLocks noGrp="1"/>
          </p:cNvSpPr>
          <p:nvPr>
            <p:ph type="title"/>
          </p:nvPr>
        </p:nvSpPr>
        <p:spPr>
          <a:xfrm>
            <a:off x="242304" y="111966"/>
            <a:ext cx="482588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Activation Strategy</a:t>
            </a:r>
            <a:endParaRPr sz="3000" dirty="0"/>
          </a:p>
        </p:txBody>
      </p:sp>
      <p:sp>
        <p:nvSpPr>
          <p:cNvPr id="766" name="Google Shape;766;p47"/>
          <p:cNvSpPr txBox="1"/>
          <p:nvPr/>
        </p:nvSpPr>
        <p:spPr>
          <a:xfrm>
            <a:off x="532949" y="966725"/>
            <a:ext cx="8362957" cy="3463508"/>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Avoid the Cold Start Experience: </a:t>
            </a:r>
            <a:r>
              <a:rPr lang="en-IN" sz="1500" dirty="0">
                <a:latin typeface="Proxima Nova"/>
                <a:ea typeface="Proxima Nova"/>
                <a:cs typeface="Proxima Nova"/>
                <a:sym typeface="Proxima Nova"/>
              </a:rPr>
              <a:t>The churn rate for most of the apps is 86% in first 2 weeks, which means most people don’t even experience our product. The First-Time experience of the users should take them to the core action of the product which is ordering food or meal online and getting it delivered within stipulated time frame. Avoid the empty dead end states, if at all such a such state is reached, users should be educated to take them back doing the core action. </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Incentivise the first ‘n’ orders. </a:t>
            </a:r>
            <a:r>
              <a:rPr lang="en-IN" sz="1500" dirty="0">
                <a:latin typeface="Proxima Nova"/>
                <a:ea typeface="Proxima Nova"/>
                <a:cs typeface="Proxima Nova"/>
                <a:sym typeface="Proxima Nova"/>
              </a:rPr>
              <a:t>Based on the data at hand and the budget we have, we can incentivise the first ‘n’ orders by giving discount. We can also run </a:t>
            </a:r>
            <a:r>
              <a:rPr lang="en-IN" sz="1500" dirty="0" err="1">
                <a:latin typeface="Proxima Nova"/>
                <a:ea typeface="Proxima Nova"/>
                <a:cs typeface="Proxima Nova"/>
                <a:sym typeface="Proxima Nova"/>
              </a:rPr>
              <a:t>campaings</a:t>
            </a:r>
            <a:r>
              <a:rPr lang="en-IN" sz="1500" dirty="0">
                <a:latin typeface="Proxima Nova"/>
                <a:ea typeface="Proxima Nova"/>
                <a:cs typeface="Proxima Nova"/>
                <a:sym typeface="Proxima Nova"/>
              </a:rPr>
              <a:t> where users is incentivised with either money or free meals if the referral he has referred gets activated. Main motto is to ensure the users make their first few transactions(core action) as soon as possible and help the users build a ‘habit’ around it.</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Personalize First Time Experience: </a:t>
            </a:r>
            <a:r>
              <a:rPr lang="en-IN" sz="1500" dirty="0">
                <a:latin typeface="Proxima Nova"/>
                <a:ea typeface="Proxima Nova"/>
                <a:cs typeface="Proxima Nova"/>
                <a:sym typeface="Proxima Nova"/>
              </a:rPr>
              <a:t>Recommend top restaurants and brands based on user persona, demography etc.</a:t>
            </a: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365906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8"/>
          <p:cNvSpPr txBox="1">
            <a:spLocks noGrp="1"/>
          </p:cNvSpPr>
          <p:nvPr>
            <p:ph type="title"/>
          </p:nvPr>
        </p:nvSpPr>
        <p:spPr>
          <a:xfrm>
            <a:off x="242303" y="111966"/>
            <a:ext cx="6711389"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Retention and Engagement Strategy</a:t>
            </a:r>
            <a:endParaRPr sz="3000" dirty="0"/>
          </a:p>
        </p:txBody>
      </p:sp>
      <p:sp>
        <p:nvSpPr>
          <p:cNvPr id="772" name="Google Shape;772;p48"/>
          <p:cNvSpPr txBox="1"/>
          <p:nvPr/>
        </p:nvSpPr>
        <p:spPr>
          <a:xfrm>
            <a:off x="532949" y="966724"/>
            <a:ext cx="8348781" cy="37541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dirty="0">
                <a:latin typeface="Proxima Nova"/>
                <a:ea typeface="Proxima Nova"/>
                <a:cs typeface="Proxima Nova"/>
                <a:sym typeface="Proxima Nova"/>
              </a:rPr>
              <a:t>Retention Measures the “breath” of the usage of a product by its users. It Measures the % of users active within a time period.</a:t>
            </a:r>
          </a:p>
          <a:p>
            <a:pPr marL="0" lvl="0" indent="0" algn="l" rtl="0">
              <a:spcBef>
                <a:spcPts val="0"/>
              </a:spcBef>
              <a:spcAft>
                <a:spcPts val="0"/>
              </a:spcAft>
              <a:buNone/>
            </a:pPr>
            <a:r>
              <a:rPr lang="en-IN" sz="1500" dirty="0">
                <a:latin typeface="Proxima Nova"/>
                <a:ea typeface="Proxima Nova"/>
                <a:cs typeface="Proxima Nova"/>
                <a:sym typeface="Proxima Nova"/>
              </a:rPr>
              <a:t>Engagement measure the “depth” of the usage of the product by its users. Depth of the engagement is the strongest indicator that the users are deriving the desired the value.</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Improving the Product: </a:t>
            </a:r>
            <a:r>
              <a:rPr lang="en-IN" sz="1500" dirty="0">
                <a:latin typeface="Proxima Nova"/>
                <a:ea typeface="Proxima Nova"/>
                <a:cs typeface="Proxima Nova"/>
                <a:sym typeface="Proxima Nova"/>
              </a:rPr>
              <a:t>In our case, experiment with pricing strategies. For e.g. offer discounts on longer subscription plans.</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Improving Activation: </a:t>
            </a:r>
            <a:r>
              <a:rPr lang="en-IN" sz="1500" dirty="0">
                <a:latin typeface="Proxima Nova"/>
                <a:ea typeface="Proxima Nova"/>
                <a:cs typeface="Proxima Nova"/>
                <a:sym typeface="Proxima Nova"/>
              </a:rPr>
              <a:t>Steepest drop in the retention curve is right at the beginning, if we can improve the activation rate than we can also shift the retention curve up to have long term retention.</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Reward Loyalty: </a:t>
            </a:r>
            <a:r>
              <a:rPr lang="en-IN" sz="1500" dirty="0">
                <a:latin typeface="Proxima Nova"/>
                <a:ea typeface="Proxima Nova"/>
                <a:cs typeface="Proxima Nova"/>
                <a:sym typeface="Proxima Nova"/>
              </a:rPr>
              <a:t>Reward most profitable customers with tailor made offers and packages. Knowing who brings more revenue allows us to allocate our time and resources efficiently.</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Allow Users to Pause Subscription or Membership.</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Show Users what they will miss: </a:t>
            </a:r>
            <a:r>
              <a:rPr lang="en-IN" sz="1500" dirty="0">
                <a:latin typeface="Proxima Nova"/>
                <a:ea typeface="Proxima Nova"/>
                <a:cs typeface="Proxima Nova"/>
                <a:sym typeface="Proxima Nova"/>
              </a:rPr>
              <a:t>Give users an offer they cannot resist!</a:t>
            </a: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8"/>
          <p:cNvSpPr txBox="1">
            <a:spLocks noGrp="1"/>
          </p:cNvSpPr>
          <p:nvPr>
            <p:ph type="title"/>
          </p:nvPr>
        </p:nvSpPr>
        <p:spPr>
          <a:xfrm>
            <a:off x="242303" y="111966"/>
            <a:ext cx="4386403"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Engagement Strategy</a:t>
            </a:r>
            <a:endParaRPr sz="3000" dirty="0"/>
          </a:p>
        </p:txBody>
      </p:sp>
      <p:sp>
        <p:nvSpPr>
          <p:cNvPr id="772" name="Google Shape;772;p48"/>
          <p:cNvSpPr txBox="1"/>
          <p:nvPr/>
        </p:nvSpPr>
        <p:spPr>
          <a:xfrm>
            <a:off x="488250" y="995079"/>
            <a:ext cx="8167500" cy="28878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Build Reinforcing Habits around the Core Value Proposition: </a:t>
            </a:r>
            <a:r>
              <a:rPr lang="en-IN" sz="1500" dirty="0">
                <a:latin typeface="Proxima Nova"/>
                <a:ea typeface="Proxima Nova"/>
                <a:cs typeface="Proxima Nova"/>
                <a:sym typeface="Proxima Nova"/>
              </a:rPr>
              <a:t>In food delivery app the habit loop is Trigger-The user is hungry. Action- The user orders food from the app. Benefit- The user gets good food delivered to his location and satisfies the users hunger. </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Generate and Deliver the External Trigger: </a:t>
            </a:r>
            <a:r>
              <a:rPr lang="en-IN" sz="1500" dirty="0">
                <a:latin typeface="Proxima Nova"/>
                <a:ea typeface="Proxima Nova"/>
                <a:cs typeface="Proxima Nova"/>
                <a:sym typeface="Proxima Nova"/>
              </a:rPr>
              <a:t>Have Personalized Push Notifications/ In Product Notifications almost often right after meal times. Mao the external trigger(app notifications) to internal trigger(Hunger)</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Expand the Value Proposition: </a:t>
            </a:r>
            <a:r>
              <a:rPr lang="en-IN" sz="1500" dirty="0">
                <a:latin typeface="Proxima Nova"/>
                <a:ea typeface="Proxima Nova"/>
                <a:cs typeface="Proxima Nova"/>
                <a:sym typeface="Proxima Nova"/>
              </a:rPr>
              <a:t>Instead of just delivering food form restaurants, we can also deliver also other items that go along with food, such as groceries. This can be a long term plan and not an immediate plan.</a:t>
            </a: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2362905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49"/>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Referral Strategy</a:t>
            </a:r>
            <a:endParaRPr sz="3000"/>
          </a:p>
        </p:txBody>
      </p:sp>
      <p:sp>
        <p:nvSpPr>
          <p:cNvPr id="778" name="Google Shape;778;p49"/>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Incentivise Referrals to friends and family: </a:t>
            </a:r>
            <a:r>
              <a:rPr lang="en-IN" sz="1500" dirty="0">
                <a:latin typeface="Proxima Nova"/>
                <a:ea typeface="Proxima Nova"/>
                <a:cs typeface="Proxima Nova"/>
                <a:sym typeface="Proxima Nova"/>
              </a:rPr>
              <a:t>Using  a personalized link both the referrer and the referee get a discount benefit when the link leads to a sign-up or a successful order placed. This will encourage the referrer to send out the invite link to more people and convince them to place an order so both people receive benefit.</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Referral Leader boards: </a:t>
            </a:r>
            <a:r>
              <a:rPr lang="en-IN" sz="1500" dirty="0">
                <a:latin typeface="Proxima Nova"/>
                <a:ea typeface="Proxima Nova"/>
                <a:cs typeface="Proxima Nova"/>
                <a:sym typeface="Proxima Nova"/>
              </a:rPr>
              <a:t>Time based Gamified Leader Board that rewards the top ‘n’ referrers with exclusive prizes. Weekly, Monthly based Leader Boards</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Other Referral schemes may look like these in the food delivery app: </a:t>
            </a:r>
            <a:r>
              <a:rPr lang="en-IN" sz="1500" dirty="0">
                <a:latin typeface="Proxima Nova"/>
                <a:ea typeface="Proxima Nova"/>
                <a:cs typeface="Proxima Nova"/>
                <a:sym typeface="Proxima Nova"/>
              </a:rPr>
              <a:t>1) Refer 5 friends and when they place their first order you get a dish worth Rs300/- free. 2) Point based system on referral which can be redeemed on the next order which also drive engagement. 3) Cashbacks of referral orders. </a:t>
            </a: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50"/>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Revenue Strategy</a:t>
            </a:r>
            <a:endParaRPr sz="3000"/>
          </a:p>
        </p:txBody>
      </p:sp>
      <p:sp>
        <p:nvSpPr>
          <p:cNvPr id="784" name="Google Shape;784;p50"/>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Repeat Purchase: </a:t>
            </a:r>
            <a:r>
              <a:rPr lang="en-IN" sz="1500" dirty="0">
                <a:latin typeface="Proxima Nova"/>
                <a:ea typeface="Proxima Nova"/>
                <a:cs typeface="Proxima Nova"/>
                <a:sym typeface="Proxima Nova"/>
              </a:rPr>
              <a:t>Giving points on each order and an upper cap of points to be redeemed in the next frequency of orders. This cycle will continue and will increase the LTV of a customer. </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Premium Providers: </a:t>
            </a:r>
            <a:r>
              <a:rPr lang="en-IN" sz="1500" dirty="0">
                <a:latin typeface="Proxima Nova"/>
                <a:ea typeface="Proxima Nova"/>
                <a:cs typeface="Proxima Nova"/>
                <a:sym typeface="Proxima Nova"/>
              </a:rPr>
              <a:t>Another customer segment that is luxury driven and target customers that will pay higher price for a product that has a higher quality. Several premium and/or imported product providers in India. Provide a aggregator market place product.</a:t>
            </a:r>
          </a:p>
          <a:p>
            <a:pPr marL="342900" lvl="0" indent="-342900" algn="l" rtl="0">
              <a:spcBef>
                <a:spcPts val="0"/>
              </a:spcBef>
              <a:spcAft>
                <a:spcPts val="0"/>
              </a:spcAft>
              <a:buAutoNum type="arabicPeriod"/>
            </a:pPr>
            <a:r>
              <a:rPr lang="en-IN" sz="2000" dirty="0">
                <a:latin typeface="Proxima Nova"/>
                <a:ea typeface="Proxima Nova"/>
                <a:cs typeface="Proxima Nova"/>
                <a:sym typeface="Proxima Nova"/>
              </a:rPr>
              <a:t>Memberships and Subscriptions: </a:t>
            </a:r>
            <a:r>
              <a:rPr lang="en-IN" sz="1500" dirty="0">
                <a:latin typeface="Proxima Nova"/>
                <a:ea typeface="Proxima Nova"/>
                <a:cs typeface="Proxima Nova"/>
                <a:sym typeface="Proxima Nova"/>
              </a:rPr>
              <a:t>Again based on the User Data, like Zomato Gold, we can come up with plans that gives customers tier-based benefits. Such as Basic- 10% of on orders above Rs750, Silver- 10% of on Orders above Rs600 and Gold- 10% of on orders above Rs500. </a:t>
            </a: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51"/>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3</a:t>
            </a:r>
            <a:endParaRPr sz="3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200">
                <a:solidFill>
                  <a:srgbClr val="FFFFFF"/>
                </a:solidFill>
                <a:latin typeface="Proxima Nova"/>
                <a:ea typeface="Proxima Nova"/>
                <a:cs typeface="Proxima Nova"/>
                <a:sym typeface="Proxima Nova"/>
              </a:rPr>
              <a:t>Product Roadmap</a:t>
            </a:r>
            <a:endParaRPr sz="32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2"/>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Submission Template</a:t>
            </a:r>
            <a:endParaRPr sz="3000"/>
          </a:p>
        </p:txBody>
      </p:sp>
      <p:sp>
        <p:nvSpPr>
          <p:cNvPr id="795" name="Google Shape;795;p5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b="1">
                <a:latin typeface="Proxima Nova"/>
                <a:ea typeface="Proxima Nova"/>
                <a:cs typeface="Proxima Nova"/>
                <a:sym typeface="Proxima Nova"/>
              </a:rPr>
              <a:t>Note: </a:t>
            </a:r>
            <a:endParaRPr sz="1500" b="1">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latin typeface="Proxima Nova"/>
                <a:ea typeface="Proxima Nova"/>
                <a:cs typeface="Proxima Nova"/>
                <a:sym typeface="Proxima Nova"/>
              </a:rPr>
              <a:t>Use the template provided on the platform to create a product roadmap</a:t>
            </a: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solidFill>
                  <a:schemeClr val="dk1"/>
                </a:solidFill>
                <a:latin typeface="Proxima Nova"/>
                <a:ea typeface="Proxima Nova"/>
                <a:cs typeface="Proxima Nova"/>
                <a:sym typeface="Proxima Nova"/>
              </a:rPr>
              <a:t>You are free to edit / add columns as needed to the template provided </a:t>
            </a:r>
            <a:endParaRPr sz="1500">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3"/>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4</a:t>
            </a:r>
            <a:endParaRPr sz="3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200">
                <a:solidFill>
                  <a:srgbClr val="FFFFFF"/>
                </a:solidFill>
                <a:latin typeface="Proxima Nova"/>
                <a:ea typeface="Proxima Nova"/>
                <a:cs typeface="Proxima Nova"/>
                <a:sym typeface="Proxima Nova"/>
              </a:rPr>
              <a:t>Product Backlog and Sprint Backlog</a:t>
            </a:r>
            <a:endParaRPr sz="32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4"/>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Submission Template</a:t>
            </a:r>
            <a:endParaRPr sz="3000"/>
          </a:p>
        </p:txBody>
      </p:sp>
      <p:sp>
        <p:nvSpPr>
          <p:cNvPr id="806" name="Google Shape;806;p54"/>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b="1">
                <a:latin typeface="Proxima Nova"/>
                <a:ea typeface="Proxima Nova"/>
                <a:cs typeface="Proxima Nova"/>
                <a:sym typeface="Proxima Nova"/>
              </a:rPr>
              <a:t>Note: </a:t>
            </a:r>
            <a:endParaRPr sz="1500" b="1">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latin typeface="Proxima Nova"/>
                <a:ea typeface="Proxima Nova"/>
                <a:cs typeface="Proxima Nova"/>
                <a:sym typeface="Proxima Nova"/>
              </a:rPr>
              <a:t>Use the template provided on the platform to create a product backlog and sprint backlog document.</a:t>
            </a: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latin typeface="Proxima Nova"/>
                <a:ea typeface="Proxima Nova"/>
                <a:cs typeface="Proxima Nova"/>
                <a:sym typeface="Proxima Nova"/>
              </a:rPr>
              <a:t>You are free to edit / add columns as needed to the template provided </a:t>
            </a:r>
            <a:endParaRPr sz="15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7"/>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1 </a:t>
            </a:r>
            <a:endParaRPr sz="4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000">
                <a:solidFill>
                  <a:srgbClr val="FFFFFF"/>
                </a:solidFill>
                <a:latin typeface="Proxima Nova"/>
                <a:ea typeface="Proxima Nova"/>
                <a:cs typeface="Proxima Nova"/>
                <a:sym typeface="Proxima Nova"/>
              </a:rPr>
              <a:t>Product Analytics</a:t>
            </a:r>
            <a:endParaRPr sz="30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55"/>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5</a:t>
            </a:r>
            <a:endParaRPr sz="3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200">
                <a:solidFill>
                  <a:srgbClr val="FFFFFF"/>
                </a:solidFill>
                <a:latin typeface="Proxima Nova"/>
                <a:ea typeface="Proxima Nova"/>
                <a:cs typeface="Proxima Nova"/>
                <a:sym typeface="Proxima Nova"/>
              </a:rPr>
              <a:t>Product Requirements Document</a:t>
            </a:r>
            <a:endParaRPr sz="32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56"/>
          <p:cNvSpPr txBox="1">
            <a:spLocks noGrp="1"/>
          </p:cNvSpPr>
          <p:nvPr>
            <p:ph type="title"/>
          </p:nvPr>
        </p:nvSpPr>
        <p:spPr>
          <a:xfrm>
            <a:off x="242304" y="11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Submission Template</a:t>
            </a:r>
            <a:endParaRPr sz="3000"/>
          </a:p>
        </p:txBody>
      </p:sp>
      <p:sp>
        <p:nvSpPr>
          <p:cNvPr id="817" name="Google Shape;817;p56"/>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b="1">
                <a:latin typeface="Proxima Nova"/>
                <a:ea typeface="Proxima Nova"/>
                <a:cs typeface="Proxima Nova"/>
                <a:sym typeface="Proxima Nova"/>
              </a:rPr>
              <a:t>Note: </a:t>
            </a:r>
            <a:endParaRPr sz="1500" b="1">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latin typeface="Proxima Nova"/>
                <a:ea typeface="Proxima Nova"/>
                <a:cs typeface="Proxima Nova"/>
                <a:sym typeface="Proxima Nova"/>
              </a:rPr>
              <a:t>Use the template provided on the platform to create a well-structured, exhaustive and comprehensive PRD.</a:t>
            </a:r>
            <a:endParaRPr sz="1500">
              <a:latin typeface="Proxima Nova"/>
              <a:ea typeface="Proxima Nova"/>
              <a:cs typeface="Proxima Nova"/>
              <a:sym typeface="Proxima Nova"/>
            </a:endParaRPr>
          </a:p>
          <a:p>
            <a:pPr marL="457200" lvl="0" indent="-323850" algn="l" rtl="0">
              <a:spcBef>
                <a:spcPts val="0"/>
              </a:spcBef>
              <a:spcAft>
                <a:spcPts val="0"/>
              </a:spcAft>
              <a:buSzPts val="1500"/>
              <a:buFont typeface="Proxima Nova"/>
              <a:buAutoNum type="arabicPeriod"/>
            </a:pPr>
            <a:r>
              <a:rPr lang="en-IN" sz="1500">
                <a:solidFill>
                  <a:schemeClr val="dk1"/>
                </a:solidFill>
                <a:latin typeface="Proxima Nova"/>
                <a:ea typeface="Proxima Nova"/>
                <a:cs typeface="Proxima Nova"/>
                <a:sym typeface="Proxima Nova"/>
              </a:rPr>
              <a:t>You are free to edit / add columns as needed to the template provided </a:t>
            </a:r>
            <a:endParaRPr sz="1500">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57"/>
          <p:cNvSpPr txBox="1"/>
          <p:nvPr/>
        </p:nvSpPr>
        <p:spPr>
          <a:xfrm>
            <a:off x="1549250" y="929550"/>
            <a:ext cx="5589600" cy="3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a:solidFill>
                  <a:srgbClr val="FFFF00"/>
                </a:solidFill>
                <a:latin typeface="Proxima Nova"/>
                <a:ea typeface="Proxima Nova"/>
                <a:cs typeface="Proxima Nova"/>
                <a:sym typeface="Proxima Nova"/>
              </a:rPr>
              <a:t>Part 6</a:t>
            </a:r>
            <a:endParaRPr sz="3000">
              <a:solidFill>
                <a:srgbClr val="FFFF00"/>
              </a:solidFill>
              <a:latin typeface="Proxima Nova"/>
              <a:ea typeface="Proxima Nova"/>
              <a:cs typeface="Proxima Nova"/>
              <a:sym typeface="Proxima Nova"/>
            </a:endParaRPr>
          </a:p>
          <a:p>
            <a:pPr marL="0" lvl="0" indent="0" algn="ctr" rtl="0">
              <a:spcBef>
                <a:spcPts val="0"/>
              </a:spcBef>
              <a:spcAft>
                <a:spcPts val="0"/>
              </a:spcAft>
              <a:buNone/>
            </a:pPr>
            <a:r>
              <a:rPr lang="en-IN" sz="3200">
                <a:solidFill>
                  <a:srgbClr val="FFFFFF"/>
                </a:solidFill>
                <a:latin typeface="Proxima Nova"/>
                <a:ea typeface="Proxima Nova"/>
                <a:cs typeface="Proxima Nova"/>
                <a:sym typeface="Proxima Nova"/>
              </a:rPr>
              <a:t>GTM Strategy</a:t>
            </a:r>
            <a:endParaRPr sz="3200">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sz="3000">
              <a:solidFill>
                <a:srgbClr val="FFFFFF"/>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58"/>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Achieving Product-Market Fit</a:t>
            </a:r>
            <a:endParaRPr sz="3000"/>
          </a:p>
        </p:txBody>
      </p:sp>
      <p:sp>
        <p:nvSpPr>
          <p:cNvPr id="828" name="Google Shape;828;p58"/>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29" name="Google Shape;829;p58"/>
          <p:cNvSpPr txBox="1"/>
          <p:nvPr/>
        </p:nvSpPr>
        <p:spPr>
          <a:xfrm>
            <a:off x="532950" y="966725"/>
            <a:ext cx="8167500" cy="36265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Proxima Nova"/>
                <a:ea typeface="Proxima Nova"/>
                <a:cs typeface="Proxima Nova"/>
                <a:sym typeface="Proxima Nova"/>
              </a:rPr>
              <a:t>KEY FEATURES FROM MVP AND KEY INDICATORS:</a:t>
            </a:r>
          </a:p>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Weekly Menu and Subscription Page: </a:t>
            </a:r>
            <a:r>
              <a:rPr lang="en-IN" sz="1500" dirty="0">
                <a:latin typeface="Proxima Nova"/>
                <a:ea typeface="Proxima Nova"/>
                <a:cs typeface="Proxima Nova"/>
                <a:sym typeface="Proxima Nova"/>
              </a:rPr>
              <a:t>Display of 7 day menu on Subscription Page. Our customers will be able to select their meals and subscribe to it weekly.  </a:t>
            </a:r>
            <a:r>
              <a:rPr lang="en-IN" sz="1500" i="1" dirty="0">
                <a:latin typeface="Proxima Nova"/>
                <a:ea typeface="Proxima Nova"/>
                <a:cs typeface="Proxima Nova"/>
                <a:sym typeface="Proxima Nova"/>
              </a:rPr>
              <a:t>Key Indicators: </a:t>
            </a:r>
            <a:r>
              <a:rPr lang="en-IN" sz="1500" dirty="0">
                <a:latin typeface="Proxima Nova"/>
                <a:ea typeface="Proxima Nova"/>
                <a:cs typeface="Proxima Nova"/>
                <a:sym typeface="Proxima Nova"/>
              </a:rPr>
              <a:t>of achieving PMF(Product Market Fit): Ratio of Pay per order to subscriptions, Subscriptions Renewed, High Customer Retention Rates.</a:t>
            </a:r>
          </a:p>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Preferences Page: </a:t>
            </a:r>
            <a:r>
              <a:rPr lang="en-IN" sz="1500" dirty="0">
                <a:latin typeface="Proxima Nova"/>
                <a:ea typeface="Proxima Nova"/>
                <a:cs typeface="Proxima Nova"/>
                <a:sym typeface="Proxima Nova"/>
              </a:rPr>
              <a:t>To further streamline to subscribe to a meal plan, we have added a preference page where customers can add their dietary requirements , restrictions, allergies. This data is shared with Home Chefs so they can customize their meals accordingly. </a:t>
            </a:r>
            <a:r>
              <a:rPr lang="en-IN" sz="1500" i="1" dirty="0">
                <a:latin typeface="Proxima Nova"/>
                <a:ea typeface="Proxima Nova"/>
                <a:cs typeface="Proxima Nova"/>
                <a:sym typeface="Proxima Nova"/>
              </a:rPr>
              <a:t>Key Indicators:</a:t>
            </a:r>
            <a:r>
              <a:rPr lang="en-IN" sz="1500" dirty="0">
                <a:latin typeface="Proxima Nova"/>
                <a:ea typeface="Proxima Nova"/>
                <a:cs typeface="Proxima Nova"/>
                <a:sym typeface="Proxima Nova"/>
              </a:rPr>
              <a:t> No of Meal Plans Customized, Sales closing early, Value from Product, High Customer Retention Rates</a:t>
            </a:r>
          </a:p>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Search Page: </a:t>
            </a:r>
            <a:r>
              <a:rPr lang="en-IN" sz="1500" dirty="0">
                <a:latin typeface="Proxima Nova"/>
                <a:ea typeface="Proxima Nova"/>
                <a:cs typeface="Proxima Nova"/>
                <a:sym typeface="Proxima Nova"/>
              </a:rPr>
              <a:t>Search by Restaurants, Food Items and Chef. The Search is curated by Search Filters, by location, dishes, highly rated chefs. This makes search intuitive. </a:t>
            </a:r>
            <a:r>
              <a:rPr lang="en-IN" sz="1500" i="1" dirty="0">
                <a:latin typeface="Proxima Nova"/>
                <a:ea typeface="Proxima Nova"/>
                <a:cs typeface="Proxima Nova"/>
                <a:sym typeface="Proxima Nova"/>
              </a:rPr>
              <a:t>Key Indicators:</a:t>
            </a:r>
            <a:r>
              <a:rPr lang="en-IN" sz="1500" dirty="0">
                <a:latin typeface="Proxima Nova"/>
                <a:ea typeface="Proxima Nova"/>
                <a:cs typeface="Proxima Nova"/>
                <a:sym typeface="Proxima Nova"/>
              </a:rPr>
              <a:t> Number of Searches by various filters, No of Bookmarks on Search Pages, Value from Product in customizing meal plans.</a:t>
            </a: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59"/>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Product Positioning</a:t>
            </a:r>
            <a:endParaRPr sz="3000"/>
          </a:p>
        </p:txBody>
      </p:sp>
      <p:sp>
        <p:nvSpPr>
          <p:cNvPr id="835" name="Google Shape;835;p59"/>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36" name="Google Shape;836;p59"/>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b="1" dirty="0">
                <a:latin typeface="Proxima Nova"/>
                <a:ea typeface="Proxima Nova"/>
                <a:cs typeface="Proxima Nova"/>
                <a:sym typeface="Proxima Nova"/>
              </a:rPr>
              <a:t>PRODUCT POSITIONING STATEMENT</a:t>
            </a:r>
            <a:r>
              <a:rPr lang="en-IN" sz="1500" dirty="0">
                <a:latin typeface="Proxima Nova"/>
                <a:ea typeface="Proxima Nova"/>
                <a:cs typeface="Proxima Nova"/>
                <a:sym typeface="Proxima Nova"/>
              </a:rPr>
              <a:t>: “For 18-40 years old who need home cooked food, our platform provides customized meal plans, subscriptions and a range of home-chefs to choose from”</a:t>
            </a:r>
          </a:p>
          <a:p>
            <a:pPr marL="0" lvl="0" indent="0" algn="l" rtl="0">
              <a:spcBef>
                <a:spcPts val="0"/>
              </a:spcBef>
              <a:spcAft>
                <a:spcPts val="0"/>
              </a:spcAft>
              <a:buNone/>
            </a:pPr>
            <a:endParaRPr lang="en-IN" sz="1500" dirty="0">
              <a:latin typeface="Proxima Nova"/>
              <a:ea typeface="Proxima Nova"/>
              <a:cs typeface="Proxima Nova"/>
              <a:sym typeface="Proxima Nova"/>
            </a:endParaRPr>
          </a:p>
          <a:p>
            <a:pPr marL="0" lvl="0" indent="0" algn="l" rtl="0">
              <a:spcBef>
                <a:spcPts val="0"/>
              </a:spcBef>
              <a:spcAft>
                <a:spcPts val="0"/>
              </a:spcAft>
              <a:buNone/>
            </a:pPr>
            <a:endParaRPr lang="en-IN" sz="1500" dirty="0">
              <a:latin typeface="Proxima Nova"/>
              <a:ea typeface="Proxima Nova"/>
              <a:cs typeface="Proxima Nova"/>
              <a:sym typeface="Proxima Nova"/>
            </a:endParaRPr>
          </a:p>
          <a:p>
            <a:pPr marL="0" lvl="0" indent="0" algn="l" rtl="0">
              <a:spcBef>
                <a:spcPts val="0"/>
              </a:spcBef>
              <a:spcAft>
                <a:spcPts val="0"/>
              </a:spcAft>
              <a:buNone/>
            </a:pPr>
            <a:r>
              <a:rPr lang="en-IN" sz="1500" b="1" dirty="0">
                <a:latin typeface="Proxima Nova"/>
                <a:ea typeface="Proxima Nova"/>
                <a:cs typeface="Proxima Nova"/>
                <a:sym typeface="Proxima Nova"/>
              </a:rPr>
              <a:t>PRODUCT USP: </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Homely hygienic food, preferred food by customers at affordable prices. </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Customized Meals</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Try meal before subscribe</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Subscription plan based on frequency(Weekly, Monthly)</a:t>
            </a:r>
            <a:endParaRPr sz="1500" dirty="0">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60"/>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a:t>Pricing Strategy</a:t>
            </a:r>
            <a:endParaRPr sz="3000"/>
          </a:p>
        </p:txBody>
      </p:sp>
      <p:sp>
        <p:nvSpPr>
          <p:cNvPr id="842" name="Google Shape;842;p60"/>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43" name="Google Shape;843;p60"/>
          <p:cNvSpPr txBox="1"/>
          <p:nvPr/>
        </p:nvSpPr>
        <p:spPr>
          <a:xfrm>
            <a:off x="532949" y="966725"/>
            <a:ext cx="8299163" cy="35910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500" b="1" dirty="0">
                <a:latin typeface="Proxima Nova"/>
                <a:ea typeface="Proxima Nova"/>
                <a:cs typeface="Proxima Nova"/>
                <a:sym typeface="Proxima Nova"/>
              </a:rPr>
              <a:t>EXTERNAL FACTORS: </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Highly Price Sensitive Audience</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Food Tech is into high volume, low margins pricing section.</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Competitors : Offline tiffin aggregators.</a:t>
            </a:r>
          </a:p>
          <a:p>
            <a:pPr lvl="0" algn="l" rtl="0">
              <a:spcBef>
                <a:spcPts val="0"/>
              </a:spcBef>
              <a:spcAft>
                <a:spcPts val="0"/>
              </a:spcAft>
            </a:pPr>
            <a:r>
              <a:rPr lang="en-IN" sz="1500" b="1" dirty="0">
                <a:latin typeface="Proxima Nova"/>
                <a:ea typeface="Proxima Nova"/>
                <a:cs typeface="Proxima Nova"/>
                <a:sym typeface="Proxima Nova"/>
              </a:rPr>
              <a:t>INTERNAL FACTORS:</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Product Cost</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Investment Budget</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Revenue and Profit Milestones</a:t>
            </a:r>
          </a:p>
          <a:p>
            <a:pPr lvl="0" algn="l" rtl="0">
              <a:spcBef>
                <a:spcPts val="0"/>
              </a:spcBef>
              <a:spcAft>
                <a:spcPts val="0"/>
              </a:spcAft>
            </a:pPr>
            <a:r>
              <a:rPr lang="en-IN" sz="1500" dirty="0">
                <a:latin typeface="Proxima Nova"/>
                <a:ea typeface="Proxima Nova"/>
                <a:cs typeface="Proxima Nova"/>
                <a:sym typeface="Proxima Nova"/>
              </a:rPr>
              <a:t>We will be using combination of pricing strategies for our product namely:</a:t>
            </a:r>
          </a:p>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Penetration Pricing: </a:t>
            </a:r>
            <a:r>
              <a:rPr lang="en-IN" sz="1500" dirty="0">
                <a:latin typeface="Proxima Nova"/>
                <a:ea typeface="Proxima Nova"/>
                <a:cs typeface="Proxima Nova"/>
                <a:sym typeface="Proxima Nova"/>
              </a:rPr>
              <a:t>Offering large discounts on newly launched locations</a:t>
            </a:r>
          </a:p>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Cost Based Pricing: </a:t>
            </a:r>
            <a:r>
              <a:rPr lang="en-IN" sz="1500" dirty="0">
                <a:latin typeface="Proxima Nova"/>
                <a:ea typeface="Proxima Nova"/>
                <a:cs typeface="Proxima Nova"/>
                <a:sym typeface="Proxima Nova"/>
              </a:rPr>
              <a:t>The price of the product is the summation of its production cost and the margins required over it.</a:t>
            </a:r>
          </a:p>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Value Based Pricing: </a:t>
            </a:r>
            <a:r>
              <a:rPr lang="en-IN" sz="1500" dirty="0">
                <a:latin typeface="Proxima Nova"/>
                <a:ea typeface="Proxima Nova"/>
                <a:cs typeface="Proxima Nova"/>
                <a:sym typeface="Proxima Nova"/>
              </a:rPr>
              <a:t>The price of the product is based on what the customers are willing to pay.</a:t>
            </a:r>
            <a:endParaRPr sz="1500" dirty="0">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61"/>
          <p:cNvSpPr txBox="1">
            <a:spLocks noGrp="1"/>
          </p:cNvSpPr>
          <p:nvPr>
            <p:ph type="title"/>
          </p:nvPr>
        </p:nvSpPr>
        <p:spPr>
          <a:xfrm>
            <a:off x="242298" y="111975"/>
            <a:ext cx="7980214"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Sales &amp; Marketing Strategy- Marketing Channels</a:t>
            </a:r>
            <a:endParaRPr sz="3000" dirty="0"/>
          </a:p>
        </p:txBody>
      </p:sp>
      <p:sp>
        <p:nvSpPr>
          <p:cNvPr id="849" name="Google Shape;849;p61"/>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0" name="Google Shape;850;p61"/>
          <p:cNvSpPr txBox="1"/>
          <p:nvPr/>
        </p:nvSpPr>
        <p:spPr>
          <a:xfrm>
            <a:off x="532950" y="966725"/>
            <a:ext cx="8167500" cy="321005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Social Media: </a:t>
            </a:r>
            <a:r>
              <a:rPr lang="en-IN" sz="1500" dirty="0">
                <a:latin typeface="Proxima Nova"/>
                <a:ea typeface="Proxima Nova"/>
                <a:cs typeface="Proxima Nova"/>
                <a:sym typeface="Proxima Nova"/>
              </a:rPr>
              <a:t>Food is surely appeals visually to most. We can use prominent social media such as Instagram and Facebook to post images and generate buzz. Every affiliate partner(Restaurants and Home Chefs) associated with us will post on their respective social media pages to drive awareness. Paid ads can be leveraged to boost content to relevant audiences</a:t>
            </a:r>
          </a:p>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Email: </a:t>
            </a:r>
            <a:r>
              <a:rPr lang="en-IN" sz="1500" dirty="0">
                <a:latin typeface="Proxima Nova"/>
                <a:ea typeface="Proxima Nova"/>
                <a:cs typeface="Proxima Nova"/>
                <a:sym typeface="Proxima Nova"/>
              </a:rPr>
              <a:t>Emails can be used to broadcast major feature change, price change. We will also use email for order confirmation and tracking. Emails are good way to let our users know how are product is evolving.</a:t>
            </a:r>
          </a:p>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Word of Mouth: </a:t>
            </a:r>
            <a:r>
              <a:rPr lang="en-IN" sz="1500" dirty="0">
                <a:latin typeface="Proxima Nova"/>
                <a:ea typeface="Proxima Nova"/>
                <a:cs typeface="Proxima Nova"/>
                <a:sym typeface="Proxima Nova"/>
              </a:rPr>
              <a:t>Most Home chefs manage their clients offline. We can leverage their existing network and encourage their client base online on our app. We can use referral links to restaurants, home chefs, subscription pages via instant messaging app such as WhatsApp. </a:t>
            </a: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61"/>
          <p:cNvSpPr txBox="1">
            <a:spLocks noGrp="1"/>
          </p:cNvSpPr>
          <p:nvPr>
            <p:ph type="title"/>
          </p:nvPr>
        </p:nvSpPr>
        <p:spPr>
          <a:xfrm>
            <a:off x="242298" y="111975"/>
            <a:ext cx="7980214"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Sales &amp; Marketing Strategy- Sales Channels</a:t>
            </a:r>
            <a:endParaRPr sz="3000" dirty="0"/>
          </a:p>
        </p:txBody>
      </p:sp>
      <p:sp>
        <p:nvSpPr>
          <p:cNvPr id="849" name="Google Shape;849;p61"/>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0" name="Google Shape;850;p61"/>
          <p:cNvSpPr txBox="1"/>
          <p:nvPr/>
        </p:nvSpPr>
        <p:spPr>
          <a:xfrm>
            <a:off x="532950" y="966725"/>
            <a:ext cx="8167500" cy="321005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Direct Selling: </a:t>
            </a:r>
            <a:r>
              <a:rPr lang="en-IN" sz="1500" dirty="0">
                <a:latin typeface="Proxima Nova"/>
                <a:ea typeface="Proxima Nova"/>
                <a:cs typeface="Proxima Nova"/>
                <a:sym typeface="Proxima Nova"/>
              </a:rPr>
              <a:t>Selling Through App and Website will be our major sales channel. Post Marketing , the number of visits on the app/website will cause direct selling.</a:t>
            </a:r>
          </a:p>
          <a:p>
            <a:pPr marL="342900" lvl="0" indent="-342900" algn="l" rtl="0">
              <a:spcBef>
                <a:spcPts val="0"/>
              </a:spcBef>
              <a:spcAft>
                <a:spcPts val="0"/>
              </a:spcAft>
              <a:buFont typeface="+mj-lt"/>
              <a:buAutoNum type="arabicPeriod"/>
            </a:pPr>
            <a:endParaRPr lang="en-IN" sz="1500" dirty="0">
              <a:latin typeface="Proxima Nova"/>
              <a:ea typeface="Proxima Nova"/>
              <a:cs typeface="Proxima Nova"/>
              <a:sym typeface="Proxima Nova"/>
            </a:endParaRPr>
          </a:p>
          <a:p>
            <a:pPr marL="342900" lvl="0" indent="-342900" algn="l" rtl="0">
              <a:spcBef>
                <a:spcPts val="0"/>
              </a:spcBef>
              <a:spcAft>
                <a:spcPts val="0"/>
              </a:spcAft>
              <a:buFont typeface="+mj-lt"/>
              <a:buAutoNum type="arabicPeriod"/>
            </a:pPr>
            <a:r>
              <a:rPr lang="en-IN" sz="2000" dirty="0">
                <a:latin typeface="Proxima Nova"/>
                <a:ea typeface="Proxima Nova"/>
                <a:cs typeface="Proxima Nova"/>
                <a:sym typeface="Proxima Nova"/>
              </a:rPr>
              <a:t>Affiliate Partnerships: </a:t>
            </a:r>
            <a:r>
              <a:rPr lang="en-IN" sz="1500" dirty="0">
                <a:latin typeface="Proxima Nova"/>
                <a:ea typeface="Proxima Nova"/>
                <a:cs typeface="Proxima Nova"/>
                <a:sym typeface="Proxima Nova"/>
              </a:rPr>
              <a:t>Partnership with Restaurants and Home Chefs to </a:t>
            </a:r>
            <a:r>
              <a:rPr lang="en-IN" sz="1500" dirty="0" err="1">
                <a:latin typeface="Proxima Nova"/>
                <a:ea typeface="Proxima Nova"/>
                <a:cs typeface="Proxima Nova"/>
                <a:sym typeface="Proxima Nova"/>
              </a:rPr>
              <a:t>promite</a:t>
            </a:r>
            <a:r>
              <a:rPr lang="en-IN" sz="1500" dirty="0">
                <a:latin typeface="Proxima Nova"/>
                <a:ea typeface="Proxima Nova"/>
                <a:cs typeface="Proxima Nova"/>
                <a:sym typeface="Proxima Nova"/>
              </a:rPr>
              <a:t> each other on our platform. Our Partners will provide offers if ordered using our App and we will feature our partners.</a:t>
            </a:r>
          </a:p>
          <a:p>
            <a:pPr marL="342900" lvl="0" indent="-342900" algn="l" rtl="0">
              <a:spcBef>
                <a:spcPts val="0"/>
              </a:spcBef>
              <a:spcAft>
                <a:spcPts val="0"/>
              </a:spcAft>
              <a:buFont typeface="+mj-lt"/>
              <a:buAutoNum type="arabicPeriod"/>
            </a:pP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919098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62"/>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Product Launch Plan: Pre-Launch</a:t>
            </a:r>
            <a:endParaRPr sz="3000" dirty="0"/>
          </a:p>
        </p:txBody>
      </p:sp>
      <p:sp>
        <p:nvSpPr>
          <p:cNvPr id="856" name="Google Shape;856;p6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7" name="Google Shape;857;p62"/>
          <p:cNvSpPr txBox="1"/>
          <p:nvPr/>
        </p:nvSpPr>
        <p:spPr>
          <a:xfrm>
            <a:off x="532950" y="966725"/>
            <a:ext cx="8235366" cy="336005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IN" sz="1500" b="1" dirty="0">
                <a:latin typeface="Proxima Nova"/>
                <a:ea typeface="Proxima Nova"/>
                <a:cs typeface="Proxima Nova"/>
                <a:sym typeface="Proxima Nova"/>
              </a:rPr>
              <a:t>PRODUCT:</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City wise reach is enabled and home chefs are ready to accept orders</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Onboarding journeys in sales channels are in place</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Setup reporting structures and metrics for the product</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Ensure market place as at least “x” different products sourced specifically from prominent home chefs.</a:t>
            </a:r>
          </a:p>
          <a:p>
            <a:pPr lvl="0" algn="l" rtl="0">
              <a:spcBef>
                <a:spcPts val="0"/>
              </a:spcBef>
              <a:spcAft>
                <a:spcPts val="0"/>
              </a:spcAft>
            </a:pPr>
            <a:r>
              <a:rPr lang="en-IN" sz="1500" b="1" dirty="0">
                <a:latin typeface="Proxima Nova"/>
                <a:ea typeface="Proxima Nova"/>
                <a:cs typeface="Proxima Nova"/>
                <a:sym typeface="Proxima Nova"/>
              </a:rPr>
              <a:t>MARKETING:</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Launch Social Media and Email CRM Campaigns to enable a complete holistic effort</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Finalize and set on auto mode Ad Spends for Social Media and PPC Campaigns</a:t>
            </a:r>
          </a:p>
          <a:p>
            <a:pPr lvl="0" algn="l" rtl="0">
              <a:spcBef>
                <a:spcPts val="0"/>
              </a:spcBef>
              <a:spcAft>
                <a:spcPts val="0"/>
              </a:spcAft>
            </a:pPr>
            <a:r>
              <a:rPr lang="en-IN" sz="1500" b="1" dirty="0">
                <a:latin typeface="Proxima Nova"/>
                <a:ea typeface="Proxima Nova"/>
                <a:cs typeface="Proxima Nova"/>
                <a:sym typeface="Proxima Nova"/>
              </a:rPr>
              <a:t>TECHNOLOGY:</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Ensure Platform readiness by checking if development and testing sprints are completed.</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Ensure the servers are ready to handle to anticipated web traffic</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Have back up plans if any show stoppers do arise during this phase.</a:t>
            </a:r>
            <a:endParaRPr sz="1500" dirty="0">
              <a:latin typeface="Proxima Nova"/>
              <a:ea typeface="Proxima Nova"/>
              <a:cs typeface="Proxima Nova"/>
              <a:sym typeface="Proxima Nova"/>
            </a:endParaRPr>
          </a:p>
          <a:p>
            <a:pPr marL="0" lvl="0" indent="0" algn="l" rtl="0">
              <a:spcBef>
                <a:spcPts val="0"/>
              </a:spcBef>
              <a:spcAft>
                <a:spcPts val="0"/>
              </a:spcAft>
              <a:buNone/>
            </a:pPr>
            <a:endParaRPr sz="1500" dirty="0">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62"/>
          <p:cNvSpPr txBox="1">
            <a:spLocks noGrp="1"/>
          </p:cNvSpPr>
          <p:nvPr>
            <p:ph type="title"/>
          </p:nvPr>
        </p:nvSpPr>
        <p:spPr>
          <a:xfrm>
            <a:off x="242298" y="111975"/>
            <a:ext cx="5843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Product Launch Plan: Launch</a:t>
            </a:r>
            <a:endParaRPr sz="3000" dirty="0"/>
          </a:p>
        </p:txBody>
      </p:sp>
      <p:sp>
        <p:nvSpPr>
          <p:cNvPr id="856" name="Google Shape;856;p6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7" name="Google Shape;857;p62"/>
          <p:cNvSpPr txBox="1"/>
          <p:nvPr/>
        </p:nvSpPr>
        <p:spPr>
          <a:xfrm>
            <a:off x="532950" y="966725"/>
            <a:ext cx="8235366" cy="336005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IN" sz="1500" b="1" dirty="0">
                <a:latin typeface="Proxima Nova"/>
                <a:ea typeface="Proxima Nova"/>
                <a:cs typeface="Proxima Nova"/>
                <a:sym typeface="Proxima Nova"/>
              </a:rPr>
              <a:t>PRODUCT:</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Track Everyone and corresponding metrics that interact with our product.</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Qualify leads that are generated.</a:t>
            </a:r>
          </a:p>
          <a:p>
            <a:pPr marL="342900" lvl="0" indent="-342900" algn="l" rtl="0">
              <a:spcBef>
                <a:spcPts val="0"/>
              </a:spcBef>
              <a:spcAft>
                <a:spcPts val="0"/>
              </a:spcAft>
              <a:buFont typeface="+mj-lt"/>
              <a:buAutoNum type="arabicPeriod"/>
            </a:pPr>
            <a:endParaRPr lang="en-IN" sz="1500" dirty="0">
              <a:latin typeface="Proxima Nova"/>
              <a:ea typeface="Proxima Nova"/>
              <a:cs typeface="Proxima Nova"/>
              <a:sym typeface="Proxima Nova"/>
            </a:endParaRPr>
          </a:p>
          <a:p>
            <a:pPr lvl="0" algn="l" rtl="0">
              <a:spcBef>
                <a:spcPts val="0"/>
              </a:spcBef>
              <a:spcAft>
                <a:spcPts val="0"/>
              </a:spcAft>
            </a:pPr>
            <a:r>
              <a:rPr lang="en-IN" sz="1500" b="1" dirty="0">
                <a:latin typeface="Proxima Nova"/>
                <a:ea typeface="Proxima Nova"/>
                <a:cs typeface="Proxima Nova"/>
                <a:sym typeface="Proxima Nova"/>
              </a:rPr>
              <a:t>MARKETING:</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Send our press releases to media outlets, Social Media Live can also be used.</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Collaborate with identified micro-influencers to drive engagement on platforms</a:t>
            </a:r>
            <a:r>
              <a:rPr lang="en-IN" sz="1500" b="1" dirty="0">
                <a:latin typeface="Proxima Nova"/>
                <a:ea typeface="Proxima Nova"/>
                <a:cs typeface="Proxima Nova"/>
                <a:sym typeface="Proxima Nova"/>
              </a:rPr>
              <a:t>.</a:t>
            </a:r>
          </a:p>
          <a:p>
            <a:pPr marL="342900" lvl="0" indent="-342900" algn="l" rtl="0">
              <a:spcBef>
                <a:spcPts val="0"/>
              </a:spcBef>
              <a:spcAft>
                <a:spcPts val="0"/>
              </a:spcAft>
              <a:buFont typeface="+mj-lt"/>
              <a:buAutoNum type="arabicPeriod"/>
            </a:pPr>
            <a:endParaRPr lang="en-IN" sz="1500" b="1" dirty="0">
              <a:latin typeface="Proxima Nova"/>
              <a:ea typeface="Proxima Nova"/>
              <a:cs typeface="Proxima Nova"/>
              <a:sym typeface="Proxima Nova"/>
            </a:endParaRPr>
          </a:p>
          <a:p>
            <a:pPr lvl="0" algn="l" rtl="0">
              <a:spcBef>
                <a:spcPts val="0"/>
              </a:spcBef>
              <a:spcAft>
                <a:spcPts val="0"/>
              </a:spcAft>
            </a:pPr>
            <a:r>
              <a:rPr lang="en-IN" sz="1500" b="1" dirty="0">
                <a:latin typeface="Proxima Nova"/>
                <a:ea typeface="Proxima Nova"/>
                <a:cs typeface="Proxima Nova"/>
                <a:sym typeface="Proxima Nova"/>
              </a:rPr>
              <a:t>TECHNOLOGY:</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Monitor the web and app for performance issues and crashes.</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Use Back Up Servers in case of performance issues and crashes.</a:t>
            </a:r>
          </a:p>
          <a:p>
            <a:pPr marL="342900" lvl="0" indent="-342900" algn="l" rtl="0">
              <a:spcBef>
                <a:spcPts val="0"/>
              </a:spcBef>
              <a:spcAft>
                <a:spcPts val="0"/>
              </a:spcAft>
              <a:buFont typeface="+mj-lt"/>
              <a:buAutoNum type="arabicPeriod"/>
            </a:pP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1126877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8"/>
          <p:cNvSpPr txBox="1">
            <a:spLocks noGrp="1"/>
          </p:cNvSpPr>
          <p:nvPr>
            <p:ph type="title"/>
          </p:nvPr>
        </p:nvSpPr>
        <p:spPr>
          <a:xfrm>
            <a:off x="279497" y="111975"/>
            <a:ext cx="62892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t>Recap - AARRR Framework</a:t>
            </a:r>
            <a:endParaRPr sz="3000"/>
          </a:p>
        </p:txBody>
      </p:sp>
      <p:sp>
        <p:nvSpPr>
          <p:cNvPr id="641" name="Google Shape;641;p38"/>
          <p:cNvSpPr txBox="1"/>
          <p:nvPr/>
        </p:nvSpPr>
        <p:spPr>
          <a:xfrm>
            <a:off x="7007833" y="1265689"/>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2400" b="1">
                <a:solidFill>
                  <a:schemeClr val="dk1"/>
                </a:solidFill>
                <a:latin typeface="Proxima Nova"/>
                <a:ea typeface="Proxima Nova"/>
                <a:cs typeface="Proxima Nova"/>
                <a:sym typeface="Proxima Nova"/>
              </a:rPr>
              <a:t>Referral </a:t>
            </a:r>
            <a:endParaRPr sz="2400" b="1">
              <a:solidFill>
                <a:schemeClr val="dk1"/>
              </a:solidFill>
              <a:latin typeface="Proxima Nova"/>
              <a:ea typeface="Proxima Nova"/>
              <a:cs typeface="Proxima Nova"/>
              <a:sym typeface="Proxima Nova"/>
            </a:endParaRPr>
          </a:p>
        </p:txBody>
      </p:sp>
      <p:grpSp>
        <p:nvGrpSpPr>
          <p:cNvPr id="642" name="Google Shape;642;p38"/>
          <p:cNvGrpSpPr/>
          <p:nvPr/>
        </p:nvGrpSpPr>
        <p:grpSpPr>
          <a:xfrm rot="10800000">
            <a:off x="7129194" y="2164346"/>
            <a:ext cx="1507275" cy="1824175"/>
            <a:chOff x="1089590" y="2114854"/>
            <a:chExt cx="2009700" cy="2432233"/>
          </a:xfrm>
        </p:grpSpPr>
        <p:sp>
          <p:nvSpPr>
            <p:cNvPr id="643" name="Google Shape;643;p38"/>
            <p:cNvSpPr/>
            <p:nvPr/>
          </p:nvSpPr>
          <p:spPr>
            <a:xfrm>
              <a:off x="1947567" y="2330665"/>
              <a:ext cx="303900" cy="237900"/>
            </a:xfrm>
            <a:prstGeom prst="triangle">
              <a:avLst>
                <a:gd name="adj" fmla="val 50000"/>
              </a:avLst>
            </a:prstGeom>
            <a:solidFill>
              <a:srgbClr val="CE6EC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44" name="Google Shape;644;p38"/>
            <p:cNvSpPr/>
            <p:nvPr/>
          </p:nvSpPr>
          <p:spPr>
            <a:xfrm rot="10800000">
              <a:off x="1089590" y="2537387"/>
              <a:ext cx="2009700" cy="2009700"/>
            </a:xfrm>
            <a:prstGeom prst="flowChartConnector">
              <a:avLst/>
            </a:prstGeom>
            <a:solidFill>
              <a:srgbClr val="CE6EC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45" name="Google Shape;645;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46" name="Google Shape;646;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47" name="Google Shape;647;p38"/>
            <p:cNvSpPr/>
            <p:nvPr/>
          </p:nvSpPr>
          <p:spPr>
            <a:xfrm rot="10800000">
              <a:off x="2014685" y="2114854"/>
              <a:ext cx="159000" cy="159000"/>
            </a:xfrm>
            <a:prstGeom prst="flowChartConnector">
              <a:avLst/>
            </a:prstGeom>
            <a:solidFill>
              <a:srgbClr val="CE6EC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48" name="Google Shape;648;p38"/>
          <p:cNvSpPr/>
          <p:nvPr/>
        </p:nvSpPr>
        <p:spPr>
          <a:xfrm>
            <a:off x="7078774" y="2078625"/>
            <a:ext cx="1636800" cy="1636800"/>
          </a:xfrm>
          <a:prstGeom prst="arc">
            <a:avLst>
              <a:gd name="adj1" fmla="val 16200000"/>
              <a:gd name="adj2" fmla="val 0"/>
            </a:avLst>
          </a:prstGeom>
          <a:noFill/>
          <a:ln w="63500" cap="rnd" cmpd="sng">
            <a:solidFill>
              <a:srgbClr val="CE6EC0"/>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49" name="Google Shape;649;p38"/>
          <p:cNvSpPr/>
          <p:nvPr/>
        </p:nvSpPr>
        <p:spPr>
          <a:xfrm rot="5400000">
            <a:off x="7081852" y="2091377"/>
            <a:ext cx="1636800" cy="1636800"/>
          </a:xfrm>
          <a:prstGeom prst="arc">
            <a:avLst>
              <a:gd name="adj1" fmla="val 16200000"/>
              <a:gd name="adj2" fmla="val 0"/>
            </a:avLst>
          </a:prstGeom>
          <a:noFill/>
          <a:ln w="63500" cap="rnd" cmpd="sng">
            <a:solidFill>
              <a:srgbClr val="CE6EC0"/>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50" name="Google Shape;650;p38"/>
          <p:cNvSpPr/>
          <p:nvPr/>
        </p:nvSpPr>
        <p:spPr>
          <a:xfrm rot="10800000">
            <a:off x="7046686" y="2094842"/>
            <a:ext cx="1636800" cy="1636800"/>
          </a:xfrm>
          <a:prstGeom prst="arc">
            <a:avLst>
              <a:gd name="adj1" fmla="val 16200000"/>
              <a:gd name="adj2" fmla="val 0"/>
            </a:avLst>
          </a:prstGeom>
          <a:noFill/>
          <a:ln w="63500" cap="rnd" cmpd="sng">
            <a:solidFill>
              <a:srgbClr val="CE6EC0"/>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grpSp>
        <p:nvGrpSpPr>
          <p:cNvPr id="651" name="Google Shape;651;p38"/>
          <p:cNvGrpSpPr/>
          <p:nvPr/>
        </p:nvGrpSpPr>
        <p:grpSpPr>
          <a:xfrm>
            <a:off x="7837522" y="2019776"/>
            <a:ext cx="117951" cy="117951"/>
            <a:chOff x="2308991" y="5309569"/>
            <a:chExt cx="110400" cy="110400"/>
          </a:xfrm>
        </p:grpSpPr>
        <p:sp>
          <p:nvSpPr>
            <p:cNvPr id="652" name="Google Shape;652;p38"/>
            <p:cNvSpPr/>
            <p:nvPr/>
          </p:nvSpPr>
          <p:spPr>
            <a:xfrm rot="10800000" flipH="1">
              <a:off x="2308991" y="5309569"/>
              <a:ext cx="110400" cy="110400"/>
            </a:xfrm>
            <a:prstGeom prst="flowChartConnector">
              <a:avLst/>
            </a:prstGeom>
            <a:solidFill>
              <a:srgbClr val="FFFFFF"/>
            </a:solidFill>
            <a:ln w="19050" cap="flat" cmpd="sng">
              <a:solidFill>
                <a:srgbClr val="CE6EC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53" name="Google Shape;653;p38"/>
            <p:cNvSpPr/>
            <p:nvPr/>
          </p:nvSpPr>
          <p:spPr>
            <a:xfrm rot="10800000" flipH="1">
              <a:off x="2332889" y="5333669"/>
              <a:ext cx="62400" cy="62400"/>
            </a:xfrm>
            <a:prstGeom prst="flowChartConnector">
              <a:avLst/>
            </a:prstGeom>
            <a:solidFill>
              <a:srgbClr val="CE6EC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grpSp>
        <p:nvGrpSpPr>
          <p:cNvPr id="654" name="Google Shape;654;p38"/>
          <p:cNvGrpSpPr/>
          <p:nvPr/>
        </p:nvGrpSpPr>
        <p:grpSpPr>
          <a:xfrm rot="10800000">
            <a:off x="7130665" y="2161335"/>
            <a:ext cx="1507275" cy="1824175"/>
            <a:chOff x="1089590" y="2114854"/>
            <a:chExt cx="2009700" cy="2432233"/>
          </a:xfrm>
        </p:grpSpPr>
        <p:sp>
          <p:nvSpPr>
            <p:cNvPr id="655" name="Google Shape;655;p38"/>
            <p:cNvSpPr/>
            <p:nvPr/>
          </p:nvSpPr>
          <p:spPr>
            <a:xfrm>
              <a:off x="1947567" y="2330665"/>
              <a:ext cx="303900" cy="237900"/>
            </a:xfrm>
            <a:prstGeom prst="triangle">
              <a:avLst>
                <a:gd name="adj" fmla="val 50000"/>
              </a:avLst>
            </a:prstGeom>
            <a:solidFill>
              <a:srgbClr val="EE283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56" name="Google Shape;656;p38"/>
            <p:cNvSpPr/>
            <p:nvPr/>
          </p:nvSpPr>
          <p:spPr>
            <a:xfrm rot="10800000">
              <a:off x="1089590" y="2537387"/>
              <a:ext cx="2009700" cy="2009700"/>
            </a:xfrm>
            <a:prstGeom prst="flowChartConnector">
              <a:avLst/>
            </a:prstGeom>
            <a:solidFill>
              <a:srgbClr val="EE283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57" name="Google Shape;657;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58" name="Google Shape;658;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59" name="Google Shape;659;p38"/>
            <p:cNvSpPr/>
            <p:nvPr/>
          </p:nvSpPr>
          <p:spPr>
            <a:xfrm rot="10800000">
              <a:off x="2014685" y="2114854"/>
              <a:ext cx="159000" cy="159000"/>
            </a:xfrm>
            <a:prstGeom prst="flowChartConnector">
              <a:avLst/>
            </a:prstGeom>
            <a:solidFill>
              <a:srgbClr val="EE283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60" name="Google Shape;660;p38"/>
          <p:cNvSpPr/>
          <p:nvPr/>
        </p:nvSpPr>
        <p:spPr>
          <a:xfrm rot="-5400000">
            <a:off x="5382254" y="2149108"/>
            <a:ext cx="818387" cy="825922"/>
          </a:xfrm>
          <a:custGeom>
            <a:avLst/>
            <a:gdLst/>
            <a:ahLst/>
            <a:cxnLst/>
            <a:rect l="l" t="t" r="r" b="b"/>
            <a:pathLst>
              <a:path w="1091182" h="1101230" extrusionOk="0">
                <a:moveTo>
                  <a:pt x="0" y="10048"/>
                </a:moveTo>
                <a:cubicBezTo>
                  <a:pt x="602643" y="10048"/>
                  <a:pt x="1091182" y="498587"/>
                  <a:pt x="1091182" y="1101230"/>
                </a:cubicBezTo>
                <a:lnTo>
                  <a:pt x="1" y="1101230"/>
                </a:lnTo>
                <a:cubicBezTo>
                  <a:pt x="1" y="737503"/>
                  <a:pt x="0" y="373775"/>
                  <a:pt x="0" y="10048"/>
                </a:cubicBezTo>
                <a:close/>
              </a:path>
              <a:path w="1091182" h="1101230" fill="none" extrusionOk="0">
                <a:moveTo>
                  <a:pt x="85411" y="0"/>
                </a:moveTo>
                <a:cubicBezTo>
                  <a:pt x="587571" y="20096"/>
                  <a:pt x="1091182" y="498587"/>
                  <a:pt x="1091182" y="1101230"/>
                </a:cubicBezTo>
              </a:path>
            </a:pathLst>
          </a:custGeom>
          <a:noFill/>
          <a:ln w="63500" cap="rnd" cmpd="sng">
            <a:solidFill>
              <a:srgbClr val="0EC1C1"/>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61" name="Google Shape;661;p38"/>
          <p:cNvSpPr/>
          <p:nvPr/>
        </p:nvSpPr>
        <p:spPr>
          <a:xfrm>
            <a:off x="5397195" y="2151528"/>
            <a:ext cx="1636800" cy="1636800"/>
          </a:xfrm>
          <a:prstGeom prst="arc">
            <a:avLst>
              <a:gd name="adj1" fmla="val 16200000"/>
              <a:gd name="adj2" fmla="val 0"/>
            </a:avLst>
          </a:prstGeom>
          <a:noFill/>
          <a:ln w="63500" cap="rnd" cmpd="sng">
            <a:solidFill>
              <a:srgbClr val="0EC1C1"/>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62" name="Google Shape;662;p38"/>
          <p:cNvSpPr/>
          <p:nvPr/>
        </p:nvSpPr>
        <p:spPr>
          <a:xfrm>
            <a:off x="5558105" y="2718675"/>
            <a:ext cx="1279500" cy="52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1400" b="1">
                <a:solidFill>
                  <a:srgbClr val="3F3F3F"/>
                </a:solidFill>
                <a:latin typeface="Proxima Nova"/>
                <a:ea typeface="Proxima Nova"/>
                <a:cs typeface="Proxima Nova"/>
                <a:sym typeface="Proxima Nova"/>
              </a:rPr>
              <a:t>Find the core</a:t>
            </a:r>
            <a:endParaRPr sz="1100">
              <a:latin typeface="Proxima Nova"/>
              <a:ea typeface="Proxima Nova"/>
              <a:cs typeface="Proxima Nova"/>
              <a:sym typeface="Proxima Nova"/>
            </a:endParaRPr>
          </a:p>
          <a:p>
            <a:pPr marL="0" marR="0" lvl="0" indent="0" algn="ctr" rtl="0">
              <a:lnSpc>
                <a:spcPct val="107000"/>
              </a:lnSpc>
              <a:spcBef>
                <a:spcPts val="200"/>
              </a:spcBef>
              <a:spcAft>
                <a:spcPts val="0"/>
              </a:spcAft>
              <a:buNone/>
            </a:pPr>
            <a:r>
              <a:rPr lang="en-IN" sz="1400" b="1">
                <a:solidFill>
                  <a:srgbClr val="3F3F3F"/>
                </a:solidFill>
                <a:latin typeface="Proxima Nova"/>
                <a:ea typeface="Proxima Nova"/>
                <a:cs typeface="Proxima Nova"/>
                <a:sym typeface="Proxima Nova"/>
              </a:rPr>
              <a:t>Concept</a:t>
            </a:r>
            <a:endParaRPr sz="800" b="1">
              <a:solidFill>
                <a:srgbClr val="3F3F3F"/>
              </a:solidFill>
              <a:latin typeface="Proxima Nova"/>
              <a:ea typeface="Proxima Nova"/>
              <a:cs typeface="Proxima Nova"/>
              <a:sym typeface="Proxima Nova"/>
            </a:endParaRPr>
          </a:p>
        </p:txBody>
      </p:sp>
      <p:sp>
        <p:nvSpPr>
          <p:cNvPr id="663" name="Google Shape;663;p38"/>
          <p:cNvSpPr/>
          <p:nvPr/>
        </p:nvSpPr>
        <p:spPr>
          <a:xfrm rot="10800000">
            <a:off x="5378015" y="2129277"/>
            <a:ext cx="1636800" cy="1636800"/>
          </a:xfrm>
          <a:prstGeom prst="arc">
            <a:avLst>
              <a:gd name="adj1" fmla="val 16200000"/>
              <a:gd name="adj2" fmla="val 0"/>
            </a:avLst>
          </a:prstGeom>
          <a:noFill/>
          <a:ln w="63500" cap="rnd" cmpd="sng">
            <a:solidFill>
              <a:srgbClr val="23AE73"/>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grpSp>
        <p:nvGrpSpPr>
          <p:cNvPr id="664" name="Google Shape;664;p38"/>
          <p:cNvGrpSpPr/>
          <p:nvPr/>
        </p:nvGrpSpPr>
        <p:grpSpPr>
          <a:xfrm rot="10800000">
            <a:off x="5368357" y="2161035"/>
            <a:ext cx="1507275" cy="1824175"/>
            <a:chOff x="1089590" y="2114854"/>
            <a:chExt cx="2009700" cy="2432233"/>
          </a:xfrm>
        </p:grpSpPr>
        <p:sp>
          <p:nvSpPr>
            <p:cNvPr id="665" name="Google Shape;665;p38"/>
            <p:cNvSpPr/>
            <p:nvPr/>
          </p:nvSpPr>
          <p:spPr>
            <a:xfrm>
              <a:off x="1947567" y="2330665"/>
              <a:ext cx="303900" cy="237900"/>
            </a:xfrm>
            <a:prstGeom prst="triangle">
              <a:avLst>
                <a:gd name="adj" fmla="val 50000"/>
              </a:avLst>
            </a:prstGeom>
            <a:solidFill>
              <a:srgbClr val="23AE7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66" name="Google Shape;666;p38"/>
            <p:cNvSpPr/>
            <p:nvPr/>
          </p:nvSpPr>
          <p:spPr>
            <a:xfrm rot="10800000">
              <a:off x="1089590" y="2537387"/>
              <a:ext cx="2009700" cy="2009700"/>
            </a:xfrm>
            <a:prstGeom prst="flowChartConnector">
              <a:avLst/>
            </a:prstGeom>
            <a:solidFill>
              <a:srgbClr val="23AE7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67" name="Google Shape;667;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68" name="Google Shape;668;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69" name="Google Shape;669;p38"/>
            <p:cNvSpPr/>
            <p:nvPr/>
          </p:nvSpPr>
          <p:spPr>
            <a:xfrm rot="10800000">
              <a:off x="2014685" y="2114854"/>
              <a:ext cx="159000" cy="159000"/>
            </a:xfrm>
            <a:prstGeom prst="flowChartConnector">
              <a:avLst/>
            </a:prstGeom>
            <a:solidFill>
              <a:srgbClr val="23AE7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70" name="Google Shape;670;p38"/>
          <p:cNvSpPr/>
          <p:nvPr/>
        </p:nvSpPr>
        <p:spPr>
          <a:xfrm>
            <a:off x="5535479" y="2449955"/>
            <a:ext cx="1279500" cy="521400"/>
          </a:xfrm>
          <a:prstGeom prst="rect">
            <a:avLst/>
          </a:prstGeom>
          <a:noFill/>
          <a:ln>
            <a:noFill/>
          </a:ln>
        </p:spPr>
        <p:txBody>
          <a:bodyPr spcFirstLastPara="1" wrap="square" lIns="68575" tIns="34275" rIns="68575" bIns="34275" anchor="t" anchorCtr="0">
            <a:noAutofit/>
          </a:bodyPr>
          <a:lstStyle/>
          <a:p>
            <a:pPr marL="0" lvl="0" indent="0" algn="ctr" rtl="0">
              <a:lnSpc>
                <a:spcPct val="107000"/>
              </a:lnSpc>
              <a:spcBef>
                <a:spcPts val="200"/>
              </a:spcBef>
              <a:spcAft>
                <a:spcPts val="0"/>
              </a:spcAft>
              <a:buNone/>
            </a:pPr>
            <a:r>
              <a:rPr lang="en-IN" sz="5400" b="1">
                <a:solidFill>
                  <a:srgbClr val="3F3F3F"/>
                </a:solidFill>
                <a:latin typeface="Proxima Nova"/>
                <a:ea typeface="Proxima Nova"/>
                <a:cs typeface="Proxima Nova"/>
                <a:sym typeface="Proxima Nova"/>
              </a:rPr>
              <a:t>R</a:t>
            </a:r>
            <a:endParaRPr sz="1400" b="1">
              <a:solidFill>
                <a:srgbClr val="3F3F3F"/>
              </a:solidFill>
              <a:latin typeface="Proxima Nova"/>
              <a:ea typeface="Proxima Nova"/>
              <a:cs typeface="Proxima Nova"/>
              <a:sym typeface="Proxima Nova"/>
            </a:endParaRPr>
          </a:p>
        </p:txBody>
      </p:sp>
      <p:sp>
        <p:nvSpPr>
          <p:cNvPr id="671" name="Google Shape;671;p38"/>
          <p:cNvSpPr txBox="1"/>
          <p:nvPr/>
        </p:nvSpPr>
        <p:spPr>
          <a:xfrm>
            <a:off x="3735588" y="1260576"/>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2400" b="1">
                <a:solidFill>
                  <a:schemeClr val="dk1"/>
                </a:solidFill>
                <a:latin typeface="Proxima Nova"/>
                <a:ea typeface="Proxima Nova"/>
                <a:cs typeface="Proxima Nova"/>
                <a:sym typeface="Proxima Nova"/>
              </a:rPr>
              <a:t>Retention</a:t>
            </a:r>
            <a:endParaRPr sz="2400" b="1">
              <a:solidFill>
                <a:schemeClr val="dk1"/>
              </a:solidFill>
              <a:latin typeface="Proxima Nova"/>
              <a:ea typeface="Proxima Nova"/>
              <a:cs typeface="Proxima Nova"/>
              <a:sym typeface="Proxima Nova"/>
            </a:endParaRPr>
          </a:p>
        </p:txBody>
      </p:sp>
      <p:grpSp>
        <p:nvGrpSpPr>
          <p:cNvPr id="672" name="Google Shape;672;p38"/>
          <p:cNvGrpSpPr/>
          <p:nvPr/>
        </p:nvGrpSpPr>
        <p:grpSpPr>
          <a:xfrm>
            <a:off x="3796436" y="1911017"/>
            <a:ext cx="1507275" cy="1824175"/>
            <a:chOff x="1089590" y="2114854"/>
            <a:chExt cx="2009700" cy="2432233"/>
          </a:xfrm>
        </p:grpSpPr>
        <p:sp>
          <p:nvSpPr>
            <p:cNvPr id="673" name="Google Shape;673;p38"/>
            <p:cNvSpPr/>
            <p:nvPr/>
          </p:nvSpPr>
          <p:spPr>
            <a:xfrm>
              <a:off x="1947567" y="2330665"/>
              <a:ext cx="303900" cy="237900"/>
            </a:xfrm>
            <a:prstGeom prst="triangle">
              <a:avLst>
                <a:gd name="adj" fmla="val 50000"/>
              </a:avLst>
            </a:prstGeom>
            <a:solidFill>
              <a:srgbClr val="5A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74" name="Google Shape;674;p38"/>
            <p:cNvSpPr/>
            <p:nvPr/>
          </p:nvSpPr>
          <p:spPr>
            <a:xfrm rot="10800000">
              <a:off x="1089590" y="2537387"/>
              <a:ext cx="2009700" cy="2009700"/>
            </a:xfrm>
            <a:prstGeom prst="flowChartConnector">
              <a:avLst/>
            </a:prstGeom>
            <a:solidFill>
              <a:srgbClr val="5A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75" name="Google Shape;675;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76" name="Google Shape;676;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77" name="Google Shape;677;p38"/>
            <p:cNvSpPr/>
            <p:nvPr/>
          </p:nvSpPr>
          <p:spPr>
            <a:xfrm rot="10800000">
              <a:off x="2014685" y="2114854"/>
              <a:ext cx="159000" cy="159000"/>
            </a:xfrm>
            <a:prstGeom prst="flowChartConnector">
              <a:avLst/>
            </a:prstGeom>
            <a:solidFill>
              <a:srgbClr val="5A5A5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78" name="Google Shape;678;p38"/>
          <p:cNvSpPr/>
          <p:nvPr/>
        </p:nvSpPr>
        <p:spPr>
          <a:xfrm rot="-5400000">
            <a:off x="3728672" y="2139374"/>
            <a:ext cx="818387" cy="818386"/>
          </a:xfrm>
          <a:custGeom>
            <a:avLst/>
            <a:gdLst/>
            <a:ahLst/>
            <a:cxnLst/>
            <a:rect l="l" t="t" r="r" b="b"/>
            <a:pathLst>
              <a:path w="1091182" h="1091182" extrusionOk="0">
                <a:moveTo>
                  <a:pt x="0" y="0"/>
                </a:moveTo>
                <a:cubicBezTo>
                  <a:pt x="602643" y="0"/>
                  <a:pt x="1091182" y="488539"/>
                  <a:pt x="1091182" y="1091182"/>
                </a:cubicBezTo>
                <a:lnTo>
                  <a:pt x="1" y="1091182"/>
                </a:lnTo>
                <a:cubicBezTo>
                  <a:pt x="1" y="727455"/>
                  <a:pt x="0" y="363727"/>
                  <a:pt x="0" y="0"/>
                </a:cubicBezTo>
                <a:close/>
              </a:path>
              <a:path w="1091182" h="1091182" fill="none" extrusionOk="0">
                <a:moveTo>
                  <a:pt x="100977" y="5609"/>
                </a:moveTo>
                <a:cubicBezTo>
                  <a:pt x="703620" y="5609"/>
                  <a:pt x="1091182" y="488539"/>
                  <a:pt x="1091182" y="1091182"/>
                </a:cubicBezTo>
              </a:path>
            </a:pathLst>
          </a:custGeom>
          <a:noFill/>
          <a:ln w="63500" cap="rnd" cmpd="sng">
            <a:solidFill>
              <a:srgbClr val="5A5A5A"/>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79" name="Google Shape;679;p38"/>
          <p:cNvSpPr/>
          <p:nvPr/>
        </p:nvSpPr>
        <p:spPr>
          <a:xfrm>
            <a:off x="3739844" y="2138025"/>
            <a:ext cx="1636800" cy="1636800"/>
          </a:xfrm>
          <a:prstGeom prst="arc">
            <a:avLst>
              <a:gd name="adj1" fmla="val 16200000"/>
              <a:gd name="adj2" fmla="val 0"/>
            </a:avLst>
          </a:prstGeom>
          <a:noFill/>
          <a:ln w="63500" cap="rnd" cmpd="sng">
            <a:solidFill>
              <a:srgbClr val="5A5A5A"/>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80" name="Google Shape;680;p38"/>
          <p:cNvSpPr/>
          <p:nvPr/>
        </p:nvSpPr>
        <p:spPr>
          <a:xfrm>
            <a:off x="3917658" y="2449948"/>
            <a:ext cx="1279500" cy="521400"/>
          </a:xfrm>
          <a:prstGeom prst="rect">
            <a:avLst/>
          </a:prstGeom>
          <a:noFill/>
          <a:ln>
            <a:noFill/>
          </a:ln>
        </p:spPr>
        <p:txBody>
          <a:bodyPr spcFirstLastPara="1" wrap="square" lIns="68575" tIns="34275" rIns="68575" bIns="34275" anchor="t" anchorCtr="0">
            <a:noAutofit/>
          </a:bodyPr>
          <a:lstStyle/>
          <a:p>
            <a:pPr marL="0" lvl="0" indent="0" algn="ctr" rtl="0">
              <a:lnSpc>
                <a:spcPct val="107000"/>
              </a:lnSpc>
              <a:spcBef>
                <a:spcPts val="200"/>
              </a:spcBef>
              <a:spcAft>
                <a:spcPts val="0"/>
              </a:spcAft>
              <a:buNone/>
            </a:pPr>
            <a:r>
              <a:rPr lang="en-IN" sz="5400" b="1">
                <a:solidFill>
                  <a:srgbClr val="3F3F3F"/>
                </a:solidFill>
                <a:latin typeface="Proxima Nova"/>
                <a:ea typeface="Proxima Nova"/>
                <a:cs typeface="Proxima Nova"/>
                <a:sym typeface="Proxima Nova"/>
              </a:rPr>
              <a:t>R</a:t>
            </a:r>
            <a:endParaRPr sz="5400" b="1">
              <a:solidFill>
                <a:srgbClr val="3F3F3F"/>
              </a:solidFill>
              <a:latin typeface="Proxima Nova"/>
              <a:ea typeface="Proxima Nova"/>
              <a:cs typeface="Proxima Nova"/>
              <a:sym typeface="Proxima Nova"/>
            </a:endParaRPr>
          </a:p>
          <a:p>
            <a:pPr marL="0" marR="0" lvl="0" indent="0" algn="ctr" rtl="0">
              <a:lnSpc>
                <a:spcPct val="107000"/>
              </a:lnSpc>
              <a:spcBef>
                <a:spcPts val="200"/>
              </a:spcBef>
              <a:spcAft>
                <a:spcPts val="0"/>
              </a:spcAft>
              <a:buNone/>
            </a:pPr>
            <a:endParaRPr sz="1400" b="1">
              <a:solidFill>
                <a:srgbClr val="3F3F3F"/>
              </a:solidFill>
              <a:latin typeface="Proxima Nova"/>
              <a:ea typeface="Proxima Nova"/>
              <a:cs typeface="Proxima Nova"/>
              <a:sym typeface="Proxima Nova"/>
            </a:endParaRPr>
          </a:p>
        </p:txBody>
      </p:sp>
      <p:sp>
        <p:nvSpPr>
          <p:cNvPr id="681" name="Google Shape;681;p38"/>
          <p:cNvSpPr txBox="1"/>
          <p:nvPr/>
        </p:nvSpPr>
        <p:spPr>
          <a:xfrm>
            <a:off x="2107476" y="4075989"/>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2400" b="1">
                <a:solidFill>
                  <a:schemeClr val="dk1"/>
                </a:solidFill>
                <a:latin typeface="Proxima Nova"/>
                <a:ea typeface="Proxima Nova"/>
                <a:cs typeface="Proxima Nova"/>
                <a:sym typeface="Proxima Nova"/>
              </a:rPr>
              <a:t>Activation</a:t>
            </a:r>
            <a:endParaRPr sz="2400" b="1">
              <a:solidFill>
                <a:schemeClr val="dk1"/>
              </a:solidFill>
              <a:latin typeface="Proxima Nova"/>
              <a:ea typeface="Proxima Nova"/>
              <a:cs typeface="Proxima Nova"/>
              <a:sym typeface="Proxima Nova"/>
            </a:endParaRPr>
          </a:p>
        </p:txBody>
      </p:sp>
      <p:sp>
        <p:nvSpPr>
          <p:cNvPr id="682" name="Google Shape;682;p38"/>
          <p:cNvSpPr/>
          <p:nvPr/>
        </p:nvSpPr>
        <p:spPr>
          <a:xfrm rot="5400000">
            <a:off x="2088431" y="2126501"/>
            <a:ext cx="1636800" cy="1636800"/>
          </a:xfrm>
          <a:prstGeom prst="arc">
            <a:avLst>
              <a:gd name="adj1" fmla="val 16200000"/>
              <a:gd name="adj2" fmla="val 0"/>
            </a:avLst>
          </a:prstGeom>
          <a:noFill/>
          <a:ln w="63500" cap="rnd" cmpd="sng">
            <a:solidFill>
              <a:srgbClr val="4890E4"/>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83" name="Google Shape;683;p38"/>
          <p:cNvSpPr/>
          <p:nvPr/>
        </p:nvSpPr>
        <p:spPr>
          <a:xfrm rot="10800000">
            <a:off x="2099604" y="2125125"/>
            <a:ext cx="1636800" cy="1636800"/>
          </a:xfrm>
          <a:prstGeom prst="arc">
            <a:avLst>
              <a:gd name="adj1" fmla="val 16200000"/>
              <a:gd name="adj2" fmla="val 0"/>
            </a:avLst>
          </a:prstGeom>
          <a:noFill/>
          <a:ln w="63500" cap="rnd" cmpd="sng">
            <a:solidFill>
              <a:srgbClr val="4890E4"/>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grpSp>
        <p:nvGrpSpPr>
          <p:cNvPr id="684" name="Google Shape;684;p38"/>
          <p:cNvGrpSpPr/>
          <p:nvPr/>
        </p:nvGrpSpPr>
        <p:grpSpPr>
          <a:xfrm rot="10800000">
            <a:off x="2156245" y="2164346"/>
            <a:ext cx="1507275" cy="1824175"/>
            <a:chOff x="1089590" y="2114854"/>
            <a:chExt cx="2009700" cy="2432233"/>
          </a:xfrm>
        </p:grpSpPr>
        <p:sp>
          <p:nvSpPr>
            <p:cNvPr id="685" name="Google Shape;685;p38"/>
            <p:cNvSpPr/>
            <p:nvPr/>
          </p:nvSpPr>
          <p:spPr>
            <a:xfrm>
              <a:off x="1947567" y="2330665"/>
              <a:ext cx="303900" cy="237900"/>
            </a:xfrm>
            <a:prstGeom prst="triangle">
              <a:avLst>
                <a:gd name="adj" fmla="val 50000"/>
              </a:avLst>
            </a:prstGeom>
            <a:solidFill>
              <a:srgbClr val="4890E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86" name="Google Shape;686;p38"/>
            <p:cNvSpPr/>
            <p:nvPr/>
          </p:nvSpPr>
          <p:spPr>
            <a:xfrm rot="10800000">
              <a:off x="1089590" y="2537387"/>
              <a:ext cx="2009700" cy="2009700"/>
            </a:xfrm>
            <a:prstGeom prst="flowChartConnector">
              <a:avLst/>
            </a:prstGeom>
            <a:solidFill>
              <a:srgbClr val="4890E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87" name="Google Shape;687;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88" name="Google Shape;688;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89" name="Google Shape;689;p38"/>
            <p:cNvSpPr/>
            <p:nvPr/>
          </p:nvSpPr>
          <p:spPr>
            <a:xfrm rot="10800000">
              <a:off x="2014685" y="2114854"/>
              <a:ext cx="159000" cy="159000"/>
            </a:xfrm>
            <a:prstGeom prst="flowChartConnector">
              <a:avLst/>
            </a:prstGeom>
            <a:solidFill>
              <a:srgbClr val="4890E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90" name="Google Shape;690;p38"/>
          <p:cNvSpPr/>
          <p:nvPr/>
        </p:nvSpPr>
        <p:spPr>
          <a:xfrm flipH="1">
            <a:off x="2270147" y="2460208"/>
            <a:ext cx="1279500" cy="867600"/>
          </a:xfrm>
          <a:prstGeom prst="rect">
            <a:avLst/>
          </a:prstGeom>
          <a:noFill/>
          <a:ln>
            <a:noFill/>
          </a:ln>
        </p:spPr>
        <p:txBody>
          <a:bodyPr spcFirstLastPara="1" wrap="square" lIns="68575" tIns="34275" rIns="68575" bIns="34275" anchor="t" anchorCtr="0">
            <a:noAutofit/>
          </a:bodyPr>
          <a:lstStyle/>
          <a:p>
            <a:pPr marL="0" lvl="0" indent="0" algn="ctr" rtl="0">
              <a:lnSpc>
                <a:spcPct val="107000"/>
              </a:lnSpc>
              <a:spcBef>
                <a:spcPts val="200"/>
              </a:spcBef>
              <a:spcAft>
                <a:spcPts val="0"/>
              </a:spcAft>
              <a:buNone/>
            </a:pPr>
            <a:r>
              <a:rPr lang="en-IN" sz="5400" b="1">
                <a:solidFill>
                  <a:srgbClr val="3F3F3F"/>
                </a:solidFill>
                <a:latin typeface="Proxima Nova"/>
                <a:ea typeface="Proxima Nova"/>
                <a:cs typeface="Proxima Nova"/>
                <a:sym typeface="Proxima Nova"/>
              </a:rPr>
              <a:t>A</a:t>
            </a:r>
            <a:endParaRPr sz="5400" b="1">
              <a:solidFill>
                <a:srgbClr val="3F3F3F"/>
              </a:solidFill>
              <a:latin typeface="Proxima Nova"/>
              <a:ea typeface="Proxima Nova"/>
              <a:cs typeface="Proxima Nova"/>
              <a:sym typeface="Proxima Nova"/>
            </a:endParaRPr>
          </a:p>
        </p:txBody>
      </p:sp>
      <p:grpSp>
        <p:nvGrpSpPr>
          <p:cNvPr id="691" name="Google Shape;691;p38"/>
          <p:cNvGrpSpPr/>
          <p:nvPr/>
        </p:nvGrpSpPr>
        <p:grpSpPr>
          <a:xfrm>
            <a:off x="499705" y="1908390"/>
            <a:ext cx="1507275" cy="1824175"/>
            <a:chOff x="1089590" y="2114854"/>
            <a:chExt cx="2009700" cy="2432233"/>
          </a:xfrm>
        </p:grpSpPr>
        <p:sp>
          <p:nvSpPr>
            <p:cNvPr id="692" name="Google Shape;692;p38"/>
            <p:cNvSpPr/>
            <p:nvPr/>
          </p:nvSpPr>
          <p:spPr>
            <a:xfrm>
              <a:off x="1947567" y="2330665"/>
              <a:ext cx="303900" cy="237900"/>
            </a:xfrm>
            <a:prstGeom prst="triangle">
              <a:avLst>
                <a:gd name="adj" fmla="val 50000"/>
              </a:avLst>
            </a:prstGeom>
            <a:solidFill>
              <a:srgbClr val="F4AB3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93" name="Google Shape;693;p38"/>
            <p:cNvSpPr/>
            <p:nvPr/>
          </p:nvSpPr>
          <p:spPr>
            <a:xfrm rot="10800000">
              <a:off x="1089590" y="2537387"/>
              <a:ext cx="2009700" cy="2009700"/>
            </a:xfrm>
            <a:prstGeom prst="flowChartConnector">
              <a:avLst/>
            </a:prstGeom>
            <a:solidFill>
              <a:srgbClr val="F4AB3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94" name="Google Shape;694;p38"/>
            <p:cNvSpPr/>
            <p:nvPr/>
          </p:nvSpPr>
          <p:spPr>
            <a:xfrm rot="10800000">
              <a:off x="1220302" y="2669151"/>
              <a:ext cx="1748400" cy="1746000"/>
            </a:xfrm>
            <a:prstGeom prst="flowChartConnector">
              <a:avLst/>
            </a:prstGeom>
            <a:gradFill>
              <a:gsLst>
                <a:gs pos="0">
                  <a:srgbClr val="FFFFFF"/>
                </a:gs>
                <a:gs pos="100000">
                  <a:srgbClr val="B9B9B9"/>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95" name="Google Shape;695;p38"/>
            <p:cNvSpPr/>
            <p:nvPr/>
          </p:nvSpPr>
          <p:spPr>
            <a:xfrm rot="10800000">
              <a:off x="1264535" y="2712325"/>
              <a:ext cx="1659900" cy="1659900"/>
            </a:xfrm>
            <a:prstGeom prst="flowChartConnector">
              <a:avLst/>
            </a:prstGeom>
            <a:solidFill>
              <a:srgbClr val="F3F7F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696" name="Google Shape;696;p38"/>
            <p:cNvSpPr/>
            <p:nvPr/>
          </p:nvSpPr>
          <p:spPr>
            <a:xfrm rot="10800000">
              <a:off x="2014685" y="2114854"/>
              <a:ext cx="159000" cy="159000"/>
            </a:xfrm>
            <a:prstGeom prst="flowChartConnector">
              <a:avLst/>
            </a:prstGeom>
            <a:solidFill>
              <a:srgbClr val="F4AB3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697" name="Google Shape;697;p38"/>
          <p:cNvSpPr/>
          <p:nvPr/>
        </p:nvSpPr>
        <p:spPr>
          <a:xfrm rot="10800000">
            <a:off x="425348" y="2174180"/>
            <a:ext cx="1636800" cy="1636800"/>
          </a:xfrm>
          <a:prstGeom prst="arc">
            <a:avLst>
              <a:gd name="adj1" fmla="val 16200000"/>
              <a:gd name="adj2" fmla="val 0"/>
            </a:avLst>
          </a:prstGeom>
          <a:noFill/>
          <a:ln w="63500" cap="rnd" cmpd="sng">
            <a:solidFill>
              <a:srgbClr val="F4AB35"/>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98" name="Google Shape;698;p38"/>
          <p:cNvSpPr/>
          <p:nvPr/>
        </p:nvSpPr>
        <p:spPr>
          <a:xfrm rot="-5400000">
            <a:off x="431940" y="2136720"/>
            <a:ext cx="1636800" cy="1636800"/>
          </a:xfrm>
          <a:prstGeom prst="arc">
            <a:avLst>
              <a:gd name="adj1" fmla="val 16200000"/>
              <a:gd name="adj2" fmla="val 0"/>
            </a:avLst>
          </a:prstGeom>
          <a:noFill/>
          <a:ln w="63500" cap="rnd" cmpd="sng">
            <a:solidFill>
              <a:srgbClr val="F4AB35"/>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sp>
        <p:nvSpPr>
          <p:cNvPr id="699" name="Google Shape;699;p38"/>
          <p:cNvSpPr/>
          <p:nvPr/>
        </p:nvSpPr>
        <p:spPr>
          <a:xfrm>
            <a:off x="443113" y="2135399"/>
            <a:ext cx="1636800" cy="1636800"/>
          </a:xfrm>
          <a:prstGeom prst="arc">
            <a:avLst>
              <a:gd name="adj1" fmla="val 16200000"/>
              <a:gd name="adj2" fmla="val 0"/>
            </a:avLst>
          </a:prstGeom>
          <a:noFill/>
          <a:ln w="63500" cap="rnd" cmpd="sng">
            <a:solidFill>
              <a:srgbClr val="F4AB35"/>
            </a:solidFill>
            <a:prstDash val="dot"/>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Proxima Nova"/>
              <a:ea typeface="Proxima Nova"/>
              <a:cs typeface="Proxima Nova"/>
              <a:sym typeface="Proxima Nova"/>
            </a:endParaRPr>
          </a:p>
        </p:txBody>
      </p:sp>
      <p:grpSp>
        <p:nvGrpSpPr>
          <p:cNvPr id="700" name="Google Shape;700;p38"/>
          <p:cNvGrpSpPr/>
          <p:nvPr/>
        </p:nvGrpSpPr>
        <p:grpSpPr>
          <a:xfrm>
            <a:off x="1208055" y="3772325"/>
            <a:ext cx="117951" cy="117951"/>
            <a:chOff x="2308991" y="5309569"/>
            <a:chExt cx="110400" cy="110400"/>
          </a:xfrm>
        </p:grpSpPr>
        <p:sp>
          <p:nvSpPr>
            <p:cNvPr id="701" name="Google Shape;701;p38"/>
            <p:cNvSpPr/>
            <p:nvPr/>
          </p:nvSpPr>
          <p:spPr>
            <a:xfrm rot="10800000" flipH="1">
              <a:off x="2308991" y="5309569"/>
              <a:ext cx="110400" cy="110400"/>
            </a:xfrm>
            <a:prstGeom prst="flowChartConnector">
              <a:avLst/>
            </a:prstGeom>
            <a:solidFill>
              <a:srgbClr val="FFFFFF"/>
            </a:solidFill>
            <a:ln w="19050" cap="flat" cmpd="sng">
              <a:solidFill>
                <a:srgbClr val="F4AB3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sp>
          <p:nvSpPr>
            <p:cNvPr id="702" name="Google Shape;702;p38"/>
            <p:cNvSpPr/>
            <p:nvPr/>
          </p:nvSpPr>
          <p:spPr>
            <a:xfrm rot="10800000" flipH="1">
              <a:off x="2332889" y="5333669"/>
              <a:ext cx="62400" cy="62400"/>
            </a:xfrm>
            <a:prstGeom prst="flowChartConnector">
              <a:avLst/>
            </a:prstGeom>
            <a:solidFill>
              <a:srgbClr val="F4AB3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Proxima Nova"/>
                <a:ea typeface="Proxima Nova"/>
                <a:cs typeface="Proxima Nova"/>
                <a:sym typeface="Proxima Nova"/>
              </a:endParaRPr>
            </a:p>
          </p:txBody>
        </p:sp>
      </p:grpSp>
      <p:sp>
        <p:nvSpPr>
          <p:cNvPr id="703" name="Google Shape;703;p38"/>
          <p:cNvSpPr/>
          <p:nvPr/>
        </p:nvSpPr>
        <p:spPr>
          <a:xfrm>
            <a:off x="603386" y="2449937"/>
            <a:ext cx="1279500" cy="521400"/>
          </a:xfrm>
          <a:prstGeom prst="rect">
            <a:avLst/>
          </a:prstGeom>
          <a:noFill/>
          <a:ln>
            <a:noFill/>
          </a:ln>
        </p:spPr>
        <p:txBody>
          <a:bodyPr spcFirstLastPara="1" wrap="square" lIns="68575" tIns="34275" rIns="68575" bIns="34275" anchor="t" anchorCtr="0">
            <a:noAutofit/>
          </a:bodyPr>
          <a:lstStyle/>
          <a:p>
            <a:pPr marL="0" marR="0" lvl="0" indent="0" algn="ctr" rtl="0">
              <a:lnSpc>
                <a:spcPct val="107000"/>
              </a:lnSpc>
              <a:spcBef>
                <a:spcPts val="200"/>
              </a:spcBef>
              <a:spcAft>
                <a:spcPts val="0"/>
              </a:spcAft>
              <a:buNone/>
            </a:pPr>
            <a:r>
              <a:rPr lang="en-IN" sz="5400" b="1">
                <a:solidFill>
                  <a:srgbClr val="3F3F3F"/>
                </a:solidFill>
                <a:latin typeface="Proxima Nova"/>
                <a:ea typeface="Proxima Nova"/>
                <a:cs typeface="Proxima Nova"/>
                <a:sym typeface="Proxima Nova"/>
              </a:rPr>
              <a:t>A</a:t>
            </a:r>
            <a:endParaRPr sz="5400" b="1">
              <a:solidFill>
                <a:srgbClr val="3F3F3F"/>
              </a:solidFill>
              <a:latin typeface="Proxima Nova"/>
              <a:ea typeface="Proxima Nova"/>
              <a:cs typeface="Proxima Nova"/>
              <a:sym typeface="Proxima Nova"/>
            </a:endParaRPr>
          </a:p>
        </p:txBody>
      </p:sp>
      <p:sp>
        <p:nvSpPr>
          <p:cNvPr id="704" name="Google Shape;704;p38"/>
          <p:cNvSpPr/>
          <p:nvPr/>
        </p:nvSpPr>
        <p:spPr>
          <a:xfrm>
            <a:off x="7233922" y="2449975"/>
            <a:ext cx="1279500" cy="521400"/>
          </a:xfrm>
          <a:prstGeom prst="rect">
            <a:avLst/>
          </a:prstGeom>
          <a:noFill/>
          <a:ln>
            <a:noFill/>
          </a:ln>
        </p:spPr>
        <p:txBody>
          <a:bodyPr spcFirstLastPara="1" wrap="square" lIns="68575" tIns="34275" rIns="68575" bIns="34275" anchor="t" anchorCtr="0">
            <a:noAutofit/>
          </a:bodyPr>
          <a:lstStyle/>
          <a:p>
            <a:pPr marL="0" lvl="0" indent="0" algn="ctr" rtl="0">
              <a:lnSpc>
                <a:spcPct val="107000"/>
              </a:lnSpc>
              <a:spcBef>
                <a:spcPts val="200"/>
              </a:spcBef>
              <a:spcAft>
                <a:spcPts val="0"/>
              </a:spcAft>
              <a:buNone/>
            </a:pPr>
            <a:r>
              <a:rPr lang="en-IN" sz="5400" b="1">
                <a:solidFill>
                  <a:srgbClr val="3F3F3F"/>
                </a:solidFill>
                <a:latin typeface="Proxima Nova"/>
                <a:ea typeface="Proxima Nova"/>
                <a:cs typeface="Proxima Nova"/>
                <a:sym typeface="Proxima Nova"/>
              </a:rPr>
              <a:t>R</a:t>
            </a:r>
            <a:endParaRPr sz="1400" b="1">
              <a:solidFill>
                <a:srgbClr val="3F3F3F"/>
              </a:solidFill>
              <a:latin typeface="Proxima Nova"/>
              <a:ea typeface="Proxima Nova"/>
              <a:cs typeface="Proxima Nova"/>
              <a:sym typeface="Proxima Nova"/>
            </a:endParaRPr>
          </a:p>
        </p:txBody>
      </p:sp>
      <p:sp>
        <p:nvSpPr>
          <p:cNvPr id="705" name="Google Shape;705;p38"/>
          <p:cNvSpPr txBox="1"/>
          <p:nvPr/>
        </p:nvSpPr>
        <p:spPr>
          <a:xfrm>
            <a:off x="443118" y="1265703"/>
            <a:ext cx="18225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2400" b="1">
                <a:solidFill>
                  <a:schemeClr val="dk1"/>
                </a:solidFill>
                <a:latin typeface="Proxima Nova"/>
                <a:ea typeface="Proxima Nova"/>
                <a:cs typeface="Proxima Nova"/>
                <a:sym typeface="Proxima Nova"/>
              </a:rPr>
              <a:t>Acquisition</a:t>
            </a:r>
            <a:endParaRPr sz="2400" b="1">
              <a:solidFill>
                <a:schemeClr val="dk1"/>
              </a:solidFill>
              <a:latin typeface="Proxima Nova"/>
              <a:ea typeface="Proxima Nova"/>
              <a:cs typeface="Proxima Nova"/>
              <a:sym typeface="Proxima Nova"/>
            </a:endParaRPr>
          </a:p>
        </p:txBody>
      </p:sp>
      <p:sp>
        <p:nvSpPr>
          <p:cNvPr id="706" name="Google Shape;706;p38"/>
          <p:cNvSpPr txBox="1"/>
          <p:nvPr/>
        </p:nvSpPr>
        <p:spPr>
          <a:xfrm>
            <a:off x="5393221" y="4075989"/>
            <a:ext cx="1614600" cy="797100"/>
          </a:xfrm>
          <a:prstGeom prst="rect">
            <a:avLst/>
          </a:prstGeom>
          <a:solidFill>
            <a:srgbClr val="FFFFFF"/>
          </a:solidFill>
          <a:ln>
            <a:noFill/>
          </a:ln>
        </p:spPr>
        <p:txBody>
          <a:bodyPr spcFirstLastPara="1" wrap="square" lIns="68575" tIns="34275" rIns="68575" bIns="34275" anchor="t" anchorCtr="0">
            <a:noAutofit/>
          </a:bodyPr>
          <a:lstStyle/>
          <a:p>
            <a:pPr marL="0" marR="0" lvl="0" indent="0" algn="ctr" rtl="0">
              <a:lnSpc>
                <a:spcPct val="107000"/>
              </a:lnSpc>
              <a:spcBef>
                <a:spcPts val="0"/>
              </a:spcBef>
              <a:spcAft>
                <a:spcPts val="0"/>
              </a:spcAft>
              <a:buNone/>
            </a:pPr>
            <a:r>
              <a:rPr lang="en-IN" sz="2400" b="1">
                <a:solidFill>
                  <a:schemeClr val="dk1"/>
                </a:solidFill>
                <a:latin typeface="Proxima Nova"/>
                <a:ea typeface="Proxima Nova"/>
                <a:cs typeface="Proxima Nova"/>
                <a:sym typeface="Proxima Nova"/>
              </a:rPr>
              <a:t>Revenue </a:t>
            </a:r>
            <a:endParaRPr sz="2400" b="1">
              <a:solidFill>
                <a:schemeClr val="dk1"/>
              </a:solidFill>
              <a:latin typeface="Proxima Nova"/>
              <a:ea typeface="Proxima Nova"/>
              <a:cs typeface="Proxima Nova"/>
              <a:sym typeface="Proxima Nova"/>
            </a:endParaRPr>
          </a:p>
        </p:txBody>
      </p:sp>
      <p:sp>
        <p:nvSpPr>
          <p:cNvPr id="707" name="Google Shape;707;p38"/>
          <p:cNvSpPr/>
          <p:nvPr/>
        </p:nvSpPr>
        <p:spPr>
          <a:xfrm>
            <a:off x="1194403" y="1908463"/>
            <a:ext cx="117900" cy="117900"/>
          </a:xfrm>
          <a:prstGeom prst="flowChartConnector">
            <a:avLst/>
          </a:prstGeom>
          <a:solidFill>
            <a:srgbClr val="FFD966"/>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62"/>
          <p:cNvSpPr txBox="1">
            <a:spLocks noGrp="1"/>
          </p:cNvSpPr>
          <p:nvPr>
            <p:ph type="title"/>
          </p:nvPr>
        </p:nvSpPr>
        <p:spPr>
          <a:xfrm>
            <a:off x="242298" y="111975"/>
            <a:ext cx="6378242"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sz="3000" dirty="0"/>
              <a:t>Product Launch Plan: Post-Launch</a:t>
            </a:r>
            <a:endParaRPr sz="3000" dirty="0"/>
          </a:p>
        </p:txBody>
      </p:sp>
      <p:sp>
        <p:nvSpPr>
          <p:cNvPr id="856" name="Google Shape;856;p62"/>
          <p:cNvSpPr txBox="1"/>
          <p:nvPr/>
        </p:nvSpPr>
        <p:spPr>
          <a:xfrm>
            <a:off x="532950" y="966725"/>
            <a:ext cx="8167500" cy="28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latin typeface="Proxima Nova"/>
              <a:ea typeface="Proxima Nova"/>
              <a:cs typeface="Proxima Nova"/>
              <a:sym typeface="Proxima Nova"/>
            </a:endParaRPr>
          </a:p>
        </p:txBody>
      </p:sp>
      <p:sp>
        <p:nvSpPr>
          <p:cNvPr id="857" name="Google Shape;857;p62"/>
          <p:cNvSpPr txBox="1"/>
          <p:nvPr/>
        </p:nvSpPr>
        <p:spPr>
          <a:xfrm>
            <a:off x="532950" y="966725"/>
            <a:ext cx="8235366" cy="336005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IN" sz="1500" b="1" dirty="0">
                <a:latin typeface="Proxima Nova"/>
                <a:ea typeface="Proxima Nova"/>
                <a:cs typeface="Proxima Nova"/>
                <a:sym typeface="Proxima Nova"/>
              </a:rPr>
              <a:t>PRODUCT:</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Define and Measure Key Performance Indicators(KPIs)</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Establish strong customer support.</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Build Customer Testimonials</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Define Long Term Referral and Retention Strategies</a:t>
            </a:r>
          </a:p>
          <a:p>
            <a:pPr marL="342900" lvl="0" indent="-342900" algn="l" rtl="0">
              <a:spcBef>
                <a:spcPts val="0"/>
              </a:spcBef>
              <a:spcAft>
                <a:spcPts val="0"/>
              </a:spcAft>
              <a:buFont typeface="+mj-lt"/>
              <a:buAutoNum type="arabicPeriod"/>
            </a:pPr>
            <a:endParaRPr lang="en-IN" sz="1500" dirty="0">
              <a:latin typeface="Proxima Nova"/>
              <a:ea typeface="Proxima Nova"/>
              <a:cs typeface="Proxima Nova"/>
              <a:sym typeface="Proxima Nova"/>
            </a:endParaRPr>
          </a:p>
          <a:p>
            <a:pPr lvl="0" algn="l" rtl="0">
              <a:spcBef>
                <a:spcPts val="0"/>
              </a:spcBef>
              <a:spcAft>
                <a:spcPts val="0"/>
              </a:spcAft>
            </a:pPr>
            <a:r>
              <a:rPr lang="en-IN" sz="1500" b="1" dirty="0">
                <a:latin typeface="Proxima Nova"/>
                <a:ea typeface="Proxima Nova"/>
                <a:cs typeface="Proxima Nova"/>
                <a:sym typeface="Proxima Nova"/>
              </a:rPr>
              <a:t>MARKETING:</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Track launch campaigns and new users by channels.</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Track metrics with micro influencers on platforms.</a:t>
            </a:r>
          </a:p>
          <a:p>
            <a:pPr marL="342900" lvl="0" indent="-342900" algn="l" rtl="0">
              <a:spcBef>
                <a:spcPts val="0"/>
              </a:spcBef>
              <a:spcAft>
                <a:spcPts val="0"/>
              </a:spcAft>
              <a:buFont typeface="+mj-lt"/>
              <a:buAutoNum type="arabicPeriod"/>
            </a:pPr>
            <a:endParaRPr lang="en-IN" sz="1500" b="1" dirty="0">
              <a:latin typeface="Proxima Nova"/>
              <a:ea typeface="Proxima Nova"/>
              <a:cs typeface="Proxima Nova"/>
              <a:sym typeface="Proxima Nova"/>
            </a:endParaRPr>
          </a:p>
          <a:p>
            <a:pPr lvl="0" algn="l" rtl="0">
              <a:spcBef>
                <a:spcPts val="0"/>
              </a:spcBef>
              <a:spcAft>
                <a:spcPts val="0"/>
              </a:spcAft>
            </a:pPr>
            <a:r>
              <a:rPr lang="en-IN" sz="1500" b="1" dirty="0">
                <a:latin typeface="Proxima Nova"/>
                <a:ea typeface="Proxima Nova"/>
                <a:cs typeface="Proxima Nova"/>
                <a:sym typeface="Proxima Nova"/>
              </a:rPr>
              <a:t>TECHNOLOGY:</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Plan next important priority feature releases.</a:t>
            </a:r>
          </a:p>
          <a:p>
            <a:pPr marL="342900" lvl="0" indent="-342900" algn="l" rtl="0">
              <a:spcBef>
                <a:spcPts val="0"/>
              </a:spcBef>
              <a:spcAft>
                <a:spcPts val="0"/>
              </a:spcAft>
              <a:buFont typeface="+mj-lt"/>
              <a:buAutoNum type="arabicPeriod"/>
            </a:pPr>
            <a:r>
              <a:rPr lang="en-IN" sz="1500" dirty="0">
                <a:latin typeface="Proxima Nova"/>
                <a:ea typeface="Proxima Nova"/>
                <a:cs typeface="Proxima Nova"/>
                <a:sym typeface="Proxima Nova"/>
              </a:rPr>
              <a:t>Build Human Capital to maintain IT Infrastructure for scaling and growth.</a:t>
            </a:r>
          </a:p>
          <a:p>
            <a:pPr marL="342900" lvl="0" indent="-342900" algn="l" rtl="0">
              <a:spcBef>
                <a:spcPts val="0"/>
              </a:spcBef>
              <a:spcAft>
                <a:spcPts val="0"/>
              </a:spcAft>
              <a:buFont typeface="+mj-lt"/>
              <a:buAutoNum type="arabicPeriod"/>
            </a:pPr>
            <a:endParaRPr sz="1500" dirty="0">
              <a:latin typeface="Proxima Nova"/>
              <a:ea typeface="Proxima Nova"/>
              <a:cs typeface="Proxima Nova"/>
              <a:sym typeface="Proxima Nova"/>
            </a:endParaRPr>
          </a:p>
        </p:txBody>
      </p:sp>
    </p:spTree>
    <p:extLst>
      <p:ext uri="{BB962C8B-B14F-4D97-AF65-F5344CB8AC3E}">
        <p14:creationId xmlns:p14="http://schemas.microsoft.com/office/powerpoint/2010/main" val="3402152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63"/>
          <p:cNvSpPr txBox="1">
            <a:spLocks noGrp="1"/>
          </p:cNvSpPr>
          <p:nvPr>
            <p:ph type="title"/>
          </p:nvPr>
        </p:nvSpPr>
        <p:spPr>
          <a:xfrm>
            <a:off x="316679" y="121966"/>
            <a:ext cx="37359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3000"/>
              <a:t>Disclaimer</a:t>
            </a:r>
            <a:endParaRPr sz="3000"/>
          </a:p>
        </p:txBody>
      </p:sp>
      <p:sp>
        <p:nvSpPr>
          <p:cNvPr id="864" name="Google Shape;864;p63"/>
          <p:cNvSpPr txBox="1"/>
          <p:nvPr/>
        </p:nvSpPr>
        <p:spPr>
          <a:xfrm>
            <a:off x="0" y="600075"/>
            <a:ext cx="9144000" cy="45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IN" sz="1500">
                <a:solidFill>
                  <a:srgbClr val="454545"/>
                </a:solidFill>
                <a:highlight>
                  <a:srgbClr val="FFFFFF"/>
                </a:highlight>
                <a:latin typeface="Proxima Nova"/>
                <a:ea typeface="Proxima Nova"/>
                <a:cs typeface="Proxima Nova"/>
                <a:sym typeface="Proxima Nova"/>
              </a:rPr>
              <a:t>All content and material on the upGrad website is copyrighted material, either belonging to upGrad or its bonafide contributors and is purely for the dissemination of education. You are permitted to access print and download extracts from this site purely for your own education only and on the following basis:-</a:t>
            </a:r>
            <a:endParaRPr sz="1500">
              <a:solidFill>
                <a:srgbClr val="454545"/>
              </a:solidFill>
              <a:highlight>
                <a:srgbClr val="FFFFFF"/>
              </a:highlight>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endParaRPr sz="1500">
              <a:solidFill>
                <a:srgbClr val="454545"/>
              </a:solidFill>
              <a:highlight>
                <a:srgbClr val="FFFFFF"/>
              </a:highlight>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You can download this document from the website for self use only.</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Any copies of this document, in part or full, saved to disc or to any other storage medium may only be used for   subsequent, self viewing purposes or to print an individual extract or copy for non commercial personal use only.</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Any further dissemination, distribution, reproduction, copying of the content of the document herein or the uploading thereof on other websites or use of content for any other commercial/unauthorized purposes in any way which could infringe the intellectual property rights of upGrad or its contributors, is strictly prohibited.</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No graphics, images or photographs from any accompanying text in this document will be used separately for unauthorised purposes.</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No material in this document will be modified, adapted or altered in any way.</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No part of this document or upGrad content may be reproduced or stored in any other web site or included in any public or private electronic retrieval system or service without upGrad’s prior written permission.</a:t>
            </a:r>
            <a:endParaRPr sz="1500">
              <a:solidFill>
                <a:srgbClr val="454545"/>
              </a:solidFill>
              <a:latin typeface="Proxima Nova"/>
              <a:ea typeface="Proxima Nova"/>
              <a:cs typeface="Proxima Nova"/>
              <a:sym typeface="Proxima Nova"/>
            </a:endParaRPr>
          </a:p>
          <a:p>
            <a:pPr marL="0" lvl="0" indent="0" algn="l" rtl="0">
              <a:lnSpc>
                <a:spcPct val="90000"/>
              </a:lnSpc>
              <a:spcBef>
                <a:spcPts val="0"/>
              </a:spcBef>
              <a:spcAft>
                <a:spcPts val="0"/>
              </a:spcAft>
              <a:buClr>
                <a:schemeClr val="dk1"/>
              </a:buClr>
              <a:buSzPts val="1100"/>
              <a:buFont typeface="Arial"/>
              <a:buNone/>
            </a:pPr>
            <a:r>
              <a:rPr lang="en-IN" sz="1500">
                <a:solidFill>
                  <a:srgbClr val="454545"/>
                </a:solidFill>
                <a:latin typeface="Proxima Nova"/>
                <a:ea typeface="Proxima Nova"/>
                <a:cs typeface="Proxima Nova"/>
                <a:sym typeface="Proxima Nova"/>
              </a:rPr>
              <a:t>● Any rights not expressly granted in these terms are reserved.</a:t>
            </a:r>
            <a:endParaRPr sz="1500">
              <a:solidFill>
                <a:srgbClr val="454545"/>
              </a:solidFill>
              <a:latin typeface="Proxima Nova"/>
              <a:ea typeface="Proxima Nova"/>
              <a:cs typeface="Proxima Nova"/>
              <a:sym typeface="Proxima Nova"/>
            </a:endParaRPr>
          </a:p>
          <a:p>
            <a:pPr marL="0" lvl="0" indent="0" algn="l" rtl="0">
              <a:spcBef>
                <a:spcPts val="0"/>
              </a:spcBef>
              <a:spcAft>
                <a:spcPts val="0"/>
              </a:spcAft>
              <a:buNone/>
            </a:pPr>
            <a:endParaRPr sz="15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A30E3F-DB1E-400A-8501-61DF212EC260}"/>
              </a:ext>
            </a:extLst>
          </p:cNvPr>
          <p:cNvSpPr>
            <a:spLocks noGrp="1"/>
          </p:cNvSpPr>
          <p:nvPr>
            <p:ph type="title"/>
          </p:nvPr>
        </p:nvSpPr>
        <p:spPr>
          <a:xfrm>
            <a:off x="316680" y="121967"/>
            <a:ext cx="7305882" cy="382564"/>
          </a:xfrm>
        </p:spPr>
        <p:txBody>
          <a:bodyPr/>
          <a:lstStyle/>
          <a:p>
            <a:r>
              <a:rPr lang="en-US" sz="2000" dirty="0"/>
              <a:t>Acquisition Metrics</a:t>
            </a:r>
          </a:p>
        </p:txBody>
      </p:sp>
      <p:sp>
        <p:nvSpPr>
          <p:cNvPr id="7" name="TextBox 6">
            <a:extLst>
              <a:ext uri="{FF2B5EF4-FFF2-40B4-BE49-F238E27FC236}">
                <a16:creationId xmlns:a16="http://schemas.microsoft.com/office/drawing/2014/main" id="{B38E6097-F156-4684-98CA-62CCB5EB8BDC}"/>
              </a:ext>
            </a:extLst>
          </p:cNvPr>
          <p:cNvSpPr txBox="1"/>
          <p:nvPr/>
        </p:nvSpPr>
        <p:spPr>
          <a:xfrm>
            <a:off x="409321" y="674379"/>
            <a:ext cx="8606119" cy="4016484"/>
          </a:xfrm>
          <a:prstGeom prst="rect">
            <a:avLst/>
          </a:prstGeom>
          <a:noFill/>
        </p:spPr>
        <p:txBody>
          <a:bodyPr wrap="square">
            <a:spAutoFit/>
          </a:bodyPr>
          <a:lstStyle/>
          <a:p>
            <a:r>
              <a:rPr lang="en-US" sz="1500" b="1" dirty="0"/>
              <a:t>1. Number of Signups</a:t>
            </a:r>
            <a:r>
              <a:rPr lang="en-US" sz="1500" dirty="0"/>
              <a:t>: Metric which measures the number of users who have signed up with the </a:t>
            </a:r>
            <a:r>
              <a:rPr lang="en-US" sz="1500" dirty="0" err="1"/>
              <a:t>Hungroo</a:t>
            </a:r>
            <a:r>
              <a:rPr lang="en-US" sz="1500" dirty="0"/>
              <a:t> application. More number of signups better probability of them using the app in future and becoming paid users in future </a:t>
            </a:r>
          </a:p>
          <a:p>
            <a:endParaRPr lang="en-US" sz="1500" dirty="0"/>
          </a:p>
          <a:p>
            <a:r>
              <a:rPr lang="en-US" sz="1500" b="1" dirty="0"/>
              <a:t>2. Cost of Customer Acquisition(CAC): </a:t>
            </a:r>
            <a:r>
              <a:rPr lang="en-US" sz="1500" dirty="0"/>
              <a:t>Total Spending on Sales and Marketing divided by the number of users acquired. This gives the cost of acquiring a new customer. This gives </a:t>
            </a:r>
            <a:r>
              <a:rPr lang="en-US" sz="1500" dirty="0" err="1"/>
              <a:t>Hungroo</a:t>
            </a:r>
            <a:r>
              <a:rPr lang="en-US" sz="1500" dirty="0"/>
              <a:t> to better allocate its marketing spends to various channels.</a:t>
            </a:r>
          </a:p>
          <a:p>
            <a:endParaRPr lang="en-US" sz="1500" dirty="0"/>
          </a:p>
          <a:p>
            <a:r>
              <a:rPr lang="en-US" sz="1500" b="1" dirty="0"/>
              <a:t> 3. Bounce Rate</a:t>
            </a:r>
            <a:r>
              <a:rPr lang="en-US" sz="1500" dirty="0"/>
              <a:t>: Percentage of Users who open the app and leave without any significant order. This metric shows what better(call to actions) can be done to make the user sign up with </a:t>
            </a:r>
            <a:r>
              <a:rPr lang="en-US" sz="1500" dirty="0" err="1"/>
              <a:t>Hungroo</a:t>
            </a:r>
            <a:r>
              <a:rPr lang="en-US" sz="1500" dirty="0"/>
              <a:t>.</a:t>
            </a:r>
          </a:p>
          <a:p>
            <a:r>
              <a:rPr lang="en-US" sz="1500" dirty="0"/>
              <a:t> </a:t>
            </a:r>
          </a:p>
          <a:p>
            <a:r>
              <a:rPr lang="en-US" sz="1500" b="1" dirty="0"/>
              <a:t>4. Cost Per Install</a:t>
            </a:r>
            <a:r>
              <a:rPr lang="en-US" sz="1500" dirty="0"/>
              <a:t>: Cost of getting the app installed by the user. This metric is a subset of Cost of Customer Acquisition and better gives detailed cost in having a user install the app.</a:t>
            </a:r>
          </a:p>
          <a:p>
            <a:endParaRPr lang="en-US" sz="1500" dirty="0"/>
          </a:p>
          <a:p>
            <a:r>
              <a:rPr lang="en-US" sz="1500" b="1" dirty="0"/>
              <a:t> 5. Number of App downloads </a:t>
            </a:r>
            <a:r>
              <a:rPr lang="en-US" sz="1500" dirty="0"/>
              <a:t>: Organic Traffic comes from organic search engines and paid traffic comes from sponsored ads. This metric gives understanding of the proportion and thus helps in investing wisely</a:t>
            </a:r>
          </a:p>
        </p:txBody>
      </p:sp>
    </p:spTree>
    <p:extLst>
      <p:ext uri="{BB962C8B-B14F-4D97-AF65-F5344CB8AC3E}">
        <p14:creationId xmlns:p14="http://schemas.microsoft.com/office/powerpoint/2010/main" val="225219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A30E3F-DB1E-400A-8501-61DF212EC260}"/>
              </a:ext>
            </a:extLst>
          </p:cNvPr>
          <p:cNvSpPr>
            <a:spLocks noGrp="1"/>
          </p:cNvSpPr>
          <p:nvPr>
            <p:ph type="title"/>
          </p:nvPr>
        </p:nvSpPr>
        <p:spPr>
          <a:xfrm>
            <a:off x="316680" y="121967"/>
            <a:ext cx="7305882" cy="382564"/>
          </a:xfrm>
        </p:spPr>
        <p:txBody>
          <a:bodyPr/>
          <a:lstStyle/>
          <a:p>
            <a:r>
              <a:rPr lang="en-US" sz="2000" dirty="0"/>
              <a:t>Activation</a:t>
            </a:r>
            <a:r>
              <a:rPr lang="en-US" sz="1800" dirty="0"/>
              <a:t> Metrics</a:t>
            </a:r>
          </a:p>
        </p:txBody>
      </p:sp>
      <p:sp>
        <p:nvSpPr>
          <p:cNvPr id="7" name="TextBox 6">
            <a:extLst>
              <a:ext uri="{FF2B5EF4-FFF2-40B4-BE49-F238E27FC236}">
                <a16:creationId xmlns:a16="http://schemas.microsoft.com/office/drawing/2014/main" id="{B38E6097-F156-4684-98CA-62CCB5EB8BDC}"/>
              </a:ext>
            </a:extLst>
          </p:cNvPr>
          <p:cNvSpPr txBox="1"/>
          <p:nvPr/>
        </p:nvSpPr>
        <p:spPr>
          <a:xfrm>
            <a:off x="476410" y="1114186"/>
            <a:ext cx="8606119" cy="4247317"/>
          </a:xfrm>
          <a:prstGeom prst="rect">
            <a:avLst/>
          </a:prstGeom>
          <a:noFill/>
        </p:spPr>
        <p:txBody>
          <a:bodyPr wrap="square">
            <a:spAutoFit/>
          </a:bodyPr>
          <a:lstStyle/>
          <a:p>
            <a:r>
              <a:rPr lang="en-US" sz="1500" b="1" dirty="0"/>
              <a:t>1. Number of Signups</a:t>
            </a:r>
            <a:r>
              <a:rPr lang="en-US" sz="1500" dirty="0"/>
              <a:t>: Metric which measures the number of users who have signed up with the </a:t>
            </a:r>
            <a:r>
              <a:rPr lang="en-US" sz="1500" dirty="0" err="1"/>
              <a:t>Hungroo</a:t>
            </a:r>
            <a:r>
              <a:rPr lang="en-US" sz="1500" dirty="0"/>
              <a:t> application. More number of signups better probability of them using the app in future and becoming paid users in future </a:t>
            </a:r>
          </a:p>
          <a:p>
            <a:endParaRPr lang="en-US" sz="1500" dirty="0"/>
          </a:p>
          <a:p>
            <a:r>
              <a:rPr lang="en-US" sz="1500" b="1" dirty="0"/>
              <a:t>2. Cost of Customer Acquisition(CAC): </a:t>
            </a:r>
            <a:r>
              <a:rPr lang="en-US" sz="1500" dirty="0"/>
              <a:t>Total Spending on Sales and Marketing divided by the number of users acquired. This gives the cost of acquiring a new customer. This gives </a:t>
            </a:r>
            <a:r>
              <a:rPr lang="en-US" sz="1500" dirty="0" err="1"/>
              <a:t>Hungroo</a:t>
            </a:r>
            <a:r>
              <a:rPr lang="en-US" sz="1500" dirty="0"/>
              <a:t> to better allocate its marketing spends to various channels.</a:t>
            </a:r>
          </a:p>
          <a:p>
            <a:endParaRPr lang="en-US" sz="1500" dirty="0"/>
          </a:p>
          <a:p>
            <a:r>
              <a:rPr lang="en-US" sz="1500" b="1" dirty="0"/>
              <a:t> 3. Bounce Rate</a:t>
            </a:r>
            <a:r>
              <a:rPr lang="en-US" sz="1500" dirty="0"/>
              <a:t>: Percentage of Users who come on the website and leave without any significant interaction. This metric shows what better(call to actions) can be done to make the user sign up with </a:t>
            </a:r>
            <a:r>
              <a:rPr lang="en-US" sz="1500" dirty="0" err="1"/>
              <a:t>Hungroo</a:t>
            </a:r>
            <a:r>
              <a:rPr lang="en-US" sz="1500" dirty="0"/>
              <a:t>.</a:t>
            </a:r>
          </a:p>
          <a:p>
            <a:r>
              <a:rPr lang="en-US" sz="1500" dirty="0"/>
              <a:t> </a:t>
            </a:r>
          </a:p>
          <a:p>
            <a:r>
              <a:rPr lang="en-US" sz="1500" b="1" dirty="0"/>
              <a:t>4. Cost Per Install</a:t>
            </a:r>
            <a:r>
              <a:rPr lang="en-US" sz="1500" dirty="0"/>
              <a:t>: Cost of getting the app installed by the user. This metric is a subset of Cost of Customer Acquisition and better gives detailed cost in having a user install the app.</a:t>
            </a:r>
          </a:p>
          <a:p>
            <a:endParaRPr lang="en-US" sz="1500" dirty="0"/>
          </a:p>
          <a:p>
            <a:r>
              <a:rPr lang="en-US" sz="1500" b="1" dirty="0"/>
              <a:t> 5. Number of App downloads </a:t>
            </a:r>
            <a:r>
              <a:rPr lang="en-US" sz="1500" dirty="0"/>
              <a:t>: Organic Traffic comes from organic search engines and paid traffic comes from sponsored ads. This metric gives understanding of the proportion and thus helps in investing wisely</a:t>
            </a:r>
          </a:p>
        </p:txBody>
      </p:sp>
    </p:spTree>
    <p:extLst>
      <p:ext uri="{BB962C8B-B14F-4D97-AF65-F5344CB8AC3E}">
        <p14:creationId xmlns:p14="http://schemas.microsoft.com/office/powerpoint/2010/main" val="402681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A30E3F-DB1E-400A-8501-61DF212EC260}"/>
              </a:ext>
            </a:extLst>
          </p:cNvPr>
          <p:cNvSpPr>
            <a:spLocks noGrp="1"/>
          </p:cNvSpPr>
          <p:nvPr>
            <p:ph type="title"/>
          </p:nvPr>
        </p:nvSpPr>
        <p:spPr>
          <a:xfrm>
            <a:off x="316680" y="121967"/>
            <a:ext cx="7305882" cy="382564"/>
          </a:xfrm>
        </p:spPr>
        <p:txBody>
          <a:bodyPr/>
          <a:lstStyle/>
          <a:p>
            <a:r>
              <a:rPr lang="en-US" dirty="0"/>
              <a:t>Retention Metrics </a:t>
            </a:r>
          </a:p>
        </p:txBody>
      </p:sp>
      <p:sp>
        <p:nvSpPr>
          <p:cNvPr id="7" name="TextBox 6">
            <a:extLst>
              <a:ext uri="{FF2B5EF4-FFF2-40B4-BE49-F238E27FC236}">
                <a16:creationId xmlns:a16="http://schemas.microsoft.com/office/drawing/2014/main" id="{B38E6097-F156-4684-98CA-62CCB5EB8BDC}"/>
              </a:ext>
            </a:extLst>
          </p:cNvPr>
          <p:cNvSpPr txBox="1"/>
          <p:nvPr/>
        </p:nvSpPr>
        <p:spPr>
          <a:xfrm>
            <a:off x="476410" y="1114186"/>
            <a:ext cx="8606119" cy="3662541"/>
          </a:xfrm>
          <a:prstGeom prst="rect">
            <a:avLst/>
          </a:prstGeom>
          <a:noFill/>
        </p:spPr>
        <p:txBody>
          <a:bodyPr wrap="square">
            <a:spAutoFit/>
          </a:bodyPr>
          <a:lstStyle/>
          <a:p>
            <a:pPr marL="342892" indent="-342892">
              <a:buAutoNum type="arabicPeriod"/>
            </a:pPr>
            <a:r>
              <a:rPr lang="en-US" sz="1600" b="1" dirty="0"/>
              <a:t>Number of Active Users(DAU/WAU/MAU): </a:t>
            </a:r>
            <a:r>
              <a:rPr lang="en-US" sz="1800" dirty="0"/>
              <a:t>Daily, Weekly, Monthly Active Users: Number of Users placing at least one order per day, per week and per month respectively. A high number indicates customers are satisfied and hooked to the product which is bringing them back to it. </a:t>
            </a:r>
          </a:p>
          <a:p>
            <a:pPr marL="342892" indent="-342892">
              <a:buAutoNum type="arabicPeriod"/>
            </a:pPr>
            <a:endParaRPr lang="en-US" sz="1800" dirty="0"/>
          </a:p>
          <a:p>
            <a:endParaRPr lang="en-US" sz="1800" dirty="0"/>
          </a:p>
          <a:p>
            <a:pPr marL="342892" indent="-342892">
              <a:buAutoNum type="arabicPeriod" startAt="2"/>
            </a:pPr>
            <a:r>
              <a:rPr lang="en-US" sz="1600" b="1" dirty="0"/>
              <a:t>Churn Rate: </a:t>
            </a:r>
            <a:r>
              <a:rPr lang="en-US" sz="1800" dirty="0"/>
              <a:t>Is the ratio of customers who cancel or don't renew their subscription to the total number of customers company had. For </a:t>
            </a:r>
            <a:r>
              <a:rPr lang="en-US" sz="1800" dirty="0" err="1"/>
              <a:t>Hungroo</a:t>
            </a:r>
            <a:r>
              <a:rPr lang="en-US" sz="1800" dirty="0"/>
              <a:t> it’s the number of users who have uninstalled the app or have not placed order in the past 30 days. A high churn rate is bad for business. </a:t>
            </a:r>
          </a:p>
          <a:p>
            <a:endParaRPr lang="en-US" sz="1600" b="1" dirty="0"/>
          </a:p>
          <a:p>
            <a:r>
              <a:rPr lang="en-US" sz="1600" b="1" dirty="0"/>
              <a:t>3.   Engagement Metrics: </a:t>
            </a:r>
            <a:r>
              <a:rPr lang="en-US" sz="1800" dirty="0"/>
              <a:t>Number of orders placed, Average No. of orders placed in month.</a:t>
            </a:r>
          </a:p>
        </p:txBody>
      </p:sp>
    </p:spTree>
    <p:extLst>
      <p:ext uri="{BB962C8B-B14F-4D97-AF65-F5344CB8AC3E}">
        <p14:creationId xmlns:p14="http://schemas.microsoft.com/office/powerpoint/2010/main" val="257281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A21229-1341-48C4-BE49-AEC607F6B3FF}"/>
              </a:ext>
            </a:extLst>
          </p:cNvPr>
          <p:cNvSpPr>
            <a:spLocks noGrp="1"/>
          </p:cNvSpPr>
          <p:nvPr>
            <p:ph type="title"/>
          </p:nvPr>
        </p:nvSpPr>
        <p:spPr/>
        <p:txBody>
          <a:bodyPr/>
          <a:lstStyle/>
          <a:p>
            <a:r>
              <a:rPr lang="en-US" dirty="0"/>
              <a:t>Revenue Metrics </a:t>
            </a:r>
          </a:p>
        </p:txBody>
      </p:sp>
      <p:sp>
        <p:nvSpPr>
          <p:cNvPr id="5" name="TextBox 4">
            <a:extLst>
              <a:ext uri="{FF2B5EF4-FFF2-40B4-BE49-F238E27FC236}">
                <a16:creationId xmlns:a16="http://schemas.microsoft.com/office/drawing/2014/main" id="{683CDD29-9ABF-48AC-AE74-853418DA4252}"/>
              </a:ext>
            </a:extLst>
          </p:cNvPr>
          <p:cNvSpPr txBox="1"/>
          <p:nvPr/>
        </p:nvSpPr>
        <p:spPr>
          <a:xfrm>
            <a:off x="1" y="799139"/>
            <a:ext cx="9090211" cy="4016484"/>
          </a:xfrm>
          <a:prstGeom prst="rect">
            <a:avLst/>
          </a:prstGeom>
          <a:noFill/>
        </p:spPr>
        <p:txBody>
          <a:bodyPr wrap="square">
            <a:spAutoFit/>
          </a:bodyPr>
          <a:lstStyle/>
          <a:p>
            <a:pPr marL="342892" indent="-342892">
              <a:buAutoNum type="arabicPeriod"/>
            </a:pPr>
            <a:r>
              <a:rPr lang="en-US" sz="1500" b="1" dirty="0"/>
              <a:t>Average Revenue Per User(ARPU): </a:t>
            </a:r>
            <a:r>
              <a:rPr lang="en-US" sz="1500" dirty="0"/>
              <a:t>It’s the amount that </a:t>
            </a:r>
            <a:r>
              <a:rPr lang="en-US" sz="1500" dirty="0" err="1"/>
              <a:t>Hungroo</a:t>
            </a:r>
            <a:r>
              <a:rPr lang="en-US" sz="1500" dirty="0"/>
              <a:t> earns per user. It’s the measure of revenue generation capability of </a:t>
            </a:r>
            <a:r>
              <a:rPr lang="en-US" sz="1500" dirty="0" err="1"/>
              <a:t>Hungroo</a:t>
            </a:r>
            <a:r>
              <a:rPr lang="en-US" sz="1500" dirty="0"/>
              <a:t>. Higher the ARPU more cashflows to support all business activities and scale the business </a:t>
            </a:r>
          </a:p>
          <a:p>
            <a:pPr marL="342892" indent="-342892">
              <a:buAutoNum type="arabicPeriod"/>
            </a:pPr>
            <a:r>
              <a:rPr lang="en-US" sz="1500" b="1" dirty="0"/>
              <a:t>Customer Lifetime Value(LTV): </a:t>
            </a:r>
            <a:r>
              <a:rPr lang="en-US" sz="1500" dirty="0"/>
              <a:t>Revenue that </a:t>
            </a:r>
            <a:r>
              <a:rPr lang="en-US" sz="1500" dirty="0" err="1"/>
              <a:t>Hungroo</a:t>
            </a:r>
            <a:r>
              <a:rPr lang="en-US" sz="1500" dirty="0"/>
              <a:t> can expect to get from a customer over entire lifetime the customer is associated with the product. The gold standard is the ratio of LTV to CAC must be 3 or higher at any given time for the business to sustain and scale itself. </a:t>
            </a:r>
          </a:p>
          <a:p>
            <a:pPr marL="342892" indent="-342892">
              <a:buAutoNum type="arabicPeriod" startAt="3"/>
            </a:pPr>
            <a:r>
              <a:rPr lang="en-US" sz="1500" b="1" dirty="0"/>
              <a:t>Annual Recurring Revenue and Monthly Recurring Revenue(ARR and MRR): </a:t>
            </a:r>
            <a:r>
              <a:rPr lang="en-US" sz="1500" dirty="0"/>
              <a:t>The revenue that </a:t>
            </a:r>
          </a:p>
          <a:p>
            <a:r>
              <a:rPr lang="en-US" sz="1500" dirty="0"/>
              <a:t>       will be generated from all its paying users on an annual and monthly basis. Higher the number the better. </a:t>
            </a:r>
          </a:p>
          <a:p>
            <a:endParaRPr lang="en-US" sz="1500" b="1" dirty="0"/>
          </a:p>
          <a:p>
            <a:pPr marL="342892" indent="-342892">
              <a:buAutoNum type="arabicPeriod" startAt="4"/>
            </a:pPr>
            <a:r>
              <a:rPr lang="en-US" sz="1500" b="1" dirty="0"/>
              <a:t>Contraction MRR</a:t>
            </a:r>
            <a:r>
              <a:rPr lang="en-US" sz="1500" dirty="0"/>
              <a:t>: Measure of the revenue which has been lost due to a customer downgrading from a </a:t>
            </a:r>
          </a:p>
          <a:p>
            <a:r>
              <a:rPr lang="en-US" sz="1500" dirty="0"/>
              <a:t>       higher paid plan to a lower paid plan. Gives sense where the product is heading </a:t>
            </a:r>
          </a:p>
          <a:p>
            <a:endParaRPr lang="en-US" sz="1500" dirty="0"/>
          </a:p>
          <a:p>
            <a:r>
              <a:rPr lang="en-US" sz="1500" b="1" dirty="0"/>
              <a:t>5.    Expansion MRR</a:t>
            </a:r>
            <a:r>
              <a:rPr lang="en-US" sz="1500" dirty="0"/>
              <a:t>: Measure of surplus revenue generated due to a customer upgrading to a higher paid plan.   </a:t>
            </a:r>
          </a:p>
          <a:p>
            <a:r>
              <a:rPr lang="en-US" sz="1500" dirty="0"/>
              <a:t>       This also gives a sense that customers are willing to upgrade. </a:t>
            </a:r>
          </a:p>
        </p:txBody>
      </p:sp>
    </p:spTree>
    <p:extLst>
      <p:ext uri="{BB962C8B-B14F-4D97-AF65-F5344CB8AC3E}">
        <p14:creationId xmlns:p14="http://schemas.microsoft.com/office/powerpoint/2010/main" val="304381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49CC9C-A028-4DA3-A882-E998EF4B791F}"/>
              </a:ext>
            </a:extLst>
          </p:cNvPr>
          <p:cNvSpPr>
            <a:spLocks noGrp="1"/>
          </p:cNvSpPr>
          <p:nvPr>
            <p:ph type="title"/>
          </p:nvPr>
        </p:nvSpPr>
        <p:spPr/>
        <p:txBody>
          <a:bodyPr/>
          <a:lstStyle/>
          <a:p>
            <a:r>
              <a:rPr lang="en-US" dirty="0"/>
              <a:t>Referral Metrics </a:t>
            </a:r>
          </a:p>
        </p:txBody>
      </p:sp>
      <p:sp>
        <p:nvSpPr>
          <p:cNvPr id="5" name="TextBox 4">
            <a:extLst>
              <a:ext uri="{FF2B5EF4-FFF2-40B4-BE49-F238E27FC236}">
                <a16:creationId xmlns:a16="http://schemas.microsoft.com/office/drawing/2014/main" id="{1F4F5836-0944-4233-A424-89398D550FE4}"/>
              </a:ext>
            </a:extLst>
          </p:cNvPr>
          <p:cNvSpPr txBox="1"/>
          <p:nvPr/>
        </p:nvSpPr>
        <p:spPr>
          <a:xfrm>
            <a:off x="130630" y="1016039"/>
            <a:ext cx="9013371" cy="2862322"/>
          </a:xfrm>
          <a:prstGeom prst="rect">
            <a:avLst/>
          </a:prstGeom>
          <a:noFill/>
        </p:spPr>
        <p:txBody>
          <a:bodyPr wrap="square">
            <a:spAutoFit/>
          </a:bodyPr>
          <a:lstStyle/>
          <a:p>
            <a:pPr marL="342892" indent="-342892">
              <a:buAutoNum type="arabicPeriod"/>
            </a:pPr>
            <a:r>
              <a:rPr lang="en-US" sz="1800" b="1" dirty="0"/>
              <a:t>Net Promoter Score(NPS): </a:t>
            </a:r>
            <a:r>
              <a:rPr lang="en-US" sz="1800" dirty="0"/>
              <a:t>It’s the measure of satisfaction among users and the likelihood of customers willing to refer the product to peers. Mathematically its percentage of promoters – percentage of detractors. An NPS greater than 30 is good.</a:t>
            </a:r>
          </a:p>
          <a:p>
            <a:pPr marL="342892" indent="-342892">
              <a:buAutoNum type="arabicPeriod"/>
            </a:pPr>
            <a:r>
              <a:rPr lang="en-US" sz="1800" b="1" dirty="0"/>
              <a:t>Viral Coefficient: </a:t>
            </a:r>
            <a:r>
              <a:rPr lang="en-US" sz="1800" dirty="0"/>
              <a:t>It’s the measure of how many customers, an existing customer is bringing in for the product. This metric calculates the exponential referral cycle. This metric will help us understand if our referral scheme is making an impact on not. </a:t>
            </a:r>
          </a:p>
          <a:p>
            <a:pPr marL="342892" indent="-342892">
              <a:buAutoNum type="arabicPeriod"/>
            </a:pPr>
            <a:endParaRPr lang="en-US" sz="1800" dirty="0"/>
          </a:p>
          <a:p>
            <a:pPr marL="342892" indent="-342892">
              <a:buAutoNum type="arabicPeriod"/>
            </a:pPr>
            <a:r>
              <a:rPr lang="en-US" sz="1800" b="1" dirty="0"/>
              <a:t>App Store Ratings: </a:t>
            </a:r>
            <a:r>
              <a:rPr lang="en-US" sz="1800" dirty="0"/>
              <a:t>Measure of Ratings provided by users and customers in the App Store for </a:t>
            </a:r>
            <a:r>
              <a:rPr lang="en-US" sz="1800" dirty="0" err="1"/>
              <a:t>Hungroo</a:t>
            </a:r>
            <a:r>
              <a:rPr lang="en-US" sz="1800" dirty="0"/>
              <a:t> app. Higher the ratings the better</a:t>
            </a:r>
          </a:p>
        </p:txBody>
      </p:sp>
    </p:spTree>
    <p:extLst>
      <p:ext uri="{BB962C8B-B14F-4D97-AF65-F5344CB8AC3E}">
        <p14:creationId xmlns:p14="http://schemas.microsoft.com/office/powerpoint/2010/main" val="2813332649"/>
      </p:ext>
    </p:extLst>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2959</TotalTime>
  <Words>3416</Words>
  <Application>Microsoft Office PowerPoint</Application>
  <PresentationFormat>On-screen Show (16:9)</PresentationFormat>
  <Paragraphs>240</Paragraphs>
  <Slides>41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Roboto</vt:lpstr>
      <vt:lpstr>Proxima Nova</vt:lpstr>
      <vt:lpstr>Arial</vt:lpstr>
      <vt:lpstr>Calibri</vt:lpstr>
      <vt:lpstr>MASTER_UPGRAD</vt:lpstr>
      <vt:lpstr>PowerPoint Presentation</vt:lpstr>
      <vt:lpstr>PowerPoint Presentation</vt:lpstr>
      <vt:lpstr>PowerPoint Presentation</vt:lpstr>
      <vt:lpstr>Recap - AARRR Framework</vt:lpstr>
      <vt:lpstr>Acquisition Metrics</vt:lpstr>
      <vt:lpstr>Activation Metrics</vt:lpstr>
      <vt:lpstr>Retention Metrics </vt:lpstr>
      <vt:lpstr>Revenue Metrics </vt:lpstr>
      <vt:lpstr>Referral Metrics </vt:lpstr>
      <vt:lpstr>Wireframe - Analytics Dashboard</vt:lpstr>
      <vt:lpstr>PowerPoint Presentation</vt:lpstr>
      <vt:lpstr>PowerPoint Presentation</vt:lpstr>
      <vt:lpstr>PowerPoint Presentation</vt:lpstr>
      <vt:lpstr>PowerPoint Presentation</vt:lpstr>
      <vt:lpstr>PowerPoint Presentation</vt:lpstr>
      <vt:lpstr>PowerPoint Presentation</vt:lpstr>
      <vt:lpstr>Acquisition Channels</vt:lpstr>
      <vt:lpstr>Acquisition Strategy- Optimizing Paid Marketing Campaigns</vt:lpstr>
      <vt:lpstr>Acquisition Strategy- SEO Tactics</vt:lpstr>
      <vt:lpstr>Activation Strategy- Activation Events</vt:lpstr>
      <vt:lpstr>Activation Strategy</vt:lpstr>
      <vt:lpstr>Retention and Engagement Strategy</vt:lpstr>
      <vt:lpstr>Engagement Strategy</vt:lpstr>
      <vt:lpstr>Referral Strategy</vt:lpstr>
      <vt:lpstr>Revenue Strategy</vt:lpstr>
      <vt:lpstr>PowerPoint Presentation</vt:lpstr>
      <vt:lpstr>Submission Template</vt:lpstr>
      <vt:lpstr>PowerPoint Presentation</vt:lpstr>
      <vt:lpstr>Submission Template</vt:lpstr>
      <vt:lpstr>PowerPoint Presentation</vt:lpstr>
      <vt:lpstr>Submission Template</vt:lpstr>
      <vt:lpstr>PowerPoint Presentation</vt:lpstr>
      <vt:lpstr>Achieving Product-Market Fit</vt:lpstr>
      <vt:lpstr>Product Positioning</vt:lpstr>
      <vt:lpstr>Pricing Strategy</vt:lpstr>
      <vt:lpstr>Sales &amp; Marketing Strategy- Marketing Channels</vt:lpstr>
      <vt:lpstr>Sales &amp; Marketing Strategy- Sales Channels</vt:lpstr>
      <vt:lpstr>Product Launch Plan: Pre-Launch</vt:lpstr>
      <vt:lpstr>Product Launch Plan: Launch</vt:lpstr>
      <vt:lpstr>Product Launch Plan: Post-Launch</vt:lpstr>
      <vt:lpstr>Disclaimer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the homecoming</cp:lastModifiedBy>
  <cp:revision>46</cp:revision>
  <dcterms:modified xsi:type="dcterms:W3CDTF">2023-01-10T13:09:10Z</dcterms:modified>
</cp:coreProperties>
</file>