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5"/>
  </p:notesMasterIdLst>
  <p:sldIdLst>
    <p:sldId id="256" r:id="rId2"/>
    <p:sldId id="257" r:id="rId3"/>
    <p:sldId id="258" r:id="rId4"/>
    <p:sldId id="259" r:id="rId5"/>
    <p:sldId id="260" r:id="rId6"/>
    <p:sldId id="303" r:id="rId7"/>
    <p:sldId id="304" r:id="rId8"/>
    <p:sldId id="261" r:id="rId9"/>
    <p:sldId id="290" r:id="rId10"/>
    <p:sldId id="336" r:id="rId11"/>
    <p:sldId id="337" r:id="rId12"/>
    <p:sldId id="340" r:id="rId13"/>
    <p:sldId id="341" r:id="rId14"/>
    <p:sldId id="263" r:id="rId15"/>
    <p:sldId id="273" r:id="rId16"/>
    <p:sldId id="295" r:id="rId17"/>
    <p:sldId id="264" r:id="rId18"/>
    <p:sldId id="265" r:id="rId19"/>
    <p:sldId id="266" r:id="rId20"/>
    <p:sldId id="269" r:id="rId21"/>
    <p:sldId id="270" r:id="rId22"/>
    <p:sldId id="271" r:id="rId23"/>
    <p:sldId id="276" r:id="rId24"/>
    <p:sldId id="291" r:id="rId25"/>
    <p:sldId id="342" r:id="rId26"/>
    <p:sldId id="343" r:id="rId27"/>
    <p:sldId id="297" r:id="rId28"/>
    <p:sldId id="294" r:id="rId29"/>
    <p:sldId id="344" r:id="rId30"/>
    <p:sldId id="298" r:id="rId31"/>
    <p:sldId id="292" r:id="rId32"/>
    <p:sldId id="345" r:id="rId33"/>
    <p:sldId id="346" r:id="rId34"/>
    <p:sldId id="347" r:id="rId35"/>
    <p:sldId id="299" r:id="rId36"/>
    <p:sldId id="293" r:id="rId37"/>
    <p:sldId id="348" r:id="rId38"/>
    <p:sldId id="349" r:id="rId39"/>
    <p:sldId id="300" r:id="rId40"/>
    <p:sldId id="301" r:id="rId41"/>
    <p:sldId id="350" r:id="rId42"/>
    <p:sldId id="351" r:id="rId43"/>
    <p:sldId id="286"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Proxima Nova" panose="020B0604020202020204" charset="0"/>
      <p:regular r:id="rId54"/>
      <p:bold r:id="rId55"/>
      <p:italic r:id="rId56"/>
      <p:boldItalic r:id="rId57"/>
    </p:embeddedFont>
    <p:embeddedFont>
      <p:font typeface="Roboto"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EF916E-E4ED-461B-B27E-FC02062E6889}">
  <a:tblStyle styleId="{ADEF916E-E4ED-461B-B27E-FC02062E6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633" autoAdjust="0"/>
  </p:normalViewPr>
  <p:slideViewPr>
    <p:cSldViewPr snapToGrid="0">
      <p:cViewPr varScale="1">
        <p:scale>
          <a:sx n="107" d="100"/>
          <a:sy n="107" d="100"/>
        </p:scale>
        <p:origin x="75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1762"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4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30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05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5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extLst>
      <p:ext uri="{BB962C8B-B14F-4D97-AF65-F5344CB8AC3E}">
        <p14:creationId xmlns:p14="http://schemas.microsoft.com/office/powerpoint/2010/main" val="144413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4d9b447a4_1_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74" name="Google Shape;674;g74d9b447a4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4d9b447a4_1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0" name="Google Shape;680;g74d9b447a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74d9b447a4_1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8" name="Google Shape;688;g74d9b447a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8413a67c37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0" name="Google Shape;620;g8413a67c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4d9b447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4d9b447a4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09" name="Google Shape;709;g74d9b447a4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7fd94811f7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14" name="Google Shape;714;g7fd94811f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fd94811f7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20" name="Google Shape;720;g7fd94811f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243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781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934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4282633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210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542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2958852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957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961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074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26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35</a:t>
            </a:fld>
            <a:endParaRPr/>
          </a:p>
        </p:txBody>
      </p:sp>
    </p:spTree>
    <p:extLst>
      <p:ext uri="{BB962C8B-B14F-4D97-AF65-F5344CB8AC3E}">
        <p14:creationId xmlns:p14="http://schemas.microsoft.com/office/powerpoint/2010/main" val="3943736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94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970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054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39</a:t>
            </a:fld>
            <a:endParaRPr/>
          </a:p>
        </p:txBody>
      </p:sp>
    </p:spTree>
    <p:extLst>
      <p:ext uri="{BB962C8B-B14F-4D97-AF65-F5344CB8AC3E}">
        <p14:creationId xmlns:p14="http://schemas.microsoft.com/office/powerpoint/2010/main" val="255573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7fd94811f7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3" name="Google Shape;633;g7fd94811f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34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424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657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fd94811f7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9" name="Google Shape;639;g7fd94811f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fd94811f7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9" name="Google Shape;639;g7fd94811f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122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fd94811f7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9" name="Google Shape;639;g7fd94811f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86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46" name="Google Shape;6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174610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3">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chal.kagwad@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882648" y="1389320"/>
            <a:ext cx="7354095" cy="32969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AI/ML Solutions </a:t>
            </a:r>
          </a:p>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in </a:t>
            </a:r>
          </a:p>
          <a:p>
            <a:pPr marL="0" lvl="0" indent="0" algn="ctr" rtl="0">
              <a:lnSpc>
                <a:spcPct val="90000"/>
              </a:lnSpc>
              <a:spcBef>
                <a:spcPts val="0"/>
              </a:spcBef>
              <a:spcAft>
                <a:spcPts val="0"/>
              </a:spcAft>
              <a:buClr>
                <a:schemeClr val="dk1"/>
              </a:buClr>
              <a:buSzPts val="4000"/>
              <a:buFont typeface="Proxima Nova"/>
              <a:buNone/>
            </a:pPr>
            <a:r>
              <a:rPr lang="en-US" sz="4000" dirty="0">
                <a:solidFill>
                  <a:schemeClr val="dk1"/>
                </a:solidFill>
                <a:latin typeface="Proxima Nova"/>
                <a:ea typeface="Proxima Nova"/>
                <a:cs typeface="Proxima Nova"/>
                <a:sym typeface="Proxima Nova"/>
              </a:rPr>
              <a:t>Product Management</a:t>
            </a:r>
            <a:endParaRPr sz="4000" dirty="0">
              <a:solidFill>
                <a:schemeClr val="dk1"/>
              </a:solidFill>
              <a:latin typeface="Proxima Nova"/>
              <a:ea typeface="Proxima Nova"/>
              <a:cs typeface="Proxima Nova"/>
              <a:sym typeface="Proxima Nova"/>
            </a:endParaRP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Capstone Project </a:t>
            </a: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Submitted by: ACHAL KAGWAD</a:t>
            </a: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COHORT-C13</a:t>
            </a: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Date: 15th March 2023</a:t>
            </a:r>
            <a:br>
              <a:rPr lang="en-IN" sz="2400" i="1" dirty="0">
                <a:solidFill>
                  <a:srgbClr val="FF0000"/>
                </a:solidFill>
                <a:latin typeface="Proxima Nova"/>
                <a:ea typeface="Proxima Nova"/>
                <a:cs typeface="Proxima Nova"/>
                <a:sym typeface="Proxima Nova"/>
              </a:rPr>
            </a:br>
            <a:r>
              <a:rPr lang="en-IN" sz="2400" i="1" dirty="0">
                <a:solidFill>
                  <a:srgbClr val="FF0000"/>
                </a:solidFill>
                <a:latin typeface="Proxima Nova"/>
                <a:ea typeface="Proxima Nova"/>
                <a:cs typeface="Proxima Nova"/>
                <a:sym typeface="Proxima Nova"/>
                <a:hlinkClick r:id="rId3"/>
              </a:rPr>
              <a:t>achal.kagwad@gmail.com</a:t>
            </a:r>
            <a:r>
              <a:rPr lang="en-IN" sz="2400" i="1" dirty="0">
                <a:solidFill>
                  <a:srgbClr val="FF0000"/>
                </a:solidFill>
                <a:latin typeface="Proxima Nova"/>
                <a:ea typeface="Proxima Nova"/>
                <a:cs typeface="Proxima Nova"/>
                <a:sym typeface="Proxima Nova"/>
              </a:rPr>
              <a:t> | 9108302174</a:t>
            </a:r>
            <a:endParaRPr lang="en-IN" sz="2400" i="1" baseline="30000" dirty="0">
              <a:solidFill>
                <a:srgbClr val="FF0000"/>
              </a:solidFill>
              <a:latin typeface="Proxima Nova"/>
              <a:ea typeface="Proxima Nova"/>
              <a:cs typeface="Proxima Nova"/>
              <a:sym typeface="Proxima Nova"/>
            </a:endParaRPr>
          </a:p>
        </p:txBody>
      </p:sp>
      <p:pic>
        <p:nvPicPr>
          <p:cNvPr id="616" name="Google Shape;616;p34"/>
          <p:cNvPicPr preferRelativeResize="0"/>
          <p:nvPr/>
        </p:nvPicPr>
        <p:blipFill rotWithShape="1">
          <a:blip r:embed="rId4">
            <a:alphaModFix/>
          </a:blip>
          <a:srcRect/>
          <a:stretch/>
        </p:blipFill>
        <p:spPr>
          <a:xfrm>
            <a:off x="7582370" y="0"/>
            <a:ext cx="1356542" cy="1577482"/>
          </a:xfrm>
          <a:prstGeom prst="rect">
            <a:avLst/>
          </a:prstGeom>
          <a:noFill/>
          <a:ln>
            <a:noFill/>
          </a:ln>
        </p:spPr>
      </p:pic>
      <p:sp>
        <p:nvSpPr>
          <p:cNvPr id="617" name="Google Shape;617;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Strengths and Weaknesses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194128982"/>
              </p:ext>
            </p:extLst>
          </p:nvPr>
        </p:nvGraphicFramePr>
        <p:xfrm>
          <a:off x="127592" y="680484"/>
          <a:ext cx="8832110" cy="3721333"/>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712152">
                  <a:extLst>
                    <a:ext uri="{9D8B030D-6E8A-4147-A177-3AD203B41FA5}">
                      <a16:colId xmlns:a16="http://schemas.microsoft.com/office/drawing/2014/main" val="3677860149"/>
                    </a:ext>
                  </a:extLst>
                </a:gridCol>
                <a:gridCol w="3601012">
                  <a:extLst>
                    <a:ext uri="{9D8B030D-6E8A-4147-A177-3AD203B41FA5}">
                      <a16:colId xmlns:a16="http://schemas.microsoft.com/office/drawing/2014/main" val="793554012"/>
                    </a:ext>
                  </a:extLst>
                </a:gridCol>
              </a:tblGrid>
              <a:tr h="351840">
                <a:tc>
                  <a:txBody>
                    <a:bodyPr/>
                    <a:lstStyle/>
                    <a:p>
                      <a:r>
                        <a:rPr lang="en-IN" dirty="0"/>
                        <a:t>CRITERIA</a:t>
                      </a:r>
                    </a:p>
                  </a:txBody>
                  <a:tcPr/>
                </a:tc>
                <a:tc>
                  <a:txBody>
                    <a:bodyPr/>
                    <a:lstStyle/>
                    <a:p>
                      <a:r>
                        <a:rPr lang="en-IN" dirty="0"/>
                        <a:t>FLIPBOARD</a:t>
                      </a:r>
                    </a:p>
                  </a:txBody>
                  <a:tcPr/>
                </a:tc>
                <a:tc>
                  <a:txBody>
                    <a:bodyPr/>
                    <a:lstStyle/>
                    <a:p>
                      <a:r>
                        <a:rPr lang="en-IN" dirty="0"/>
                        <a:t>GOOGLE NEWS</a:t>
                      </a:r>
                    </a:p>
                  </a:txBody>
                  <a:tcPr/>
                </a:tc>
                <a:extLst>
                  <a:ext uri="{0D108BD9-81ED-4DB2-BD59-A6C34878D82A}">
                    <a16:rowId xmlns:a16="http://schemas.microsoft.com/office/drawing/2014/main" val="3128374270"/>
                  </a:ext>
                </a:extLst>
              </a:tr>
              <a:tr h="1889470">
                <a:tc>
                  <a:txBody>
                    <a:bodyPr/>
                    <a:lstStyle/>
                    <a:p>
                      <a:r>
                        <a:rPr lang="en-IN" dirty="0"/>
                        <a:t>Strengths</a:t>
                      </a:r>
                    </a:p>
                  </a:txBody>
                  <a:tcPr/>
                </a:tc>
                <a:tc>
                  <a:txBody>
                    <a:bodyPr/>
                    <a:lstStyle/>
                    <a:p>
                      <a:pPr marL="285750" indent="-285750">
                        <a:buFont typeface="Arial" panose="020B0604020202020204" pitchFamily="34" charset="0"/>
                        <a:buChar char="•"/>
                      </a:pPr>
                      <a:r>
                        <a:rPr lang="en-IN" dirty="0"/>
                        <a:t>Clear attractive user interface – Visually appealing and stunning UI. Instead of scrolling you will flip pages. Thus called Flipboard.</a:t>
                      </a:r>
                    </a:p>
                    <a:p>
                      <a:pPr marL="285750" indent="-285750">
                        <a:buFont typeface="Arial" panose="020B0604020202020204" pitchFamily="34" charset="0"/>
                        <a:buChar char="•"/>
                      </a:pPr>
                      <a:r>
                        <a:rPr lang="en-IN" dirty="0"/>
                        <a:t>High Retention Rates</a:t>
                      </a:r>
                    </a:p>
                    <a:p>
                      <a:pPr marL="285750" indent="-285750">
                        <a:buFont typeface="Arial" panose="020B0604020202020204" pitchFamily="34" charset="0"/>
                        <a:buChar char="•"/>
                      </a:pPr>
                      <a:r>
                        <a:rPr lang="en-IN" dirty="0"/>
                        <a:t>Recommendation systems in app.</a:t>
                      </a:r>
                    </a:p>
                    <a:p>
                      <a:endParaRPr lang="en-IN" dirty="0"/>
                    </a:p>
                  </a:txBody>
                  <a:tcPr/>
                </a:tc>
                <a:tc>
                  <a:txBody>
                    <a:bodyPr/>
                    <a:lstStyle/>
                    <a:p>
                      <a:pPr marL="285750" indent="-285750">
                        <a:buFont typeface="Arial" panose="020B0604020202020204" pitchFamily="34" charset="0"/>
                        <a:buChar char="•"/>
                      </a:pPr>
                      <a:r>
                        <a:rPr lang="en-IN" dirty="0"/>
                        <a:t>Power of ecosystem and collaboration with other google apps. Account Creation and integration is seamless.</a:t>
                      </a:r>
                    </a:p>
                    <a:p>
                      <a:pPr marL="285750" indent="-285750">
                        <a:buFont typeface="Arial" panose="020B0604020202020204" pitchFamily="34" charset="0"/>
                        <a:buChar char="•"/>
                      </a:pPr>
                      <a:r>
                        <a:rPr lang="en-IN" dirty="0"/>
                        <a:t>Fast Expansion: Already 1Bn+ total downloads, thus more reviews and stronger marketplace.</a:t>
                      </a:r>
                    </a:p>
                    <a:p>
                      <a:pPr marL="285750" indent="-285750">
                        <a:buFont typeface="Arial" panose="020B0604020202020204" pitchFamily="34" charset="0"/>
                        <a:buChar char="•"/>
                      </a:pPr>
                      <a:r>
                        <a:rPr lang="en-IN" dirty="0"/>
                        <a:t>Brand Equity Presence</a:t>
                      </a:r>
                    </a:p>
                  </a:txBody>
                  <a:tcPr/>
                </a:tc>
                <a:extLst>
                  <a:ext uri="{0D108BD9-81ED-4DB2-BD59-A6C34878D82A}">
                    <a16:rowId xmlns:a16="http://schemas.microsoft.com/office/drawing/2014/main" val="755367686"/>
                  </a:ext>
                </a:extLst>
              </a:tr>
              <a:tr h="1480023">
                <a:tc>
                  <a:txBody>
                    <a:bodyPr/>
                    <a:lstStyle/>
                    <a:p>
                      <a:r>
                        <a:rPr lang="en-IN" dirty="0"/>
                        <a:t>Weaknesses</a:t>
                      </a:r>
                    </a:p>
                  </a:txBody>
                  <a:tcPr/>
                </a:tc>
                <a:tc>
                  <a:txBody>
                    <a:bodyPr/>
                    <a:lstStyle/>
                    <a:p>
                      <a:pPr marL="285750" indent="-285750">
                        <a:buFont typeface="Arial" panose="020B0604020202020204" pitchFamily="34" charset="0"/>
                        <a:buChar char="•"/>
                      </a:pPr>
                      <a:r>
                        <a:rPr lang="en-IN" dirty="0"/>
                        <a:t>Low Brand Recognition</a:t>
                      </a:r>
                    </a:p>
                    <a:p>
                      <a:pPr marL="285750" indent="-285750">
                        <a:buFont typeface="Arial" panose="020B0604020202020204" pitchFamily="34" charset="0"/>
                        <a:buChar char="•"/>
                      </a:pPr>
                      <a:r>
                        <a:rPr lang="en-IN" dirty="0"/>
                        <a:t>User Journey with Account Creation not intuitive</a:t>
                      </a:r>
                    </a:p>
                    <a:p>
                      <a:pPr marL="285750" indent="-285750">
                        <a:buFont typeface="Arial" panose="020B0604020202020204" pitchFamily="34" charset="0"/>
                        <a:buChar char="•"/>
                      </a:pPr>
                      <a:r>
                        <a:rPr lang="en-IN" dirty="0"/>
                        <a:t>Search Engine not as efficient as google news</a:t>
                      </a:r>
                    </a:p>
                  </a:txBody>
                  <a:tcPr/>
                </a:tc>
                <a:tc>
                  <a:txBody>
                    <a:bodyPr/>
                    <a:lstStyle/>
                    <a:p>
                      <a:r>
                        <a:rPr lang="en-IN" dirty="0"/>
                        <a:t>Visuals are not great with minimalistic design.</a:t>
                      </a:r>
                    </a:p>
                    <a:p>
                      <a:r>
                        <a:rPr lang="en-IN" dirty="0"/>
                        <a:t>Competition from local news discovery apps</a:t>
                      </a:r>
                    </a:p>
                  </a:txBody>
                  <a:tcPr/>
                </a:tc>
                <a:extLst>
                  <a:ext uri="{0D108BD9-81ED-4DB2-BD59-A6C34878D82A}">
                    <a16:rowId xmlns:a16="http://schemas.microsoft.com/office/drawing/2014/main" val="1027425722"/>
                  </a:ext>
                </a:extLst>
              </a:tr>
            </a:tbl>
          </a:graphicData>
        </a:graphic>
      </p:graphicFrame>
    </p:spTree>
    <p:extLst>
      <p:ext uri="{BB962C8B-B14F-4D97-AF65-F5344CB8AC3E}">
        <p14:creationId xmlns:p14="http://schemas.microsoft.com/office/powerpoint/2010/main" val="7757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Product Reviews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1543249200"/>
              </p:ext>
            </p:extLst>
          </p:nvPr>
        </p:nvGraphicFramePr>
        <p:xfrm>
          <a:off x="127592" y="786809"/>
          <a:ext cx="8832110" cy="2349795"/>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712152">
                  <a:extLst>
                    <a:ext uri="{9D8B030D-6E8A-4147-A177-3AD203B41FA5}">
                      <a16:colId xmlns:a16="http://schemas.microsoft.com/office/drawing/2014/main" val="3677860149"/>
                    </a:ext>
                  </a:extLst>
                </a:gridCol>
                <a:gridCol w="3601012">
                  <a:extLst>
                    <a:ext uri="{9D8B030D-6E8A-4147-A177-3AD203B41FA5}">
                      <a16:colId xmlns:a16="http://schemas.microsoft.com/office/drawing/2014/main" val="793554012"/>
                    </a:ext>
                  </a:extLst>
                </a:gridCol>
              </a:tblGrid>
              <a:tr h="326065">
                <a:tc>
                  <a:txBody>
                    <a:bodyPr/>
                    <a:lstStyle/>
                    <a:p>
                      <a:r>
                        <a:rPr lang="en-IN" dirty="0"/>
                        <a:t>CRITERIA</a:t>
                      </a:r>
                    </a:p>
                  </a:txBody>
                  <a:tcPr/>
                </a:tc>
                <a:tc>
                  <a:txBody>
                    <a:bodyPr/>
                    <a:lstStyle/>
                    <a:p>
                      <a:r>
                        <a:rPr lang="en-IN" dirty="0"/>
                        <a:t>FLIPBOARD</a:t>
                      </a:r>
                    </a:p>
                  </a:txBody>
                  <a:tcPr/>
                </a:tc>
                <a:tc>
                  <a:txBody>
                    <a:bodyPr/>
                    <a:lstStyle/>
                    <a:p>
                      <a:r>
                        <a:rPr lang="en-IN" dirty="0"/>
                        <a:t>GOOGLE NEWS</a:t>
                      </a:r>
                    </a:p>
                  </a:txBody>
                  <a:tcPr/>
                </a:tc>
                <a:extLst>
                  <a:ext uri="{0D108BD9-81ED-4DB2-BD59-A6C34878D82A}">
                    <a16:rowId xmlns:a16="http://schemas.microsoft.com/office/drawing/2014/main" val="3128374270"/>
                  </a:ext>
                </a:extLst>
              </a:tr>
              <a:tr h="326065">
                <a:tc>
                  <a:txBody>
                    <a:bodyPr/>
                    <a:lstStyle/>
                    <a:p>
                      <a:r>
                        <a:rPr lang="en-IN" dirty="0"/>
                        <a:t>App Downloads</a:t>
                      </a:r>
                    </a:p>
                  </a:txBody>
                  <a:tcPr/>
                </a:tc>
                <a:tc>
                  <a:txBody>
                    <a:bodyPr/>
                    <a:lstStyle/>
                    <a:p>
                      <a:r>
                        <a:rPr lang="en-IN" dirty="0"/>
                        <a:t>500MN+ on Android play store.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1Bn+ on Android Play Store</a:t>
                      </a:r>
                    </a:p>
                  </a:txBody>
                  <a:tcPr/>
                </a:tc>
                <a:extLst>
                  <a:ext uri="{0D108BD9-81ED-4DB2-BD59-A6C34878D82A}">
                    <a16:rowId xmlns:a16="http://schemas.microsoft.com/office/drawing/2014/main" val="755367686"/>
                  </a:ext>
                </a:extLst>
              </a:tr>
              <a:tr h="326065">
                <a:tc>
                  <a:txBody>
                    <a:bodyPr/>
                    <a:lstStyle/>
                    <a:p>
                      <a:r>
                        <a:rPr lang="en-IN" dirty="0"/>
                        <a:t>App Ratings</a:t>
                      </a:r>
                    </a:p>
                  </a:txBody>
                  <a:tcPr/>
                </a:tc>
                <a:tc>
                  <a:txBody>
                    <a:bodyPr/>
                    <a:lstStyle/>
                    <a:p>
                      <a:r>
                        <a:rPr lang="en-IN" dirty="0"/>
                        <a:t>3.9 stars on play store</a:t>
                      </a:r>
                    </a:p>
                  </a:txBody>
                  <a:tcPr/>
                </a:tc>
                <a:tc>
                  <a:txBody>
                    <a:bodyPr/>
                    <a:lstStyle/>
                    <a:p>
                      <a:r>
                        <a:rPr lang="en-IN" dirty="0"/>
                        <a:t>4.2 stars of play store.</a:t>
                      </a:r>
                    </a:p>
                  </a:txBody>
                  <a:tcPr/>
                </a:tc>
                <a:extLst>
                  <a:ext uri="{0D108BD9-81ED-4DB2-BD59-A6C34878D82A}">
                    <a16:rowId xmlns:a16="http://schemas.microsoft.com/office/drawing/2014/main" val="4159492203"/>
                  </a:ext>
                </a:extLst>
              </a:tr>
              <a:tr h="3260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UX of App</a:t>
                      </a:r>
                    </a:p>
                  </a:txBody>
                  <a:tcPr/>
                </a:tc>
                <a:tc>
                  <a:txBody>
                    <a:bodyPr/>
                    <a:lstStyle/>
                    <a:p>
                      <a:r>
                        <a:rPr lang="en-IN" dirty="0"/>
                        <a:t>Design Of App:</a:t>
                      </a:r>
                    </a:p>
                    <a:p>
                      <a:r>
                        <a:rPr lang="en-IN" dirty="0"/>
                        <a:t>Intuitive, Clear Root Icons at the bottom indicating their functionality.</a:t>
                      </a:r>
                    </a:p>
                    <a:p>
                      <a:r>
                        <a:rPr lang="en-IN" dirty="0"/>
                        <a:t>Has various features such as user personalization with recommendations.</a:t>
                      </a:r>
                    </a:p>
                    <a:p>
                      <a:endParaRPr lang="en-IN" dirty="0"/>
                    </a:p>
                  </a:txBody>
                  <a:tcPr/>
                </a:tc>
                <a:tc>
                  <a:txBody>
                    <a:bodyPr/>
                    <a:lstStyle/>
                    <a:p>
                      <a:r>
                        <a:rPr lang="en-IN" dirty="0"/>
                        <a:t>Minimalistic Design. However the home page scrolls down indefinitely where there can be definite  end. Overall the app UX is neat.</a:t>
                      </a:r>
                    </a:p>
                  </a:txBody>
                  <a:tcPr/>
                </a:tc>
                <a:extLst>
                  <a:ext uri="{0D108BD9-81ED-4DB2-BD59-A6C34878D82A}">
                    <a16:rowId xmlns:a16="http://schemas.microsoft.com/office/drawing/2014/main" val="2296310490"/>
                  </a:ext>
                </a:extLst>
              </a:tr>
            </a:tbl>
          </a:graphicData>
        </a:graphic>
      </p:graphicFrame>
    </p:spTree>
    <p:extLst>
      <p:ext uri="{BB962C8B-B14F-4D97-AF65-F5344CB8AC3E}">
        <p14:creationId xmlns:p14="http://schemas.microsoft.com/office/powerpoint/2010/main" val="207215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Performances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3485106140"/>
              </p:ext>
            </p:extLst>
          </p:nvPr>
        </p:nvGraphicFramePr>
        <p:xfrm>
          <a:off x="127592" y="786809"/>
          <a:ext cx="8832110" cy="3374065"/>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712152">
                  <a:extLst>
                    <a:ext uri="{9D8B030D-6E8A-4147-A177-3AD203B41FA5}">
                      <a16:colId xmlns:a16="http://schemas.microsoft.com/office/drawing/2014/main" val="3677860149"/>
                    </a:ext>
                  </a:extLst>
                </a:gridCol>
                <a:gridCol w="3601012">
                  <a:extLst>
                    <a:ext uri="{9D8B030D-6E8A-4147-A177-3AD203B41FA5}">
                      <a16:colId xmlns:a16="http://schemas.microsoft.com/office/drawing/2014/main" val="793554012"/>
                    </a:ext>
                  </a:extLst>
                </a:gridCol>
              </a:tblGrid>
              <a:tr h="326065">
                <a:tc>
                  <a:txBody>
                    <a:bodyPr/>
                    <a:lstStyle/>
                    <a:p>
                      <a:r>
                        <a:rPr lang="en-IN" dirty="0"/>
                        <a:t>CRITERIA</a:t>
                      </a:r>
                    </a:p>
                  </a:txBody>
                  <a:tcPr/>
                </a:tc>
                <a:tc>
                  <a:txBody>
                    <a:bodyPr/>
                    <a:lstStyle/>
                    <a:p>
                      <a:r>
                        <a:rPr lang="en-IN" dirty="0"/>
                        <a:t>FLIPBOARD</a:t>
                      </a:r>
                    </a:p>
                  </a:txBody>
                  <a:tcPr/>
                </a:tc>
                <a:tc>
                  <a:txBody>
                    <a:bodyPr/>
                    <a:lstStyle/>
                    <a:p>
                      <a:r>
                        <a:rPr lang="en-IN" dirty="0"/>
                        <a:t>GOOGLE NEWS</a:t>
                      </a:r>
                    </a:p>
                  </a:txBody>
                  <a:tcPr/>
                </a:tc>
                <a:extLst>
                  <a:ext uri="{0D108BD9-81ED-4DB2-BD59-A6C34878D82A}">
                    <a16:rowId xmlns:a16="http://schemas.microsoft.com/office/drawing/2014/main" val="3128374270"/>
                  </a:ext>
                </a:extLst>
              </a:tr>
              <a:tr h="326065">
                <a:tc>
                  <a:txBody>
                    <a:bodyPr/>
                    <a:lstStyle/>
                    <a:p>
                      <a:r>
                        <a:rPr lang="en-IN" dirty="0"/>
                        <a:t>Browsing User Stories</a:t>
                      </a:r>
                    </a:p>
                  </a:txBody>
                  <a:tcPr/>
                </a:tc>
                <a:tc>
                  <a:txBody>
                    <a:bodyPr/>
                    <a:lstStyle/>
                    <a:p>
                      <a:r>
                        <a:rPr lang="en-IN" dirty="0"/>
                        <a:t>Top 10 for today displays top 10 news that may need user attention. Flipboard also uses recommendation techniques with its own user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Google uses user data and presents them in “For You” Tab as recommendations. Personalisation increases retention.</a:t>
                      </a:r>
                    </a:p>
                  </a:txBody>
                  <a:tcPr/>
                </a:tc>
                <a:extLst>
                  <a:ext uri="{0D108BD9-81ED-4DB2-BD59-A6C34878D82A}">
                    <a16:rowId xmlns:a16="http://schemas.microsoft.com/office/drawing/2014/main" val="755367686"/>
                  </a:ext>
                </a:extLst>
              </a:tr>
              <a:tr h="326065">
                <a:tc>
                  <a:txBody>
                    <a:bodyPr/>
                    <a:lstStyle/>
                    <a:p>
                      <a:r>
                        <a:rPr lang="en-IN" dirty="0"/>
                        <a:t>Customization</a:t>
                      </a:r>
                    </a:p>
                  </a:txBody>
                  <a:tcPr/>
                </a:tc>
                <a:tc>
                  <a:txBody>
                    <a:bodyPr/>
                    <a:lstStyle/>
                    <a:p>
                      <a:r>
                        <a:rPr lang="en-IN" dirty="0"/>
                        <a:t>Confined User Space, No scope of user mind to deviate to other apps and demands user attention.</a:t>
                      </a:r>
                    </a:p>
                  </a:txBody>
                  <a:tcPr/>
                </a:tc>
                <a:tc>
                  <a:txBody>
                    <a:bodyPr/>
                    <a:lstStyle/>
                    <a:p>
                      <a:r>
                        <a:rPr lang="en-IN" dirty="0"/>
                        <a:t>Just feels like other Google App and high tendency of user to switch to other apps during the reading process.</a:t>
                      </a:r>
                    </a:p>
                  </a:txBody>
                  <a:tcPr/>
                </a:tc>
                <a:extLst>
                  <a:ext uri="{0D108BD9-81ED-4DB2-BD59-A6C34878D82A}">
                    <a16:rowId xmlns:a16="http://schemas.microsoft.com/office/drawing/2014/main" val="4159492203"/>
                  </a:ext>
                </a:extLst>
              </a:tr>
              <a:tr h="3260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Curating and Sharing</a:t>
                      </a:r>
                    </a:p>
                  </a:txBody>
                  <a:tcPr/>
                </a:tc>
                <a:tc>
                  <a:txBody>
                    <a:bodyPr/>
                    <a:lstStyle/>
                    <a:p>
                      <a:r>
                        <a:rPr lang="en-IN" dirty="0"/>
                        <a:t>Design Of App:</a:t>
                      </a:r>
                    </a:p>
                    <a:p>
                      <a:r>
                        <a:rPr lang="en-IN" dirty="0"/>
                        <a:t>Intuitive, Clear Root Icons at the bottom indicating their functionality.</a:t>
                      </a:r>
                    </a:p>
                    <a:p>
                      <a:r>
                        <a:rPr lang="en-IN" dirty="0"/>
                        <a:t>Features such as category wise segmenting and curating. History of Curated Articles. </a:t>
                      </a:r>
                    </a:p>
                    <a:p>
                      <a:endParaRPr lang="en-IN" dirty="0"/>
                    </a:p>
                  </a:txBody>
                  <a:tcPr/>
                </a:tc>
                <a:tc>
                  <a:txBody>
                    <a:bodyPr/>
                    <a:lstStyle/>
                    <a:p>
                      <a:r>
                        <a:rPr lang="en-IN" dirty="0"/>
                        <a:t>Minimalistic Design. Sharing of News not very intuitive. Curating and storing of articles may be improved. Overall the app UX is neat.</a:t>
                      </a:r>
                    </a:p>
                  </a:txBody>
                  <a:tcPr/>
                </a:tc>
                <a:extLst>
                  <a:ext uri="{0D108BD9-81ED-4DB2-BD59-A6C34878D82A}">
                    <a16:rowId xmlns:a16="http://schemas.microsoft.com/office/drawing/2014/main" val="2296310490"/>
                  </a:ext>
                </a:extLst>
              </a:tr>
            </a:tbl>
          </a:graphicData>
        </a:graphic>
      </p:graphicFrame>
    </p:spTree>
    <p:extLst>
      <p:ext uri="{BB962C8B-B14F-4D97-AF65-F5344CB8AC3E}">
        <p14:creationId xmlns:p14="http://schemas.microsoft.com/office/powerpoint/2010/main" val="375153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Future Initiatives of DC1,DC2</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3322089606"/>
              </p:ext>
            </p:extLst>
          </p:nvPr>
        </p:nvGraphicFramePr>
        <p:xfrm>
          <a:off x="127592" y="786809"/>
          <a:ext cx="8832110" cy="4776145"/>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811287">
                  <a:extLst>
                    <a:ext uri="{9D8B030D-6E8A-4147-A177-3AD203B41FA5}">
                      <a16:colId xmlns:a16="http://schemas.microsoft.com/office/drawing/2014/main" val="3677860149"/>
                    </a:ext>
                  </a:extLst>
                </a:gridCol>
                <a:gridCol w="3501877">
                  <a:extLst>
                    <a:ext uri="{9D8B030D-6E8A-4147-A177-3AD203B41FA5}">
                      <a16:colId xmlns:a16="http://schemas.microsoft.com/office/drawing/2014/main" val="793554012"/>
                    </a:ext>
                  </a:extLst>
                </a:gridCol>
              </a:tblGrid>
              <a:tr h="326065">
                <a:tc>
                  <a:txBody>
                    <a:bodyPr/>
                    <a:lstStyle/>
                    <a:p>
                      <a:r>
                        <a:rPr lang="en-IN" dirty="0"/>
                        <a:t>CRITERIA</a:t>
                      </a:r>
                    </a:p>
                  </a:txBody>
                  <a:tcPr/>
                </a:tc>
                <a:tc>
                  <a:txBody>
                    <a:bodyPr/>
                    <a:lstStyle/>
                    <a:p>
                      <a:r>
                        <a:rPr lang="en-IN" dirty="0"/>
                        <a:t>FLIPBOARD</a:t>
                      </a:r>
                    </a:p>
                  </a:txBody>
                  <a:tcPr/>
                </a:tc>
                <a:tc>
                  <a:txBody>
                    <a:bodyPr/>
                    <a:lstStyle/>
                    <a:p>
                      <a:r>
                        <a:rPr lang="en-IN" dirty="0"/>
                        <a:t>GOOGLE NEWS</a:t>
                      </a:r>
                    </a:p>
                  </a:txBody>
                  <a:tcPr/>
                </a:tc>
                <a:extLst>
                  <a:ext uri="{0D108BD9-81ED-4DB2-BD59-A6C34878D82A}">
                    <a16:rowId xmlns:a16="http://schemas.microsoft.com/office/drawing/2014/main" val="3128374270"/>
                  </a:ext>
                </a:extLst>
              </a:tr>
              <a:tr h="326065">
                <a:tc>
                  <a:txBody>
                    <a:bodyPr/>
                    <a:lstStyle/>
                    <a:p>
                      <a:r>
                        <a:rPr lang="en-IN" dirty="0"/>
                        <a:t>Predict Future Initiatives with Reasoning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mn-lt"/>
                          <a:ea typeface="+mn-ea"/>
                          <a:cs typeface="+mn-cs"/>
                          <a:sym typeface="Arial"/>
                        </a:rPr>
                        <a:t>Video content</a:t>
                      </a:r>
                      <a:r>
                        <a:rPr lang="en-US" sz="1400" b="0" i="0" u="none" strike="noStrike" cap="none" dirty="0">
                          <a:solidFill>
                            <a:schemeClr val="dk1"/>
                          </a:solidFill>
                          <a:effectLst/>
                          <a:latin typeface="+mn-lt"/>
                          <a:ea typeface="+mn-ea"/>
                          <a:cs typeface="+mn-cs"/>
                          <a:sym typeface="Arial"/>
                        </a:rPr>
                        <a:t>: With the growing popularity of video content, Flipboard may invest more resources in incorporating videos into its platform. This could include partnering with video content providers, creating its own video content, or introducing new features to make it easier for users to find and share video 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Personalized content:</a:t>
                      </a:r>
                      <a:r>
                        <a:rPr lang="en-US" sz="1400" b="0" i="0" u="none" strike="noStrike" cap="none" dirty="0">
                          <a:solidFill>
                            <a:schemeClr val="dk1"/>
                          </a:solidFill>
                          <a:effectLst/>
                          <a:latin typeface="+mn-lt"/>
                          <a:ea typeface="+mn-ea"/>
                          <a:cs typeface="+mn-cs"/>
                          <a:sym typeface="Arial"/>
                        </a:rPr>
                        <a:t>This could include features such as customized news feeds, personalized alerts, and improved recommendations.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Improved news curation:</a:t>
                      </a:r>
                      <a:r>
                        <a:rPr lang="en-IN" sz="1400" b="0" i="0" u="none" strike="noStrike" cap="none" dirty="0">
                          <a:solidFill>
                            <a:schemeClr val="dk1"/>
                          </a:solidFill>
                          <a:effectLst/>
                          <a:latin typeface="+mn-lt"/>
                          <a:ea typeface="+mn-ea"/>
                          <a:cs typeface="+mn-cs"/>
                          <a:sym typeface="Arial"/>
                        </a:rPr>
                        <a:t> </a:t>
                      </a:r>
                      <a:r>
                        <a:rPr lang="en-US" sz="1400" b="0" i="0" u="none" strike="noStrike" cap="none" dirty="0">
                          <a:solidFill>
                            <a:schemeClr val="dk1"/>
                          </a:solidFill>
                          <a:effectLst/>
                          <a:latin typeface="+mn-lt"/>
                          <a:ea typeface="+mn-ea"/>
                          <a:cs typeface="+mn-cs"/>
                          <a:sym typeface="Arial"/>
                        </a:rPr>
                        <a:t>using machine learning algorithms to identify and surface high-quality sources, as well as tools to help combat fake news and misinformation.</a:t>
                      </a:r>
                      <a:endParaRPr lang="en-IN" dirty="0"/>
                    </a:p>
                  </a:txBody>
                  <a:tcPr/>
                </a:tc>
                <a:extLst>
                  <a:ext uri="{0D108BD9-81ED-4DB2-BD59-A6C34878D82A}">
                    <a16:rowId xmlns:a16="http://schemas.microsoft.com/office/drawing/2014/main" val="755367686"/>
                  </a:ext>
                </a:extLst>
              </a:tr>
              <a:tr h="326065">
                <a:tc>
                  <a:txBody>
                    <a:bodyPr/>
                    <a:lstStyle/>
                    <a:p>
                      <a:endParaRPr lang="en-IN" dirty="0"/>
                    </a:p>
                  </a:txBody>
                  <a:tcPr/>
                </a:tc>
                <a:tc>
                  <a:txBody>
                    <a:bodyPr/>
                    <a:lstStyle/>
                    <a:p>
                      <a:r>
                        <a:rPr lang="en-IN" sz="1400" b="1" i="0" u="none" strike="noStrike" cap="none" dirty="0">
                          <a:solidFill>
                            <a:schemeClr val="dk1"/>
                          </a:solidFill>
                          <a:effectLst/>
                          <a:latin typeface="+mn-lt"/>
                          <a:ea typeface="+mn-ea"/>
                          <a:cs typeface="+mn-cs"/>
                          <a:sym typeface="Arial"/>
                        </a:rPr>
                        <a:t>Augmented Reality: </a:t>
                      </a:r>
                      <a:r>
                        <a:rPr lang="en-US" sz="1400" b="0" i="0" u="none" strike="noStrike" cap="none" dirty="0">
                          <a:solidFill>
                            <a:schemeClr val="dk1"/>
                          </a:solidFill>
                          <a:effectLst/>
                          <a:latin typeface="+mn-lt"/>
                          <a:ea typeface="+mn-ea"/>
                          <a:cs typeface="+mn-cs"/>
                          <a:sym typeface="Arial"/>
                        </a:rPr>
                        <a:t>or example, it could use AR to create interactive experiences that blend digital content with the real world, or to provide users with more immersive ways to explore and consume content.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mn-lt"/>
                          <a:ea typeface="+mn-ea"/>
                          <a:cs typeface="+mn-cs"/>
                          <a:sym typeface="Arial"/>
                        </a:rPr>
                        <a:t>Community features: </a:t>
                      </a:r>
                      <a:r>
                        <a:rPr lang="en-US" sz="1400" b="0" i="0" u="none" strike="noStrike" cap="none" dirty="0">
                          <a:solidFill>
                            <a:schemeClr val="dk1"/>
                          </a:solidFill>
                          <a:effectLst/>
                          <a:latin typeface="+mn-lt"/>
                          <a:ea typeface="+mn-ea"/>
                          <a:cs typeface="+mn-cs"/>
                          <a:sym typeface="Arial"/>
                        </a:rPr>
                        <a:t>improving its social networking features by introducing new ways for users to connect and share content with each other, such as group discussions or private messaging.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mn-lt"/>
                          <a:ea typeface="+mn-ea"/>
                          <a:cs typeface="+mn-cs"/>
                          <a:sym typeface="Arial"/>
                        </a:rPr>
                        <a:t>Integration with other Google services: </a:t>
                      </a:r>
                      <a:r>
                        <a:rPr lang="en-US" sz="1400" b="0" i="0" u="none" strike="noStrike" cap="none" dirty="0">
                          <a:solidFill>
                            <a:schemeClr val="dk1"/>
                          </a:solidFill>
                          <a:effectLst/>
                          <a:latin typeface="+mn-lt"/>
                          <a:ea typeface="+mn-ea"/>
                          <a:cs typeface="+mn-cs"/>
                          <a:sym typeface="Arial"/>
                        </a:rPr>
                        <a:t>Google News could become more integrated with other Google services, such as Google Assistant, Google Maps, and Google Search- receiving news updates while commuting or accessing news related to a particular location.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mn-lt"/>
                          <a:ea typeface="+mn-ea"/>
                          <a:cs typeface="+mn-cs"/>
                          <a:sym typeface="Arial"/>
                        </a:rPr>
                        <a:t>AR/VR news experiences:</a:t>
                      </a:r>
                      <a:r>
                        <a:rPr lang="en-US" sz="1400" b="0" i="0" u="none" strike="noStrike" cap="none" dirty="0">
                          <a:solidFill>
                            <a:schemeClr val="dk1"/>
                          </a:solidFill>
                          <a:effectLst/>
                          <a:latin typeface="+mn-lt"/>
                          <a:ea typeface="+mn-ea"/>
                          <a:cs typeface="+mn-cs"/>
                          <a:sym typeface="Arial"/>
                        </a:rPr>
                        <a:t> to provide real-time contextual information about events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extLst>
                  <a:ext uri="{0D108BD9-81ED-4DB2-BD59-A6C34878D82A}">
                    <a16:rowId xmlns:a16="http://schemas.microsoft.com/office/drawing/2014/main" val="4159492203"/>
                  </a:ext>
                </a:extLst>
              </a:tr>
            </a:tbl>
          </a:graphicData>
        </a:graphic>
      </p:graphicFrame>
    </p:spTree>
    <p:extLst>
      <p:ext uri="{BB962C8B-B14F-4D97-AF65-F5344CB8AC3E}">
        <p14:creationId xmlns:p14="http://schemas.microsoft.com/office/powerpoint/2010/main" val="63300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3: Business Objectives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316678" y="121966"/>
            <a:ext cx="6282596"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Business Goals and Problem Statement</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Build Multi Language Data Analytics to generate insights for business and content generators.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Increase hyper local content consumption driven by content in Indian Languages.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Identify Popular categories for Indian Language Internet Users and build content basis that.</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Voice Recognition and language agnostic internet: Advanced voice recognition and translation technology could help Indian language internet users.</a:t>
            </a:r>
          </a:p>
          <a:p>
            <a:pPr marL="342900" lvl="0" indent="-342900" algn="l" rtl="0">
              <a:spcBef>
                <a:spcPts val="0"/>
              </a:spcBef>
              <a:spcAft>
                <a:spcPts val="0"/>
              </a:spcAft>
              <a:buFont typeface="+mj-lt"/>
              <a:buAutoNum type="arabicPeriod"/>
            </a:pPr>
            <a:endParaRPr lang="en-IN" sz="1800" dirty="0">
              <a:latin typeface="Calibri"/>
              <a:ea typeface="Calibri"/>
              <a:cs typeface="Calibri"/>
              <a:sym typeface="Calibri"/>
            </a:endParaRPr>
          </a:p>
          <a:p>
            <a:pPr marL="342900" lvl="0" indent="-342900" algn="l" rtl="0">
              <a:spcBef>
                <a:spcPts val="0"/>
              </a:spcBef>
              <a:spcAft>
                <a:spcPts val="0"/>
              </a:spcAft>
              <a:buFont typeface="Arial" panose="020B0604020202020204" pitchFamily="34" charset="0"/>
              <a:buChar char="•"/>
            </a:pPr>
            <a:r>
              <a:rPr lang="en-IN" sz="1800" b="1" dirty="0">
                <a:latin typeface="Calibri"/>
                <a:ea typeface="Calibri"/>
                <a:cs typeface="Calibri"/>
                <a:sym typeface="Calibri"/>
              </a:rPr>
              <a:t>Problem Statement: “</a:t>
            </a:r>
            <a:r>
              <a:rPr lang="en-IN" sz="1800" dirty="0">
                <a:latin typeface="Calibri"/>
                <a:ea typeface="Calibri"/>
                <a:cs typeface="Calibri"/>
                <a:sym typeface="Calibri"/>
              </a:rPr>
              <a:t>How to Leverage AI/ML solve to solve the problem of decreasing user engagement and increasing time spent on news aggregator platforms”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4: User Research</a:t>
            </a:r>
            <a:endParaRPr dirty="0"/>
          </a:p>
        </p:txBody>
      </p:sp>
    </p:spTree>
    <p:extLst>
      <p:ext uri="{BB962C8B-B14F-4D97-AF65-F5344CB8AC3E}">
        <p14:creationId xmlns:p14="http://schemas.microsoft.com/office/powerpoint/2010/main" val="3397898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2"/>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dirty="0"/>
              <a:t>Objectives and Hypotheses</a:t>
            </a:r>
            <a:endParaRPr dirty="0"/>
          </a:p>
        </p:txBody>
      </p:sp>
      <p:sp>
        <p:nvSpPr>
          <p:cNvPr id="677" name="Google Shape;677;p42"/>
          <p:cNvSpPr txBox="1"/>
          <p:nvPr/>
        </p:nvSpPr>
        <p:spPr>
          <a:xfrm>
            <a:off x="1" y="628650"/>
            <a:ext cx="9144000" cy="5197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Calibri"/>
                <a:ea typeface="Calibri"/>
                <a:cs typeface="Calibri"/>
                <a:sym typeface="Calibri"/>
              </a:rPr>
              <a:t>OBJECTIVES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Identify and create audience segments of users based on various factors/features such as demographic profile, user reading habits, preferences, impression caps, duration engaged etc to increase user engagement, reduce churn and drive revenue.</a:t>
            </a:r>
          </a:p>
          <a:p>
            <a:pPr marL="285750" lvl="0" indent="-285750" algn="l" rtl="0">
              <a:spcBef>
                <a:spcPts val="0"/>
              </a:spcBef>
              <a:spcAft>
                <a:spcPts val="0"/>
              </a:spcAft>
              <a:buClr>
                <a:schemeClr val="dk1"/>
              </a:buClr>
              <a:buSzPts val="1100"/>
              <a:buFont typeface="Arial" panose="020B0604020202020204" pitchFamily="34" charset="0"/>
              <a:buChar char="•"/>
            </a:pPr>
            <a:endParaRPr lang="en-IN" sz="1800" dirty="0">
              <a:latin typeface="Calibri"/>
              <a:ea typeface="Calibri"/>
              <a:cs typeface="Calibri"/>
              <a:sym typeface="Calibri"/>
            </a:endParaRPr>
          </a:p>
          <a:p>
            <a:pPr lvl="0" algn="l" rtl="0">
              <a:spcBef>
                <a:spcPts val="0"/>
              </a:spcBef>
              <a:spcAft>
                <a:spcPts val="0"/>
              </a:spcAft>
              <a:buClr>
                <a:schemeClr val="dk1"/>
              </a:buClr>
              <a:buSzPts val="1100"/>
            </a:pPr>
            <a:r>
              <a:rPr lang="en-IN" sz="1800" dirty="0">
                <a:latin typeface="Calibri"/>
                <a:ea typeface="Calibri"/>
                <a:cs typeface="Calibri"/>
                <a:sym typeface="Calibri"/>
              </a:rPr>
              <a:t>HYPOTHESES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prefer to read online over newspapers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focus more on local news over world news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Weather report is checked by every user who uses the app</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Category most read is sport news over movie news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would like to have pop ups for breaking emergent news</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prefer to have simple UI rather than flashy bright UI</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prefer flipping page rather than scrolling down</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Users prefer to read news in batches whenever they are free during the day</a:t>
            </a:r>
          </a:p>
          <a:p>
            <a:pPr marL="285750" lvl="0" indent="-285750" algn="l" rtl="0">
              <a:spcBef>
                <a:spcPts val="0"/>
              </a:spcBef>
              <a:spcAft>
                <a:spcPts val="0"/>
              </a:spcAft>
              <a:buClr>
                <a:schemeClr val="dk1"/>
              </a:buClr>
              <a:buSzPts val="1100"/>
              <a:buFont typeface="Arial" panose="020B0604020202020204" pitchFamily="34" charset="0"/>
              <a:buChar char="•"/>
            </a:pPr>
            <a:r>
              <a:rPr lang="en-IN" sz="1800" dirty="0">
                <a:latin typeface="Calibri"/>
                <a:ea typeface="Calibri"/>
                <a:cs typeface="Calibri"/>
                <a:sym typeface="Calibri"/>
              </a:rPr>
              <a:t>Based on the age and career phase users in mid 30S prefer immersive news for wealth management and just headlines or short news for sports and Bollywood.</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3"/>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dirty="0"/>
              <a:t>Surveys &amp; Interviews</a:t>
            </a:r>
            <a:endParaRPr dirty="0"/>
          </a:p>
        </p:txBody>
      </p:sp>
      <p:sp>
        <p:nvSpPr>
          <p:cNvPr id="684" name="Google Shape;684;p43"/>
          <p:cNvSpPr txBox="1"/>
          <p:nvPr/>
        </p:nvSpPr>
        <p:spPr>
          <a:xfrm>
            <a:off x="0" y="628650"/>
            <a:ext cx="9144000" cy="45148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1"/>
                </a:solidFill>
                <a:latin typeface="Calibri"/>
                <a:ea typeface="Calibri"/>
                <a:cs typeface="Calibri"/>
                <a:sym typeface="Calibri"/>
              </a:rPr>
              <a:t>Interview Questions: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Do you use Daily Hunt App to get news?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How often do you read news on the app on a daily basis?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What is the most watched section in the app?</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What kind of news you usually read, Sports or Bollywood or anything else?</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How do you want emergency news to be communicated?</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Do you prefer to read the news in English </a:t>
            </a:r>
            <a:r>
              <a:rPr lang="en-IN" sz="1800" dirty="0" err="1">
                <a:solidFill>
                  <a:schemeClr val="dk1"/>
                </a:solidFill>
                <a:latin typeface="Calibri"/>
                <a:ea typeface="Calibri"/>
                <a:cs typeface="Calibri"/>
                <a:sym typeface="Calibri"/>
              </a:rPr>
              <a:t>Langauge</a:t>
            </a:r>
            <a:r>
              <a:rPr lang="en-IN" sz="1800" dirty="0">
                <a:solidFill>
                  <a:schemeClr val="dk1"/>
                </a:solidFill>
                <a:latin typeface="Calibri"/>
                <a:ea typeface="Calibri"/>
                <a:cs typeface="Calibri"/>
                <a:sym typeface="Calibri"/>
              </a:rPr>
              <a:t> or your regional language?</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What UI style do you prefer, flipping pages or scrolling down?</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Do you read more of local news or world news?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When do you usually read news? Which part of the day suits best to consume news?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How much time do you allocate to read news on a daily basis?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Do you Prefer immersive news or just headlines? On which topics do you prefer immersive news and which topics do you prefer just the headlines?</a:t>
            </a:r>
            <a:endParaRPr sz="1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4"/>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dirty="0"/>
              <a:t>Surveys and Interviews-Insights</a:t>
            </a:r>
            <a:endParaRPr dirty="0"/>
          </a:p>
        </p:txBody>
      </p:sp>
      <p:sp>
        <p:nvSpPr>
          <p:cNvPr id="692" name="Google Shape;692;p44"/>
          <p:cNvSpPr txBox="1"/>
          <p:nvPr/>
        </p:nvSpPr>
        <p:spPr>
          <a:xfrm>
            <a:off x="0" y="614362"/>
            <a:ext cx="9144000" cy="45291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1"/>
                </a:solidFill>
                <a:latin typeface="Calibri"/>
                <a:ea typeface="Calibri"/>
                <a:cs typeface="Calibri"/>
                <a:sym typeface="Calibri"/>
              </a:rPr>
              <a:t>Validated Hypothesis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prefer to read online news rather than news papers.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in India watch Sport News more than they watch movie news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would like to have notification or pop ups for only highly emergency news.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prefer flipping pages than scrolling down</a:t>
            </a:r>
          </a:p>
          <a:p>
            <a:pPr marL="285750" indent="-285750">
              <a:buFont typeface="Arial" panose="020B0604020202020204" pitchFamily="34" charset="0"/>
              <a:buChar char="•"/>
            </a:pPr>
            <a:r>
              <a:rPr lang="en-US" sz="1800" dirty="0">
                <a:latin typeface="Calibri"/>
                <a:ea typeface="Calibri"/>
                <a:cs typeface="Calibri"/>
                <a:sym typeface="Calibri"/>
              </a:rPr>
              <a:t>Users prefer to read news in batches whenever they are free during the day</a:t>
            </a:r>
            <a:r>
              <a:rPr lang="en-IN" sz="1800" dirty="0">
                <a:solidFill>
                  <a:schemeClr val="dk1"/>
                </a:solidFill>
                <a:latin typeface="Calibri"/>
                <a:ea typeface="Calibri"/>
                <a:cs typeface="Calibri"/>
                <a:sym typeface="Calibri"/>
              </a:rPr>
              <a:t> </a:t>
            </a:r>
          </a:p>
          <a:p>
            <a:pPr marL="285750" indent="-285750">
              <a:buFont typeface="Arial" panose="020B0604020202020204" pitchFamily="34" charset="0"/>
              <a:buChar char="•"/>
            </a:pPr>
            <a:r>
              <a:rPr lang="en-IN" sz="1800" dirty="0">
                <a:solidFill>
                  <a:schemeClr val="dk1"/>
                </a:solidFill>
                <a:latin typeface="Calibri"/>
                <a:ea typeface="Calibri"/>
                <a:cs typeface="Calibri"/>
                <a:sym typeface="Calibri"/>
              </a:rPr>
              <a:t>Users in mid 30s prefer immersive news for wealth management.</a:t>
            </a:r>
          </a:p>
          <a:p>
            <a:pPr marL="285750" lvl="0" indent="-285750" algn="l" rtl="0">
              <a:spcBef>
                <a:spcPts val="0"/>
              </a:spcBef>
              <a:spcAft>
                <a:spcPts val="0"/>
              </a:spcAft>
              <a:buFont typeface="Arial" panose="020B0604020202020204" pitchFamily="34" charset="0"/>
              <a:buChar char="•"/>
            </a:pPr>
            <a:endParaRPr lang="en-IN" sz="1800" dirty="0">
              <a:solidFill>
                <a:schemeClr val="dk1"/>
              </a:solidFill>
              <a:latin typeface="Calibri"/>
              <a:ea typeface="Calibri"/>
              <a:cs typeface="Calibri"/>
              <a:sym typeface="Calibri"/>
            </a:endParaRPr>
          </a:p>
          <a:p>
            <a:pPr lvl="0" algn="l" rtl="0">
              <a:spcBef>
                <a:spcPts val="0"/>
              </a:spcBef>
              <a:spcAft>
                <a:spcPts val="0"/>
              </a:spcAft>
            </a:pPr>
            <a:r>
              <a:rPr lang="en-IN" sz="1800" b="1" dirty="0">
                <a:solidFill>
                  <a:schemeClr val="dk1"/>
                </a:solidFill>
                <a:latin typeface="Calibri"/>
                <a:ea typeface="Calibri"/>
                <a:cs typeface="Calibri"/>
                <a:sym typeface="Calibri"/>
              </a:rPr>
              <a:t>Hypothesis that was Proved Wrong</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actually prefer a bright and streamlined UI</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Users in India within the age of 20 to 45 actually prefer to read news in English rather than their regional languages</a:t>
            </a:r>
          </a:p>
          <a:p>
            <a:pPr marL="285750" lvl="0" indent="-285750" algn="l" rtl="0">
              <a:spcBef>
                <a:spcPts val="0"/>
              </a:spcBef>
              <a:spcAft>
                <a:spcPts val="0"/>
              </a:spcAft>
              <a:buFont typeface="Arial" panose="020B0604020202020204" pitchFamily="34" charset="0"/>
              <a:buChar char="•"/>
            </a:pPr>
            <a:r>
              <a:rPr lang="en-IN" sz="1800" dirty="0">
                <a:solidFill>
                  <a:schemeClr val="dk1"/>
                </a:solidFill>
                <a:latin typeface="Calibri"/>
                <a:ea typeface="Calibri"/>
                <a:cs typeface="Calibri"/>
                <a:sym typeface="Calibri"/>
              </a:rPr>
              <a:t>World news is also given equal importance as compared to regional news</a:t>
            </a:r>
          </a:p>
          <a:p>
            <a:pPr marL="285750" lvl="0" indent="-285750" algn="l" rtl="0">
              <a:spcBef>
                <a:spcPts val="0"/>
              </a:spcBef>
              <a:spcAft>
                <a:spcPts val="0"/>
              </a:spcAft>
              <a:buFont typeface="Arial" panose="020B0604020202020204" pitchFamily="34" charset="0"/>
              <a:buChar char="•"/>
            </a:pP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Submission Guidelines</a:t>
            </a:r>
            <a:endParaRPr/>
          </a:p>
        </p:txBody>
      </p:sp>
      <p:sp>
        <p:nvSpPr>
          <p:cNvPr id="623" name="Google Shape;623;p35"/>
          <p:cNvSpPr txBox="1"/>
          <p:nvPr/>
        </p:nvSpPr>
        <p:spPr>
          <a:xfrm>
            <a:off x="134400" y="1301975"/>
            <a:ext cx="8318400" cy="377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IN" dirty="0"/>
              <a:t>Submit the following parts of the project in this </a:t>
            </a:r>
            <a:r>
              <a:rPr lang="en-IN" b="1" i="1" dirty="0"/>
              <a:t>“Presentation’’</a:t>
            </a:r>
            <a:r>
              <a:rPr lang="en-IN" b="1" dirty="0"/>
              <a:t> </a:t>
            </a:r>
            <a:r>
              <a:rPr lang="en-IN" dirty="0"/>
              <a:t>file</a:t>
            </a:r>
            <a:endParaRPr dirty="0"/>
          </a:p>
          <a:p>
            <a:pPr marL="596900" lvl="1" algn="l" rtl="0">
              <a:lnSpc>
                <a:spcPct val="115000"/>
              </a:lnSpc>
              <a:spcBef>
                <a:spcPts val="0"/>
              </a:spcBef>
              <a:spcAft>
                <a:spcPts val="0"/>
              </a:spcAft>
              <a:buSzPts val="1400"/>
            </a:pPr>
            <a:endParaRPr lang="en-US" dirty="0">
              <a:solidFill>
                <a:schemeClr val="dk1"/>
              </a:solidFill>
            </a:endParaRPr>
          </a:p>
        </p:txBody>
      </p:sp>
      <p:sp>
        <p:nvSpPr>
          <p:cNvPr id="624" name="Google Shape;624;p35"/>
          <p:cNvSpPr txBox="1"/>
          <p:nvPr/>
        </p:nvSpPr>
        <p:spPr>
          <a:xfrm>
            <a:off x="134400" y="736875"/>
            <a:ext cx="8452800" cy="7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t>After completing all the parts of the project, you will have to submit your responses in the following manner. </a:t>
            </a:r>
            <a:endParaRPr/>
          </a:p>
        </p:txBody>
      </p:sp>
      <p:graphicFrame>
        <p:nvGraphicFramePr>
          <p:cNvPr id="2" name="Table 1">
            <a:extLst>
              <a:ext uri="{FF2B5EF4-FFF2-40B4-BE49-F238E27FC236}">
                <a16:creationId xmlns:a16="http://schemas.microsoft.com/office/drawing/2014/main" id="{12A84BCD-A284-40C1-A2C0-60022D94A3B8}"/>
              </a:ext>
            </a:extLst>
          </p:cNvPr>
          <p:cNvGraphicFramePr>
            <a:graphicFrameLocks noGrp="1"/>
          </p:cNvGraphicFramePr>
          <p:nvPr>
            <p:extLst>
              <p:ext uri="{D42A27DB-BD31-4B8C-83A1-F6EECF244321}">
                <p14:modId xmlns:p14="http://schemas.microsoft.com/office/powerpoint/2010/main" val="3194553429"/>
              </p:ext>
            </p:extLst>
          </p:nvPr>
        </p:nvGraphicFramePr>
        <p:xfrm>
          <a:off x="1727808" y="1672839"/>
          <a:ext cx="5688384" cy="3348686"/>
        </p:xfrm>
        <a:graphic>
          <a:graphicData uri="http://schemas.openxmlformats.org/drawingml/2006/table">
            <a:tbl>
              <a:tblPr/>
              <a:tblGrid>
                <a:gridCol w="1896128">
                  <a:extLst>
                    <a:ext uri="{9D8B030D-6E8A-4147-A177-3AD203B41FA5}">
                      <a16:colId xmlns:a16="http://schemas.microsoft.com/office/drawing/2014/main" val="1177235731"/>
                    </a:ext>
                  </a:extLst>
                </a:gridCol>
                <a:gridCol w="1896128">
                  <a:extLst>
                    <a:ext uri="{9D8B030D-6E8A-4147-A177-3AD203B41FA5}">
                      <a16:colId xmlns:a16="http://schemas.microsoft.com/office/drawing/2014/main" val="3801130362"/>
                    </a:ext>
                  </a:extLst>
                </a:gridCol>
                <a:gridCol w="1896128">
                  <a:extLst>
                    <a:ext uri="{9D8B030D-6E8A-4147-A177-3AD203B41FA5}">
                      <a16:colId xmlns:a16="http://schemas.microsoft.com/office/drawing/2014/main" val="2796180130"/>
                    </a:ext>
                  </a:extLst>
                </a:gridCol>
              </a:tblGrid>
              <a:tr h="281988">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Parts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Topic</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Lato" panose="020F0502020204030203" pitchFamily="34" charset="0"/>
                        </a:rPr>
                        <a:t>Weightage</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997601"/>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1</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Understanding the Market</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49333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2</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Competitive Analysis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96809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3 </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Business Objectives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90630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4</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User Research</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547417"/>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5</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Product Artifacts</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894374"/>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6</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Reimagine Your Product</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829346"/>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7</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Business Benefit Estimation</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309056"/>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8 </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Data Setup</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20%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725050"/>
                  </a:ext>
                </a:extLst>
              </a:tr>
              <a:tr h="442430">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9</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Lato" panose="020F0502020204030203" pitchFamily="34" charset="0"/>
                        </a:rPr>
                        <a:t>Selection and Measure of Model</a:t>
                      </a:r>
                      <a:endParaRPr lang="en-US"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20%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671305"/>
                  </a:ext>
                </a:extLst>
              </a:tr>
              <a:tr h="281988">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Part 10</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Lato" panose="020F0502020204030203" pitchFamily="34" charset="0"/>
                        </a:rPr>
                        <a:t>MVP</a:t>
                      </a:r>
                      <a:endParaRPr lang="en-IN" sz="130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Lato" panose="020F0502020204030203" pitchFamily="34" charset="0"/>
                        </a:rPr>
                        <a:t>10%</a:t>
                      </a:r>
                      <a:endParaRPr lang="en-IN" sz="1300" dirty="0">
                        <a:effectLst/>
                      </a:endParaRPr>
                    </a:p>
                  </a:txBody>
                  <a:tcPr marL="60773" marR="60773" marT="60773" marB="607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868759"/>
                  </a:ext>
                </a:extLst>
              </a:tr>
            </a:tbl>
          </a:graphicData>
        </a:graphic>
      </p:graphicFrame>
      <p:sp>
        <p:nvSpPr>
          <p:cNvPr id="3" name="Rectangle 1">
            <a:extLst>
              <a:ext uri="{FF2B5EF4-FFF2-40B4-BE49-F238E27FC236}">
                <a16:creationId xmlns:a16="http://schemas.microsoft.com/office/drawing/2014/main" id="{543DD9F4-78DE-40B5-B0F0-06C340A493B0}"/>
              </a:ext>
            </a:extLst>
          </p:cNvPr>
          <p:cNvSpPr>
            <a:spLocks noChangeArrowheads="1"/>
          </p:cNvSpPr>
          <p:nvPr/>
        </p:nvSpPr>
        <p:spPr bwMode="auto">
          <a:xfrm>
            <a:off x="1727200" y="1673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7"/>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5: Product Artefacts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8"/>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Persona</a:t>
            </a:r>
            <a:endParaRPr/>
          </a:p>
        </p:txBody>
      </p:sp>
      <p:sp>
        <p:nvSpPr>
          <p:cNvPr id="717" name="Google Shape;717;p48"/>
          <p:cNvSpPr txBox="1"/>
          <p:nvPr/>
        </p:nvSpPr>
        <p:spPr>
          <a:xfrm>
            <a:off x="380850" y="865025"/>
            <a:ext cx="8382300" cy="4097100"/>
          </a:xfrm>
          <a:prstGeom prst="rect">
            <a:avLst/>
          </a:prstGeom>
          <a:noFill/>
          <a:ln>
            <a:noFill/>
          </a:ln>
        </p:spPr>
        <p:txBody>
          <a:bodyPr spcFirstLastPara="1" wrap="square" lIns="91425" tIns="91425" rIns="91425" bIns="91425" anchor="t" anchorCtr="0">
            <a:noAutofit/>
          </a:bodyPr>
          <a:lstStyle/>
          <a:p>
            <a:pPr marL="114300" lvl="0" algn="l" rtl="0">
              <a:lnSpc>
                <a:spcPct val="115000"/>
              </a:lnSpc>
              <a:spcBef>
                <a:spcPts val="0"/>
              </a:spcBef>
              <a:spcAft>
                <a:spcPts val="0"/>
              </a:spcAft>
              <a:buSzPts val="1800"/>
            </a:pPr>
            <a:endParaRPr sz="18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350A037-44BF-4B00-A935-E047BE6B5602}"/>
              </a:ext>
            </a:extLst>
          </p:cNvPr>
          <p:cNvPicPr>
            <a:picLocks noChangeAspect="1"/>
          </p:cNvPicPr>
          <p:nvPr/>
        </p:nvPicPr>
        <p:blipFill>
          <a:blip r:embed="rId3"/>
          <a:stretch>
            <a:fillRect/>
          </a:stretch>
        </p:blipFill>
        <p:spPr>
          <a:xfrm>
            <a:off x="1058704" y="639274"/>
            <a:ext cx="7026592" cy="450422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Journey Map</a:t>
            </a:r>
            <a:endParaRPr/>
          </a:p>
        </p:txBody>
      </p:sp>
      <p:sp>
        <p:nvSpPr>
          <p:cNvPr id="723" name="Google Shape;723;p49"/>
          <p:cNvSpPr txBox="1"/>
          <p:nvPr/>
        </p:nvSpPr>
        <p:spPr>
          <a:xfrm>
            <a:off x="0" y="635794"/>
            <a:ext cx="9144000" cy="4507706"/>
          </a:xfrm>
          <a:prstGeom prst="rect">
            <a:avLst/>
          </a:prstGeom>
          <a:noFill/>
          <a:ln>
            <a:noFill/>
          </a:ln>
        </p:spPr>
        <p:txBody>
          <a:bodyPr spcFirstLastPara="1" wrap="square" lIns="91425" tIns="91425" rIns="91425" bIns="91425" anchor="t" anchorCtr="0">
            <a:noAutofit/>
          </a:bodyPr>
          <a:lstStyle/>
          <a:p>
            <a:pPr marL="114300" lvl="0" algn="l" rtl="0">
              <a:lnSpc>
                <a:spcPct val="115000"/>
              </a:lnSpc>
              <a:spcBef>
                <a:spcPts val="0"/>
              </a:spcBef>
              <a:spcAft>
                <a:spcPts val="0"/>
              </a:spcAft>
              <a:buSzPts val="1800"/>
            </a:pPr>
            <a:r>
              <a:rPr lang="en-IN" sz="1800" dirty="0">
                <a:latin typeface="Calibri"/>
                <a:ea typeface="Calibri"/>
                <a:cs typeface="Calibri"/>
                <a:sym typeface="Calibri"/>
              </a:rPr>
              <a:t> </a:t>
            </a:r>
            <a:endParaRPr sz="1800" dirty="0">
              <a:latin typeface="Calibri"/>
              <a:ea typeface="Calibri"/>
              <a:cs typeface="Calibri"/>
              <a:sym typeface="Calibri"/>
            </a:endParaRPr>
          </a:p>
        </p:txBody>
      </p:sp>
      <p:pic>
        <p:nvPicPr>
          <p:cNvPr id="3" name="Picture 2">
            <a:extLst>
              <a:ext uri="{FF2B5EF4-FFF2-40B4-BE49-F238E27FC236}">
                <a16:creationId xmlns:a16="http://schemas.microsoft.com/office/drawing/2014/main" id="{C4D8416A-3EC5-00EB-D7EE-ED2D1DDEBBD9}"/>
              </a:ext>
            </a:extLst>
          </p:cNvPr>
          <p:cNvPicPr>
            <a:picLocks noChangeAspect="1"/>
          </p:cNvPicPr>
          <p:nvPr/>
        </p:nvPicPr>
        <p:blipFill>
          <a:blip r:embed="rId3"/>
          <a:srcRect/>
          <a:stretch/>
        </p:blipFill>
        <p:spPr>
          <a:xfrm>
            <a:off x="1090240" y="620500"/>
            <a:ext cx="6963520" cy="452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6: Reimagine Your Product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490036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Reimagine Product or Process</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Areas of Opportunity</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Video Streaming experience should be improved by providing subtitles.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Podcast quality and its recommendations should improve</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Better Implicit feedback mechanisms to be included to understand the user and their needs better.</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Switch language for specific news articles, podcasts feature to be made available</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Users should be allowed to save and share any item for future use.</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Classify News as summarised text and immersive text using GPT Technologies</a:t>
            </a:r>
            <a:endParaRPr sz="1800" dirty="0">
              <a:latin typeface="Calibri"/>
              <a:ea typeface="Calibri"/>
              <a:cs typeface="Calibri"/>
              <a:sym typeface="Calibri"/>
            </a:endParaRPr>
          </a:p>
        </p:txBody>
      </p:sp>
    </p:spTree>
    <p:extLst>
      <p:ext uri="{BB962C8B-B14F-4D97-AF65-F5344CB8AC3E}">
        <p14:creationId xmlns:p14="http://schemas.microsoft.com/office/powerpoint/2010/main" val="10059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490036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Reimagine Product or Process</a:t>
            </a:r>
            <a:endParaRPr dirty="0"/>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Initiatives that does not require AIML Solution:</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Switch language for specific news articles, podcasts feature to be made available</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Users should be allowed to save and share any item for future use.</a:t>
            </a:r>
          </a:p>
          <a:p>
            <a:pPr marL="342900" lvl="0" indent="-342900" algn="l" rtl="0">
              <a:spcBef>
                <a:spcPts val="0"/>
              </a:spcBef>
              <a:spcAft>
                <a:spcPts val="0"/>
              </a:spcAft>
              <a:buFont typeface="+mj-lt"/>
              <a:buAutoNum type="arabicPeriod"/>
            </a:pPr>
            <a:endParaRPr lang="en-IN" sz="1800" dirty="0">
              <a:latin typeface="Calibri"/>
              <a:ea typeface="Calibri"/>
              <a:cs typeface="Calibri"/>
              <a:sym typeface="Calibri"/>
            </a:endParaRPr>
          </a:p>
          <a:p>
            <a:pPr lvl="0" algn="l" rtl="0">
              <a:spcBef>
                <a:spcPts val="0"/>
              </a:spcBef>
              <a:spcAft>
                <a:spcPts val="0"/>
              </a:spcAft>
            </a:pPr>
            <a:r>
              <a:rPr lang="en-IN" sz="1800" b="1" dirty="0">
                <a:latin typeface="Calibri"/>
                <a:ea typeface="Calibri"/>
                <a:cs typeface="Calibri"/>
                <a:sym typeface="Calibri"/>
              </a:rPr>
              <a:t>Initiatives that require AIML Solution:</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Podcast quality and its recommendations should improve</a:t>
            </a:r>
          </a:p>
          <a:p>
            <a:pPr marL="342900" indent="-342900">
              <a:buFont typeface="+mj-lt"/>
              <a:buAutoNum type="arabicPeriod"/>
            </a:pPr>
            <a:r>
              <a:rPr lang="en-IN" sz="1800" dirty="0">
                <a:latin typeface="Calibri"/>
                <a:ea typeface="Calibri"/>
                <a:cs typeface="Calibri"/>
                <a:sym typeface="Calibri"/>
              </a:rPr>
              <a:t>Video Streaming experience should be improved by providing subtitles.</a:t>
            </a:r>
          </a:p>
          <a:p>
            <a:pPr marL="342900" indent="-342900">
              <a:buFont typeface="+mj-lt"/>
              <a:buAutoNum type="arabicPeriod"/>
            </a:pPr>
            <a:r>
              <a:rPr lang="en-IN" sz="1800" dirty="0">
                <a:latin typeface="Calibri"/>
                <a:ea typeface="Calibri"/>
                <a:cs typeface="Calibri"/>
                <a:sym typeface="Calibri"/>
              </a:rPr>
              <a:t>Classify News as summarised text and immersive text using GPT Technologies and supervised learning classification paradigm. Later recommend the same to users based on their preferences.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Better Implicit feedback mechanisms to be included to understand the user and their needs better.</a:t>
            </a:r>
          </a:p>
        </p:txBody>
      </p:sp>
    </p:spTree>
    <p:extLst>
      <p:ext uri="{BB962C8B-B14F-4D97-AF65-F5344CB8AC3E}">
        <p14:creationId xmlns:p14="http://schemas.microsoft.com/office/powerpoint/2010/main" val="421472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490036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Reimagine Product or Process</a:t>
            </a:r>
            <a:endParaRPr dirty="0"/>
          </a:p>
        </p:txBody>
      </p:sp>
      <p:sp>
        <p:nvSpPr>
          <p:cNvPr id="735" name="Google Shape;735;p51"/>
          <p:cNvSpPr txBox="1"/>
          <p:nvPr/>
        </p:nvSpPr>
        <p:spPr>
          <a:xfrm>
            <a:off x="0" y="635794"/>
            <a:ext cx="9144000" cy="45077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Justification of AIML Initiative:</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Podcasts now make up a considerable share of all data floating around. AI can revolutionise it by clear recommendation engines.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We have both implicit and explicit feedback coming from users such as Most Played, Liked on Daily Hunt, News Episodes watched, Duration of Podcasts watched, Podcasts skipped, demographic information etc.</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Increases User Retention Rates and Revenue</a:t>
            </a:r>
          </a:p>
          <a:p>
            <a:pPr marL="342900" lvl="0" indent="-342900" algn="l" rtl="0">
              <a:spcBef>
                <a:spcPts val="0"/>
              </a:spcBef>
              <a:spcAft>
                <a:spcPts val="0"/>
              </a:spcAft>
              <a:buFont typeface="+mj-lt"/>
              <a:buAutoNum type="arabicPeriod"/>
            </a:pPr>
            <a:endParaRPr lang="en-IN" sz="1800" dirty="0">
              <a:latin typeface="Calibri"/>
              <a:ea typeface="Calibri"/>
              <a:cs typeface="Calibri"/>
              <a:sym typeface="Calibri"/>
            </a:endParaRPr>
          </a:p>
          <a:p>
            <a:pPr lvl="0" algn="l" rtl="0">
              <a:spcBef>
                <a:spcPts val="0"/>
              </a:spcBef>
              <a:spcAft>
                <a:spcPts val="0"/>
              </a:spcAft>
            </a:pPr>
            <a:r>
              <a:rPr lang="en-IN" sz="1800" b="1" dirty="0">
                <a:latin typeface="Calibri"/>
                <a:ea typeface="Calibri"/>
                <a:cs typeface="Calibri"/>
                <a:sym typeface="Calibri"/>
              </a:rPr>
              <a:t>Feasibility of AIML Solution:</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Daily Hunt already has collected user implicit and explicit user data. It needs to get used.</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Amazon Personalize can be used for real time recommendations, personalized marketing campaigns etc and its scalable. </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Most Feasible Solution to Work On: </a:t>
            </a:r>
            <a:r>
              <a:rPr lang="en-IN" sz="1800" dirty="0">
                <a:latin typeface="Calibri"/>
                <a:ea typeface="Calibri"/>
                <a:cs typeface="Calibri"/>
                <a:sym typeface="Calibri"/>
              </a:rPr>
              <a:t>Recommendation engine to improve and personalize podcast quality</a:t>
            </a:r>
          </a:p>
        </p:txBody>
      </p:sp>
    </p:spTree>
    <p:extLst>
      <p:ext uri="{BB962C8B-B14F-4D97-AF65-F5344CB8AC3E}">
        <p14:creationId xmlns:p14="http://schemas.microsoft.com/office/powerpoint/2010/main" val="231164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7: Business Benefit Estimation</a:t>
            </a:r>
            <a:endParaRPr dirty="0"/>
          </a:p>
        </p:txBody>
      </p:sp>
    </p:spTree>
    <p:extLst>
      <p:ext uri="{BB962C8B-B14F-4D97-AF65-F5344CB8AC3E}">
        <p14:creationId xmlns:p14="http://schemas.microsoft.com/office/powerpoint/2010/main" val="2505115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Business Benefit Estimation- Success Metrics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1"/>
                </a:solidFill>
                <a:latin typeface="Calibri"/>
                <a:ea typeface="Calibri"/>
                <a:cs typeface="Calibri"/>
                <a:sym typeface="Calibri"/>
              </a:rPr>
              <a:t>Predictive Accuracy Metrics: </a:t>
            </a:r>
            <a:r>
              <a:rPr lang="en-US" sz="1800" b="0" i="0" dirty="0">
                <a:solidFill>
                  <a:srgbClr val="000000"/>
                </a:solidFill>
                <a:effectLst/>
                <a:latin typeface="Calibri" panose="020F0502020204030204" pitchFamily="34" charset="0"/>
                <a:cs typeface="Calibri" panose="020F0502020204030204" pitchFamily="34" charset="0"/>
              </a:rPr>
              <a:t>Predictive accuracy or rating prediction measures address the subject of how near a recommender’s estimated ratings are to genuine user ratings. This sort of measure is widely used for evaluating non-binary ratings. </a:t>
            </a:r>
          </a:p>
          <a:p>
            <a:pPr marL="342900" lvl="0" indent="-342900" algn="l" rtl="0">
              <a:spcBef>
                <a:spcPts val="0"/>
              </a:spcBef>
              <a:spcAft>
                <a:spcPts val="0"/>
              </a:spcAft>
              <a:buFont typeface="+mj-lt"/>
              <a:buAutoNum type="arabicPeriod"/>
            </a:pPr>
            <a:r>
              <a:rPr lang="en-US" sz="1800" dirty="0">
                <a:solidFill>
                  <a:schemeClr val="dk1"/>
                </a:solidFill>
                <a:latin typeface="Calibri" panose="020F0502020204030204" pitchFamily="34" charset="0"/>
                <a:ea typeface="Calibri"/>
                <a:cs typeface="Calibri" panose="020F0502020204030204" pitchFamily="34" charset="0"/>
                <a:sym typeface="Calibri"/>
              </a:rPr>
              <a:t>MAE: Mean Absolute Error</a:t>
            </a:r>
          </a:p>
          <a:p>
            <a:pPr marL="342900" lvl="0" indent="-342900" algn="l" rtl="0">
              <a:spcBef>
                <a:spcPts val="0"/>
              </a:spcBef>
              <a:spcAft>
                <a:spcPts val="0"/>
              </a:spcAft>
              <a:buFont typeface="+mj-lt"/>
              <a:buAutoNum type="arabicPeriod"/>
            </a:pPr>
            <a:r>
              <a:rPr lang="en-US" sz="1800" dirty="0">
                <a:solidFill>
                  <a:schemeClr val="dk1"/>
                </a:solidFill>
                <a:latin typeface="Calibri" panose="020F0502020204030204" pitchFamily="34" charset="0"/>
                <a:ea typeface="Calibri"/>
                <a:cs typeface="Calibri" panose="020F0502020204030204" pitchFamily="34" charset="0"/>
                <a:sym typeface="Calibri"/>
              </a:rPr>
              <a:t>MSE: Means squared Error</a:t>
            </a:r>
          </a:p>
          <a:p>
            <a:pPr marL="342900" lvl="0" indent="-342900" algn="l" rtl="0">
              <a:spcBef>
                <a:spcPts val="0"/>
              </a:spcBef>
              <a:spcAft>
                <a:spcPts val="0"/>
              </a:spcAft>
              <a:buFont typeface="+mj-lt"/>
              <a:buAutoNum type="arabicPeriod"/>
            </a:pPr>
            <a:r>
              <a:rPr lang="en-US" sz="1800" dirty="0">
                <a:solidFill>
                  <a:schemeClr val="dk1"/>
                </a:solidFill>
                <a:latin typeface="Calibri" panose="020F0502020204030204" pitchFamily="34" charset="0"/>
                <a:ea typeface="Calibri"/>
                <a:cs typeface="Calibri" panose="020F0502020204030204" pitchFamily="34" charset="0"/>
                <a:sym typeface="Calibri"/>
              </a:rPr>
              <a:t>RMSE: Root Mean Squared Error</a:t>
            </a:r>
            <a:endParaRPr lang="en-IN" sz="1800" dirty="0">
              <a:solidFill>
                <a:schemeClr val="dk1"/>
              </a:solidFill>
              <a:latin typeface="Calibri" panose="020F0502020204030204" pitchFamily="34" charset="0"/>
              <a:ea typeface="Calibri"/>
              <a:cs typeface="Calibri" panose="020F0502020204030204" pitchFamily="34" charset="0"/>
              <a:sym typeface="Calibri"/>
            </a:endParaRPr>
          </a:p>
          <a:p>
            <a:pPr lvl="0" algn="l" rtl="0">
              <a:spcBef>
                <a:spcPts val="0"/>
              </a:spcBef>
              <a:spcAft>
                <a:spcPts val="0"/>
              </a:spcAft>
            </a:pPr>
            <a:r>
              <a:rPr lang="en-IN" sz="1800" dirty="0">
                <a:solidFill>
                  <a:schemeClr val="dk1"/>
                </a:solidFill>
                <a:latin typeface="Calibri"/>
                <a:ea typeface="Calibri"/>
                <a:cs typeface="Calibri"/>
                <a:sym typeface="Calibri"/>
              </a:rPr>
              <a:t>We need to have low values of the above metrics for our predictive model to be a success.</a:t>
            </a:r>
          </a:p>
          <a:p>
            <a:pPr lvl="0" algn="l" rtl="0">
              <a:spcBef>
                <a:spcPts val="0"/>
              </a:spcBef>
              <a:spcAft>
                <a:spcPts val="0"/>
              </a:spcAft>
            </a:pPr>
            <a:endParaRPr lang="en-IN" sz="1800" dirty="0">
              <a:solidFill>
                <a:schemeClr val="dk1"/>
              </a:solidFill>
              <a:latin typeface="Calibri"/>
              <a:ea typeface="Calibri"/>
              <a:cs typeface="Calibri"/>
              <a:sym typeface="Calibri"/>
            </a:endParaRPr>
          </a:p>
          <a:p>
            <a:pPr lvl="0" algn="l" rtl="0">
              <a:spcBef>
                <a:spcPts val="0"/>
              </a:spcBef>
              <a:spcAft>
                <a:spcPts val="0"/>
              </a:spcAft>
            </a:pPr>
            <a:r>
              <a:rPr lang="en-IN" sz="1800" b="1" dirty="0">
                <a:solidFill>
                  <a:schemeClr val="dk1"/>
                </a:solidFill>
                <a:latin typeface="Calibri"/>
                <a:ea typeface="Calibri"/>
                <a:cs typeface="Calibri"/>
                <a:sym typeface="Calibri"/>
              </a:rPr>
              <a:t>Classification Accuracy Metrics: </a:t>
            </a:r>
            <a:r>
              <a:rPr lang="en-US" sz="1800" b="0" i="0" dirty="0">
                <a:solidFill>
                  <a:srgbClr val="000000"/>
                </a:solidFill>
                <a:effectLst/>
                <a:latin typeface="Calibri" panose="020F0502020204030204" pitchFamily="34" charset="0"/>
                <a:cs typeface="Calibri" panose="020F0502020204030204" pitchFamily="34" charset="0"/>
              </a:rPr>
              <a:t>Classification accuracy measures attempt to evaluate a recommendation algorithm’s successful decision-making capacity (SDMC). They are useful for user tasks such as identifying nice products since they assess the number of right and wrong classifications as relevant or irrelevant things generated by the recommender system. </a:t>
            </a:r>
            <a:endParaRPr lang="en-IN" sz="18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403091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Business Benefit Estimation- Business Success Metrics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18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5" name="Picture 4">
            <a:extLst>
              <a:ext uri="{FF2B5EF4-FFF2-40B4-BE49-F238E27FC236}">
                <a16:creationId xmlns:a16="http://schemas.microsoft.com/office/drawing/2014/main" id="{8BDF9D88-37E3-80C7-99CD-60DFE253E876}"/>
              </a:ext>
            </a:extLst>
          </p:cNvPr>
          <p:cNvPicPr>
            <a:picLocks noChangeAspect="1"/>
          </p:cNvPicPr>
          <p:nvPr/>
        </p:nvPicPr>
        <p:blipFill>
          <a:blip r:embed="rId3"/>
          <a:stretch>
            <a:fillRect/>
          </a:stretch>
        </p:blipFill>
        <p:spPr>
          <a:xfrm>
            <a:off x="233362" y="1071562"/>
            <a:ext cx="8677275" cy="3000375"/>
          </a:xfrm>
          <a:prstGeom prst="rect">
            <a:avLst/>
          </a:prstGeom>
        </p:spPr>
      </p:pic>
    </p:spTree>
    <p:extLst>
      <p:ext uri="{BB962C8B-B14F-4D97-AF65-F5344CB8AC3E}">
        <p14:creationId xmlns:p14="http://schemas.microsoft.com/office/powerpoint/2010/main" val="175174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1: Understanding the Market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8: Data Setup</a:t>
            </a:r>
            <a:endParaRPr dirty="0"/>
          </a:p>
        </p:txBody>
      </p:sp>
    </p:spTree>
    <p:extLst>
      <p:ext uri="{BB962C8B-B14F-4D97-AF65-F5344CB8AC3E}">
        <p14:creationId xmlns:p14="http://schemas.microsoft.com/office/powerpoint/2010/main" val="429084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7569856"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Data for developing the AI/ML Solution- Type of Data</a:t>
            </a:r>
            <a:endParaRPr dirty="0"/>
          </a:p>
        </p:txBody>
      </p:sp>
      <p:sp>
        <p:nvSpPr>
          <p:cNvPr id="735" name="Google Shape;735;p51"/>
          <p:cNvSpPr txBox="1"/>
          <p:nvPr/>
        </p:nvSpPr>
        <p:spPr>
          <a:xfrm>
            <a:off x="0" y="664369"/>
            <a:ext cx="9144000" cy="44791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Type of Data</a:t>
            </a:r>
            <a:r>
              <a:rPr lang="en-IN" sz="1800" dirty="0">
                <a:latin typeface="Calibri"/>
                <a:ea typeface="Calibri"/>
                <a:cs typeface="Calibri"/>
                <a:sym typeface="Calibri"/>
              </a:rPr>
              <a:t>: Recommendation Engine typically requires three types of data</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User Data: </a:t>
            </a:r>
            <a:r>
              <a:rPr lang="en-IN" sz="1800" dirty="0">
                <a:latin typeface="Calibri"/>
                <a:ea typeface="Calibri"/>
                <a:cs typeface="Calibri"/>
                <a:sym typeface="Calibri"/>
              </a:rPr>
              <a:t>This data includes all data but not limited to demographic data such as age, gender, location, purchase history, search history and preferences. This is used to build a profile to make better recommendations.</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Item Data: </a:t>
            </a:r>
            <a:r>
              <a:rPr lang="en-US" sz="1800" b="0" i="0" dirty="0">
                <a:solidFill>
                  <a:schemeClr val="tx1"/>
                </a:solidFill>
                <a:effectLst/>
                <a:latin typeface="Calibri" panose="020F0502020204030204" pitchFamily="34" charset="0"/>
                <a:cs typeface="Calibri" panose="020F0502020204030204" pitchFamily="34" charset="0"/>
              </a:rPr>
              <a:t>This includes information about the items being recommended such as product descriptions, categories, tags, and ratings. Item data is used to understand the characteristics of the items and to find items that are similar to each other.</a:t>
            </a:r>
          </a:p>
          <a:p>
            <a:pPr marL="342900" lvl="0" indent="-342900" algn="l" rtl="0">
              <a:spcBef>
                <a:spcPts val="0"/>
              </a:spcBef>
              <a:spcAft>
                <a:spcPts val="0"/>
              </a:spcAft>
              <a:buFont typeface="+mj-lt"/>
              <a:buAutoNum type="arabicPeriod"/>
            </a:pPr>
            <a:r>
              <a:rPr lang="en-US" sz="1800" b="1" dirty="0">
                <a:solidFill>
                  <a:schemeClr val="tx1"/>
                </a:solidFill>
                <a:latin typeface="Calibri" panose="020F0502020204030204" pitchFamily="34" charset="0"/>
                <a:ea typeface="Calibri"/>
                <a:cs typeface="Calibri" panose="020F0502020204030204" pitchFamily="34" charset="0"/>
                <a:sym typeface="Calibri"/>
              </a:rPr>
              <a:t>Contextual Data: </a:t>
            </a:r>
            <a:r>
              <a:rPr lang="en-US" sz="1800" b="0" i="0" dirty="0">
                <a:solidFill>
                  <a:schemeClr val="tx1"/>
                </a:solidFill>
                <a:effectLst/>
                <a:latin typeface="Calibri" panose="020F0502020204030204" pitchFamily="34" charset="0"/>
                <a:cs typeface="Calibri" panose="020F0502020204030204" pitchFamily="34" charset="0"/>
              </a:rPr>
              <a:t>such as the time of day, weather, or other factors that may affect a users preferences and needs.</a:t>
            </a:r>
          </a:p>
          <a:p>
            <a:pPr marL="342900" lvl="0" indent="-342900" algn="l" rtl="0">
              <a:spcBef>
                <a:spcPts val="0"/>
              </a:spcBef>
              <a:spcAft>
                <a:spcPts val="0"/>
              </a:spcAft>
              <a:buFont typeface="+mj-lt"/>
              <a:buAutoNum type="arabicPeriod"/>
            </a:pPr>
            <a:endParaRPr lang="en-US" sz="1800" dirty="0">
              <a:solidFill>
                <a:schemeClr val="tx1"/>
              </a:solidFill>
              <a:latin typeface="Calibri" panose="020F0502020204030204" pitchFamily="34" charset="0"/>
              <a:ea typeface="Calibri"/>
              <a:cs typeface="Calibri" panose="020F0502020204030204" pitchFamily="34" charset="0"/>
              <a:sym typeface="Calibri"/>
            </a:endParaRPr>
          </a:p>
          <a:p>
            <a:pPr lvl="0" algn="l" rtl="0">
              <a:spcBef>
                <a:spcPts val="0"/>
              </a:spcBef>
              <a:spcAft>
                <a:spcPts val="0"/>
              </a:spcAft>
            </a:pPr>
            <a:r>
              <a:rPr lang="en-US" sz="1800" b="0" i="0" dirty="0">
                <a:solidFill>
                  <a:schemeClr val="tx1"/>
                </a:solidFill>
                <a:effectLst/>
                <a:latin typeface="Calibri" panose="020F0502020204030204" pitchFamily="34" charset="0"/>
                <a:cs typeface="Calibri" panose="020F0502020204030204" pitchFamily="34" charset="0"/>
              </a:rPr>
              <a:t>It is important to note that the quality of the recommendations generated by a recommendation engine is directly proportional to the quality and quantity of the data that goes into the model. Therefore, it is crucial to collect and maintain accurate and comprehensive data to ensure that the recommendation engine provides relevant and personalized recommendations.</a:t>
            </a:r>
            <a:endParaRPr sz="1800"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5679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783417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Data for developing the AI/ML Solution-Sources of Data</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800" b="1" dirty="0">
                <a:solidFill>
                  <a:schemeClr val="tx1"/>
                </a:solidFill>
                <a:latin typeface="Calibri" panose="020F0502020204030204" pitchFamily="34" charset="0"/>
                <a:ea typeface="Calibri"/>
                <a:cs typeface="Calibri" panose="020F0502020204030204" pitchFamily="34" charset="0"/>
                <a:sym typeface="Calibri"/>
              </a:rPr>
              <a:t>Sources of Data: </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User-generated data: </a:t>
            </a:r>
            <a:r>
              <a:rPr lang="en-US" sz="1800" b="0" i="0" dirty="0">
                <a:solidFill>
                  <a:schemeClr val="tx1"/>
                </a:solidFill>
                <a:effectLst/>
                <a:latin typeface="Calibri" panose="020F0502020204030204" pitchFamily="34" charset="0"/>
                <a:cs typeface="Calibri" panose="020F0502020204030204" pitchFamily="34" charset="0"/>
              </a:rPr>
              <a:t>This includes data that users create or provide, such as ratings, reviews, and feedback.</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Transactional data: </a:t>
            </a:r>
            <a:r>
              <a:rPr lang="en-US" sz="1800" b="0" i="0" dirty="0">
                <a:solidFill>
                  <a:schemeClr val="tx1"/>
                </a:solidFill>
                <a:effectLst/>
                <a:latin typeface="Calibri" panose="020F0502020204030204" pitchFamily="34" charset="0"/>
                <a:cs typeface="Calibri" panose="020F0502020204030204" pitchFamily="34" charset="0"/>
              </a:rPr>
              <a:t>This includes data about user purchases, searches, clicks, and other interactions with the system.</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Social media data: </a:t>
            </a:r>
            <a:r>
              <a:rPr lang="en-US" sz="1800" b="0" i="0" dirty="0">
                <a:solidFill>
                  <a:schemeClr val="tx1"/>
                </a:solidFill>
                <a:effectLst/>
                <a:latin typeface="Calibri" panose="020F0502020204030204" pitchFamily="34" charset="0"/>
                <a:cs typeface="Calibri" panose="020F0502020204030204" pitchFamily="34" charset="0"/>
              </a:rPr>
              <a:t>This includes data from social media platforms, such as user profiles, posts, and interactions.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Demographic data: </a:t>
            </a:r>
            <a:r>
              <a:rPr lang="en-US" sz="1800" b="0" i="0" dirty="0">
                <a:solidFill>
                  <a:schemeClr val="tx1"/>
                </a:solidFill>
                <a:effectLst/>
                <a:latin typeface="Calibri" panose="020F0502020204030204" pitchFamily="34" charset="0"/>
                <a:cs typeface="Calibri" panose="020F0502020204030204" pitchFamily="34" charset="0"/>
              </a:rPr>
              <a:t>This includes information about users such as age, gender, location, and income.</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Behavioral data: </a:t>
            </a:r>
            <a:r>
              <a:rPr lang="en-US" sz="1800" b="0" i="0" dirty="0">
                <a:solidFill>
                  <a:schemeClr val="tx1"/>
                </a:solidFill>
                <a:effectLst/>
                <a:latin typeface="Calibri" panose="020F0502020204030204" pitchFamily="34" charset="0"/>
                <a:cs typeface="Calibri" panose="020F0502020204030204" pitchFamily="34" charset="0"/>
              </a:rPr>
              <a:t>This includes data about user behavior, such as time spent on the site, frequency of visits, and patterns of activity.</a:t>
            </a:r>
          </a:p>
          <a:p>
            <a:pPr lvl="0" algn="l" rtl="0">
              <a:spcBef>
                <a:spcPts val="0"/>
              </a:spcBef>
              <a:spcAft>
                <a:spcPts val="0"/>
              </a:spcAft>
            </a:pPr>
            <a:r>
              <a:rPr lang="en-US" sz="1800" b="0" i="0" dirty="0">
                <a:solidFill>
                  <a:schemeClr val="tx1"/>
                </a:solidFill>
                <a:effectLst/>
                <a:latin typeface="Calibri" panose="020F0502020204030204" pitchFamily="34" charset="0"/>
                <a:cs typeface="Calibri" panose="020F0502020204030204" pitchFamily="34" charset="0"/>
              </a:rPr>
              <a:t>It's important to note that the quality of the data is critical to the effectiveness of the recommendation engine. The more accurate and diverse the data, the better the recommendations will be. Therefore, it's essential to gather data from a variety of sources and to continually update and refine the data to improve the recommendation engine's accuracy and usefulness.</a:t>
            </a:r>
            <a:endParaRPr sz="1800"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913267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783417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Data for developing the AI/ML Solution-Privacy Issues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800" b="1" dirty="0">
                <a:solidFill>
                  <a:schemeClr val="tx1"/>
                </a:solidFill>
                <a:latin typeface="Calibri" panose="020F0502020204030204" pitchFamily="34" charset="0"/>
                <a:ea typeface="Calibri"/>
                <a:cs typeface="Calibri" panose="020F0502020204030204" pitchFamily="34" charset="0"/>
                <a:sym typeface="Calibri"/>
              </a:rPr>
              <a:t>Privacy Issues For Gathering the Data Needed: </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User consent: </a:t>
            </a:r>
            <a:r>
              <a:rPr lang="en-US" sz="1800" b="0" i="0" dirty="0">
                <a:solidFill>
                  <a:schemeClr val="tx1"/>
                </a:solidFill>
                <a:effectLst/>
                <a:latin typeface="Calibri" panose="020F0502020204030204" pitchFamily="34" charset="0"/>
                <a:cs typeface="Calibri" panose="020F0502020204030204" pitchFamily="34" charset="0"/>
              </a:rPr>
              <a:t>Users should be informed about what data is being collected, how it will be used, and who will have access to it.</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Data security: </a:t>
            </a:r>
            <a:r>
              <a:rPr lang="en-US" sz="1800" b="0" i="0" dirty="0">
                <a:solidFill>
                  <a:schemeClr val="tx1"/>
                </a:solidFill>
                <a:effectLst/>
                <a:latin typeface="Calibri" panose="020F0502020204030204" pitchFamily="34" charset="0"/>
                <a:cs typeface="Calibri" panose="020F0502020204030204" pitchFamily="34" charset="0"/>
              </a:rPr>
              <a:t>Data collected for building recommendation engine machine learning models needs to be stored securely to protect it from unauthorized access, theft, or misuse.</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Anonymization: </a:t>
            </a:r>
            <a:r>
              <a:rPr lang="en-US" sz="1800" b="0" i="0" dirty="0">
                <a:solidFill>
                  <a:schemeClr val="tx1"/>
                </a:solidFill>
                <a:effectLst/>
                <a:latin typeface="Calibri" panose="020F0502020204030204" pitchFamily="34" charset="0"/>
                <a:cs typeface="Calibri" panose="020F0502020204030204" pitchFamily="34" charset="0"/>
              </a:rPr>
              <a:t>Personal information should be anonymized or pseudonymized before it is used for building recommendation engine machine learning models to prevent user identification.</a:t>
            </a:r>
          </a:p>
          <a:p>
            <a:pPr>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Data sharing: </a:t>
            </a:r>
            <a:r>
              <a:rPr lang="en-US" sz="1800" b="0" i="0" dirty="0">
                <a:solidFill>
                  <a:schemeClr val="tx1"/>
                </a:solidFill>
                <a:effectLst/>
                <a:latin typeface="Calibri" panose="020F0502020204030204" pitchFamily="34" charset="0"/>
                <a:cs typeface="Calibri" panose="020F0502020204030204" pitchFamily="34" charset="0"/>
              </a:rPr>
              <a:t>If data is shared with third parties for building recommendation engine machine learning models, users should be informed about the parties involved, and their consent should be obtained.</a:t>
            </a:r>
          </a:p>
          <a:p>
            <a:pPr>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Transparency: </a:t>
            </a:r>
            <a:r>
              <a:rPr lang="en-US" sz="1800" b="0" i="0" dirty="0">
                <a:solidFill>
                  <a:schemeClr val="tx1"/>
                </a:solidFill>
                <a:effectLst/>
                <a:latin typeface="Calibri" panose="020F0502020204030204" pitchFamily="34" charset="0"/>
                <a:cs typeface="Calibri" panose="020F0502020204030204" pitchFamily="34" charset="0"/>
              </a:rPr>
              <a:t>The process of data collection, storage, and usage should be transparent to users to build trust and to ensure that their privacy rights are respected.</a:t>
            </a:r>
          </a:p>
          <a:p>
            <a:pPr algn="l">
              <a:buFont typeface="+mj-lt"/>
              <a:buAutoNum type="arabicPeriod"/>
            </a:pPr>
            <a:endParaRPr lang="en-US" sz="1800" b="0" i="0" dirty="0">
              <a:solidFill>
                <a:schemeClr val="tx1"/>
              </a:solidFill>
              <a:effectLst/>
              <a:latin typeface="Calibri" panose="020F0502020204030204" pitchFamily="34" charset="0"/>
              <a:cs typeface="Calibri" panose="020F0502020204030204" pitchFamily="34" charset="0"/>
            </a:endParaRPr>
          </a:p>
          <a:p>
            <a:pPr marL="342900" lvl="0" indent="-342900" algn="l" rtl="0">
              <a:spcBef>
                <a:spcPts val="0"/>
              </a:spcBef>
              <a:spcAft>
                <a:spcPts val="0"/>
              </a:spcAft>
              <a:buFont typeface="+mj-lt"/>
              <a:buAutoNum type="arabicPeriod"/>
            </a:pPr>
            <a:endParaRPr lang="en-IN" sz="1800" b="1"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412557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783417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Data for developing the AI/ML Solution-Features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800" b="1" dirty="0">
                <a:solidFill>
                  <a:schemeClr val="tx1"/>
                </a:solidFill>
                <a:latin typeface="Calibri" panose="020F0502020204030204" pitchFamily="34" charset="0"/>
                <a:ea typeface="Calibri"/>
                <a:cs typeface="Calibri" panose="020F0502020204030204" pitchFamily="34" charset="0"/>
                <a:sym typeface="Calibri"/>
              </a:rPr>
              <a:t>Top 5 Features that could go into building the recommendation engine model: </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Podcast metadata: </a:t>
            </a:r>
            <a:r>
              <a:rPr lang="en-US" sz="1800" b="0" i="0" dirty="0">
                <a:solidFill>
                  <a:schemeClr val="tx1"/>
                </a:solidFill>
                <a:effectLst/>
                <a:latin typeface="Calibri" panose="020F0502020204030204" pitchFamily="34" charset="0"/>
                <a:cs typeface="Calibri" panose="020F0502020204030204" pitchFamily="34" charset="0"/>
              </a:rPr>
              <a:t>This includes information about the podcast such as the title, description, genre, duration, and keywords. Podcast metadata can be used to understand the content of the podcast and to find similar podcasts.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User listening history: </a:t>
            </a:r>
            <a:r>
              <a:rPr lang="en-US" sz="1800" b="0" i="0" dirty="0">
                <a:solidFill>
                  <a:schemeClr val="tx1"/>
                </a:solidFill>
                <a:effectLst/>
                <a:latin typeface="Calibri" panose="020F0502020204030204" pitchFamily="34" charset="0"/>
                <a:cs typeface="Calibri" panose="020F0502020204030204" pitchFamily="34" charset="0"/>
              </a:rPr>
              <a:t>This includes data about the podcasts that a user has listened to in the past, how long they listened to each episode, and whether they subscribed or rated the podcast. </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User demographic data: </a:t>
            </a:r>
            <a:r>
              <a:rPr lang="en-US" sz="1800" b="0" i="0" dirty="0">
                <a:solidFill>
                  <a:schemeClr val="tx1"/>
                </a:solidFill>
                <a:effectLst/>
                <a:latin typeface="Calibri" panose="020F0502020204030204" pitchFamily="34" charset="0"/>
                <a:cs typeface="Calibri" panose="020F0502020204030204" pitchFamily="34" charset="0"/>
              </a:rPr>
              <a:t>This includes information about the user such as age, gender, location, and interests. Demographic data can be used to segment users into different groups and to make recommendations based on those groups.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Social media data: </a:t>
            </a:r>
            <a:r>
              <a:rPr lang="en-US" sz="1800" b="0" i="0" dirty="0">
                <a:solidFill>
                  <a:schemeClr val="tx1"/>
                </a:solidFill>
                <a:effectLst/>
                <a:latin typeface="Calibri" panose="020F0502020204030204" pitchFamily="34" charset="0"/>
                <a:cs typeface="Calibri" panose="020F0502020204030204" pitchFamily="34" charset="0"/>
              </a:rPr>
              <a:t>This includes data from social media platforms, such as user profiles, posts, and interactions. Social media data can be used to understand the user's interests and to find podcasts that are relevant to those interests.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Collaborative filtering: </a:t>
            </a:r>
            <a:r>
              <a:rPr lang="en-US" sz="1800" b="0" i="0" dirty="0">
                <a:solidFill>
                  <a:schemeClr val="tx1"/>
                </a:solidFill>
                <a:effectLst/>
                <a:latin typeface="Calibri" panose="020F0502020204030204" pitchFamily="34" charset="0"/>
                <a:cs typeface="Calibri" panose="020F0502020204030204" pitchFamily="34" charset="0"/>
              </a:rPr>
              <a:t>This is a technique that involves analyzing the listening history and preferences of other users who have similar tastes to the current user. Collaborative filtering can be used to identify &amp; recommend podcasts that are popular among similar users.</a:t>
            </a:r>
          </a:p>
          <a:p>
            <a:pPr algn="l">
              <a:buFont typeface="+mj-lt"/>
              <a:buAutoNum type="arabicPeriod"/>
            </a:pPr>
            <a:endParaRPr lang="en-US" sz="1800" b="0" i="0" dirty="0">
              <a:solidFill>
                <a:schemeClr val="tx1"/>
              </a:solidFill>
              <a:effectLst/>
              <a:latin typeface="Calibri" panose="020F0502020204030204" pitchFamily="34" charset="0"/>
              <a:cs typeface="Calibri" panose="020F0502020204030204" pitchFamily="34" charset="0"/>
            </a:endParaRPr>
          </a:p>
          <a:p>
            <a:pPr marL="342900" lvl="0" indent="-342900" algn="l" rtl="0">
              <a:spcBef>
                <a:spcPts val="0"/>
              </a:spcBef>
              <a:spcAft>
                <a:spcPts val="0"/>
              </a:spcAft>
              <a:buFont typeface="+mj-lt"/>
              <a:buAutoNum type="arabicPeriod"/>
            </a:pPr>
            <a:endParaRPr lang="en-IN" sz="1800" b="1"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48505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9:Selection and Measure of Model</a:t>
            </a:r>
            <a:endParaRPr dirty="0"/>
          </a:p>
        </p:txBody>
      </p:sp>
    </p:spTree>
    <p:extLst>
      <p:ext uri="{BB962C8B-B14F-4D97-AF65-F5344CB8AC3E}">
        <p14:creationId xmlns:p14="http://schemas.microsoft.com/office/powerpoint/2010/main" val="244929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Identify Implementation Techniques</a:t>
            </a:r>
            <a:endParaRPr dirty="0"/>
          </a:p>
        </p:txBody>
      </p:sp>
      <p:sp>
        <p:nvSpPr>
          <p:cNvPr id="735" name="Google Shape;735;p51"/>
          <p:cNvSpPr txBox="1"/>
          <p:nvPr/>
        </p:nvSpPr>
        <p:spPr>
          <a:xfrm>
            <a:off x="0" y="628650"/>
            <a:ext cx="9144000" cy="45148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Identify Type of ML Problem and Justification</a:t>
            </a:r>
          </a:p>
          <a:p>
            <a:pPr marL="0" lvl="0" indent="0" algn="l" rtl="0">
              <a:spcBef>
                <a:spcPts val="0"/>
              </a:spcBef>
              <a:spcAft>
                <a:spcPts val="0"/>
              </a:spcAft>
              <a:buNone/>
            </a:pPr>
            <a:endParaRPr lang="en-IN" sz="1800" dirty="0">
              <a:latin typeface="Calibri"/>
              <a:ea typeface="Calibri"/>
              <a:cs typeface="Calibri"/>
              <a:sym typeface="Calibri"/>
            </a:endParaRPr>
          </a:p>
          <a:p>
            <a:pPr marL="0" lvl="0" indent="0" algn="l" rtl="0">
              <a:spcBef>
                <a:spcPts val="0"/>
              </a:spcBef>
              <a:spcAft>
                <a:spcPts val="0"/>
              </a:spcAft>
              <a:buNone/>
            </a:pPr>
            <a:r>
              <a:rPr lang="en-IN" sz="1800" dirty="0">
                <a:latin typeface="Calibri"/>
                <a:ea typeface="Calibri"/>
                <a:cs typeface="Calibri"/>
                <a:sym typeface="Calibri"/>
              </a:rPr>
              <a:t>For Podcast personalizes feed we would need labelled training data as mentioned in the data setup in previous slides. Thus the </a:t>
            </a:r>
            <a:r>
              <a:rPr lang="en-IN" sz="1800" b="1" dirty="0">
                <a:latin typeface="Calibri"/>
                <a:ea typeface="Calibri"/>
                <a:cs typeface="Calibri"/>
                <a:sym typeface="Calibri"/>
              </a:rPr>
              <a:t>type of ML Problem is Supervised Learning </a:t>
            </a:r>
            <a:r>
              <a:rPr lang="en-IN" sz="1800" dirty="0">
                <a:latin typeface="Calibri"/>
                <a:ea typeface="Calibri"/>
                <a:cs typeface="Calibri"/>
                <a:sym typeface="Calibri"/>
              </a:rPr>
              <a:t>which can have both Regression and Classification. We use regression to predict a recommendation score or a relevance score of a particular item for a specific user. Also we can use Supervised classification method to classify as relevant or not relevant recommendation. </a:t>
            </a:r>
          </a:p>
          <a:p>
            <a:pPr marL="0" lvl="0" indent="0" algn="l" rtl="0">
              <a:spcBef>
                <a:spcPts val="0"/>
              </a:spcBef>
              <a:spcAft>
                <a:spcPts val="0"/>
              </a:spcAft>
              <a:buNone/>
            </a:pPr>
            <a:endParaRPr lang="en-IN" sz="1800" dirty="0">
              <a:latin typeface="Calibri"/>
              <a:ea typeface="Calibri"/>
              <a:cs typeface="Calibri"/>
              <a:sym typeface="Calibri"/>
            </a:endParaRPr>
          </a:p>
          <a:p>
            <a:pPr marL="0" lvl="0" indent="0" algn="l" rtl="0">
              <a:spcBef>
                <a:spcPts val="0"/>
              </a:spcBef>
              <a:spcAft>
                <a:spcPts val="0"/>
              </a:spcAft>
              <a:buNone/>
            </a:pPr>
            <a:r>
              <a:rPr lang="en-IN" sz="1800" dirty="0">
                <a:latin typeface="Calibri"/>
                <a:ea typeface="Calibri"/>
                <a:cs typeface="Calibri"/>
                <a:sym typeface="Calibri"/>
              </a:rPr>
              <a:t>The corresponding metrics are “Predictive Accuracy metrics” and “Classification Accuracy Metrics”</a:t>
            </a:r>
            <a:endParaRPr sz="1800" dirty="0">
              <a:latin typeface="Calibri"/>
              <a:ea typeface="Calibri"/>
              <a:cs typeface="Calibri"/>
              <a:sym typeface="Calibri"/>
            </a:endParaRPr>
          </a:p>
        </p:txBody>
      </p:sp>
    </p:spTree>
    <p:extLst>
      <p:ext uri="{BB962C8B-B14F-4D97-AF65-F5344CB8AC3E}">
        <p14:creationId xmlns:p14="http://schemas.microsoft.com/office/powerpoint/2010/main" val="274184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Define Model Evaluation Metrics</a:t>
            </a:r>
            <a:endParaRPr dirty="0"/>
          </a:p>
        </p:txBody>
      </p:sp>
      <p:sp>
        <p:nvSpPr>
          <p:cNvPr id="735" name="Google Shape;735;p51"/>
          <p:cNvSpPr txBox="1"/>
          <p:nvPr/>
        </p:nvSpPr>
        <p:spPr>
          <a:xfrm>
            <a:off x="0" y="628650"/>
            <a:ext cx="9144000" cy="45148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Model Evaluation Metrics for Podcast recommendation engine:</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Recall(Sensitivity): </a:t>
            </a:r>
            <a:r>
              <a:rPr lang="en-IN" dirty="0">
                <a:solidFill>
                  <a:schemeClr val="tx1"/>
                </a:solidFill>
                <a:latin typeface="Calibri"/>
                <a:ea typeface="Calibri"/>
                <a:cs typeface="Calibri"/>
                <a:sym typeface="Calibri"/>
              </a:rPr>
              <a:t>Percentage of “Yes” correctly predicted by the model. </a:t>
            </a:r>
            <a:r>
              <a:rPr lang="en-US" b="0" i="0" dirty="0">
                <a:solidFill>
                  <a:schemeClr val="tx1"/>
                </a:solidFill>
                <a:effectLst/>
                <a:latin typeface="Calibri" panose="020F0502020204030204" pitchFamily="34" charset="0"/>
                <a:cs typeface="Calibri" panose="020F0502020204030204" pitchFamily="34" charset="0"/>
              </a:rPr>
              <a:t>Recall measures the proportion of podcasts that the user likes that are recommended by the recommendation engine. A high recall score indicates that the recommendation engine is able to capture the user's preferences effectively.</a:t>
            </a:r>
          </a:p>
          <a:p>
            <a:pPr marL="342900" lvl="0" indent="-342900" algn="l" rtl="0">
              <a:spcBef>
                <a:spcPts val="0"/>
              </a:spcBef>
              <a:spcAft>
                <a:spcPts val="0"/>
              </a:spcAft>
              <a:buFont typeface="+mj-lt"/>
              <a:buAutoNum type="arabicPeriod"/>
            </a:pPr>
            <a:r>
              <a:rPr lang="en-US" sz="1800" b="1" dirty="0">
                <a:solidFill>
                  <a:schemeClr val="tx1"/>
                </a:solidFill>
                <a:latin typeface="Calibri" panose="020F0502020204030204" pitchFamily="34" charset="0"/>
                <a:ea typeface="Calibri"/>
                <a:cs typeface="Calibri" panose="020F0502020204030204" pitchFamily="34" charset="0"/>
                <a:sym typeface="Calibri"/>
              </a:rPr>
              <a:t>Precision</a:t>
            </a:r>
            <a:r>
              <a:rPr lang="en-US" sz="1600" dirty="0">
                <a:solidFill>
                  <a:schemeClr val="tx1"/>
                </a:solidFill>
                <a:latin typeface="Calibri" panose="020F0502020204030204" pitchFamily="34" charset="0"/>
                <a:ea typeface="Calibri"/>
                <a:cs typeface="Calibri" panose="020F0502020204030204" pitchFamily="34" charset="0"/>
                <a:sym typeface="Calibri"/>
              </a:rPr>
              <a:t>: </a:t>
            </a:r>
            <a:r>
              <a:rPr lang="en-US" dirty="0">
                <a:solidFill>
                  <a:schemeClr val="tx1"/>
                </a:solidFill>
                <a:latin typeface="Calibri" panose="020F0502020204030204" pitchFamily="34" charset="0"/>
                <a:ea typeface="Calibri"/>
                <a:cs typeface="Calibri" panose="020F0502020204030204" pitchFamily="34" charset="0"/>
                <a:sym typeface="Calibri"/>
              </a:rPr>
              <a:t>Probability that a predicted “Yes” is actually a “Yes”. </a:t>
            </a:r>
            <a:r>
              <a:rPr lang="en-US" b="0" i="0" dirty="0">
                <a:solidFill>
                  <a:schemeClr val="tx1"/>
                </a:solidFill>
                <a:effectLst/>
                <a:latin typeface="Calibri" panose="020F0502020204030204" pitchFamily="34" charset="0"/>
                <a:cs typeface="Calibri" panose="020F0502020204030204" pitchFamily="34" charset="0"/>
              </a:rPr>
              <a:t>Precision measures the proportion of recommended podcasts that the user actually likes. A high precision score indicates that the recommendation engine is making accurate and relevant recommendations</a:t>
            </a:r>
            <a:r>
              <a:rPr lang="en-US" sz="1600" b="0" i="0" dirty="0">
                <a:solidFill>
                  <a:schemeClr val="tx1"/>
                </a:solidFill>
                <a:effectLst/>
                <a:latin typeface="Calibri" panose="020F0502020204030204" pitchFamily="34" charset="0"/>
                <a:cs typeface="Calibri" panose="020F0502020204030204" pitchFamily="34" charset="0"/>
              </a:rPr>
              <a:t>.</a:t>
            </a:r>
          </a:p>
          <a:p>
            <a:pPr marL="342900" lvl="0" indent="-342900" algn="l" rtl="0">
              <a:spcBef>
                <a:spcPts val="0"/>
              </a:spcBef>
              <a:spcAft>
                <a:spcPts val="0"/>
              </a:spcAft>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F1 score: </a:t>
            </a:r>
            <a:r>
              <a:rPr lang="en-US" b="0" i="0" dirty="0">
                <a:solidFill>
                  <a:schemeClr val="tx1"/>
                </a:solidFill>
                <a:effectLst/>
                <a:latin typeface="Calibri" panose="020F0502020204030204" pitchFamily="34" charset="0"/>
                <a:cs typeface="Calibri" panose="020F0502020204030204" pitchFamily="34" charset="0"/>
              </a:rPr>
              <a:t>F1 score is the harmonic mean of precision and recall. It is a combined measure of both precision and recall and provides a balanced evaluation of the recommendation engine's performance</a:t>
            </a:r>
            <a:r>
              <a:rPr lang="en-US" sz="1600" b="0" i="0" dirty="0">
                <a:solidFill>
                  <a:schemeClr val="tx1"/>
                </a:solidFill>
                <a:effectLst/>
                <a:latin typeface="Calibri" panose="020F0502020204030204" pitchFamily="34" charset="0"/>
                <a:cs typeface="Calibri" panose="020F0502020204030204" pitchFamily="34" charset="0"/>
              </a:rPr>
              <a:t>.</a:t>
            </a:r>
          </a:p>
          <a:p>
            <a:pPr marL="342900" lvl="0" indent="-342900" algn="l" rtl="0">
              <a:spcBef>
                <a:spcPts val="0"/>
              </a:spcBef>
              <a:spcAft>
                <a:spcPts val="0"/>
              </a:spcAft>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Mean average precision (MAP): </a:t>
            </a:r>
            <a:r>
              <a:rPr lang="en-US" b="0" i="0" dirty="0">
                <a:solidFill>
                  <a:schemeClr val="tx1"/>
                </a:solidFill>
                <a:effectLst/>
                <a:latin typeface="Calibri" panose="020F0502020204030204" pitchFamily="34" charset="0"/>
                <a:cs typeface="Calibri" panose="020F0502020204030204" pitchFamily="34" charset="0"/>
              </a:rPr>
              <a:t>MAP measures the average precision across all recommendations. It takes into account the order in which the recommendations are presented and penalizes the recommendation engine for presenting less relevant recommendations higher up in the list.</a:t>
            </a:r>
          </a:p>
          <a:p>
            <a:pPr marL="342900" lvl="0" indent="-342900" algn="l" rtl="0">
              <a:spcBef>
                <a:spcPts val="0"/>
              </a:spcBef>
              <a:spcAft>
                <a:spcPts val="0"/>
              </a:spcAft>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Root Mean Squared Error (RMSE): </a:t>
            </a:r>
            <a:r>
              <a:rPr lang="en-US" b="0" i="0" dirty="0">
                <a:solidFill>
                  <a:schemeClr val="tx1"/>
                </a:solidFill>
                <a:effectLst/>
                <a:latin typeface="Calibri" panose="020F0502020204030204" pitchFamily="34" charset="0"/>
                <a:cs typeface="Calibri" panose="020F0502020204030204" pitchFamily="34" charset="0"/>
              </a:rPr>
              <a:t>RMSE measures the difference between the predicted and actual user ratings. It is used to evaluate the performance of recommendation engines that use explicit ratings, such as a user rating a podcast on a scale of 1 to 5.</a:t>
            </a:r>
          </a:p>
          <a:p>
            <a:pPr marL="342900" lvl="0" indent="-342900" algn="l" rtl="0">
              <a:spcBef>
                <a:spcPts val="0"/>
              </a:spcBef>
              <a:spcAft>
                <a:spcPts val="0"/>
              </a:spcAft>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Mean Absolute Error (MAE): </a:t>
            </a:r>
            <a:r>
              <a:rPr lang="en-US" b="0" i="0" dirty="0">
                <a:solidFill>
                  <a:schemeClr val="tx1"/>
                </a:solidFill>
                <a:effectLst/>
                <a:latin typeface="Calibri" panose="020F0502020204030204" pitchFamily="34" charset="0"/>
                <a:cs typeface="Calibri" panose="020F0502020204030204" pitchFamily="34" charset="0"/>
              </a:rPr>
              <a:t>MAE measures the absolute difference between the predicted and actual user ratings. It is another evaluation metric that can be used for recommendation engines that use explicit ratings.</a:t>
            </a:r>
          </a:p>
          <a:p>
            <a:pPr marL="342900" lvl="0" indent="-342900" algn="l" rtl="0">
              <a:spcBef>
                <a:spcPts val="0"/>
              </a:spcBef>
              <a:spcAft>
                <a:spcPts val="0"/>
              </a:spcAft>
              <a:buFont typeface="+mj-lt"/>
              <a:buAutoNum type="arabicPeriod"/>
            </a:pPr>
            <a:endParaRPr lang="en-US" b="0" i="0" dirty="0">
              <a:solidFill>
                <a:schemeClr val="tx1"/>
              </a:solidFill>
              <a:effectLst/>
              <a:latin typeface="Calibri" panose="020F0502020204030204" pitchFamily="34" charset="0"/>
              <a:cs typeface="Calibri" panose="020F0502020204030204" pitchFamily="34" charset="0"/>
            </a:endParaRPr>
          </a:p>
          <a:p>
            <a:pPr marL="342900" lvl="0" indent="-342900" algn="l" rtl="0">
              <a:spcBef>
                <a:spcPts val="0"/>
              </a:spcBef>
              <a:spcAft>
                <a:spcPts val="0"/>
              </a:spcAft>
              <a:buFont typeface="+mj-lt"/>
              <a:buAutoNum type="arabicPeriod"/>
            </a:pPr>
            <a:endParaRPr lang="en-IN" sz="1600" b="1"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2643134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Justification of Model Evaluation Metrics</a:t>
            </a:r>
            <a:endParaRPr dirty="0"/>
          </a:p>
        </p:txBody>
      </p:sp>
      <p:sp>
        <p:nvSpPr>
          <p:cNvPr id="735" name="Google Shape;735;p51"/>
          <p:cNvSpPr txBox="1"/>
          <p:nvPr/>
        </p:nvSpPr>
        <p:spPr>
          <a:xfrm>
            <a:off x="0" y="628650"/>
            <a:ext cx="9144000" cy="45148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Calibri" panose="020F0502020204030204" pitchFamily="34" charset="0"/>
                <a:cs typeface="Calibri" panose="020F0502020204030204" pitchFamily="34" charset="0"/>
              </a:rPr>
              <a:t>Each of these evaluation metrics provides insights into the accuracy, relevance, and effectiveness of the recommendation engine in providing personalized and relevant recommendations to users</a:t>
            </a:r>
            <a:r>
              <a:rPr lang="en-US" b="0" i="0" dirty="0">
                <a:solidFill>
                  <a:srgbClr val="374151"/>
                </a:solidFill>
                <a:effectLst/>
                <a:latin typeface="Calibri" panose="020F0502020204030204" pitchFamily="34" charset="0"/>
                <a:cs typeface="Calibri" panose="020F0502020204030204" pitchFamily="34" charset="0"/>
              </a:rPr>
              <a:t>.</a:t>
            </a:r>
          </a:p>
          <a:p>
            <a:pPr algn="l">
              <a:buFont typeface="+mj-lt"/>
              <a:buAutoNum type="arabicPeriod"/>
            </a:pPr>
            <a:r>
              <a:rPr lang="en-IN" sz="1800" b="1" dirty="0">
                <a:latin typeface="Calibri" panose="020F0502020204030204" pitchFamily="34" charset="0"/>
                <a:ea typeface="Calibri"/>
                <a:cs typeface="Calibri" panose="020F0502020204030204" pitchFamily="34" charset="0"/>
                <a:sym typeface="Calibri"/>
              </a:rPr>
              <a:t>Recall(Sensitivity): </a:t>
            </a:r>
            <a:r>
              <a:rPr lang="en-US" b="0" i="0" dirty="0">
                <a:solidFill>
                  <a:schemeClr val="tx1"/>
                </a:solidFill>
                <a:effectLst/>
                <a:latin typeface="Calibri" panose="020F0502020204030204" pitchFamily="34" charset="0"/>
                <a:cs typeface="Calibri" panose="020F0502020204030204" pitchFamily="34" charset="0"/>
              </a:rPr>
              <a:t>Recall measures the proportion of podcasts that the user likes that are recommended by the recommendation engine. A high recall score indicates that the recommendation engine is able to capture the user's preferences effectively. This metric is important because it measures the system's ability to provide comprehensive recommendations that cover a user's entire range of preferences.</a:t>
            </a:r>
          </a:p>
          <a:p>
            <a:pPr algn="l">
              <a:buFont typeface="+mj-lt"/>
              <a:buAutoNum type="arabicPeriod"/>
            </a:pPr>
            <a:r>
              <a:rPr lang="en-US" sz="1800" b="1" dirty="0">
                <a:solidFill>
                  <a:schemeClr val="tx1"/>
                </a:solidFill>
                <a:latin typeface="Calibri" panose="020F0502020204030204" pitchFamily="34" charset="0"/>
                <a:ea typeface="Calibri"/>
                <a:cs typeface="Calibri" panose="020F0502020204030204" pitchFamily="34" charset="0"/>
                <a:sym typeface="Calibri"/>
              </a:rPr>
              <a:t>Precision</a:t>
            </a:r>
            <a:r>
              <a:rPr lang="en-US" sz="1600" dirty="0">
                <a:solidFill>
                  <a:schemeClr val="tx1"/>
                </a:solidFill>
                <a:latin typeface="Calibri" panose="020F0502020204030204" pitchFamily="34" charset="0"/>
                <a:ea typeface="Calibri"/>
                <a:cs typeface="Calibri" panose="020F0502020204030204" pitchFamily="34" charset="0"/>
                <a:sym typeface="Calibri"/>
              </a:rPr>
              <a:t>: </a:t>
            </a:r>
            <a:r>
              <a:rPr lang="en-US" b="0" i="0" dirty="0">
                <a:solidFill>
                  <a:schemeClr val="tx1"/>
                </a:solidFill>
                <a:effectLst/>
                <a:latin typeface="Calibri" panose="020F0502020204030204" pitchFamily="34" charset="0"/>
                <a:cs typeface="Calibri" panose="020F0502020204030204" pitchFamily="34" charset="0"/>
              </a:rPr>
              <a:t>Precision measures the proportion of recommended podcasts that the user actually likes. A high precision score indicates that the recommendation engine is making accurate and relevant recommendations. This metric is important because it directly measures the accuracy of the recommendations made by the system.</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F1 score: </a:t>
            </a:r>
            <a:r>
              <a:rPr lang="en-US" b="0" i="0" dirty="0">
                <a:solidFill>
                  <a:schemeClr val="tx1"/>
                </a:solidFill>
                <a:effectLst/>
                <a:latin typeface="Calibri" panose="020F0502020204030204" pitchFamily="34" charset="0"/>
                <a:cs typeface="Calibri" panose="020F0502020204030204" pitchFamily="34" charset="0"/>
              </a:rPr>
              <a:t>F1 score is the harmonic mean of precision and recall. It is a combined measure of both precision and recall and provides a balanced evaluation of the recommendation engine's performance. This metric is useful because it provides an overall evaluation of the recommendation engine's accuracy and comprehensiveness</a:t>
            </a:r>
            <a:r>
              <a:rPr lang="en-US" b="0" i="0" dirty="0">
                <a:solidFill>
                  <a:srgbClr val="374151"/>
                </a:solidFill>
                <a:effectLst/>
                <a:latin typeface="Calibri" panose="020F0502020204030204" pitchFamily="34" charset="0"/>
                <a:cs typeface="Calibri" panose="020F0502020204030204" pitchFamily="34" charset="0"/>
              </a:rPr>
              <a:t>. </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Mean average precision (MAP): </a:t>
            </a:r>
            <a:r>
              <a:rPr lang="en-US" b="0" i="0" dirty="0">
                <a:solidFill>
                  <a:schemeClr val="tx1"/>
                </a:solidFill>
                <a:effectLst/>
                <a:latin typeface="Calibri" panose="020F0502020204030204" pitchFamily="34" charset="0"/>
                <a:cs typeface="Calibri" panose="020F0502020204030204" pitchFamily="34" charset="0"/>
              </a:rPr>
              <a:t>MAP measures the average precision across all recommendations. It takes into account the order in which the recommendations are presented and penalizes the recommendation engine for presenting less relevant recommendations higher up in the list. This metric is important because it measures the quality of the ranking of recommendations.</a:t>
            </a:r>
            <a:endParaRPr lang="en-US" dirty="0">
              <a:solidFill>
                <a:schemeClr val="tx1"/>
              </a:solidFill>
              <a:latin typeface="Calibri" panose="020F0502020204030204" pitchFamily="34" charset="0"/>
              <a:cs typeface="Calibri" panose="020F0502020204030204" pitchFamily="34" charset="0"/>
            </a:endParaRP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Root Mean Squared Error (RMSE):</a:t>
            </a:r>
            <a:r>
              <a:rPr lang="en-US" dirty="0">
                <a:solidFill>
                  <a:schemeClr val="tx1"/>
                </a:solidFill>
                <a:latin typeface="Calibri" panose="020F0502020204030204" pitchFamily="34" charset="0"/>
                <a:cs typeface="Calibri" panose="020F0502020204030204" pitchFamily="34" charset="0"/>
              </a:rPr>
              <a:t> &amp; </a:t>
            </a:r>
            <a:r>
              <a:rPr lang="en-US" sz="1800" b="1" i="0" dirty="0">
                <a:solidFill>
                  <a:schemeClr val="tx1"/>
                </a:solidFill>
                <a:effectLst/>
                <a:latin typeface="Calibri" panose="020F0502020204030204" pitchFamily="34" charset="0"/>
                <a:cs typeface="Calibri" panose="020F0502020204030204" pitchFamily="34" charset="0"/>
              </a:rPr>
              <a:t>Mean Absolute Error (MAE): </a:t>
            </a:r>
            <a:r>
              <a:rPr lang="en-US" i="0" dirty="0">
                <a:solidFill>
                  <a:schemeClr val="tx1"/>
                </a:solidFill>
                <a:effectLst/>
                <a:latin typeface="Calibri" panose="020F0502020204030204" pitchFamily="34" charset="0"/>
                <a:cs typeface="Calibri" panose="020F0502020204030204" pitchFamily="34" charset="0"/>
              </a:rPr>
              <a:t>t</a:t>
            </a:r>
            <a:r>
              <a:rPr lang="en-US" b="0" i="0" dirty="0">
                <a:solidFill>
                  <a:schemeClr val="tx1"/>
                </a:solidFill>
                <a:effectLst/>
                <a:latin typeface="Calibri" panose="020F0502020204030204" pitchFamily="34" charset="0"/>
                <a:cs typeface="Calibri" panose="020F0502020204030204" pitchFamily="34" charset="0"/>
              </a:rPr>
              <a:t>hese metric is important because it measures the accuracy of the prediction made by the system.</a:t>
            </a:r>
          </a:p>
          <a:p>
            <a:pPr marL="342900" lvl="0" indent="-342900" algn="l" rtl="0">
              <a:spcBef>
                <a:spcPts val="0"/>
              </a:spcBef>
              <a:spcAft>
                <a:spcPts val="0"/>
              </a:spcAft>
              <a:buFont typeface="+mj-lt"/>
              <a:buAutoNum type="arabicPeriod"/>
            </a:pPr>
            <a:endParaRPr lang="en-IN" sz="1600" b="1" dirty="0">
              <a:solidFill>
                <a:schemeClr val="tx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15745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10: Minimum Viable Product</a:t>
            </a:r>
            <a:endParaRPr dirty="0"/>
          </a:p>
        </p:txBody>
      </p:sp>
    </p:spTree>
    <p:extLst>
      <p:ext uri="{BB962C8B-B14F-4D97-AF65-F5344CB8AC3E}">
        <p14:creationId xmlns:p14="http://schemas.microsoft.com/office/powerpoint/2010/main" val="199714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7"/>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Target Market Identification</a:t>
            </a:r>
            <a:endParaRPr dirty="0"/>
          </a:p>
        </p:txBody>
      </p:sp>
      <p:sp>
        <p:nvSpPr>
          <p:cNvPr id="636" name="Google Shape;636;p37"/>
          <p:cNvSpPr txBox="1"/>
          <p:nvPr/>
        </p:nvSpPr>
        <p:spPr>
          <a:xfrm>
            <a:off x="0" y="664369"/>
            <a:ext cx="9083876" cy="677110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2400" b="1" dirty="0">
                <a:latin typeface="+mj-lt"/>
              </a:rPr>
              <a:t>TAM(Total Available Market): </a:t>
            </a:r>
            <a:r>
              <a:rPr lang="en-IN" sz="1800" dirty="0">
                <a:solidFill>
                  <a:schemeClr val="dk1"/>
                </a:solidFill>
                <a:latin typeface="Calibri"/>
                <a:ea typeface="Calibri"/>
                <a:cs typeface="Calibri"/>
                <a:sym typeface="Calibri"/>
              </a:rPr>
              <a:t> Total Population of India is 1.4 Billion </a:t>
            </a:r>
            <a:r>
              <a:rPr lang="en-IN" sz="1800" dirty="0" err="1">
                <a:solidFill>
                  <a:schemeClr val="dk1"/>
                </a:solidFill>
                <a:latin typeface="Calibri"/>
                <a:ea typeface="Calibri"/>
                <a:cs typeface="Calibri"/>
                <a:sym typeface="Calibri"/>
              </a:rPr>
              <a:t>ie</a:t>
            </a:r>
            <a:r>
              <a:rPr lang="en-IN" sz="1800" dirty="0">
                <a:solidFill>
                  <a:schemeClr val="dk1"/>
                </a:solidFill>
                <a:latin typeface="Calibri"/>
                <a:ea typeface="Calibri"/>
                <a:cs typeface="Calibri"/>
                <a:sym typeface="Calibri"/>
              </a:rPr>
              <a:t> 140 Crores. Considering urban and rural population to be in the ration of 30: 70, Approximate urban population is 42 Cr and the rural population is 98 Cr.</a:t>
            </a:r>
          </a:p>
          <a:p>
            <a:pPr marL="285750" lvl="0" indent="-285750" algn="l" rtl="0">
              <a:spcBef>
                <a:spcPts val="0"/>
              </a:spcBef>
              <a:spcAft>
                <a:spcPts val="0"/>
              </a:spcAft>
              <a:buFont typeface="Arial" panose="020B0604020202020204" pitchFamily="34" charset="0"/>
              <a:buChar char="•"/>
            </a:pPr>
            <a:endParaRPr lang="en-IN" sz="1800" dirty="0">
              <a:solidFill>
                <a:schemeClr val="dk1"/>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2400" b="1" dirty="0">
                <a:latin typeface="+mj-lt"/>
              </a:rPr>
              <a:t>SAM (Serviceable Addressable Market): </a:t>
            </a:r>
            <a:r>
              <a:rPr lang="en-IN" sz="1800" dirty="0">
                <a:solidFill>
                  <a:schemeClr val="dk1"/>
                </a:solidFill>
                <a:latin typeface="Calibri"/>
                <a:ea typeface="Calibri"/>
                <a:cs typeface="Calibri"/>
                <a:sym typeface="Wingdings" panose="05000000000000000000" pitchFamily="2" charset="2"/>
              </a:rPr>
              <a:t>Daily Hunt wants to serve customers with access to fast internet who can read English and Local Languages. Assuming 90% of Urban population have access to fast internet and 70% of rural population have access to fast internet we have 0.9*42 Cr= 37.8 and 0.7*98=68.6 Cr. Total of 37.8+68.6=106.4 Cr</a:t>
            </a:r>
          </a:p>
          <a:p>
            <a:pPr marL="285750" lvl="0" indent="-285750" algn="l" rtl="0">
              <a:spcBef>
                <a:spcPts val="0"/>
              </a:spcBef>
              <a:spcAft>
                <a:spcPts val="0"/>
              </a:spcAft>
              <a:buFont typeface="Arial" panose="020B0604020202020204" pitchFamily="34" charset="0"/>
              <a:buChar char="•"/>
            </a:pPr>
            <a:endParaRPr lang="en-IN" sz="1800" dirty="0">
              <a:solidFill>
                <a:schemeClr val="dk1"/>
              </a:solidFill>
              <a:latin typeface="Calibri"/>
              <a:ea typeface="Calibri"/>
              <a:cs typeface="Calibri"/>
              <a:sym typeface="Wingdings" panose="05000000000000000000" pitchFamily="2" charset="2"/>
            </a:endParaRPr>
          </a:p>
          <a:p>
            <a:pPr marL="285750" lvl="0" indent="-285750" algn="l" rtl="0">
              <a:spcBef>
                <a:spcPts val="0"/>
              </a:spcBef>
              <a:spcAft>
                <a:spcPts val="0"/>
              </a:spcAft>
              <a:buFont typeface="Arial" panose="020B0604020202020204" pitchFamily="34" charset="0"/>
              <a:buChar char="•"/>
            </a:pPr>
            <a:r>
              <a:rPr lang="en-IN" sz="2400" b="1" dirty="0">
                <a:solidFill>
                  <a:schemeClr val="dk1"/>
                </a:solidFill>
                <a:latin typeface="Calibri"/>
                <a:ea typeface="Calibri"/>
                <a:cs typeface="Calibri"/>
                <a:sym typeface="Wingdings" panose="05000000000000000000" pitchFamily="2" charset="2"/>
              </a:rPr>
              <a:t>TARGET AUDIENCE: </a:t>
            </a:r>
            <a:r>
              <a:rPr lang="en-IN" sz="1800" dirty="0">
                <a:solidFill>
                  <a:schemeClr val="dk1"/>
                </a:solidFill>
                <a:latin typeface="Calibri"/>
                <a:ea typeface="Calibri"/>
                <a:cs typeface="Calibri"/>
                <a:sym typeface="Wingdings" panose="05000000000000000000" pitchFamily="2" charset="2"/>
              </a:rPr>
              <a:t>As per our business model, we filter on age group of 20 to 45 who have a smart phone. Assuming 70% of Urban population who have access to fast internet and in the desired age group and 80% of Rural Population with similar filters: (0.7*37.8+0.8*68.6)=26.46+54.88=81.34 Cr.</a:t>
            </a:r>
            <a:endParaRPr lang="en-IN" sz="2400" dirty="0">
              <a:solidFill>
                <a:schemeClr val="dk1"/>
              </a:solidFill>
              <a:latin typeface="Calibri"/>
              <a:ea typeface="Calibri"/>
              <a:cs typeface="Calibri"/>
              <a:sym typeface="Calibri"/>
            </a:endParaRPr>
          </a:p>
          <a:p>
            <a:pPr marL="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lvl="0" indent="0" algn="l" rtl="0">
              <a:spcBef>
                <a:spcPts val="0"/>
              </a:spcBef>
              <a:spcAft>
                <a:spcPts val="0"/>
              </a:spcAft>
              <a:buNone/>
            </a:pPr>
            <a:endParaRPr lang="en-IN" sz="1800" dirty="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3" y="193200"/>
            <a:ext cx="573679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Minimum Viable Product</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ASPECTS/FEATURES: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Quick Onboarding and Profile Setup</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Allow Selection of multiple languages for news feeds</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Allow users to save and share articles easily.</a:t>
            </a:r>
          </a:p>
          <a:p>
            <a:pPr marL="342900" lvl="0" indent="-342900" algn="l" rtl="0">
              <a:spcBef>
                <a:spcPts val="0"/>
              </a:spcBef>
              <a:spcAft>
                <a:spcPts val="0"/>
              </a:spcAft>
              <a:buFont typeface="+mj-lt"/>
              <a:buAutoNum type="arabicPeriod"/>
            </a:pPr>
            <a:r>
              <a:rPr lang="en-IN" sz="1800" dirty="0">
                <a:latin typeface="Calibri"/>
                <a:ea typeface="Calibri"/>
                <a:cs typeface="Calibri"/>
                <a:sym typeface="Calibri"/>
              </a:rPr>
              <a:t>Podcast recommendations with better audio Quality</a:t>
            </a:r>
          </a:p>
          <a:p>
            <a:pPr marL="342900" indent="-342900">
              <a:buFont typeface="+mj-lt"/>
              <a:buAutoNum type="arabicPeriod"/>
            </a:pPr>
            <a:r>
              <a:rPr lang="en-IN" sz="1800" dirty="0">
                <a:latin typeface="Calibri"/>
                <a:ea typeface="Calibri"/>
                <a:cs typeface="Calibri"/>
                <a:sym typeface="Calibri"/>
              </a:rPr>
              <a:t>Enable news live streaming with closed captioning and transcripts.</a:t>
            </a:r>
          </a:p>
          <a:p>
            <a:pPr marL="342900" indent="-342900">
              <a:buFont typeface="+mj-lt"/>
              <a:buAutoNum type="arabicPeriod"/>
            </a:pPr>
            <a:r>
              <a:rPr lang="en-IN" sz="1800" dirty="0">
                <a:latin typeface="Calibri"/>
                <a:ea typeface="Calibri"/>
                <a:cs typeface="Calibri"/>
                <a:sym typeface="Calibri"/>
              </a:rPr>
              <a:t>Classify News as summarised text and immersive text using GPT Technologies </a:t>
            </a:r>
          </a:p>
          <a:p>
            <a:pPr marL="342900" lvl="0" indent="-342900" algn="l" rtl="0">
              <a:spcBef>
                <a:spcPts val="0"/>
              </a:spcBef>
              <a:spcAft>
                <a:spcPts val="0"/>
              </a:spcAft>
              <a:buFont typeface="+mj-lt"/>
              <a:buAutoNum type="arabicPeriod"/>
            </a:pPr>
            <a:endParaRPr sz="1800" dirty="0">
              <a:latin typeface="Calibri"/>
              <a:ea typeface="Calibri"/>
              <a:cs typeface="Calibri"/>
              <a:sym typeface="Calibri"/>
            </a:endParaRPr>
          </a:p>
        </p:txBody>
      </p:sp>
    </p:spTree>
    <p:extLst>
      <p:ext uri="{BB962C8B-B14F-4D97-AF65-F5344CB8AC3E}">
        <p14:creationId xmlns:p14="http://schemas.microsoft.com/office/powerpoint/2010/main" val="3575575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2" y="193200"/>
            <a:ext cx="640542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Minimum Viable Product-Must Have Features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Must Have Features and Reason:</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Easy Onboarding: </a:t>
            </a:r>
            <a:r>
              <a:rPr lang="en-IN" sz="1800" dirty="0">
                <a:latin typeface="Calibri"/>
                <a:ea typeface="Calibri"/>
                <a:cs typeface="Calibri"/>
                <a:sym typeface="Calibri"/>
              </a:rPr>
              <a:t>If there is a lengthy onboarding process the churn rate increases. If user is tracked by a unique account the data of user preferences can help us better hooking the user and thus drive revenue</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Allow selection of multiple languages for news feeds: </a:t>
            </a:r>
            <a:r>
              <a:rPr lang="en-IN" sz="1800" dirty="0">
                <a:latin typeface="Calibri"/>
                <a:ea typeface="Calibri"/>
                <a:cs typeface="Calibri"/>
                <a:sym typeface="Calibri"/>
              </a:rPr>
              <a:t>If user is allowed to select multiple languages on a news app it allows them to track news of multiple regions simultaneously. </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Allow users to save and share articles:</a:t>
            </a:r>
            <a:r>
              <a:rPr lang="en-IN" sz="1800" dirty="0">
                <a:latin typeface="Calibri"/>
                <a:ea typeface="Calibri"/>
                <a:cs typeface="Calibri"/>
                <a:sym typeface="Calibri"/>
              </a:rPr>
              <a:t> This step can be a prerequisite implicit data collection feature where we know which type of articles the user has saved and shared. These features can go into our next ML model of recommendations. It also builds brand when we measure the number of shared articles as a metric.</a:t>
            </a:r>
          </a:p>
          <a:p>
            <a:pPr marL="342900" lvl="0" indent="-342900" algn="l" rtl="0">
              <a:spcBef>
                <a:spcPts val="0"/>
              </a:spcBef>
              <a:spcAft>
                <a:spcPts val="0"/>
              </a:spcAft>
              <a:buFont typeface="+mj-lt"/>
              <a:buAutoNum type="arabicPeriod"/>
            </a:pPr>
            <a:r>
              <a:rPr lang="en-IN" sz="1800" b="1" dirty="0">
                <a:latin typeface="Calibri"/>
                <a:ea typeface="Calibri"/>
                <a:cs typeface="Calibri"/>
                <a:sym typeface="Calibri"/>
              </a:rPr>
              <a:t>Podcast recommendations with better audio quality: </a:t>
            </a:r>
            <a:r>
              <a:rPr lang="en-IN" sz="1800" dirty="0">
                <a:latin typeface="Calibri"/>
                <a:ea typeface="Calibri"/>
                <a:cs typeface="Calibri"/>
                <a:sym typeface="Calibri"/>
              </a:rPr>
              <a:t>Podcast drives more than 30% of user traffic and having a podcast recommendation engine is definitely a must have feature as of now. </a:t>
            </a:r>
          </a:p>
          <a:p>
            <a:pPr marL="342900" lvl="0" indent="-342900" algn="l" rtl="0">
              <a:spcBef>
                <a:spcPts val="0"/>
              </a:spcBef>
              <a:spcAft>
                <a:spcPts val="0"/>
              </a:spcAft>
              <a:buFont typeface="+mj-lt"/>
              <a:buAutoNum type="arabicPeriod"/>
            </a:pPr>
            <a:endParaRPr sz="1800" dirty="0">
              <a:latin typeface="Calibri"/>
              <a:ea typeface="Calibri"/>
              <a:cs typeface="Calibri"/>
              <a:sym typeface="Calibri"/>
            </a:endParaRPr>
          </a:p>
        </p:txBody>
      </p:sp>
    </p:spTree>
    <p:extLst>
      <p:ext uri="{BB962C8B-B14F-4D97-AF65-F5344CB8AC3E}">
        <p14:creationId xmlns:p14="http://schemas.microsoft.com/office/powerpoint/2010/main" val="1399432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295412" y="193200"/>
            <a:ext cx="691263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Minimum Viable Product-Nice to have Features</a:t>
            </a:r>
            <a:endParaRPr dirty="0"/>
          </a:p>
        </p:txBody>
      </p:sp>
      <p:sp>
        <p:nvSpPr>
          <p:cNvPr id="735" name="Google Shape;735;p51"/>
          <p:cNvSpPr txBox="1"/>
          <p:nvPr/>
        </p:nvSpPr>
        <p:spPr>
          <a:xfrm>
            <a:off x="0" y="642938"/>
            <a:ext cx="9144000" cy="4500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Calibri"/>
                <a:ea typeface="Calibri"/>
                <a:cs typeface="Calibri"/>
                <a:sym typeface="Calibri"/>
              </a:rPr>
              <a:t>Nice to have Features and Reason:</a:t>
            </a:r>
          </a:p>
          <a:p>
            <a:pPr marL="342900" indent="-342900">
              <a:buFont typeface="+mj-lt"/>
              <a:buAutoNum type="arabicPeriod"/>
            </a:pPr>
            <a:r>
              <a:rPr lang="en-IN" sz="1800" b="1" dirty="0">
                <a:latin typeface="Calibri"/>
                <a:ea typeface="Calibri"/>
                <a:cs typeface="Calibri"/>
                <a:sym typeface="Calibri"/>
              </a:rPr>
              <a:t>Enable news live streaming with closed captioning and transcripts:</a:t>
            </a:r>
            <a:r>
              <a:rPr lang="en-IN" sz="1800" dirty="0">
                <a:latin typeface="Calibri"/>
                <a:ea typeface="Calibri"/>
                <a:cs typeface="Calibri"/>
                <a:sym typeface="Calibri"/>
              </a:rPr>
              <a:t> With this user gets to watch the live feed of any language and understand the content. However as of now, from a market perspective we yet to have high speed internet and market reach. Also with more data collected from news articles and podcasts we are yet in the process of building a user profile. This feature can be our next to have feature.</a:t>
            </a:r>
          </a:p>
          <a:p>
            <a:pPr marL="342900" indent="-342900">
              <a:buFont typeface="+mj-lt"/>
              <a:buAutoNum type="arabicPeriod"/>
            </a:pPr>
            <a:r>
              <a:rPr lang="en-IN" sz="1800" b="1" dirty="0">
                <a:latin typeface="Calibri"/>
                <a:ea typeface="Calibri"/>
                <a:cs typeface="Calibri"/>
                <a:sym typeface="Calibri"/>
              </a:rPr>
              <a:t>Classify News/Podcasts as summarised text and immersive text using GPT Technologies: </a:t>
            </a:r>
            <a:r>
              <a:rPr lang="en-IN" sz="1800" dirty="0">
                <a:latin typeface="Calibri"/>
                <a:ea typeface="Calibri"/>
                <a:cs typeface="Calibri"/>
                <a:sym typeface="Calibri"/>
              </a:rPr>
              <a:t>This a great to have feature, but as of now we are still experimenting and collecting data of users with various features that go into building models. Some of these features can than be used in knowing whether a user likes summarised info or immersive info. This feature can again be our next to have feature.</a:t>
            </a:r>
          </a:p>
          <a:p>
            <a:pPr marL="342900" indent="-342900">
              <a:buFont typeface="+mj-lt"/>
              <a:buAutoNum type="arabicPeriod"/>
            </a:pPr>
            <a:endParaRPr lang="en-IN" sz="1800" dirty="0">
              <a:latin typeface="Calibri"/>
              <a:ea typeface="Calibri"/>
              <a:cs typeface="Calibri"/>
              <a:sym typeface="Calibri"/>
            </a:endParaRPr>
          </a:p>
          <a:p>
            <a:pPr marL="342900" indent="-342900">
              <a:buFont typeface="+mj-lt"/>
              <a:buAutoNum type="arabicPeriod"/>
            </a:pPr>
            <a:endParaRPr sz="1800" dirty="0">
              <a:latin typeface="Calibri"/>
              <a:ea typeface="Calibri"/>
              <a:cs typeface="Calibri"/>
              <a:sym typeface="Calibri"/>
            </a:endParaRPr>
          </a:p>
        </p:txBody>
      </p:sp>
    </p:spTree>
    <p:extLst>
      <p:ext uri="{BB962C8B-B14F-4D97-AF65-F5344CB8AC3E}">
        <p14:creationId xmlns:p14="http://schemas.microsoft.com/office/powerpoint/2010/main" val="2930171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4"/>
          <p:cNvSpPr txBox="1"/>
          <p:nvPr/>
        </p:nvSpPr>
        <p:spPr>
          <a:xfrm>
            <a:off x="560875" y="4107403"/>
            <a:ext cx="6895200" cy="650100"/>
          </a:xfrm>
          <a:prstGeom prst="rect">
            <a:avLst/>
          </a:prstGeom>
          <a:noFill/>
          <a:ln>
            <a:noFill/>
          </a:ln>
        </p:spPr>
        <p:txBody>
          <a:bodyPr spcFirstLastPara="1" wrap="square" lIns="91425" tIns="45700" rIns="91425" bIns="45700" anchor="b" anchorCtr="0">
            <a:noAutofit/>
          </a:bodyPr>
          <a:lstStyle/>
          <a:p>
            <a:r>
              <a:rPr lang="en-IN" sz="1100" dirty="0"/>
              <a:t>Disclaimer: All content and material on the UpGrad website is copyrighted material, either belonging to UpGrad or its </a:t>
            </a:r>
            <a:r>
              <a:rPr lang="en-IN" sz="1100" dirty="0" err="1"/>
              <a:t>bonafide</a:t>
            </a:r>
            <a:r>
              <a:rPr lang="en-IN" sz="1100" dirty="0"/>
              <a:t> contributors and is purely for the dissemination of education. You are permitted to access print and download extracts from this site purely for your own education only and on the following basis: </a:t>
            </a:r>
          </a:p>
          <a:p>
            <a:r>
              <a:rPr lang="en-IN" sz="1100" dirty="0"/>
              <a:t> </a:t>
            </a:r>
          </a:p>
          <a:p>
            <a:pPr marL="171450" lvl="0" indent="-171450">
              <a:buFont typeface="Arial" panose="020B0604020202020204" pitchFamily="34" charset="0"/>
              <a:buChar char="•"/>
            </a:pPr>
            <a:r>
              <a:rPr lang="en-IN" sz="1100" dirty="0"/>
              <a:t>You can download this document from the website for self-use only.</a:t>
            </a:r>
          </a:p>
          <a:p>
            <a:pPr marL="171450" lvl="0" indent="-171450">
              <a:buFont typeface="Arial" panose="020B0604020202020204" pitchFamily="34" charset="0"/>
              <a:buChar char="•"/>
            </a:pPr>
            <a:r>
              <a:rPr lang="en-IN" sz="1100" dirty="0"/>
              <a:t>Any copies of this document, in part or full, saved to disc or to any other storage medium may only be used for subsequent, self-viewing purposes or to print an individual extract or copy for non-commercial personal use only.</a:t>
            </a:r>
          </a:p>
          <a:p>
            <a:pPr marL="171450" lvl="0" indent="-171450">
              <a:buFont typeface="Arial" panose="020B0604020202020204" pitchFamily="34" charset="0"/>
              <a:buChar char="•"/>
            </a:pPr>
            <a:r>
              <a:rPr lang="en-IN" sz="1100" dirty="0"/>
              <a:t>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p>
          <a:p>
            <a:pPr marL="171450" lvl="0" indent="-171450">
              <a:buFont typeface="Arial" panose="020B0604020202020204" pitchFamily="34" charset="0"/>
              <a:buChar char="•"/>
            </a:pPr>
            <a:r>
              <a:rPr lang="en-IN" sz="1100" dirty="0"/>
              <a:t>No graphics, images or photographs from any accompanying text in this document will be used separately for unauthorised purposes.</a:t>
            </a:r>
          </a:p>
          <a:p>
            <a:pPr marL="171450" lvl="0" indent="-171450">
              <a:buFont typeface="Arial" panose="020B0604020202020204" pitchFamily="34" charset="0"/>
              <a:buChar char="•"/>
            </a:pPr>
            <a:r>
              <a:rPr lang="en-IN" sz="1100" dirty="0"/>
              <a:t>No material in this document will be modified, adapted or altered in any way.</a:t>
            </a:r>
          </a:p>
          <a:p>
            <a:pPr marL="171450" lvl="0" indent="-171450">
              <a:buFont typeface="Arial" panose="020B0604020202020204" pitchFamily="34" charset="0"/>
              <a:buChar char="•"/>
            </a:pPr>
            <a:r>
              <a:rPr lang="en-IN" sz="1100" dirty="0"/>
              <a:t>No part of this document or UpGrad content may be reproduced or stored in any other web site or included in any public or private electronic retrieval system or service without UpGrad’s prior written permission.</a:t>
            </a:r>
          </a:p>
          <a:p>
            <a:pPr marL="171450" lvl="0" indent="-171450">
              <a:buFont typeface="Arial" panose="020B0604020202020204" pitchFamily="34" charset="0"/>
              <a:buChar char="•"/>
            </a:pPr>
            <a:r>
              <a:rPr lang="en-IN" sz="1100" dirty="0"/>
              <a:t>Any rights not expressly granted in these terms are reserved.</a:t>
            </a:r>
          </a:p>
        </p:txBody>
      </p:sp>
      <p:pic>
        <p:nvPicPr>
          <p:cNvPr id="824" name="Google Shape;824;p64"/>
          <p:cNvPicPr preferRelativeResize="0"/>
          <p:nvPr/>
        </p:nvPicPr>
        <p:blipFill rotWithShape="1">
          <a:blip r:embed="rId3">
            <a:alphaModFix/>
          </a:blip>
          <a:srcRect/>
          <a:stretch/>
        </p:blipFill>
        <p:spPr>
          <a:xfrm>
            <a:off x="7582370" y="0"/>
            <a:ext cx="1356541" cy="15774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316674" y="121975"/>
            <a:ext cx="4255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Analysis</a:t>
            </a:r>
            <a:endParaRPr/>
          </a:p>
        </p:txBody>
      </p:sp>
      <p:sp>
        <p:nvSpPr>
          <p:cNvPr id="643" name="Google Shape;643;p38"/>
          <p:cNvSpPr txBox="1"/>
          <p:nvPr/>
        </p:nvSpPr>
        <p:spPr>
          <a:xfrm>
            <a:off x="0" y="635794"/>
            <a:ext cx="9144000" cy="4507706"/>
          </a:xfrm>
          <a:prstGeom prst="rect">
            <a:avLst/>
          </a:prstGeom>
          <a:noFill/>
          <a:ln>
            <a:noFill/>
          </a:ln>
        </p:spPr>
        <p:txBody>
          <a:bodyPr spcFirstLastPara="1" wrap="square" lIns="91425" tIns="91425" rIns="91425" bIns="91425" anchor="t" anchorCtr="0">
            <a:noAutofit/>
          </a:bodyPr>
          <a:lstStyle/>
          <a:p>
            <a:pPr marL="514350" indent="-285750" algn="l">
              <a:buFont typeface="Arial" panose="020B0604020202020204" pitchFamily="34" charset="0"/>
              <a:buChar char="•"/>
            </a:pPr>
            <a:r>
              <a:rPr lang="en-IN" sz="1800" b="1" dirty="0">
                <a:latin typeface="+mj-lt"/>
              </a:rPr>
              <a:t>Threat of New Entry: Medium Force</a:t>
            </a:r>
          </a:p>
          <a:p>
            <a:pPr marL="571500" indent="-342900" algn="l">
              <a:buFont typeface="+mj-lt"/>
              <a:buAutoNum type="arabicPeriod"/>
            </a:pPr>
            <a:r>
              <a:rPr lang="en-IN" sz="1800" dirty="0">
                <a:latin typeface="+mj-lt"/>
              </a:rPr>
              <a:t>Capital Requirements: Daily Hunt has raised a total of 1.7 Billion till date. Thus new entrant has to come with deep pockets. Entering .this market requires long term(in years) planning, It takes years to have regular customer base.</a:t>
            </a:r>
          </a:p>
          <a:p>
            <a:pPr marL="571500" indent="-342900" algn="l">
              <a:buFont typeface="+mj-lt"/>
              <a:buAutoNum type="arabicPeriod"/>
            </a:pPr>
            <a:r>
              <a:rPr lang="en-IN" sz="1800" dirty="0">
                <a:latin typeface="+mj-lt"/>
              </a:rPr>
              <a:t>Technology and Infrastructure costs keep scaling with new users, Skilled Tech Talent demands high CTC</a:t>
            </a:r>
          </a:p>
          <a:p>
            <a:pPr marL="571500" indent="-342900" algn="l">
              <a:buFont typeface="+mj-lt"/>
              <a:buAutoNum type="arabicPeriod"/>
            </a:pPr>
            <a:r>
              <a:rPr lang="en-IN" sz="1800" dirty="0">
                <a:latin typeface="+mj-lt"/>
              </a:rPr>
              <a:t>The four phases to hook a customer: Trigger, Action, Variable Reward and Customers Investment into app takes time and planning.</a:t>
            </a:r>
          </a:p>
          <a:p>
            <a:pPr marL="571500" indent="-342900" algn="l">
              <a:buFont typeface="+mj-lt"/>
              <a:buAutoNum type="arabicPeriod"/>
            </a:pPr>
            <a:r>
              <a:rPr lang="en-IN" sz="1800" dirty="0">
                <a:latin typeface="+mj-lt"/>
              </a:rPr>
              <a:t>New Entrants like way2news, News Bytes etc need to build a network of content partners which takes cost, time and effort.</a:t>
            </a:r>
          </a:p>
          <a:p>
            <a:pPr marL="571500" indent="-342900" algn="l">
              <a:buFont typeface="+mj-lt"/>
              <a:buAutoNum type="arabicPeriod"/>
            </a:pPr>
            <a:r>
              <a:rPr lang="en-IN" sz="1800" dirty="0">
                <a:latin typeface="+mj-lt"/>
              </a:rPr>
              <a:t>However having said this, its not entirely impossible for new entrants to capture niche and scale vertically or horizontally in future.</a:t>
            </a: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316674" y="121975"/>
            <a:ext cx="4255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Analysis</a:t>
            </a:r>
            <a:endParaRPr/>
          </a:p>
        </p:txBody>
      </p:sp>
      <p:sp>
        <p:nvSpPr>
          <p:cNvPr id="643" name="Google Shape;643;p38"/>
          <p:cNvSpPr txBox="1"/>
          <p:nvPr/>
        </p:nvSpPr>
        <p:spPr>
          <a:xfrm>
            <a:off x="0" y="635794"/>
            <a:ext cx="9144000" cy="4507706"/>
          </a:xfrm>
          <a:prstGeom prst="rect">
            <a:avLst/>
          </a:prstGeom>
          <a:noFill/>
          <a:ln>
            <a:noFill/>
          </a:ln>
        </p:spPr>
        <p:txBody>
          <a:bodyPr spcFirstLastPara="1" wrap="square" lIns="91425" tIns="91425" rIns="91425" bIns="91425" anchor="t" anchorCtr="0">
            <a:noAutofit/>
          </a:bodyPr>
          <a:lstStyle/>
          <a:p>
            <a:pPr marL="514350" indent="-285750" algn="l">
              <a:buFont typeface="Arial" panose="020B0604020202020204" pitchFamily="34" charset="0"/>
              <a:buChar char="•"/>
            </a:pPr>
            <a:r>
              <a:rPr lang="en-IN" sz="1800" b="1" dirty="0">
                <a:latin typeface="+mj-lt"/>
              </a:rPr>
              <a:t>Threat of Substitutes: Strong Force</a:t>
            </a:r>
          </a:p>
          <a:p>
            <a:pPr marL="571500" indent="-342900" algn="l">
              <a:buFont typeface="+mj-lt"/>
              <a:buAutoNum type="arabicPeriod"/>
            </a:pPr>
            <a:r>
              <a:rPr lang="en-IN" sz="1800" dirty="0">
                <a:latin typeface="+mj-lt"/>
              </a:rPr>
              <a:t>We are not only competing with news aggregators but also for the attention span of users in all other areas which demand their attention such as entertainment, audio and video. We have low switching cost.</a:t>
            </a:r>
          </a:p>
          <a:p>
            <a:pPr marL="571500" indent="-342900" algn="l">
              <a:buFont typeface="+mj-lt"/>
              <a:buAutoNum type="arabicPeriod"/>
            </a:pPr>
            <a:r>
              <a:rPr lang="en-IN" sz="1800" dirty="0">
                <a:solidFill>
                  <a:schemeClr val="dk1"/>
                </a:solidFill>
                <a:latin typeface="+mj-lt"/>
                <a:ea typeface="Calibri"/>
                <a:cs typeface="Calibri"/>
                <a:sym typeface="Calibri"/>
              </a:rPr>
              <a:t>Hyperlocal short form news aggregators are increasing with local Indian Languages. Hence loyalty will decrease further.</a:t>
            </a:r>
          </a:p>
          <a:p>
            <a:pPr marL="571500" indent="-342900" algn="l">
              <a:buFont typeface="+mj-lt"/>
              <a:buAutoNum type="arabicPeriod"/>
            </a:pPr>
            <a:r>
              <a:rPr lang="en-IN" sz="1800" dirty="0">
                <a:solidFill>
                  <a:schemeClr val="dk1"/>
                </a:solidFill>
                <a:latin typeface="+mj-lt"/>
                <a:ea typeface="Calibri"/>
                <a:cs typeface="Calibri"/>
                <a:sym typeface="Calibri"/>
              </a:rPr>
              <a:t>Local Hard Copy News Papers also demand attention of users and users can switch to them for quick browsing of headline news.</a:t>
            </a:r>
          </a:p>
          <a:p>
            <a:pPr marL="571500" indent="-342900" algn="l">
              <a:buFont typeface="Arial" panose="020B0604020202020204" pitchFamily="34" charset="0"/>
              <a:buChar char="•"/>
            </a:pPr>
            <a:r>
              <a:rPr lang="en-IN" sz="1800" b="1" dirty="0">
                <a:solidFill>
                  <a:schemeClr val="dk1"/>
                </a:solidFill>
                <a:latin typeface="+mj-lt"/>
                <a:ea typeface="Calibri"/>
                <a:cs typeface="Calibri"/>
                <a:sym typeface="Calibri"/>
              </a:rPr>
              <a:t>Bargaining Power of Buyers: Strong Force</a:t>
            </a:r>
          </a:p>
          <a:p>
            <a:pPr marL="571500" indent="-342900" algn="l">
              <a:buFont typeface="+mj-lt"/>
              <a:buAutoNum type="arabicPeriod"/>
            </a:pPr>
            <a:r>
              <a:rPr lang="en-IN" sz="1800" dirty="0">
                <a:solidFill>
                  <a:schemeClr val="dk1"/>
                </a:solidFill>
                <a:latin typeface="+mj-lt"/>
                <a:ea typeface="Calibri"/>
                <a:cs typeface="Calibri"/>
                <a:sym typeface="Calibri"/>
              </a:rPr>
              <a:t>Cost of Switching is low since most news aggregator apps are free to use.</a:t>
            </a:r>
          </a:p>
          <a:p>
            <a:pPr marL="571500" indent="-342900" algn="l">
              <a:buFont typeface="+mj-lt"/>
              <a:buAutoNum type="arabicPeriod"/>
            </a:pPr>
            <a:r>
              <a:rPr lang="en-IN" sz="1800" dirty="0">
                <a:solidFill>
                  <a:schemeClr val="dk1"/>
                </a:solidFill>
                <a:latin typeface="+mj-lt"/>
                <a:ea typeface="Calibri"/>
                <a:cs typeface="Calibri"/>
                <a:sym typeface="Calibri"/>
              </a:rPr>
              <a:t>Availability of Substitutes.</a:t>
            </a:r>
          </a:p>
          <a:p>
            <a:pPr marL="571500" indent="-342900" algn="l">
              <a:buFont typeface="+mj-lt"/>
              <a:buAutoNum type="arabicPeriod"/>
            </a:pPr>
            <a:r>
              <a:rPr lang="en-IN" sz="1800" dirty="0">
                <a:solidFill>
                  <a:schemeClr val="dk1"/>
                </a:solidFill>
                <a:latin typeface="+mj-lt"/>
                <a:ea typeface="Calibri"/>
                <a:cs typeface="Calibri"/>
                <a:sym typeface="Calibri"/>
              </a:rPr>
              <a:t>Driving DAU and MAU is a challenge</a:t>
            </a:r>
          </a:p>
          <a:p>
            <a:pPr marL="571500" indent="-342900" algn="l">
              <a:buFont typeface="+mj-lt"/>
              <a:buAutoNum type="arabicPeriod"/>
            </a:pPr>
            <a:endParaRPr lang="en-IN" sz="1800" dirty="0">
              <a:solidFill>
                <a:schemeClr val="dk1"/>
              </a:solidFill>
              <a:latin typeface="+mj-lt"/>
              <a:ea typeface="Calibri"/>
              <a:cs typeface="Calibri"/>
              <a:sym typeface="Calibri"/>
            </a:endParaRPr>
          </a:p>
          <a:p>
            <a:pPr marL="571500" indent="-342900" algn="l">
              <a:buFont typeface="+mj-lt"/>
              <a:buAutoNum type="arabicPeriod"/>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358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316674" y="121975"/>
            <a:ext cx="4255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Analysis</a:t>
            </a:r>
            <a:endParaRPr/>
          </a:p>
        </p:txBody>
      </p:sp>
      <p:sp>
        <p:nvSpPr>
          <p:cNvPr id="643" name="Google Shape;643;p38"/>
          <p:cNvSpPr txBox="1"/>
          <p:nvPr/>
        </p:nvSpPr>
        <p:spPr>
          <a:xfrm>
            <a:off x="0" y="635794"/>
            <a:ext cx="9144000" cy="4507706"/>
          </a:xfrm>
          <a:prstGeom prst="rect">
            <a:avLst/>
          </a:prstGeom>
          <a:noFill/>
          <a:ln>
            <a:noFill/>
          </a:ln>
        </p:spPr>
        <p:txBody>
          <a:bodyPr spcFirstLastPara="1" wrap="square" lIns="91425" tIns="91425" rIns="91425" bIns="91425" anchor="t" anchorCtr="0">
            <a:noAutofit/>
          </a:bodyPr>
          <a:lstStyle/>
          <a:p>
            <a:pPr marL="514350" indent="-285750" algn="l">
              <a:buFont typeface="Arial" panose="020B0604020202020204" pitchFamily="34" charset="0"/>
              <a:buChar char="•"/>
            </a:pPr>
            <a:r>
              <a:rPr lang="en-IN" sz="1800" b="1" dirty="0">
                <a:solidFill>
                  <a:schemeClr val="dk1"/>
                </a:solidFill>
                <a:latin typeface="+mj-lt"/>
                <a:ea typeface="Calibri"/>
                <a:cs typeface="Calibri"/>
                <a:sym typeface="Calibri"/>
              </a:rPr>
              <a:t>Bargaining Power of Suppliers</a:t>
            </a:r>
            <a:r>
              <a:rPr lang="en-IN" sz="1800" b="1" dirty="0">
                <a:latin typeface="+mj-lt"/>
              </a:rPr>
              <a:t>: Moderate Force</a:t>
            </a:r>
          </a:p>
          <a:p>
            <a:pPr marL="571500" indent="-342900">
              <a:buFont typeface="+mj-lt"/>
              <a:buAutoNum type="arabicPeriod"/>
            </a:pPr>
            <a:r>
              <a:rPr lang="en-IN" sz="1800" dirty="0">
                <a:latin typeface="+mj-lt"/>
              </a:rPr>
              <a:t>Until user is hooked to our platform we have low supplier bargaining power. </a:t>
            </a:r>
          </a:p>
          <a:p>
            <a:pPr marL="571500" indent="-342900" algn="l">
              <a:buFont typeface="+mj-lt"/>
              <a:buAutoNum type="arabicPeriod"/>
            </a:pPr>
            <a:r>
              <a:rPr lang="en-IN" sz="1800" dirty="0">
                <a:solidFill>
                  <a:schemeClr val="dk1"/>
                </a:solidFill>
                <a:latin typeface="+mj-lt"/>
                <a:ea typeface="Calibri"/>
                <a:cs typeface="Calibri"/>
                <a:sym typeface="Calibri"/>
              </a:rPr>
              <a:t>The Product Offered by other Creators are not very niche and unique. </a:t>
            </a:r>
          </a:p>
          <a:p>
            <a:pPr marL="571500" indent="-342900" algn="l">
              <a:buFont typeface="+mj-lt"/>
              <a:buAutoNum type="arabicPeriod"/>
            </a:pPr>
            <a:r>
              <a:rPr lang="en-US" sz="1800" dirty="0"/>
              <a:t>With 100K content partners and creators who publish 250K news and content pieces every day in 14 languages and a massive user base for feedback. With proper use of data, AIML technology to personalize content we can drive this bargaining power to a Strong Force.</a:t>
            </a:r>
            <a:endParaRPr lang="en-IN" sz="1800" dirty="0">
              <a:solidFill>
                <a:schemeClr val="dk1"/>
              </a:solidFill>
              <a:latin typeface="+mj-lt"/>
              <a:ea typeface="Calibri"/>
              <a:cs typeface="Calibri"/>
              <a:sym typeface="Calibri"/>
            </a:endParaRPr>
          </a:p>
          <a:p>
            <a:pPr marL="571500" indent="-342900" algn="l">
              <a:buFont typeface="+mj-lt"/>
              <a:buAutoNum type="arabicPeriod"/>
            </a:pPr>
            <a:endParaRPr lang="en-IN" sz="1800" dirty="0">
              <a:solidFill>
                <a:schemeClr val="dk1"/>
              </a:solidFill>
              <a:latin typeface="+mj-lt"/>
              <a:ea typeface="Calibri"/>
              <a:cs typeface="Calibri"/>
              <a:sym typeface="Calibri"/>
            </a:endParaRPr>
          </a:p>
          <a:p>
            <a:pPr marL="571500" indent="-342900" algn="l">
              <a:buFont typeface="+mj-lt"/>
              <a:buAutoNum type="arabicPeriod"/>
            </a:pPr>
            <a:endParaRPr lang="en-IN" sz="1800" dirty="0">
              <a:solidFill>
                <a:schemeClr val="dk1"/>
              </a:solidFill>
              <a:latin typeface="+mj-lt"/>
              <a:ea typeface="Calibri"/>
              <a:cs typeface="Calibri"/>
              <a:sym typeface="Calibri"/>
            </a:endParaRPr>
          </a:p>
          <a:p>
            <a:pPr marL="571500" indent="-342900" algn="l">
              <a:buFont typeface="+mj-lt"/>
              <a:buAutoNum type="arabicPeriod"/>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316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9"/>
          <p:cNvSpPr txBox="1">
            <a:spLocks noGrp="1"/>
          </p:cNvSpPr>
          <p:nvPr>
            <p:ph type="title"/>
          </p:nvPr>
        </p:nvSpPr>
        <p:spPr>
          <a:xfrm>
            <a:off x="316674" y="121975"/>
            <a:ext cx="4311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Porter's Five Forces Template</a:t>
            </a:r>
            <a:endParaRPr dirty="0"/>
          </a:p>
        </p:txBody>
      </p:sp>
      <p:sp>
        <p:nvSpPr>
          <p:cNvPr id="649" name="Google Shape;649;p39"/>
          <p:cNvSpPr txBox="1"/>
          <p:nvPr/>
        </p:nvSpPr>
        <p:spPr>
          <a:xfrm>
            <a:off x="630250" y="20729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39"/>
          <p:cNvSpPr txBox="1"/>
          <p:nvPr/>
        </p:nvSpPr>
        <p:spPr>
          <a:xfrm>
            <a:off x="782650" y="22253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39"/>
          <p:cNvSpPr txBox="1"/>
          <p:nvPr/>
        </p:nvSpPr>
        <p:spPr>
          <a:xfrm>
            <a:off x="935050" y="23777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39"/>
          <p:cNvSpPr txBox="1"/>
          <p:nvPr/>
        </p:nvSpPr>
        <p:spPr>
          <a:xfrm>
            <a:off x="1087450" y="25301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39"/>
          <p:cNvSpPr txBox="1"/>
          <p:nvPr/>
        </p:nvSpPr>
        <p:spPr>
          <a:xfrm>
            <a:off x="3516150" y="10043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39"/>
          <p:cNvSpPr txBox="1"/>
          <p:nvPr/>
        </p:nvSpPr>
        <p:spPr>
          <a:xfrm>
            <a:off x="51850" y="3299100"/>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Calibri"/>
                <a:ea typeface="Calibri"/>
                <a:cs typeface="Calibri"/>
                <a:sym typeface="Calibri"/>
              </a:rPr>
              <a:t>Bargaining Power of Suppliers</a:t>
            </a:r>
            <a:endParaRPr sz="1800" b="1" dirty="0">
              <a:latin typeface="Calibri"/>
              <a:ea typeface="Calibri"/>
              <a:cs typeface="Calibri"/>
              <a:sym typeface="Calibri"/>
            </a:endParaRPr>
          </a:p>
          <a:p>
            <a:pPr marL="0" lvl="0" indent="0" algn="ctr" rtl="0">
              <a:spcBef>
                <a:spcPts val="0"/>
              </a:spcBef>
              <a:spcAft>
                <a:spcPts val="0"/>
              </a:spcAft>
              <a:buNone/>
            </a:pPr>
            <a:r>
              <a:rPr lang="en-IN" sz="1800" b="1" dirty="0">
                <a:latin typeface="Calibri"/>
                <a:ea typeface="Calibri"/>
                <a:cs typeface="Calibri"/>
                <a:sym typeface="Calibri"/>
              </a:rPr>
              <a:t>"Moderate”</a:t>
            </a:r>
            <a:endParaRPr sz="1800" b="1" dirty="0">
              <a:latin typeface="Calibri"/>
              <a:ea typeface="Calibri"/>
              <a:cs typeface="Calibri"/>
              <a:sym typeface="Calibri"/>
            </a:endParaRPr>
          </a:p>
        </p:txBody>
      </p:sp>
      <p:sp>
        <p:nvSpPr>
          <p:cNvPr id="655" name="Google Shape;655;p39"/>
          <p:cNvSpPr/>
          <p:nvPr/>
        </p:nvSpPr>
        <p:spPr>
          <a:xfrm>
            <a:off x="3229275" y="1672000"/>
            <a:ext cx="2685600" cy="24801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800" b="1" dirty="0">
                <a:latin typeface="Calibri"/>
                <a:ea typeface="Calibri"/>
                <a:cs typeface="Calibri"/>
                <a:sym typeface="Calibri"/>
              </a:rPr>
              <a:t>Competitive Rivalry</a:t>
            </a:r>
            <a:endParaRPr sz="1800" b="1" dirty="0">
              <a:latin typeface="Calibri"/>
              <a:ea typeface="Calibri"/>
              <a:cs typeface="Calibri"/>
              <a:sym typeface="Calibri"/>
            </a:endParaRPr>
          </a:p>
          <a:p>
            <a:pPr marL="0" marR="0" lvl="0" indent="0" algn="ctr" rtl="0">
              <a:lnSpc>
                <a:spcPct val="100000"/>
              </a:lnSpc>
              <a:spcBef>
                <a:spcPts val="0"/>
              </a:spcBef>
              <a:spcAft>
                <a:spcPts val="0"/>
              </a:spcAft>
              <a:buNone/>
            </a:pPr>
            <a:r>
              <a:rPr lang="en-IN" sz="1800" b="1" dirty="0">
                <a:latin typeface="Calibri"/>
                <a:ea typeface="Calibri"/>
                <a:cs typeface="Calibri"/>
                <a:sym typeface="Calibri"/>
              </a:rPr>
              <a:t>"Strong Force”</a:t>
            </a:r>
            <a:endParaRPr sz="1800" b="1" dirty="0">
              <a:latin typeface="Calibri"/>
              <a:ea typeface="Calibri"/>
              <a:cs typeface="Calibri"/>
              <a:sym typeface="Calibri"/>
            </a:endParaRPr>
          </a:p>
        </p:txBody>
      </p:sp>
      <p:sp>
        <p:nvSpPr>
          <p:cNvPr id="656" name="Google Shape;656;p39"/>
          <p:cNvSpPr txBox="1"/>
          <p:nvPr/>
        </p:nvSpPr>
        <p:spPr>
          <a:xfrm>
            <a:off x="81975" y="685738"/>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Calibri"/>
                <a:ea typeface="Calibri"/>
                <a:cs typeface="Calibri"/>
                <a:sym typeface="Calibri"/>
              </a:rPr>
              <a:t>Threat of Entry</a:t>
            </a:r>
            <a:endParaRPr sz="1800" b="1" dirty="0">
              <a:latin typeface="Calibri"/>
              <a:ea typeface="Calibri"/>
              <a:cs typeface="Calibri"/>
              <a:sym typeface="Calibri"/>
            </a:endParaRPr>
          </a:p>
          <a:p>
            <a:pPr marL="0" lvl="0" indent="0" algn="ctr" rtl="0">
              <a:spcBef>
                <a:spcPts val="0"/>
              </a:spcBef>
              <a:spcAft>
                <a:spcPts val="0"/>
              </a:spcAft>
              <a:buNone/>
            </a:pPr>
            <a:r>
              <a:rPr lang="en-IN" sz="1800" b="1" dirty="0">
                <a:latin typeface="Calibri"/>
                <a:ea typeface="Calibri"/>
                <a:cs typeface="Calibri"/>
                <a:sym typeface="Calibri"/>
              </a:rPr>
              <a:t>“Medium Force”</a:t>
            </a:r>
            <a:endParaRPr sz="1800" b="1" dirty="0">
              <a:latin typeface="Calibri"/>
              <a:ea typeface="Calibri"/>
              <a:cs typeface="Calibri"/>
              <a:sym typeface="Calibri"/>
            </a:endParaRPr>
          </a:p>
          <a:p>
            <a:pPr marL="0" lvl="0" indent="0" algn="ctr" rtl="0">
              <a:spcBef>
                <a:spcPts val="0"/>
              </a:spcBef>
              <a:spcAft>
                <a:spcPts val="0"/>
              </a:spcAft>
              <a:buNone/>
            </a:pPr>
            <a:endParaRPr sz="3000" dirty="0">
              <a:latin typeface="Calibri"/>
              <a:ea typeface="Calibri"/>
              <a:cs typeface="Calibri"/>
              <a:sym typeface="Calibri"/>
            </a:endParaRPr>
          </a:p>
        </p:txBody>
      </p:sp>
      <p:sp>
        <p:nvSpPr>
          <p:cNvPr id="657" name="Google Shape;657;p39"/>
          <p:cNvSpPr txBox="1"/>
          <p:nvPr/>
        </p:nvSpPr>
        <p:spPr>
          <a:xfrm>
            <a:off x="5914725" y="3244963"/>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1800" b="1" dirty="0">
                <a:latin typeface="Calibri"/>
                <a:ea typeface="Calibri"/>
                <a:cs typeface="Calibri"/>
                <a:sym typeface="Calibri"/>
              </a:rPr>
              <a:t>Threat of Substitutes</a:t>
            </a:r>
            <a:endParaRPr sz="1800" b="1" dirty="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IN" sz="1800" b="1" dirty="0">
                <a:latin typeface="Calibri"/>
                <a:ea typeface="Calibri"/>
                <a:cs typeface="Calibri"/>
                <a:sym typeface="Calibri"/>
              </a:rPr>
              <a:t>“Strong Force”</a:t>
            </a:r>
            <a:endParaRPr sz="1800" b="1" dirty="0">
              <a:latin typeface="Calibri"/>
              <a:ea typeface="Calibri"/>
              <a:cs typeface="Calibri"/>
              <a:sym typeface="Calibri"/>
            </a:endParaRPr>
          </a:p>
        </p:txBody>
      </p:sp>
      <p:sp>
        <p:nvSpPr>
          <p:cNvPr id="658" name="Google Shape;658;p39"/>
          <p:cNvSpPr txBox="1"/>
          <p:nvPr/>
        </p:nvSpPr>
        <p:spPr>
          <a:xfrm>
            <a:off x="5914725" y="685738"/>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Calibri"/>
                <a:ea typeface="Calibri"/>
                <a:cs typeface="Calibri"/>
                <a:sym typeface="Calibri"/>
              </a:rPr>
              <a:t>Bargaining Power of Buyers</a:t>
            </a:r>
            <a:endParaRPr sz="1800" b="1" dirty="0">
              <a:latin typeface="Calibri"/>
              <a:ea typeface="Calibri"/>
              <a:cs typeface="Calibri"/>
              <a:sym typeface="Calibri"/>
            </a:endParaRPr>
          </a:p>
          <a:p>
            <a:pPr marL="457200" lvl="0" indent="0" algn="ctr" rtl="0">
              <a:spcBef>
                <a:spcPts val="0"/>
              </a:spcBef>
              <a:spcAft>
                <a:spcPts val="0"/>
              </a:spcAft>
              <a:buNone/>
            </a:pPr>
            <a:r>
              <a:rPr lang="en-IN" sz="1800" b="1" dirty="0">
                <a:latin typeface="Calibri"/>
                <a:ea typeface="Calibri"/>
                <a:cs typeface="Calibri"/>
                <a:sym typeface="Calibri"/>
              </a:rPr>
              <a:t>“Strong Force”</a:t>
            </a:r>
            <a:endParaRPr sz="1800" b="1"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Part 2: Competitive Analysis</a:t>
            </a:r>
            <a:endParaRPr dirty="0"/>
          </a:p>
        </p:txBody>
      </p:sp>
    </p:spTree>
    <p:extLst>
      <p:ext uri="{BB962C8B-B14F-4D97-AF65-F5344CB8AC3E}">
        <p14:creationId xmlns:p14="http://schemas.microsoft.com/office/powerpoint/2010/main" val="1503018695"/>
      </p:ext>
    </p:extLst>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9146</TotalTime>
  <Words>4962</Words>
  <Application>Microsoft Office PowerPoint</Application>
  <PresentationFormat>On-screen Show (16:9)</PresentationFormat>
  <Paragraphs>454</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Lato</vt:lpstr>
      <vt:lpstr>Roboto</vt:lpstr>
      <vt:lpstr>Proxima Nova</vt:lpstr>
      <vt:lpstr>Calibri</vt:lpstr>
      <vt:lpstr>MASTER_UPGRAD</vt:lpstr>
      <vt:lpstr>PowerPoint Presentation</vt:lpstr>
      <vt:lpstr>Submission Guidelines</vt:lpstr>
      <vt:lpstr>Part 1: Understanding the Market</vt:lpstr>
      <vt:lpstr>Target Market Identification</vt:lpstr>
      <vt:lpstr>Porter's Five Forces Analysis</vt:lpstr>
      <vt:lpstr>Porter's Five Forces Analysis</vt:lpstr>
      <vt:lpstr>Porter's Five Forces Analysis</vt:lpstr>
      <vt:lpstr>Porter's Five Forces Template</vt:lpstr>
      <vt:lpstr>Part 2: Competitive Analysis</vt:lpstr>
      <vt:lpstr>Competitor Analysis- Strengths and Weaknesses</vt:lpstr>
      <vt:lpstr>Competitor Analysis- Product Reviews</vt:lpstr>
      <vt:lpstr>Competitor Analysis- Performances</vt:lpstr>
      <vt:lpstr>Competitor Analysis- Future Initiatives of DC1,DC2</vt:lpstr>
      <vt:lpstr>Part 3: Business Objectives</vt:lpstr>
      <vt:lpstr>Business Goals and Problem Statement</vt:lpstr>
      <vt:lpstr>Part 4: User Research</vt:lpstr>
      <vt:lpstr>Objectives and Hypotheses</vt:lpstr>
      <vt:lpstr>Surveys &amp; Interviews</vt:lpstr>
      <vt:lpstr>Surveys and Interviews-Insights</vt:lpstr>
      <vt:lpstr>Part 5: Product Artefacts</vt:lpstr>
      <vt:lpstr>User Persona</vt:lpstr>
      <vt:lpstr>User Journey Map</vt:lpstr>
      <vt:lpstr>Part 6: Reimagine Your Product</vt:lpstr>
      <vt:lpstr>Reimagine Product or Process</vt:lpstr>
      <vt:lpstr>Reimagine Product or Process</vt:lpstr>
      <vt:lpstr>Reimagine Product or Process</vt:lpstr>
      <vt:lpstr>Part 7: Business Benefit Estimation</vt:lpstr>
      <vt:lpstr>Business Benefit Estimation- Success Metrics</vt:lpstr>
      <vt:lpstr>Business Benefit Estimation- Business Success Metrics</vt:lpstr>
      <vt:lpstr>Part 8: Data Setup</vt:lpstr>
      <vt:lpstr>Data for developing the AI/ML Solution- Type of Data</vt:lpstr>
      <vt:lpstr>Data for developing the AI/ML Solution-Sources of Data</vt:lpstr>
      <vt:lpstr>Data for developing the AI/ML Solution-Privacy Issues</vt:lpstr>
      <vt:lpstr>Data for developing the AI/ML Solution-Features</vt:lpstr>
      <vt:lpstr>Part 9:Selection and Measure of Model</vt:lpstr>
      <vt:lpstr>Identify Implementation Techniques</vt:lpstr>
      <vt:lpstr>Define Model Evaluation Metrics</vt:lpstr>
      <vt:lpstr>Justification of Model Evaluation Metrics</vt:lpstr>
      <vt:lpstr>Part 10: Minimum Viable Product</vt:lpstr>
      <vt:lpstr>Minimum Viable Product</vt:lpstr>
      <vt:lpstr>Minimum Viable Product-Must Have Features</vt:lpstr>
      <vt:lpstr>Minimum Viable Product-Nice to have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Singhal</dc:creator>
  <cp:lastModifiedBy>the homecoming</cp:lastModifiedBy>
  <cp:revision>49</cp:revision>
  <dcterms:modified xsi:type="dcterms:W3CDTF">2023-03-15T08:45:19Z</dcterms:modified>
</cp:coreProperties>
</file>