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9"/>
  </p:notesMasterIdLst>
  <p:sldIdLst>
    <p:sldId id="256" r:id="rId2"/>
    <p:sldId id="257" r:id="rId3"/>
    <p:sldId id="258" r:id="rId4"/>
    <p:sldId id="259" r:id="rId5"/>
    <p:sldId id="260" r:id="rId6"/>
    <p:sldId id="290" r:id="rId7"/>
    <p:sldId id="262" r:id="rId8"/>
    <p:sldId id="263" r:id="rId9"/>
    <p:sldId id="273" r:id="rId10"/>
    <p:sldId id="295" r:id="rId11"/>
    <p:sldId id="264" r:id="rId12"/>
    <p:sldId id="265" r:id="rId13"/>
    <p:sldId id="266" r:id="rId14"/>
    <p:sldId id="269" r:id="rId15"/>
    <p:sldId id="270" r:id="rId16"/>
    <p:sldId id="271" r:id="rId17"/>
    <p:sldId id="276" r:id="rId18"/>
    <p:sldId id="291" r:id="rId19"/>
    <p:sldId id="297" r:id="rId20"/>
    <p:sldId id="294" r:id="rId21"/>
    <p:sldId id="298" r:id="rId22"/>
    <p:sldId id="292" r:id="rId23"/>
    <p:sldId id="299" r:id="rId24"/>
    <p:sldId id="293" r:id="rId25"/>
    <p:sldId id="300" r:id="rId26"/>
    <p:sldId id="301" r:id="rId27"/>
    <p:sldId id="286"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Lato" panose="020F0502020204030203" pitchFamily="34" charset="0"/>
      <p:regular r:id="rId34"/>
      <p:bold r:id="rId35"/>
    </p:embeddedFont>
    <p:embeddedFont>
      <p:font typeface="Proxima Nova" panose="020B060402020202020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EF916E-E4ED-461B-B27E-FC02062E6889}">
  <a:tblStyle styleId="{ADEF916E-E4ED-461B-B27E-FC02062E6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8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d9b447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4d9b447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9" name="Google Shape;669;g74d9b447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extLst>
      <p:ext uri="{BB962C8B-B14F-4D97-AF65-F5344CB8AC3E}">
        <p14:creationId xmlns:p14="http://schemas.microsoft.com/office/powerpoint/2010/main" val="1444130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4d9b447a4_1_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74" name="Google Shape;674;g74d9b447a4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4d9b447a4_1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80" name="Google Shape;680;g74d9b447a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74d9b447a4_1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88" name="Google Shape;688;g74d9b447a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4d9b447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4d9b447a4_1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09" name="Google Shape;709;g74d9b447a4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7fd94811f7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14" name="Google Shape;714;g7fd94811f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fd94811f7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20" name="Google Shape;720;g7fd94811f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243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428263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8413a67c37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0" name="Google Shape;620;g8413a67c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210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2958852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957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3943736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948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255573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34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7fd94811f7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3" name="Google Shape;633;g7fd94811f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fd94811f7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9" name="Google Shape;639;g7fd94811f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extLst>
      <p:ext uri="{BB962C8B-B14F-4D97-AF65-F5344CB8AC3E}">
        <p14:creationId xmlns:p14="http://schemas.microsoft.com/office/powerpoint/2010/main" val="174610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d9b447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4d9b447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9" name="Google Shape;669;g74d9b447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3">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882650" y="1389321"/>
            <a:ext cx="6895200" cy="21579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Proxima Nova"/>
              <a:buNone/>
            </a:pPr>
            <a:r>
              <a:rPr lang="en-US" sz="4000" dirty="0">
                <a:solidFill>
                  <a:schemeClr val="dk1"/>
                </a:solidFill>
                <a:latin typeface="Proxima Nova"/>
                <a:ea typeface="Proxima Nova"/>
                <a:cs typeface="Proxima Nova"/>
                <a:sym typeface="Proxima Nova"/>
              </a:rPr>
              <a:t>AI/ML Solutions </a:t>
            </a:r>
          </a:p>
          <a:p>
            <a:pPr marL="0" lvl="0" indent="0" algn="ctr" rtl="0">
              <a:lnSpc>
                <a:spcPct val="90000"/>
              </a:lnSpc>
              <a:spcBef>
                <a:spcPts val="0"/>
              </a:spcBef>
              <a:spcAft>
                <a:spcPts val="0"/>
              </a:spcAft>
              <a:buClr>
                <a:schemeClr val="dk1"/>
              </a:buClr>
              <a:buSzPts val="4000"/>
              <a:buFont typeface="Proxima Nova"/>
              <a:buNone/>
            </a:pPr>
            <a:r>
              <a:rPr lang="en-US" sz="4000" dirty="0">
                <a:solidFill>
                  <a:schemeClr val="dk1"/>
                </a:solidFill>
                <a:latin typeface="Proxima Nova"/>
                <a:ea typeface="Proxima Nova"/>
                <a:cs typeface="Proxima Nova"/>
                <a:sym typeface="Proxima Nova"/>
              </a:rPr>
              <a:t>in </a:t>
            </a:r>
          </a:p>
          <a:p>
            <a:pPr marL="0" lvl="0" indent="0" algn="ctr" rtl="0">
              <a:lnSpc>
                <a:spcPct val="90000"/>
              </a:lnSpc>
              <a:spcBef>
                <a:spcPts val="0"/>
              </a:spcBef>
              <a:spcAft>
                <a:spcPts val="0"/>
              </a:spcAft>
              <a:buClr>
                <a:schemeClr val="dk1"/>
              </a:buClr>
              <a:buSzPts val="4000"/>
              <a:buFont typeface="Proxima Nova"/>
              <a:buNone/>
            </a:pPr>
            <a:r>
              <a:rPr lang="en-US" sz="4000" dirty="0">
                <a:solidFill>
                  <a:schemeClr val="dk1"/>
                </a:solidFill>
                <a:latin typeface="Proxima Nova"/>
                <a:ea typeface="Proxima Nova"/>
                <a:cs typeface="Proxima Nova"/>
                <a:sym typeface="Proxima Nova"/>
              </a:rPr>
              <a:t>Product Management</a:t>
            </a:r>
            <a:endParaRPr sz="4000" dirty="0">
              <a:solidFill>
                <a:schemeClr val="dk1"/>
              </a:solidFill>
              <a:latin typeface="Proxima Nova"/>
              <a:ea typeface="Proxima Nova"/>
              <a:cs typeface="Proxima Nova"/>
              <a:sym typeface="Proxima Nova"/>
            </a:endParaRPr>
          </a:p>
          <a:p>
            <a:pPr marL="0" lvl="0" indent="0" algn="ctr" rtl="0">
              <a:lnSpc>
                <a:spcPct val="90000"/>
              </a:lnSpc>
              <a:spcBef>
                <a:spcPts val="0"/>
              </a:spcBef>
              <a:spcAft>
                <a:spcPts val="0"/>
              </a:spcAft>
              <a:buClr>
                <a:schemeClr val="dk1"/>
              </a:buClr>
              <a:buSzPts val="4000"/>
              <a:buFont typeface="Proxima Nova"/>
              <a:buNone/>
            </a:pPr>
            <a:r>
              <a:rPr lang="en-IN" sz="2400" i="1" dirty="0">
                <a:solidFill>
                  <a:srgbClr val="FF0000"/>
                </a:solidFill>
                <a:latin typeface="Proxima Nova"/>
                <a:ea typeface="Proxima Nova"/>
                <a:cs typeface="Proxima Nova"/>
                <a:sym typeface="Proxima Nova"/>
              </a:rPr>
              <a:t>Capstone Project </a:t>
            </a:r>
            <a:endParaRPr sz="2400" i="1" dirty="0">
              <a:solidFill>
                <a:srgbClr val="FF0000"/>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4: User Research</a:t>
            </a:r>
            <a:endParaRPr dirty="0"/>
          </a:p>
        </p:txBody>
      </p:sp>
    </p:spTree>
    <p:extLst>
      <p:ext uri="{BB962C8B-B14F-4D97-AF65-F5344CB8AC3E}">
        <p14:creationId xmlns:p14="http://schemas.microsoft.com/office/powerpoint/2010/main" val="339789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2"/>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dirty="0"/>
              <a:t>Objectives and Hypotheses</a:t>
            </a:r>
            <a:endParaRPr dirty="0"/>
          </a:p>
        </p:txBody>
      </p:sp>
      <p:sp>
        <p:nvSpPr>
          <p:cNvPr id="677" name="Google Shape;677;p42"/>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&lt;Add more slides if required&gt;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3"/>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Surveys</a:t>
            </a:r>
            <a:endParaRPr/>
          </a:p>
        </p:txBody>
      </p:sp>
      <p:sp>
        <p:nvSpPr>
          <p:cNvPr id="683" name="Google Shape;683;p43"/>
          <p:cNvSpPr txBox="1"/>
          <p:nvPr/>
        </p:nvSpPr>
        <p:spPr>
          <a:xfrm>
            <a:off x="6138025" y="4547900"/>
            <a:ext cx="3174600" cy="6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Calibri"/>
                <a:ea typeface="Calibri"/>
                <a:cs typeface="Calibri"/>
                <a:sym typeface="Calibri"/>
              </a:rPr>
              <a:t>&lt;Add more slides if required&gt;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684" name="Google Shape;684;p43"/>
          <p:cNvSpPr txBox="1"/>
          <p:nvPr/>
        </p:nvSpPr>
        <p:spPr>
          <a:xfrm>
            <a:off x="316675" y="1003725"/>
            <a:ext cx="6402300" cy="9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dk1"/>
                </a:solidFill>
                <a:latin typeface="Calibri"/>
                <a:ea typeface="Calibri"/>
                <a:cs typeface="Calibri"/>
                <a:sym typeface="Calibri"/>
              </a:rPr>
              <a:t>&lt; Use this space to write your survey information and insights&gt;</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IN" sz="1800" dirty="0">
                <a:solidFill>
                  <a:schemeClr val="dk1"/>
                </a:solidFill>
                <a:latin typeface="Calibri"/>
                <a:ea typeface="Calibri"/>
                <a:cs typeface="Calibri"/>
                <a:sym typeface="Calibri"/>
              </a:rPr>
              <a:t>&lt; You can attach your survey questionnaire/response sheet link&gt;</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4"/>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Interviews</a:t>
            </a:r>
            <a:endParaRPr/>
          </a:p>
        </p:txBody>
      </p:sp>
      <p:sp>
        <p:nvSpPr>
          <p:cNvPr id="691" name="Google Shape;691;p44"/>
          <p:cNvSpPr txBox="1"/>
          <p:nvPr/>
        </p:nvSpPr>
        <p:spPr>
          <a:xfrm>
            <a:off x="6152000" y="4531500"/>
            <a:ext cx="3202800" cy="6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Calibri"/>
                <a:ea typeface="Calibri"/>
                <a:cs typeface="Calibri"/>
                <a:sym typeface="Calibri"/>
              </a:rPr>
              <a:t>&lt;Add more slides if required&gt;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692" name="Google Shape;692;p44"/>
          <p:cNvSpPr txBox="1"/>
          <p:nvPr/>
        </p:nvSpPr>
        <p:spPr>
          <a:xfrm>
            <a:off x="316675" y="1003725"/>
            <a:ext cx="6402300" cy="9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dk1"/>
                </a:solidFill>
                <a:latin typeface="Calibri"/>
                <a:ea typeface="Calibri"/>
                <a:cs typeface="Calibri"/>
                <a:sym typeface="Calibri"/>
              </a:rPr>
              <a:t>&lt; Use this space to write your interview questions and insights&gt;</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7"/>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5: Product Artefacts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8"/>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Persona</a:t>
            </a:r>
            <a:endParaRPr/>
          </a:p>
        </p:txBody>
      </p:sp>
      <p:sp>
        <p:nvSpPr>
          <p:cNvPr id="717" name="Google Shape;717;p48"/>
          <p:cNvSpPr txBox="1"/>
          <p:nvPr/>
        </p:nvSpPr>
        <p:spPr>
          <a:xfrm>
            <a:off x="380850" y="865025"/>
            <a:ext cx="8382300" cy="4097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alibri"/>
              <a:buChar char="●"/>
            </a:pPr>
            <a:r>
              <a:rPr lang="en-IN" sz="1800" dirty="0">
                <a:latin typeface="Calibri"/>
                <a:ea typeface="Calibri"/>
                <a:cs typeface="Calibri"/>
                <a:sym typeface="Calibri"/>
              </a:rPr>
              <a:t>Create user personas</a:t>
            </a:r>
            <a:endParaRPr sz="18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9"/>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Journey Map</a:t>
            </a:r>
            <a:endParaRPr/>
          </a:p>
        </p:txBody>
      </p:sp>
      <p:sp>
        <p:nvSpPr>
          <p:cNvPr id="723" name="Google Shape;723;p49"/>
          <p:cNvSpPr txBox="1"/>
          <p:nvPr/>
        </p:nvSpPr>
        <p:spPr>
          <a:xfrm>
            <a:off x="380850" y="829550"/>
            <a:ext cx="8382300" cy="4097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alibri"/>
              <a:buChar char="●"/>
            </a:pPr>
            <a:r>
              <a:rPr lang="en-IN" sz="1800" dirty="0">
                <a:latin typeface="Calibri"/>
                <a:ea typeface="Calibri"/>
                <a:cs typeface="Calibri"/>
                <a:sym typeface="Calibri"/>
              </a:rPr>
              <a:t>Create a user journey map </a:t>
            </a:r>
            <a:endParaRPr sz="1800"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6: Reimagine Your Product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4900363"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Reimagine Product or Process</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Calibri"/>
                <a:ea typeface="Calibri"/>
                <a:cs typeface="Calibri"/>
                <a:sym typeface="Calibri"/>
              </a:rPr>
              <a:t>&lt;</a:t>
            </a:r>
            <a:r>
              <a:rPr lang="en-IN" sz="1800" dirty="0">
                <a:solidFill>
                  <a:schemeClr val="dk1"/>
                </a:solidFill>
                <a:latin typeface="Calibri"/>
                <a:ea typeface="Calibri"/>
                <a:cs typeface="Calibri"/>
                <a:sym typeface="Calibri"/>
              </a:rPr>
              <a:t> Carry out the analysis as per the parameters mentioned in the problem statement </a:t>
            </a:r>
            <a:endParaRPr sz="1800" dirty="0">
              <a:latin typeface="Calibri"/>
              <a:ea typeface="Calibri"/>
              <a:cs typeface="Calibri"/>
              <a:sym typeface="Calibri"/>
            </a:endParaRPr>
          </a:p>
        </p:txBody>
      </p:sp>
      <p:sp>
        <p:nvSpPr>
          <p:cNvPr id="4" name="Google Shape;677;p42">
            <a:extLst>
              <a:ext uri="{FF2B5EF4-FFF2-40B4-BE49-F238E27FC236}">
                <a16:creationId xmlns:a16="http://schemas.microsoft.com/office/drawing/2014/main" id="{8BDE0518-6337-4F29-8D67-D12BA2AB2F59}"/>
              </a:ext>
            </a:extLst>
          </p:cNvPr>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&lt;Add more slides if required&gt;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10059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7: Business Benefit Estimation</a:t>
            </a:r>
            <a:endParaRPr dirty="0"/>
          </a:p>
        </p:txBody>
      </p:sp>
    </p:spTree>
    <p:extLst>
      <p:ext uri="{BB962C8B-B14F-4D97-AF65-F5344CB8AC3E}">
        <p14:creationId xmlns:p14="http://schemas.microsoft.com/office/powerpoint/2010/main" val="250511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5"/>
          <p:cNvSpPr txBox="1">
            <a:spLocks noGrp="1"/>
          </p:cNvSpPr>
          <p:nvPr>
            <p:ph type="title"/>
          </p:nvPr>
        </p:nvSpPr>
        <p:spPr>
          <a:xfrm>
            <a:off x="316674" y="121975"/>
            <a:ext cx="46194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Submission Guidelines</a:t>
            </a:r>
            <a:endParaRPr/>
          </a:p>
        </p:txBody>
      </p:sp>
      <p:sp>
        <p:nvSpPr>
          <p:cNvPr id="623" name="Google Shape;623;p35"/>
          <p:cNvSpPr txBox="1"/>
          <p:nvPr/>
        </p:nvSpPr>
        <p:spPr>
          <a:xfrm>
            <a:off x="134400" y="1301975"/>
            <a:ext cx="8318400" cy="377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IN" dirty="0"/>
              <a:t>Submit the following parts of the project in this </a:t>
            </a:r>
            <a:r>
              <a:rPr lang="en-IN" b="1" i="1" dirty="0"/>
              <a:t>“Presentation’’</a:t>
            </a:r>
            <a:r>
              <a:rPr lang="en-IN" b="1" dirty="0"/>
              <a:t> </a:t>
            </a:r>
            <a:r>
              <a:rPr lang="en-IN" dirty="0"/>
              <a:t>file</a:t>
            </a:r>
            <a:endParaRPr dirty="0"/>
          </a:p>
          <a:p>
            <a:pPr marL="596900" lvl="1" algn="l" rtl="0">
              <a:lnSpc>
                <a:spcPct val="115000"/>
              </a:lnSpc>
              <a:spcBef>
                <a:spcPts val="0"/>
              </a:spcBef>
              <a:spcAft>
                <a:spcPts val="0"/>
              </a:spcAft>
              <a:buSzPts val="1400"/>
            </a:pPr>
            <a:endParaRPr lang="en-US" dirty="0">
              <a:solidFill>
                <a:schemeClr val="dk1"/>
              </a:solidFill>
            </a:endParaRPr>
          </a:p>
        </p:txBody>
      </p:sp>
      <p:sp>
        <p:nvSpPr>
          <p:cNvPr id="624" name="Google Shape;624;p35"/>
          <p:cNvSpPr txBox="1"/>
          <p:nvPr/>
        </p:nvSpPr>
        <p:spPr>
          <a:xfrm>
            <a:off x="134400" y="736875"/>
            <a:ext cx="8452800" cy="7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t>After completing all the parts of the project, you will have to submit your responses in the following manner. </a:t>
            </a:r>
            <a:endParaRPr/>
          </a:p>
        </p:txBody>
      </p:sp>
      <p:graphicFrame>
        <p:nvGraphicFramePr>
          <p:cNvPr id="2" name="Table 1">
            <a:extLst>
              <a:ext uri="{FF2B5EF4-FFF2-40B4-BE49-F238E27FC236}">
                <a16:creationId xmlns:a16="http://schemas.microsoft.com/office/drawing/2014/main" id="{12A84BCD-A284-40C1-A2C0-60022D94A3B8}"/>
              </a:ext>
            </a:extLst>
          </p:cNvPr>
          <p:cNvGraphicFramePr>
            <a:graphicFrameLocks noGrp="1"/>
          </p:cNvGraphicFramePr>
          <p:nvPr>
            <p:extLst>
              <p:ext uri="{D42A27DB-BD31-4B8C-83A1-F6EECF244321}">
                <p14:modId xmlns:p14="http://schemas.microsoft.com/office/powerpoint/2010/main" val="3194553429"/>
              </p:ext>
            </p:extLst>
          </p:nvPr>
        </p:nvGraphicFramePr>
        <p:xfrm>
          <a:off x="1727808" y="1672839"/>
          <a:ext cx="5688384" cy="3348686"/>
        </p:xfrm>
        <a:graphic>
          <a:graphicData uri="http://schemas.openxmlformats.org/drawingml/2006/table">
            <a:tbl>
              <a:tblPr/>
              <a:tblGrid>
                <a:gridCol w="1896128">
                  <a:extLst>
                    <a:ext uri="{9D8B030D-6E8A-4147-A177-3AD203B41FA5}">
                      <a16:colId xmlns:a16="http://schemas.microsoft.com/office/drawing/2014/main" val="1177235731"/>
                    </a:ext>
                  </a:extLst>
                </a:gridCol>
                <a:gridCol w="1896128">
                  <a:extLst>
                    <a:ext uri="{9D8B030D-6E8A-4147-A177-3AD203B41FA5}">
                      <a16:colId xmlns:a16="http://schemas.microsoft.com/office/drawing/2014/main" val="3801130362"/>
                    </a:ext>
                  </a:extLst>
                </a:gridCol>
                <a:gridCol w="1896128">
                  <a:extLst>
                    <a:ext uri="{9D8B030D-6E8A-4147-A177-3AD203B41FA5}">
                      <a16:colId xmlns:a16="http://schemas.microsoft.com/office/drawing/2014/main" val="2796180130"/>
                    </a:ext>
                  </a:extLst>
                </a:gridCol>
              </a:tblGrid>
              <a:tr h="281988">
                <a:tc>
                  <a:txBody>
                    <a:bodyPr/>
                    <a:lstStyle/>
                    <a:p>
                      <a:pPr algn="ctr" rtl="0" fontAlgn="t">
                        <a:spcBef>
                          <a:spcPts val="0"/>
                        </a:spcBef>
                        <a:spcAft>
                          <a:spcPts val="0"/>
                        </a:spcAft>
                      </a:pPr>
                      <a:r>
                        <a:rPr lang="en-IN" sz="1100" b="1" i="0" u="none" strike="noStrike">
                          <a:solidFill>
                            <a:srgbClr val="000000"/>
                          </a:solidFill>
                          <a:effectLst/>
                          <a:latin typeface="Lato" panose="020F0502020204030203" pitchFamily="34" charset="0"/>
                        </a:rPr>
                        <a:t>Parts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1" i="0" u="none" strike="noStrike">
                          <a:solidFill>
                            <a:srgbClr val="000000"/>
                          </a:solidFill>
                          <a:effectLst/>
                          <a:latin typeface="Lato" panose="020F0502020204030203" pitchFamily="34" charset="0"/>
                        </a:rPr>
                        <a:t>Topic</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1" i="0" u="none" strike="noStrike">
                          <a:solidFill>
                            <a:srgbClr val="000000"/>
                          </a:solidFill>
                          <a:effectLst/>
                          <a:latin typeface="Lato" panose="020F0502020204030203" pitchFamily="34" charset="0"/>
                        </a:rPr>
                        <a:t>Weightage</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997601"/>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1</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Understanding the Market</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49333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2</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Competitive Analysis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96809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3 </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Business Objectives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390630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4</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User Research</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547417"/>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Product Artifacts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89437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6</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Reimagine Your Product</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829346"/>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7</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Business Benefit Estimation</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9309056"/>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8 </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Data Setup</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20%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725050"/>
                  </a:ext>
                </a:extLst>
              </a:tr>
              <a:tr h="442430">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9</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Lato" panose="020F0502020204030203" pitchFamily="34" charset="0"/>
                        </a:rPr>
                        <a:t>Selection and Measure of Model</a:t>
                      </a:r>
                      <a:endParaRPr lang="en-US"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20%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671305"/>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MVP</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Lato" panose="020F0502020204030203" pitchFamily="34" charset="0"/>
                        </a:rPr>
                        <a:t>10%</a:t>
                      </a:r>
                      <a:endParaRPr lang="en-IN" sz="1300" dirty="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868759"/>
                  </a:ext>
                </a:extLst>
              </a:tr>
            </a:tbl>
          </a:graphicData>
        </a:graphic>
      </p:graphicFrame>
      <p:sp>
        <p:nvSpPr>
          <p:cNvPr id="3" name="Rectangle 1">
            <a:extLst>
              <a:ext uri="{FF2B5EF4-FFF2-40B4-BE49-F238E27FC236}">
                <a16:creationId xmlns:a16="http://schemas.microsoft.com/office/drawing/2014/main" id="{543DD9F4-78DE-40B5-B0F0-06C340A493B0}"/>
              </a:ext>
            </a:extLst>
          </p:cNvPr>
          <p:cNvSpPr>
            <a:spLocks noChangeArrowheads="1"/>
          </p:cNvSpPr>
          <p:nvPr/>
        </p:nvSpPr>
        <p:spPr bwMode="auto">
          <a:xfrm>
            <a:off x="1727200" y="16731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Business Benefit Estimation</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Calibri"/>
                <a:ea typeface="Calibri"/>
                <a:cs typeface="Calibri"/>
                <a:sym typeface="Calibri"/>
              </a:rPr>
              <a:t>&lt;</a:t>
            </a:r>
            <a:r>
              <a:rPr lang="en-IN" sz="1800" dirty="0">
                <a:solidFill>
                  <a:schemeClr val="dk1"/>
                </a:solidFill>
                <a:latin typeface="Calibri"/>
                <a:ea typeface="Calibri"/>
                <a:cs typeface="Calibri"/>
                <a:sym typeface="Calibri"/>
              </a:rPr>
              <a:t> Carry out the analysis as per the parameters mentioned in the problem statement </a:t>
            </a:r>
            <a:endParaRPr sz="1800" dirty="0">
              <a:latin typeface="Calibri"/>
              <a:ea typeface="Calibri"/>
              <a:cs typeface="Calibri"/>
              <a:sym typeface="Calibri"/>
            </a:endParaRPr>
          </a:p>
        </p:txBody>
      </p:sp>
      <p:sp>
        <p:nvSpPr>
          <p:cNvPr id="4" name="Google Shape;677;p42">
            <a:extLst>
              <a:ext uri="{FF2B5EF4-FFF2-40B4-BE49-F238E27FC236}">
                <a16:creationId xmlns:a16="http://schemas.microsoft.com/office/drawing/2014/main" id="{CA2984CB-832B-49D5-9871-7CF278167E2C}"/>
              </a:ext>
            </a:extLst>
          </p:cNvPr>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&lt;Add more slides if required&gt;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403091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8: Data Setup</a:t>
            </a:r>
            <a:endParaRPr dirty="0"/>
          </a:p>
        </p:txBody>
      </p:sp>
    </p:spTree>
    <p:extLst>
      <p:ext uri="{BB962C8B-B14F-4D97-AF65-F5344CB8AC3E}">
        <p14:creationId xmlns:p14="http://schemas.microsoft.com/office/powerpoint/2010/main" val="4290843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680085"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Data for developing the AI/ML Solution</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Calibri"/>
                <a:ea typeface="Calibri"/>
                <a:cs typeface="Calibri"/>
                <a:sym typeface="Calibri"/>
              </a:rPr>
              <a:t>&lt;</a:t>
            </a:r>
            <a:r>
              <a:rPr lang="en-IN" sz="1800" dirty="0">
                <a:solidFill>
                  <a:schemeClr val="dk1"/>
                </a:solidFill>
                <a:latin typeface="Calibri"/>
                <a:ea typeface="Calibri"/>
                <a:cs typeface="Calibri"/>
                <a:sym typeface="Calibri"/>
              </a:rPr>
              <a:t> Carry out the analysis as per the parameters mentioned in the problem statement </a:t>
            </a:r>
            <a:endParaRPr sz="1800" dirty="0">
              <a:latin typeface="Calibri"/>
              <a:ea typeface="Calibri"/>
              <a:cs typeface="Calibri"/>
              <a:sym typeface="Calibri"/>
            </a:endParaRPr>
          </a:p>
        </p:txBody>
      </p:sp>
      <p:sp>
        <p:nvSpPr>
          <p:cNvPr id="4" name="Google Shape;677;p42">
            <a:extLst>
              <a:ext uri="{FF2B5EF4-FFF2-40B4-BE49-F238E27FC236}">
                <a16:creationId xmlns:a16="http://schemas.microsoft.com/office/drawing/2014/main" id="{7DA7EB41-6C9F-42AA-816D-149E6F1DABCA}"/>
              </a:ext>
            </a:extLst>
          </p:cNvPr>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&lt;Add more slides if required&gt;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356795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9:Selection and Measure of Model</a:t>
            </a:r>
            <a:endParaRPr dirty="0"/>
          </a:p>
        </p:txBody>
      </p:sp>
    </p:spTree>
    <p:extLst>
      <p:ext uri="{BB962C8B-B14F-4D97-AF65-F5344CB8AC3E}">
        <p14:creationId xmlns:p14="http://schemas.microsoft.com/office/powerpoint/2010/main" val="244929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Identify Implementation Techniques</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Calibri"/>
                <a:ea typeface="Calibri"/>
                <a:cs typeface="Calibri"/>
                <a:sym typeface="Calibri"/>
              </a:rPr>
              <a:t>&lt;</a:t>
            </a:r>
            <a:r>
              <a:rPr lang="en-IN" sz="1800" dirty="0">
                <a:solidFill>
                  <a:schemeClr val="dk1"/>
                </a:solidFill>
                <a:latin typeface="Calibri"/>
                <a:ea typeface="Calibri"/>
                <a:cs typeface="Calibri"/>
                <a:sym typeface="Calibri"/>
              </a:rPr>
              <a:t> Carry out the analysis as per the parameters mentioned in the problem statement </a:t>
            </a:r>
            <a:endParaRPr sz="1800" dirty="0">
              <a:latin typeface="Calibri"/>
              <a:ea typeface="Calibri"/>
              <a:cs typeface="Calibri"/>
              <a:sym typeface="Calibri"/>
            </a:endParaRPr>
          </a:p>
        </p:txBody>
      </p:sp>
      <p:sp>
        <p:nvSpPr>
          <p:cNvPr id="4" name="Google Shape;677;p42">
            <a:extLst>
              <a:ext uri="{FF2B5EF4-FFF2-40B4-BE49-F238E27FC236}">
                <a16:creationId xmlns:a16="http://schemas.microsoft.com/office/drawing/2014/main" id="{3B9CD824-13F5-43A1-929D-002143E455D4}"/>
              </a:ext>
            </a:extLst>
          </p:cNvPr>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&lt;Add more slides if required&gt;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2741843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10: Minimum Viable Product</a:t>
            </a:r>
            <a:endParaRPr dirty="0"/>
          </a:p>
        </p:txBody>
      </p:sp>
    </p:spTree>
    <p:extLst>
      <p:ext uri="{BB962C8B-B14F-4D97-AF65-F5344CB8AC3E}">
        <p14:creationId xmlns:p14="http://schemas.microsoft.com/office/powerpoint/2010/main" val="199714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Minimum Viable Product</a:t>
            </a:r>
            <a:endParaRPr dirty="0"/>
          </a:p>
        </p:txBody>
      </p:sp>
      <p:sp>
        <p:nvSpPr>
          <p:cNvPr id="735" name="Google Shape;735;p51"/>
          <p:cNvSpPr txBox="1"/>
          <p:nvPr/>
        </p:nvSpPr>
        <p:spPr>
          <a:xfrm>
            <a:off x="295413"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Calibri"/>
                <a:ea typeface="Calibri"/>
                <a:cs typeface="Calibri"/>
                <a:sym typeface="Calibri"/>
              </a:rPr>
              <a:t>&lt;</a:t>
            </a:r>
            <a:r>
              <a:rPr lang="en-IN" sz="1800" dirty="0">
                <a:solidFill>
                  <a:schemeClr val="dk1"/>
                </a:solidFill>
                <a:latin typeface="Calibri"/>
                <a:ea typeface="Calibri"/>
                <a:cs typeface="Calibri"/>
                <a:sym typeface="Calibri"/>
              </a:rPr>
              <a:t> Carry out the analysis as per the parameters mentioned in the problem statement&gt; </a:t>
            </a:r>
            <a:endParaRPr sz="1800" dirty="0">
              <a:latin typeface="Calibri"/>
              <a:ea typeface="Calibri"/>
              <a:cs typeface="Calibri"/>
              <a:sym typeface="Calibri"/>
            </a:endParaRPr>
          </a:p>
        </p:txBody>
      </p:sp>
      <p:sp>
        <p:nvSpPr>
          <p:cNvPr id="4" name="Google Shape;677;p42">
            <a:extLst>
              <a:ext uri="{FF2B5EF4-FFF2-40B4-BE49-F238E27FC236}">
                <a16:creationId xmlns:a16="http://schemas.microsoft.com/office/drawing/2014/main" id="{CA2984CB-832B-49D5-9871-7CF278167E2C}"/>
              </a:ext>
            </a:extLst>
          </p:cNvPr>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&lt;Add more slides if required&gt;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357557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4"/>
          <p:cNvSpPr txBox="1"/>
          <p:nvPr/>
        </p:nvSpPr>
        <p:spPr>
          <a:xfrm>
            <a:off x="560875" y="4107403"/>
            <a:ext cx="6895200" cy="650100"/>
          </a:xfrm>
          <a:prstGeom prst="rect">
            <a:avLst/>
          </a:prstGeom>
          <a:noFill/>
          <a:ln>
            <a:noFill/>
          </a:ln>
        </p:spPr>
        <p:txBody>
          <a:bodyPr spcFirstLastPara="1" wrap="square" lIns="91425" tIns="45700" rIns="91425" bIns="45700" anchor="b" anchorCtr="0">
            <a:noAutofit/>
          </a:bodyPr>
          <a:lstStyle/>
          <a:p>
            <a:r>
              <a:rPr lang="en-IN" sz="1100" dirty="0"/>
              <a:t>Disclaimer: All content and material on the UpGrad website is copyrighted material, either belonging to UpGrad or its </a:t>
            </a:r>
            <a:r>
              <a:rPr lang="en-IN" sz="1100" dirty="0" err="1"/>
              <a:t>bonafide</a:t>
            </a:r>
            <a:r>
              <a:rPr lang="en-IN" sz="1100" dirty="0"/>
              <a:t> contributors and is purely for the dissemination of education. You are permitted to access print and download extracts from this site purely for your own education only and on the following basis: </a:t>
            </a:r>
          </a:p>
          <a:p>
            <a:r>
              <a:rPr lang="en-IN" sz="1100" dirty="0"/>
              <a:t> </a:t>
            </a:r>
          </a:p>
          <a:p>
            <a:pPr marL="171450" lvl="0" indent="-171450">
              <a:buFont typeface="Arial" panose="020B0604020202020204" pitchFamily="34" charset="0"/>
              <a:buChar char="•"/>
            </a:pPr>
            <a:r>
              <a:rPr lang="en-IN" sz="1100" dirty="0"/>
              <a:t>You can download this document from the website for self-use only.</a:t>
            </a:r>
          </a:p>
          <a:p>
            <a:pPr marL="171450" lvl="0" indent="-171450">
              <a:buFont typeface="Arial" panose="020B0604020202020204" pitchFamily="34" charset="0"/>
              <a:buChar char="•"/>
            </a:pPr>
            <a:r>
              <a:rPr lang="en-IN" sz="1100" dirty="0"/>
              <a:t>Any copies of this document, in part or full, saved to disc or to any other storage medium may only be used for subsequent, self-viewing purposes or to print an individual extract or copy for non-commercial personal use only.</a:t>
            </a:r>
          </a:p>
          <a:p>
            <a:pPr marL="171450" lvl="0" indent="-171450">
              <a:buFont typeface="Arial" panose="020B0604020202020204" pitchFamily="34" charset="0"/>
              <a:buChar char="•"/>
            </a:pPr>
            <a:r>
              <a:rPr lang="en-IN" sz="1100" dirty="0"/>
              <a:t>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p>
          <a:p>
            <a:pPr marL="171450" lvl="0" indent="-171450">
              <a:buFont typeface="Arial" panose="020B0604020202020204" pitchFamily="34" charset="0"/>
              <a:buChar char="•"/>
            </a:pPr>
            <a:r>
              <a:rPr lang="en-IN" sz="1100" dirty="0"/>
              <a:t>No graphics, images or photographs from any accompanying text in this document will be used separately for unauthorised purposes.</a:t>
            </a:r>
          </a:p>
          <a:p>
            <a:pPr marL="171450" lvl="0" indent="-171450">
              <a:buFont typeface="Arial" panose="020B0604020202020204" pitchFamily="34" charset="0"/>
              <a:buChar char="•"/>
            </a:pPr>
            <a:r>
              <a:rPr lang="en-IN" sz="1100" dirty="0"/>
              <a:t>No material in this document will be modified, adapted or altered in any way.</a:t>
            </a:r>
          </a:p>
          <a:p>
            <a:pPr marL="171450" lvl="0" indent="-171450">
              <a:buFont typeface="Arial" panose="020B0604020202020204" pitchFamily="34" charset="0"/>
              <a:buChar char="•"/>
            </a:pPr>
            <a:r>
              <a:rPr lang="en-IN" sz="1100" dirty="0"/>
              <a:t>No part of this document or UpGrad content may be reproduced or stored in any other web site or included in any public or private electronic retrieval system or service without UpGrad’s prior written permission.</a:t>
            </a:r>
          </a:p>
          <a:p>
            <a:pPr marL="171450" lvl="0" indent="-171450">
              <a:buFont typeface="Arial" panose="020B0604020202020204" pitchFamily="34" charset="0"/>
              <a:buChar char="•"/>
            </a:pPr>
            <a:r>
              <a:rPr lang="en-IN" sz="1100" dirty="0"/>
              <a:t>Any rights not expressly granted in these terms are reserved.</a:t>
            </a:r>
          </a:p>
        </p:txBody>
      </p:sp>
      <p:pic>
        <p:nvPicPr>
          <p:cNvPr id="824" name="Google Shape;824;p64"/>
          <p:cNvPicPr preferRelativeResize="0"/>
          <p:nvPr/>
        </p:nvPicPr>
        <p:blipFill rotWithShape="1">
          <a:blip r:embed="rId3">
            <a:alphaModFix/>
          </a:blip>
          <a:srcRect/>
          <a:stretch/>
        </p:blipFill>
        <p:spPr>
          <a:xfrm>
            <a:off x="7582370" y="0"/>
            <a:ext cx="1356541" cy="15774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1: Understanding the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7"/>
          <p:cNvSpPr txBox="1">
            <a:spLocks noGrp="1"/>
          </p:cNvSpPr>
          <p:nvPr>
            <p:ph type="title"/>
          </p:nvPr>
        </p:nvSpPr>
        <p:spPr>
          <a:xfrm>
            <a:off x="316674" y="121975"/>
            <a:ext cx="46194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Target Market Identification</a:t>
            </a:r>
            <a:endParaRPr/>
          </a:p>
        </p:txBody>
      </p:sp>
      <p:sp>
        <p:nvSpPr>
          <p:cNvPr id="636" name="Google Shape;636;p37"/>
          <p:cNvSpPr txBox="1"/>
          <p:nvPr/>
        </p:nvSpPr>
        <p:spPr>
          <a:xfrm>
            <a:off x="6083875" y="443547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&lt;Add more slides if required&gt;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8"/>
          <p:cNvSpPr txBox="1">
            <a:spLocks noGrp="1"/>
          </p:cNvSpPr>
          <p:nvPr>
            <p:ph type="title"/>
          </p:nvPr>
        </p:nvSpPr>
        <p:spPr>
          <a:xfrm>
            <a:off x="316674" y="121975"/>
            <a:ext cx="4255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Porter's Five Forces Analysis</a:t>
            </a:r>
            <a:endParaRPr/>
          </a:p>
        </p:txBody>
      </p:sp>
      <p:sp>
        <p:nvSpPr>
          <p:cNvPr id="642" name="Google Shape;642;p38"/>
          <p:cNvSpPr txBox="1"/>
          <p:nvPr/>
        </p:nvSpPr>
        <p:spPr>
          <a:xfrm>
            <a:off x="6144000" y="4435475"/>
            <a:ext cx="3000000" cy="8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&lt;Add more slides if required&gt;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38"/>
          <p:cNvSpPr txBox="1"/>
          <p:nvPr/>
        </p:nvSpPr>
        <p:spPr>
          <a:xfrm>
            <a:off x="1180500" y="948750"/>
            <a:ext cx="6514500" cy="16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dk1"/>
                </a:solidFill>
                <a:latin typeface="Calibri"/>
                <a:ea typeface="Calibri"/>
                <a:cs typeface="Calibri"/>
                <a:sym typeface="Calibri"/>
              </a:rPr>
              <a:t>NOTE</a:t>
            </a:r>
            <a:r>
              <a:rPr lang="en-IN" sz="1800" dirty="0">
                <a:solidFill>
                  <a:schemeClr val="dk1"/>
                </a:solidFill>
                <a:latin typeface="Calibri"/>
                <a:ea typeface="Calibri"/>
                <a:cs typeface="Calibri"/>
                <a:sym typeface="Calibri"/>
              </a:rPr>
              <a:t>:  You can provide a brief analysis of the five forces here, and then list down three bullet points for each of the five forces in the editable template provided in next slide. </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2: Competitive Analysis</a:t>
            </a:r>
            <a:endParaRPr dirty="0"/>
          </a:p>
        </p:txBody>
      </p:sp>
    </p:spTree>
    <p:extLst>
      <p:ext uri="{BB962C8B-B14F-4D97-AF65-F5344CB8AC3E}">
        <p14:creationId xmlns:p14="http://schemas.microsoft.com/office/powerpoint/2010/main" val="150301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Competitor Analysis</a:t>
            </a:r>
            <a:endParaRPr/>
          </a:p>
        </p:txBody>
      </p:sp>
      <p:sp>
        <p:nvSpPr>
          <p:cNvPr id="664" name="Google Shape;664;p40"/>
          <p:cNvSpPr txBox="1"/>
          <p:nvPr/>
        </p:nvSpPr>
        <p:spPr>
          <a:xfrm>
            <a:off x="251775" y="995125"/>
            <a:ext cx="6402300" cy="9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dk1"/>
                </a:solidFill>
                <a:latin typeface="Calibri"/>
                <a:ea typeface="Calibri"/>
                <a:cs typeface="Calibri"/>
                <a:sym typeface="Calibri"/>
              </a:rPr>
              <a:t>&lt; Carry out the analysis as per the parameters mentioned in the problem statement &gt;</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65" name="Google Shape;665;p40"/>
          <p:cNvSpPr txBox="1"/>
          <p:nvPr/>
        </p:nvSpPr>
        <p:spPr>
          <a:xfrm>
            <a:off x="6144000" y="4556500"/>
            <a:ext cx="3000000" cy="12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&lt;Add more slides if required&gt;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3: Business Objectives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316678" y="121966"/>
            <a:ext cx="6282596"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Business Goals and Problem Statement</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Calibri"/>
                <a:ea typeface="Calibri"/>
                <a:cs typeface="Calibri"/>
                <a:sym typeface="Calibri"/>
              </a:rPr>
              <a:t>&lt;List business goals and corresponding problem statement here. Mention assumptions if any.&gt;</a:t>
            </a:r>
            <a:endParaRPr sz="18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1071</Words>
  <Application>Microsoft Office PowerPoint</Application>
  <PresentationFormat>On-screen Show (16:9)</PresentationFormat>
  <Paragraphs>187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Lato</vt:lpstr>
      <vt:lpstr>Calibri</vt:lpstr>
      <vt:lpstr>Arial</vt:lpstr>
      <vt:lpstr>Roboto</vt:lpstr>
      <vt:lpstr>Proxima Nova</vt:lpstr>
      <vt:lpstr>MASTER_UPGRAD</vt:lpstr>
      <vt:lpstr>PowerPoint Presentation</vt:lpstr>
      <vt:lpstr>Submission Guidelines</vt:lpstr>
      <vt:lpstr>Part 1: Understanding the Market</vt:lpstr>
      <vt:lpstr>Target Market Identification</vt:lpstr>
      <vt:lpstr>Porter's Five Forces Analysis</vt:lpstr>
      <vt:lpstr>Part 2: Competitive Analysis</vt:lpstr>
      <vt:lpstr>Competitor Analysis</vt:lpstr>
      <vt:lpstr>Part 3: Business Objectives</vt:lpstr>
      <vt:lpstr>Business Goals and Problem Statement</vt:lpstr>
      <vt:lpstr>Part 4: User Research</vt:lpstr>
      <vt:lpstr>Objectives and Hypotheses</vt:lpstr>
      <vt:lpstr>Surveys</vt:lpstr>
      <vt:lpstr>Interviews</vt:lpstr>
      <vt:lpstr>Part 5: Product Artefacts</vt:lpstr>
      <vt:lpstr>User Persona</vt:lpstr>
      <vt:lpstr>User Journey Map</vt:lpstr>
      <vt:lpstr>Part 6: Reimagine Your Product</vt:lpstr>
      <vt:lpstr>Reimagine Product or Process</vt:lpstr>
      <vt:lpstr>Part 7: Business Benefit Estimation</vt:lpstr>
      <vt:lpstr>Business Benefit Estimation</vt:lpstr>
      <vt:lpstr>Part 8: Data Setup</vt:lpstr>
      <vt:lpstr>Data for developing the AI/ML Solution</vt:lpstr>
      <vt:lpstr>Part 9:Selection and Measure of Model</vt:lpstr>
      <vt:lpstr>Identify Implementation Techniques</vt:lpstr>
      <vt:lpstr>Part 10: Minimum Viable Product</vt:lpstr>
      <vt:lpstr>Minimum Viable Product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Singhal</dc:creator>
  <cp:lastModifiedBy>Jasmine Mehta</cp:lastModifiedBy>
  <cp:revision>17</cp:revision>
  <dcterms:modified xsi:type="dcterms:W3CDTF">2022-03-11T12:08:25Z</dcterms:modified>
</cp:coreProperties>
</file>