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62"/>
  </p:notesMasterIdLst>
  <p:sldIdLst>
    <p:sldId id="256" r:id="rId2"/>
    <p:sldId id="257" r:id="rId3"/>
    <p:sldId id="258" r:id="rId4"/>
    <p:sldId id="259" r:id="rId5"/>
    <p:sldId id="260" r:id="rId6"/>
    <p:sldId id="261" r:id="rId7"/>
    <p:sldId id="290" r:id="rId8"/>
    <p:sldId id="280" r:id="rId9"/>
    <p:sldId id="344" r:id="rId10"/>
    <p:sldId id="336" r:id="rId11"/>
    <p:sldId id="337" r:id="rId12"/>
    <p:sldId id="338" r:id="rId13"/>
    <p:sldId id="339" r:id="rId14"/>
    <p:sldId id="340" r:id="rId15"/>
    <p:sldId id="341" r:id="rId16"/>
    <p:sldId id="342" r:id="rId17"/>
    <p:sldId id="343" r:id="rId18"/>
    <p:sldId id="295" r:id="rId19"/>
    <p:sldId id="345" r:id="rId20"/>
    <p:sldId id="346" r:id="rId21"/>
    <p:sldId id="347" r:id="rId22"/>
    <p:sldId id="348" r:id="rId23"/>
    <p:sldId id="349" r:id="rId24"/>
    <p:sldId id="350" r:id="rId25"/>
    <p:sldId id="352" r:id="rId26"/>
    <p:sldId id="351" r:id="rId27"/>
    <p:sldId id="353" r:id="rId28"/>
    <p:sldId id="268" r:id="rId29"/>
    <p:sldId id="355" r:id="rId30"/>
    <p:sldId id="354" r:id="rId31"/>
    <p:sldId id="269" r:id="rId32"/>
    <p:sldId id="271" r:id="rId33"/>
    <p:sldId id="356" r:id="rId34"/>
    <p:sldId id="358" r:id="rId35"/>
    <p:sldId id="359" r:id="rId36"/>
    <p:sldId id="360" r:id="rId37"/>
    <p:sldId id="272" r:id="rId38"/>
    <p:sldId id="361" r:id="rId39"/>
    <p:sldId id="362" r:id="rId40"/>
    <p:sldId id="278" r:id="rId41"/>
    <p:sldId id="270" r:id="rId42"/>
    <p:sldId id="363" r:id="rId43"/>
    <p:sldId id="364" r:id="rId44"/>
    <p:sldId id="365" r:id="rId45"/>
    <p:sldId id="366" r:id="rId46"/>
    <p:sldId id="367" r:id="rId47"/>
    <p:sldId id="368" r:id="rId48"/>
    <p:sldId id="369" r:id="rId49"/>
    <p:sldId id="370" r:id="rId50"/>
    <p:sldId id="371" r:id="rId51"/>
    <p:sldId id="372" r:id="rId52"/>
    <p:sldId id="373" r:id="rId53"/>
    <p:sldId id="374" r:id="rId54"/>
    <p:sldId id="274" r:id="rId55"/>
    <p:sldId id="275" r:id="rId56"/>
    <p:sldId id="375" r:id="rId57"/>
    <p:sldId id="376" r:id="rId58"/>
    <p:sldId id="276" r:id="rId59"/>
    <p:sldId id="377" r:id="rId60"/>
    <p:sldId id="277" r:id="rId61"/>
  </p:sldIdLst>
  <p:sldSz cx="9144000" cy="5143500" type="screen16x9"/>
  <p:notesSz cx="6858000" cy="9144000"/>
  <p:embeddedFontLst>
    <p:embeddedFont>
      <p:font typeface="Calibri" panose="020F0502020204030204" pitchFamily="34" charset="0"/>
      <p:regular r:id="rId63"/>
      <p:bold r:id="rId64"/>
      <p:italic r:id="rId65"/>
      <p:boldItalic r:id="rId66"/>
    </p:embeddedFont>
    <p:embeddedFont>
      <p:font typeface="Lato" panose="020F0502020204030203" pitchFamily="34" charset="0"/>
      <p:regular r:id="rId67"/>
      <p:bold r:id="rId68"/>
      <p:italic r:id="rId69"/>
      <p:boldItalic r:id="rId70"/>
    </p:embeddedFont>
    <p:embeddedFont>
      <p:font typeface="Proxima Nova" panose="020B0604020202020204" charset="0"/>
      <p:regular r:id="rId71"/>
      <p:bold r:id="rId72"/>
      <p:italic r:id="rId73"/>
      <p:boldItalic r:id="rId74"/>
    </p:embeddedFont>
    <p:embeddedFont>
      <p:font typeface="Roboto" pitchFamily="2"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91B962-C026-428A-8EF9-DC035DDF0A0B}">
  <a:tblStyle styleId="{8491B962-C026-428A-8EF9-DC035DDF0A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fd94811f7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1" name="Google Shape;661;g7fd94811f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2471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fd94811f7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1" name="Google Shape;661;g7fd94811f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697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fd94811f7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1" name="Google Shape;661;g7fd94811f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738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fd94811f7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1" name="Google Shape;661;g7fd94811f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2084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e341697d2b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e341697d2b_2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ge341697d2b_2_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450389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e341697d2b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e341697d2b_2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ge341697d2b_2_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extLst>
      <p:ext uri="{BB962C8B-B14F-4D97-AF65-F5344CB8AC3E}">
        <p14:creationId xmlns:p14="http://schemas.microsoft.com/office/powerpoint/2010/main" val="66654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e341697d2b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e341697d2b_2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ge341697d2b_2_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1641447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e341697d2b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e341697d2b_2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ge341697d2b_2_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738871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74d9b447a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74d9b447a4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9" name="Google Shape;669;g74d9b447a4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18</a:t>
            </a:fld>
            <a:endParaRPr/>
          </a:p>
        </p:txBody>
      </p:sp>
    </p:spTree>
    <p:extLst>
      <p:ext uri="{BB962C8B-B14F-4D97-AF65-F5344CB8AC3E}">
        <p14:creationId xmlns:p14="http://schemas.microsoft.com/office/powerpoint/2010/main" val="1444130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e35fc995b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e35fc995be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e35fc995be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2576645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e341697d2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e341697d2b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ge341697d2b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e35fc995b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e35fc995be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e35fc995be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3153306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e35fc995b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e35fc995be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e35fc995be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extLst>
      <p:ext uri="{BB962C8B-B14F-4D97-AF65-F5344CB8AC3E}">
        <p14:creationId xmlns:p14="http://schemas.microsoft.com/office/powerpoint/2010/main" val="3956832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e35fc995b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e35fc995be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e35fc995be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3395359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e35fc995b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e35fc995be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e35fc995be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2011209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e35fc995b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e35fc995be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e35fc995be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extLst>
      <p:ext uri="{BB962C8B-B14F-4D97-AF65-F5344CB8AC3E}">
        <p14:creationId xmlns:p14="http://schemas.microsoft.com/office/powerpoint/2010/main" val="4220034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e35fc995b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e35fc995be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e35fc995be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extLst>
      <p:ext uri="{BB962C8B-B14F-4D97-AF65-F5344CB8AC3E}">
        <p14:creationId xmlns:p14="http://schemas.microsoft.com/office/powerpoint/2010/main" val="3561323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e35fc995b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e35fc995be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e35fc995be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26</a:t>
            </a:fld>
            <a:endParaRPr/>
          </a:p>
        </p:txBody>
      </p:sp>
    </p:spTree>
    <p:extLst>
      <p:ext uri="{BB962C8B-B14F-4D97-AF65-F5344CB8AC3E}">
        <p14:creationId xmlns:p14="http://schemas.microsoft.com/office/powerpoint/2010/main" val="2118951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e35fc995b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e35fc995be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e35fc995be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Tree>
    <p:extLst>
      <p:ext uri="{BB962C8B-B14F-4D97-AF65-F5344CB8AC3E}">
        <p14:creationId xmlns:p14="http://schemas.microsoft.com/office/powerpoint/2010/main" val="3864076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e35fc995b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e35fc995be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ge35fc995be_0_4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e35fc995b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e35fc995be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ge35fc995be_0_4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29</a:t>
            </a:fld>
            <a:endParaRPr/>
          </a:p>
        </p:txBody>
      </p:sp>
    </p:spTree>
    <p:extLst>
      <p:ext uri="{BB962C8B-B14F-4D97-AF65-F5344CB8AC3E}">
        <p14:creationId xmlns:p14="http://schemas.microsoft.com/office/powerpoint/2010/main" val="1791907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e341697d2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e341697d2b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ge341697d2b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e35fc995b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e35fc995be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ge35fc995be_0_4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30</a:t>
            </a:fld>
            <a:endParaRPr/>
          </a:p>
        </p:txBody>
      </p:sp>
    </p:spTree>
    <p:extLst>
      <p:ext uri="{BB962C8B-B14F-4D97-AF65-F5344CB8AC3E}">
        <p14:creationId xmlns:p14="http://schemas.microsoft.com/office/powerpoint/2010/main" val="3178051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e35fc995be_0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ge35fc995b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e35fc995b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e35fc995be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ge35fc995be_0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e35fc995b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e35fc995be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ge35fc995be_0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33</a:t>
            </a:fld>
            <a:endParaRPr/>
          </a:p>
        </p:txBody>
      </p:sp>
    </p:spTree>
    <p:extLst>
      <p:ext uri="{BB962C8B-B14F-4D97-AF65-F5344CB8AC3E}">
        <p14:creationId xmlns:p14="http://schemas.microsoft.com/office/powerpoint/2010/main" val="1129074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e35fc995b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e35fc995be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ge35fc995be_0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34</a:t>
            </a:fld>
            <a:endParaRPr/>
          </a:p>
        </p:txBody>
      </p:sp>
    </p:spTree>
    <p:extLst>
      <p:ext uri="{BB962C8B-B14F-4D97-AF65-F5344CB8AC3E}">
        <p14:creationId xmlns:p14="http://schemas.microsoft.com/office/powerpoint/2010/main" val="1540184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e35fc995b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e35fc995be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ge35fc995be_0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35</a:t>
            </a:fld>
            <a:endParaRPr/>
          </a:p>
        </p:txBody>
      </p:sp>
    </p:spTree>
    <p:extLst>
      <p:ext uri="{BB962C8B-B14F-4D97-AF65-F5344CB8AC3E}">
        <p14:creationId xmlns:p14="http://schemas.microsoft.com/office/powerpoint/2010/main" val="3838338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e35fc995b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e35fc995be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ge35fc995be_0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36</a:t>
            </a:fld>
            <a:endParaRPr/>
          </a:p>
        </p:txBody>
      </p:sp>
    </p:spTree>
    <p:extLst>
      <p:ext uri="{BB962C8B-B14F-4D97-AF65-F5344CB8AC3E}">
        <p14:creationId xmlns:p14="http://schemas.microsoft.com/office/powerpoint/2010/main" val="6594977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35fc995b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e35fc995be_0_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ge35fc995be_0_7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35fc995b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e35fc995be_0_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ge35fc995be_0_7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38</a:t>
            </a:fld>
            <a:endParaRPr/>
          </a:p>
        </p:txBody>
      </p:sp>
    </p:spTree>
    <p:extLst>
      <p:ext uri="{BB962C8B-B14F-4D97-AF65-F5344CB8AC3E}">
        <p14:creationId xmlns:p14="http://schemas.microsoft.com/office/powerpoint/2010/main" val="2899680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35fc995b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e35fc995be_0_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ge35fc995be_0_7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39</a:t>
            </a:fld>
            <a:endParaRPr/>
          </a:p>
        </p:txBody>
      </p:sp>
    </p:spTree>
    <p:extLst>
      <p:ext uri="{BB962C8B-B14F-4D97-AF65-F5344CB8AC3E}">
        <p14:creationId xmlns:p14="http://schemas.microsoft.com/office/powerpoint/2010/main" val="984726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e341697d2b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e341697d2b_2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ge341697d2b_2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e35fc995be_0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ge35fc995b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7653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42</a:t>
            </a:fld>
            <a:endParaRPr/>
          </a:p>
        </p:txBody>
      </p:sp>
    </p:spTree>
    <p:extLst>
      <p:ext uri="{BB962C8B-B14F-4D97-AF65-F5344CB8AC3E}">
        <p14:creationId xmlns:p14="http://schemas.microsoft.com/office/powerpoint/2010/main" val="8383389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43</a:t>
            </a:fld>
            <a:endParaRPr/>
          </a:p>
        </p:txBody>
      </p:sp>
    </p:spTree>
    <p:extLst>
      <p:ext uri="{BB962C8B-B14F-4D97-AF65-F5344CB8AC3E}">
        <p14:creationId xmlns:p14="http://schemas.microsoft.com/office/powerpoint/2010/main" val="22789569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44</a:t>
            </a:fld>
            <a:endParaRPr/>
          </a:p>
        </p:txBody>
      </p:sp>
    </p:spTree>
    <p:extLst>
      <p:ext uri="{BB962C8B-B14F-4D97-AF65-F5344CB8AC3E}">
        <p14:creationId xmlns:p14="http://schemas.microsoft.com/office/powerpoint/2010/main" val="25480570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45</a:t>
            </a:fld>
            <a:endParaRPr/>
          </a:p>
        </p:txBody>
      </p:sp>
    </p:spTree>
    <p:extLst>
      <p:ext uri="{BB962C8B-B14F-4D97-AF65-F5344CB8AC3E}">
        <p14:creationId xmlns:p14="http://schemas.microsoft.com/office/powerpoint/2010/main" val="24705090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46</a:t>
            </a:fld>
            <a:endParaRPr/>
          </a:p>
        </p:txBody>
      </p:sp>
    </p:spTree>
    <p:extLst>
      <p:ext uri="{BB962C8B-B14F-4D97-AF65-F5344CB8AC3E}">
        <p14:creationId xmlns:p14="http://schemas.microsoft.com/office/powerpoint/2010/main" val="16036385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47</a:t>
            </a:fld>
            <a:endParaRPr/>
          </a:p>
        </p:txBody>
      </p:sp>
    </p:spTree>
    <p:extLst>
      <p:ext uri="{BB962C8B-B14F-4D97-AF65-F5344CB8AC3E}">
        <p14:creationId xmlns:p14="http://schemas.microsoft.com/office/powerpoint/2010/main" val="22446033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48</a:t>
            </a:fld>
            <a:endParaRPr/>
          </a:p>
        </p:txBody>
      </p:sp>
    </p:spTree>
    <p:extLst>
      <p:ext uri="{BB962C8B-B14F-4D97-AF65-F5344CB8AC3E}">
        <p14:creationId xmlns:p14="http://schemas.microsoft.com/office/powerpoint/2010/main" val="32902229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49</a:t>
            </a:fld>
            <a:endParaRPr/>
          </a:p>
        </p:txBody>
      </p:sp>
    </p:spTree>
    <p:extLst>
      <p:ext uri="{BB962C8B-B14F-4D97-AF65-F5344CB8AC3E}">
        <p14:creationId xmlns:p14="http://schemas.microsoft.com/office/powerpoint/2010/main" val="3875534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e341697d2b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e341697d2b_2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ge341697d2b_2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50</a:t>
            </a:fld>
            <a:endParaRPr/>
          </a:p>
        </p:txBody>
      </p:sp>
    </p:spTree>
    <p:extLst>
      <p:ext uri="{BB962C8B-B14F-4D97-AF65-F5344CB8AC3E}">
        <p14:creationId xmlns:p14="http://schemas.microsoft.com/office/powerpoint/2010/main" val="26684680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51</a:t>
            </a:fld>
            <a:endParaRPr/>
          </a:p>
        </p:txBody>
      </p:sp>
    </p:spTree>
    <p:extLst>
      <p:ext uri="{BB962C8B-B14F-4D97-AF65-F5344CB8AC3E}">
        <p14:creationId xmlns:p14="http://schemas.microsoft.com/office/powerpoint/2010/main" val="37871150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52</a:t>
            </a:fld>
            <a:endParaRPr/>
          </a:p>
        </p:txBody>
      </p:sp>
    </p:spTree>
    <p:extLst>
      <p:ext uri="{BB962C8B-B14F-4D97-AF65-F5344CB8AC3E}">
        <p14:creationId xmlns:p14="http://schemas.microsoft.com/office/powerpoint/2010/main" val="17579531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35fc995b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35fc995b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ge35fc995be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53</a:t>
            </a:fld>
            <a:endParaRPr/>
          </a:p>
        </p:txBody>
      </p:sp>
    </p:spTree>
    <p:extLst>
      <p:ext uri="{BB962C8B-B14F-4D97-AF65-F5344CB8AC3E}">
        <p14:creationId xmlns:p14="http://schemas.microsoft.com/office/powerpoint/2010/main" val="15623417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e35fc995be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0" name="Google Shape;770;ge35fc995be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e35fc995b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e35fc995be_0_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ge35fc995be_0_9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e35fc995b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e35fc995be_0_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ge35fc995be_0_9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56</a:t>
            </a:fld>
            <a:endParaRPr/>
          </a:p>
        </p:txBody>
      </p:sp>
    </p:spTree>
    <p:extLst>
      <p:ext uri="{BB962C8B-B14F-4D97-AF65-F5344CB8AC3E}">
        <p14:creationId xmlns:p14="http://schemas.microsoft.com/office/powerpoint/2010/main" val="30539138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e35fc995b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e35fc995be_0_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ge35fc995be_0_9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57</a:t>
            </a:fld>
            <a:endParaRPr/>
          </a:p>
        </p:txBody>
      </p:sp>
    </p:spTree>
    <p:extLst>
      <p:ext uri="{BB962C8B-B14F-4D97-AF65-F5344CB8AC3E}">
        <p14:creationId xmlns:p14="http://schemas.microsoft.com/office/powerpoint/2010/main" val="41444161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e35fc995b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e35fc995be_0_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ge35fc995be_0_1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e35fc995b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e35fc995be_0_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ge35fc995be_0_9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59</a:t>
            </a:fld>
            <a:endParaRPr/>
          </a:p>
        </p:txBody>
      </p:sp>
    </p:spTree>
    <p:extLst>
      <p:ext uri="{BB962C8B-B14F-4D97-AF65-F5344CB8AC3E}">
        <p14:creationId xmlns:p14="http://schemas.microsoft.com/office/powerpoint/2010/main" val="485911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3" name="Google Shape;6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e35fc995be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e35fc995be_0_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8" name="Google Shape;798;ge35fc995be_0_10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8413a67c3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8413a67c37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28" name="Google Shape;628;g8413a67c37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extLst>
      <p:ext uri="{BB962C8B-B14F-4D97-AF65-F5344CB8AC3E}">
        <p14:creationId xmlns:p14="http://schemas.microsoft.com/office/powerpoint/2010/main" val="174610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7fd94811f7_0_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33" name="Google Shape;633;g7fd94811f7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8413a67c3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8413a67c37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28" name="Google Shape;628;g8413a67c37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extLst>
      <p:ext uri="{BB962C8B-B14F-4D97-AF65-F5344CB8AC3E}">
        <p14:creationId xmlns:p14="http://schemas.microsoft.com/office/powerpoint/2010/main" val="3747119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 name="Google Shape;19;p2"/>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2" name="Google Shape;122;p11"/>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1"/>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26" name="Google Shape;126;p11"/>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11"/>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39" name="Google Shape;139;p1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1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1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1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1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44" name="Google Shape;144;p1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53" name="Google Shape;153;p1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1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1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1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60" name="Google Shape;160;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1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1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1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1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1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1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1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1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1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1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1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1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1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1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1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3" name="Google Shape;183;p1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4" name="Google Shape;184;p1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7" name="Google Shape;18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88" name="Google Shape;188;p1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9" name="Google Shape;189;p1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3" name="Google Shape;193;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4" name="Google Shape;194;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15"/>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15"/>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15"/>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15"/>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15"/>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15"/>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15"/>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09" name="Google Shape;209;p1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5"/>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13" name="Google Shape;21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14" name="Google Shape;214;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16"/>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16"/>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16"/>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16"/>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25" name="Google Shape;22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6" name="Google Shape;226;p1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29" name="Google Shape;22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30" name="Google Shape;23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17"/>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17"/>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17"/>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17"/>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17"/>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17"/>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17"/>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17"/>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17"/>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17"/>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17"/>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17"/>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17"/>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17"/>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17"/>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17"/>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17"/>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53" name="Google Shape;253;p1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4" name="Google Shape;254;p1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7" name="Google Shape;257;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8" name="Google Shape;258;p18"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18"/>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18"/>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18"/>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18"/>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18"/>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18"/>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18"/>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18"/>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18"/>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18"/>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1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73" name="Google Shape;27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274" name="Google Shape;274;p19"/>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19"/>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19"/>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19"/>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19"/>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19"/>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19"/>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19"/>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19"/>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19"/>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19"/>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19"/>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19"/>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19"/>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19"/>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19"/>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19"/>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19"/>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19"/>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19"/>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19"/>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19"/>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19"/>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1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26" name="Google Shape;326;p1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7" name="Google Shape;327;p19"/>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30" name="Google Shape;33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331" name="Google Shape;331;p20"/>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20"/>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2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34" name="Google Shape;334;p2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5" name="Google Shape;335;p2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21"/>
        <p:cNvGrpSpPr/>
        <p:nvPr/>
      </p:nvGrpSpPr>
      <p:grpSpPr>
        <a:xfrm>
          <a:off x="0" y="0"/>
          <a:ext cx="0" cy="0"/>
          <a:chOff x="0" y="0"/>
          <a:chExt cx="0" cy="0"/>
        </a:xfrm>
      </p:grpSpPr>
      <p:sp>
        <p:nvSpPr>
          <p:cNvPr id="22" name="Google Shape;22;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4" name="Google Shape;24;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6" name="Google Shape;26;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8" name="Google Shape;28;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21"/>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40" name="Google Shape;340;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7" name="Google Shape;347;p22"/>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22"/>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22"/>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22"/>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22"/>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22"/>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22"/>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22"/>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22"/>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22"/>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59" name="Google Shape;359;p2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2" name="Google Shape;362;p23"/>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4" name="Google Shape;364;p23"/>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23"/>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23"/>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23"/>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23"/>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3"/>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70" name="Google Shape;370;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24"/>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24"/>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24"/>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24"/>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24"/>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24"/>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24"/>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24"/>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24"/>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24"/>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2" name="Google Shape;392;p24"/>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3" name="Google Shape;40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4" name="Google Shape;404;p24"/>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14" name="Google Shape;414;p25"/>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25"/>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25"/>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25"/>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25"/>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19" name="Google Shape;419;p25"/>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28" name="Google Shape;428;p25"/>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25"/>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25"/>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1" name="Google Shape;431;p2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35" name="Google Shape;435;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26"/>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26"/>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26"/>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26"/>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26"/>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26"/>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26"/>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26"/>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26"/>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26"/>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26"/>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26"/>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26"/>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26"/>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26"/>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26"/>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26"/>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26"/>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26"/>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26"/>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58" name="Google Shape;458;p2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9" name="Google Shape;459;p26"/>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3" name="Google Shape;463;p2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64" name="Google Shape;464;p2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5" name="Google Shape;465;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9" name="Google Shape;469;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28"/>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28"/>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28"/>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28"/>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28"/>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28"/>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28"/>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28"/>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84" name="Google Shape;484;p2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5" name="Google Shape;48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89" name="Google Shape;489;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29"/>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29"/>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29"/>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29"/>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00" name="Google Shape;500;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01" name="Google Shape;501;p29"/>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05" name="Google Shape;50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30"/>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30"/>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30"/>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30"/>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30"/>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30"/>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30"/>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30"/>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30"/>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30"/>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30"/>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30"/>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30"/>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30"/>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30"/>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30"/>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30"/>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30"/>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28" name="Google Shape;528;p3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30"/>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4"/>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Proxima Nova"/>
                <a:ea typeface="Proxima Nova"/>
                <a:cs typeface="Proxima Nova"/>
                <a:sym typeface="Proxima Nova"/>
              </a:defRPr>
            </a:lvl1pPr>
            <a:lvl2pPr marL="0" lvl="1" indent="0" algn="r">
              <a:spcBef>
                <a:spcPts val="0"/>
              </a:spcBef>
              <a:buNone/>
              <a:defRPr sz="900" b="0" i="0" u="none" strike="noStrike" cap="none">
                <a:solidFill>
                  <a:schemeClr val="lt1"/>
                </a:solidFill>
                <a:latin typeface="Proxima Nova"/>
                <a:ea typeface="Proxima Nova"/>
                <a:cs typeface="Proxima Nova"/>
                <a:sym typeface="Proxima Nova"/>
              </a:defRPr>
            </a:lvl2pPr>
            <a:lvl3pPr marL="0" lvl="2" indent="0" algn="r">
              <a:spcBef>
                <a:spcPts val="0"/>
              </a:spcBef>
              <a:buNone/>
              <a:defRPr sz="900" b="0" i="0" u="none" strike="noStrike" cap="none">
                <a:solidFill>
                  <a:schemeClr val="lt1"/>
                </a:solidFill>
                <a:latin typeface="Proxima Nova"/>
                <a:ea typeface="Proxima Nova"/>
                <a:cs typeface="Proxima Nova"/>
                <a:sym typeface="Proxima Nova"/>
              </a:defRPr>
            </a:lvl3pPr>
            <a:lvl4pPr marL="0" lvl="3" indent="0" algn="r">
              <a:spcBef>
                <a:spcPts val="0"/>
              </a:spcBef>
              <a:buNone/>
              <a:defRPr sz="900" b="0" i="0" u="none" strike="noStrike" cap="none">
                <a:solidFill>
                  <a:schemeClr val="lt1"/>
                </a:solidFill>
                <a:latin typeface="Proxima Nova"/>
                <a:ea typeface="Proxima Nova"/>
                <a:cs typeface="Proxima Nova"/>
                <a:sym typeface="Proxima Nova"/>
              </a:defRPr>
            </a:lvl4pPr>
            <a:lvl5pPr marL="0" lvl="4" indent="0" algn="r">
              <a:spcBef>
                <a:spcPts val="0"/>
              </a:spcBef>
              <a:buNone/>
              <a:defRPr sz="900" b="0" i="0" u="none" strike="noStrike" cap="none">
                <a:solidFill>
                  <a:schemeClr val="lt1"/>
                </a:solidFill>
                <a:latin typeface="Proxima Nova"/>
                <a:ea typeface="Proxima Nova"/>
                <a:cs typeface="Proxima Nova"/>
                <a:sym typeface="Proxima Nova"/>
              </a:defRPr>
            </a:lvl5pPr>
            <a:lvl6pPr marL="0" lvl="5" indent="0" algn="r">
              <a:spcBef>
                <a:spcPts val="0"/>
              </a:spcBef>
              <a:buNone/>
              <a:defRPr sz="900" b="0" i="0" u="none" strike="noStrike" cap="none">
                <a:solidFill>
                  <a:schemeClr val="lt1"/>
                </a:solidFill>
                <a:latin typeface="Proxima Nova"/>
                <a:ea typeface="Proxima Nova"/>
                <a:cs typeface="Proxima Nova"/>
                <a:sym typeface="Proxima Nova"/>
              </a:defRPr>
            </a:lvl6pPr>
            <a:lvl7pPr marL="0" lvl="6" indent="0" algn="r">
              <a:spcBef>
                <a:spcPts val="0"/>
              </a:spcBef>
              <a:buNone/>
              <a:defRPr sz="900" b="0" i="0" u="none" strike="noStrike" cap="none">
                <a:solidFill>
                  <a:schemeClr val="lt1"/>
                </a:solidFill>
                <a:latin typeface="Proxima Nova"/>
                <a:ea typeface="Proxima Nova"/>
                <a:cs typeface="Proxima Nova"/>
                <a:sym typeface="Proxima Nova"/>
              </a:defRPr>
            </a:lvl7pPr>
            <a:lvl8pPr marL="0" lvl="7" indent="0" algn="r">
              <a:spcBef>
                <a:spcPts val="0"/>
              </a:spcBef>
              <a:buNone/>
              <a:defRPr sz="900" b="0" i="0" u="none" strike="noStrike" cap="none">
                <a:solidFill>
                  <a:schemeClr val="lt1"/>
                </a:solidFill>
                <a:latin typeface="Proxima Nova"/>
                <a:ea typeface="Proxima Nova"/>
                <a:cs typeface="Proxima Nova"/>
                <a:sym typeface="Proxima Nova"/>
              </a:defRPr>
            </a:lvl8pPr>
            <a:lvl9pPr marL="0" lvl="8" indent="0" algn="r">
              <a:spcBef>
                <a:spcPts val="0"/>
              </a:spcBef>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35" name="Google Shape;35;p4"/>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33" name="Google Shape;533;p31"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31"/>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31"/>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31"/>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31"/>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31"/>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31"/>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31"/>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31"/>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31"/>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31"/>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49" name="Google Shape;549;p32"/>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32"/>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32"/>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32"/>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32"/>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32"/>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32"/>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32"/>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32"/>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32"/>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32"/>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32"/>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32"/>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32"/>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32"/>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32"/>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32"/>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32"/>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32"/>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32"/>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32"/>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32"/>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32"/>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32"/>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32"/>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1" name="Google Shape;601;p3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02" name="Google Shape;602;p32"/>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606" name="Google Shape;606;p33"/>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33"/>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9" name="Google Shape;609;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10" name="Google Shape;610;p3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 name="Google Shape;41;p5"/>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5" name="Google Shape;45;p5"/>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6" name="Google Shape;46;p5"/>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49"/>
        <p:cNvGrpSpPr/>
        <p:nvPr/>
      </p:nvGrpSpPr>
      <p:grpSpPr>
        <a:xfrm>
          <a:off x="0" y="0"/>
          <a:ext cx="0" cy="0"/>
          <a:chOff x="0" y="0"/>
          <a:chExt cx="0" cy="0"/>
        </a:xfrm>
      </p:grpSpPr>
      <p:sp>
        <p:nvSpPr>
          <p:cNvPr id="50" name="Google Shape;5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2" name="Google Shape;52;p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8" name="Google Shape;58;p7"/>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2" name="Google Shape;62;p7"/>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6" name="Google Shape;66;p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90" name="Google Shape;90;p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9" name="Google Shape;109;p9"/>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0" name="Google Shape;110;p9"/>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5" name="Google Shape;115;p10"/>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1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17" name="Google Shape;117;p1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a:ea typeface="Proxima Nova"/>
                <a:cs typeface="Proxima Nova"/>
                <a:sym typeface="Proxima Nova"/>
              </a:defRPr>
            </a:lvl1pPr>
            <a:lvl2pPr marL="0" marR="0" lvl="1" indent="0" algn="r" rtl="0">
              <a:spcBef>
                <a:spcPts val="0"/>
              </a:spcBef>
              <a:buNone/>
              <a:defRPr sz="900" b="0" i="0" u="none" strike="noStrike" cap="none">
                <a:solidFill>
                  <a:srgbClr val="888888"/>
                </a:solidFill>
                <a:latin typeface="Proxima Nova"/>
                <a:ea typeface="Proxima Nova"/>
                <a:cs typeface="Proxima Nova"/>
                <a:sym typeface="Proxima Nova"/>
              </a:defRPr>
            </a:lvl2pPr>
            <a:lvl3pPr marL="0" marR="0" lvl="2" indent="0" algn="r" rtl="0">
              <a:spcBef>
                <a:spcPts val="0"/>
              </a:spcBef>
              <a:buNone/>
              <a:defRPr sz="900" b="0" i="0" u="none" strike="noStrike" cap="none">
                <a:solidFill>
                  <a:srgbClr val="888888"/>
                </a:solidFill>
                <a:latin typeface="Proxima Nova"/>
                <a:ea typeface="Proxima Nova"/>
                <a:cs typeface="Proxima Nova"/>
                <a:sym typeface="Proxima Nova"/>
              </a:defRPr>
            </a:lvl3pPr>
            <a:lvl4pPr marL="0" marR="0" lvl="3" indent="0" algn="r" rtl="0">
              <a:spcBef>
                <a:spcPts val="0"/>
              </a:spcBef>
              <a:buNone/>
              <a:defRPr sz="900" b="0" i="0" u="none" strike="noStrike" cap="none">
                <a:solidFill>
                  <a:srgbClr val="888888"/>
                </a:solidFill>
                <a:latin typeface="Proxima Nova"/>
                <a:ea typeface="Proxima Nova"/>
                <a:cs typeface="Proxima Nova"/>
                <a:sym typeface="Proxima Nova"/>
              </a:defRPr>
            </a:lvl4pPr>
            <a:lvl5pPr marL="0" marR="0" lvl="4" indent="0" algn="r" rtl="0">
              <a:spcBef>
                <a:spcPts val="0"/>
              </a:spcBef>
              <a:buNone/>
              <a:defRPr sz="900" b="0" i="0" u="none" strike="noStrike" cap="none">
                <a:solidFill>
                  <a:srgbClr val="888888"/>
                </a:solidFill>
                <a:latin typeface="Proxima Nova"/>
                <a:ea typeface="Proxima Nova"/>
                <a:cs typeface="Proxima Nova"/>
                <a:sym typeface="Proxima Nova"/>
              </a:defRPr>
            </a:lvl5pPr>
            <a:lvl6pPr marL="0" marR="0" lvl="5" indent="0" algn="r" rtl="0">
              <a:spcBef>
                <a:spcPts val="0"/>
              </a:spcBef>
              <a:buNone/>
              <a:defRPr sz="900" b="0" i="0" u="none" strike="noStrike" cap="none">
                <a:solidFill>
                  <a:srgbClr val="888888"/>
                </a:solidFill>
                <a:latin typeface="Proxima Nova"/>
                <a:ea typeface="Proxima Nova"/>
                <a:cs typeface="Proxima Nova"/>
                <a:sym typeface="Proxima Nova"/>
              </a:defRPr>
            </a:lvl6pPr>
            <a:lvl7pPr marL="0" marR="0" lvl="6" indent="0" algn="r" rtl="0">
              <a:spcBef>
                <a:spcPts val="0"/>
              </a:spcBef>
              <a:buNone/>
              <a:defRPr sz="900" b="0" i="0" u="none" strike="noStrike" cap="none">
                <a:solidFill>
                  <a:srgbClr val="888888"/>
                </a:solidFill>
                <a:latin typeface="Proxima Nova"/>
                <a:ea typeface="Proxima Nova"/>
                <a:cs typeface="Proxima Nova"/>
                <a:sym typeface="Proxima Nova"/>
              </a:defRPr>
            </a:lvl7pPr>
            <a:lvl8pPr marL="0" marR="0" lvl="7" indent="0" algn="r" rtl="0">
              <a:spcBef>
                <a:spcPts val="0"/>
              </a:spcBef>
              <a:buNone/>
              <a:defRPr sz="900" b="0" i="0" u="none" strike="noStrike" cap="none">
                <a:solidFill>
                  <a:srgbClr val="888888"/>
                </a:solidFill>
                <a:latin typeface="Proxima Nova"/>
                <a:ea typeface="Proxima Nova"/>
                <a:cs typeface="Proxima Nova"/>
                <a:sym typeface="Proxima Nova"/>
              </a:defRPr>
            </a:lvl8pPr>
            <a:lvl9pPr marL="0" marR="0" lvl="8" indent="0" algn="r" rtl="0">
              <a:spcBef>
                <a:spcPts val="0"/>
              </a:spcBef>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3" name="Google Shape;13;p1"/>
          <p:cNvPicPr preferRelativeResize="0"/>
          <p:nvPr/>
        </p:nvPicPr>
        <p:blipFill rotWithShape="1">
          <a:blip r:embed="rId34">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achal.kagwad@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pic>
        <p:nvPicPr>
          <p:cNvPr id="615" name="Google Shape;615;p34"/>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616" name="Google Shape;616;p34"/>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
        <p:nvSpPr>
          <p:cNvPr id="617" name="Google Shape;617;p34"/>
          <p:cNvSpPr txBox="1"/>
          <p:nvPr/>
        </p:nvSpPr>
        <p:spPr>
          <a:xfrm>
            <a:off x="581602" y="1783050"/>
            <a:ext cx="6895200" cy="15774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000"/>
              <a:buFont typeface="Proxima Nova"/>
              <a:buNone/>
            </a:pPr>
            <a:r>
              <a:rPr lang="en-IN" sz="4000" dirty="0">
                <a:solidFill>
                  <a:schemeClr val="dk1"/>
                </a:solidFill>
                <a:latin typeface="Lato"/>
                <a:ea typeface="Lato"/>
                <a:cs typeface="Lato"/>
                <a:sym typeface="Lato"/>
              </a:rPr>
              <a:t>Growth Product Management Specialisation</a:t>
            </a:r>
            <a:endParaRPr sz="4000" dirty="0">
              <a:solidFill>
                <a:schemeClr val="dk1"/>
              </a:solidFill>
              <a:latin typeface="Lato"/>
              <a:ea typeface="Lato"/>
              <a:cs typeface="Lato"/>
              <a:sym typeface="Lato"/>
            </a:endParaRPr>
          </a:p>
          <a:p>
            <a:pPr marL="0" marR="0" lvl="0" indent="0" algn="ctr" rtl="0">
              <a:lnSpc>
                <a:spcPct val="90000"/>
              </a:lnSpc>
              <a:spcBef>
                <a:spcPts val="0"/>
              </a:spcBef>
              <a:spcAft>
                <a:spcPts val="0"/>
              </a:spcAft>
              <a:buClr>
                <a:schemeClr val="dk1"/>
              </a:buClr>
              <a:buSzPts val="4000"/>
              <a:buFont typeface="Proxima Nova"/>
              <a:buNone/>
            </a:pPr>
            <a:r>
              <a:rPr lang="en-IN" sz="2700" dirty="0">
                <a:solidFill>
                  <a:srgbClr val="F5333F"/>
                </a:solidFill>
                <a:latin typeface="Lato"/>
                <a:ea typeface="Lato"/>
                <a:cs typeface="Lato"/>
                <a:sym typeface="Lato"/>
              </a:rPr>
              <a:t>Industry Project</a:t>
            </a:r>
            <a:endParaRPr sz="2700" dirty="0">
              <a:solidFill>
                <a:srgbClr val="F5333F"/>
              </a:solidFill>
              <a:latin typeface="Lato"/>
              <a:ea typeface="Lato"/>
              <a:cs typeface="Lato"/>
              <a:sym typeface="Lato"/>
            </a:endParaRPr>
          </a:p>
        </p:txBody>
      </p:sp>
      <p:sp>
        <p:nvSpPr>
          <p:cNvPr id="618" name="Google Shape;618;p34"/>
          <p:cNvSpPr txBox="1"/>
          <p:nvPr/>
        </p:nvSpPr>
        <p:spPr>
          <a:xfrm>
            <a:off x="2256802" y="3360450"/>
            <a:ext cx="3544800" cy="1923573"/>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chemeClr val="dk1"/>
              </a:buClr>
              <a:buSzPts val="4000"/>
              <a:buFont typeface="Proxima Nova"/>
              <a:buNone/>
            </a:pPr>
            <a:r>
              <a:rPr lang="en-IN" sz="2000" i="1" dirty="0">
                <a:solidFill>
                  <a:srgbClr val="FF0000"/>
                </a:solidFill>
                <a:latin typeface="Proxima Nova"/>
                <a:ea typeface="Proxima Nova"/>
                <a:cs typeface="Proxima Nova"/>
                <a:sym typeface="Proxima Nova"/>
              </a:rPr>
              <a:t>By: ACHAL KAGWAD</a:t>
            </a:r>
          </a:p>
          <a:p>
            <a:pPr marL="0" lvl="0" indent="0" algn="ctr" rtl="0">
              <a:lnSpc>
                <a:spcPct val="90000"/>
              </a:lnSpc>
              <a:spcBef>
                <a:spcPts val="0"/>
              </a:spcBef>
              <a:spcAft>
                <a:spcPts val="0"/>
              </a:spcAft>
              <a:buClr>
                <a:schemeClr val="dk1"/>
              </a:buClr>
              <a:buSzPts val="4000"/>
              <a:buFont typeface="Proxima Nova"/>
              <a:buNone/>
            </a:pPr>
            <a:r>
              <a:rPr lang="en-IN" sz="2000" i="1" dirty="0">
                <a:solidFill>
                  <a:srgbClr val="FF0000"/>
                </a:solidFill>
                <a:latin typeface="Proxima Nova"/>
                <a:ea typeface="Proxima Nova"/>
                <a:cs typeface="Proxima Nova"/>
                <a:sym typeface="Proxima Nova"/>
              </a:rPr>
              <a:t>COHORT-C14</a:t>
            </a:r>
          </a:p>
          <a:p>
            <a:pPr marL="0" lvl="0" indent="0" algn="ctr" rtl="0">
              <a:lnSpc>
                <a:spcPct val="90000"/>
              </a:lnSpc>
              <a:spcBef>
                <a:spcPts val="0"/>
              </a:spcBef>
              <a:spcAft>
                <a:spcPts val="0"/>
              </a:spcAft>
              <a:buClr>
                <a:schemeClr val="dk1"/>
              </a:buClr>
              <a:buSzPts val="4000"/>
              <a:buFont typeface="Proxima Nova"/>
              <a:buNone/>
            </a:pPr>
            <a:r>
              <a:rPr lang="en-IN" sz="2000" i="1" dirty="0">
                <a:solidFill>
                  <a:srgbClr val="FF0000"/>
                </a:solidFill>
                <a:latin typeface="Proxima Nova"/>
                <a:ea typeface="Proxima Nova"/>
                <a:cs typeface="Proxima Nova"/>
                <a:sym typeface="Proxima Nova"/>
              </a:rPr>
              <a:t>Date: 2nd May 2023</a:t>
            </a:r>
            <a:br>
              <a:rPr lang="en-IN" sz="2000" i="1" dirty="0">
                <a:solidFill>
                  <a:srgbClr val="FF0000"/>
                </a:solidFill>
                <a:latin typeface="Proxima Nova"/>
                <a:ea typeface="Proxima Nova"/>
                <a:cs typeface="Proxima Nova"/>
                <a:sym typeface="Proxima Nova"/>
              </a:rPr>
            </a:br>
            <a:r>
              <a:rPr lang="en-IN" sz="2000" i="1" dirty="0">
                <a:solidFill>
                  <a:srgbClr val="FF0000"/>
                </a:solidFill>
                <a:latin typeface="Proxima Nova"/>
                <a:ea typeface="Proxima Nova"/>
                <a:cs typeface="Proxima Nova"/>
                <a:sym typeface="Proxima Nova"/>
                <a:hlinkClick r:id="rId4"/>
              </a:rPr>
              <a:t>achal.kagwad@gmail.com</a:t>
            </a:r>
            <a:r>
              <a:rPr lang="en-IN" sz="2000" i="1" dirty="0">
                <a:solidFill>
                  <a:srgbClr val="FF0000"/>
                </a:solidFill>
                <a:latin typeface="Proxima Nova"/>
                <a:ea typeface="Proxima Nova"/>
                <a:cs typeface="Proxima Nova"/>
                <a:sym typeface="Proxima Nova"/>
              </a:rPr>
              <a:t> | 9108302174</a:t>
            </a:r>
            <a:endParaRPr lang="en-IN" sz="2000" i="1" baseline="30000" dirty="0">
              <a:solidFill>
                <a:srgbClr val="FF0000"/>
              </a:solidFill>
              <a:latin typeface="Proxima Nova"/>
              <a:ea typeface="Proxima Nova"/>
              <a:cs typeface="Proxima Nova"/>
              <a:sym typeface="Proxima Nova"/>
            </a:endParaRPr>
          </a:p>
          <a:p>
            <a:pPr marL="0" lvl="0" indent="0" algn="l" rtl="0">
              <a:spcBef>
                <a:spcPts val="0"/>
              </a:spcBef>
              <a:spcAft>
                <a:spcPts val="0"/>
              </a:spcAft>
              <a:buNone/>
            </a:pPr>
            <a:r>
              <a:rPr lang="en-IN" sz="2300" dirty="0">
                <a:latin typeface="Lato"/>
                <a:ea typeface="Lato"/>
                <a:cs typeface="Lato"/>
                <a:sym typeface="Lato"/>
              </a:rPr>
              <a:t> </a:t>
            </a:r>
            <a:endParaRPr sz="2300" dirty="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0"/>
          <p:cNvSpPr txBox="1">
            <a:spLocks noGrp="1"/>
          </p:cNvSpPr>
          <p:nvPr>
            <p:ph type="title"/>
          </p:nvPr>
        </p:nvSpPr>
        <p:spPr>
          <a:xfrm>
            <a:off x="316676" y="121975"/>
            <a:ext cx="713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Task 2: Competitor Analysis- Strengths and Weaknesses</a:t>
            </a:r>
            <a:endParaRPr dirty="0"/>
          </a:p>
        </p:txBody>
      </p:sp>
      <p:graphicFrame>
        <p:nvGraphicFramePr>
          <p:cNvPr id="2" name="Table 2">
            <a:extLst>
              <a:ext uri="{FF2B5EF4-FFF2-40B4-BE49-F238E27FC236}">
                <a16:creationId xmlns:a16="http://schemas.microsoft.com/office/drawing/2014/main" id="{C05B1F1E-C2FE-AF36-75D6-3E6BA8633A7C}"/>
              </a:ext>
            </a:extLst>
          </p:cNvPr>
          <p:cNvGraphicFramePr>
            <a:graphicFrameLocks noGrp="1"/>
          </p:cNvGraphicFramePr>
          <p:nvPr>
            <p:extLst>
              <p:ext uri="{D42A27DB-BD31-4B8C-83A1-F6EECF244321}">
                <p14:modId xmlns:p14="http://schemas.microsoft.com/office/powerpoint/2010/main" val="3553116112"/>
              </p:ext>
            </p:extLst>
          </p:nvPr>
        </p:nvGraphicFramePr>
        <p:xfrm>
          <a:off x="127592" y="680484"/>
          <a:ext cx="8832110" cy="3826270"/>
        </p:xfrm>
        <a:graphic>
          <a:graphicData uri="http://schemas.openxmlformats.org/drawingml/2006/table">
            <a:tbl>
              <a:tblPr firstRow="1" bandRow="1">
                <a:tableStyleId>{35758FB7-9AC5-4552-8A53-C91805E547FA}</a:tableStyleId>
              </a:tblPr>
              <a:tblGrid>
                <a:gridCol w="1518946">
                  <a:extLst>
                    <a:ext uri="{9D8B030D-6E8A-4147-A177-3AD203B41FA5}">
                      <a16:colId xmlns:a16="http://schemas.microsoft.com/office/drawing/2014/main" val="227034917"/>
                    </a:ext>
                  </a:extLst>
                </a:gridCol>
                <a:gridCol w="3712152">
                  <a:extLst>
                    <a:ext uri="{9D8B030D-6E8A-4147-A177-3AD203B41FA5}">
                      <a16:colId xmlns:a16="http://schemas.microsoft.com/office/drawing/2014/main" val="3677860149"/>
                    </a:ext>
                  </a:extLst>
                </a:gridCol>
                <a:gridCol w="3601012">
                  <a:extLst>
                    <a:ext uri="{9D8B030D-6E8A-4147-A177-3AD203B41FA5}">
                      <a16:colId xmlns:a16="http://schemas.microsoft.com/office/drawing/2014/main" val="793554012"/>
                    </a:ext>
                  </a:extLst>
                </a:gridCol>
              </a:tblGrid>
              <a:tr h="351840">
                <a:tc>
                  <a:txBody>
                    <a:bodyPr/>
                    <a:lstStyle/>
                    <a:p>
                      <a:r>
                        <a:rPr lang="en-IN" dirty="0"/>
                        <a:t>CRITERIA</a:t>
                      </a:r>
                    </a:p>
                  </a:txBody>
                  <a:tcPr/>
                </a:tc>
                <a:tc>
                  <a:txBody>
                    <a:bodyPr/>
                    <a:lstStyle/>
                    <a:p>
                      <a:r>
                        <a:rPr lang="en-IN" dirty="0"/>
                        <a:t>NETFLIX</a:t>
                      </a:r>
                    </a:p>
                  </a:txBody>
                  <a:tcPr/>
                </a:tc>
                <a:tc>
                  <a:txBody>
                    <a:bodyPr/>
                    <a:lstStyle/>
                    <a:p>
                      <a:r>
                        <a:rPr lang="en-IN" dirty="0"/>
                        <a:t>AMAZON PRIME VIDEO</a:t>
                      </a:r>
                    </a:p>
                  </a:txBody>
                  <a:tcPr/>
                </a:tc>
                <a:extLst>
                  <a:ext uri="{0D108BD9-81ED-4DB2-BD59-A6C34878D82A}">
                    <a16:rowId xmlns:a16="http://schemas.microsoft.com/office/drawing/2014/main" val="3128374270"/>
                  </a:ext>
                </a:extLst>
              </a:tr>
              <a:tr h="1889470">
                <a:tc>
                  <a:txBody>
                    <a:bodyPr/>
                    <a:lstStyle/>
                    <a:p>
                      <a:r>
                        <a:rPr lang="en-IN" dirty="0"/>
                        <a:t>Strengths</a:t>
                      </a:r>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Netflix has a vast library of original content that has won numerous awards and has a loyal subscriber base.</a:t>
                      </a:r>
                    </a:p>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Netflix's pricing is competitive and affordable compared to other streaming services.</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Amazon Prime Video offers a vast selection of movies and TV shows, including exclusive content from Amazon Studios.</a:t>
                      </a:r>
                    </a:p>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Amazon Prime Video is bundled with other Amazon Prime services, such as free shipping, which adds value for customers.</a:t>
                      </a:r>
                      <a:endParaRPr lang="en-IN" dirty="0"/>
                    </a:p>
                  </a:txBody>
                  <a:tcPr/>
                </a:tc>
                <a:extLst>
                  <a:ext uri="{0D108BD9-81ED-4DB2-BD59-A6C34878D82A}">
                    <a16:rowId xmlns:a16="http://schemas.microsoft.com/office/drawing/2014/main" val="755367686"/>
                  </a:ext>
                </a:extLst>
              </a:tr>
              <a:tr h="1480023">
                <a:tc>
                  <a:txBody>
                    <a:bodyPr/>
                    <a:lstStyle/>
                    <a:p>
                      <a:r>
                        <a:rPr lang="en-IN" dirty="0"/>
                        <a:t>Weaknesses</a:t>
                      </a:r>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Netflix's library is heavily focused on TV shows and movies, while Disney+ </a:t>
                      </a:r>
                      <a:r>
                        <a:rPr lang="en-US" sz="1400" b="0" i="0" u="none" strike="noStrike" cap="none" dirty="0" err="1">
                          <a:solidFill>
                            <a:schemeClr val="dk1"/>
                          </a:solidFill>
                          <a:effectLst/>
                          <a:latin typeface="+mn-lt"/>
                          <a:ea typeface="+mn-ea"/>
                          <a:cs typeface="+mn-cs"/>
                          <a:sym typeface="Arial"/>
                        </a:rPr>
                        <a:t>Hotstar</a:t>
                      </a:r>
                      <a:r>
                        <a:rPr lang="en-US" sz="1400" b="0" i="0" u="none" strike="noStrike" cap="none" dirty="0">
                          <a:solidFill>
                            <a:schemeClr val="dk1"/>
                          </a:solidFill>
                          <a:effectLst/>
                          <a:latin typeface="+mn-lt"/>
                          <a:ea typeface="+mn-ea"/>
                          <a:cs typeface="+mn-cs"/>
                          <a:sym typeface="Arial"/>
                        </a:rPr>
                        <a:t> offers a wider variety of content, including sports and live events.</a:t>
                      </a:r>
                    </a:p>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Netflix has a limited selection of content for specific regions due to licensing restrictions.</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Amazon Prime Video's user interface is often criticized for being cluttered and difficult to navigate.</a:t>
                      </a:r>
                    </a:p>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Amazon Prime Video has a limited selection of sports and live events compared to Disney+ </a:t>
                      </a:r>
                      <a:r>
                        <a:rPr lang="en-US" sz="1400" b="0" i="0" u="none" strike="noStrike" cap="none" dirty="0" err="1">
                          <a:solidFill>
                            <a:schemeClr val="dk1"/>
                          </a:solidFill>
                          <a:effectLst/>
                          <a:latin typeface="+mn-lt"/>
                          <a:ea typeface="+mn-ea"/>
                          <a:cs typeface="+mn-cs"/>
                          <a:sym typeface="Arial"/>
                        </a:rPr>
                        <a:t>Hotstar</a:t>
                      </a:r>
                      <a:r>
                        <a:rPr lang="en-US" sz="1400" b="0" i="0" u="none" strike="noStrike" cap="none" dirty="0">
                          <a:solidFill>
                            <a:schemeClr val="dk1"/>
                          </a:solidFill>
                          <a:effectLst/>
                          <a:latin typeface="+mn-lt"/>
                          <a:ea typeface="+mn-ea"/>
                          <a:cs typeface="+mn-cs"/>
                          <a:sym typeface="Arial"/>
                        </a:rPr>
                        <a:t>.</a:t>
                      </a:r>
                      <a:endParaRPr lang="en-IN" dirty="0"/>
                    </a:p>
                  </a:txBody>
                  <a:tcPr/>
                </a:tc>
                <a:extLst>
                  <a:ext uri="{0D108BD9-81ED-4DB2-BD59-A6C34878D82A}">
                    <a16:rowId xmlns:a16="http://schemas.microsoft.com/office/drawing/2014/main" val="1027425722"/>
                  </a:ext>
                </a:extLst>
              </a:tr>
            </a:tbl>
          </a:graphicData>
        </a:graphic>
      </p:graphicFrame>
    </p:spTree>
    <p:extLst>
      <p:ext uri="{BB962C8B-B14F-4D97-AF65-F5344CB8AC3E}">
        <p14:creationId xmlns:p14="http://schemas.microsoft.com/office/powerpoint/2010/main" val="7757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0"/>
          <p:cNvSpPr txBox="1">
            <a:spLocks noGrp="1"/>
          </p:cNvSpPr>
          <p:nvPr>
            <p:ph type="title"/>
          </p:nvPr>
        </p:nvSpPr>
        <p:spPr>
          <a:xfrm>
            <a:off x="316676" y="121975"/>
            <a:ext cx="713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Competitor Analysis- Opportunities and Threats</a:t>
            </a:r>
            <a:endParaRPr dirty="0"/>
          </a:p>
        </p:txBody>
      </p:sp>
      <p:graphicFrame>
        <p:nvGraphicFramePr>
          <p:cNvPr id="2" name="Table 2">
            <a:extLst>
              <a:ext uri="{FF2B5EF4-FFF2-40B4-BE49-F238E27FC236}">
                <a16:creationId xmlns:a16="http://schemas.microsoft.com/office/drawing/2014/main" id="{C05B1F1E-C2FE-AF36-75D6-3E6BA8633A7C}"/>
              </a:ext>
            </a:extLst>
          </p:cNvPr>
          <p:cNvGraphicFramePr>
            <a:graphicFrameLocks noGrp="1"/>
          </p:cNvGraphicFramePr>
          <p:nvPr>
            <p:extLst>
              <p:ext uri="{D42A27DB-BD31-4B8C-83A1-F6EECF244321}">
                <p14:modId xmlns:p14="http://schemas.microsoft.com/office/powerpoint/2010/main" val="577346588"/>
              </p:ext>
            </p:extLst>
          </p:nvPr>
        </p:nvGraphicFramePr>
        <p:xfrm>
          <a:off x="127592" y="680484"/>
          <a:ext cx="8832110" cy="3843543"/>
        </p:xfrm>
        <a:graphic>
          <a:graphicData uri="http://schemas.openxmlformats.org/drawingml/2006/table">
            <a:tbl>
              <a:tblPr firstRow="1" bandRow="1">
                <a:tableStyleId>{35758FB7-9AC5-4552-8A53-C91805E547FA}</a:tableStyleId>
              </a:tblPr>
              <a:tblGrid>
                <a:gridCol w="1518946">
                  <a:extLst>
                    <a:ext uri="{9D8B030D-6E8A-4147-A177-3AD203B41FA5}">
                      <a16:colId xmlns:a16="http://schemas.microsoft.com/office/drawing/2014/main" val="227034917"/>
                    </a:ext>
                  </a:extLst>
                </a:gridCol>
                <a:gridCol w="3712152">
                  <a:extLst>
                    <a:ext uri="{9D8B030D-6E8A-4147-A177-3AD203B41FA5}">
                      <a16:colId xmlns:a16="http://schemas.microsoft.com/office/drawing/2014/main" val="3677860149"/>
                    </a:ext>
                  </a:extLst>
                </a:gridCol>
                <a:gridCol w="3601012">
                  <a:extLst>
                    <a:ext uri="{9D8B030D-6E8A-4147-A177-3AD203B41FA5}">
                      <a16:colId xmlns:a16="http://schemas.microsoft.com/office/drawing/2014/main" val="793554012"/>
                    </a:ext>
                  </a:extLst>
                </a:gridCol>
              </a:tblGrid>
              <a:tr h="351840">
                <a:tc>
                  <a:txBody>
                    <a:bodyPr/>
                    <a:lstStyle/>
                    <a:p>
                      <a:r>
                        <a:rPr lang="en-IN" dirty="0"/>
                        <a:t>CRITERIA</a:t>
                      </a:r>
                    </a:p>
                  </a:txBody>
                  <a:tcPr/>
                </a:tc>
                <a:tc>
                  <a:txBody>
                    <a:bodyPr/>
                    <a:lstStyle/>
                    <a:p>
                      <a:r>
                        <a:rPr lang="en-IN" dirty="0"/>
                        <a:t>NETFLIX</a:t>
                      </a:r>
                    </a:p>
                  </a:txBody>
                  <a:tcPr/>
                </a:tc>
                <a:tc>
                  <a:txBody>
                    <a:bodyPr/>
                    <a:lstStyle/>
                    <a:p>
                      <a:r>
                        <a:rPr lang="en-IN" dirty="0"/>
                        <a:t>AMAZON PRIME VIDEO</a:t>
                      </a:r>
                    </a:p>
                  </a:txBody>
                  <a:tcPr/>
                </a:tc>
                <a:extLst>
                  <a:ext uri="{0D108BD9-81ED-4DB2-BD59-A6C34878D82A}">
                    <a16:rowId xmlns:a16="http://schemas.microsoft.com/office/drawing/2014/main" val="3128374270"/>
                  </a:ext>
                </a:extLst>
              </a:tr>
              <a:tr h="1889470">
                <a:tc>
                  <a:txBody>
                    <a:bodyPr/>
                    <a:lstStyle/>
                    <a:p>
                      <a:r>
                        <a:rPr lang="en-IN" dirty="0"/>
                        <a:t>Opportunities</a:t>
                      </a:r>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Netflix can expand its original content library to include more diverse and inclusive stories to appeal to a wider audience.</a:t>
                      </a:r>
                    </a:p>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Netflix can focus on expanding its presence in international markets where Disney+ </a:t>
                      </a:r>
                      <a:r>
                        <a:rPr lang="en-US" sz="1400" b="0" i="0" u="none" strike="noStrike" cap="none" dirty="0" err="1">
                          <a:solidFill>
                            <a:schemeClr val="dk1"/>
                          </a:solidFill>
                          <a:effectLst/>
                          <a:latin typeface="+mn-lt"/>
                          <a:ea typeface="+mn-ea"/>
                          <a:cs typeface="+mn-cs"/>
                          <a:sym typeface="Arial"/>
                        </a:rPr>
                        <a:t>Hotstar</a:t>
                      </a:r>
                      <a:r>
                        <a:rPr lang="en-US" sz="1400" b="0" i="0" u="none" strike="noStrike" cap="none" dirty="0">
                          <a:solidFill>
                            <a:schemeClr val="dk1"/>
                          </a:solidFill>
                          <a:effectLst/>
                          <a:latin typeface="+mn-lt"/>
                          <a:ea typeface="+mn-ea"/>
                          <a:cs typeface="+mn-cs"/>
                          <a:sym typeface="Arial"/>
                        </a:rPr>
                        <a:t> has a smaller footprint.</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Amazon can leverage its extensive customer base to expand its video streaming service and offer more original content.</a:t>
                      </a:r>
                    </a:p>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Amazon can consider acquiring smaller streaming services or production companies to add to its content library and compete with Disney+ </a:t>
                      </a:r>
                      <a:r>
                        <a:rPr lang="en-US" sz="1400" b="0" i="0" u="none" strike="noStrike" cap="none" dirty="0" err="1">
                          <a:solidFill>
                            <a:schemeClr val="dk1"/>
                          </a:solidFill>
                          <a:effectLst/>
                          <a:latin typeface="+mn-lt"/>
                          <a:ea typeface="+mn-ea"/>
                          <a:cs typeface="+mn-cs"/>
                          <a:sym typeface="Arial"/>
                        </a:rPr>
                        <a:t>Hotstar's</a:t>
                      </a:r>
                      <a:r>
                        <a:rPr lang="en-US" sz="1400" b="0" i="0" u="none" strike="noStrike" cap="none" dirty="0">
                          <a:solidFill>
                            <a:schemeClr val="dk1"/>
                          </a:solidFill>
                          <a:effectLst/>
                          <a:latin typeface="+mn-lt"/>
                          <a:ea typeface="+mn-ea"/>
                          <a:cs typeface="+mn-cs"/>
                          <a:sym typeface="Arial"/>
                        </a:rPr>
                        <a:t> wider range of content.</a:t>
                      </a:r>
                      <a:endParaRPr lang="en-IN" dirty="0"/>
                    </a:p>
                  </a:txBody>
                  <a:tcPr/>
                </a:tc>
                <a:extLst>
                  <a:ext uri="{0D108BD9-81ED-4DB2-BD59-A6C34878D82A}">
                    <a16:rowId xmlns:a16="http://schemas.microsoft.com/office/drawing/2014/main" val="755367686"/>
                  </a:ext>
                </a:extLst>
              </a:tr>
              <a:tr h="1480023">
                <a:tc>
                  <a:txBody>
                    <a:bodyPr/>
                    <a:lstStyle/>
                    <a:p>
                      <a:r>
                        <a:rPr lang="en-IN" dirty="0"/>
                        <a:t>Threats</a:t>
                      </a:r>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Disney+ </a:t>
                      </a:r>
                      <a:r>
                        <a:rPr lang="en-US" sz="1400" b="0" i="0" u="none" strike="noStrike" cap="none" dirty="0" err="1">
                          <a:solidFill>
                            <a:schemeClr val="dk1"/>
                          </a:solidFill>
                          <a:effectLst/>
                          <a:latin typeface="+mn-lt"/>
                          <a:ea typeface="+mn-ea"/>
                          <a:cs typeface="+mn-cs"/>
                          <a:sym typeface="Arial"/>
                        </a:rPr>
                        <a:t>Hotstar's</a:t>
                      </a:r>
                      <a:r>
                        <a:rPr lang="en-US" sz="1400" b="0" i="0" u="none" strike="noStrike" cap="none" dirty="0">
                          <a:solidFill>
                            <a:schemeClr val="dk1"/>
                          </a:solidFill>
                          <a:effectLst/>
                          <a:latin typeface="+mn-lt"/>
                          <a:ea typeface="+mn-ea"/>
                          <a:cs typeface="+mn-cs"/>
                          <a:sym typeface="Arial"/>
                        </a:rPr>
                        <a:t> acquisition of </a:t>
                      </a:r>
                      <a:r>
                        <a:rPr lang="en-US" sz="1400" b="0" i="0" u="none" strike="noStrike" cap="none" dirty="0" err="1">
                          <a:solidFill>
                            <a:schemeClr val="dk1"/>
                          </a:solidFill>
                          <a:effectLst/>
                          <a:latin typeface="+mn-lt"/>
                          <a:ea typeface="+mn-ea"/>
                          <a:cs typeface="+mn-cs"/>
                          <a:sym typeface="Arial"/>
                        </a:rPr>
                        <a:t>Hotstar</a:t>
                      </a:r>
                      <a:r>
                        <a:rPr lang="en-US" sz="1400" b="0" i="0" u="none" strike="noStrike" cap="none" dirty="0">
                          <a:solidFill>
                            <a:schemeClr val="dk1"/>
                          </a:solidFill>
                          <a:effectLst/>
                          <a:latin typeface="+mn-lt"/>
                          <a:ea typeface="+mn-ea"/>
                          <a:cs typeface="+mn-cs"/>
                          <a:sym typeface="Arial"/>
                        </a:rPr>
                        <a:t> has given it a strong foothold in the Indian market, which could pose a threat to Netflix's growth in the region.</a:t>
                      </a:r>
                    </a:p>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Threat of New Entrants.</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Disney+ </a:t>
                      </a:r>
                      <a:r>
                        <a:rPr lang="en-US" sz="1400" b="0" i="0" u="none" strike="noStrike" cap="none" dirty="0" err="1">
                          <a:solidFill>
                            <a:schemeClr val="dk1"/>
                          </a:solidFill>
                          <a:effectLst/>
                          <a:latin typeface="+mn-lt"/>
                          <a:ea typeface="+mn-ea"/>
                          <a:cs typeface="+mn-cs"/>
                          <a:sym typeface="Arial"/>
                        </a:rPr>
                        <a:t>Hotstar's</a:t>
                      </a:r>
                      <a:r>
                        <a:rPr lang="en-US" sz="1400" b="0" i="0" u="none" strike="noStrike" cap="none" dirty="0">
                          <a:solidFill>
                            <a:schemeClr val="dk1"/>
                          </a:solidFill>
                          <a:effectLst/>
                          <a:latin typeface="+mn-lt"/>
                          <a:ea typeface="+mn-ea"/>
                          <a:cs typeface="+mn-cs"/>
                          <a:sym typeface="Arial"/>
                        </a:rPr>
                        <a:t> exclusive sports and live events content could pose a threat to Amazon Prime Video's growth.</a:t>
                      </a:r>
                    </a:p>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Threat of New Entrants</a:t>
                      </a:r>
                    </a:p>
                  </a:txBody>
                  <a:tcPr/>
                </a:tc>
                <a:extLst>
                  <a:ext uri="{0D108BD9-81ED-4DB2-BD59-A6C34878D82A}">
                    <a16:rowId xmlns:a16="http://schemas.microsoft.com/office/drawing/2014/main" val="1027425722"/>
                  </a:ext>
                </a:extLst>
              </a:tr>
            </a:tbl>
          </a:graphicData>
        </a:graphic>
      </p:graphicFrame>
    </p:spTree>
    <p:extLst>
      <p:ext uri="{BB962C8B-B14F-4D97-AF65-F5344CB8AC3E}">
        <p14:creationId xmlns:p14="http://schemas.microsoft.com/office/powerpoint/2010/main" val="109882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0"/>
          <p:cNvSpPr txBox="1">
            <a:spLocks noGrp="1"/>
          </p:cNvSpPr>
          <p:nvPr>
            <p:ph type="title"/>
          </p:nvPr>
        </p:nvSpPr>
        <p:spPr>
          <a:xfrm>
            <a:off x="316676" y="121975"/>
            <a:ext cx="713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Competitor Analysis- UI/UX Features-</a:t>
            </a:r>
            <a:r>
              <a:rPr lang="en-IN" dirty="0" err="1"/>
              <a:t>SignUp</a:t>
            </a:r>
            <a:r>
              <a:rPr lang="en-IN" dirty="0"/>
              <a:t> </a:t>
            </a:r>
            <a:r>
              <a:rPr lang="en-IN" dirty="0" err="1"/>
              <a:t>OnBoarding</a:t>
            </a:r>
            <a:r>
              <a:rPr lang="en-IN" dirty="0"/>
              <a:t> &amp; Content Discovery</a:t>
            </a:r>
            <a:endParaRPr dirty="0"/>
          </a:p>
        </p:txBody>
      </p:sp>
      <p:graphicFrame>
        <p:nvGraphicFramePr>
          <p:cNvPr id="2" name="Table 2">
            <a:extLst>
              <a:ext uri="{FF2B5EF4-FFF2-40B4-BE49-F238E27FC236}">
                <a16:creationId xmlns:a16="http://schemas.microsoft.com/office/drawing/2014/main" id="{C05B1F1E-C2FE-AF36-75D6-3E6BA8633A7C}"/>
              </a:ext>
            </a:extLst>
          </p:cNvPr>
          <p:cNvGraphicFramePr>
            <a:graphicFrameLocks noGrp="1"/>
          </p:cNvGraphicFramePr>
          <p:nvPr>
            <p:extLst>
              <p:ext uri="{D42A27DB-BD31-4B8C-83A1-F6EECF244321}">
                <p14:modId xmlns:p14="http://schemas.microsoft.com/office/powerpoint/2010/main" val="1333672290"/>
              </p:ext>
            </p:extLst>
          </p:nvPr>
        </p:nvGraphicFramePr>
        <p:xfrm>
          <a:off x="127592" y="680484"/>
          <a:ext cx="8832110" cy="4039630"/>
        </p:xfrm>
        <a:graphic>
          <a:graphicData uri="http://schemas.openxmlformats.org/drawingml/2006/table">
            <a:tbl>
              <a:tblPr firstRow="1" bandRow="1">
                <a:tableStyleId>{35758FB7-9AC5-4552-8A53-C91805E547FA}</a:tableStyleId>
              </a:tblPr>
              <a:tblGrid>
                <a:gridCol w="2679403">
                  <a:extLst>
                    <a:ext uri="{9D8B030D-6E8A-4147-A177-3AD203B41FA5}">
                      <a16:colId xmlns:a16="http://schemas.microsoft.com/office/drawing/2014/main" val="227034917"/>
                    </a:ext>
                  </a:extLst>
                </a:gridCol>
                <a:gridCol w="3040912">
                  <a:extLst>
                    <a:ext uri="{9D8B030D-6E8A-4147-A177-3AD203B41FA5}">
                      <a16:colId xmlns:a16="http://schemas.microsoft.com/office/drawing/2014/main" val="3677860149"/>
                    </a:ext>
                  </a:extLst>
                </a:gridCol>
                <a:gridCol w="3111795">
                  <a:extLst>
                    <a:ext uri="{9D8B030D-6E8A-4147-A177-3AD203B41FA5}">
                      <a16:colId xmlns:a16="http://schemas.microsoft.com/office/drawing/2014/main" val="793554012"/>
                    </a:ext>
                  </a:extLst>
                </a:gridCol>
              </a:tblGrid>
              <a:tr h="351840">
                <a:tc>
                  <a:txBody>
                    <a:bodyPr/>
                    <a:lstStyle/>
                    <a:p>
                      <a:r>
                        <a:rPr lang="en-IN" dirty="0"/>
                        <a:t>Disney </a:t>
                      </a:r>
                      <a:r>
                        <a:rPr lang="en-IN" dirty="0" err="1"/>
                        <a:t>HotStar</a:t>
                      </a:r>
                      <a:endParaRPr lang="en-IN" dirty="0"/>
                    </a:p>
                  </a:txBody>
                  <a:tcPr/>
                </a:tc>
                <a:tc>
                  <a:txBody>
                    <a:bodyPr/>
                    <a:lstStyle/>
                    <a:p>
                      <a:r>
                        <a:rPr lang="en-IN" dirty="0"/>
                        <a:t>NETFLIX</a:t>
                      </a:r>
                    </a:p>
                  </a:txBody>
                  <a:tcPr/>
                </a:tc>
                <a:tc>
                  <a:txBody>
                    <a:bodyPr/>
                    <a:lstStyle/>
                    <a:p>
                      <a:r>
                        <a:rPr lang="en-IN" dirty="0"/>
                        <a:t>AMAZON PRIME VIDEO</a:t>
                      </a:r>
                    </a:p>
                  </a:txBody>
                  <a:tcPr/>
                </a:tc>
                <a:extLst>
                  <a:ext uri="{0D108BD9-81ED-4DB2-BD59-A6C34878D82A}">
                    <a16:rowId xmlns:a16="http://schemas.microsoft.com/office/drawing/2014/main" val="3128374270"/>
                  </a:ext>
                </a:extLst>
              </a:tr>
              <a:tr h="1889470">
                <a:tc>
                  <a:txBody>
                    <a:bodyPr/>
                    <a:lstStyle/>
                    <a:p>
                      <a:r>
                        <a:rPr lang="en-US" sz="1400" b="0" i="0" u="none" strike="noStrike" cap="none" dirty="0">
                          <a:solidFill>
                            <a:schemeClr val="dk1"/>
                          </a:solidFill>
                          <a:effectLst/>
                          <a:latin typeface="+mn-lt"/>
                          <a:ea typeface="+mn-ea"/>
                          <a:cs typeface="+mn-cs"/>
                          <a:sym typeface="Arial"/>
                        </a:rPr>
                        <a:t>Users can sign up for Disney+ </a:t>
                      </a:r>
                      <a:r>
                        <a:rPr lang="en-US" sz="1400" b="0" i="0" u="none" strike="noStrike" cap="none" dirty="0" err="1">
                          <a:solidFill>
                            <a:schemeClr val="dk1"/>
                          </a:solidFill>
                          <a:effectLst/>
                          <a:latin typeface="+mn-lt"/>
                          <a:ea typeface="+mn-ea"/>
                          <a:cs typeface="+mn-cs"/>
                          <a:sym typeface="Arial"/>
                        </a:rPr>
                        <a:t>Hotstar</a:t>
                      </a:r>
                      <a:r>
                        <a:rPr lang="en-US" sz="1400" b="0" i="0" u="none" strike="noStrike" cap="none" dirty="0">
                          <a:solidFill>
                            <a:schemeClr val="dk1"/>
                          </a:solidFill>
                          <a:effectLst/>
                          <a:latin typeface="+mn-lt"/>
                          <a:ea typeface="+mn-ea"/>
                          <a:cs typeface="+mn-cs"/>
                          <a:sym typeface="Arial"/>
                        </a:rPr>
                        <a:t> using their email address or phone number. The process is similar to Netflix, but users are required to provide additional personal information, such as their date of birth and gender.</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The sign-up process for Netflix is simple and straightforward. Users are required to enter their email address and create a password. Once they have entered their payment information, they can start browsing the content library.</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Users are required to sign up for Amazon Prime membership to access Amazon Prime Video. The sign-up process is similar to Netflix, but users are required to provide more personal information, such as their name and address.</a:t>
                      </a:r>
                      <a:endParaRPr lang="en-IN" dirty="0"/>
                    </a:p>
                  </a:txBody>
                  <a:tcPr/>
                </a:tc>
                <a:extLst>
                  <a:ext uri="{0D108BD9-81ED-4DB2-BD59-A6C34878D82A}">
                    <a16:rowId xmlns:a16="http://schemas.microsoft.com/office/drawing/2014/main" val="755367686"/>
                  </a:ext>
                </a:extLst>
              </a:tr>
              <a:tr h="1480023">
                <a:tc>
                  <a:txBody>
                    <a:bodyPr/>
                    <a:lstStyle/>
                    <a:p>
                      <a:r>
                        <a:rPr lang="en-US" sz="1400" b="0" i="0" u="none" strike="noStrike" cap="none" dirty="0">
                          <a:solidFill>
                            <a:schemeClr val="dk1"/>
                          </a:solidFill>
                          <a:effectLst/>
                          <a:latin typeface="+mn-lt"/>
                          <a:ea typeface="+mn-ea"/>
                          <a:cs typeface="+mn-cs"/>
                          <a:sym typeface="Arial"/>
                        </a:rPr>
                        <a:t>Disney+ </a:t>
                      </a:r>
                      <a:r>
                        <a:rPr lang="en-US" sz="1400" b="0" i="0" u="none" strike="noStrike" cap="none" dirty="0" err="1">
                          <a:solidFill>
                            <a:schemeClr val="dk1"/>
                          </a:solidFill>
                          <a:effectLst/>
                          <a:latin typeface="+mn-lt"/>
                          <a:ea typeface="+mn-ea"/>
                          <a:cs typeface="+mn-cs"/>
                          <a:sym typeface="Arial"/>
                        </a:rPr>
                        <a:t>Hotstar's</a:t>
                      </a:r>
                      <a:r>
                        <a:rPr lang="en-US" sz="1400" b="0" i="0" u="none" strike="noStrike" cap="none" dirty="0">
                          <a:solidFill>
                            <a:schemeClr val="dk1"/>
                          </a:solidFill>
                          <a:effectLst/>
                          <a:latin typeface="+mn-lt"/>
                          <a:ea typeface="+mn-ea"/>
                          <a:cs typeface="+mn-cs"/>
                          <a:sym typeface="Arial"/>
                        </a:rPr>
                        <a:t> homepage is designed to showcase a mix of popular and trending content. Users can browse the content library by genre or search for specific titles. It also has a dedicated sports section, which is a unique feature</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Netflix's homepage is designed to showcase content based on a user's viewing history and preferences. Users can browse the content library by genre or search for specific titles.</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Amazon Prime Video's homepage is similar to Netflix, but it also includes recommendations based on a user's purchase history on Amazon. Users can also browse the content library by genre or search for specific titles</a:t>
                      </a:r>
                    </a:p>
                  </a:txBody>
                  <a:tcPr/>
                </a:tc>
                <a:extLst>
                  <a:ext uri="{0D108BD9-81ED-4DB2-BD59-A6C34878D82A}">
                    <a16:rowId xmlns:a16="http://schemas.microsoft.com/office/drawing/2014/main" val="1027425722"/>
                  </a:ext>
                </a:extLst>
              </a:tr>
            </a:tbl>
          </a:graphicData>
        </a:graphic>
      </p:graphicFrame>
    </p:spTree>
    <p:extLst>
      <p:ext uri="{BB962C8B-B14F-4D97-AF65-F5344CB8AC3E}">
        <p14:creationId xmlns:p14="http://schemas.microsoft.com/office/powerpoint/2010/main" val="192557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0"/>
          <p:cNvSpPr txBox="1">
            <a:spLocks noGrp="1"/>
          </p:cNvSpPr>
          <p:nvPr>
            <p:ph type="title"/>
          </p:nvPr>
        </p:nvSpPr>
        <p:spPr>
          <a:xfrm>
            <a:off x="316676" y="121975"/>
            <a:ext cx="713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Competitor Analysis- UI/UX Features-</a:t>
            </a:r>
            <a:r>
              <a:rPr lang="en-IN" dirty="0" err="1"/>
              <a:t>PlayBack</a:t>
            </a:r>
            <a:r>
              <a:rPr lang="en-IN" dirty="0"/>
              <a:t> Experience and Additional Features</a:t>
            </a:r>
            <a:endParaRPr dirty="0"/>
          </a:p>
        </p:txBody>
      </p:sp>
      <p:graphicFrame>
        <p:nvGraphicFramePr>
          <p:cNvPr id="2" name="Table 2">
            <a:extLst>
              <a:ext uri="{FF2B5EF4-FFF2-40B4-BE49-F238E27FC236}">
                <a16:creationId xmlns:a16="http://schemas.microsoft.com/office/drawing/2014/main" id="{C05B1F1E-C2FE-AF36-75D6-3E6BA8633A7C}"/>
              </a:ext>
            </a:extLst>
          </p:cNvPr>
          <p:cNvGraphicFramePr>
            <a:graphicFrameLocks noGrp="1"/>
          </p:cNvGraphicFramePr>
          <p:nvPr>
            <p:extLst>
              <p:ext uri="{D42A27DB-BD31-4B8C-83A1-F6EECF244321}">
                <p14:modId xmlns:p14="http://schemas.microsoft.com/office/powerpoint/2010/main" val="2486807157"/>
              </p:ext>
            </p:extLst>
          </p:nvPr>
        </p:nvGraphicFramePr>
        <p:xfrm>
          <a:off x="127592" y="680484"/>
          <a:ext cx="8832110" cy="3826270"/>
        </p:xfrm>
        <a:graphic>
          <a:graphicData uri="http://schemas.openxmlformats.org/drawingml/2006/table">
            <a:tbl>
              <a:tblPr firstRow="1" bandRow="1">
                <a:tableStyleId>{35758FB7-9AC5-4552-8A53-C91805E547FA}</a:tableStyleId>
              </a:tblPr>
              <a:tblGrid>
                <a:gridCol w="2679403">
                  <a:extLst>
                    <a:ext uri="{9D8B030D-6E8A-4147-A177-3AD203B41FA5}">
                      <a16:colId xmlns:a16="http://schemas.microsoft.com/office/drawing/2014/main" val="227034917"/>
                    </a:ext>
                  </a:extLst>
                </a:gridCol>
                <a:gridCol w="3040912">
                  <a:extLst>
                    <a:ext uri="{9D8B030D-6E8A-4147-A177-3AD203B41FA5}">
                      <a16:colId xmlns:a16="http://schemas.microsoft.com/office/drawing/2014/main" val="3677860149"/>
                    </a:ext>
                  </a:extLst>
                </a:gridCol>
                <a:gridCol w="3111795">
                  <a:extLst>
                    <a:ext uri="{9D8B030D-6E8A-4147-A177-3AD203B41FA5}">
                      <a16:colId xmlns:a16="http://schemas.microsoft.com/office/drawing/2014/main" val="793554012"/>
                    </a:ext>
                  </a:extLst>
                </a:gridCol>
              </a:tblGrid>
              <a:tr h="351840">
                <a:tc>
                  <a:txBody>
                    <a:bodyPr/>
                    <a:lstStyle/>
                    <a:p>
                      <a:r>
                        <a:rPr lang="en-IN" dirty="0"/>
                        <a:t>Disney </a:t>
                      </a:r>
                      <a:r>
                        <a:rPr lang="en-IN" dirty="0" err="1"/>
                        <a:t>HotStar</a:t>
                      </a:r>
                      <a:endParaRPr lang="en-IN" dirty="0"/>
                    </a:p>
                  </a:txBody>
                  <a:tcPr/>
                </a:tc>
                <a:tc>
                  <a:txBody>
                    <a:bodyPr/>
                    <a:lstStyle/>
                    <a:p>
                      <a:r>
                        <a:rPr lang="en-IN" dirty="0"/>
                        <a:t>NETFLIX</a:t>
                      </a:r>
                    </a:p>
                  </a:txBody>
                  <a:tcPr/>
                </a:tc>
                <a:tc>
                  <a:txBody>
                    <a:bodyPr/>
                    <a:lstStyle/>
                    <a:p>
                      <a:r>
                        <a:rPr lang="en-IN" dirty="0"/>
                        <a:t>AMAZON PRIME VIDEO</a:t>
                      </a:r>
                    </a:p>
                  </a:txBody>
                  <a:tcPr/>
                </a:tc>
                <a:extLst>
                  <a:ext uri="{0D108BD9-81ED-4DB2-BD59-A6C34878D82A}">
                    <a16:rowId xmlns:a16="http://schemas.microsoft.com/office/drawing/2014/main" val="3128374270"/>
                  </a:ext>
                </a:extLst>
              </a:tr>
              <a:tr h="1889470">
                <a:tc>
                  <a:txBody>
                    <a:bodyPr/>
                    <a:lstStyle/>
                    <a:p>
                      <a:r>
                        <a:rPr lang="en-US" sz="1400" b="0" i="0" u="none" strike="noStrike" cap="none" dirty="0" err="1">
                          <a:solidFill>
                            <a:schemeClr val="dk1"/>
                          </a:solidFill>
                          <a:effectLst/>
                          <a:latin typeface="+mn-lt"/>
                          <a:ea typeface="+mn-ea"/>
                          <a:cs typeface="+mn-cs"/>
                          <a:sym typeface="Arial"/>
                        </a:rPr>
                        <a:t>Hotstar's</a:t>
                      </a:r>
                      <a:r>
                        <a:rPr lang="en-US" sz="1400" b="0" i="0" u="none" strike="noStrike" cap="none" dirty="0">
                          <a:solidFill>
                            <a:schemeClr val="dk1"/>
                          </a:solidFill>
                          <a:effectLst/>
                          <a:latin typeface="+mn-lt"/>
                          <a:ea typeface="+mn-ea"/>
                          <a:cs typeface="+mn-cs"/>
                          <a:sym typeface="Arial"/>
                        </a:rPr>
                        <a:t> playback experience is similar to Netflix and Amazon Prime Video, but it offers the option to change the video quality based on the device used to stream the content. It also offers a "skip intro" button, which is a unique feature.</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Netflix's playback experience is seamless and offers users the option to change the video quality based on their internet connection. It also offers the option to download content for offline viewing.</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Amazon Prime Video's playback experience is similar to Netflix, but it also offers the option to add subtitles and change the audio language.</a:t>
                      </a:r>
                      <a:endParaRPr lang="en-IN" dirty="0"/>
                    </a:p>
                  </a:txBody>
                  <a:tcPr/>
                </a:tc>
                <a:extLst>
                  <a:ext uri="{0D108BD9-81ED-4DB2-BD59-A6C34878D82A}">
                    <a16:rowId xmlns:a16="http://schemas.microsoft.com/office/drawing/2014/main" val="755367686"/>
                  </a:ext>
                </a:extLst>
              </a:tr>
              <a:tr h="1480023">
                <a:tc>
                  <a:txBody>
                    <a:bodyPr/>
                    <a:lstStyle/>
                    <a:p>
                      <a:r>
                        <a:rPr lang="en-US" sz="1400" b="0" i="0" u="none" strike="noStrike" cap="none" dirty="0">
                          <a:solidFill>
                            <a:schemeClr val="dk1"/>
                          </a:solidFill>
                          <a:effectLst/>
                          <a:latin typeface="+mn-lt"/>
                          <a:ea typeface="+mn-ea"/>
                          <a:cs typeface="+mn-cs"/>
                          <a:sym typeface="Arial"/>
                        </a:rPr>
                        <a:t>Disney+ </a:t>
                      </a:r>
                      <a:r>
                        <a:rPr lang="en-US" sz="1400" b="0" i="0" u="none" strike="noStrike" cap="none" dirty="0" err="1">
                          <a:solidFill>
                            <a:schemeClr val="dk1"/>
                          </a:solidFill>
                          <a:effectLst/>
                          <a:latin typeface="+mn-lt"/>
                          <a:ea typeface="+mn-ea"/>
                          <a:cs typeface="+mn-cs"/>
                          <a:sym typeface="Arial"/>
                        </a:rPr>
                        <a:t>Hotstar's</a:t>
                      </a:r>
                      <a:r>
                        <a:rPr lang="en-US" sz="1400" b="0" i="0" u="none" strike="noStrike" cap="none" dirty="0">
                          <a:solidFill>
                            <a:schemeClr val="dk1"/>
                          </a:solidFill>
                          <a:effectLst/>
                          <a:latin typeface="+mn-lt"/>
                          <a:ea typeface="+mn-ea"/>
                          <a:cs typeface="+mn-cs"/>
                          <a:sym typeface="Arial"/>
                        </a:rPr>
                        <a:t> additional features include a live sports section, the ability to watch content in different languages, and the option to cast content to a TV using Chromecast.</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Netflix's additional features include the ability to create multiple profiles, parental controls, and the option to set reminders for upcoming titles.</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Amazon Prime Video's additional features include the option to rent or purchase movies and TV shows that are not included in the content library, and the ability to download content for offline viewing.</a:t>
                      </a:r>
                    </a:p>
                  </a:txBody>
                  <a:tcPr/>
                </a:tc>
                <a:extLst>
                  <a:ext uri="{0D108BD9-81ED-4DB2-BD59-A6C34878D82A}">
                    <a16:rowId xmlns:a16="http://schemas.microsoft.com/office/drawing/2014/main" val="1027425722"/>
                  </a:ext>
                </a:extLst>
              </a:tr>
            </a:tbl>
          </a:graphicData>
        </a:graphic>
      </p:graphicFrame>
    </p:spTree>
    <p:extLst>
      <p:ext uri="{BB962C8B-B14F-4D97-AF65-F5344CB8AC3E}">
        <p14:creationId xmlns:p14="http://schemas.microsoft.com/office/powerpoint/2010/main" val="3763714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1"/>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
        <p:nvSpPr>
          <p:cNvPr id="675" name="Google Shape;675;p41"/>
          <p:cNvSpPr txBox="1">
            <a:spLocks noGrp="1"/>
          </p:cNvSpPr>
          <p:nvPr>
            <p:ph type="body" idx="1"/>
          </p:nvPr>
        </p:nvSpPr>
        <p:spPr>
          <a:xfrm>
            <a:off x="409000" y="805600"/>
            <a:ext cx="8106350" cy="3808930"/>
          </a:xfrm>
          <a:prstGeom prst="rect">
            <a:avLst/>
          </a:prstGeom>
        </p:spPr>
        <p:txBody>
          <a:bodyPr spcFirstLastPara="1" wrap="square" lIns="91425" tIns="45700" rIns="91425" bIns="45700" anchor="t" anchorCtr="0">
            <a:noAutofit/>
          </a:bodyPr>
          <a:lstStyle/>
          <a:p>
            <a:pPr marL="285750" lvl="0" indent="-285750" algn="l" rtl="0">
              <a:spcBef>
                <a:spcPts val="750"/>
              </a:spcBef>
              <a:spcAft>
                <a:spcPts val="0"/>
              </a:spcAft>
              <a:buFont typeface="Arial" panose="020B0604020202020204" pitchFamily="34" charset="0"/>
              <a:buChar char="•"/>
            </a:pPr>
            <a:r>
              <a:rPr lang="en-US" dirty="0">
                <a:solidFill>
                  <a:schemeClr val="tx1"/>
                </a:solidFill>
                <a:latin typeface="+mn-lt"/>
              </a:rPr>
              <a:t>B</a:t>
            </a:r>
            <a:r>
              <a:rPr lang="en-US" b="0" i="0" dirty="0">
                <a:solidFill>
                  <a:schemeClr val="tx1"/>
                </a:solidFill>
                <a:effectLst/>
                <a:latin typeface="+mn-lt"/>
              </a:rPr>
              <a:t>ecause of the limited content library in certain regions.</a:t>
            </a:r>
          </a:p>
          <a:p>
            <a:pPr marL="285750" lvl="0" indent="-285750" algn="l" rtl="0">
              <a:spcBef>
                <a:spcPts val="750"/>
              </a:spcBef>
              <a:spcAft>
                <a:spcPts val="0"/>
              </a:spcAft>
              <a:buFont typeface="Arial" panose="020B0604020202020204" pitchFamily="34" charset="0"/>
              <a:buChar char="•"/>
            </a:pPr>
            <a:r>
              <a:rPr lang="en-US" dirty="0">
                <a:solidFill>
                  <a:schemeClr val="tx1"/>
                </a:solidFill>
                <a:latin typeface="+mn-lt"/>
              </a:rPr>
              <a:t>T</a:t>
            </a:r>
            <a:r>
              <a:rPr lang="en-US" b="0" i="0" dirty="0">
                <a:solidFill>
                  <a:schemeClr val="tx1"/>
                </a:solidFill>
                <a:effectLst/>
                <a:latin typeface="+mn-lt"/>
              </a:rPr>
              <a:t>he absence of some popular titles, or </a:t>
            </a:r>
          </a:p>
          <a:p>
            <a:pPr marL="285750" lvl="0" indent="-285750" algn="l" rtl="0">
              <a:spcBef>
                <a:spcPts val="750"/>
              </a:spcBef>
              <a:spcAft>
                <a:spcPts val="0"/>
              </a:spcAft>
              <a:buFont typeface="Arial" panose="020B0604020202020204" pitchFamily="34" charset="0"/>
              <a:buChar char="•"/>
            </a:pPr>
            <a:r>
              <a:rPr lang="en-US" dirty="0">
                <a:solidFill>
                  <a:schemeClr val="tx1"/>
                </a:solidFill>
                <a:latin typeface="+mn-lt"/>
              </a:rPr>
              <a:t>T</a:t>
            </a:r>
            <a:r>
              <a:rPr lang="en-US" b="0" i="0" dirty="0">
                <a:solidFill>
                  <a:schemeClr val="tx1"/>
                </a:solidFill>
                <a:effectLst/>
                <a:latin typeface="+mn-lt"/>
              </a:rPr>
              <a:t>he lack of original content compared to Netflix. </a:t>
            </a:r>
          </a:p>
          <a:p>
            <a:pPr marL="285750" lvl="0" indent="-285750" algn="l" rtl="0">
              <a:spcBef>
                <a:spcPts val="750"/>
              </a:spcBef>
              <a:spcAft>
                <a:spcPts val="0"/>
              </a:spcAft>
              <a:buFont typeface="Arial" panose="020B0604020202020204" pitchFamily="34" charset="0"/>
              <a:buChar char="•"/>
            </a:pPr>
            <a:r>
              <a:rPr lang="en-US" b="0" i="0" dirty="0">
                <a:solidFill>
                  <a:schemeClr val="tx1"/>
                </a:solidFill>
                <a:effectLst/>
                <a:latin typeface="+mn-lt"/>
              </a:rPr>
              <a:t>Users may also prefer Amazon Prime Video because it is bundled with other Amazon Prime services, such as free shipping.</a:t>
            </a:r>
            <a:endParaRPr dirty="0">
              <a:solidFill>
                <a:schemeClr val="tx1"/>
              </a:solidFill>
              <a:latin typeface="+mn-lt"/>
              <a:ea typeface="Lato"/>
              <a:cs typeface="Lato"/>
              <a:sym typeface="Lato"/>
            </a:endParaRPr>
          </a:p>
        </p:txBody>
      </p:sp>
      <p:sp>
        <p:nvSpPr>
          <p:cNvPr id="676" name="Google Shape;676;p41"/>
          <p:cNvSpPr txBox="1">
            <a:spLocks noGrp="1"/>
          </p:cNvSpPr>
          <p:nvPr>
            <p:ph type="title"/>
          </p:nvPr>
        </p:nvSpPr>
        <p:spPr>
          <a:xfrm>
            <a:off x="316673" y="121975"/>
            <a:ext cx="57813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Competitor Analysis- Why users choose other products over </a:t>
            </a:r>
            <a:r>
              <a:rPr lang="en-IN" dirty="0" err="1">
                <a:latin typeface="Lato"/>
                <a:ea typeface="Lato"/>
                <a:cs typeface="Lato"/>
                <a:sym typeface="Lato"/>
              </a:rPr>
              <a:t>Disney+HotStar</a:t>
            </a:r>
            <a:endParaRPr dirty="0">
              <a:latin typeface="Lato"/>
              <a:ea typeface="Lato"/>
              <a:cs typeface="Lato"/>
              <a:sym typeface="Lato"/>
            </a:endParaRPr>
          </a:p>
        </p:txBody>
      </p:sp>
    </p:spTree>
    <p:extLst>
      <p:ext uri="{BB962C8B-B14F-4D97-AF65-F5344CB8AC3E}">
        <p14:creationId xmlns:p14="http://schemas.microsoft.com/office/powerpoint/2010/main" val="134473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1"/>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
        <p:nvSpPr>
          <p:cNvPr id="675" name="Google Shape;675;p41"/>
          <p:cNvSpPr txBox="1">
            <a:spLocks noGrp="1"/>
          </p:cNvSpPr>
          <p:nvPr>
            <p:ph type="body" idx="1"/>
          </p:nvPr>
        </p:nvSpPr>
        <p:spPr>
          <a:xfrm>
            <a:off x="409000" y="805600"/>
            <a:ext cx="8106350" cy="3808930"/>
          </a:xfrm>
          <a:prstGeom prst="rect">
            <a:avLst/>
          </a:prstGeom>
        </p:spPr>
        <p:txBody>
          <a:bodyPr spcFirstLastPara="1" wrap="square" lIns="91425" tIns="45700" rIns="91425" bIns="45700" anchor="t" anchorCtr="0">
            <a:noAutofit/>
          </a:bodyPr>
          <a:lstStyle/>
          <a:p>
            <a:pPr marL="285750" lvl="0" indent="-285750" algn="l" rtl="0">
              <a:spcBef>
                <a:spcPts val="750"/>
              </a:spcBef>
              <a:spcAft>
                <a:spcPts val="0"/>
              </a:spcAft>
              <a:buFont typeface="Arial" panose="020B0604020202020204" pitchFamily="34" charset="0"/>
              <a:buChar char="•"/>
            </a:pPr>
            <a:r>
              <a:rPr lang="en-US" b="0" i="0" dirty="0">
                <a:solidFill>
                  <a:schemeClr val="tx1"/>
                </a:solidFill>
                <a:effectLst/>
                <a:latin typeface="+mn-lt"/>
              </a:rPr>
              <a:t>In terms of onboarding, Disney+ </a:t>
            </a:r>
            <a:r>
              <a:rPr lang="en-US" b="0" i="0" dirty="0" err="1">
                <a:solidFill>
                  <a:schemeClr val="tx1"/>
                </a:solidFill>
                <a:effectLst/>
                <a:latin typeface="+mn-lt"/>
              </a:rPr>
              <a:t>Hotstar</a:t>
            </a:r>
            <a:r>
              <a:rPr lang="en-US" b="0" i="0" dirty="0">
                <a:solidFill>
                  <a:schemeClr val="tx1"/>
                </a:solidFill>
                <a:effectLst/>
                <a:latin typeface="+mn-lt"/>
              </a:rPr>
              <a:t> has an advantage over Netflix and Amazon Prime Video as it offers users the option to sign up using their phone number, which is a popular method in India.</a:t>
            </a:r>
          </a:p>
          <a:p>
            <a:pPr marL="285750" lvl="0" indent="-285750" algn="l" rtl="0">
              <a:spcBef>
                <a:spcPts val="750"/>
              </a:spcBef>
              <a:spcAft>
                <a:spcPts val="0"/>
              </a:spcAft>
              <a:buFont typeface="Arial" panose="020B0604020202020204" pitchFamily="34" charset="0"/>
              <a:buChar char="•"/>
            </a:pPr>
            <a:r>
              <a:rPr lang="en-US" b="0" i="0" dirty="0">
                <a:solidFill>
                  <a:schemeClr val="tx1"/>
                </a:solidFill>
                <a:effectLst/>
                <a:latin typeface="+mn-lt"/>
              </a:rPr>
              <a:t>In terms of content discovery, all three services offer a similar experience, but Disney+ </a:t>
            </a:r>
            <a:r>
              <a:rPr lang="en-US" b="0" i="0" dirty="0" err="1">
                <a:solidFill>
                  <a:schemeClr val="tx1"/>
                </a:solidFill>
                <a:effectLst/>
                <a:latin typeface="+mn-lt"/>
              </a:rPr>
              <a:t>Hotstar</a:t>
            </a:r>
            <a:r>
              <a:rPr lang="en-US" b="0" i="0" dirty="0">
                <a:solidFill>
                  <a:schemeClr val="tx1"/>
                </a:solidFill>
                <a:effectLst/>
                <a:latin typeface="+mn-lt"/>
              </a:rPr>
              <a:t> has an advantage with its dedicated sports section.</a:t>
            </a:r>
            <a:endParaRPr lang="en-US" dirty="0">
              <a:solidFill>
                <a:schemeClr val="tx1"/>
              </a:solidFill>
              <a:latin typeface="+mn-lt"/>
            </a:endParaRPr>
          </a:p>
          <a:p>
            <a:pPr marL="285750" lvl="0" indent="-285750" algn="l" rtl="0">
              <a:spcBef>
                <a:spcPts val="750"/>
              </a:spcBef>
              <a:spcAft>
                <a:spcPts val="0"/>
              </a:spcAft>
              <a:buFont typeface="Arial" panose="020B0604020202020204" pitchFamily="34" charset="0"/>
              <a:buChar char="•"/>
            </a:pPr>
            <a:r>
              <a:rPr lang="en-US" b="0" i="0" dirty="0">
                <a:solidFill>
                  <a:schemeClr val="tx1"/>
                </a:solidFill>
                <a:effectLst/>
                <a:latin typeface="+mn-lt"/>
              </a:rPr>
              <a:t>In terms of playback experience, all three services offer a similar experience, but Disney+ </a:t>
            </a:r>
            <a:r>
              <a:rPr lang="en-US" b="0" i="0" dirty="0" err="1">
                <a:solidFill>
                  <a:schemeClr val="tx1"/>
                </a:solidFill>
                <a:effectLst/>
                <a:latin typeface="+mn-lt"/>
              </a:rPr>
              <a:t>Hotstar</a:t>
            </a:r>
            <a:r>
              <a:rPr lang="en-US" b="0" i="0" dirty="0">
                <a:solidFill>
                  <a:schemeClr val="tx1"/>
                </a:solidFill>
                <a:effectLst/>
                <a:latin typeface="+mn-lt"/>
              </a:rPr>
              <a:t> has an advantage with its "skip intro" button.</a:t>
            </a:r>
          </a:p>
          <a:p>
            <a:pPr marL="285750" lvl="0" indent="-285750" algn="l" rtl="0">
              <a:spcBef>
                <a:spcPts val="750"/>
              </a:spcBef>
              <a:spcAft>
                <a:spcPts val="0"/>
              </a:spcAft>
              <a:buFont typeface="Arial" panose="020B0604020202020204" pitchFamily="34" charset="0"/>
              <a:buChar char="•"/>
            </a:pPr>
            <a:r>
              <a:rPr lang="en-US" b="0" i="0" dirty="0">
                <a:solidFill>
                  <a:schemeClr val="tx1"/>
                </a:solidFill>
                <a:effectLst/>
                <a:latin typeface="+mn-lt"/>
              </a:rPr>
              <a:t>In terms of additional features, all three services offer unique features that cater to different user needs.</a:t>
            </a:r>
            <a:endParaRPr dirty="0">
              <a:solidFill>
                <a:schemeClr val="tx1"/>
              </a:solidFill>
              <a:latin typeface="+mn-lt"/>
              <a:ea typeface="Lato"/>
              <a:cs typeface="Lato"/>
              <a:sym typeface="Lato"/>
            </a:endParaRPr>
          </a:p>
        </p:txBody>
      </p:sp>
      <p:sp>
        <p:nvSpPr>
          <p:cNvPr id="676" name="Google Shape;676;p41"/>
          <p:cNvSpPr txBox="1">
            <a:spLocks noGrp="1"/>
          </p:cNvSpPr>
          <p:nvPr>
            <p:ph type="title"/>
          </p:nvPr>
        </p:nvSpPr>
        <p:spPr>
          <a:xfrm>
            <a:off x="316673" y="121975"/>
            <a:ext cx="7515978"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Competitor Analysis- In Which UI Areas </a:t>
            </a:r>
            <a:r>
              <a:rPr lang="en-IN" dirty="0" err="1">
                <a:latin typeface="Lato"/>
                <a:ea typeface="Lato"/>
                <a:cs typeface="Lato"/>
                <a:sym typeface="Lato"/>
              </a:rPr>
              <a:t>Disney+HotStar</a:t>
            </a:r>
            <a:r>
              <a:rPr lang="en-IN" dirty="0">
                <a:latin typeface="Lato"/>
                <a:ea typeface="Lato"/>
                <a:cs typeface="Lato"/>
                <a:sym typeface="Lato"/>
              </a:rPr>
              <a:t> has competitive advantage</a:t>
            </a:r>
            <a:endParaRPr dirty="0">
              <a:latin typeface="Lato"/>
              <a:ea typeface="Lato"/>
              <a:cs typeface="Lato"/>
              <a:sym typeface="Lato"/>
            </a:endParaRPr>
          </a:p>
        </p:txBody>
      </p:sp>
    </p:spTree>
    <p:extLst>
      <p:ext uri="{BB962C8B-B14F-4D97-AF65-F5344CB8AC3E}">
        <p14:creationId xmlns:p14="http://schemas.microsoft.com/office/powerpoint/2010/main" val="142308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1"/>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
        <p:nvSpPr>
          <p:cNvPr id="675" name="Google Shape;675;p41"/>
          <p:cNvSpPr txBox="1">
            <a:spLocks noGrp="1"/>
          </p:cNvSpPr>
          <p:nvPr>
            <p:ph type="body" idx="1"/>
          </p:nvPr>
        </p:nvSpPr>
        <p:spPr>
          <a:xfrm>
            <a:off x="409000" y="805600"/>
            <a:ext cx="8106350" cy="3808930"/>
          </a:xfrm>
          <a:prstGeom prst="rect">
            <a:avLst/>
          </a:prstGeom>
        </p:spPr>
        <p:txBody>
          <a:bodyPr spcFirstLastPara="1" wrap="square" lIns="91425" tIns="45700" rIns="91425" bIns="45700" anchor="t" anchorCtr="0">
            <a:noAutofit/>
          </a:bodyPr>
          <a:lstStyle/>
          <a:p>
            <a:pPr marL="514350" indent="-285750" algn="l">
              <a:buFont typeface="Arial" panose="020B0604020202020204" pitchFamily="34" charset="0"/>
              <a:buChar char="•"/>
            </a:pPr>
            <a:r>
              <a:rPr lang="en-US" b="0" i="0" dirty="0">
                <a:solidFill>
                  <a:schemeClr val="tx1"/>
                </a:solidFill>
                <a:effectLst/>
                <a:latin typeface="+mn-lt"/>
              </a:rPr>
              <a:t>All three streaming services offer a subscription-based model, where users pay a monthly or annual fee to access their content libraries. Disney+ </a:t>
            </a:r>
            <a:r>
              <a:rPr lang="en-US" b="0" i="0" dirty="0" err="1">
                <a:solidFill>
                  <a:schemeClr val="tx1"/>
                </a:solidFill>
                <a:effectLst/>
                <a:latin typeface="+mn-lt"/>
              </a:rPr>
              <a:t>Hotstar</a:t>
            </a:r>
            <a:r>
              <a:rPr lang="en-US" b="0" i="0" dirty="0">
                <a:solidFill>
                  <a:schemeClr val="tx1"/>
                </a:solidFill>
                <a:effectLst/>
                <a:latin typeface="+mn-lt"/>
              </a:rPr>
              <a:t> and Netflix offer different subscription tiers with different pricing and features, while Amazon Prime Video is bundled with other Amazon Prime services and offers a flat fee for access to all its content.</a:t>
            </a:r>
          </a:p>
          <a:p>
            <a:pPr marL="514350" indent="-285750" algn="l">
              <a:buFont typeface="Arial" panose="020B0604020202020204" pitchFamily="34" charset="0"/>
              <a:buChar char="•"/>
            </a:pPr>
            <a:r>
              <a:rPr lang="en-US" b="1" i="0" dirty="0">
                <a:solidFill>
                  <a:schemeClr val="tx1"/>
                </a:solidFill>
                <a:effectLst/>
                <a:latin typeface="+mn-lt"/>
              </a:rPr>
              <a:t>Similarity</a:t>
            </a:r>
            <a:r>
              <a:rPr lang="en-US" b="0" i="0" dirty="0">
                <a:solidFill>
                  <a:schemeClr val="tx1"/>
                </a:solidFill>
                <a:effectLst/>
                <a:latin typeface="+mn-lt"/>
              </a:rPr>
              <a:t>: All three services rely heavily on their subscription-based model as the primary source of revenue.</a:t>
            </a:r>
          </a:p>
          <a:p>
            <a:pPr marL="514350" indent="-285750" algn="l">
              <a:buFont typeface="Arial" panose="020B0604020202020204" pitchFamily="34" charset="0"/>
              <a:buChar char="•"/>
            </a:pPr>
            <a:r>
              <a:rPr lang="en-US" b="1" i="0" dirty="0">
                <a:solidFill>
                  <a:schemeClr val="tx1"/>
                </a:solidFill>
                <a:effectLst/>
                <a:latin typeface="+mn-lt"/>
              </a:rPr>
              <a:t>Difference</a:t>
            </a:r>
            <a:r>
              <a:rPr lang="en-US" b="0" i="0" dirty="0">
                <a:solidFill>
                  <a:schemeClr val="tx1"/>
                </a:solidFill>
                <a:effectLst/>
                <a:latin typeface="+mn-lt"/>
              </a:rPr>
              <a:t>: Disney+ </a:t>
            </a:r>
            <a:r>
              <a:rPr lang="en-US" b="0" i="0" dirty="0" err="1">
                <a:solidFill>
                  <a:schemeClr val="tx1"/>
                </a:solidFill>
                <a:effectLst/>
                <a:latin typeface="+mn-lt"/>
              </a:rPr>
              <a:t>Hotstar</a:t>
            </a:r>
            <a:r>
              <a:rPr lang="en-US" b="0" i="0" dirty="0">
                <a:solidFill>
                  <a:schemeClr val="tx1"/>
                </a:solidFill>
                <a:effectLst/>
                <a:latin typeface="+mn-lt"/>
              </a:rPr>
              <a:t> and Netflix offer different subscription tiers with varying prices and features, while Amazon Prime Video is bundled with other Amazon Prime services and offers a flat fee for access to all its content.</a:t>
            </a:r>
          </a:p>
        </p:txBody>
      </p:sp>
      <p:sp>
        <p:nvSpPr>
          <p:cNvPr id="676" name="Google Shape;676;p41"/>
          <p:cNvSpPr txBox="1">
            <a:spLocks noGrp="1"/>
          </p:cNvSpPr>
          <p:nvPr>
            <p:ph type="title"/>
          </p:nvPr>
        </p:nvSpPr>
        <p:spPr>
          <a:xfrm>
            <a:off x="316673" y="121975"/>
            <a:ext cx="7515978"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Competitor Analysis- Monetisation: Subscription Model</a:t>
            </a:r>
            <a:endParaRPr dirty="0">
              <a:latin typeface="Lato"/>
              <a:ea typeface="Lato"/>
              <a:cs typeface="Lato"/>
              <a:sym typeface="Lato"/>
            </a:endParaRPr>
          </a:p>
        </p:txBody>
      </p:sp>
    </p:spTree>
    <p:extLst>
      <p:ext uri="{BB962C8B-B14F-4D97-AF65-F5344CB8AC3E}">
        <p14:creationId xmlns:p14="http://schemas.microsoft.com/office/powerpoint/2010/main" val="392484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1"/>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sp>
        <p:nvSpPr>
          <p:cNvPr id="675" name="Google Shape;675;p41"/>
          <p:cNvSpPr txBox="1">
            <a:spLocks noGrp="1"/>
          </p:cNvSpPr>
          <p:nvPr>
            <p:ph type="body" idx="1"/>
          </p:nvPr>
        </p:nvSpPr>
        <p:spPr>
          <a:xfrm>
            <a:off x="409000" y="805600"/>
            <a:ext cx="8106350" cy="3808930"/>
          </a:xfrm>
          <a:prstGeom prst="rect">
            <a:avLst/>
          </a:prstGeom>
        </p:spPr>
        <p:txBody>
          <a:bodyPr spcFirstLastPara="1" wrap="square" lIns="91425" tIns="45700" rIns="91425" bIns="45700" anchor="t" anchorCtr="0">
            <a:noAutofit/>
          </a:bodyPr>
          <a:lstStyle/>
          <a:p>
            <a:pPr marL="514350" indent="-285750" algn="l">
              <a:buFont typeface="Arial" panose="020B0604020202020204" pitchFamily="34" charset="0"/>
              <a:buChar char="•"/>
            </a:pPr>
            <a:r>
              <a:rPr lang="en-US" b="0" i="0" dirty="0">
                <a:solidFill>
                  <a:schemeClr val="tx1"/>
                </a:solidFill>
                <a:effectLst/>
                <a:latin typeface="+mn-lt"/>
              </a:rPr>
              <a:t>Disney+ </a:t>
            </a:r>
            <a:r>
              <a:rPr lang="en-US" b="0" i="0" dirty="0" err="1">
                <a:solidFill>
                  <a:schemeClr val="tx1"/>
                </a:solidFill>
                <a:effectLst/>
                <a:latin typeface="+mn-lt"/>
              </a:rPr>
              <a:t>Hotstar</a:t>
            </a:r>
            <a:r>
              <a:rPr lang="en-US" b="0" i="0" dirty="0">
                <a:solidFill>
                  <a:schemeClr val="tx1"/>
                </a:solidFill>
                <a:effectLst/>
                <a:latin typeface="+mn-lt"/>
              </a:rPr>
              <a:t> and Amazon Prime Video offer an advertising-based model, where users can access some content for free with ads. This model is particularly popular in India, where the market for subscription-based services is still developing.</a:t>
            </a:r>
          </a:p>
          <a:p>
            <a:pPr marL="514350" indent="-285750" algn="l">
              <a:buFont typeface="Arial" panose="020B0604020202020204" pitchFamily="34" charset="0"/>
              <a:buChar char="•"/>
            </a:pPr>
            <a:r>
              <a:rPr lang="en-US" b="1" i="0" dirty="0">
                <a:solidFill>
                  <a:schemeClr val="tx1"/>
                </a:solidFill>
                <a:effectLst/>
                <a:latin typeface="+mn-lt"/>
              </a:rPr>
              <a:t>Similarity</a:t>
            </a:r>
            <a:r>
              <a:rPr lang="en-US" b="0" i="0" dirty="0">
                <a:solidFill>
                  <a:schemeClr val="tx1"/>
                </a:solidFill>
                <a:effectLst/>
                <a:latin typeface="+mn-lt"/>
              </a:rPr>
              <a:t>: Both Disney+ </a:t>
            </a:r>
            <a:r>
              <a:rPr lang="en-US" b="0" i="0" dirty="0" err="1">
                <a:solidFill>
                  <a:schemeClr val="tx1"/>
                </a:solidFill>
                <a:effectLst/>
                <a:latin typeface="+mn-lt"/>
              </a:rPr>
              <a:t>Hotstar</a:t>
            </a:r>
            <a:r>
              <a:rPr lang="en-US" b="0" i="0" dirty="0">
                <a:solidFill>
                  <a:schemeClr val="tx1"/>
                </a:solidFill>
                <a:effectLst/>
                <a:latin typeface="+mn-lt"/>
              </a:rPr>
              <a:t> and Amazon Prime Video offer an advertising-based model to monetize their users.</a:t>
            </a:r>
          </a:p>
          <a:p>
            <a:pPr marL="514350" indent="-285750" algn="l">
              <a:buFont typeface="Arial" panose="020B0604020202020204" pitchFamily="34" charset="0"/>
              <a:buChar char="•"/>
            </a:pPr>
            <a:r>
              <a:rPr lang="en-US" b="1" i="0" dirty="0">
                <a:solidFill>
                  <a:schemeClr val="tx1"/>
                </a:solidFill>
                <a:effectLst/>
                <a:latin typeface="+mn-lt"/>
              </a:rPr>
              <a:t>Difference</a:t>
            </a:r>
            <a:r>
              <a:rPr lang="en-US" b="0" i="0" dirty="0">
                <a:solidFill>
                  <a:schemeClr val="tx1"/>
                </a:solidFill>
                <a:effectLst/>
                <a:latin typeface="+mn-lt"/>
              </a:rPr>
              <a:t>: Disney+ </a:t>
            </a:r>
            <a:r>
              <a:rPr lang="en-US" b="0" i="0" dirty="0" err="1">
                <a:solidFill>
                  <a:schemeClr val="tx1"/>
                </a:solidFill>
                <a:effectLst/>
                <a:latin typeface="+mn-lt"/>
              </a:rPr>
              <a:t>Hotstar</a:t>
            </a:r>
            <a:r>
              <a:rPr lang="en-US" b="0" i="0" dirty="0">
                <a:solidFill>
                  <a:schemeClr val="tx1"/>
                </a:solidFill>
                <a:effectLst/>
                <a:latin typeface="+mn-lt"/>
              </a:rPr>
              <a:t> offers a hybrid model where some content is available for free with ads, while premium content is only available with a subscription. Amazon Prime Video's advertising-based model is limited to a small selection of movies and TV shows.</a:t>
            </a:r>
          </a:p>
        </p:txBody>
      </p:sp>
      <p:sp>
        <p:nvSpPr>
          <p:cNvPr id="676" name="Google Shape;676;p41"/>
          <p:cNvSpPr txBox="1">
            <a:spLocks noGrp="1"/>
          </p:cNvSpPr>
          <p:nvPr>
            <p:ph type="title"/>
          </p:nvPr>
        </p:nvSpPr>
        <p:spPr>
          <a:xfrm>
            <a:off x="316673" y="121975"/>
            <a:ext cx="7515978"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Competitor Analysis- Monetisation: Advertising Based Model</a:t>
            </a:r>
            <a:endParaRPr dirty="0">
              <a:latin typeface="Lato"/>
              <a:ea typeface="Lato"/>
              <a:cs typeface="Lato"/>
              <a:sym typeface="Lato"/>
            </a:endParaRPr>
          </a:p>
        </p:txBody>
      </p:sp>
    </p:spTree>
    <p:extLst>
      <p:ext uri="{BB962C8B-B14F-4D97-AF65-F5344CB8AC3E}">
        <p14:creationId xmlns:p14="http://schemas.microsoft.com/office/powerpoint/2010/main" val="2766506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1"/>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Task 3: User Research</a:t>
            </a:r>
            <a:endParaRPr dirty="0"/>
          </a:p>
        </p:txBody>
      </p:sp>
    </p:spTree>
    <p:extLst>
      <p:ext uri="{BB962C8B-B14F-4D97-AF65-F5344CB8AC3E}">
        <p14:creationId xmlns:p14="http://schemas.microsoft.com/office/powerpoint/2010/main" val="3397898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sp>
        <p:nvSpPr>
          <p:cNvPr id="693" name="Google Shape;693;p43"/>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marL="285750" lvl="0" indent="-285750" algn="l" rtl="0">
              <a:spcBef>
                <a:spcPts val="750"/>
              </a:spcBef>
              <a:spcAft>
                <a:spcPts val="0"/>
              </a:spcAft>
              <a:buFont typeface="Arial" panose="020B0604020202020204" pitchFamily="34" charset="0"/>
              <a:buChar char="•"/>
            </a:pPr>
            <a:r>
              <a:rPr lang="en-US" b="0" i="0" dirty="0">
                <a:solidFill>
                  <a:schemeClr val="tx1"/>
                </a:solidFill>
                <a:effectLst/>
                <a:latin typeface="+mn-lt"/>
              </a:rPr>
              <a:t>Users are willing to pay a premium for exclusive content and features.</a:t>
            </a:r>
          </a:p>
          <a:p>
            <a:pPr marL="285750" lvl="0" indent="-285750" algn="l" rtl="0">
              <a:spcBef>
                <a:spcPts val="750"/>
              </a:spcBef>
              <a:spcAft>
                <a:spcPts val="0"/>
              </a:spcAft>
              <a:buFont typeface="Arial" panose="020B0604020202020204" pitchFamily="34" charset="0"/>
              <a:buChar char="•"/>
            </a:pPr>
            <a:r>
              <a:rPr lang="en-US" b="0" i="0" dirty="0">
                <a:solidFill>
                  <a:schemeClr val="tx1"/>
                </a:solidFill>
                <a:effectLst/>
                <a:latin typeface="+mn-lt"/>
              </a:rPr>
              <a:t>Users are more likely to choose a subscription plan that offers flexibility and choice- wide variety of content across different genres and languages.</a:t>
            </a:r>
            <a:endParaRPr lang="en-US" dirty="0">
              <a:solidFill>
                <a:schemeClr val="tx1"/>
              </a:solidFill>
              <a:latin typeface="+mn-lt"/>
            </a:endParaRPr>
          </a:p>
          <a:p>
            <a:pPr marL="285750" lvl="0" indent="-285750" algn="l" rtl="0">
              <a:spcBef>
                <a:spcPts val="750"/>
              </a:spcBef>
              <a:spcAft>
                <a:spcPts val="0"/>
              </a:spcAft>
              <a:buFont typeface="Arial" panose="020B0604020202020204" pitchFamily="34" charset="0"/>
              <a:buChar char="•"/>
            </a:pPr>
            <a:r>
              <a:rPr lang="en-US" b="0" i="0" dirty="0">
                <a:solidFill>
                  <a:schemeClr val="tx1"/>
                </a:solidFill>
                <a:effectLst/>
                <a:latin typeface="+mn-lt"/>
              </a:rPr>
              <a:t>Users are more likely to cancel their subscription if they have a poor user experience or encounter technical issues.</a:t>
            </a:r>
          </a:p>
          <a:p>
            <a:pPr marL="285750" lvl="0" indent="-285750" algn="l" rtl="0">
              <a:spcBef>
                <a:spcPts val="750"/>
              </a:spcBef>
              <a:spcAft>
                <a:spcPts val="0"/>
              </a:spcAft>
              <a:buFont typeface="Arial" panose="020B0604020202020204" pitchFamily="34" charset="0"/>
              <a:buChar char="•"/>
            </a:pPr>
            <a:r>
              <a:rPr lang="en-US" b="0" i="0" dirty="0">
                <a:solidFill>
                  <a:schemeClr val="tx1"/>
                </a:solidFill>
                <a:effectLst/>
                <a:latin typeface="+mn-lt"/>
              </a:rPr>
              <a:t>Users are more likely to choose a subscription plan that offers a free trial or a money-back guarantee.</a:t>
            </a:r>
            <a:endParaRPr lang="en-US" dirty="0">
              <a:solidFill>
                <a:schemeClr val="tx1"/>
              </a:solidFill>
              <a:latin typeface="+mn-lt"/>
            </a:endParaRPr>
          </a:p>
          <a:p>
            <a:pPr marL="285750" lvl="0" indent="-285750" algn="l" rtl="0">
              <a:spcBef>
                <a:spcPts val="750"/>
              </a:spcBef>
              <a:spcAft>
                <a:spcPts val="0"/>
              </a:spcAft>
              <a:buFont typeface="Arial" panose="020B0604020202020204" pitchFamily="34" charset="0"/>
              <a:buChar char="•"/>
            </a:pPr>
            <a:r>
              <a:rPr lang="en-US" b="0" i="0" dirty="0">
                <a:solidFill>
                  <a:schemeClr val="tx1"/>
                </a:solidFill>
                <a:effectLst/>
                <a:latin typeface="+mn-lt"/>
              </a:rPr>
              <a:t>Users are more likely to continue their subscription if they receive personalized content recommendations and notifications.</a:t>
            </a:r>
          </a:p>
          <a:p>
            <a:pPr marL="285750" lvl="0" indent="-285750" algn="l" rtl="0">
              <a:spcBef>
                <a:spcPts val="750"/>
              </a:spcBef>
              <a:spcAft>
                <a:spcPts val="0"/>
              </a:spcAft>
              <a:buFont typeface="Arial" panose="020B0604020202020204" pitchFamily="34" charset="0"/>
              <a:buChar char="•"/>
            </a:pPr>
            <a:r>
              <a:rPr lang="en-US" b="0" i="0" dirty="0">
                <a:solidFill>
                  <a:schemeClr val="tx1"/>
                </a:solidFill>
                <a:effectLst/>
                <a:latin typeface="+mn-lt"/>
              </a:rPr>
              <a:t>Users are likely to upgrade to a higher-tier subscription plan if they receive exclusive content and features that are not available in lower-tier plans.</a:t>
            </a:r>
            <a:endParaRPr lang="en-US" dirty="0">
              <a:solidFill>
                <a:schemeClr val="tx1"/>
              </a:solidFill>
              <a:latin typeface="+mn-lt"/>
            </a:endParaRPr>
          </a:p>
          <a:p>
            <a:pPr marL="285750" lvl="0" indent="-285750" algn="l" rtl="0">
              <a:spcBef>
                <a:spcPts val="750"/>
              </a:spcBef>
              <a:spcAft>
                <a:spcPts val="0"/>
              </a:spcAft>
              <a:buFont typeface="Arial" panose="020B0604020202020204" pitchFamily="34" charset="0"/>
              <a:buChar char="•"/>
            </a:pPr>
            <a:r>
              <a:rPr lang="en-US" b="0" i="0" dirty="0">
                <a:solidFill>
                  <a:schemeClr val="tx1"/>
                </a:solidFill>
                <a:effectLst/>
                <a:latin typeface="+mn-lt"/>
              </a:rPr>
              <a:t>Users are more likely to remain loyal to an OTT platform that offers a seamless user experience across different devices and platforms.</a:t>
            </a:r>
          </a:p>
          <a:p>
            <a:pPr marL="285750" lvl="0" indent="-285750" algn="l" rtl="0">
              <a:spcBef>
                <a:spcPts val="750"/>
              </a:spcBef>
              <a:spcAft>
                <a:spcPts val="0"/>
              </a:spcAft>
              <a:buFont typeface="Arial" panose="020B0604020202020204" pitchFamily="34" charset="0"/>
              <a:buChar char="•"/>
            </a:pPr>
            <a:endParaRPr dirty="0">
              <a:solidFill>
                <a:schemeClr val="tx1"/>
              </a:solidFill>
              <a:latin typeface="+mn-lt"/>
              <a:ea typeface="Lato"/>
              <a:cs typeface="Lato"/>
              <a:sym typeface="Lato"/>
            </a:endParaRPr>
          </a:p>
        </p:txBody>
      </p:sp>
      <p:sp>
        <p:nvSpPr>
          <p:cNvPr id="694" name="Google Shape;694;p43"/>
          <p:cNvSpPr txBox="1">
            <a:spLocks noGrp="1"/>
          </p:cNvSpPr>
          <p:nvPr>
            <p:ph type="title"/>
          </p:nvPr>
        </p:nvSpPr>
        <p:spPr>
          <a:xfrm>
            <a:off x="316673" y="121975"/>
            <a:ext cx="57813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3: User Research-Hypothesis</a:t>
            </a:r>
            <a:endParaRPr dirty="0">
              <a:latin typeface="Lato"/>
              <a:ea typeface="Lato"/>
              <a:cs typeface="Lato"/>
              <a:sym typeface="Lato"/>
            </a:endParaRPr>
          </a:p>
        </p:txBody>
      </p:sp>
    </p:spTree>
    <p:extLst>
      <p:ext uri="{BB962C8B-B14F-4D97-AF65-F5344CB8AC3E}">
        <p14:creationId xmlns:p14="http://schemas.microsoft.com/office/powerpoint/2010/main" val="210075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5"/>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2</a:t>
            </a:fld>
            <a:endParaRPr/>
          </a:p>
        </p:txBody>
      </p:sp>
      <p:sp>
        <p:nvSpPr>
          <p:cNvPr id="625" name="Google Shape;625;p35"/>
          <p:cNvSpPr txBox="1">
            <a:spLocks noGrp="1"/>
          </p:cNvSpPr>
          <p:nvPr>
            <p:ph type="title"/>
          </p:nvPr>
        </p:nvSpPr>
        <p:spPr>
          <a:xfrm>
            <a:off x="235475" y="121975"/>
            <a:ext cx="38172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About the Project</a:t>
            </a:r>
            <a:endParaRPr>
              <a:latin typeface="Lato"/>
              <a:ea typeface="Lato"/>
              <a:cs typeface="Lato"/>
              <a:sym typeface="Lato"/>
            </a:endParaRPr>
          </a:p>
        </p:txBody>
      </p:sp>
      <p:sp>
        <p:nvSpPr>
          <p:cNvPr id="626" name="Google Shape;626;p35"/>
          <p:cNvSpPr txBox="1">
            <a:spLocks noGrp="1"/>
          </p:cNvSpPr>
          <p:nvPr>
            <p:ph type="body" idx="1"/>
          </p:nvPr>
        </p:nvSpPr>
        <p:spPr>
          <a:xfrm>
            <a:off x="54450" y="694175"/>
            <a:ext cx="9035100" cy="43470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1400" b="1">
                <a:solidFill>
                  <a:srgbClr val="FF0000"/>
                </a:solidFill>
                <a:latin typeface="Lato"/>
                <a:ea typeface="Lato"/>
                <a:cs typeface="Lato"/>
                <a:sym typeface="Lato"/>
              </a:rPr>
              <a:t>OBJECTIVE</a:t>
            </a:r>
            <a:endParaRPr sz="1400" b="1">
              <a:solidFill>
                <a:srgbClr val="FF0000"/>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IN" sz="1400">
                <a:latin typeface="Lato"/>
                <a:ea typeface="Lato"/>
                <a:cs typeface="Lato"/>
                <a:sym typeface="Lato"/>
              </a:rPr>
              <a:t>You should be able to devise strategies to drive the growth of an existing product or service by leveraging insights from user data and also by applying your own knowledge. </a:t>
            </a:r>
            <a:endParaRPr sz="1400">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endParaRPr sz="1400">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IN" sz="1400" b="1">
                <a:solidFill>
                  <a:srgbClr val="FF0000"/>
                </a:solidFill>
                <a:latin typeface="Lato"/>
                <a:ea typeface="Lato"/>
                <a:cs typeface="Lato"/>
                <a:sym typeface="Lato"/>
              </a:rPr>
              <a:t>KEY REQUIREMENTS</a:t>
            </a:r>
            <a:endParaRPr sz="1400" b="1">
              <a:solidFill>
                <a:srgbClr val="FF0000"/>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IN" sz="1400">
                <a:latin typeface="Lato"/>
                <a:ea typeface="Lato"/>
                <a:cs typeface="Lato"/>
                <a:sym typeface="Lato"/>
              </a:rPr>
              <a:t>You will require a thorough understanding of all the topics covered in the base program and the first five modules of the specialisation track to perform the tasks in this project. </a:t>
            </a:r>
            <a:endParaRPr sz="1400">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endParaRPr sz="1400">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IN" sz="1400" b="1">
                <a:solidFill>
                  <a:srgbClr val="FF0000"/>
                </a:solidFill>
                <a:latin typeface="Lato"/>
                <a:ea typeface="Lato"/>
                <a:cs typeface="Lato"/>
                <a:sym typeface="Lato"/>
              </a:rPr>
              <a:t>DESCRIPTION </a:t>
            </a:r>
            <a:endParaRPr sz="1400" b="1">
              <a:solidFill>
                <a:srgbClr val="FF0000"/>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IN" sz="1400">
                <a:latin typeface="Lato"/>
                <a:ea typeface="Lato"/>
                <a:cs typeface="Lato"/>
                <a:sym typeface="Lato"/>
              </a:rPr>
              <a:t>Disney+ Hotstar is India’s leading online content streaming platform offering content ranging from sports, movies, news to TV shows. It has a user base of more than 300 million. Hotstar is the only online streaming platform in India to effectively bring sports content along with exclusive content from Disney. Hotstar is accessible across multiple devices, TV, mobile, Chromecast and other formats. Initially, Hotstar’s strategy was very different from those of Netflix and Amazon Prime Video. Hotstar first started as a free content platform with ads as a monetisation lever. It eventually decided to take up a model similar to those of Netflix and Amazon Prime and launched its subscription offering with a free tier that is ad-supported and the VIP and Premium subscription plans.</a:t>
            </a:r>
            <a:endParaRPr sz="14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
        <p:nvSpPr>
          <p:cNvPr id="693" name="Google Shape;693;p43"/>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marL="571500" indent="-342900" algn="l">
              <a:buFont typeface="+mj-lt"/>
              <a:buAutoNum type="arabicPeriod"/>
            </a:pPr>
            <a:r>
              <a:rPr lang="en-US" sz="1400" b="0" i="0" dirty="0">
                <a:solidFill>
                  <a:schemeClr val="tx1"/>
                </a:solidFill>
                <a:effectLst/>
                <a:latin typeface="+mn-lt"/>
              </a:rPr>
              <a:t>What motivated you to subscribe to an OTT platform?</a:t>
            </a:r>
          </a:p>
          <a:p>
            <a:pPr marL="571500" indent="-342900" algn="l">
              <a:buFont typeface="+mj-lt"/>
              <a:buAutoNum type="arabicPeriod"/>
            </a:pPr>
            <a:r>
              <a:rPr lang="en-US" sz="1400" b="0" i="0" dirty="0">
                <a:solidFill>
                  <a:schemeClr val="tx1"/>
                </a:solidFill>
                <a:effectLst/>
                <a:latin typeface="+mn-lt"/>
              </a:rPr>
              <a:t>What types of content do you enjoy watching on OTT platforms?</a:t>
            </a:r>
          </a:p>
          <a:p>
            <a:pPr marL="571500" indent="-342900" algn="l">
              <a:buFont typeface="+mj-lt"/>
              <a:buAutoNum type="arabicPeriod"/>
            </a:pPr>
            <a:r>
              <a:rPr lang="en-US" sz="1400" b="0" i="0" dirty="0">
                <a:solidFill>
                  <a:schemeClr val="tx1"/>
                </a:solidFill>
                <a:effectLst/>
                <a:latin typeface="+mn-lt"/>
              </a:rPr>
              <a:t>What types of content are missing from the platform that you would like to see more of?</a:t>
            </a:r>
          </a:p>
          <a:p>
            <a:pPr marL="571500" indent="-342900" algn="l">
              <a:buFont typeface="+mj-lt"/>
              <a:buAutoNum type="arabicPeriod"/>
            </a:pPr>
            <a:r>
              <a:rPr lang="en-US" sz="1400" b="0" i="0" dirty="0">
                <a:solidFill>
                  <a:schemeClr val="tx1"/>
                </a:solidFill>
                <a:effectLst/>
                <a:latin typeface="+mn-lt"/>
              </a:rPr>
              <a:t>How do you typically decide which subscription plan to choose?</a:t>
            </a:r>
          </a:p>
          <a:p>
            <a:pPr marL="571500" indent="-342900" algn="l">
              <a:buFont typeface="+mj-lt"/>
              <a:buAutoNum type="arabicPeriod"/>
            </a:pPr>
            <a:r>
              <a:rPr lang="en-US" sz="1400" b="0" i="0" dirty="0">
                <a:solidFill>
                  <a:schemeClr val="tx1"/>
                </a:solidFill>
                <a:effectLst/>
                <a:latin typeface="+mn-lt"/>
              </a:rPr>
              <a:t>What factors are most important to you when choosing a subscription plan?</a:t>
            </a:r>
          </a:p>
          <a:p>
            <a:pPr marL="571500" indent="-342900" algn="l">
              <a:buFont typeface="+mj-lt"/>
              <a:buAutoNum type="arabicPeriod"/>
            </a:pPr>
            <a:r>
              <a:rPr lang="en-US" sz="1400" b="0" i="0" dirty="0">
                <a:solidFill>
                  <a:schemeClr val="tx1"/>
                </a:solidFill>
                <a:effectLst/>
                <a:latin typeface="+mn-lt"/>
              </a:rPr>
              <a:t>What would make you cancel your subscription to an OTT platform?</a:t>
            </a:r>
          </a:p>
          <a:p>
            <a:pPr marL="571500" indent="-342900" algn="l">
              <a:buFont typeface="+mj-lt"/>
              <a:buAutoNum type="arabicPeriod"/>
            </a:pPr>
            <a:r>
              <a:rPr lang="en-US" sz="1400" b="0" i="0" dirty="0">
                <a:solidFill>
                  <a:schemeClr val="tx1"/>
                </a:solidFill>
                <a:effectLst/>
                <a:latin typeface="+mn-lt"/>
              </a:rPr>
              <a:t>Have you ever upgraded or downgraded your subscription plan? If so, why?</a:t>
            </a:r>
          </a:p>
          <a:p>
            <a:pPr marL="571500" indent="-342900" algn="l">
              <a:buFont typeface="+mj-lt"/>
              <a:buAutoNum type="arabicPeriod"/>
            </a:pPr>
            <a:r>
              <a:rPr lang="en-US" sz="1400" b="0" i="0" dirty="0">
                <a:solidFill>
                  <a:schemeClr val="tx1"/>
                </a:solidFill>
                <a:effectLst/>
                <a:latin typeface="+mn-lt"/>
              </a:rPr>
              <a:t>How do you discover new content on the platform?</a:t>
            </a:r>
          </a:p>
          <a:p>
            <a:pPr marL="571500" indent="-342900" algn="l">
              <a:buFont typeface="+mj-lt"/>
              <a:buAutoNum type="arabicPeriod"/>
            </a:pPr>
            <a:r>
              <a:rPr lang="en-US" sz="1400" b="0" i="0" dirty="0">
                <a:solidFill>
                  <a:schemeClr val="tx1"/>
                </a:solidFill>
                <a:effectLst/>
                <a:latin typeface="+mn-lt"/>
              </a:rPr>
              <a:t>How do you prefer to receive notifications about new content or exclusive features?</a:t>
            </a:r>
          </a:p>
          <a:p>
            <a:pPr marL="571500" indent="-342900" algn="l">
              <a:buFont typeface="+mj-lt"/>
              <a:buAutoNum type="arabicPeriod"/>
            </a:pPr>
            <a:r>
              <a:rPr lang="en-US" sz="1400" b="0" i="0" dirty="0">
                <a:solidFill>
                  <a:schemeClr val="tx1"/>
                </a:solidFill>
                <a:effectLst/>
                <a:latin typeface="+mn-lt"/>
              </a:rPr>
              <a:t>What types of personalized content recommendations do you find most helpful?</a:t>
            </a:r>
          </a:p>
          <a:p>
            <a:pPr marL="571500" indent="-342900" algn="l">
              <a:buFont typeface="+mj-lt"/>
              <a:buAutoNum type="arabicPeriod"/>
            </a:pPr>
            <a:r>
              <a:rPr lang="en-US" sz="1400" b="0" i="0" dirty="0">
                <a:solidFill>
                  <a:schemeClr val="tx1"/>
                </a:solidFill>
                <a:effectLst/>
                <a:latin typeface="+mn-lt"/>
              </a:rPr>
              <a:t>What do you think the OTT platform could do to improve the user experience?</a:t>
            </a:r>
          </a:p>
          <a:p>
            <a:pPr marL="571500" indent="-342900" algn="l">
              <a:buFont typeface="+mj-lt"/>
              <a:buAutoNum type="arabicPeriod"/>
            </a:pPr>
            <a:r>
              <a:rPr lang="en-US" sz="1400" b="0" i="0" dirty="0">
                <a:solidFill>
                  <a:schemeClr val="tx1"/>
                </a:solidFill>
                <a:effectLst/>
                <a:latin typeface="+mn-lt"/>
              </a:rPr>
              <a:t>What other features or content would you like to see added to the platform in the future?</a:t>
            </a:r>
          </a:p>
          <a:p>
            <a:pPr marL="342900" lvl="0" indent="-342900" algn="l" rtl="0">
              <a:spcBef>
                <a:spcPts val="750"/>
              </a:spcBef>
              <a:spcAft>
                <a:spcPts val="0"/>
              </a:spcAft>
              <a:buFont typeface="+mj-lt"/>
              <a:buAutoNum type="arabicPeriod"/>
            </a:pPr>
            <a:endParaRPr sz="1400" dirty="0">
              <a:solidFill>
                <a:schemeClr val="tx1"/>
              </a:solidFill>
              <a:latin typeface="+mn-lt"/>
              <a:ea typeface="Lato"/>
              <a:cs typeface="Lato"/>
              <a:sym typeface="Lato"/>
            </a:endParaRPr>
          </a:p>
        </p:txBody>
      </p:sp>
      <p:sp>
        <p:nvSpPr>
          <p:cNvPr id="694" name="Google Shape;694;p43"/>
          <p:cNvSpPr txBox="1">
            <a:spLocks noGrp="1"/>
          </p:cNvSpPr>
          <p:nvPr>
            <p:ph type="title"/>
          </p:nvPr>
        </p:nvSpPr>
        <p:spPr>
          <a:xfrm>
            <a:off x="316672" y="121975"/>
            <a:ext cx="6736257"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3: User Research-Survey &amp; Interview Questionnaire</a:t>
            </a:r>
            <a:endParaRPr dirty="0">
              <a:latin typeface="Lato"/>
              <a:ea typeface="Lato"/>
              <a:cs typeface="Lato"/>
              <a:sym typeface="Lato"/>
            </a:endParaRPr>
          </a:p>
        </p:txBody>
      </p:sp>
    </p:spTree>
    <p:extLst>
      <p:ext uri="{BB962C8B-B14F-4D97-AF65-F5344CB8AC3E}">
        <p14:creationId xmlns:p14="http://schemas.microsoft.com/office/powerpoint/2010/main" val="508400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sp>
        <p:nvSpPr>
          <p:cNvPr id="693" name="Google Shape;693;p43"/>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r>
              <a:rPr lang="en-US" sz="1400" b="1" i="0" dirty="0">
                <a:solidFill>
                  <a:schemeClr val="tx1"/>
                </a:solidFill>
                <a:effectLst/>
                <a:latin typeface="+mn-lt"/>
              </a:rPr>
              <a:t>Key Needs:</a:t>
            </a:r>
          </a:p>
          <a:p>
            <a:pPr algn="l">
              <a:buFont typeface="+mj-lt"/>
              <a:buAutoNum type="arabicPeriod"/>
            </a:pPr>
            <a:r>
              <a:rPr lang="en-US" sz="1400" b="0" i="0" dirty="0">
                <a:solidFill>
                  <a:schemeClr val="tx1"/>
                </a:solidFill>
                <a:effectLst/>
                <a:latin typeface="+mn-lt"/>
              </a:rPr>
              <a:t>Access to a wide variety of content across different genres and languages.</a:t>
            </a:r>
          </a:p>
          <a:p>
            <a:pPr algn="l">
              <a:buFont typeface="+mj-lt"/>
              <a:buAutoNum type="arabicPeriod"/>
            </a:pPr>
            <a:r>
              <a:rPr lang="en-US" sz="1400" b="0" i="0" dirty="0">
                <a:solidFill>
                  <a:schemeClr val="tx1"/>
                </a:solidFill>
                <a:effectLst/>
                <a:latin typeface="+mn-lt"/>
              </a:rPr>
              <a:t>A free trial or a money-back guarantee to try out the platform before committing to a subscription.</a:t>
            </a:r>
          </a:p>
          <a:p>
            <a:pPr algn="l">
              <a:buFont typeface="+mj-lt"/>
              <a:buAutoNum type="arabicPeriod"/>
            </a:pPr>
            <a:r>
              <a:rPr lang="en-US" sz="1400" b="0" i="0" dirty="0">
                <a:solidFill>
                  <a:schemeClr val="tx1"/>
                </a:solidFill>
                <a:effectLst/>
                <a:latin typeface="+mn-lt"/>
              </a:rPr>
              <a:t>Personalized content recommendations based on their viewing history and preferences.</a:t>
            </a:r>
          </a:p>
          <a:p>
            <a:pPr algn="l">
              <a:buFont typeface="+mj-lt"/>
              <a:buAutoNum type="arabicPeriod"/>
            </a:pPr>
            <a:r>
              <a:rPr lang="en-US" sz="1400" b="0" i="0" dirty="0">
                <a:solidFill>
                  <a:schemeClr val="tx1"/>
                </a:solidFill>
                <a:effectLst/>
                <a:latin typeface="+mn-lt"/>
              </a:rPr>
              <a:t>Exclusive content and features not available in lower-tier subscription plans.</a:t>
            </a:r>
          </a:p>
          <a:p>
            <a:pPr algn="l">
              <a:buFont typeface="+mj-lt"/>
              <a:buAutoNum type="arabicPeriod"/>
            </a:pPr>
            <a:r>
              <a:rPr lang="en-US" sz="1400" b="0" i="0" dirty="0">
                <a:solidFill>
                  <a:schemeClr val="tx1"/>
                </a:solidFill>
                <a:effectLst/>
                <a:latin typeface="+mn-lt"/>
              </a:rPr>
              <a:t>A seamless user experience across different devices and platforms.</a:t>
            </a:r>
          </a:p>
          <a:p>
            <a:pPr algn="l"/>
            <a:r>
              <a:rPr lang="en-US" sz="1400" b="1" i="0" dirty="0">
                <a:solidFill>
                  <a:schemeClr val="tx1"/>
                </a:solidFill>
                <a:effectLst/>
                <a:latin typeface="+mn-lt"/>
              </a:rPr>
              <a:t>Pain Points:</a:t>
            </a:r>
          </a:p>
          <a:p>
            <a:pPr algn="l">
              <a:buFont typeface="+mj-lt"/>
              <a:buAutoNum type="arabicPeriod"/>
            </a:pPr>
            <a:r>
              <a:rPr lang="en-US" sz="1400" b="0" i="0" dirty="0">
                <a:solidFill>
                  <a:schemeClr val="tx1"/>
                </a:solidFill>
                <a:effectLst/>
                <a:latin typeface="+mn-lt"/>
              </a:rPr>
              <a:t>Difficulty choosing the right subscription plan that meets their needs and budget.</a:t>
            </a:r>
          </a:p>
          <a:p>
            <a:pPr algn="l">
              <a:buFont typeface="+mj-lt"/>
              <a:buAutoNum type="arabicPeriod"/>
            </a:pPr>
            <a:r>
              <a:rPr lang="en-US" sz="1400" b="0" i="0" dirty="0">
                <a:solidFill>
                  <a:schemeClr val="tx1"/>
                </a:solidFill>
                <a:effectLst/>
                <a:latin typeface="+mn-lt"/>
              </a:rPr>
              <a:t>Limited availability of content in their preferred language or genre.</a:t>
            </a:r>
          </a:p>
          <a:p>
            <a:pPr algn="l">
              <a:buFont typeface="+mj-lt"/>
              <a:buAutoNum type="arabicPeriod"/>
            </a:pPr>
            <a:r>
              <a:rPr lang="en-US" sz="1400" b="0" i="0" dirty="0">
                <a:solidFill>
                  <a:schemeClr val="tx1"/>
                </a:solidFill>
                <a:effectLst/>
                <a:latin typeface="+mn-lt"/>
              </a:rPr>
              <a:t>Too many notifications or irrelevant content recommendations.</a:t>
            </a:r>
          </a:p>
          <a:p>
            <a:pPr algn="l">
              <a:buFont typeface="+mj-lt"/>
              <a:buAutoNum type="arabicPeriod"/>
            </a:pPr>
            <a:r>
              <a:rPr lang="en-US" sz="1400" b="0" i="0" dirty="0">
                <a:solidFill>
                  <a:schemeClr val="tx1"/>
                </a:solidFill>
                <a:effectLst/>
                <a:latin typeface="+mn-lt"/>
              </a:rPr>
              <a:t>Technical issues or glitches with the platform's user interface or streaming quality.</a:t>
            </a:r>
          </a:p>
          <a:p>
            <a:pPr algn="l">
              <a:buFont typeface="+mj-lt"/>
              <a:buAutoNum type="arabicPeriod"/>
            </a:pPr>
            <a:r>
              <a:rPr lang="en-US" sz="1400" b="0" i="0" dirty="0">
                <a:solidFill>
                  <a:schemeClr val="tx1"/>
                </a:solidFill>
                <a:effectLst/>
                <a:latin typeface="+mn-lt"/>
              </a:rPr>
              <a:t>Difficulty discovering new and relevant content on the platform.</a:t>
            </a:r>
          </a:p>
          <a:p>
            <a:pPr algn="l">
              <a:buFont typeface="+mj-lt"/>
              <a:buAutoNum type="arabicPeriod"/>
            </a:pPr>
            <a:r>
              <a:rPr lang="en-US" sz="1400" b="0" i="0" dirty="0">
                <a:solidFill>
                  <a:schemeClr val="tx1"/>
                </a:solidFill>
                <a:effectLst/>
                <a:latin typeface="+mn-lt"/>
              </a:rPr>
              <a:t>Limited availability of subtitles or captions in certain languages.</a:t>
            </a:r>
          </a:p>
          <a:p>
            <a:pPr algn="l">
              <a:buFont typeface="+mj-lt"/>
              <a:buAutoNum type="arabicPeriod"/>
            </a:pPr>
            <a:r>
              <a:rPr lang="en-US" sz="1400" b="0" i="0" dirty="0">
                <a:solidFill>
                  <a:schemeClr val="tx1"/>
                </a:solidFill>
                <a:effectLst/>
                <a:latin typeface="+mn-lt"/>
              </a:rPr>
              <a:t>Limited customer support or slow response times to user inquiries.</a:t>
            </a:r>
          </a:p>
          <a:p>
            <a:pPr marL="0" lvl="0" indent="0" algn="l" rtl="0">
              <a:spcBef>
                <a:spcPts val="750"/>
              </a:spcBef>
              <a:spcAft>
                <a:spcPts val="0"/>
              </a:spcAft>
            </a:pPr>
            <a:endParaRPr lang="en-IN" sz="1400" dirty="0">
              <a:solidFill>
                <a:schemeClr val="tx1"/>
              </a:solidFill>
              <a:latin typeface="+mn-lt"/>
              <a:ea typeface="Lato"/>
              <a:cs typeface="Lato"/>
              <a:sym typeface="Lato"/>
            </a:endParaRPr>
          </a:p>
          <a:p>
            <a:pPr marL="0" lvl="0" indent="0" algn="l" rtl="0">
              <a:spcBef>
                <a:spcPts val="750"/>
              </a:spcBef>
              <a:spcAft>
                <a:spcPts val="0"/>
              </a:spcAft>
            </a:pPr>
            <a:endParaRPr sz="1400" dirty="0">
              <a:solidFill>
                <a:schemeClr val="tx1"/>
              </a:solidFill>
              <a:latin typeface="+mn-lt"/>
              <a:ea typeface="Lato"/>
              <a:cs typeface="Lato"/>
              <a:sym typeface="Lato"/>
            </a:endParaRPr>
          </a:p>
        </p:txBody>
      </p:sp>
      <p:sp>
        <p:nvSpPr>
          <p:cNvPr id="694" name="Google Shape;694;p43"/>
          <p:cNvSpPr txBox="1">
            <a:spLocks noGrp="1"/>
          </p:cNvSpPr>
          <p:nvPr>
            <p:ph type="title"/>
          </p:nvPr>
        </p:nvSpPr>
        <p:spPr>
          <a:xfrm>
            <a:off x="316672" y="121975"/>
            <a:ext cx="6736257"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3: User Research-Key Needs and Pain Points</a:t>
            </a:r>
            <a:endParaRPr dirty="0">
              <a:latin typeface="Lato"/>
              <a:ea typeface="Lato"/>
              <a:cs typeface="Lato"/>
              <a:sym typeface="Lato"/>
            </a:endParaRPr>
          </a:p>
        </p:txBody>
      </p:sp>
    </p:spTree>
    <p:extLst>
      <p:ext uri="{BB962C8B-B14F-4D97-AF65-F5344CB8AC3E}">
        <p14:creationId xmlns:p14="http://schemas.microsoft.com/office/powerpoint/2010/main" val="345567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sp>
        <p:nvSpPr>
          <p:cNvPr id="693" name="Google Shape;693;p43"/>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buFont typeface="+mj-lt"/>
              <a:buAutoNum type="arabicPeriod"/>
            </a:pPr>
            <a:r>
              <a:rPr lang="en-US" sz="1400" b="1" i="0" dirty="0">
                <a:solidFill>
                  <a:schemeClr val="tx1"/>
                </a:solidFill>
                <a:effectLst/>
                <a:latin typeface="+mn-lt"/>
              </a:rPr>
              <a:t>Sports Fans: </a:t>
            </a:r>
            <a:r>
              <a:rPr lang="en-US" sz="1400" b="0" i="0" dirty="0">
                <a:solidFill>
                  <a:schemeClr val="tx1"/>
                </a:solidFill>
                <a:effectLst/>
                <a:latin typeface="+mn-lt"/>
              </a:rPr>
              <a:t>This segment of users would be interested in subscribing to Disney+ </a:t>
            </a:r>
            <a:r>
              <a:rPr lang="en-US" sz="1400" b="0" i="0" dirty="0" err="1">
                <a:solidFill>
                  <a:schemeClr val="tx1"/>
                </a:solidFill>
                <a:effectLst/>
                <a:latin typeface="+mn-lt"/>
              </a:rPr>
              <a:t>Hotstar's</a:t>
            </a:r>
            <a:r>
              <a:rPr lang="en-US" sz="1400" b="0" i="0" dirty="0">
                <a:solidFill>
                  <a:schemeClr val="tx1"/>
                </a:solidFill>
                <a:effectLst/>
                <a:latin typeface="+mn-lt"/>
              </a:rPr>
              <a:t> sports-focused plans, which offer access to live sports events and match highlights across various sports leagues. The rationale behind this approach is that sports fans have a specific set of interests and preferences that can be targeted with a tailored subscription plan.</a:t>
            </a:r>
          </a:p>
          <a:p>
            <a:pPr algn="l">
              <a:buFont typeface="+mj-lt"/>
              <a:buAutoNum type="arabicPeriod"/>
            </a:pPr>
            <a:r>
              <a:rPr lang="en-US" sz="1400" b="1" i="0" dirty="0">
                <a:solidFill>
                  <a:schemeClr val="tx1"/>
                </a:solidFill>
                <a:effectLst/>
                <a:latin typeface="+mn-lt"/>
              </a:rPr>
              <a:t>Movie and TV Show Enthusiasts: </a:t>
            </a:r>
            <a:r>
              <a:rPr lang="en-US" sz="1400" b="0" i="0" dirty="0">
                <a:solidFill>
                  <a:schemeClr val="tx1"/>
                </a:solidFill>
                <a:effectLst/>
                <a:latin typeface="+mn-lt"/>
              </a:rPr>
              <a:t>This segment of users would be interested in subscribing to Disney+ </a:t>
            </a:r>
            <a:r>
              <a:rPr lang="en-US" sz="1400" b="0" i="0" dirty="0" err="1">
                <a:solidFill>
                  <a:schemeClr val="tx1"/>
                </a:solidFill>
                <a:effectLst/>
                <a:latin typeface="+mn-lt"/>
              </a:rPr>
              <a:t>Hotstar's</a:t>
            </a:r>
            <a:r>
              <a:rPr lang="en-US" sz="1400" b="0" i="0" dirty="0">
                <a:solidFill>
                  <a:schemeClr val="tx1"/>
                </a:solidFill>
                <a:effectLst/>
                <a:latin typeface="+mn-lt"/>
              </a:rPr>
              <a:t> premium subscription plan, which offers access to a wide range of popular movies and TV shows. The rationale behind this approach is that users who are primarily interested in watching movies and TV shows are likely to be willing to pay a premium price for a comprehensive content library.</a:t>
            </a:r>
          </a:p>
          <a:p>
            <a:pPr algn="l">
              <a:buFont typeface="+mj-lt"/>
              <a:buAutoNum type="arabicPeriod"/>
            </a:pPr>
            <a:r>
              <a:rPr lang="en-US" sz="1400" b="1" i="0" dirty="0">
                <a:solidFill>
                  <a:schemeClr val="tx1"/>
                </a:solidFill>
                <a:effectLst/>
                <a:latin typeface="+mn-lt"/>
              </a:rPr>
              <a:t>Family-Oriented Users: </a:t>
            </a:r>
            <a:r>
              <a:rPr lang="en-US" sz="1400" b="0" i="0" dirty="0">
                <a:solidFill>
                  <a:schemeClr val="tx1"/>
                </a:solidFill>
                <a:effectLst/>
                <a:latin typeface="+mn-lt"/>
              </a:rPr>
              <a:t>This segment of users would be interested in subscribing to Disney+ </a:t>
            </a:r>
            <a:r>
              <a:rPr lang="en-US" sz="1400" b="0" i="0" dirty="0" err="1">
                <a:solidFill>
                  <a:schemeClr val="tx1"/>
                </a:solidFill>
                <a:effectLst/>
                <a:latin typeface="+mn-lt"/>
              </a:rPr>
              <a:t>Hotstar's</a:t>
            </a:r>
            <a:r>
              <a:rPr lang="en-US" sz="1400" b="0" i="0" dirty="0">
                <a:solidFill>
                  <a:schemeClr val="tx1"/>
                </a:solidFill>
                <a:effectLst/>
                <a:latin typeface="+mn-lt"/>
              </a:rPr>
              <a:t> family plan, which offers multiple user profiles and access to a range of family-friendly content. The rationale behind this approach is that families have specific needs and preferences when it comes to entertainment, and a tailored subscription plan can help cater to those needs.</a:t>
            </a:r>
          </a:p>
          <a:p>
            <a:pPr marL="0" lvl="0" indent="0" algn="l" rtl="0">
              <a:spcBef>
                <a:spcPts val="750"/>
              </a:spcBef>
              <a:spcAft>
                <a:spcPts val="0"/>
              </a:spcAft>
            </a:pPr>
            <a:r>
              <a:rPr lang="en-US" sz="1400" b="0" i="0" dirty="0">
                <a:solidFill>
                  <a:schemeClr val="tx1"/>
                </a:solidFill>
                <a:effectLst/>
                <a:latin typeface="+mn-lt"/>
              </a:rPr>
              <a:t>The rationale behind user segmentation is to divide the overall target audience into smaller groups based on similar needs, preferences, and behaviors. By segmenting the audience, it becomes easier to identify and understand the unique needs and pain points of each group, and develop targeted marketing strategies and product offerings that cater to those specific needs. This helps to improve customer satisfaction and retention, and ultimately drive business growth.</a:t>
            </a:r>
            <a:endParaRPr sz="1400" dirty="0">
              <a:solidFill>
                <a:schemeClr val="tx1"/>
              </a:solidFill>
              <a:latin typeface="+mn-lt"/>
              <a:ea typeface="Lato"/>
              <a:cs typeface="Lato"/>
              <a:sym typeface="Lato"/>
            </a:endParaRPr>
          </a:p>
        </p:txBody>
      </p:sp>
      <p:sp>
        <p:nvSpPr>
          <p:cNvPr id="694" name="Google Shape;694;p43"/>
          <p:cNvSpPr txBox="1">
            <a:spLocks noGrp="1"/>
          </p:cNvSpPr>
          <p:nvPr>
            <p:ph type="title"/>
          </p:nvPr>
        </p:nvSpPr>
        <p:spPr>
          <a:xfrm>
            <a:off x="316672" y="121975"/>
            <a:ext cx="6736257"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4: Building Product Artefacts-Segments of Users</a:t>
            </a:r>
            <a:endParaRPr dirty="0">
              <a:latin typeface="Lato"/>
              <a:ea typeface="Lato"/>
              <a:cs typeface="Lato"/>
              <a:sym typeface="Lato"/>
            </a:endParaRPr>
          </a:p>
        </p:txBody>
      </p:sp>
    </p:spTree>
    <p:extLst>
      <p:ext uri="{BB962C8B-B14F-4D97-AF65-F5344CB8AC3E}">
        <p14:creationId xmlns:p14="http://schemas.microsoft.com/office/powerpoint/2010/main" val="3656766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
        <p:nvSpPr>
          <p:cNvPr id="693" name="Google Shape;693;p43"/>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marL="571500" lvl="1" indent="0">
              <a:buNone/>
            </a:pPr>
            <a:endParaRPr lang="en-US" sz="1200" dirty="0">
              <a:solidFill>
                <a:srgbClr val="000000"/>
              </a:solidFill>
              <a:latin typeface="Arial" panose="020B0604020202020204" pitchFamily="34" charset="0"/>
              <a:ea typeface="Lato"/>
              <a:cs typeface="Lato"/>
              <a:sym typeface="Lato"/>
            </a:endParaRPr>
          </a:p>
        </p:txBody>
      </p:sp>
      <p:sp>
        <p:nvSpPr>
          <p:cNvPr id="694" name="Google Shape;694;p43"/>
          <p:cNvSpPr txBox="1">
            <a:spLocks noGrp="1"/>
          </p:cNvSpPr>
          <p:nvPr>
            <p:ph type="title"/>
          </p:nvPr>
        </p:nvSpPr>
        <p:spPr>
          <a:xfrm>
            <a:off x="316672" y="121975"/>
            <a:ext cx="6736257"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4: Building Product Artefacts-Persona Sports Fan &amp; Movie and TV Show Enthusiast</a:t>
            </a:r>
            <a:endParaRPr dirty="0">
              <a:latin typeface="Lato"/>
              <a:ea typeface="Lato"/>
              <a:cs typeface="Lato"/>
              <a:sym typeface="Lato"/>
            </a:endParaRPr>
          </a:p>
        </p:txBody>
      </p:sp>
      <p:pic>
        <p:nvPicPr>
          <p:cNvPr id="3" name="Picture 2">
            <a:extLst>
              <a:ext uri="{FF2B5EF4-FFF2-40B4-BE49-F238E27FC236}">
                <a16:creationId xmlns:a16="http://schemas.microsoft.com/office/drawing/2014/main" id="{152C0985-34CB-ECEA-F690-11BDE1906D15}"/>
              </a:ext>
            </a:extLst>
          </p:cNvPr>
          <p:cNvPicPr>
            <a:picLocks noChangeAspect="1"/>
          </p:cNvPicPr>
          <p:nvPr/>
        </p:nvPicPr>
        <p:blipFill>
          <a:blip r:embed="rId3"/>
          <a:stretch>
            <a:fillRect/>
          </a:stretch>
        </p:blipFill>
        <p:spPr>
          <a:xfrm>
            <a:off x="1495646" y="862686"/>
            <a:ext cx="6152707" cy="3904576"/>
          </a:xfrm>
          <a:prstGeom prst="rect">
            <a:avLst/>
          </a:prstGeom>
        </p:spPr>
      </p:pic>
    </p:spTree>
    <p:extLst>
      <p:ext uri="{BB962C8B-B14F-4D97-AF65-F5344CB8AC3E}">
        <p14:creationId xmlns:p14="http://schemas.microsoft.com/office/powerpoint/2010/main" val="2456092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
        <p:nvSpPr>
          <p:cNvPr id="693" name="Google Shape;693;p43"/>
          <p:cNvSpPr txBox="1">
            <a:spLocks noGrp="1"/>
          </p:cNvSpPr>
          <p:nvPr>
            <p:ph type="body" idx="1"/>
          </p:nvPr>
        </p:nvSpPr>
        <p:spPr>
          <a:xfrm>
            <a:off x="409000" y="805600"/>
            <a:ext cx="8106350" cy="3961663"/>
          </a:xfrm>
          <a:prstGeom prst="rect">
            <a:avLst/>
          </a:prstGeom>
        </p:spPr>
        <p:txBody>
          <a:bodyPr spcFirstLastPara="1" wrap="square" lIns="91425" tIns="45700" rIns="91425" bIns="45700" anchor="t" anchorCtr="0">
            <a:noAutofit/>
          </a:bodyPr>
          <a:lstStyle/>
          <a:p>
            <a:pPr marL="228600" indent="0" algn="l"/>
            <a:r>
              <a:rPr lang="en-IN" sz="1100" b="1" dirty="0">
                <a:solidFill>
                  <a:schemeClr val="tx1"/>
                </a:solidFill>
                <a:latin typeface="+mn-lt"/>
                <a:ea typeface="Lato"/>
                <a:cs typeface="Lato"/>
                <a:sym typeface="Lato"/>
              </a:rPr>
              <a:t>PROFILE</a:t>
            </a:r>
            <a:r>
              <a:rPr lang="en-IN" sz="1100" dirty="0">
                <a:solidFill>
                  <a:schemeClr val="tx1"/>
                </a:solidFill>
                <a:latin typeface="+mn-lt"/>
                <a:ea typeface="Lato"/>
                <a:cs typeface="Lato"/>
                <a:sym typeface="Lato"/>
              </a:rPr>
              <a:t>: </a:t>
            </a:r>
            <a:r>
              <a:rPr lang="en-IN" sz="1100" b="1" i="0" u="none" strike="noStrike" dirty="0">
                <a:solidFill>
                  <a:srgbClr val="000000"/>
                </a:solidFill>
                <a:effectLst/>
                <a:latin typeface="Arial" panose="020B0604020202020204" pitchFamily="34" charset="0"/>
              </a:rPr>
              <a:t>SPORTS FAN</a:t>
            </a:r>
            <a:r>
              <a:rPr lang="en-IN" sz="1100" b="0" i="0" u="none" strike="noStrike" dirty="0">
                <a:solidFill>
                  <a:srgbClr val="000000"/>
                </a:solidFill>
                <a:effectLst/>
                <a:latin typeface="Arial" panose="020B0604020202020204" pitchFamily="34" charset="0"/>
              </a:rPr>
              <a:t> Akshay | </a:t>
            </a:r>
            <a:r>
              <a:rPr lang="en-IN" sz="1100" b="1" i="0" u="none" strike="noStrike" dirty="0">
                <a:solidFill>
                  <a:srgbClr val="000000"/>
                </a:solidFill>
                <a:effectLst/>
                <a:latin typeface="Arial" panose="020B0604020202020204" pitchFamily="34" charset="0"/>
              </a:rPr>
              <a:t>DEMOGRAPHICS</a:t>
            </a:r>
            <a:r>
              <a:rPr lang="en-IN" sz="1100" b="0" i="0" u="none" strike="noStrike" dirty="0">
                <a:solidFill>
                  <a:srgbClr val="000000"/>
                </a:solidFill>
                <a:effectLst/>
                <a:latin typeface="Arial" panose="020B0604020202020204" pitchFamily="34" charset="0"/>
              </a:rPr>
              <a:t>: Age 29 Years | Mumbai | Marketing Manager | Married | Income:15 L</a:t>
            </a:r>
          </a:p>
          <a:p>
            <a:pPr marL="228600" indent="0" algn="l"/>
            <a:r>
              <a:rPr lang="en-US" sz="1100" b="1" dirty="0">
                <a:solidFill>
                  <a:schemeClr val="tx1"/>
                </a:solidFill>
                <a:latin typeface="+mn-lt"/>
              </a:rPr>
              <a:t>NEEDS</a:t>
            </a:r>
            <a:r>
              <a:rPr lang="en-US" sz="1100" dirty="0">
                <a:solidFill>
                  <a:schemeClr val="tx1"/>
                </a:solidFill>
                <a:latin typeface="+mn-lt"/>
              </a:rPr>
              <a:t>:</a:t>
            </a:r>
          </a:p>
          <a:p>
            <a:pPr algn="l">
              <a:buFont typeface="Arial" panose="020B0604020202020204" pitchFamily="34" charset="0"/>
              <a:buChar char="•"/>
            </a:pPr>
            <a:r>
              <a:rPr lang="en-US" sz="1100" b="0" i="0" dirty="0">
                <a:solidFill>
                  <a:srgbClr val="000000"/>
                </a:solidFill>
                <a:effectLst/>
                <a:latin typeface="Arial" panose="020B0604020202020204" pitchFamily="34" charset="0"/>
              </a:rPr>
              <a:t>Access to live sports events and match highlights across various sports leagues </a:t>
            </a:r>
          </a:p>
          <a:p>
            <a:pPr algn="l">
              <a:buFont typeface="Arial" panose="020B0604020202020204" pitchFamily="34" charset="0"/>
              <a:buChar char="•"/>
            </a:pPr>
            <a:r>
              <a:rPr lang="en-US" sz="1100" b="0" i="0" dirty="0">
                <a:solidFill>
                  <a:srgbClr val="000000"/>
                </a:solidFill>
                <a:effectLst/>
                <a:latin typeface="Arial" panose="020B0604020202020204" pitchFamily="34" charset="0"/>
              </a:rPr>
              <a:t>A wide range of sports content in different languages and genres  &amp; Ability to view sports content on multiple devices</a:t>
            </a:r>
          </a:p>
          <a:p>
            <a:pPr algn="l">
              <a:buFont typeface="Arial" panose="020B0604020202020204" pitchFamily="34" charset="0"/>
              <a:buChar char="•"/>
            </a:pPr>
            <a:r>
              <a:rPr lang="en-US" sz="1100" b="0" i="0" dirty="0">
                <a:solidFill>
                  <a:srgbClr val="000000"/>
                </a:solidFill>
                <a:effectLst/>
                <a:latin typeface="Arial" panose="020B0604020202020204" pitchFamily="34" charset="0"/>
              </a:rPr>
              <a:t>A seamless user experience and high-quality streaming for sports content </a:t>
            </a:r>
          </a:p>
          <a:p>
            <a:pPr marL="228600" indent="0" algn="l"/>
            <a:r>
              <a:rPr lang="en-US" sz="1100" b="1" dirty="0">
                <a:solidFill>
                  <a:schemeClr val="tx1"/>
                </a:solidFill>
                <a:latin typeface="+mn-lt"/>
              </a:rPr>
              <a:t>WANTS</a:t>
            </a:r>
            <a:r>
              <a:rPr lang="en-US" sz="1100" dirty="0">
                <a:solidFill>
                  <a:schemeClr val="tx1"/>
                </a:solidFill>
                <a:latin typeface="+mn-lt"/>
              </a:rPr>
              <a:t>:</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Personalized content recommendations based on their viewing history and preferences </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Access to exclusive sports content and features not available in lower-tier subscription plans </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A trial period or money-back guarantee to try out the platform before committing to a subscription </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Access to sports-related news and analysis</a:t>
            </a:r>
            <a:endParaRPr lang="en-US" sz="1100" dirty="0">
              <a:solidFill>
                <a:schemeClr val="tx1"/>
              </a:solidFill>
              <a:latin typeface="+mn-lt"/>
            </a:endParaRPr>
          </a:p>
          <a:p>
            <a:pPr marL="228600" indent="0" algn="l"/>
            <a:r>
              <a:rPr lang="en-US" sz="1100" b="1" dirty="0">
                <a:solidFill>
                  <a:schemeClr val="tx1"/>
                </a:solidFill>
                <a:latin typeface="+mn-lt"/>
              </a:rPr>
              <a:t>CHALLENGES</a:t>
            </a:r>
            <a:r>
              <a:rPr lang="en-US" sz="1100" dirty="0">
                <a:solidFill>
                  <a:schemeClr val="tx1"/>
                </a:solidFill>
                <a:latin typeface="+mn-lt"/>
              </a:rPr>
              <a:t>:</a:t>
            </a:r>
          </a:p>
          <a:p>
            <a:pPr algn="l">
              <a:buFont typeface="Arial" panose="020B0604020202020204" pitchFamily="34" charset="0"/>
              <a:buChar char="•"/>
            </a:pPr>
            <a:r>
              <a:rPr lang="en-US" sz="1100" b="0" i="0" dirty="0">
                <a:solidFill>
                  <a:srgbClr val="000000"/>
                </a:solidFill>
                <a:effectLst/>
                <a:latin typeface="Arial" panose="020B0604020202020204" pitchFamily="34" charset="0"/>
              </a:rPr>
              <a:t>Limited availability of live sports events and match highlights in their preferred language or region </a:t>
            </a:r>
          </a:p>
          <a:p>
            <a:pPr algn="l">
              <a:buFont typeface="Arial" panose="020B0604020202020204" pitchFamily="34" charset="0"/>
              <a:buChar char="•"/>
            </a:pPr>
            <a:r>
              <a:rPr lang="en-US" sz="1100" b="0" i="0" dirty="0">
                <a:solidFill>
                  <a:srgbClr val="000000"/>
                </a:solidFill>
                <a:effectLst/>
                <a:latin typeface="Arial" panose="020B0604020202020204" pitchFamily="34" charset="0"/>
              </a:rPr>
              <a:t>Difficulty finding and discovering new and relevant sports content on the platform </a:t>
            </a:r>
          </a:p>
          <a:p>
            <a:pPr algn="l">
              <a:buFont typeface="Arial" panose="020B0604020202020204" pitchFamily="34" charset="0"/>
              <a:buChar char="•"/>
            </a:pPr>
            <a:r>
              <a:rPr lang="en-US" sz="1100" b="0" i="0" dirty="0">
                <a:solidFill>
                  <a:srgbClr val="000000"/>
                </a:solidFill>
                <a:effectLst/>
                <a:latin typeface="Arial" panose="020B0604020202020204" pitchFamily="34" charset="0"/>
              </a:rPr>
              <a:t>Technical issues or glitches with the platform's user interface or streaming quality </a:t>
            </a:r>
          </a:p>
          <a:p>
            <a:pPr algn="l">
              <a:buFont typeface="Arial" panose="020B0604020202020204" pitchFamily="34" charset="0"/>
              <a:buChar char="•"/>
            </a:pPr>
            <a:r>
              <a:rPr lang="en-US" sz="1100" b="0" i="0" dirty="0">
                <a:solidFill>
                  <a:srgbClr val="000000"/>
                </a:solidFill>
                <a:effectLst/>
                <a:latin typeface="Arial" panose="020B0604020202020204" pitchFamily="34" charset="0"/>
              </a:rPr>
              <a:t>Difficulty choosing the right subscription plan that meets their needs and budget</a:t>
            </a:r>
            <a:endParaRPr lang="en-US" sz="1100" dirty="0">
              <a:solidFill>
                <a:schemeClr val="tx1"/>
              </a:solidFill>
              <a:latin typeface="+mn-lt"/>
            </a:endParaRPr>
          </a:p>
          <a:p>
            <a:pPr marL="228600" indent="0" algn="l"/>
            <a:endParaRPr lang="en-US" sz="1100" b="0" i="0" dirty="0">
              <a:solidFill>
                <a:schemeClr val="tx1"/>
              </a:solidFill>
              <a:effectLst/>
              <a:latin typeface="+mn-lt"/>
            </a:endParaRPr>
          </a:p>
          <a:p>
            <a:pPr marL="228600" indent="0" algn="l"/>
            <a:endParaRPr sz="1100" dirty="0">
              <a:solidFill>
                <a:schemeClr val="tx1"/>
              </a:solidFill>
              <a:latin typeface="+mn-lt"/>
              <a:ea typeface="Lato"/>
              <a:cs typeface="Lato"/>
              <a:sym typeface="Lato"/>
            </a:endParaRPr>
          </a:p>
        </p:txBody>
      </p:sp>
      <p:sp>
        <p:nvSpPr>
          <p:cNvPr id="694" name="Google Shape;694;p43"/>
          <p:cNvSpPr txBox="1">
            <a:spLocks noGrp="1"/>
          </p:cNvSpPr>
          <p:nvPr>
            <p:ph type="title"/>
          </p:nvPr>
        </p:nvSpPr>
        <p:spPr>
          <a:xfrm>
            <a:off x="316672" y="121975"/>
            <a:ext cx="6736257"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4: Building Product Artefacts-Persona For </a:t>
            </a:r>
            <a:r>
              <a:rPr lang="en-IN" dirty="0" err="1">
                <a:latin typeface="Lato"/>
                <a:ea typeface="Lato"/>
                <a:cs typeface="Lato"/>
                <a:sym typeface="Lato"/>
              </a:rPr>
              <a:t>Disney+HotStar</a:t>
            </a:r>
            <a:r>
              <a:rPr lang="en-IN" dirty="0">
                <a:latin typeface="Lato"/>
                <a:ea typeface="Lato"/>
                <a:cs typeface="Lato"/>
                <a:sym typeface="Lato"/>
              </a:rPr>
              <a:t>: Sports Fan</a:t>
            </a:r>
            <a:endParaRPr dirty="0">
              <a:latin typeface="Lato"/>
              <a:ea typeface="Lato"/>
              <a:cs typeface="Lato"/>
              <a:sym typeface="Lato"/>
            </a:endParaRPr>
          </a:p>
        </p:txBody>
      </p:sp>
    </p:spTree>
    <p:extLst>
      <p:ext uri="{BB962C8B-B14F-4D97-AF65-F5344CB8AC3E}">
        <p14:creationId xmlns:p14="http://schemas.microsoft.com/office/powerpoint/2010/main" val="3242164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sp>
        <p:nvSpPr>
          <p:cNvPr id="693" name="Google Shape;693;p43"/>
          <p:cNvSpPr txBox="1">
            <a:spLocks noGrp="1"/>
          </p:cNvSpPr>
          <p:nvPr>
            <p:ph type="body" idx="1"/>
          </p:nvPr>
        </p:nvSpPr>
        <p:spPr>
          <a:xfrm>
            <a:off x="409000" y="805600"/>
            <a:ext cx="8106350" cy="3961663"/>
          </a:xfrm>
          <a:prstGeom prst="rect">
            <a:avLst/>
          </a:prstGeom>
        </p:spPr>
        <p:txBody>
          <a:bodyPr spcFirstLastPara="1" wrap="square" lIns="91425" tIns="45700" rIns="91425" bIns="45700" anchor="t" anchorCtr="0">
            <a:noAutofit/>
          </a:bodyPr>
          <a:lstStyle/>
          <a:p>
            <a:pPr marL="228600" indent="0" algn="l"/>
            <a:r>
              <a:rPr lang="en-IN" sz="1100" b="1" dirty="0">
                <a:solidFill>
                  <a:schemeClr val="tx1"/>
                </a:solidFill>
                <a:latin typeface="+mn-lt"/>
                <a:ea typeface="Lato"/>
                <a:cs typeface="Lato"/>
                <a:sym typeface="Lato"/>
              </a:rPr>
              <a:t>PROFILE</a:t>
            </a:r>
            <a:r>
              <a:rPr lang="en-IN" sz="1100" dirty="0">
                <a:solidFill>
                  <a:schemeClr val="tx1"/>
                </a:solidFill>
                <a:latin typeface="+mn-lt"/>
                <a:ea typeface="Lato"/>
                <a:cs typeface="Lato"/>
                <a:sym typeface="Lato"/>
              </a:rPr>
              <a:t>: </a:t>
            </a:r>
            <a:r>
              <a:rPr lang="en-IN" sz="1100" b="1" i="0" u="none" strike="noStrike" dirty="0">
                <a:solidFill>
                  <a:srgbClr val="000000"/>
                </a:solidFill>
                <a:effectLst/>
                <a:latin typeface="Arial" panose="020B0604020202020204" pitchFamily="34" charset="0"/>
              </a:rPr>
              <a:t>Movie &amp; TV Show Enthusiast:</a:t>
            </a:r>
            <a:r>
              <a:rPr lang="en-IN" sz="1100" b="0" i="0" u="none" strike="noStrike" dirty="0">
                <a:solidFill>
                  <a:srgbClr val="000000"/>
                </a:solidFill>
                <a:effectLst/>
                <a:latin typeface="Arial" panose="020B0604020202020204" pitchFamily="34" charset="0"/>
              </a:rPr>
              <a:t> Priya | </a:t>
            </a:r>
            <a:r>
              <a:rPr lang="en-IN" sz="1100" b="1" i="0" u="none" strike="noStrike" dirty="0">
                <a:solidFill>
                  <a:srgbClr val="000000"/>
                </a:solidFill>
                <a:effectLst/>
                <a:latin typeface="Arial" panose="020B0604020202020204" pitchFamily="34" charset="0"/>
              </a:rPr>
              <a:t>DEMOGRAPHICS</a:t>
            </a:r>
            <a:r>
              <a:rPr lang="en-IN" sz="1100" b="0" i="0" u="none" strike="noStrike" dirty="0">
                <a:solidFill>
                  <a:srgbClr val="000000"/>
                </a:solidFill>
                <a:effectLst/>
                <a:latin typeface="Arial" panose="020B0604020202020204" pitchFamily="34" charset="0"/>
              </a:rPr>
              <a:t>: Age 32 Years | Bangalore | IT Professional | Married | Income:20 L </a:t>
            </a:r>
          </a:p>
          <a:p>
            <a:pPr marL="228600" indent="0" algn="l"/>
            <a:r>
              <a:rPr lang="en-US" sz="1100" b="1" dirty="0">
                <a:solidFill>
                  <a:schemeClr val="tx1"/>
                </a:solidFill>
                <a:latin typeface="+mn-lt"/>
              </a:rPr>
              <a:t>NEEDS</a:t>
            </a:r>
            <a:r>
              <a:rPr lang="en-US" sz="1100" dirty="0">
                <a:solidFill>
                  <a:schemeClr val="tx1"/>
                </a:solidFill>
                <a:latin typeface="+mn-lt"/>
              </a:rPr>
              <a:t>:</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Access to a wide range of popular movies and TV shows across different genres and languages </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Personalized content recommendations based on their viewing history and preferences </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A seamless user experience and high-quality streaming for movies and TV shows </a:t>
            </a:r>
          </a:p>
          <a:p>
            <a:pPr marL="228600" indent="0" algn="l"/>
            <a:r>
              <a:rPr lang="en-US" sz="1100" b="1" dirty="0">
                <a:solidFill>
                  <a:schemeClr val="tx1"/>
                </a:solidFill>
                <a:latin typeface="+mn-lt"/>
              </a:rPr>
              <a:t>WANTS</a:t>
            </a:r>
            <a:r>
              <a:rPr lang="en-US" sz="1100" dirty="0">
                <a:solidFill>
                  <a:schemeClr val="tx1"/>
                </a:solidFill>
                <a:latin typeface="+mn-lt"/>
              </a:rPr>
              <a:t>:</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Access to exclusive movies and TV shows not available in lower-tier subscription plans </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A trial period or money-back guarantee to try out the platform before committing to a subscription </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Ability to download movies and TV shows for offline viewing </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Access to content related to cooking and gardening</a:t>
            </a:r>
            <a:endParaRPr lang="en-US" sz="1100" dirty="0">
              <a:solidFill>
                <a:schemeClr val="tx1"/>
              </a:solidFill>
              <a:latin typeface="+mn-lt"/>
            </a:endParaRPr>
          </a:p>
          <a:p>
            <a:pPr marL="228600" indent="0" algn="l"/>
            <a:r>
              <a:rPr lang="en-US" sz="1100" b="1" dirty="0">
                <a:solidFill>
                  <a:schemeClr val="tx1"/>
                </a:solidFill>
                <a:latin typeface="+mn-lt"/>
              </a:rPr>
              <a:t>CHALLENGES</a:t>
            </a:r>
            <a:r>
              <a:rPr lang="en-US" sz="1100" dirty="0">
                <a:solidFill>
                  <a:schemeClr val="tx1"/>
                </a:solidFill>
                <a:latin typeface="+mn-lt"/>
              </a:rPr>
              <a:t>:</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Limited availability of certain movies and TV shows in their preferred language or region </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Difficulty finding and discovering new and relevant movies and TV shows on the platform </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Technical issues or glitches with the platform's user interface or streaming quality </a:t>
            </a:r>
          </a:p>
          <a:p>
            <a:pPr marL="400050" indent="-171450" algn="l">
              <a:buFont typeface="Arial" panose="020B0604020202020204" pitchFamily="34" charset="0"/>
              <a:buChar char="•"/>
            </a:pPr>
            <a:r>
              <a:rPr lang="en-US" sz="1100" b="0" i="0" dirty="0">
                <a:solidFill>
                  <a:srgbClr val="000000"/>
                </a:solidFill>
                <a:effectLst/>
                <a:latin typeface="Arial" panose="020B0604020202020204" pitchFamily="34" charset="0"/>
              </a:rPr>
              <a:t>Difficulty choosing the right subscription plan that meets their needs and budget</a:t>
            </a:r>
            <a:endParaRPr lang="en-US" sz="1100" b="0" i="0" dirty="0">
              <a:solidFill>
                <a:schemeClr val="tx1"/>
              </a:solidFill>
              <a:effectLst/>
              <a:latin typeface="+mn-lt"/>
            </a:endParaRPr>
          </a:p>
          <a:p>
            <a:pPr marL="228600" indent="0" algn="l"/>
            <a:endParaRPr sz="1100" dirty="0">
              <a:solidFill>
                <a:schemeClr val="tx1"/>
              </a:solidFill>
              <a:latin typeface="+mn-lt"/>
              <a:ea typeface="Lato"/>
              <a:cs typeface="Lato"/>
              <a:sym typeface="Lato"/>
            </a:endParaRPr>
          </a:p>
        </p:txBody>
      </p:sp>
      <p:sp>
        <p:nvSpPr>
          <p:cNvPr id="694" name="Google Shape;694;p43"/>
          <p:cNvSpPr txBox="1">
            <a:spLocks noGrp="1"/>
          </p:cNvSpPr>
          <p:nvPr>
            <p:ph type="title"/>
          </p:nvPr>
        </p:nvSpPr>
        <p:spPr>
          <a:xfrm>
            <a:off x="316672" y="121975"/>
            <a:ext cx="6736257"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4: Building Product Artefacts-Persona For </a:t>
            </a:r>
            <a:r>
              <a:rPr lang="en-IN" dirty="0" err="1">
                <a:latin typeface="Lato"/>
                <a:ea typeface="Lato"/>
                <a:cs typeface="Lato"/>
                <a:sym typeface="Lato"/>
              </a:rPr>
              <a:t>Disney+HotStar</a:t>
            </a:r>
            <a:r>
              <a:rPr lang="en-IN" dirty="0">
                <a:latin typeface="Lato"/>
                <a:ea typeface="Lato"/>
                <a:cs typeface="Lato"/>
                <a:sym typeface="Lato"/>
              </a:rPr>
              <a:t>: Movie and TV Show Enthusiast</a:t>
            </a:r>
            <a:endParaRPr dirty="0">
              <a:latin typeface="Lato"/>
              <a:ea typeface="Lato"/>
              <a:cs typeface="Lato"/>
              <a:sym typeface="Lato"/>
            </a:endParaRPr>
          </a:p>
        </p:txBody>
      </p:sp>
    </p:spTree>
    <p:extLst>
      <p:ext uri="{BB962C8B-B14F-4D97-AF65-F5344CB8AC3E}">
        <p14:creationId xmlns:p14="http://schemas.microsoft.com/office/powerpoint/2010/main" val="1912959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26</a:t>
            </a:fld>
            <a:endParaRPr/>
          </a:p>
        </p:txBody>
      </p:sp>
      <p:sp>
        <p:nvSpPr>
          <p:cNvPr id="693" name="Google Shape;693;p43"/>
          <p:cNvSpPr txBox="1">
            <a:spLocks noGrp="1"/>
          </p:cNvSpPr>
          <p:nvPr>
            <p:ph type="body" idx="1"/>
          </p:nvPr>
        </p:nvSpPr>
        <p:spPr>
          <a:xfrm>
            <a:off x="409000" y="805600"/>
            <a:ext cx="8106350" cy="3961663"/>
          </a:xfrm>
          <a:prstGeom prst="rect">
            <a:avLst/>
          </a:prstGeom>
        </p:spPr>
        <p:txBody>
          <a:bodyPr spcFirstLastPara="1" wrap="square" lIns="91425" tIns="45700" rIns="91425" bIns="45700" anchor="t" anchorCtr="0">
            <a:noAutofit/>
          </a:bodyPr>
          <a:lstStyle/>
          <a:p>
            <a:pPr marL="228600" indent="0" algn="l"/>
            <a:r>
              <a:rPr lang="en-IN" sz="1200" b="1" dirty="0">
                <a:solidFill>
                  <a:schemeClr val="tx1"/>
                </a:solidFill>
                <a:latin typeface="+mn-lt"/>
                <a:ea typeface="Lato"/>
                <a:cs typeface="Lato"/>
                <a:sym typeface="Lato"/>
              </a:rPr>
              <a:t>PROFILE</a:t>
            </a:r>
            <a:r>
              <a:rPr lang="en-IN" sz="1200" dirty="0">
                <a:solidFill>
                  <a:schemeClr val="tx1"/>
                </a:solidFill>
                <a:latin typeface="+mn-lt"/>
                <a:ea typeface="Lato"/>
                <a:cs typeface="Lato"/>
                <a:sym typeface="Lato"/>
              </a:rPr>
              <a:t>: </a:t>
            </a:r>
            <a:r>
              <a:rPr lang="en-US" sz="1200" b="0" i="0" dirty="0">
                <a:solidFill>
                  <a:schemeClr val="tx1"/>
                </a:solidFill>
                <a:effectLst/>
                <a:latin typeface="+mn-lt"/>
              </a:rPr>
              <a:t>Name: </a:t>
            </a:r>
            <a:r>
              <a:rPr lang="en-US" sz="1200" b="0" i="0" dirty="0" err="1">
                <a:solidFill>
                  <a:schemeClr val="tx1"/>
                </a:solidFill>
                <a:effectLst/>
                <a:latin typeface="+mn-lt"/>
              </a:rPr>
              <a:t>Avir</a:t>
            </a:r>
            <a:r>
              <a:rPr lang="en-US" sz="1200" b="0" i="0" dirty="0">
                <a:solidFill>
                  <a:schemeClr val="tx1"/>
                </a:solidFill>
                <a:effectLst/>
                <a:latin typeface="+mn-lt"/>
              </a:rPr>
              <a:t> | Age: 22 | Occupation: College student| Education: Pursuing Bachelor's degree in Arts| Location: Small town in India| Family Status: Single| Interests: Hanging out with friends, scrolling through social media, watching occasional movies and TV shows</a:t>
            </a:r>
          </a:p>
          <a:p>
            <a:pPr marL="228600" indent="0" algn="l"/>
            <a:r>
              <a:rPr lang="en-US" sz="1200" b="1" dirty="0">
                <a:solidFill>
                  <a:schemeClr val="tx1"/>
                </a:solidFill>
                <a:latin typeface="+mn-lt"/>
              </a:rPr>
              <a:t>NEEDS</a:t>
            </a:r>
            <a:r>
              <a:rPr lang="en-US" sz="1200" dirty="0">
                <a:solidFill>
                  <a:schemeClr val="tx1"/>
                </a:solidFill>
                <a:latin typeface="+mn-lt"/>
              </a:rPr>
              <a:t>:</a:t>
            </a:r>
          </a:p>
          <a:p>
            <a:pPr algn="l">
              <a:buFont typeface="Arial" panose="020B0604020202020204" pitchFamily="34" charset="0"/>
              <a:buChar char="•"/>
            </a:pPr>
            <a:r>
              <a:rPr lang="en-US" sz="1200" b="0" i="0" dirty="0">
                <a:solidFill>
                  <a:schemeClr val="tx1"/>
                </a:solidFill>
                <a:effectLst/>
                <a:latin typeface="+mn-lt"/>
              </a:rPr>
              <a:t>Access to basic and free entertainment content</a:t>
            </a:r>
          </a:p>
          <a:p>
            <a:pPr algn="l">
              <a:buFont typeface="Arial" panose="020B0604020202020204" pitchFamily="34" charset="0"/>
              <a:buChar char="•"/>
            </a:pPr>
            <a:r>
              <a:rPr lang="en-US" sz="1200" b="0" i="0" dirty="0">
                <a:solidFill>
                  <a:schemeClr val="tx1"/>
                </a:solidFill>
                <a:effectLst/>
                <a:latin typeface="+mn-lt"/>
              </a:rPr>
              <a:t>Minimalistic interface with limited options to choose from</a:t>
            </a:r>
          </a:p>
          <a:p>
            <a:pPr algn="l">
              <a:buFont typeface="Arial" panose="020B0604020202020204" pitchFamily="34" charset="0"/>
              <a:buChar char="•"/>
            </a:pPr>
            <a:r>
              <a:rPr lang="en-US" sz="1200" b="0" i="0" dirty="0">
                <a:solidFill>
                  <a:schemeClr val="tx1"/>
                </a:solidFill>
                <a:effectLst/>
                <a:latin typeface="+mn-lt"/>
              </a:rPr>
              <a:t>Low-cost subscription plans or ad-supported streaming options</a:t>
            </a:r>
          </a:p>
          <a:p>
            <a:pPr marL="228600" indent="0" algn="l"/>
            <a:r>
              <a:rPr lang="en-US" sz="1200" b="1" dirty="0">
                <a:solidFill>
                  <a:schemeClr val="tx1"/>
                </a:solidFill>
                <a:latin typeface="+mn-lt"/>
              </a:rPr>
              <a:t>WANTS</a:t>
            </a:r>
            <a:r>
              <a:rPr lang="en-US" sz="1200" dirty="0">
                <a:solidFill>
                  <a:schemeClr val="tx1"/>
                </a:solidFill>
                <a:latin typeface="+mn-lt"/>
              </a:rPr>
              <a:t>:</a:t>
            </a:r>
          </a:p>
          <a:p>
            <a:pPr algn="l">
              <a:buFont typeface="Arial" panose="020B0604020202020204" pitchFamily="34" charset="0"/>
              <a:buChar char="•"/>
            </a:pPr>
            <a:r>
              <a:rPr lang="en-US" sz="1200" b="0" i="0" dirty="0">
                <a:solidFill>
                  <a:schemeClr val="tx1"/>
                </a:solidFill>
                <a:effectLst/>
                <a:latin typeface="+mn-lt"/>
              </a:rPr>
              <a:t>Occasional access to popular movies and TV shows without having to commit to a subscription</a:t>
            </a:r>
          </a:p>
          <a:p>
            <a:pPr algn="l">
              <a:buFont typeface="Arial" panose="020B0604020202020204" pitchFamily="34" charset="0"/>
              <a:buChar char="•"/>
            </a:pPr>
            <a:r>
              <a:rPr lang="en-US" sz="1200" b="0" i="0" dirty="0">
                <a:solidFill>
                  <a:schemeClr val="tx1"/>
                </a:solidFill>
                <a:effectLst/>
                <a:latin typeface="+mn-lt"/>
              </a:rPr>
              <a:t>Ability to customize their viewing experience with user preferences and settings</a:t>
            </a:r>
          </a:p>
          <a:p>
            <a:pPr algn="l">
              <a:buFont typeface="Arial" panose="020B0604020202020204" pitchFamily="34" charset="0"/>
              <a:buChar char="•"/>
            </a:pPr>
            <a:r>
              <a:rPr lang="en-US" sz="1200" b="0" i="0" dirty="0">
                <a:solidFill>
                  <a:schemeClr val="tx1"/>
                </a:solidFill>
                <a:effectLst/>
                <a:latin typeface="+mn-lt"/>
              </a:rPr>
              <a:t>Access to social media sharing and community features to share their content preferences and reviews</a:t>
            </a:r>
          </a:p>
          <a:p>
            <a:pPr marL="228600" indent="0" algn="l"/>
            <a:r>
              <a:rPr lang="en-US" sz="1200" b="1" dirty="0">
                <a:solidFill>
                  <a:schemeClr val="tx1"/>
                </a:solidFill>
                <a:latin typeface="+mn-lt"/>
              </a:rPr>
              <a:t>CHALLENGES</a:t>
            </a:r>
            <a:r>
              <a:rPr lang="en-US" sz="1200" dirty="0">
                <a:solidFill>
                  <a:schemeClr val="tx1"/>
                </a:solidFill>
                <a:latin typeface="+mn-lt"/>
              </a:rPr>
              <a:t>:</a:t>
            </a:r>
          </a:p>
          <a:p>
            <a:pPr algn="l">
              <a:buFont typeface="Arial" panose="020B0604020202020204" pitchFamily="34" charset="0"/>
              <a:buChar char="•"/>
            </a:pPr>
            <a:r>
              <a:rPr lang="en-US" sz="1200" b="0" i="0" dirty="0">
                <a:solidFill>
                  <a:schemeClr val="tx1"/>
                </a:solidFill>
                <a:effectLst/>
                <a:latin typeface="+mn-lt"/>
              </a:rPr>
              <a:t>Limited budget for subscription plans or one-time purchases</a:t>
            </a:r>
          </a:p>
          <a:p>
            <a:pPr algn="l">
              <a:buFont typeface="Arial" panose="020B0604020202020204" pitchFamily="34" charset="0"/>
              <a:buChar char="•"/>
            </a:pPr>
            <a:r>
              <a:rPr lang="en-US" sz="1200" b="0" i="0" dirty="0">
                <a:solidFill>
                  <a:schemeClr val="tx1"/>
                </a:solidFill>
                <a:effectLst/>
                <a:latin typeface="+mn-lt"/>
              </a:rPr>
              <a:t>Difficulty finding and discovering new and relevant content on the platform</a:t>
            </a:r>
          </a:p>
          <a:p>
            <a:pPr algn="l">
              <a:buFont typeface="Arial" panose="020B0604020202020204" pitchFamily="34" charset="0"/>
              <a:buChar char="•"/>
            </a:pPr>
            <a:r>
              <a:rPr lang="en-US" sz="1200" b="0" i="0" dirty="0">
                <a:solidFill>
                  <a:schemeClr val="tx1"/>
                </a:solidFill>
                <a:effectLst/>
                <a:latin typeface="+mn-lt"/>
              </a:rPr>
              <a:t>Limited availability of certain content in their preferred language or region</a:t>
            </a:r>
          </a:p>
          <a:p>
            <a:pPr marL="228600" indent="0" algn="l"/>
            <a:endParaRPr lang="en-US" sz="1200" dirty="0">
              <a:solidFill>
                <a:schemeClr val="tx1"/>
              </a:solidFill>
              <a:latin typeface="+mn-lt"/>
            </a:endParaRPr>
          </a:p>
          <a:p>
            <a:pPr marL="228600" indent="0" algn="l"/>
            <a:endParaRPr lang="en-US" sz="1200" b="0" i="0" dirty="0">
              <a:solidFill>
                <a:schemeClr val="tx1"/>
              </a:solidFill>
              <a:effectLst/>
              <a:latin typeface="+mn-lt"/>
            </a:endParaRPr>
          </a:p>
          <a:p>
            <a:pPr marL="228600" indent="0" algn="l"/>
            <a:endParaRPr sz="1200" dirty="0">
              <a:solidFill>
                <a:schemeClr val="tx1"/>
              </a:solidFill>
              <a:latin typeface="+mn-lt"/>
              <a:ea typeface="Lato"/>
              <a:cs typeface="Lato"/>
              <a:sym typeface="Lato"/>
            </a:endParaRPr>
          </a:p>
        </p:txBody>
      </p:sp>
      <p:sp>
        <p:nvSpPr>
          <p:cNvPr id="694" name="Google Shape;694;p43"/>
          <p:cNvSpPr txBox="1">
            <a:spLocks noGrp="1"/>
          </p:cNvSpPr>
          <p:nvPr>
            <p:ph type="title"/>
          </p:nvPr>
        </p:nvSpPr>
        <p:spPr>
          <a:xfrm>
            <a:off x="316672" y="121975"/>
            <a:ext cx="6736257"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4: Building Product Artefacts-Anti Persona For Disney-</a:t>
            </a:r>
            <a:r>
              <a:rPr lang="en-IN" dirty="0" err="1">
                <a:latin typeface="Lato"/>
                <a:ea typeface="Lato"/>
                <a:cs typeface="Lato"/>
                <a:sym typeface="Lato"/>
              </a:rPr>
              <a:t>HotStar</a:t>
            </a:r>
            <a:endParaRPr dirty="0">
              <a:latin typeface="Lato"/>
              <a:ea typeface="Lato"/>
              <a:cs typeface="Lato"/>
              <a:sym typeface="Lato"/>
            </a:endParaRPr>
          </a:p>
        </p:txBody>
      </p:sp>
    </p:spTree>
    <p:extLst>
      <p:ext uri="{BB962C8B-B14F-4D97-AF65-F5344CB8AC3E}">
        <p14:creationId xmlns:p14="http://schemas.microsoft.com/office/powerpoint/2010/main" val="1791808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27</a:t>
            </a:fld>
            <a:endParaRPr/>
          </a:p>
        </p:txBody>
      </p:sp>
      <p:sp>
        <p:nvSpPr>
          <p:cNvPr id="693" name="Google Shape;693;p43"/>
          <p:cNvSpPr txBox="1">
            <a:spLocks noGrp="1"/>
          </p:cNvSpPr>
          <p:nvPr>
            <p:ph type="body" idx="1"/>
          </p:nvPr>
        </p:nvSpPr>
        <p:spPr>
          <a:xfrm>
            <a:off x="409000" y="805600"/>
            <a:ext cx="8106350" cy="3961663"/>
          </a:xfrm>
          <a:prstGeom prst="rect">
            <a:avLst/>
          </a:prstGeom>
        </p:spPr>
        <p:txBody>
          <a:bodyPr spcFirstLastPara="1" wrap="square" lIns="91425" tIns="45700" rIns="91425" bIns="45700" anchor="t" anchorCtr="0">
            <a:noAutofit/>
          </a:bodyPr>
          <a:lstStyle/>
          <a:p>
            <a:pPr marL="228600" indent="0" algn="l"/>
            <a:r>
              <a:rPr lang="en-US" sz="1600" b="1" dirty="0">
                <a:solidFill>
                  <a:schemeClr val="tx1"/>
                </a:solidFill>
                <a:latin typeface="+mn-lt"/>
              </a:rPr>
              <a:t>Accepted Consumer Beliefs based on research</a:t>
            </a:r>
            <a:r>
              <a:rPr lang="en-US" sz="1600" dirty="0">
                <a:solidFill>
                  <a:schemeClr val="tx1"/>
                </a:solidFill>
                <a:latin typeface="+mn-lt"/>
              </a:rPr>
              <a:t>:</a:t>
            </a:r>
            <a:endParaRPr lang="en-US" sz="1600" b="0" i="0" dirty="0">
              <a:solidFill>
                <a:schemeClr val="tx1"/>
              </a:solidFill>
              <a:effectLst/>
              <a:latin typeface="+mn-lt"/>
            </a:endParaRPr>
          </a:p>
          <a:p>
            <a:pPr algn="l">
              <a:buFont typeface="+mj-lt"/>
              <a:buAutoNum type="arabicPeriod"/>
            </a:pPr>
            <a:r>
              <a:rPr lang="en-US" sz="1600" b="0" i="0" dirty="0">
                <a:solidFill>
                  <a:schemeClr val="tx1"/>
                </a:solidFill>
                <a:effectLst/>
                <a:latin typeface="+mn-lt"/>
              </a:rPr>
              <a:t>The price of subscription plans for OTT platforms is a key factor in deciding which platform to subscribe to.</a:t>
            </a:r>
          </a:p>
          <a:p>
            <a:pPr algn="l">
              <a:buFont typeface="+mj-lt"/>
              <a:buAutoNum type="arabicPeriod"/>
            </a:pPr>
            <a:r>
              <a:rPr lang="en-US" sz="1600" b="0" i="0" dirty="0">
                <a:solidFill>
                  <a:schemeClr val="tx1"/>
                </a:solidFill>
                <a:effectLst/>
                <a:latin typeface="+mn-lt"/>
              </a:rPr>
              <a:t>The quality and variety of content available on an OTT platform is a key factor in deciding which platform to subscribe to.</a:t>
            </a:r>
          </a:p>
          <a:p>
            <a:pPr algn="l">
              <a:buFont typeface="+mj-lt"/>
              <a:buAutoNum type="arabicPeriod"/>
            </a:pPr>
            <a:r>
              <a:rPr lang="en-US" sz="1600" b="0" i="0" dirty="0">
                <a:solidFill>
                  <a:schemeClr val="tx1"/>
                </a:solidFill>
                <a:effectLst/>
                <a:latin typeface="+mn-lt"/>
              </a:rPr>
              <a:t>Recommendations from friends and family are an important factor in deciding which OTT platform to subscribe to.</a:t>
            </a:r>
          </a:p>
          <a:p>
            <a:pPr marL="228600" indent="0" algn="l"/>
            <a:r>
              <a:rPr lang="en-US" sz="1600" b="1" i="0" dirty="0">
                <a:solidFill>
                  <a:schemeClr val="tx1"/>
                </a:solidFill>
                <a:effectLst/>
                <a:latin typeface="+mn-lt"/>
              </a:rPr>
              <a:t>Desired Consumer Beliefs that we want the users to believe:</a:t>
            </a:r>
          </a:p>
          <a:p>
            <a:pPr algn="l">
              <a:buFont typeface="+mj-lt"/>
              <a:buAutoNum type="arabicPeriod"/>
            </a:pPr>
            <a:r>
              <a:rPr lang="en-US" sz="1600" b="0" i="0" dirty="0">
                <a:solidFill>
                  <a:schemeClr val="tx1"/>
                </a:solidFill>
                <a:effectLst/>
                <a:latin typeface="+mn-lt"/>
              </a:rPr>
              <a:t>Disney+ </a:t>
            </a:r>
            <a:r>
              <a:rPr lang="en-US" sz="1600" b="0" i="0" dirty="0" err="1">
                <a:solidFill>
                  <a:schemeClr val="tx1"/>
                </a:solidFill>
                <a:effectLst/>
                <a:latin typeface="+mn-lt"/>
              </a:rPr>
              <a:t>Hotstar</a:t>
            </a:r>
            <a:r>
              <a:rPr lang="en-US" sz="1600" b="0" i="0" dirty="0">
                <a:solidFill>
                  <a:schemeClr val="tx1"/>
                </a:solidFill>
                <a:effectLst/>
                <a:latin typeface="+mn-lt"/>
              </a:rPr>
              <a:t> offers the best value for money among all the OTT platforms available.</a:t>
            </a:r>
          </a:p>
          <a:p>
            <a:pPr algn="l">
              <a:buFont typeface="+mj-lt"/>
              <a:buAutoNum type="arabicPeriod"/>
            </a:pPr>
            <a:r>
              <a:rPr lang="en-US" sz="1600" b="0" i="0" dirty="0">
                <a:solidFill>
                  <a:schemeClr val="tx1"/>
                </a:solidFill>
                <a:effectLst/>
                <a:latin typeface="+mn-lt"/>
              </a:rPr>
              <a:t>Disney+ </a:t>
            </a:r>
            <a:r>
              <a:rPr lang="en-US" sz="1600" b="0" i="0" dirty="0" err="1">
                <a:solidFill>
                  <a:schemeClr val="tx1"/>
                </a:solidFill>
                <a:effectLst/>
                <a:latin typeface="+mn-lt"/>
              </a:rPr>
              <a:t>Hotstar</a:t>
            </a:r>
            <a:r>
              <a:rPr lang="en-US" sz="1600" b="0" i="0" dirty="0">
                <a:solidFill>
                  <a:schemeClr val="tx1"/>
                </a:solidFill>
                <a:effectLst/>
                <a:latin typeface="+mn-lt"/>
              </a:rPr>
              <a:t> has the most diverse and engaging content library with exclusive access to premium content.</a:t>
            </a:r>
          </a:p>
          <a:p>
            <a:pPr algn="l">
              <a:buFont typeface="+mj-lt"/>
              <a:buAutoNum type="arabicPeriod"/>
            </a:pPr>
            <a:r>
              <a:rPr lang="en-US" sz="1600" b="0" i="0" dirty="0">
                <a:solidFill>
                  <a:schemeClr val="tx1"/>
                </a:solidFill>
                <a:effectLst/>
                <a:latin typeface="+mn-lt"/>
              </a:rPr>
              <a:t>Disney+ </a:t>
            </a:r>
            <a:r>
              <a:rPr lang="en-US" sz="1600" b="0" i="0" dirty="0" err="1">
                <a:solidFill>
                  <a:schemeClr val="tx1"/>
                </a:solidFill>
                <a:effectLst/>
                <a:latin typeface="+mn-lt"/>
              </a:rPr>
              <a:t>Hotstar</a:t>
            </a:r>
            <a:r>
              <a:rPr lang="en-US" sz="1600" b="0" i="0" dirty="0">
                <a:solidFill>
                  <a:schemeClr val="tx1"/>
                </a:solidFill>
                <a:effectLst/>
                <a:latin typeface="+mn-lt"/>
              </a:rPr>
              <a:t> provides a seamless and personalized viewing experience with advanced recommendation algorithms and features.</a:t>
            </a:r>
          </a:p>
          <a:p>
            <a:pPr marL="228600" indent="0" algn="l"/>
            <a:endParaRPr lang="en-US" sz="1600" b="0" i="0" dirty="0">
              <a:solidFill>
                <a:schemeClr val="tx1"/>
              </a:solidFill>
              <a:effectLst/>
              <a:latin typeface="+mn-lt"/>
            </a:endParaRPr>
          </a:p>
          <a:p>
            <a:pPr marL="228600" indent="0" algn="l"/>
            <a:endParaRPr sz="1600" dirty="0">
              <a:solidFill>
                <a:schemeClr val="tx1"/>
              </a:solidFill>
              <a:latin typeface="+mn-lt"/>
              <a:ea typeface="Lato"/>
              <a:cs typeface="Lato"/>
              <a:sym typeface="Lato"/>
            </a:endParaRPr>
          </a:p>
        </p:txBody>
      </p:sp>
      <p:sp>
        <p:nvSpPr>
          <p:cNvPr id="694" name="Google Shape;694;p43"/>
          <p:cNvSpPr txBox="1">
            <a:spLocks noGrp="1"/>
          </p:cNvSpPr>
          <p:nvPr>
            <p:ph type="title"/>
          </p:nvPr>
        </p:nvSpPr>
        <p:spPr>
          <a:xfrm>
            <a:off x="316672" y="121975"/>
            <a:ext cx="6736257"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4: Building Product Artefacts-Accepted Consumer Beliefs</a:t>
            </a:r>
            <a:endParaRPr dirty="0">
              <a:latin typeface="Lato"/>
              <a:ea typeface="Lato"/>
              <a:cs typeface="Lato"/>
              <a:sym typeface="Lato"/>
            </a:endParaRPr>
          </a:p>
        </p:txBody>
      </p:sp>
    </p:spTree>
    <p:extLst>
      <p:ext uri="{BB962C8B-B14F-4D97-AF65-F5344CB8AC3E}">
        <p14:creationId xmlns:p14="http://schemas.microsoft.com/office/powerpoint/2010/main" val="4173015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6"/>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28</a:t>
            </a:fld>
            <a:endParaRPr/>
          </a:p>
        </p:txBody>
      </p:sp>
      <p:sp>
        <p:nvSpPr>
          <p:cNvPr id="720" name="Google Shape;720;p46"/>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Task 5: Product/Market Expansion Using Ansoff Matrix</a:t>
            </a:r>
            <a:endParaRPr>
              <a:latin typeface="Lato"/>
              <a:ea typeface="Lato"/>
              <a:cs typeface="Lato"/>
              <a:sym typeface="Lato"/>
            </a:endParaRPr>
          </a:p>
        </p:txBody>
      </p:sp>
      <p:sp>
        <p:nvSpPr>
          <p:cNvPr id="722" name="Google Shape;722;p46"/>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endParaRPr sz="1600" dirty="0">
              <a:solidFill>
                <a:schemeClr val="tx1"/>
              </a:solidFill>
              <a:latin typeface="+mn-lt"/>
              <a:ea typeface="Lato"/>
              <a:cs typeface="Lato"/>
              <a:sym typeface="Lato"/>
            </a:endParaRPr>
          </a:p>
        </p:txBody>
      </p:sp>
      <p:pic>
        <p:nvPicPr>
          <p:cNvPr id="3" name="Picture 2">
            <a:extLst>
              <a:ext uri="{FF2B5EF4-FFF2-40B4-BE49-F238E27FC236}">
                <a16:creationId xmlns:a16="http://schemas.microsoft.com/office/drawing/2014/main" id="{99BEE48D-BD47-F438-3E10-D44BC65922C6}"/>
              </a:ext>
            </a:extLst>
          </p:cNvPr>
          <p:cNvPicPr>
            <a:picLocks noChangeAspect="1"/>
          </p:cNvPicPr>
          <p:nvPr/>
        </p:nvPicPr>
        <p:blipFill>
          <a:blip r:embed="rId3"/>
          <a:stretch>
            <a:fillRect/>
          </a:stretch>
        </p:blipFill>
        <p:spPr>
          <a:xfrm>
            <a:off x="409000" y="1140824"/>
            <a:ext cx="3238314" cy="3291208"/>
          </a:xfrm>
          <a:prstGeom prst="rect">
            <a:avLst/>
          </a:prstGeom>
        </p:spPr>
      </p:pic>
      <p:pic>
        <p:nvPicPr>
          <p:cNvPr id="5" name="Picture 4">
            <a:extLst>
              <a:ext uri="{FF2B5EF4-FFF2-40B4-BE49-F238E27FC236}">
                <a16:creationId xmlns:a16="http://schemas.microsoft.com/office/drawing/2014/main" id="{E18D598B-B82A-5AF2-88EA-BB6964105596}"/>
              </a:ext>
            </a:extLst>
          </p:cNvPr>
          <p:cNvPicPr>
            <a:picLocks noChangeAspect="1"/>
          </p:cNvPicPr>
          <p:nvPr/>
        </p:nvPicPr>
        <p:blipFill>
          <a:blip r:embed="rId4"/>
          <a:stretch>
            <a:fillRect/>
          </a:stretch>
        </p:blipFill>
        <p:spPr>
          <a:xfrm>
            <a:off x="3768279" y="1215879"/>
            <a:ext cx="4747071" cy="314109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6"/>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29</a:t>
            </a:fld>
            <a:endParaRPr/>
          </a:p>
        </p:txBody>
      </p:sp>
      <p:sp>
        <p:nvSpPr>
          <p:cNvPr id="720" name="Google Shape;720;p46"/>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Task 5: Product/Market Expansion Using Ansoff Matrix</a:t>
            </a:r>
            <a:endParaRPr>
              <a:latin typeface="Lato"/>
              <a:ea typeface="Lato"/>
              <a:cs typeface="Lato"/>
              <a:sym typeface="Lato"/>
            </a:endParaRPr>
          </a:p>
        </p:txBody>
      </p:sp>
      <p:sp>
        <p:nvSpPr>
          <p:cNvPr id="722" name="Google Shape;722;p46"/>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r>
              <a:rPr lang="en-US" sz="1600" b="1" i="0" dirty="0">
                <a:solidFill>
                  <a:schemeClr val="tx1"/>
                </a:solidFill>
                <a:effectLst/>
                <a:latin typeface="+mn-lt"/>
              </a:rPr>
              <a:t>A. Market penetration: </a:t>
            </a:r>
            <a:r>
              <a:rPr lang="en-US" sz="1600" b="0" i="0" dirty="0">
                <a:solidFill>
                  <a:schemeClr val="tx1"/>
                </a:solidFill>
                <a:effectLst/>
                <a:latin typeface="+mn-lt"/>
              </a:rPr>
              <a:t>Disney+ </a:t>
            </a:r>
            <a:r>
              <a:rPr lang="en-US" sz="1600" b="0" i="0" dirty="0" err="1">
                <a:solidFill>
                  <a:schemeClr val="tx1"/>
                </a:solidFill>
                <a:effectLst/>
                <a:latin typeface="+mn-lt"/>
              </a:rPr>
              <a:t>Hotstar</a:t>
            </a:r>
            <a:r>
              <a:rPr lang="en-US" sz="1600" b="0" i="0" dirty="0">
                <a:solidFill>
                  <a:schemeClr val="tx1"/>
                </a:solidFill>
                <a:effectLst/>
                <a:latin typeface="+mn-lt"/>
              </a:rPr>
              <a:t> can grow by penetrating deeper into </a:t>
            </a:r>
            <a:r>
              <a:rPr lang="en-US" sz="1600" b="1" i="0" dirty="0">
                <a:solidFill>
                  <a:schemeClr val="tx1"/>
                </a:solidFill>
                <a:effectLst/>
                <a:latin typeface="+mn-lt"/>
              </a:rPr>
              <a:t>existing markets using the existing product</a:t>
            </a:r>
            <a:r>
              <a:rPr lang="en-US" sz="1600" b="0" i="0" dirty="0">
                <a:solidFill>
                  <a:schemeClr val="tx1"/>
                </a:solidFill>
                <a:effectLst/>
                <a:latin typeface="+mn-lt"/>
              </a:rPr>
              <a:t> by adopting the following strategy:</a:t>
            </a:r>
          </a:p>
          <a:p>
            <a:pPr algn="l">
              <a:buFont typeface="Arial" panose="020B0604020202020204" pitchFamily="34" charset="0"/>
              <a:buChar char="•"/>
            </a:pPr>
            <a:r>
              <a:rPr lang="en-US" sz="1600" b="0" i="0" dirty="0">
                <a:solidFill>
                  <a:schemeClr val="tx1"/>
                </a:solidFill>
                <a:effectLst/>
                <a:latin typeface="+mn-lt"/>
              </a:rPr>
              <a:t>Offer discounts and promotions to existing subscribers: Disney+ </a:t>
            </a:r>
            <a:r>
              <a:rPr lang="en-US" sz="1600" b="0" i="0" dirty="0" err="1">
                <a:solidFill>
                  <a:schemeClr val="tx1"/>
                </a:solidFill>
                <a:effectLst/>
                <a:latin typeface="+mn-lt"/>
              </a:rPr>
              <a:t>Hotstar</a:t>
            </a:r>
            <a:r>
              <a:rPr lang="en-US" sz="1600" b="0" i="0" dirty="0">
                <a:solidFill>
                  <a:schemeClr val="tx1"/>
                </a:solidFill>
                <a:effectLst/>
                <a:latin typeface="+mn-lt"/>
              </a:rPr>
              <a:t> can offer attractive discounts and promotions to existing subscribers to encourage them to renew their subscriptions or upgrade to higher-tier plans. For example, they could offer a discount on a yearly subscription or provide additional benefits such as early access to premium content.</a:t>
            </a:r>
          </a:p>
          <a:p>
            <a:pPr algn="l"/>
            <a:r>
              <a:rPr lang="en-US" sz="1600" b="1" i="0" dirty="0">
                <a:solidFill>
                  <a:schemeClr val="tx1"/>
                </a:solidFill>
                <a:effectLst/>
                <a:latin typeface="+mn-lt"/>
              </a:rPr>
              <a:t>B. Product development: </a:t>
            </a:r>
            <a:r>
              <a:rPr lang="en-US" sz="1600" b="0" i="0" dirty="0">
                <a:solidFill>
                  <a:schemeClr val="tx1"/>
                </a:solidFill>
                <a:effectLst/>
                <a:latin typeface="+mn-lt"/>
              </a:rPr>
              <a:t>Disney+ </a:t>
            </a:r>
            <a:r>
              <a:rPr lang="en-US" sz="1600" b="0" i="0" dirty="0" err="1">
                <a:solidFill>
                  <a:schemeClr val="tx1"/>
                </a:solidFill>
                <a:effectLst/>
                <a:latin typeface="+mn-lt"/>
              </a:rPr>
              <a:t>Hotstar</a:t>
            </a:r>
            <a:r>
              <a:rPr lang="en-US" sz="1600" b="0" i="0" dirty="0">
                <a:solidFill>
                  <a:schemeClr val="tx1"/>
                </a:solidFill>
                <a:effectLst/>
                <a:latin typeface="+mn-lt"/>
              </a:rPr>
              <a:t> can grow by introducing a </a:t>
            </a:r>
            <a:r>
              <a:rPr lang="en-US" sz="1600" b="1" i="0" dirty="0">
                <a:solidFill>
                  <a:schemeClr val="tx1"/>
                </a:solidFill>
                <a:effectLst/>
                <a:latin typeface="+mn-lt"/>
              </a:rPr>
              <a:t>new product into the existing market</a:t>
            </a:r>
            <a:r>
              <a:rPr lang="en-US" sz="1600" b="0" i="0" dirty="0">
                <a:solidFill>
                  <a:schemeClr val="tx1"/>
                </a:solidFill>
                <a:effectLst/>
                <a:latin typeface="+mn-lt"/>
              </a:rPr>
              <a:t> by adopting the following strategy:</a:t>
            </a:r>
          </a:p>
          <a:p>
            <a:pPr algn="l">
              <a:buFont typeface="Arial" panose="020B0604020202020204" pitchFamily="34" charset="0"/>
              <a:buChar char="•"/>
            </a:pPr>
            <a:r>
              <a:rPr lang="en-US" sz="1600" b="0" i="0" dirty="0">
                <a:solidFill>
                  <a:schemeClr val="tx1"/>
                </a:solidFill>
                <a:effectLst/>
                <a:latin typeface="+mn-lt"/>
              </a:rPr>
              <a:t>Introduce a new subscription plan: Disney+ </a:t>
            </a:r>
            <a:r>
              <a:rPr lang="en-US" sz="1600" b="0" i="0" dirty="0" err="1">
                <a:solidFill>
                  <a:schemeClr val="tx1"/>
                </a:solidFill>
                <a:effectLst/>
                <a:latin typeface="+mn-lt"/>
              </a:rPr>
              <a:t>Hotstar</a:t>
            </a:r>
            <a:r>
              <a:rPr lang="en-US" sz="1600" b="0" i="0" dirty="0">
                <a:solidFill>
                  <a:schemeClr val="tx1"/>
                </a:solidFill>
                <a:effectLst/>
                <a:latin typeface="+mn-lt"/>
              </a:rPr>
              <a:t> can introduce a new subscription plan targeting a specific segment of users with different preferences and needs. For example, they could introduce a plan that includes live sports events or a plan that offers exclusive access to regional language content. This would help to expand their customer base and increase revenue.</a:t>
            </a:r>
          </a:p>
          <a:p>
            <a:pPr marL="0" lvl="0" indent="0" algn="l" rtl="0">
              <a:spcBef>
                <a:spcPts val="750"/>
              </a:spcBef>
              <a:spcAft>
                <a:spcPts val="0"/>
              </a:spcAft>
              <a:buNone/>
            </a:pPr>
            <a:endParaRPr sz="1600" dirty="0">
              <a:solidFill>
                <a:schemeClr val="tx1"/>
              </a:solidFill>
              <a:latin typeface="+mn-lt"/>
              <a:ea typeface="Lato"/>
              <a:cs typeface="Lato"/>
              <a:sym typeface="Lato"/>
            </a:endParaRPr>
          </a:p>
        </p:txBody>
      </p:sp>
    </p:spTree>
    <p:extLst>
      <p:ext uri="{BB962C8B-B14F-4D97-AF65-F5344CB8AC3E}">
        <p14:creationId xmlns:p14="http://schemas.microsoft.com/office/powerpoint/2010/main" val="100471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36"/>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633" name="Google Shape;633;p36"/>
          <p:cNvSpPr txBox="1">
            <a:spLocks noGrp="1"/>
          </p:cNvSpPr>
          <p:nvPr>
            <p:ph type="title"/>
          </p:nvPr>
        </p:nvSpPr>
        <p:spPr>
          <a:xfrm>
            <a:off x="316679" y="121966"/>
            <a:ext cx="37359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About the Project</a:t>
            </a:r>
            <a:endParaRPr>
              <a:latin typeface="Lato"/>
              <a:ea typeface="Lato"/>
              <a:cs typeface="Lato"/>
              <a:sym typeface="Lato"/>
            </a:endParaRPr>
          </a:p>
        </p:txBody>
      </p:sp>
      <p:sp>
        <p:nvSpPr>
          <p:cNvPr id="634" name="Google Shape;634;p36"/>
          <p:cNvSpPr txBox="1">
            <a:spLocks noGrp="1"/>
          </p:cNvSpPr>
          <p:nvPr>
            <p:ph type="body" idx="1"/>
          </p:nvPr>
        </p:nvSpPr>
        <p:spPr>
          <a:xfrm>
            <a:off x="74350" y="694175"/>
            <a:ext cx="8675700" cy="43470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1400" b="1">
                <a:solidFill>
                  <a:srgbClr val="FF0000"/>
                </a:solidFill>
                <a:latin typeface="Lato"/>
                <a:ea typeface="Lato"/>
                <a:cs typeface="Lato"/>
                <a:sym typeface="Lato"/>
              </a:rPr>
              <a:t>KEY ELEMENTS TO CONSIDER</a:t>
            </a:r>
            <a:endParaRPr sz="1400">
              <a:solidFill>
                <a:srgbClr val="FF0000"/>
              </a:solidFill>
              <a:latin typeface="Lato"/>
              <a:ea typeface="Lato"/>
              <a:cs typeface="Lato"/>
              <a:sym typeface="Lato"/>
            </a:endParaRPr>
          </a:p>
          <a:p>
            <a:pPr marL="0" lvl="0" indent="0" algn="l" rtl="0">
              <a:lnSpc>
                <a:spcPct val="115000"/>
              </a:lnSpc>
              <a:spcBef>
                <a:spcPts val="0"/>
              </a:spcBef>
              <a:spcAft>
                <a:spcPts val="0"/>
              </a:spcAft>
              <a:buNone/>
            </a:pPr>
            <a:r>
              <a:rPr lang="en-IN" sz="1400">
                <a:latin typeface="Lato"/>
                <a:ea typeface="Lato"/>
                <a:cs typeface="Lato"/>
                <a:sym typeface="Lato"/>
              </a:rPr>
              <a:t>Riding high on the live streaming of the Indian Premier League, Hotstar expanded its base to more than 100 million monthly active users. The company built technology for live streaming of cricket matches and built products like ‘Watch N Play’ to engage the users. While cricket has been one area of strength for Hotstar, the platform also brought exclusive content from Indian content creators as well as from outside India, which is another reason for the rapid growth in the number of its active users. While Hotstar has a huge monthly active user base, a large portion (more than 70%) of users do not purchase any subscription plan and instead use the free tier of Disney+ Hotstar. Now, based on your understanding of the case, answer the questions in the document given below.</a:t>
            </a:r>
            <a:endParaRPr sz="1400">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endParaRPr sz="1400">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IN" sz="1400" b="1">
                <a:latin typeface="Lato"/>
                <a:ea typeface="Lato"/>
                <a:cs typeface="Lato"/>
                <a:sym typeface="Lato"/>
              </a:rPr>
              <a:t>Note:</a:t>
            </a:r>
            <a:r>
              <a:rPr lang="en-IN" sz="1400">
                <a:latin typeface="Lato"/>
                <a:ea typeface="Lato"/>
                <a:cs typeface="Lato"/>
                <a:sym typeface="Lato"/>
              </a:rPr>
              <a:t> </a:t>
            </a:r>
            <a:endParaRPr sz="1400">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IN" sz="1400">
                <a:latin typeface="Lato"/>
                <a:ea typeface="Lato"/>
                <a:cs typeface="Lato"/>
                <a:sym typeface="Lato"/>
              </a:rPr>
              <a:t>The entire project is divided into five different parts and you have to perform seven tasks in order to complete this project.</a:t>
            </a:r>
            <a:endParaRPr sz="1400">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IN" sz="1400">
                <a:latin typeface="Lato"/>
                <a:ea typeface="Lato"/>
                <a:cs typeface="Lato"/>
                <a:sym typeface="Lato"/>
              </a:rPr>
              <a:t>Kindly adhere to the submission guidelines to avoid any loss of marks.  </a:t>
            </a:r>
            <a:endParaRPr sz="1400">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IN" sz="1400">
                <a:latin typeface="Lato"/>
                <a:ea typeface="Lato"/>
                <a:cs typeface="Lato"/>
                <a:sym typeface="Lato"/>
              </a:rPr>
              <a:t>You have to add this presentation and the Word document in a ZIP folder and upload it in the submission section on the platform. </a:t>
            </a:r>
            <a:endParaRPr sz="14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6"/>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30</a:t>
            </a:fld>
            <a:endParaRPr/>
          </a:p>
        </p:txBody>
      </p:sp>
      <p:sp>
        <p:nvSpPr>
          <p:cNvPr id="720" name="Google Shape;720;p46"/>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Task 5: Product/Market Expansion Using Ansoff Matrix</a:t>
            </a:r>
            <a:endParaRPr>
              <a:latin typeface="Lato"/>
              <a:ea typeface="Lato"/>
              <a:cs typeface="Lato"/>
              <a:sym typeface="Lato"/>
            </a:endParaRPr>
          </a:p>
        </p:txBody>
      </p:sp>
      <p:sp>
        <p:nvSpPr>
          <p:cNvPr id="722" name="Google Shape;722;p46"/>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r>
              <a:rPr lang="en-US" sz="1600" b="1" i="0" dirty="0">
                <a:solidFill>
                  <a:schemeClr val="tx1"/>
                </a:solidFill>
                <a:effectLst/>
                <a:latin typeface="+mn-lt"/>
              </a:rPr>
              <a:t>C. Market development: </a:t>
            </a:r>
            <a:r>
              <a:rPr lang="en-US" sz="1600" b="0" i="0" dirty="0">
                <a:solidFill>
                  <a:schemeClr val="tx1"/>
                </a:solidFill>
                <a:effectLst/>
                <a:latin typeface="+mn-lt"/>
              </a:rPr>
              <a:t>Disney+ </a:t>
            </a:r>
            <a:r>
              <a:rPr lang="en-US" sz="1600" b="0" i="0" dirty="0" err="1">
                <a:solidFill>
                  <a:schemeClr val="tx1"/>
                </a:solidFill>
                <a:effectLst/>
                <a:latin typeface="+mn-lt"/>
              </a:rPr>
              <a:t>Hotstar</a:t>
            </a:r>
            <a:r>
              <a:rPr lang="en-US" sz="1600" b="0" i="0" dirty="0">
                <a:solidFill>
                  <a:schemeClr val="tx1"/>
                </a:solidFill>
                <a:effectLst/>
                <a:latin typeface="+mn-lt"/>
              </a:rPr>
              <a:t> can grow by launching the </a:t>
            </a:r>
            <a:r>
              <a:rPr lang="en-US" sz="1600" b="1" i="0" dirty="0">
                <a:solidFill>
                  <a:schemeClr val="tx1"/>
                </a:solidFill>
                <a:effectLst/>
                <a:latin typeface="+mn-lt"/>
              </a:rPr>
              <a:t>existing product into new markets</a:t>
            </a:r>
            <a:r>
              <a:rPr lang="en-US" sz="1600" b="0" i="0" dirty="0">
                <a:solidFill>
                  <a:schemeClr val="tx1"/>
                </a:solidFill>
                <a:effectLst/>
                <a:latin typeface="+mn-lt"/>
              </a:rPr>
              <a:t> by adopting the following strategy:</a:t>
            </a:r>
          </a:p>
          <a:p>
            <a:pPr algn="l">
              <a:buFont typeface="Arial" panose="020B0604020202020204" pitchFamily="34" charset="0"/>
              <a:buChar char="•"/>
            </a:pPr>
            <a:r>
              <a:rPr lang="en-US" sz="1600" b="0" i="0" dirty="0">
                <a:solidFill>
                  <a:schemeClr val="tx1"/>
                </a:solidFill>
                <a:effectLst/>
                <a:latin typeface="+mn-lt"/>
              </a:rPr>
              <a:t>Expand into new regions: Disney+ </a:t>
            </a:r>
            <a:r>
              <a:rPr lang="en-US" sz="1600" b="0" i="0" dirty="0" err="1">
                <a:solidFill>
                  <a:schemeClr val="tx1"/>
                </a:solidFill>
                <a:effectLst/>
                <a:latin typeface="+mn-lt"/>
              </a:rPr>
              <a:t>Hotstar</a:t>
            </a:r>
            <a:r>
              <a:rPr lang="en-US" sz="1600" b="0" i="0" dirty="0">
                <a:solidFill>
                  <a:schemeClr val="tx1"/>
                </a:solidFill>
                <a:effectLst/>
                <a:latin typeface="+mn-lt"/>
              </a:rPr>
              <a:t> can expand into new regions and countries where there is a demand for their content. They could also consider localizing their content to appeal to regional audiences. For example, they could introduce content in new languages or dub existing content into local languages. This would help to reach new customers and increase revenue.</a:t>
            </a:r>
          </a:p>
          <a:p>
            <a:pPr algn="l"/>
            <a:r>
              <a:rPr lang="en-US" sz="1600" b="1" i="0" dirty="0">
                <a:solidFill>
                  <a:schemeClr val="tx1"/>
                </a:solidFill>
                <a:effectLst/>
                <a:latin typeface="+mn-lt"/>
              </a:rPr>
              <a:t>D. Diversification: </a:t>
            </a:r>
            <a:r>
              <a:rPr lang="en-US" sz="1600" b="0" i="0" dirty="0">
                <a:solidFill>
                  <a:schemeClr val="tx1"/>
                </a:solidFill>
                <a:effectLst/>
                <a:latin typeface="+mn-lt"/>
              </a:rPr>
              <a:t>Disney+ </a:t>
            </a:r>
            <a:r>
              <a:rPr lang="en-US" sz="1600" b="0" i="0" dirty="0" err="1">
                <a:solidFill>
                  <a:schemeClr val="tx1"/>
                </a:solidFill>
                <a:effectLst/>
                <a:latin typeface="+mn-lt"/>
              </a:rPr>
              <a:t>Hotstar</a:t>
            </a:r>
            <a:r>
              <a:rPr lang="en-US" sz="1600" b="0" i="0" dirty="0">
                <a:solidFill>
                  <a:schemeClr val="tx1"/>
                </a:solidFill>
                <a:effectLst/>
                <a:latin typeface="+mn-lt"/>
              </a:rPr>
              <a:t> can grow by launching a </a:t>
            </a:r>
            <a:r>
              <a:rPr lang="en-US" sz="1600" b="1" i="0" dirty="0">
                <a:solidFill>
                  <a:schemeClr val="tx1"/>
                </a:solidFill>
                <a:effectLst/>
                <a:latin typeface="+mn-lt"/>
              </a:rPr>
              <a:t>new product into new markets</a:t>
            </a:r>
            <a:r>
              <a:rPr lang="en-US" sz="1600" b="0" i="0" dirty="0">
                <a:solidFill>
                  <a:schemeClr val="tx1"/>
                </a:solidFill>
                <a:effectLst/>
                <a:latin typeface="+mn-lt"/>
              </a:rPr>
              <a:t> by adopting the following strategy:</a:t>
            </a:r>
          </a:p>
          <a:p>
            <a:pPr algn="l">
              <a:buFont typeface="Arial" panose="020B0604020202020204" pitchFamily="34" charset="0"/>
              <a:buChar char="•"/>
            </a:pPr>
            <a:r>
              <a:rPr lang="en-US" sz="1600" b="0" i="0" dirty="0">
                <a:solidFill>
                  <a:schemeClr val="tx1"/>
                </a:solidFill>
                <a:effectLst/>
                <a:latin typeface="+mn-lt"/>
              </a:rPr>
              <a:t>Launch a streaming device: Disney+ </a:t>
            </a:r>
            <a:r>
              <a:rPr lang="en-US" sz="1600" b="0" i="0" dirty="0" err="1">
                <a:solidFill>
                  <a:schemeClr val="tx1"/>
                </a:solidFill>
                <a:effectLst/>
                <a:latin typeface="+mn-lt"/>
              </a:rPr>
              <a:t>Hotstar</a:t>
            </a:r>
            <a:r>
              <a:rPr lang="en-US" sz="1600" b="0" i="0" dirty="0">
                <a:solidFill>
                  <a:schemeClr val="tx1"/>
                </a:solidFill>
                <a:effectLst/>
                <a:latin typeface="+mn-lt"/>
              </a:rPr>
              <a:t> could consider launching a streaming device that provides access to their content library as well as other streaming services. This would help them to diversify their product portfolio and reach a wider customer base. Additionally, they could bundle their streaming device with a subscription plan to attract new customers and increase revenue.</a:t>
            </a:r>
          </a:p>
          <a:p>
            <a:pPr marL="0" lvl="0" indent="0" algn="l" rtl="0">
              <a:spcBef>
                <a:spcPts val="750"/>
              </a:spcBef>
              <a:spcAft>
                <a:spcPts val="0"/>
              </a:spcAft>
              <a:buNone/>
            </a:pPr>
            <a:endParaRPr sz="1600" dirty="0">
              <a:solidFill>
                <a:schemeClr val="tx1"/>
              </a:solidFill>
              <a:latin typeface="+mn-lt"/>
              <a:ea typeface="Lato"/>
              <a:cs typeface="Lato"/>
              <a:sym typeface="Lato"/>
            </a:endParaRPr>
          </a:p>
        </p:txBody>
      </p:sp>
    </p:spTree>
    <p:extLst>
      <p:ext uri="{BB962C8B-B14F-4D97-AF65-F5344CB8AC3E}">
        <p14:creationId xmlns:p14="http://schemas.microsoft.com/office/powerpoint/2010/main" val="1130927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47"/>
          <p:cNvSpPr txBox="1">
            <a:spLocks noGrp="1"/>
          </p:cNvSpPr>
          <p:nvPr>
            <p:ph type="sldNum" idx="12"/>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latin typeface="Proxima Nova"/>
                <a:ea typeface="Proxima Nova"/>
                <a:cs typeface="Proxima Nova"/>
                <a:sym typeface="Proxima Nova"/>
              </a:rPr>
              <a:t>31</a:t>
            </a:fld>
            <a:endParaRPr sz="900">
              <a:latin typeface="Proxima Nova"/>
              <a:ea typeface="Proxima Nova"/>
              <a:cs typeface="Proxima Nova"/>
              <a:sym typeface="Proxima Nova"/>
            </a:endParaRPr>
          </a:p>
        </p:txBody>
      </p:sp>
      <p:sp>
        <p:nvSpPr>
          <p:cNvPr id="728" name="Google Shape;728;p47"/>
          <p:cNvSpPr txBox="1"/>
          <p:nvPr/>
        </p:nvSpPr>
        <p:spPr>
          <a:xfrm>
            <a:off x="638175" y="654907"/>
            <a:ext cx="4432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lt1"/>
              </a:solidFill>
              <a:latin typeface="Calibri"/>
              <a:ea typeface="Calibri"/>
              <a:cs typeface="Calibri"/>
              <a:sym typeface="Calibri"/>
            </a:endParaRPr>
          </a:p>
        </p:txBody>
      </p:sp>
      <p:sp>
        <p:nvSpPr>
          <p:cNvPr id="729" name="Google Shape;729;p47"/>
          <p:cNvSpPr txBox="1"/>
          <p:nvPr/>
        </p:nvSpPr>
        <p:spPr>
          <a:xfrm>
            <a:off x="638175" y="1507524"/>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730" name="Google Shape;730;p47"/>
          <p:cNvSpPr txBox="1"/>
          <p:nvPr/>
        </p:nvSpPr>
        <p:spPr>
          <a:xfrm>
            <a:off x="630250" y="1768600"/>
            <a:ext cx="7557300" cy="1829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500" dirty="0">
                <a:solidFill>
                  <a:srgbClr val="FFFF00"/>
                </a:solidFill>
                <a:latin typeface="Lato"/>
                <a:ea typeface="Lato"/>
                <a:cs typeface="Lato"/>
                <a:sym typeface="Lato"/>
              </a:rPr>
              <a:t>Industry Project Part 2</a:t>
            </a:r>
            <a:r>
              <a:rPr lang="en-IN" sz="4500" dirty="0">
                <a:solidFill>
                  <a:schemeClr val="lt1"/>
                </a:solidFill>
                <a:latin typeface="Lato"/>
                <a:ea typeface="Lato"/>
                <a:cs typeface="Lato"/>
                <a:sym typeface="Lato"/>
              </a:rPr>
              <a:t> </a:t>
            </a:r>
            <a:endParaRPr sz="4500" dirty="0">
              <a:solidFill>
                <a:schemeClr val="lt1"/>
              </a:solidFill>
              <a:latin typeface="Lato"/>
              <a:ea typeface="Lato"/>
              <a:cs typeface="Lato"/>
              <a:sym typeface="Lato"/>
            </a:endParaRPr>
          </a:p>
        </p:txBody>
      </p:sp>
      <p:sp>
        <p:nvSpPr>
          <p:cNvPr id="731" name="Google Shape;731;p47"/>
          <p:cNvSpPr txBox="1"/>
          <p:nvPr/>
        </p:nvSpPr>
        <p:spPr>
          <a:xfrm>
            <a:off x="654650" y="2351911"/>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9"/>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32</a:t>
            </a:fld>
            <a:endParaRPr/>
          </a:p>
        </p:txBody>
      </p:sp>
      <p:sp>
        <p:nvSpPr>
          <p:cNvPr id="747" name="Google Shape;747;p49"/>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6: Building Activation and Retention Strategies</a:t>
            </a:r>
            <a:endParaRPr dirty="0">
              <a:latin typeface="Lato"/>
              <a:ea typeface="Lato"/>
              <a:cs typeface="Lato"/>
              <a:sym typeface="Lato"/>
            </a:endParaRPr>
          </a:p>
        </p:txBody>
      </p:sp>
      <p:sp>
        <p:nvSpPr>
          <p:cNvPr id="749" name="Google Shape;749;p49"/>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just"/>
            <a:r>
              <a:rPr lang="en-US" sz="1400" b="1" dirty="0">
                <a:solidFill>
                  <a:schemeClr val="tx1"/>
                </a:solidFill>
                <a:latin typeface="+mn-lt"/>
              </a:rPr>
              <a:t>A. Activation: Build a plan to activate users who have not subscribed to any of Disney+ </a:t>
            </a:r>
            <a:r>
              <a:rPr lang="en-US" sz="1400" b="1" dirty="0" err="1">
                <a:solidFill>
                  <a:schemeClr val="tx1"/>
                </a:solidFill>
                <a:latin typeface="+mn-lt"/>
              </a:rPr>
              <a:t>Hotstar’s</a:t>
            </a:r>
            <a:r>
              <a:rPr lang="en-US" sz="1400" b="1" dirty="0">
                <a:solidFill>
                  <a:schemeClr val="tx1"/>
                </a:solidFill>
                <a:latin typeface="+mn-lt"/>
              </a:rPr>
              <a:t> subscription plans.</a:t>
            </a:r>
            <a:endParaRPr lang="en-US" sz="1400" dirty="0">
              <a:solidFill>
                <a:schemeClr val="tx1"/>
              </a:solidFill>
              <a:latin typeface="+mn-lt"/>
            </a:endParaRPr>
          </a:p>
          <a:p>
            <a:pPr marL="571500" indent="-342900" algn="just">
              <a:buAutoNum type="alphaLcPeriod"/>
            </a:pPr>
            <a:r>
              <a:rPr lang="en-US" sz="1400" b="1" dirty="0" err="1">
                <a:solidFill>
                  <a:schemeClr val="tx1"/>
                </a:solidFill>
                <a:latin typeface="+mn-lt"/>
              </a:rPr>
              <a:t>i</a:t>
            </a:r>
            <a:r>
              <a:rPr lang="en-US" sz="1400" b="1" dirty="0">
                <a:solidFill>
                  <a:schemeClr val="tx1"/>
                </a:solidFill>
                <a:latin typeface="+mn-lt"/>
              </a:rPr>
              <a:t>. Calculate the bounce rate to determine the percentage of total visitors who do not find any value in the product.</a:t>
            </a:r>
          </a:p>
          <a:p>
            <a:pPr marL="228600" indent="0" algn="just"/>
            <a:r>
              <a:rPr lang="en-US" sz="1400" dirty="0">
                <a:solidFill>
                  <a:schemeClr val="tx1"/>
                </a:solidFill>
                <a:latin typeface="+mn-lt"/>
              </a:rPr>
              <a:t>Bounce Rate is defined as percentage of users dropping without performing any action. More specifically in this context percentage </a:t>
            </a:r>
            <a:r>
              <a:rPr lang="en-US" sz="1400" b="0" i="0" dirty="0">
                <a:solidFill>
                  <a:schemeClr val="tx1"/>
                </a:solidFill>
                <a:effectLst/>
                <a:latin typeface="+mn-lt"/>
              </a:rPr>
              <a:t>who leave the app after visiting only a single page or screen, without performing any further actions or interactions.</a:t>
            </a:r>
            <a:r>
              <a:rPr lang="en-US" sz="1400" dirty="0">
                <a:solidFill>
                  <a:schemeClr val="tx1"/>
                </a:solidFill>
                <a:latin typeface="+mn-lt"/>
              </a:rPr>
              <a:t> From data set provided we have total number of users as 1000. </a:t>
            </a:r>
          </a:p>
          <a:p>
            <a:pPr marL="228600" indent="0" algn="just"/>
            <a:r>
              <a:rPr lang="en-US" sz="1400" dirty="0">
                <a:solidFill>
                  <a:schemeClr val="tx1"/>
                </a:solidFill>
                <a:latin typeface="+mn-lt"/>
              </a:rPr>
              <a:t>No. of users visited only once in first 7 days = 347</a:t>
            </a:r>
          </a:p>
          <a:p>
            <a:pPr algn="just"/>
            <a:r>
              <a:rPr lang="en-US" sz="1400" dirty="0">
                <a:solidFill>
                  <a:schemeClr val="tx1"/>
                </a:solidFill>
                <a:latin typeface="+mn-lt"/>
              </a:rPr>
              <a:t>Hence, Bounce rate = No. of users visited only once in first 7 days/ Total no. of users</a:t>
            </a:r>
          </a:p>
          <a:p>
            <a:pPr algn="just"/>
            <a:r>
              <a:rPr lang="en-US" sz="1400" dirty="0">
                <a:solidFill>
                  <a:schemeClr val="tx1"/>
                </a:solidFill>
                <a:latin typeface="+mn-lt"/>
              </a:rPr>
              <a:t>= (347/1,000)*100 = 34.7%</a:t>
            </a:r>
          </a:p>
          <a:p>
            <a:pPr algn="just"/>
            <a:endParaRPr lang="en-US" sz="1400" dirty="0">
              <a:solidFill>
                <a:schemeClr val="tx1"/>
              </a:solidFill>
              <a:latin typeface="+mn-lt"/>
            </a:endParaRPr>
          </a:p>
          <a:p>
            <a:pPr algn="just"/>
            <a:r>
              <a:rPr lang="en-US" sz="1400" b="1" dirty="0">
                <a:solidFill>
                  <a:schemeClr val="tx1"/>
                </a:solidFill>
                <a:latin typeface="+mn-lt"/>
              </a:rPr>
              <a:t>Bounce rate of Disney + </a:t>
            </a:r>
            <a:r>
              <a:rPr lang="en-US" sz="1400" b="1" dirty="0" err="1">
                <a:solidFill>
                  <a:schemeClr val="tx1"/>
                </a:solidFill>
                <a:latin typeface="+mn-lt"/>
              </a:rPr>
              <a:t>Hotstar</a:t>
            </a:r>
            <a:r>
              <a:rPr lang="en-US" sz="1400" b="1" dirty="0">
                <a:solidFill>
                  <a:schemeClr val="tx1"/>
                </a:solidFill>
                <a:latin typeface="+mn-lt"/>
              </a:rPr>
              <a:t> is 34.7%</a:t>
            </a:r>
            <a:endParaRPr lang="en-US" sz="1400" b="1" dirty="0">
              <a:solidFill>
                <a:schemeClr val="tx1"/>
              </a:solidFill>
              <a:latin typeface="+mn-lt"/>
              <a:ea typeface="Lato"/>
              <a:cs typeface="Lato"/>
              <a:sym typeface="Lato"/>
            </a:endParaRPr>
          </a:p>
          <a:p>
            <a:pPr marL="228600" indent="0" algn="just"/>
            <a:endParaRPr lang="en-US" sz="1400" dirty="0">
              <a:solidFill>
                <a:schemeClr val="tx1"/>
              </a:solidFill>
              <a:latin typeface="+mn-lt"/>
            </a:endParaRPr>
          </a:p>
          <a:p>
            <a:pPr marL="0" lvl="0" indent="0" algn="l" rtl="0">
              <a:spcBef>
                <a:spcPts val="750"/>
              </a:spcBef>
              <a:spcAft>
                <a:spcPts val="0"/>
              </a:spcAft>
              <a:buNone/>
            </a:pPr>
            <a:endParaRPr sz="1400" dirty="0">
              <a:solidFill>
                <a:schemeClr val="tx1"/>
              </a:solidFill>
              <a:latin typeface="+mn-lt"/>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9"/>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33</a:t>
            </a:fld>
            <a:endParaRPr/>
          </a:p>
        </p:txBody>
      </p:sp>
      <p:sp>
        <p:nvSpPr>
          <p:cNvPr id="747" name="Google Shape;747;p49"/>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6: Building Activation and Retention Strategies</a:t>
            </a:r>
            <a:endParaRPr dirty="0">
              <a:latin typeface="Lato"/>
              <a:ea typeface="Lato"/>
              <a:cs typeface="Lato"/>
              <a:sym typeface="Lato"/>
            </a:endParaRPr>
          </a:p>
        </p:txBody>
      </p:sp>
      <p:sp>
        <p:nvSpPr>
          <p:cNvPr id="749" name="Google Shape;749;p49"/>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just"/>
            <a:r>
              <a:rPr lang="en-US" sz="1600" b="1" dirty="0">
                <a:latin typeface="+mn-lt"/>
              </a:rPr>
              <a:t>ii. Determine the relationship between time spent on the Disney+ </a:t>
            </a:r>
            <a:r>
              <a:rPr lang="en-US" sz="1600" b="1" dirty="0" err="1">
                <a:latin typeface="+mn-lt"/>
              </a:rPr>
              <a:t>Hotstar</a:t>
            </a:r>
            <a:r>
              <a:rPr lang="en-US" sz="1600" b="1" dirty="0">
                <a:latin typeface="+mn-lt"/>
              </a:rPr>
              <a:t> app per visit and the users purchasing a subscription plan.</a:t>
            </a:r>
            <a:endParaRPr lang="en-US" sz="1600" dirty="0">
              <a:latin typeface="+mn-lt"/>
            </a:endParaRPr>
          </a:p>
          <a:p>
            <a:pPr algn="just"/>
            <a:r>
              <a:rPr lang="en-US" sz="1600" dirty="0">
                <a:latin typeface="+mn-lt"/>
              </a:rPr>
              <a:t>Total 60 out of 1000 have subscribed to a plan which is just 0.6%. However, the average time spent on the platform by the users who have bought the subscription is 3.25 sec; whereas it is 2.93 sec for those who haven’t purchased the subscription. The data shows that more the time spent by the user on the platform more likely is the conversion</a:t>
            </a:r>
          </a:p>
          <a:p>
            <a:pPr algn="just"/>
            <a:r>
              <a:rPr lang="en-US" sz="1600" dirty="0">
                <a:latin typeface="+mn-lt"/>
              </a:rPr>
              <a:t>Data also shows that users who have visited the website more than 11 times in the first 7 days have purchased the subscription where as users who have visited the website less than 11 times in the first 7 days have not purchased the subscription.</a:t>
            </a:r>
          </a:p>
          <a:p>
            <a:pPr algn="just"/>
            <a:endParaRPr lang="en-US" sz="1600" dirty="0">
              <a:latin typeface="+mn-lt"/>
            </a:endParaRPr>
          </a:p>
          <a:p>
            <a:pPr marL="0" lvl="0" indent="0" algn="l" rtl="0">
              <a:spcBef>
                <a:spcPts val="750"/>
              </a:spcBef>
              <a:spcAft>
                <a:spcPts val="0"/>
              </a:spcAft>
              <a:buNone/>
            </a:pPr>
            <a:endParaRPr sz="1600" dirty="0">
              <a:solidFill>
                <a:schemeClr val="tx1"/>
              </a:solidFill>
              <a:latin typeface="+mn-lt"/>
              <a:ea typeface="Lato"/>
              <a:cs typeface="Lato"/>
              <a:sym typeface="Lato"/>
            </a:endParaRPr>
          </a:p>
        </p:txBody>
      </p:sp>
    </p:spTree>
    <p:extLst>
      <p:ext uri="{BB962C8B-B14F-4D97-AF65-F5344CB8AC3E}">
        <p14:creationId xmlns:p14="http://schemas.microsoft.com/office/powerpoint/2010/main" val="573050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9"/>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34</a:t>
            </a:fld>
            <a:endParaRPr/>
          </a:p>
        </p:txBody>
      </p:sp>
      <p:sp>
        <p:nvSpPr>
          <p:cNvPr id="747" name="Google Shape;747;p49"/>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6: Building Activation and Retention Strategies</a:t>
            </a:r>
            <a:endParaRPr dirty="0">
              <a:latin typeface="Lato"/>
              <a:ea typeface="Lato"/>
              <a:cs typeface="Lato"/>
              <a:sym typeface="Lato"/>
            </a:endParaRPr>
          </a:p>
        </p:txBody>
      </p:sp>
      <p:sp>
        <p:nvSpPr>
          <p:cNvPr id="749" name="Google Shape;749;p49"/>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just"/>
            <a:r>
              <a:rPr lang="en-US" sz="1600" b="1" dirty="0">
                <a:latin typeface="+mn-lt"/>
              </a:rPr>
              <a:t>iii. Highlight at least two key shortcomings of Disney+ </a:t>
            </a:r>
            <a:r>
              <a:rPr lang="en-US" sz="1600" b="1" dirty="0" err="1">
                <a:latin typeface="+mn-lt"/>
              </a:rPr>
              <a:t>Hotstar’s</a:t>
            </a:r>
            <a:r>
              <a:rPr lang="en-US" sz="1600" b="1" dirty="0">
                <a:latin typeface="+mn-lt"/>
              </a:rPr>
              <a:t> existing onboarding flow.</a:t>
            </a:r>
            <a:endParaRPr lang="en-US" sz="1600" dirty="0">
              <a:latin typeface="+mn-lt"/>
            </a:endParaRPr>
          </a:p>
          <a:p>
            <a:pPr algn="just"/>
            <a:r>
              <a:rPr lang="en-US" sz="1600" dirty="0">
                <a:solidFill>
                  <a:schemeClr val="tx1"/>
                </a:solidFill>
                <a:latin typeface="+mn-lt"/>
              </a:rPr>
              <a:t>1. </a:t>
            </a:r>
            <a:r>
              <a:rPr lang="en-US" sz="1600" b="1" dirty="0">
                <a:solidFill>
                  <a:schemeClr val="tx1"/>
                </a:solidFill>
                <a:latin typeface="+mn-lt"/>
              </a:rPr>
              <a:t>Users preferences to be captured:</a:t>
            </a:r>
            <a:r>
              <a:rPr lang="en-US" sz="1600" dirty="0">
                <a:solidFill>
                  <a:schemeClr val="tx1"/>
                </a:solidFill>
                <a:latin typeface="+mn-lt"/>
              </a:rPr>
              <a:t> At the time of onboarding </a:t>
            </a:r>
            <a:r>
              <a:rPr lang="en-US" sz="1600" dirty="0" err="1">
                <a:solidFill>
                  <a:schemeClr val="tx1"/>
                </a:solidFill>
                <a:latin typeface="+mn-lt"/>
              </a:rPr>
              <a:t>Disney+Hotstar</a:t>
            </a:r>
            <a:r>
              <a:rPr lang="en-US" sz="1600" dirty="0">
                <a:solidFill>
                  <a:schemeClr val="tx1"/>
                </a:solidFill>
                <a:latin typeface="+mn-lt"/>
              </a:rPr>
              <a:t> may capture more information on users preferences in order to provide personalized content since beginning. Presently Users are not being asked to share their preferences or interest at the time of signing up. Resulting to a wide range of content where user might get lost and find difficulties in selecting content to watch. </a:t>
            </a:r>
          </a:p>
          <a:p>
            <a:pPr algn="just"/>
            <a:r>
              <a:rPr lang="en-US" sz="1600" dirty="0">
                <a:solidFill>
                  <a:schemeClr val="tx1"/>
                </a:solidFill>
                <a:latin typeface="+mn-lt"/>
              </a:rPr>
              <a:t>2. </a:t>
            </a:r>
            <a:r>
              <a:rPr lang="en-US" sz="1600" b="1" dirty="0">
                <a:solidFill>
                  <a:schemeClr val="tx1"/>
                </a:solidFill>
                <a:latin typeface="+mn-lt"/>
              </a:rPr>
              <a:t>Tedious sign-up process:</a:t>
            </a:r>
            <a:r>
              <a:rPr lang="en-US" sz="1600" dirty="0">
                <a:solidFill>
                  <a:schemeClr val="tx1"/>
                </a:solidFill>
                <a:latin typeface="+mn-lt"/>
              </a:rPr>
              <a:t> Sign-up procedure is complex and time-consuming. Users are being asked number of information such as their name, email address, phone number, and payment information. Users must also choose a plan and provide their billing information, which can be challenging for some users. The difficult and drawn-out registration process may frustrate consumers and prompt some of them to give up completely.</a:t>
            </a:r>
            <a:endParaRPr lang="en-US" sz="1600" dirty="0">
              <a:solidFill>
                <a:schemeClr val="tx1"/>
              </a:solidFill>
              <a:latin typeface="+mn-lt"/>
              <a:ea typeface="Lato"/>
              <a:cs typeface="Lato"/>
              <a:sym typeface="Lato"/>
            </a:endParaRPr>
          </a:p>
          <a:p>
            <a:pPr marL="0" lvl="0" indent="0" algn="l" rtl="0">
              <a:spcBef>
                <a:spcPts val="750"/>
              </a:spcBef>
              <a:spcAft>
                <a:spcPts val="0"/>
              </a:spcAft>
              <a:buNone/>
            </a:pPr>
            <a:endParaRPr sz="1600" dirty="0">
              <a:solidFill>
                <a:schemeClr val="tx1"/>
              </a:solidFill>
              <a:latin typeface="+mn-lt"/>
              <a:ea typeface="Lato"/>
              <a:cs typeface="Lato"/>
              <a:sym typeface="Lato"/>
            </a:endParaRPr>
          </a:p>
        </p:txBody>
      </p:sp>
    </p:spTree>
    <p:extLst>
      <p:ext uri="{BB962C8B-B14F-4D97-AF65-F5344CB8AC3E}">
        <p14:creationId xmlns:p14="http://schemas.microsoft.com/office/powerpoint/2010/main" val="3180736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9"/>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35</a:t>
            </a:fld>
            <a:endParaRPr/>
          </a:p>
        </p:txBody>
      </p:sp>
      <p:sp>
        <p:nvSpPr>
          <p:cNvPr id="747" name="Google Shape;747;p49"/>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6: Building Activation and Retention Strategies</a:t>
            </a:r>
            <a:endParaRPr dirty="0">
              <a:latin typeface="Lato"/>
              <a:ea typeface="Lato"/>
              <a:cs typeface="Lato"/>
              <a:sym typeface="Lato"/>
            </a:endParaRPr>
          </a:p>
        </p:txBody>
      </p:sp>
      <p:sp>
        <p:nvSpPr>
          <p:cNvPr id="749" name="Google Shape;749;p49"/>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just"/>
            <a:r>
              <a:rPr lang="en-US" sz="1600" b="1" dirty="0">
                <a:latin typeface="+mn-lt"/>
              </a:rPr>
              <a:t>iv. Identify at least two core activation metrics that you should monitor to judge the effectiveness of the onboarding flow.</a:t>
            </a:r>
            <a:endParaRPr lang="en-US" sz="1600" dirty="0">
              <a:latin typeface="+mn-lt"/>
            </a:endParaRPr>
          </a:p>
          <a:p>
            <a:pPr algn="just"/>
            <a:r>
              <a:rPr lang="en-US" sz="1600" b="1" dirty="0">
                <a:latin typeface="+mn-lt"/>
              </a:rPr>
              <a:t>User Retention: </a:t>
            </a:r>
            <a:r>
              <a:rPr lang="en-US" sz="1600" dirty="0">
                <a:latin typeface="+mn-lt"/>
              </a:rPr>
              <a:t>A high user retention rate indicates that the app’s core value proposition has been clearly communicated during the onboarding process, which in turn encouraged consumers to utilize it again. It shows how involved users are and how effectively the onboarding process prepares customers for continuing use. </a:t>
            </a:r>
          </a:p>
          <a:p>
            <a:pPr algn="just"/>
            <a:endParaRPr lang="en-US" sz="1600" dirty="0">
              <a:latin typeface="+mn-lt"/>
            </a:endParaRPr>
          </a:p>
          <a:p>
            <a:pPr algn="just"/>
            <a:r>
              <a:rPr lang="en-US" sz="1600" b="1" dirty="0">
                <a:latin typeface="+mn-lt"/>
              </a:rPr>
              <a:t>Activation Rate: </a:t>
            </a:r>
            <a:r>
              <a:rPr lang="en-US" sz="1600" dirty="0">
                <a:latin typeface="+mn-lt"/>
              </a:rPr>
              <a:t>The percentage of users who have watched the content on the app post completion of the onboarding process. It shows whether the onboarding procedure is successful in motivating users to act and interact with the app.</a:t>
            </a:r>
          </a:p>
          <a:p>
            <a:pPr algn="just"/>
            <a:endParaRPr lang="en-US" sz="1600" dirty="0">
              <a:solidFill>
                <a:srgbClr val="FF0000"/>
              </a:solidFill>
              <a:latin typeface="+mn-lt"/>
              <a:ea typeface="Lato"/>
              <a:cs typeface="Lato"/>
              <a:sym typeface="Lato"/>
            </a:endParaRPr>
          </a:p>
          <a:p>
            <a:pPr marL="0" lvl="0" indent="0" algn="l" rtl="0">
              <a:spcBef>
                <a:spcPts val="750"/>
              </a:spcBef>
              <a:spcAft>
                <a:spcPts val="0"/>
              </a:spcAft>
              <a:buNone/>
            </a:pPr>
            <a:endParaRPr sz="1600" dirty="0">
              <a:solidFill>
                <a:schemeClr val="tx1"/>
              </a:solidFill>
              <a:latin typeface="+mn-lt"/>
              <a:ea typeface="Lato"/>
              <a:cs typeface="Lato"/>
              <a:sym typeface="Lato"/>
            </a:endParaRPr>
          </a:p>
        </p:txBody>
      </p:sp>
    </p:spTree>
    <p:extLst>
      <p:ext uri="{BB962C8B-B14F-4D97-AF65-F5344CB8AC3E}">
        <p14:creationId xmlns:p14="http://schemas.microsoft.com/office/powerpoint/2010/main" val="1707345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9"/>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36</a:t>
            </a:fld>
            <a:endParaRPr/>
          </a:p>
        </p:txBody>
      </p:sp>
      <p:sp>
        <p:nvSpPr>
          <p:cNvPr id="747" name="Google Shape;747;p49"/>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6: Building Activation and Retention Strategies</a:t>
            </a:r>
            <a:endParaRPr dirty="0">
              <a:latin typeface="Lato"/>
              <a:ea typeface="Lato"/>
              <a:cs typeface="Lato"/>
              <a:sym typeface="Lato"/>
            </a:endParaRPr>
          </a:p>
        </p:txBody>
      </p:sp>
      <p:sp>
        <p:nvSpPr>
          <p:cNvPr id="749" name="Google Shape;749;p49"/>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marL="0" indent="0" algn="l"/>
            <a:r>
              <a:rPr lang="en-US" sz="1400" b="1" dirty="0">
                <a:solidFill>
                  <a:schemeClr val="tx1"/>
                </a:solidFill>
                <a:latin typeface="+mn-lt"/>
              </a:rPr>
              <a:t>b. A major problem that Disney+ </a:t>
            </a:r>
            <a:r>
              <a:rPr lang="en-US" sz="1400" b="1" dirty="0" err="1">
                <a:solidFill>
                  <a:schemeClr val="tx1"/>
                </a:solidFill>
                <a:latin typeface="+mn-lt"/>
              </a:rPr>
              <a:t>Hotstar</a:t>
            </a:r>
            <a:r>
              <a:rPr lang="en-US" sz="1400" b="1" dirty="0">
                <a:solidFill>
                  <a:schemeClr val="tx1"/>
                </a:solidFill>
                <a:latin typeface="+mn-lt"/>
              </a:rPr>
              <a:t> is facing is that a lot of users bounce and do not engage with the platform on the first visit? What can you do to engage them in the first visit?</a:t>
            </a:r>
            <a:endParaRPr lang="en-US" sz="1400" dirty="0">
              <a:solidFill>
                <a:schemeClr val="tx1"/>
              </a:solidFill>
              <a:latin typeface="+mn-lt"/>
            </a:endParaRPr>
          </a:p>
          <a:p>
            <a:pPr marL="0" lvl="0" indent="0" algn="l" rtl="0">
              <a:spcBef>
                <a:spcPts val="750"/>
              </a:spcBef>
              <a:spcAft>
                <a:spcPts val="0"/>
              </a:spcAft>
              <a:buNone/>
            </a:pPr>
            <a:r>
              <a:rPr lang="en-US" sz="1400" b="1" dirty="0">
                <a:solidFill>
                  <a:schemeClr val="tx1"/>
                </a:solidFill>
                <a:latin typeface="+mn-lt"/>
              </a:rPr>
              <a:t>Clear value proposition: </a:t>
            </a:r>
            <a:r>
              <a:rPr lang="en-US" sz="1400" dirty="0">
                <a:solidFill>
                  <a:schemeClr val="tx1"/>
                </a:solidFill>
                <a:latin typeface="+mn-lt"/>
              </a:rPr>
              <a:t>During the onboarding process, it's critical to make the value proposition of Disney+ </a:t>
            </a:r>
            <a:r>
              <a:rPr lang="en-US" sz="1400" dirty="0" err="1">
                <a:solidFill>
                  <a:schemeClr val="tx1"/>
                </a:solidFill>
                <a:latin typeface="+mn-lt"/>
              </a:rPr>
              <a:t>Hotstar</a:t>
            </a:r>
            <a:r>
              <a:rPr lang="en-US" sz="1400" dirty="0">
                <a:solidFill>
                  <a:schemeClr val="tx1"/>
                </a:solidFill>
                <a:latin typeface="+mn-lt"/>
              </a:rPr>
              <a:t> clear to users. Emphasizing the advantages of using the site, such as getting access to exclusive material and watching live sporting events, is necessary. </a:t>
            </a:r>
          </a:p>
          <a:p>
            <a:pPr marL="0" indent="0" algn="l"/>
            <a:r>
              <a:rPr lang="en-US" sz="1400" b="1" i="0" dirty="0">
                <a:solidFill>
                  <a:schemeClr val="tx1"/>
                </a:solidFill>
                <a:effectLst/>
                <a:latin typeface="+mn-lt"/>
              </a:rPr>
              <a:t>Enhance onboarding experience: </a:t>
            </a:r>
            <a:r>
              <a:rPr lang="en-US" sz="1400" b="0" i="0" dirty="0">
                <a:solidFill>
                  <a:schemeClr val="tx1"/>
                </a:solidFill>
                <a:effectLst/>
                <a:latin typeface="+mn-lt"/>
              </a:rPr>
              <a:t>Provide an enhanced onboarding experience for first-time users. This can include a guided tour of the platform, tutorials on how to use the platform, and information on the platform's features and benefits.</a:t>
            </a:r>
          </a:p>
          <a:p>
            <a:pPr marL="0" indent="0" algn="l"/>
            <a:r>
              <a:rPr lang="en-US" sz="1400" b="1" i="0" dirty="0">
                <a:solidFill>
                  <a:schemeClr val="tx1"/>
                </a:solidFill>
                <a:effectLst/>
                <a:latin typeface="+mn-lt"/>
              </a:rPr>
              <a:t>Personalization: </a:t>
            </a:r>
            <a:r>
              <a:rPr lang="en-US" sz="1400" b="0" i="0" dirty="0">
                <a:solidFill>
                  <a:schemeClr val="tx1"/>
                </a:solidFill>
                <a:effectLst/>
                <a:latin typeface="+mn-lt"/>
              </a:rPr>
              <a:t>Provide personalized recommendations to users based on their viewing history or preferences. This will help users find relevant content quickly, increasing the chances of them staying on the platform.</a:t>
            </a:r>
          </a:p>
          <a:p>
            <a:pPr marL="0" indent="0" algn="l"/>
            <a:r>
              <a:rPr lang="en-US" sz="1400" b="1" i="0" dirty="0">
                <a:solidFill>
                  <a:schemeClr val="tx1"/>
                </a:solidFill>
                <a:effectLst/>
                <a:latin typeface="+mn-lt"/>
              </a:rPr>
              <a:t>Simplify the sign-up process: </a:t>
            </a:r>
            <a:r>
              <a:rPr lang="en-US" sz="1400" b="0" i="0" dirty="0">
                <a:solidFill>
                  <a:schemeClr val="tx1"/>
                </a:solidFill>
                <a:effectLst/>
                <a:latin typeface="+mn-lt"/>
              </a:rPr>
              <a:t>Make the sign-up process as simple and quick as possible. Asking for too much information upfront may deter users from signing up. Providing the option to sign up using social media accounts can also make the process easier for users.</a:t>
            </a:r>
          </a:p>
          <a:p>
            <a:pPr marL="0" indent="0" algn="l"/>
            <a:r>
              <a:rPr lang="en-US" sz="1400" b="1" i="0" dirty="0">
                <a:solidFill>
                  <a:schemeClr val="tx1"/>
                </a:solidFill>
                <a:effectLst/>
                <a:latin typeface="+mn-lt"/>
              </a:rPr>
              <a:t>Promotions and free trials: </a:t>
            </a:r>
            <a:r>
              <a:rPr lang="en-US" sz="1400" b="0" i="0" dirty="0">
                <a:solidFill>
                  <a:schemeClr val="tx1"/>
                </a:solidFill>
                <a:effectLst/>
                <a:latin typeface="+mn-lt"/>
              </a:rPr>
              <a:t>Offer promotions or free trials to new users to incentivize them to try out the platform. This will increase the chances of users engaging with the platform and returning for future visits.</a:t>
            </a:r>
          </a:p>
          <a:p>
            <a:pPr marL="0" lvl="0" indent="0" algn="l" rtl="0">
              <a:spcBef>
                <a:spcPts val="750"/>
              </a:spcBef>
              <a:spcAft>
                <a:spcPts val="0"/>
              </a:spcAft>
              <a:buNone/>
            </a:pPr>
            <a:endParaRPr lang="en-US" sz="1400" dirty="0">
              <a:solidFill>
                <a:schemeClr val="tx1"/>
              </a:solidFill>
              <a:latin typeface="+mn-lt"/>
            </a:endParaRPr>
          </a:p>
          <a:p>
            <a:pPr marL="0" lvl="0" indent="0" algn="l" rtl="0">
              <a:spcBef>
                <a:spcPts val="750"/>
              </a:spcBef>
              <a:spcAft>
                <a:spcPts val="0"/>
              </a:spcAft>
              <a:buNone/>
            </a:pPr>
            <a:endParaRPr sz="1400" dirty="0">
              <a:solidFill>
                <a:schemeClr val="tx1"/>
              </a:solidFill>
              <a:latin typeface="+mn-lt"/>
              <a:ea typeface="Lato"/>
              <a:cs typeface="Lato"/>
              <a:sym typeface="Lato"/>
            </a:endParaRPr>
          </a:p>
        </p:txBody>
      </p:sp>
    </p:spTree>
    <p:extLst>
      <p:ext uri="{BB962C8B-B14F-4D97-AF65-F5344CB8AC3E}">
        <p14:creationId xmlns:p14="http://schemas.microsoft.com/office/powerpoint/2010/main" val="1870576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50"/>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37</a:t>
            </a:fld>
            <a:endParaRPr/>
          </a:p>
        </p:txBody>
      </p:sp>
      <p:sp>
        <p:nvSpPr>
          <p:cNvPr id="756" name="Google Shape;756;p50"/>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6: Building Activation and Retention Strategies</a:t>
            </a:r>
            <a:endParaRPr dirty="0">
              <a:latin typeface="Lato"/>
              <a:ea typeface="Lato"/>
              <a:cs typeface="Lato"/>
              <a:sym typeface="Lato"/>
            </a:endParaRPr>
          </a:p>
        </p:txBody>
      </p:sp>
      <p:sp>
        <p:nvSpPr>
          <p:cNvPr id="758" name="Google Shape;758;p50"/>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r>
              <a:rPr lang="en-US" sz="1200" b="1" dirty="0">
                <a:latin typeface="+mn-lt"/>
              </a:rPr>
              <a:t>B. Retention: Build a plan to make the existing users re-subscribe to the subscription plans offered by Disney+ </a:t>
            </a:r>
            <a:r>
              <a:rPr lang="en-US" sz="1200" b="1" dirty="0" err="1">
                <a:latin typeface="+mn-lt"/>
              </a:rPr>
              <a:t>Hotstar</a:t>
            </a:r>
            <a:r>
              <a:rPr lang="en-US" sz="1200" b="1" dirty="0">
                <a:latin typeface="+mn-lt"/>
              </a:rPr>
              <a:t>.</a:t>
            </a:r>
            <a:endParaRPr lang="en-US" sz="1200" dirty="0">
              <a:latin typeface="+mn-lt"/>
            </a:endParaRPr>
          </a:p>
          <a:p>
            <a:pPr algn="l"/>
            <a:r>
              <a:rPr lang="en-US" sz="1200" b="1" dirty="0" err="1">
                <a:latin typeface="+mn-lt"/>
              </a:rPr>
              <a:t>i</a:t>
            </a:r>
            <a:r>
              <a:rPr lang="en-US" sz="1200" b="1" dirty="0">
                <a:latin typeface="+mn-lt"/>
              </a:rPr>
              <a:t>. Calculate the renewal rate of the subscription plans based on three parameters: </a:t>
            </a:r>
          </a:p>
          <a:p>
            <a:pPr algn="l"/>
            <a:r>
              <a:rPr lang="en-IN" sz="1200" dirty="0">
                <a:latin typeface="+mn-lt"/>
              </a:rPr>
              <a:t>Overall renewal rate : </a:t>
            </a:r>
            <a:r>
              <a:rPr lang="en-US" sz="1200" dirty="0">
                <a:latin typeface="+mn-lt"/>
              </a:rPr>
              <a:t>Overall renewal rate =number of users who have renewed the subscription/the total number of users *100 </a:t>
            </a:r>
            <a:r>
              <a:rPr lang="en-IN" sz="1200" dirty="0">
                <a:latin typeface="+mn-lt"/>
              </a:rPr>
              <a:t>= 428/1000*100 = 42.8%</a:t>
            </a:r>
          </a:p>
          <a:p>
            <a:pPr algn="l"/>
            <a:r>
              <a:rPr lang="en-US" sz="1200" b="1" dirty="0">
                <a:latin typeface="+mn-lt"/>
              </a:rPr>
              <a:t>Renewal rate based on the duration of the subscription plan:</a:t>
            </a:r>
            <a:endParaRPr lang="en-US" sz="1200" dirty="0">
              <a:latin typeface="+mn-lt"/>
            </a:endParaRPr>
          </a:p>
          <a:p>
            <a:pPr algn="l"/>
            <a:r>
              <a:rPr lang="en-US" sz="1200" dirty="0">
                <a:latin typeface="+mn-lt"/>
              </a:rPr>
              <a:t>Renewal rate of monthly subscription plan = no of renewed monthly subscription plans/total no of users*100</a:t>
            </a:r>
          </a:p>
          <a:p>
            <a:pPr algn="l"/>
            <a:r>
              <a:rPr lang="en-IN" sz="1200" dirty="0">
                <a:latin typeface="+mn-lt"/>
              </a:rPr>
              <a:t>= 2/1000*100 = 0.2%</a:t>
            </a:r>
          </a:p>
          <a:p>
            <a:pPr algn="l"/>
            <a:r>
              <a:rPr lang="en-US" sz="1200" dirty="0">
                <a:latin typeface="+mn-lt"/>
              </a:rPr>
              <a:t>Renewal rate of yearly subscription plan = no of renewed yearly subscription plans/total no of users*100</a:t>
            </a:r>
          </a:p>
          <a:p>
            <a:pPr algn="l"/>
            <a:r>
              <a:rPr lang="en-IN" sz="1200" dirty="0">
                <a:latin typeface="+mn-lt"/>
              </a:rPr>
              <a:t>= 426/1000*100 = 42.6%</a:t>
            </a:r>
          </a:p>
          <a:p>
            <a:pPr algn="l"/>
            <a:r>
              <a:rPr lang="en-US" sz="1200" b="1" dirty="0">
                <a:latin typeface="+mn-lt"/>
              </a:rPr>
              <a:t>Renewal rate based on the type of subscription plan:</a:t>
            </a:r>
            <a:endParaRPr lang="en-US" sz="1200" dirty="0">
              <a:latin typeface="+mn-lt"/>
            </a:endParaRPr>
          </a:p>
          <a:p>
            <a:pPr algn="l"/>
            <a:r>
              <a:rPr lang="en-US" sz="1200" dirty="0">
                <a:latin typeface="+mn-lt"/>
              </a:rPr>
              <a:t>Renewal rate based on type of subscription plan = price of the subscription plan/ total no of users*100</a:t>
            </a:r>
          </a:p>
          <a:p>
            <a:pPr algn="l"/>
            <a:r>
              <a:rPr lang="en-US" sz="1200" dirty="0">
                <a:latin typeface="+mn-lt"/>
              </a:rPr>
              <a:t>Renewal rate of 299Rs subscription plan= 2/1000*100 = 0.2%</a:t>
            </a:r>
          </a:p>
          <a:p>
            <a:pPr algn="l"/>
            <a:r>
              <a:rPr lang="en-US" sz="1200" dirty="0">
                <a:latin typeface="+mn-lt"/>
              </a:rPr>
              <a:t>Renewal rate of 399Rs subscription plan= 336/1000*100 = 33.6%</a:t>
            </a:r>
          </a:p>
          <a:p>
            <a:pPr algn="l"/>
            <a:r>
              <a:rPr lang="en-US" sz="1200" dirty="0">
                <a:latin typeface="+mn-lt"/>
              </a:rPr>
              <a:t>Renewal rate of 1499Rs subscription plan      = 90/1000*100 = 9%</a:t>
            </a:r>
          </a:p>
          <a:p>
            <a:pPr algn="l"/>
            <a:endParaRPr lang="en-IN" sz="1200" dirty="0">
              <a:latin typeface="+mn-lt"/>
            </a:endParaRPr>
          </a:p>
          <a:p>
            <a:pPr algn="l"/>
            <a:endParaRPr lang="en-IN" sz="1200" dirty="0">
              <a:latin typeface="+mn-lt"/>
            </a:endParaRPr>
          </a:p>
          <a:p>
            <a:pPr marL="0" lvl="0" indent="0" algn="l" rtl="0">
              <a:spcBef>
                <a:spcPts val="750"/>
              </a:spcBef>
              <a:spcAft>
                <a:spcPts val="0"/>
              </a:spcAft>
              <a:buNone/>
            </a:pPr>
            <a:endParaRPr sz="1200" dirty="0">
              <a:latin typeface="+mn-lt"/>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50"/>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38</a:t>
            </a:fld>
            <a:endParaRPr/>
          </a:p>
        </p:txBody>
      </p:sp>
      <p:sp>
        <p:nvSpPr>
          <p:cNvPr id="756" name="Google Shape;756;p50"/>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6: Building Activation and Retention Strategies</a:t>
            </a:r>
            <a:endParaRPr dirty="0">
              <a:latin typeface="Lato"/>
              <a:ea typeface="Lato"/>
              <a:cs typeface="Lato"/>
              <a:sym typeface="Lato"/>
            </a:endParaRPr>
          </a:p>
        </p:txBody>
      </p:sp>
      <p:sp>
        <p:nvSpPr>
          <p:cNvPr id="758" name="Google Shape;758;p50"/>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r>
              <a:rPr lang="en-US" sz="1200" b="1" dirty="0">
                <a:latin typeface="+mn-lt"/>
              </a:rPr>
              <a:t>ii. Identify which cohorts of users are not re-subscribing to the subscription plans and suggest strategies to improve the re-subscription rate of these users. </a:t>
            </a:r>
            <a:endParaRPr lang="en-US" sz="1200" dirty="0">
              <a:latin typeface="+mn-lt"/>
            </a:endParaRPr>
          </a:p>
          <a:p>
            <a:pPr algn="l"/>
            <a:r>
              <a:rPr lang="en-US" sz="1200" dirty="0">
                <a:latin typeface="+mn-lt"/>
              </a:rPr>
              <a:t>There are three cohorts in the given data which are monthly subscription, VIP subscription and the yearly premium subscription. The price of each subscription is as follows:</a:t>
            </a:r>
          </a:p>
          <a:p>
            <a:pPr algn="l"/>
            <a:r>
              <a:rPr lang="en-US" sz="1200" dirty="0">
                <a:latin typeface="+mn-lt"/>
              </a:rPr>
              <a:t>Monthly subscription            = Rs.299/-</a:t>
            </a:r>
          </a:p>
          <a:p>
            <a:pPr algn="l"/>
            <a:r>
              <a:rPr lang="en-US" sz="1200" dirty="0">
                <a:latin typeface="+mn-lt"/>
              </a:rPr>
              <a:t>VIP subscription                   =Rs.399/-</a:t>
            </a:r>
          </a:p>
          <a:p>
            <a:pPr algn="l"/>
            <a:r>
              <a:rPr lang="en-US" sz="1200" dirty="0">
                <a:latin typeface="+mn-lt"/>
              </a:rPr>
              <a:t>Yearly premium subscription= Rs.1,499/-</a:t>
            </a:r>
          </a:p>
          <a:p>
            <a:pPr algn="just"/>
            <a:r>
              <a:rPr lang="en-US" sz="1200" dirty="0">
                <a:solidFill>
                  <a:schemeClr val="tx1"/>
                </a:solidFill>
                <a:latin typeface="+mn-lt"/>
              </a:rPr>
              <a:t>Renewal rate (analyzed in the previous question) depending on the type of subscription plan, the renewal rates for the above mentioned subscriptions are 0.2%, 33.65, and 9%. The cohort of users that subscribe to monthly subscription plans is the least likely or not re-subscribing to do so among the above mentioned cohorts.</a:t>
            </a:r>
          </a:p>
          <a:p>
            <a:pPr algn="l"/>
            <a:r>
              <a:rPr lang="en-US" sz="1200" b="1" dirty="0">
                <a:latin typeface="+mn-lt"/>
              </a:rPr>
              <a:t>iii. Determine the relationship between the time spent by users per visit on the renewal rate of the subscription plans.</a:t>
            </a:r>
            <a:endParaRPr lang="en-US" sz="1200" dirty="0">
              <a:latin typeface="+mn-lt"/>
            </a:endParaRPr>
          </a:p>
          <a:p>
            <a:pPr algn="l"/>
            <a:r>
              <a:rPr lang="en-US" sz="1200" dirty="0">
                <a:latin typeface="+mn-lt"/>
              </a:rPr>
              <a:t>The time spent each visit and renewal rate are directly correlated, meaning that users who spend more time per visit are more likely to renew their subscription.</a:t>
            </a:r>
          </a:p>
          <a:p>
            <a:pPr algn="l"/>
            <a:r>
              <a:rPr lang="en-US" sz="1200" dirty="0">
                <a:latin typeface="+mn-lt"/>
              </a:rPr>
              <a:t>By applying the filter to the renewal column, we can understand that </a:t>
            </a:r>
          </a:p>
          <a:p>
            <a:pPr algn="l"/>
            <a:r>
              <a:rPr lang="en-US" sz="1200" dirty="0">
                <a:latin typeface="+mn-lt"/>
              </a:rPr>
              <a:t>The average time spent per visit by the users who renewed the subscription = 83.09 minutes</a:t>
            </a:r>
          </a:p>
          <a:p>
            <a:pPr algn="l"/>
            <a:r>
              <a:rPr lang="en-US" sz="1200" dirty="0">
                <a:latin typeface="+mn-lt"/>
              </a:rPr>
              <a:t>The average time spent per visit by the users who did not renew the subscription = 83.09 minutes</a:t>
            </a:r>
          </a:p>
          <a:p>
            <a:pPr algn="just"/>
            <a:endParaRPr lang="en-US" sz="1200" dirty="0">
              <a:solidFill>
                <a:schemeClr val="tx1"/>
              </a:solidFill>
              <a:latin typeface="+mn-lt"/>
              <a:ea typeface="Lato"/>
              <a:cs typeface="Lato"/>
              <a:sym typeface="Lato"/>
            </a:endParaRPr>
          </a:p>
          <a:p>
            <a:pPr marL="0" lvl="0" indent="0" algn="l" rtl="0">
              <a:spcBef>
                <a:spcPts val="750"/>
              </a:spcBef>
              <a:spcAft>
                <a:spcPts val="0"/>
              </a:spcAft>
              <a:buNone/>
            </a:pPr>
            <a:endParaRPr sz="1200" dirty="0">
              <a:latin typeface="+mn-lt"/>
              <a:ea typeface="Lato"/>
              <a:cs typeface="Lato"/>
              <a:sym typeface="Lato"/>
            </a:endParaRPr>
          </a:p>
        </p:txBody>
      </p:sp>
    </p:spTree>
    <p:extLst>
      <p:ext uri="{BB962C8B-B14F-4D97-AF65-F5344CB8AC3E}">
        <p14:creationId xmlns:p14="http://schemas.microsoft.com/office/powerpoint/2010/main" val="4056015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50"/>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39</a:t>
            </a:fld>
            <a:endParaRPr/>
          </a:p>
        </p:txBody>
      </p:sp>
      <p:sp>
        <p:nvSpPr>
          <p:cNvPr id="756" name="Google Shape;756;p50"/>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6: Building Activation and Retention Strategies</a:t>
            </a:r>
            <a:endParaRPr dirty="0">
              <a:latin typeface="Lato"/>
              <a:ea typeface="Lato"/>
              <a:cs typeface="Lato"/>
              <a:sym typeface="Lato"/>
            </a:endParaRPr>
          </a:p>
        </p:txBody>
      </p:sp>
      <p:sp>
        <p:nvSpPr>
          <p:cNvPr id="758" name="Google Shape;758;p50"/>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US" sz="1200" b="1" dirty="0">
                <a:solidFill>
                  <a:schemeClr val="tx1"/>
                </a:solidFill>
                <a:latin typeface="+mn-lt"/>
              </a:rPr>
              <a:t>b. A major problem that Disney+ </a:t>
            </a:r>
            <a:r>
              <a:rPr lang="en-US" sz="1200" b="1" dirty="0" err="1">
                <a:solidFill>
                  <a:schemeClr val="tx1"/>
                </a:solidFill>
                <a:latin typeface="+mn-lt"/>
              </a:rPr>
              <a:t>Hotstar</a:t>
            </a:r>
            <a:r>
              <a:rPr lang="en-US" sz="1200" b="1" dirty="0">
                <a:solidFill>
                  <a:schemeClr val="tx1"/>
                </a:solidFill>
                <a:latin typeface="+mn-lt"/>
              </a:rPr>
              <a:t> is currently facing is the very low re-subscription rate of its Premium plan. Devise a strategy to address this problem</a:t>
            </a:r>
          </a:p>
          <a:p>
            <a:pPr marL="0" lvl="0" indent="0" algn="l" rtl="0">
              <a:spcBef>
                <a:spcPts val="750"/>
              </a:spcBef>
              <a:spcAft>
                <a:spcPts val="0"/>
              </a:spcAft>
              <a:buNone/>
            </a:pPr>
            <a:r>
              <a:rPr lang="en-US" sz="1200" dirty="0">
                <a:solidFill>
                  <a:schemeClr val="tx1"/>
                </a:solidFill>
                <a:latin typeface="+mn-lt"/>
              </a:rPr>
              <a:t>Reducing the cost of monthly premium membership from Rs.299 to a lesser price and restricting the content to just one language would undoubtedly encourage consumers who initially chose monthly premium subscription to renew their subscriptions</a:t>
            </a:r>
          </a:p>
          <a:p>
            <a:pPr marL="0" lvl="0" indent="0" algn="l" rtl="0">
              <a:spcBef>
                <a:spcPts val="750"/>
              </a:spcBef>
              <a:spcAft>
                <a:spcPts val="0"/>
              </a:spcAft>
              <a:buNone/>
            </a:pPr>
            <a:r>
              <a:rPr lang="en-US" sz="1200" b="1" i="0" dirty="0">
                <a:solidFill>
                  <a:schemeClr val="tx1"/>
                </a:solidFill>
                <a:effectLst/>
                <a:latin typeface="+mn-lt"/>
              </a:rPr>
              <a:t>Improve the user experience: </a:t>
            </a:r>
            <a:r>
              <a:rPr lang="en-US" sz="1200" b="0" i="0" dirty="0">
                <a:solidFill>
                  <a:schemeClr val="tx1"/>
                </a:solidFill>
                <a:effectLst/>
                <a:latin typeface="+mn-lt"/>
              </a:rPr>
              <a:t>One of the reasons for low resubscription rates could be the poor user experience. Therefore, it is essential to ensure that the user interface is user-friendly, easy to navigate, and provides relevant content suggestions. Conducting user testing and collecting feedback can help in identifying areas of improvement and provide a better experience to users.</a:t>
            </a:r>
          </a:p>
          <a:p>
            <a:pPr marL="0" lvl="0" indent="0" algn="l" rtl="0">
              <a:spcBef>
                <a:spcPts val="750"/>
              </a:spcBef>
              <a:spcAft>
                <a:spcPts val="0"/>
              </a:spcAft>
              <a:buNone/>
            </a:pPr>
            <a:r>
              <a:rPr lang="en-US" sz="1200" b="1" i="0" dirty="0">
                <a:solidFill>
                  <a:schemeClr val="tx1"/>
                </a:solidFill>
                <a:effectLst/>
                <a:latin typeface="+mn-lt"/>
              </a:rPr>
              <a:t>Offer personalized recommendations: </a:t>
            </a:r>
            <a:r>
              <a:rPr lang="en-US" sz="1200" b="0" i="0" dirty="0">
                <a:solidFill>
                  <a:schemeClr val="tx1"/>
                </a:solidFill>
                <a:effectLst/>
                <a:latin typeface="+mn-lt"/>
              </a:rPr>
              <a:t>Personalized recommendations based on user preferences and viewing history can keep users engaged and make them feel valued. This can be achieved by leveraging machine learning algorithms to provide personalized recommendations and creating customized playlists based on user behavior.</a:t>
            </a:r>
          </a:p>
          <a:p>
            <a:pPr marL="0" lvl="0" indent="0" algn="l" rtl="0">
              <a:spcBef>
                <a:spcPts val="750"/>
              </a:spcBef>
              <a:spcAft>
                <a:spcPts val="0"/>
              </a:spcAft>
              <a:buNone/>
            </a:pPr>
            <a:r>
              <a:rPr lang="en-US" sz="1200" b="1" i="0" dirty="0">
                <a:solidFill>
                  <a:schemeClr val="tx1"/>
                </a:solidFill>
                <a:effectLst/>
                <a:latin typeface="+mn-lt"/>
              </a:rPr>
              <a:t>Enhance content offerings: </a:t>
            </a:r>
            <a:r>
              <a:rPr lang="en-US" sz="1200" b="0" i="0" dirty="0">
                <a:solidFill>
                  <a:schemeClr val="tx1"/>
                </a:solidFill>
                <a:effectLst/>
                <a:latin typeface="+mn-lt"/>
              </a:rPr>
              <a:t>Providing new and exclusive content can be a significant driver for resubscription. Disney+ </a:t>
            </a:r>
            <a:r>
              <a:rPr lang="en-US" sz="1200" b="0" i="0" dirty="0" err="1">
                <a:solidFill>
                  <a:schemeClr val="tx1"/>
                </a:solidFill>
                <a:effectLst/>
                <a:latin typeface="+mn-lt"/>
              </a:rPr>
              <a:t>Hotstar</a:t>
            </a:r>
            <a:r>
              <a:rPr lang="en-US" sz="1200" b="0" i="0" dirty="0">
                <a:solidFill>
                  <a:schemeClr val="tx1"/>
                </a:solidFill>
                <a:effectLst/>
                <a:latin typeface="+mn-lt"/>
              </a:rPr>
              <a:t> can consider acquiring exclusive content rights, collaborating with content creators or investing in original content. They can also consider creating a "sneak peek" feature to give users a preview of upcoming content.</a:t>
            </a:r>
          </a:p>
          <a:p>
            <a:pPr marL="0" indent="0" algn="l"/>
            <a:r>
              <a:rPr lang="en-US" sz="1200" b="1" i="0" dirty="0">
                <a:solidFill>
                  <a:schemeClr val="tx1"/>
                </a:solidFill>
                <a:effectLst/>
                <a:latin typeface="+mn-lt"/>
              </a:rPr>
              <a:t>Focus on communication and engagement: </a:t>
            </a:r>
            <a:r>
              <a:rPr lang="en-US" sz="1200" b="0" i="0" dirty="0">
                <a:solidFill>
                  <a:schemeClr val="tx1"/>
                </a:solidFill>
                <a:effectLst/>
                <a:latin typeface="+mn-lt"/>
              </a:rPr>
              <a:t>To improve resubscription rates, it is essential to keep users engaged and informed. Disney+ </a:t>
            </a:r>
            <a:r>
              <a:rPr lang="en-US" sz="1200" b="0" i="0" dirty="0" err="1">
                <a:solidFill>
                  <a:schemeClr val="tx1"/>
                </a:solidFill>
                <a:effectLst/>
                <a:latin typeface="+mn-lt"/>
              </a:rPr>
              <a:t>Hotstar</a:t>
            </a:r>
            <a:r>
              <a:rPr lang="en-US" sz="1200" b="0" i="0" dirty="0">
                <a:solidFill>
                  <a:schemeClr val="tx1"/>
                </a:solidFill>
                <a:effectLst/>
                <a:latin typeface="+mn-lt"/>
              </a:rPr>
              <a:t> can leverage various communication channels such as email, push notifications, and in-app messaging to keep users informed about new content, updates, and promotional offers.</a:t>
            </a:r>
          </a:p>
          <a:p>
            <a:pPr marL="0" lvl="0" indent="0" algn="l" rtl="0">
              <a:spcBef>
                <a:spcPts val="750"/>
              </a:spcBef>
              <a:spcAft>
                <a:spcPts val="0"/>
              </a:spcAft>
              <a:buNone/>
            </a:pPr>
            <a:endParaRPr lang="en-US" sz="1200" b="0" i="0" dirty="0">
              <a:solidFill>
                <a:schemeClr val="tx1"/>
              </a:solidFill>
              <a:effectLst/>
              <a:latin typeface="+mn-lt"/>
            </a:endParaRPr>
          </a:p>
          <a:p>
            <a:pPr marL="0" lvl="0" indent="0" algn="l" rtl="0">
              <a:spcBef>
                <a:spcPts val="750"/>
              </a:spcBef>
              <a:spcAft>
                <a:spcPts val="0"/>
              </a:spcAft>
              <a:buNone/>
            </a:pPr>
            <a:endParaRPr sz="1200" dirty="0">
              <a:solidFill>
                <a:schemeClr val="tx1"/>
              </a:solidFill>
              <a:latin typeface="+mn-lt"/>
              <a:ea typeface="Lato"/>
              <a:cs typeface="Lato"/>
              <a:sym typeface="Lato"/>
            </a:endParaRPr>
          </a:p>
        </p:txBody>
      </p:sp>
    </p:spTree>
    <p:extLst>
      <p:ext uri="{BB962C8B-B14F-4D97-AF65-F5344CB8AC3E}">
        <p14:creationId xmlns:p14="http://schemas.microsoft.com/office/powerpoint/2010/main" val="293412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7"/>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641" name="Google Shape;641;p37"/>
          <p:cNvSpPr txBox="1">
            <a:spLocks noGrp="1"/>
          </p:cNvSpPr>
          <p:nvPr>
            <p:ph type="title"/>
          </p:nvPr>
        </p:nvSpPr>
        <p:spPr>
          <a:xfrm>
            <a:off x="316679" y="121966"/>
            <a:ext cx="37359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latin typeface="Lato"/>
                <a:ea typeface="Lato"/>
                <a:cs typeface="Lato"/>
                <a:sym typeface="Lato"/>
              </a:rPr>
              <a:t>Submission Guidelines</a:t>
            </a:r>
            <a:endParaRPr>
              <a:latin typeface="Lato"/>
              <a:ea typeface="Lato"/>
              <a:cs typeface="Lato"/>
              <a:sym typeface="Lato"/>
            </a:endParaRPr>
          </a:p>
        </p:txBody>
      </p:sp>
      <p:graphicFrame>
        <p:nvGraphicFramePr>
          <p:cNvPr id="642" name="Google Shape;642;p37"/>
          <p:cNvGraphicFramePr/>
          <p:nvPr/>
        </p:nvGraphicFramePr>
        <p:xfrm>
          <a:off x="219363" y="941538"/>
          <a:ext cx="8705275" cy="3815405"/>
        </p:xfrm>
        <a:graphic>
          <a:graphicData uri="http://schemas.openxmlformats.org/drawingml/2006/table">
            <a:tbl>
              <a:tblPr>
                <a:noFill/>
                <a:tableStyleId>{8491B962-C026-428A-8EF9-DC035DDF0A0B}</a:tableStyleId>
              </a:tblPr>
              <a:tblGrid>
                <a:gridCol w="1805650">
                  <a:extLst>
                    <a:ext uri="{9D8B030D-6E8A-4147-A177-3AD203B41FA5}">
                      <a16:colId xmlns:a16="http://schemas.microsoft.com/office/drawing/2014/main" val="20000"/>
                    </a:ext>
                  </a:extLst>
                </a:gridCol>
                <a:gridCol w="6899625">
                  <a:extLst>
                    <a:ext uri="{9D8B030D-6E8A-4147-A177-3AD203B41FA5}">
                      <a16:colId xmlns:a16="http://schemas.microsoft.com/office/drawing/2014/main" val="20001"/>
                    </a:ext>
                  </a:extLst>
                </a:gridCol>
              </a:tblGrid>
              <a:tr h="508325">
                <a:tc>
                  <a:txBody>
                    <a:bodyPr/>
                    <a:lstStyle/>
                    <a:p>
                      <a:pPr marL="0" lvl="0" indent="0" algn="ctr" rtl="0">
                        <a:spcBef>
                          <a:spcPts val="0"/>
                        </a:spcBef>
                        <a:spcAft>
                          <a:spcPts val="0"/>
                        </a:spcAft>
                        <a:buNone/>
                      </a:pPr>
                      <a:r>
                        <a:rPr lang="en-IN" b="1">
                          <a:latin typeface="Lato"/>
                          <a:ea typeface="Lato"/>
                          <a:cs typeface="Lato"/>
                          <a:sym typeface="Lato"/>
                        </a:rPr>
                        <a:t>Task</a:t>
                      </a:r>
                      <a:endParaRPr b="1">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b="1">
                          <a:latin typeface="Lato"/>
                          <a:ea typeface="Lato"/>
                          <a:cs typeface="Lato"/>
                          <a:sym typeface="Lato"/>
                        </a:rPr>
                        <a:t>Submission Guidelines</a:t>
                      </a:r>
                      <a:endParaRPr b="1">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08325">
                <a:tc>
                  <a:txBody>
                    <a:bodyPr/>
                    <a:lstStyle/>
                    <a:p>
                      <a:pPr marL="0" lvl="0" indent="0" algn="ctr" rtl="0">
                        <a:spcBef>
                          <a:spcPts val="0"/>
                        </a:spcBef>
                        <a:spcAft>
                          <a:spcPts val="0"/>
                        </a:spcAft>
                        <a:buNone/>
                      </a:pPr>
                      <a:r>
                        <a:rPr lang="en-IN" b="1">
                          <a:latin typeface="Lato"/>
                          <a:ea typeface="Lato"/>
                          <a:cs typeface="Lato"/>
                          <a:sym typeface="Lato"/>
                        </a:rPr>
                        <a:t>Market Sizing </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Perform the market sizing, and add the calculations and all your analysis in this document. </a:t>
                      </a: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08325">
                <a:tc>
                  <a:txBody>
                    <a:bodyPr/>
                    <a:lstStyle/>
                    <a:p>
                      <a:pPr marL="0" lvl="0" indent="0" algn="ctr" rtl="0">
                        <a:spcBef>
                          <a:spcPts val="0"/>
                        </a:spcBef>
                        <a:spcAft>
                          <a:spcPts val="0"/>
                        </a:spcAft>
                        <a:buNone/>
                      </a:pPr>
                      <a:r>
                        <a:rPr lang="en-IN" b="1">
                          <a:latin typeface="Lato"/>
                          <a:ea typeface="Lato"/>
                          <a:cs typeface="Lato"/>
                          <a:sym typeface="Lato"/>
                        </a:rPr>
                        <a:t>Competitor Analysis</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Perform the competitive analysis based on the parameters mentioned in the problem statement, and add your response to this document. </a:t>
                      </a: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08325">
                <a:tc>
                  <a:txBody>
                    <a:bodyPr/>
                    <a:lstStyle/>
                    <a:p>
                      <a:pPr marL="0" lvl="0" indent="0" algn="ctr" rtl="0">
                        <a:spcBef>
                          <a:spcPts val="0"/>
                        </a:spcBef>
                        <a:spcAft>
                          <a:spcPts val="0"/>
                        </a:spcAft>
                        <a:buNone/>
                      </a:pPr>
                      <a:r>
                        <a:rPr lang="en-IN" b="1">
                          <a:latin typeface="Lato"/>
                          <a:ea typeface="Lato"/>
                          <a:cs typeface="Lato"/>
                          <a:sym typeface="Lato"/>
                        </a:rPr>
                        <a:t>User Research</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Submit the hypotheses, questionnaire and your insights from the user interviews in this document.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IN">
                          <a:latin typeface="Lato"/>
                          <a:ea typeface="Lato"/>
                          <a:cs typeface="Lato"/>
                          <a:sym typeface="Lato"/>
                        </a:rPr>
                        <a:t>Add the Google drive link for the interview video snippet in this document. You can conduct the interview over any video conferencing app and share the screen recording for the same. (</a:t>
                      </a:r>
                      <a:r>
                        <a:rPr lang="en-IN" b="1">
                          <a:latin typeface="Lato"/>
                          <a:ea typeface="Lato"/>
                          <a:cs typeface="Lato"/>
                          <a:sym typeface="Lato"/>
                        </a:rPr>
                        <a:t>Note</a:t>
                      </a:r>
                      <a:r>
                        <a:rPr lang="en-IN">
                          <a:latin typeface="Lato"/>
                          <a:ea typeface="Lato"/>
                          <a:cs typeface="Lato"/>
                          <a:sym typeface="Lato"/>
                        </a:rPr>
                        <a:t>: Kindly make sure you change the edit access of the video file to </a:t>
                      </a:r>
                      <a:r>
                        <a:rPr lang="en-IN" b="1">
                          <a:latin typeface="Lato"/>
                          <a:ea typeface="Lato"/>
                          <a:cs typeface="Lato"/>
                          <a:sym typeface="Lato"/>
                        </a:rPr>
                        <a:t>‘Anyone on the Internet’</a:t>
                      </a:r>
                      <a:r>
                        <a:rPr lang="en-IN">
                          <a:latin typeface="Lato"/>
                          <a:ea typeface="Lato"/>
                          <a:cs typeface="Lato"/>
                          <a:sym typeface="Lato"/>
                        </a:rPr>
                        <a:t> before you share the link. If you do not provide access to the file, you will not be awarded any marks for it)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IN">
                          <a:latin typeface="Lato"/>
                          <a:ea typeface="Lato"/>
                          <a:cs typeface="Lato"/>
                          <a:sym typeface="Lato"/>
                        </a:rPr>
                        <a:t>Add the data gathered during interviews to the word document provided on the platform. </a:t>
                      </a: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47"/>
          <p:cNvSpPr txBox="1">
            <a:spLocks noGrp="1"/>
          </p:cNvSpPr>
          <p:nvPr>
            <p:ph type="sldNum" idx="12"/>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latin typeface="Proxima Nova"/>
                <a:ea typeface="Proxima Nova"/>
                <a:cs typeface="Proxima Nova"/>
                <a:sym typeface="Proxima Nova"/>
              </a:rPr>
              <a:t>40</a:t>
            </a:fld>
            <a:endParaRPr sz="900">
              <a:latin typeface="Proxima Nova"/>
              <a:ea typeface="Proxima Nova"/>
              <a:cs typeface="Proxima Nova"/>
              <a:sym typeface="Proxima Nova"/>
            </a:endParaRPr>
          </a:p>
        </p:txBody>
      </p:sp>
      <p:sp>
        <p:nvSpPr>
          <p:cNvPr id="728" name="Google Shape;728;p47"/>
          <p:cNvSpPr txBox="1"/>
          <p:nvPr/>
        </p:nvSpPr>
        <p:spPr>
          <a:xfrm>
            <a:off x="638175" y="654907"/>
            <a:ext cx="4432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lt1"/>
              </a:solidFill>
              <a:latin typeface="Calibri"/>
              <a:ea typeface="Calibri"/>
              <a:cs typeface="Calibri"/>
              <a:sym typeface="Calibri"/>
            </a:endParaRPr>
          </a:p>
        </p:txBody>
      </p:sp>
      <p:sp>
        <p:nvSpPr>
          <p:cNvPr id="729" name="Google Shape;729;p47"/>
          <p:cNvSpPr txBox="1"/>
          <p:nvPr/>
        </p:nvSpPr>
        <p:spPr>
          <a:xfrm>
            <a:off x="638175" y="1507524"/>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730" name="Google Shape;730;p47"/>
          <p:cNvSpPr txBox="1"/>
          <p:nvPr/>
        </p:nvSpPr>
        <p:spPr>
          <a:xfrm>
            <a:off x="630250" y="1768600"/>
            <a:ext cx="7557300" cy="1829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500" dirty="0">
                <a:solidFill>
                  <a:srgbClr val="FFFF00"/>
                </a:solidFill>
                <a:latin typeface="Lato"/>
                <a:ea typeface="Lato"/>
                <a:cs typeface="Lato"/>
                <a:sym typeface="Lato"/>
              </a:rPr>
              <a:t>Industry Project Part 3</a:t>
            </a:r>
            <a:r>
              <a:rPr lang="en-IN" sz="4500" dirty="0">
                <a:solidFill>
                  <a:schemeClr val="lt1"/>
                </a:solidFill>
                <a:latin typeface="Lato"/>
                <a:ea typeface="Lato"/>
                <a:cs typeface="Lato"/>
                <a:sym typeface="Lato"/>
              </a:rPr>
              <a:t> </a:t>
            </a:r>
            <a:endParaRPr sz="4500" dirty="0">
              <a:solidFill>
                <a:schemeClr val="lt1"/>
              </a:solidFill>
              <a:latin typeface="Lato"/>
              <a:ea typeface="Lato"/>
              <a:cs typeface="Lato"/>
              <a:sym typeface="Lato"/>
            </a:endParaRPr>
          </a:p>
        </p:txBody>
      </p:sp>
      <p:sp>
        <p:nvSpPr>
          <p:cNvPr id="731" name="Google Shape;731;p47"/>
          <p:cNvSpPr txBox="1"/>
          <p:nvPr/>
        </p:nvSpPr>
        <p:spPr>
          <a:xfrm>
            <a:off x="654650" y="2351911"/>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extLst>
      <p:ext uri="{BB962C8B-B14F-4D97-AF65-F5344CB8AC3E}">
        <p14:creationId xmlns:p14="http://schemas.microsoft.com/office/powerpoint/2010/main" val="2191922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41</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Building </a:t>
            </a:r>
            <a:r>
              <a:rPr lang="en-IN" dirty="0" err="1">
                <a:latin typeface="Lato"/>
                <a:ea typeface="Lato"/>
                <a:cs typeface="Lato"/>
                <a:sym typeface="Lato"/>
              </a:rPr>
              <a:t>Acquisiton</a:t>
            </a:r>
            <a:r>
              <a:rPr lang="en-IN" dirty="0">
                <a:latin typeface="Lato"/>
                <a:ea typeface="Lato"/>
                <a:cs typeface="Lato"/>
                <a:sym typeface="Lato"/>
              </a:rPr>
              <a:t> and Monetisation Strategies</a:t>
            </a:r>
            <a:endParaRPr dirty="0">
              <a:latin typeface="Lato"/>
              <a:ea typeface="Lato"/>
              <a:cs typeface="Lato"/>
              <a:sym typeface="Lato"/>
            </a:endParaRPr>
          </a:p>
        </p:txBody>
      </p:sp>
      <p:sp>
        <p:nvSpPr>
          <p:cNvPr id="740" name="Google Shape;740;p48"/>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r>
              <a:rPr lang="en-US" sz="1400" b="1" i="0" u="none" strike="noStrike" baseline="0" dirty="0">
                <a:solidFill>
                  <a:srgbClr val="000000"/>
                </a:solidFill>
                <a:latin typeface="Arial" panose="020B0604020202020204" pitchFamily="34" charset="0"/>
              </a:rPr>
              <a:t>A. Acquisition: Build an exhaustive plan to acquire new users for Disney+ </a:t>
            </a:r>
            <a:r>
              <a:rPr lang="en-US" sz="1400" b="1" i="0" u="none" strike="noStrike" baseline="0" dirty="0" err="1">
                <a:solidFill>
                  <a:srgbClr val="000000"/>
                </a:solidFill>
                <a:latin typeface="Arial" panose="020B0604020202020204" pitchFamily="34" charset="0"/>
              </a:rPr>
              <a:t>Hotstar’s</a:t>
            </a:r>
            <a:r>
              <a:rPr lang="en-US" sz="1400" b="1" i="0" u="none" strike="noStrike" baseline="0" dirty="0">
                <a:solidFill>
                  <a:srgbClr val="000000"/>
                </a:solidFill>
                <a:latin typeface="Arial" panose="020B0604020202020204" pitchFamily="34" charset="0"/>
              </a:rPr>
              <a:t> subscription plans. </a:t>
            </a:r>
            <a:r>
              <a:rPr lang="en-US" sz="1400" dirty="0">
                <a:solidFill>
                  <a:srgbClr val="000000"/>
                </a:solidFill>
                <a:latin typeface="Arial" panose="020B0604020202020204" pitchFamily="34" charset="0"/>
              </a:rPr>
              <a:t> </a:t>
            </a:r>
            <a:r>
              <a:rPr lang="en-US" sz="1400" b="1" i="0" u="none" strike="noStrike" baseline="0" dirty="0">
                <a:solidFill>
                  <a:srgbClr val="000000"/>
                </a:solidFill>
                <a:latin typeface="Arial" panose="020B0604020202020204" pitchFamily="34" charset="0"/>
              </a:rPr>
              <a:t>a. Analyze the data in the ‘Data set 1’ tab of the excel sheet provided on the platform and answer the following:</a:t>
            </a:r>
            <a:endParaRPr lang="en-US" sz="1400" b="0" i="0" u="none" strike="noStrike" baseline="0" dirty="0">
              <a:solidFill>
                <a:srgbClr val="000000"/>
              </a:solidFill>
              <a:latin typeface="Arial" panose="020B0604020202020204" pitchFamily="34" charset="0"/>
            </a:endParaRPr>
          </a:p>
          <a:p>
            <a:pPr marL="514350" indent="-285750" algn="l">
              <a:buAutoNum type="romanLcPeriod"/>
            </a:pPr>
            <a:r>
              <a:rPr lang="en-US" sz="1400" b="1" i="0" u="none" strike="noStrike" baseline="0" dirty="0">
                <a:solidFill>
                  <a:srgbClr val="000000"/>
                </a:solidFill>
                <a:latin typeface="Arial" panose="020B0604020202020204" pitchFamily="34" charset="0"/>
              </a:rPr>
              <a:t>Which acquisition channel is performing the best and why?</a:t>
            </a:r>
          </a:p>
          <a:p>
            <a:pPr algn="l"/>
            <a:r>
              <a:rPr lang="en-US" sz="1400" b="0" i="0" u="none" strike="noStrike" baseline="0" dirty="0">
                <a:solidFill>
                  <a:srgbClr val="000000"/>
                </a:solidFill>
                <a:latin typeface="Arial" panose="020B0604020202020204" pitchFamily="34" charset="0"/>
              </a:rPr>
              <a:t>The In App(Organic) acquisition channel is performing the best according to data set 1.</a:t>
            </a:r>
          </a:p>
          <a:p>
            <a:pPr algn="l"/>
            <a:r>
              <a:rPr lang="en-US" sz="1400" b="0" i="0" u="none" strike="noStrike" baseline="0" dirty="0">
                <a:solidFill>
                  <a:srgbClr val="000000"/>
                </a:solidFill>
                <a:latin typeface="Arial" panose="020B0604020202020204" pitchFamily="34" charset="0"/>
              </a:rPr>
              <a:t>These reasons demonstrate why it is the channel with the best performance:</a:t>
            </a:r>
          </a:p>
          <a:p>
            <a:pPr algn="l">
              <a:buFont typeface="Arial" panose="020B0604020202020204" pitchFamily="34" charset="0"/>
              <a:buChar char="•"/>
            </a:pPr>
            <a:r>
              <a:rPr lang="en-US" sz="1400" b="0" i="0" u="none" strike="noStrike" baseline="0" dirty="0">
                <a:solidFill>
                  <a:srgbClr val="000000"/>
                </a:solidFill>
                <a:latin typeface="Arial" panose="020B0604020202020204" pitchFamily="34" charset="0"/>
              </a:rPr>
              <a:t>The In app (Organic) has the largest average traffic source on the subscription page (1992322), followed by Google Advertising, Facebook Ads, and Push notifications.</a:t>
            </a:r>
          </a:p>
          <a:p>
            <a:pPr algn="l">
              <a:buFont typeface="Arial" panose="020B0604020202020204" pitchFamily="34" charset="0"/>
              <a:buChar char="•"/>
            </a:pPr>
            <a:r>
              <a:rPr lang="en-US" sz="1400" b="0" i="0" u="none" strike="noStrike" baseline="0" dirty="0">
                <a:solidFill>
                  <a:srgbClr val="000000"/>
                </a:solidFill>
                <a:latin typeface="Arial" panose="020B0604020202020204" pitchFamily="34" charset="0"/>
              </a:rPr>
              <a:t>In App(Organic) have the greatest average conversion rate which is 5.59 followed by Push notifications, Facebook Advertising, Google Ads.</a:t>
            </a:r>
          </a:p>
          <a:p>
            <a:pPr algn="l">
              <a:buFont typeface="Arial" panose="020B0604020202020204" pitchFamily="34" charset="0"/>
              <a:buChar char="•"/>
            </a:pPr>
            <a:r>
              <a:rPr lang="en-US" sz="1400" b="0" i="0" u="none" strike="noStrike" baseline="0" dirty="0">
                <a:solidFill>
                  <a:srgbClr val="000000"/>
                </a:solidFill>
                <a:latin typeface="Arial" panose="020B0604020202020204" pitchFamily="34" charset="0"/>
              </a:rPr>
              <a:t>Additionally, it shows that more users are discovering the app through word-of-mouth than through other forms of paid advertising, and they are prepared to subscribe once they </a:t>
            </a:r>
            <a:r>
              <a:rPr lang="en-US" sz="1400" b="0" i="0" u="none" strike="noStrike" baseline="0" dirty="0" err="1">
                <a:solidFill>
                  <a:srgbClr val="000000"/>
                </a:solidFill>
                <a:latin typeface="Arial" panose="020B0604020202020204" pitchFamily="34" charset="0"/>
              </a:rPr>
              <a:t>realise</a:t>
            </a:r>
            <a:r>
              <a:rPr lang="en-US" sz="1400" b="0" i="0" u="none" strike="noStrike" baseline="0" dirty="0">
                <a:solidFill>
                  <a:srgbClr val="000000"/>
                </a:solidFill>
                <a:latin typeface="Arial" panose="020B0604020202020204" pitchFamily="34" charset="0"/>
              </a:rPr>
              <a:t> the service is worth their money.</a:t>
            </a:r>
          </a:p>
          <a:p>
            <a:pPr marL="228600" indent="0" algn="l"/>
            <a:endParaRPr sz="1400" dirty="0">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42</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Building </a:t>
            </a:r>
            <a:r>
              <a:rPr lang="en-IN" dirty="0" err="1">
                <a:latin typeface="Lato"/>
                <a:ea typeface="Lato"/>
                <a:cs typeface="Lato"/>
                <a:sym typeface="Lato"/>
              </a:rPr>
              <a:t>Acquisiton</a:t>
            </a:r>
            <a:r>
              <a:rPr lang="en-IN" dirty="0">
                <a:latin typeface="Lato"/>
                <a:ea typeface="Lato"/>
                <a:cs typeface="Lato"/>
                <a:sym typeface="Lato"/>
              </a:rPr>
              <a:t> and Monetisation Strategies</a:t>
            </a:r>
            <a:endParaRPr dirty="0">
              <a:latin typeface="Lato"/>
              <a:ea typeface="Lato"/>
              <a:cs typeface="Lato"/>
              <a:sym typeface="Lato"/>
            </a:endParaRPr>
          </a:p>
        </p:txBody>
      </p:sp>
      <p:sp>
        <p:nvSpPr>
          <p:cNvPr id="740" name="Google Shape;740;p48"/>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marL="228600" indent="0" algn="l"/>
            <a:r>
              <a:rPr lang="en-US" sz="1400" b="1" i="0" u="none" strike="noStrike" baseline="0" dirty="0">
                <a:solidFill>
                  <a:srgbClr val="000000"/>
                </a:solidFill>
                <a:latin typeface="Arial" panose="020B0604020202020204" pitchFamily="34" charset="0"/>
              </a:rPr>
              <a:t>ii. How does traffic conversion vary month on month? Explain this by plotting a graph and analyzing its trend?</a:t>
            </a:r>
          </a:p>
          <a:p>
            <a:pPr marL="228600" indent="0" algn="l"/>
            <a:endParaRPr sz="1400" dirty="0">
              <a:latin typeface="Lato"/>
              <a:ea typeface="Lato"/>
              <a:cs typeface="Lato"/>
              <a:sym typeface="Lato"/>
            </a:endParaRPr>
          </a:p>
        </p:txBody>
      </p:sp>
      <p:pic>
        <p:nvPicPr>
          <p:cNvPr id="5" name="Picture 4">
            <a:extLst>
              <a:ext uri="{FF2B5EF4-FFF2-40B4-BE49-F238E27FC236}">
                <a16:creationId xmlns:a16="http://schemas.microsoft.com/office/drawing/2014/main" id="{FDAC5A15-A063-FD9F-37A8-A7544AF024E2}"/>
              </a:ext>
            </a:extLst>
          </p:cNvPr>
          <p:cNvPicPr>
            <a:picLocks noChangeAspect="1"/>
          </p:cNvPicPr>
          <p:nvPr/>
        </p:nvPicPr>
        <p:blipFill>
          <a:blip r:embed="rId3"/>
          <a:stretch>
            <a:fillRect/>
          </a:stretch>
        </p:blipFill>
        <p:spPr>
          <a:xfrm>
            <a:off x="1738047" y="1383426"/>
            <a:ext cx="5448255" cy="3694960"/>
          </a:xfrm>
          <a:prstGeom prst="rect">
            <a:avLst/>
          </a:prstGeom>
        </p:spPr>
      </p:pic>
    </p:spTree>
    <p:extLst>
      <p:ext uri="{BB962C8B-B14F-4D97-AF65-F5344CB8AC3E}">
        <p14:creationId xmlns:p14="http://schemas.microsoft.com/office/powerpoint/2010/main" val="138737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43</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Building </a:t>
            </a:r>
            <a:r>
              <a:rPr lang="en-IN" dirty="0" err="1">
                <a:latin typeface="Lato"/>
                <a:ea typeface="Lato"/>
                <a:cs typeface="Lato"/>
                <a:sym typeface="Lato"/>
              </a:rPr>
              <a:t>Acquisiton</a:t>
            </a:r>
            <a:r>
              <a:rPr lang="en-IN" dirty="0">
                <a:latin typeface="Lato"/>
                <a:ea typeface="Lato"/>
                <a:cs typeface="Lato"/>
                <a:sym typeface="Lato"/>
              </a:rPr>
              <a:t> and Monetisation Strategies</a:t>
            </a:r>
            <a:endParaRPr dirty="0">
              <a:latin typeface="Lato"/>
              <a:ea typeface="Lato"/>
              <a:cs typeface="Lato"/>
              <a:sym typeface="Lato"/>
            </a:endParaRPr>
          </a:p>
        </p:txBody>
      </p:sp>
      <p:sp>
        <p:nvSpPr>
          <p:cNvPr id="740" name="Google Shape;740;p48"/>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marL="514350" indent="-285750" algn="l">
              <a:buFont typeface="Arial" panose="020B0604020202020204" pitchFamily="34" charset="0"/>
              <a:buChar char="•"/>
            </a:pPr>
            <a:r>
              <a:rPr lang="en-US" sz="1800" b="0" i="0" u="none" strike="noStrike" baseline="0" dirty="0">
                <a:solidFill>
                  <a:srgbClr val="000000"/>
                </a:solidFill>
                <a:latin typeface="Arial" panose="020B0604020202020204" pitchFamily="34" charset="0"/>
              </a:rPr>
              <a:t>From the graph, we can see that traffic conversion varies month on month. There is a clear seasonal trend with higher traffic conversion rates during the months of March, April, May, and July, and lower rates during the months of January, February, and June. The conversion rate seems to have a moderate upward trend from January to May, followed by a downward trend from June to December.</a:t>
            </a:r>
          </a:p>
          <a:p>
            <a:pPr marL="514350" indent="-285750" algn="l">
              <a:buFont typeface="Arial" panose="020B0604020202020204" pitchFamily="34" charset="0"/>
              <a:buChar char="•"/>
            </a:pPr>
            <a:r>
              <a:rPr lang="en-US" sz="1800" b="0" i="0" u="none" strike="noStrike" baseline="0" dirty="0">
                <a:solidFill>
                  <a:srgbClr val="000000"/>
                </a:solidFill>
                <a:latin typeface="Arial" panose="020B0604020202020204" pitchFamily="34" charset="0"/>
              </a:rPr>
              <a:t>Based on this trend, it might be useful to run targeted marketing campaigns during the months with higher traffic conversion rates</a:t>
            </a:r>
            <a:endParaRPr sz="1400" dirty="0">
              <a:latin typeface="Lato"/>
              <a:ea typeface="Lato"/>
              <a:cs typeface="Lato"/>
              <a:sym typeface="Lato"/>
            </a:endParaRPr>
          </a:p>
        </p:txBody>
      </p:sp>
    </p:spTree>
    <p:extLst>
      <p:ext uri="{BB962C8B-B14F-4D97-AF65-F5344CB8AC3E}">
        <p14:creationId xmlns:p14="http://schemas.microsoft.com/office/powerpoint/2010/main" val="1363851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44</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Building </a:t>
            </a:r>
            <a:r>
              <a:rPr lang="en-IN" dirty="0" err="1">
                <a:latin typeface="Lato"/>
                <a:ea typeface="Lato"/>
                <a:cs typeface="Lato"/>
                <a:sym typeface="Lato"/>
              </a:rPr>
              <a:t>Acquisiton</a:t>
            </a:r>
            <a:r>
              <a:rPr lang="en-IN" dirty="0">
                <a:latin typeface="Lato"/>
                <a:ea typeface="Lato"/>
                <a:cs typeface="Lato"/>
                <a:sym typeface="Lato"/>
              </a:rPr>
              <a:t> and Monetisation Strategies</a:t>
            </a:r>
            <a:endParaRPr dirty="0">
              <a:latin typeface="Lato"/>
              <a:ea typeface="Lato"/>
              <a:cs typeface="Lato"/>
              <a:sym typeface="Lato"/>
            </a:endParaRPr>
          </a:p>
        </p:txBody>
      </p:sp>
      <p:sp>
        <p:nvSpPr>
          <p:cNvPr id="740" name="Google Shape;740;p48"/>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r>
              <a:rPr lang="en-US" sz="1800" b="1" i="0" u="none" strike="noStrike" baseline="0" dirty="0">
                <a:solidFill>
                  <a:srgbClr val="000000"/>
                </a:solidFill>
                <a:latin typeface="Arial" panose="020B0604020202020204" pitchFamily="34" charset="0"/>
              </a:rPr>
              <a:t>iii. Which paid acquisition channel is the most </a:t>
            </a:r>
            <a:r>
              <a:rPr lang="en-US" sz="1800" b="1" i="0" u="none" strike="noStrike" baseline="0" dirty="0" err="1">
                <a:solidFill>
                  <a:srgbClr val="000000"/>
                </a:solidFill>
                <a:latin typeface="Arial" panose="020B0604020202020204" pitchFamily="34" charset="0"/>
              </a:rPr>
              <a:t>favourable</a:t>
            </a:r>
            <a:r>
              <a:rPr lang="en-US" sz="1800" b="1" i="0" u="none" strike="noStrike" baseline="0" dirty="0">
                <a:solidFill>
                  <a:srgbClr val="000000"/>
                </a:solidFill>
                <a:latin typeface="Arial" panose="020B0604020202020204" pitchFamily="34" charset="0"/>
              </a:rPr>
              <a:t>?</a:t>
            </a:r>
          </a:p>
          <a:p>
            <a:pPr algn="l"/>
            <a:endParaRPr lang="en-US" b="1" dirty="0">
              <a:solidFill>
                <a:srgbClr val="000000"/>
              </a:solidFill>
              <a:latin typeface="Arial" panose="020B0604020202020204" pitchFamily="34" charset="0"/>
            </a:endParaRPr>
          </a:p>
          <a:p>
            <a:pPr algn="l"/>
            <a:endParaRPr lang="en-US" b="1" dirty="0">
              <a:solidFill>
                <a:srgbClr val="000000"/>
              </a:solidFill>
              <a:latin typeface="Arial" panose="020B0604020202020204" pitchFamily="34" charset="0"/>
            </a:endParaRPr>
          </a:p>
          <a:p>
            <a:pPr algn="l"/>
            <a:endParaRPr lang="en-US" b="1" dirty="0">
              <a:solidFill>
                <a:srgbClr val="000000"/>
              </a:solidFill>
              <a:latin typeface="Arial" panose="020B0604020202020204" pitchFamily="34" charset="0"/>
            </a:endParaRPr>
          </a:p>
          <a:p>
            <a:pPr algn="l"/>
            <a:endParaRPr lang="en-US" b="1" dirty="0">
              <a:solidFill>
                <a:srgbClr val="000000"/>
              </a:solidFill>
              <a:latin typeface="Arial" panose="020B0604020202020204" pitchFamily="34" charset="0"/>
            </a:endParaRPr>
          </a:p>
          <a:p>
            <a:pPr algn="l"/>
            <a:endParaRPr lang="en-US" b="1" dirty="0">
              <a:solidFill>
                <a:srgbClr val="000000"/>
              </a:solidFill>
              <a:latin typeface="Arial" panose="020B0604020202020204" pitchFamily="34" charset="0"/>
            </a:endParaRPr>
          </a:p>
          <a:p>
            <a:pPr marL="514350" indent="-285750" algn="l">
              <a:buFont typeface="Arial" panose="020B0604020202020204" pitchFamily="34" charset="0"/>
              <a:buChar char="•"/>
            </a:pPr>
            <a:r>
              <a:rPr lang="en-US" sz="1800" b="0" i="0" u="none" strike="noStrike" baseline="0" dirty="0">
                <a:solidFill>
                  <a:srgbClr val="000000"/>
                </a:solidFill>
                <a:latin typeface="Arial" panose="020B0604020202020204" pitchFamily="34" charset="0"/>
              </a:rPr>
              <a:t>From the above mentioned data, conversion rates are nearly identical, yet monthly spends on Facebook Ads is more than twice as much as Google Ads.</a:t>
            </a:r>
          </a:p>
          <a:p>
            <a:pPr marL="514350" indent="-285750" algn="l">
              <a:buFont typeface="Arial" panose="020B0604020202020204" pitchFamily="34" charset="0"/>
              <a:buChar char="•"/>
            </a:pPr>
            <a:r>
              <a:rPr lang="en-US" sz="1800" b="0" i="0" u="none" strike="noStrike" baseline="0" dirty="0">
                <a:solidFill>
                  <a:srgbClr val="000000"/>
                </a:solidFill>
                <a:latin typeface="Arial" panose="020B0604020202020204" pitchFamily="34" charset="0"/>
              </a:rPr>
              <a:t>We can conclude that the Google Ads acquisition channel is the most advantageous one because less money is spent on Google Ads.</a:t>
            </a:r>
            <a:endParaRPr lang="en-US" b="1" dirty="0">
              <a:solidFill>
                <a:srgbClr val="000000"/>
              </a:solidFill>
              <a:latin typeface="Arial" panose="020B0604020202020204" pitchFamily="34" charset="0"/>
            </a:endParaRPr>
          </a:p>
        </p:txBody>
      </p:sp>
      <p:graphicFrame>
        <p:nvGraphicFramePr>
          <p:cNvPr id="3" name="Table 3">
            <a:extLst>
              <a:ext uri="{FF2B5EF4-FFF2-40B4-BE49-F238E27FC236}">
                <a16:creationId xmlns:a16="http://schemas.microsoft.com/office/drawing/2014/main" id="{8DDFE12B-4D7F-461E-8323-F4EBAF0715AB}"/>
              </a:ext>
            </a:extLst>
          </p:cNvPr>
          <p:cNvGraphicFramePr>
            <a:graphicFrameLocks noGrp="1"/>
          </p:cNvGraphicFramePr>
          <p:nvPr>
            <p:extLst>
              <p:ext uri="{D42A27DB-BD31-4B8C-83A1-F6EECF244321}">
                <p14:modId xmlns:p14="http://schemas.microsoft.com/office/powerpoint/2010/main" val="1766012673"/>
              </p:ext>
            </p:extLst>
          </p:nvPr>
        </p:nvGraphicFramePr>
        <p:xfrm>
          <a:off x="1014375" y="1403521"/>
          <a:ext cx="6096000" cy="1352844"/>
        </p:xfrm>
        <a:graphic>
          <a:graphicData uri="http://schemas.openxmlformats.org/drawingml/2006/table">
            <a:tbl>
              <a:tblPr firstRow="1" bandRow="1">
                <a:tableStyleId>{35758FB7-9AC5-4552-8A53-C91805E547FA}</a:tableStyleId>
              </a:tblPr>
              <a:tblGrid>
                <a:gridCol w="2032000">
                  <a:extLst>
                    <a:ext uri="{9D8B030D-6E8A-4147-A177-3AD203B41FA5}">
                      <a16:colId xmlns:a16="http://schemas.microsoft.com/office/drawing/2014/main" val="1246943152"/>
                    </a:ext>
                  </a:extLst>
                </a:gridCol>
                <a:gridCol w="2032000">
                  <a:extLst>
                    <a:ext uri="{9D8B030D-6E8A-4147-A177-3AD203B41FA5}">
                      <a16:colId xmlns:a16="http://schemas.microsoft.com/office/drawing/2014/main" val="2850288693"/>
                    </a:ext>
                  </a:extLst>
                </a:gridCol>
                <a:gridCol w="2032000">
                  <a:extLst>
                    <a:ext uri="{9D8B030D-6E8A-4147-A177-3AD203B41FA5}">
                      <a16:colId xmlns:a16="http://schemas.microsoft.com/office/drawing/2014/main" val="3359433113"/>
                    </a:ext>
                  </a:extLst>
                </a:gridCol>
              </a:tblGrid>
              <a:tr h="450948">
                <a:tc>
                  <a:txBody>
                    <a:bodyPr/>
                    <a:lstStyle/>
                    <a:p>
                      <a:r>
                        <a:rPr lang="en-IN" b="1" dirty="0"/>
                        <a:t>Channel</a:t>
                      </a:r>
                    </a:p>
                  </a:txBody>
                  <a:tcPr/>
                </a:tc>
                <a:tc>
                  <a:txBody>
                    <a:bodyPr/>
                    <a:lstStyle/>
                    <a:p>
                      <a:r>
                        <a:rPr lang="en-IN" b="1" dirty="0" err="1"/>
                        <a:t>Avg</a:t>
                      </a:r>
                      <a:r>
                        <a:rPr lang="en-IN" b="1" dirty="0"/>
                        <a:t> Conversion Rate</a:t>
                      </a:r>
                    </a:p>
                  </a:txBody>
                  <a:tcPr/>
                </a:tc>
                <a:tc>
                  <a:txBody>
                    <a:bodyPr/>
                    <a:lstStyle/>
                    <a:p>
                      <a:r>
                        <a:rPr lang="en-IN" b="1" dirty="0" err="1"/>
                        <a:t>Avg</a:t>
                      </a:r>
                      <a:r>
                        <a:rPr lang="en-IN" b="1" dirty="0"/>
                        <a:t> Marketing Spend</a:t>
                      </a:r>
                    </a:p>
                  </a:txBody>
                  <a:tcPr/>
                </a:tc>
                <a:extLst>
                  <a:ext uri="{0D108BD9-81ED-4DB2-BD59-A6C34878D82A}">
                    <a16:rowId xmlns:a16="http://schemas.microsoft.com/office/drawing/2014/main" val="2380664252"/>
                  </a:ext>
                </a:extLst>
              </a:tr>
              <a:tr h="450948">
                <a:tc>
                  <a:txBody>
                    <a:bodyPr/>
                    <a:lstStyle/>
                    <a:p>
                      <a:r>
                        <a:rPr lang="en-IN" b="0" dirty="0"/>
                        <a:t>Facebook Ads</a:t>
                      </a:r>
                    </a:p>
                  </a:txBody>
                  <a:tcPr/>
                </a:tc>
                <a:tc>
                  <a:txBody>
                    <a:bodyPr/>
                    <a:lstStyle/>
                    <a:p>
                      <a:r>
                        <a:rPr lang="en-IN" b="0" dirty="0"/>
                        <a:t>1.579</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u="none" strike="noStrike" cap="none" baseline="0" dirty="0">
                          <a:solidFill>
                            <a:srgbClr val="000000"/>
                          </a:solidFill>
                          <a:sym typeface="Arial"/>
                        </a:rPr>
                        <a:t>2441574.103	</a:t>
                      </a:r>
                      <a:endParaRPr lang="en-IN" sz="1400" b="0" i="0" u="none" strike="noStrike" cap="none" baseline="0" dirty="0">
                        <a:solidFill>
                          <a:srgbClr val="000000"/>
                        </a:solidFill>
                        <a:latin typeface="Arial"/>
                        <a:ea typeface="Arial"/>
                        <a:cs typeface="Arial"/>
                        <a:sym typeface="Arial"/>
                      </a:endParaRPr>
                    </a:p>
                  </a:txBody>
                  <a:tcPr/>
                </a:tc>
                <a:extLst>
                  <a:ext uri="{0D108BD9-81ED-4DB2-BD59-A6C34878D82A}">
                    <a16:rowId xmlns:a16="http://schemas.microsoft.com/office/drawing/2014/main" val="2420475253"/>
                  </a:ext>
                </a:extLst>
              </a:tr>
              <a:tr h="450948">
                <a:tc>
                  <a:txBody>
                    <a:bodyPr/>
                    <a:lstStyle/>
                    <a:p>
                      <a:r>
                        <a:rPr lang="en-IN" b="0" dirty="0"/>
                        <a:t>Google Ads</a:t>
                      </a:r>
                    </a:p>
                  </a:txBody>
                  <a:tcPr/>
                </a:tc>
                <a:tc>
                  <a:txBody>
                    <a:bodyPr/>
                    <a:lstStyle/>
                    <a:p>
                      <a:r>
                        <a:rPr lang="en-IN" b="0" dirty="0"/>
                        <a:t>1.468</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dk1"/>
                          </a:solidFill>
                          <a:latin typeface="+mn-lt"/>
                          <a:ea typeface="+mn-ea"/>
                          <a:cs typeface="+mn-cs"/>
                          <a:sym typeface="Arial"/>
                        </a:rPr>
                        <a:t>1060733.931	</a:t>
                      </a:r>
                    </a:p>
                  </a:txBody>
                  <a:tcPr/>
                </a:tc>
                <a:extLst>
                  <a:ext uri="{0D108BD9-81ED-4DB2-BD59-A6C34878D82A}">
                    <a16:rowId xmlns:a16="http://schemas.microsoft.com/office/drawing/2014/main" val="2120809861"/>
                  </a:ext>
                </a:extLst>
              </a:tr>
            </a:tbl>
          </a:graphicData>
        </a:graphic>
      </p:graphicFrame>
    </p:spTree>
    <p:extLst>
      <p:ext uri="{BB962C8B-B14F-4D97-AF65-F5344CB8AC3E}">
        <p14:creationId xmlns:p14="http://schemas.microsoft.com/office/powerpoint/2010/main" val="3169364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45</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Building </a:t>
            </a:r>
            <a:r>
              <a:rPr lang="en-IN" dirty="0" err="1">
                <a:latin typeface="Lato"/>
                <a:ea typeface="Lato"/>
                <a:cs typeface="Lato"/>
                <a:sym typeface="Lato"/>
              </a:rPr>
              <a:t>Acquisiton</a:t>
            </a:r>
            <a:r>
              <a:rPr lang="en-IN" dirty="0">
                <a:latin typeface="Lato"/>
                <a:ea typeface="Lato"/>
                <a:cs typeface="Lato"/>
                <a:sym typeface="Lato"/>
              </a:rPr>
              <a:t> and Monetisation Strategies</a:t>
            </a:r>
            <a:endParaRPr dirty="0">
              <a:latin typeface="Lato"/>
              <a:ea typeface="Lato"/>
              <a:cs typeface="Lato"/>
              <a:sym typeface="Lato"/>
            </a:endParaRPr>
          </a:p>
        </p:txBody>
      </p:sp>
      <p:sp>
        <p:nvSpPr>
          <p:cNvPr id="740" name="Google Shape;740;p48"/>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r>
              <a:rPr lang="en-US" sz="1400" b="1" i="0" u="none" strike="noStrike" baseline="0" dirty="0">
                <a:solidFill>
                  <a:schemeClr val="tx1"/>
                </a:solidFill>
                <a:latin typeface="+mn-lt"/>
              </a:rPr>
              <a:t>iv. Suggest an effective strategy to improve the traffic on the subscription page on a month-on-month basis?</a:t>
            </a:r>
            <a:endParaRPr lang="en-US" sz="1400" b="0" i="0" u="none" strike="noStrike" baseline="0" dirty="0">
              <a:solidFill>
                <a:schemeClr val="tx1"/>
              </a:solidFill>
              <a:latin typeface="+mn-lt"/>
            </a:endParaRPr>
          </a:p>
          <a:p>
            <a:pPr algn="l"/>
            <a:r>
              <a:rPr lang="en-US" sz="1400" b="0" i="0" u="none" strike="noStrike" baseline="0" dirty="0">
                <a:solidFill>
                  <a:schemeClr val="tx1"/>
                </a:solidFill>
                <a:latin typeface="+mn-lt"/>
              </a:rPr>
              <a:t>To identify areas for improvement, we need to first understand the existing traffic patterns on the subscription page. We can use the data provided in the document to identify which months have the highest and lowest traffic and conversion rates.</a:t>
            </a:r>
          </a:p>
          <a:p>
            <a:pPr algn="l">
              <a:buFont typeface="Arial" panose="020B0604020202020204" pitchFamily="34" charset="0"/>
              <a:buChar char="•"/>
            </a:pPr>
            <a:r>
              <a:rPr lang="en-US" sz="1400" b="1" i="0" u="none" strike="noStrike" baseline="0" dirty="0">
                <a:solidFill>
                  <a:schemeClr val="tx1"/>
                </a:solidFill>
                <a:latin typeface="+mn-lt"/>
              </a:rPr>
              <a:t>Implement a targeted advertising campaign: </a:t>
            </a:r>
            <a:r>
              <a:rPr lang="en-US" sz="1400" b="0" i="0" u="none" strike="noStrike" baseline="0" dirty="0">
                <a:solidFill>
                  <a:schemeClr val="tx1"/>
                </a:solidFill>
                <a:latin typeface="+mn-lt"/>
              </a:rPr>
              <a:t>During months with historically low traffic rates, we can build targeted advertising campaigns to increase traffic to the subscription page. To reach the right audiences, this can involve employing Google Ads, social network advertising, and other customized advertising platforms.</a:t>
            </a:r>
          </a:p>
          <a:p>
            <a:pPr algn="l">
              <a:buFont typeface="Arial" panose="020B0604020202020204" pitchFamily="34" charset="0"/>
              <a:buChar char="•"/>
            </a:pPr>
            <a:r>
              <a:rPr lang="en-US" sz="1400" b="1" i="0" u="none" strike="noStrike" baseline="0" dirty="0">
                <a:solidFill>
                  <a:schemeClr val="tx1"/>
                </a:solidFill>
                <a:latin typeface="+mn-lt"/>
              </a:rPr>
              <a:t>Give free trials: </a:t>
            </a:r>
            <a:r>
              <a:rPr lang="en-US" sz="1400" b="0" i="0" u="none" strike="noStrike" baseline="0" dirty="0" err="1">
                <a:solidFill>
                  <a:schemeClr val="tx1"/>
                </a:solidFill>
                <a:latin typeface="+mn-lt"/>
              </a:rPr>
              <a:t>Disney+Hotstar</a:t>
            </a:r>
            <a:r>
              <a:rPr lang="en-US" sz="1400" b="0" i="0" u="none" strike="noStrike" baseline="0" dirty="0">
                <a:solidFill>
                  <a:schemeClr val="tx1"/>
                </a:solidFill>
                <a:latin typeface="+mn-lt"/>
              </a:rPr>
              <a:t> might give new users a free trial period. They would have the opportunity to learn more about the website and its offerings without having to sign up for a subscription right away. As more individuals would be willing to check out the offer, this might assist increase traffic to the subscription page.</a:t>
            </a:r>
          </a:p>
          <a:p>
            <a:pPr algn="l">
              <a:buFont typeface="Arial" panose="020B0604020202020204" pitchFamily="34" charset="0"/>
              <a:buChar char="•"/>
            </a:pPr>
            <a:r>
              <a:rPr lang="en-US" sz="1400" b="1" i="0" dirty="0">
                <a:solidFill>
                  <a:schemeClr val="tx1"/>
                </a:solidFill>
                <a:effectLst/>
                <a:latin typeface="+mn-lt"/>
              </a:rPr>
              <a:t>Personalized recommendations: </a:t>
            </a:r>
            <a:r>
              <a:rPr lang="en-US" sz="1400" b="0" i="0" dirty="0">
                <a:solidFill>
                  <a:schemeClr val="tx1"/>
                </a:solidFill>
                <a:effectLst/>
                <a:latin typeface="+mn-lt"/>
              </a:rPr>
              <a:t>Providing personalized recommendations based on user preferences and viewing history can encourage users to visit the subscription page to explore relevant content further. By leveraging machine learning algorithms and user data, Disney+ </a:t>
            </a:r>
            <a:r>
              <a:rPr lang="en-US" sz="1400" b="0" i="0" dirty="0" err="1">
                <a:solidFill>
                  <a:schemeClr val="tx1"/>
                </a:solidFill>
                <a:effectLst/>
                <a:latin typeface="+mn-lt"/>
              </a:rPr>
              <a:t>Hotstar</a:t>
            </a:r>
            <a:r>
              <a:rPr lang="en-US" sz="1400" b="0" i="0" dirty="0">
                <a:solidFill>
                  <a:schemeClr val="tx1"/>
                </a:solidFill>
                <a:effectLst/>
                <a:latin typeface="+mn-lt"/>
              </a:rPr>
              <a:t> can recommend personalized content to users, leading to increased engagement and traffic on the subscription page.</a:t>
            </a:r>
          </a:p>
          <a:p>
            <a:pPr algn="l">
              <a:buFont typeface="Arial" panose="020B0604020202020204" pitchFamily="34" charset="0"/>
              <a:buChar char="•"/>
            </a:pPr>
            <a:endParaRPr sz="1400" dirty="0">
              <a:solidFill>
                <a:schemeClr val="tx1"/>
              </a:solidFill>
              <a:latin typeface="+mn-lt"/>
              <a:ea typeface="Lato"/>
              <a:cs typeface="Lato"/>
              <a:sym typeface="Lato"/>
            </a:endParaRPr>
          </a:p>
        </p:txBody>
      </p:sp>
    </p:spTree>
    <p:extLst>
      <p:ext uri="{BB962C8B-B14F-4D97-AF65-F5344CB8AC3E}">
        <p14:creationId xmlns:p14="http://schemas.microsoft.com/office/powerpoint/2010/main" val="3255418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46</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Building </a:t>
            </a:r>
            <a:r>
              <a:rPr lang="en-IN" dirty="0" err="1">
                <a:latin typeface="Lato"/>
                <a:ea typeface="Lato"/>
                <a:cs typeface="Lato"/>
                <a:sym typeface="Lato"/>
              </a:rPr>
              <a:t>Acquisiton</a:t>
            </a:r>
            <a:r>
              <a:rPr lang="en-IN" dirty="0">
                <a:latin typeface="Lato"/>
                <a:ea typeface="Lato"/>
                <a:cs typeface="Lato"/>
                <a:sym typeface="Lato"/>
              </a:rPr>
              <a:t> and Monetisation Strategies</a:t>
            </a:r>
            <a:endParaRPr dirty="0">
              <a:latin typeface="Lato"/>
              <a:ea typeface="Lato"/>
              <a:cs typeface="Lato"/>
              <a:sym typeface="Lato"/>
            </a:endParaRPr>
          </a:p>
        </p:txBody>
      </p:sp>
      <p:sp>
        <p:nvSpPr>
          <p:cNvPr id="740" name="Google Shape;740;p48"/>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r>
              <a:rPr lang="en-US" sz="1400" b="1" i="0" u="none" strike="noStrike" baseline="0" dirty="0">
                <a:solidFill>
                  <a:schemeClr val="tx1"/>
                </a:solidFill>
                <a:latin typeface="+mn-lt"/>
              </a:rPr>
              <a:t>v. Identify </a:t>
            </a:r>
            <a:r>
              <a:rPr lang="en-US" sz="1400" b="1" i="0" u="none" strike="noStrike" baseline="0" dirty="0" err="1">
                <a:solidFill>
                  <a:schemeClr val="tx1"/>
                </a:solidFill>
                <a:latin typeface="+mn-lt"/>
              </a:rPr>
              <a:t>atleast</a:t>
            </a:r>
            <a:r>
              <a:rPr lang="en-US" sz="1400" b="1" i="0" u="none" strike="noStrike" baseline="0" dirty="0">
                <a:solidFill>
                  <a:schemeClr val="tx1"/>
                </a:solidFill>
                <a:latin typeface="+mn-lt"/>
              </a:rPr>
              <a:t> two core acquisition metrics that you should monitor throughout the acquisition campaigns.</a:t>
            </a:r>
          </a:p>
          <a:p>
            <a:pPr algn="l">
              <a:buFont typeface="+mj-lt"/>
              <a:buAutoNum type="arabicPeriod"/>
            </a:pPr>
            <a:r>
              <a:rPr lang="en-US" sz="1400" b="1" i="0" dirty="0">
                <a:solidFill>
                  <a:schemeClr val="tx1"/>
                </a:solidFill>
                <a:effectLst/>
                <a:latin typeface="+mn-lt"/>
              </a:rPr>
              <a:t>Cost per Acquisition (CPA): </a:t>
            </a:r>
            <a:r>
              <a:rPr lang="en-US" sz="1400" b="0" i="0" dirty="0">
                <a:solidFill>
                  <a:schemeClr val="tx1"/>
                </a:solidFill>
                <a:effectLst/>
                <a:latin typeface="+mn-lt"/>
              </a:rPr>
              <a:t>This metric helps you measure the cost of acquiring a single customer through marketing campaigns. It is calculated by dividing the total marketing spend by the total number of new customers acquired. By tracking CPA, you can optimize your marketing efforts to ensure that you are acquiring new customers at an efficient cost.</a:t>
            </a:r>
          </a:p>
          <a:p>
            <a:pPr algn="l">
              <a:buFont typeface="+mj-lt"/>
              <a:buAutoNum type="arabicPeriod"/>
            </a:pPr>
            <a:r>
              <a:rPr lang="en-US" sz="1400" b="1" i="0" dirty="0">
                <a:solidFill>
                  <a:schemeClr val="tx1"/>
                </a:solidFill>
                <a:effectLst/>
                <a:latin typeface="+mn-lt"/>
              </a:rPr>
              <a:t>Conversion Rate: </a:t>
            </a:r>
            <a:r>
              <a:rPr lang="en-US" sz="1400" b="0" i="0" dirty="0">
                <a:solidFill>
                  <a:schemeClr val="tx1"/>
                </a:solidFill>
                <a:effectLst/>
                <a:latin typeface="+mn-lt"/>
              </a:rPr>
              <a:t>This metric measures the percentage of users who visit the subscription page and actually sign up for the service. By tracking the conversion rate, you can identify any issues with the subscription flow and optimize it to improve the overall user experience and increase conversions.</a:t>
            </a:r>
          </a:p>
          <a:p>
            <a:pPr algn="l">
              <a:buFont typeface="+mj-lt"/>
              <a:buAutoNum type="arabicPeriod"/>
            </a:pPr>
            <a:r>
              <a:rPr lang="en-US" sz="1400" b="1" i="0" dirty="0">
                <a:solidFill>
                  <a:schemeClr val="tx1"/>
                </a:solidFill>
                <a:effectLst/>
                <a:latin typeface="+mn-lt"/>
              </a:rPr>
              <a:t>Retention Rate: </a:t>
            </a:r>
            <a:r>
              <a:rPr lang="en-US" sz="1400" b="0" i="0" dirty="0">
                <a:solidFill>
                  <a:schemeClr val="tx1"/>
                </a:solidFill>
                <a:effectLst/>
                <a:latin typeface="+mn-lt"/>
              </a:rPr>
              <a:t>This metric helps you measure the percentage of users who continue to subscribe to the service after the initial sign-up. A high retention rate indicates that users are finding value in the service and are likely to continue using it. By tracking the retention rate, you can identify areas where the service may be lacking and make improvements to retain users over time.</a:t>
            </a:r>
          </a:p>
          <a:p>
            <a:pPr algn="l">
              <a:buFont typeface="+mj-lt"/>
              <a:buAutoNum type="arabicPeriod"/>
            </a:pPr>
            <a:r>
              <a:rPr lang="en-US" sz="1400" b="1" i="0" u="none" strike="noStrike" baseline="0" dirty="0">
                <a:solidFill>
                  <a:schemeClr val="tx1"/>
                </a:solidFill>
                <a:latin typeface="+mn-lt"/>
              </a:rPr>
              <a:t>Customer lifetime value (CLV): </a:t>
            </a:r>
            <a:r>
              <a:rPr lang="en-US" sz="1400" b="0" i="0" u="none" strike="noStrike" baseline="0" dirty="0">
                <a:solidFill>
                  <a:schemeClr val="tx1"/>
                </a:solidFill>
                <a:latin typeface="+mn-lt"/>
              </a:rPr>
              <a:t>CLV is the estimated revenue a customer will generate over their lifetime with the business. It is an important metric to monitor as it helps to determine the long-term value of acquiring new customers through the campaign.</a:t>
            </a:r>
            <a:endParaRPr lang="en-US" sz="1400" b="0" i="0" dirty="0">
              <a:solidFill>
                <a:schemeClr val="tx1"/>
              </a:solidFill>
              <a:effectLst/>
              <a:latin typeface="+mn-lt"/>
            </a:endParaRPr>
          </a:p>
          <a:p>
            <a:pPr algn="l"/>
            <a:endParaRPr sz="1400" dirty="0">
              <a:solidFill>
                <a:schemeClr val="tx1"/>
              </a:solidFill>
              <a:latin typeface="+mn-lt"/>
              <a:ea typeface="Lato"/>
              <a:cs typeface="Lato"/>
              <a:sym typeface="Lato"/>
            </a:endParaRPr>
          </a:p>
        </p:txBody>
      </p:sp>
    </p:spTree>
    <p:extLst>
      <p:ext uri="{BB962C8B-B14F-4D97-AF65-F5344CB8AC3E}">
        <p14:creationId xmlns:p14="http://schemas.microsoft.com/office/powerpoint/2010/main" val="3613293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47</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Building </a:t>
            </a:r>
            <a:r>
              <a:rPr lang="en-IN" dirty="0" err="1">
                <a:latin typeface="Lato"/>
                <a:ea typeface="Lato"/>
                <a:cs typeface="Lato"/>
                <a:sym typeface="Lato"/>
              </a:rPr>
              <a:t>Acquisiton</a:t>
            </a:r>
            <a:r>
              <a:rPr lang="en-IN" dirty="0">
                <a:latin typeface="Lato"/>
                <a:ea typeface="Lato"/>
                <a:cs typeface="Lato"/>
                <a:sym typeface="Lato"/>
              </a:rPr>
              <a:t> and Monetisation Strategies</a:t>
            </a:r>
            <a:endParaRPr dirty="0">
              <a:latin typeface="Lato"/>
              <a:ea typeface="Lato"/>
              <a:cs typeface="Lato"/>
              <a:sym typeface="Lato"/>
            </a:endParaRPr>
          </a:p>
        </p:txBody>
      </p:sp>
      <p:sp>
        <p:nvSpPr>
          <p:cNvPr id="740" name="Google Shape;740;p48"/>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r>
              <a:rPr lang="en-US" sz="1600" b="1" i="0" u="none" strike="noStrike" baseline="0" dirty="0">
                <a:solidFill>
                  <a:schemeClr val="tx1"/>
                </a:solidFill>
                <a:latin typeface="+mn-lt"/>
              </a:rPr>
              <a:t>B. Strategy to convince the users to go for the yearly plan instead of the monthly plan.</a:t>
            </a:r>
          </a:p>
          <a:p>
            <a:pPr marL="514350" indent="-285750" algn="l">
              <a:buFont typeface="Arial" panose="020B0604020202020204" pitchFamily="34" charset="0"/>
              <a:buChar char="•"/>
            </a:pPr>
            <a:r>
              <a:rPr lang="en-US" sz="1600" b="1" i="0" u="none" strike="noStrike" baseline="0" dirty="0">
                <a:solidFill>
                  <a:schemeClr val="tx1"/>
                </a:solidFill>
                <a:latin typeface="+mn-lt"/>
              </a:rPr>
              <a:t>State the benefits: </a:t>
            </a:r>
            <a:r>
              <a:rPr lang="en-US" sz="1600" b="0" i="0" u="none" strike="noStrike" baseline="0" dirty="0">
                <a:solidFill>
                  <a:schemeClr val="tx1"/>
                </a:solidFill>
                <a:latin typeface="+mn-lt"/>
              </a:rPr>
              <a:t>Emphasize the benefits of an annual subscription over a monthly subscription. This can include exclusive content, access to all sports and more.</a:t>
            </a:r>
            <a:endParaRPr lang="en-US" sz="1600" b="0" i="0" u="none" strike="noStrike" baseline="0" dirty="0">
              <a:solidFill>
                <a:schemeClr val="tx1"/>
              </a:solidFill>
              <a:latin typeface="+mn-lt"/>
              <a:ea typeface="Lato"/>
              <a:cs typeface="Lato"/>
              <a:sym typeface="Lato"/>
            </a:endParaRPr>
          </a:p>
          <a:p>
            <a:pPr marL="514350" indent="-285750" algn="l">
              <a:buFont typeface="Arial" panose="020B0604020202020204" pitchFamily="34" charset="0"/>
              <a:buChar char="•"/>
            </a:pPr>
            <a:r>
              <a:rPr lang="en-US" sz="1600" b="1" i="0" u="none" strike="noStrike" baseline="0" dirty="0">
                <a:solidFill>
                  <a:schemeClr val="tx1"/>
                </a:solidFill>
                <a:latin typeface="+mn-lt"/>
              </a:rPr>
              <a:t>Trial offer: </a:t>
            </a:r>
            <a:r>
              <a:rPr lang="en-US" sz="1600" b="0" i="0" u="none" strike="noStrike" baseline="0" dirty="0">
                <a:solidFill>
                  <a:schemeClr val="tx1"/>
                </a:solidFill>
                <a:latin typeface="+mn-lt"/>
              </a:rPr>
              <a:t>Let users try an annual subscription for a period of time before committing. It may take a week or a month for users to experience the benefits of an annual subscription before committing.</a:t>
            </a:r>
            <a:endParaRPr lang="en-US" sz="1600" dirty="0">
              <a:solidFill>
                <a:schemeClr val="tx1"/>
              </a:solidFill>
              <a:latin typeface="+mn-lt"/>
              <a:ea typeface="Lato"/>
              <a:cs typeface="Lato"/>
              <a:sym typeface="Lato"/>
            </a:endParaRPr>
          </a:p>
          <a:p>
            <a:pPr marL="514350" indent="-285750" algn="l">
              <a:buFont typeface="Arial" panose="020B0604020202020204" pitchFamily="34" charset="0"/>
              <a:buChar char="•"/>
            </a:pPr>
            <a:r>
              <a:rPr lang="en-US" sz="1600" b="1" i="0" u="none" strike="noStrike" baseline="0" dirty="0">
                <a:solidFill>
                  <a:schemeClr val="tx1"/>
                </a:solidFill>
                <a:latin typeface="+mn-lt"/>
              </a:rPr>
              <a:t>Highlight cost savings: </a:t>
            </a:r>
            <a:r>
              <a:rPr lang="en-US" sz="1600" b="0" i="0" u="none" strike="noStrike" baseline="0" dirty="0">
                <a:solidFill>
                  <a:schemeClr val="tx1"/>
                </a:solidFill>
                <a:latin typeface="+mn-lt"/>
              </a:rPr>
              <a:t>Show users how much money they can save by choosing an annual subscription instead of a monthly subscription. You can also compare the total cost of two subscriptions over a year to show the savings.</a:t>
            </a:r>
          </a:p>
          <a:p>
            <a:pPr marL="514350" indent="-285750" algn="l">
              <a:buFont typeface="Arial" panose="020B0604020202020204" pitchFamily="34" charset="0"/>
              <a:buChar char="•"/>
            </a:pPr>
            <a:r>
              <a:rPr lang="en-US" sz="1600" b="0" i="0" dirty="0">
                <a:solidFill>
                  <a:schemeClr val="tx1"/>
                </a:solidFill>
                <a:effectLst/>
                <a:latin typeface="+mn-lt"/>
              </a:rPr>
              <a:t>Overall, the key to convincing users to go for the yearly subscription plan is to highlight the value proposition of the plan, such as cost-effectiveness, exclusive content, and convenience, and offer attractive incentives such as discounts, free trials, and money-back guarantees.</a:t>
            </a:r>
            <a:endParaRPr lang="en-US" sz="1600" b="1" i="0" u="none" strike="noStrike" baseline="0" dirty="0">
              <a:solidFill>
                <a:schemeClr val="tx1"/>
              </a:solidFill>
              <a:latin typeface="+mn-lt"/>
            </a:endParaRPr>
          </a:p>
        </p:txBody>
      </p:sp>
    </p:spTree>
    <p:extLst>
      <p:ext uri="{BB962C8B-B14F-4D97-AF65-F5344CB8AC3E}">
        <p14:creationId xmlns:p14="http://schemas.microsoft.com/office/powerpoint/2010/main" val="18587373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48</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Part B: Monetisation Strategies</a:t>
            </a:r>
            <a:endParaRPr dirty="0">
              <a:latin typeface="Lato"/>
              <a:ea typeface="Lato"/>
              <a:cs typeface="Lato"/>
              <a:sym typeface="Lato"/>
            </a:endParaRPr>
          </a:p>
        </p:txBody>
      </p:sp>
      <p:sp>
        <p:nvSpPr>
          <p:cNvPr id="740" name="Google Shape;740;p48"/>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r>
              <a:rPr lang="en-US" sz="1600" b="1" i="0" u="none" strike="noStrike" baseline="0" dirty="0">
                <a:solidFill>
                  <a:schemeClr val="tx1"/>
                </a:solidFill>
                <a:latin typeface="+mn-lt"/>
              </a:rPr>
              <a:t>B (a). Create at least three different </a:t>
            </a:r>
            <a:r>
              <a:rPr lang="en-US" sz="1600" b="1" i="0" u="none" strike="noStrike" baseline="0" dirty="0" err="1">
                <a:solidFill>
                  <a:schemeClr val="tx1"/>
                </a:solidFill>
                <a:latin typeface="+mn-lt"/>
              </a:rPr>
              <a:t>monetisation</a:t>
            </a:r>
            <a:r>
              <a:rPr lang="en-US" sz="1600" b="1" i="0" u="none" strike="noStrike" baseline="0" dirty="0">
                <a:solidFill>
                  <a:schemeClr val="tx1"/>
                </a:solidFill>
                <a:latin typeface="+mn-lt"/>
              </a:rPr>
              <a:t> plans for Disney+ </a:t>
            </a:r>
            <a:r>
              <a:rPr lang="en-US" sz="1600" b="1" i="0" u="none" strike="noStrike" baseline="0" dirty="0" err="1">
                <a:solidFill>
                  <a:schemeClr val="tx1"/>
                </a:solidFill>
                <a:latin typeface="+mn-lt"/>
              </a:rPr>
              <a:t>Hotstar</a:t>
            </a:r>
            <a:r>
              <a:rPr lang="en-US" sz="1600" b="1" i="0" u="none" strike="noStrike" baseline="0" dirty="0">
                <a:solidFill>
                  <a:schemeClr val="tx1"/>
                </a:solidFill>
                <a:latin typeface="+mn-lt"/>
              </a:rPr>
              <a:t>.</a:t>
            </a:r>
          </a:p>
          <a:p>
            <a:pPr algn="l"/>
            <a:r>
              <a:rPr lang="en-US" sz="1600" b="0" i="0" dirty="0">
                <a:solidFill>
                  <a:schemeClr val="tx1"/>
                </a:solidFill>
                <a:effectLst/>
                <a:latin typeface="+mn-lt"/>
              </a:rPr>
              <a:t>a. </a:t>
            </a:r>
            <a:r>
              <a:rPr lang="en-US" sz="1600" b="0" i="0" dirty="0" err="1">
                <a:solidFill>
                  <a:schemeClr val="tx1"/>
                </a:solidFill>
                <a:effectLst/>
                <a:latin typeface="+mn-lt"/>
              </a:rPr>
              <a:t>Monetisation</a:t>
            </a:r>
            <a:r>
              <a:rPr lang="en-US" sz="1600" b="0" i="0" dirty="0">
                <a:solidFill>
                  <a:schemeClr val="tx1"/>
                </a:solidFill>
                <a:effectLst/>
                <a:latin typeface="+mn-lt"/>
              </a:rPr>
              <a:t> Plans for Disney+ </a:t>
            </a:r>
            <a:r>
              <a:rPr lang="en-US" sz="1600" b="0" i="0" dirty="0" err="1">
                <a:solidFill>
                  <a:schemeClr val="tx1"/>
                </a:solidFill>
                <a:effectLst/>
                <a:latin typeface="+mn-lt"/>
              </a:rPr>
              <a:t>Hotstar</a:t>
            </a:r>
            <a:r>
              <a:rPr lang="en-US" sz="1600" b="0" i="0" dirty="0">
                <a:solidFill>
                  <a:schemeClr val="tx1"/>
                </a:solidFill>
                <a:effectLst/>
                <a:latin typeface="+mn-lt"/>
              </a:rPr>
              <a:t>:</a:t>
            </a:r>
          </a:p>
          <a:p>
            <a:pPr algn="l">
              <a:buFont typeface="+mj-lt"/>
              <a:buAutoNum type="arabicPeriod"/>
            </a:pPr>
            <a:r>
              <a:rPr lang="en-US" sz="1600" b="1" i="0" dirty="0">
                <a:solidFill>
                  <a:schemeClr val="tx1"/>
                </a:solidFill>
                <a:effectLst/>
                <a:latin typeface="+mn-lt"/>
              </a:rPr>
              <a:t>Ad-Free Plan: </a:t>
            </a:r>
            <a:r>
              <a:rPr lang="en-US" sz="1600" b="0" i="0" dirty="0">
                <a:solidFill>
                  <a:schemeClr val="tx1"/>
                </a:solidFill>
                <a:effectLst/>
                <a:latin typeface="+mn-lt"/>
              </a:rPr>
              <a:t>Disney+ </a:t>
            </a:r>
            <a:r>
              <a:rPr lang="en-US" sz="1600" b="0" i="0" dirty="0" err="1">
                <a:solidFill>
                  <a:schemeClr val="tx1"/>
                </a:solidFill>
                <a:effectLst/>
                <a:latin typeface="+mn-lt"/>
              </a:rPr>
              <a:t>Hotstar</a:t>
            </a:r>
            <a:r>
              <a:rPr lang="en-US" sz="1600" b="0" i="0" dirty="0">
                <a:solidFill>
                  <a:schemeClr val="tx1"/>
                </a:solidFill>
                <a:effectLst/>
                <a:latin typeface="+mn-lt"/>
              </a:rPr>
              <a:t> can create an ad-free plan for users who do not want to see any ads while streaming. This plan could be offered at a premium price and could be an add-on to the existing VIP or Premium subscription plans.</a:t>
            </a:r>
          </a:p>
          <a:p>
            <a:pPr algn="l">
              <a:buFont typeface="+mj-lt"/>
              <a:buAutoNum type="arabicPeriod"/>
            </a:pPr>
            <a:r>
              <a:rPr lang="en-US" sz="1600" b="1" i="0" dirty="0">
                <a:solidFill>
                  <a:schemeClr val="tx1"/>
                </a:solidFill>
                <a:effectLst/>
                <a:latin typeface="+mn-lt"/>
              </a:rPr>
              <a:t>Custom Plan: </a:t>
            </a:r>
            <a:r>
              <a:rPr lang="en-US" sz="1600" b="0" i="0" dirty="0">
                <a:solidFill>
                  <a:schemeClr val="tx1"/>
                </a:solidFill>
                <a:effectLst/>
                <a:latin typeface="+mn-lt"/>
              </a:rPr>
              <a:t>Disney+ </a:t>
            </a:r>
            <a:r>
              <a:rPr lang="en-US" sz="1600" b="0" i="0" dirty="0" err="1">
                <a:solidFill>
                  <a:schemeClr val="tx1"/>
                </a:solidFill>
                <a:effectLst/>
                <a:latin typeface="+mn-lt"/>
              </a:rPr>
              <a:t>Hotstar</a:t>
            </a:r>
            <a:r>
              <a:rPr lang="en-US" sz="1600" b="0" i="0" dirty="0">
                <a:solidFill>
                  <a:schemeClr val="tx1"/>
                </a:solidFill>
                <a:effectLst/>
                <a:latin typeface="+mn-lt"/>
              </a:rPr>
              <a:t> can let the user choose the channels/type of content they want and create a custom plan. This plan could be priced based on the user's selection of channels/content.</a:t>
            </a:r>
          </a:p>
          <a:p>
            <a:pPr algn="l">
              <a:buFont typeface="+mj-lt"/>
              <a:buAutoNum type="arabicPeriod"/>
            </a:pPr>
            <a:r>
              <a:rPr lang="en-US" sz="1600" b="1" i="0" dirty="0">
                <a:solidFill>
                  <a:schemeClr val="tx1"/>
                </a:solidFill>
                <a:effectLst/>
                <a:latin typeface="+mn-lt"/>
              </a:rPr>
              <a:t>Live Events Plan: </a:t>
            </a:r>
            <a:r>
              <a:rPr lang="en-US" sz="1600" b="0" i="0" dirty="0">
                <a:solidFill>
                  <a:schemeClr val="tx1"/>
                </a:solidFill>
                <a:effectLst/>
                <a:latin typeface="+mn-lt"/>
              </a:rPr>
              <a:t>Disney+ </a:t>
            </a:r>
            <a:r>
              <a:rPr lang="en-US" sz="1600" b="0" i="0" dirty="0" err="1">
                <a:solidFill>
                  <a:schemeClr val="tx1"/>
                </a:solidFill>
                <a:effectLst/>
                <a:latin typeface="+mn-lt"/>
              </a:rPr>
              <a:t>Hotstar</a:t>
            </a:r>
            <a:r>
              <a:rPr lang="en-US" sz="1600" b="0" i="0" dirty="0">
                <a:solidFill>
                  <a:schemeClr val="tx1"/>
                </a:solidFill>
                <a:effectLst/>
                <a:latin typeface="+mn-lt"/>
              </a:rPr>
              <a:t> can create a separate plan for live events such as sports, concerts, and other live performances. This plan could be offered on a pay-per-view basis or as a part of the existing subscription plans.</a:t>
            </a:r>
          </a:p>
          <a:p>
            <a:pPr algn="l"/>
            <a:endParaRPr lang="en-US" sz="1600" b="1" i="0" u="none" strike="noStrike" baseline="0" dirty="0">
              <a:solidFill>
                <a:schemeClr val="tx1"/>
              </a:solidFill>
              <a:latin typeface="+mn-lt"/>
            </a:endParaRPr>
          </a:p>
        </p:txBody>
      </p:sp>
    </p:spTree>
    <p:extLst>
      <p:ext uri="{BB962C8B-B14F-4D97-AF65-F5344CB8AC3E}">
        <p14:creationId xmlns:p14="http://schemas.microsoft.com/office/powerpoint/2010/main" val="4062364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49</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Part B: Monetisation Strategies</a:t>
            </a:r>
            <a:endParaRPr dirty="0">
              <a:latin typeface="Lato"/>
              <a:ea typeface="Lato"/>
              <a:cs typeface="Lato"/>
              <a:sym typeface="Lato"/>
            </a:endParaRPr>
          </a:p>
        </p:txBody>
      </p:sp>
      <p:sp>
        <p:nvSpPr>
          <p:cNvPr id="740" name="Google Shape;740;p48"/>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buFont typeface="+mj-lt"/>
              <a:buAutoNum type="arabicPeriod"/>
            </a:pPr>
            <a:r>
              <a:rPr lang="en-US" sz="1600" b="1" i="0" dirty="0">
                <a:solidFill>
                  <a:schemeClr val="tx1"/>
                </a:solidFill>
                <a:effectLst/>
                <a:latin typeface="+mn-lt"/>
              </a:rPr>
              <a:t>Ad-Free Plan:</a:t>
            </a:r>
          </a:p>
          <a:p>
            <a:pPr algn="l"/>
            <a:r>
              <a:rPr lang="en-US" sz="1600" b="0" i="0" dirty="0">
                <a:solidFill>
                  <a:schemeClr val="tx1"/>
                </a:solidFill>
                <a:effectLst/>
                <a:latin typeface="+mn-lt"/>
              </a:rPr>
              <a:t>Pros:</a:t>
            </a:r>
          </a:p>
          <a:p>
            <a:pPr algn="l">
              <a:buFont typeface="Arial" panose="020B0604020202020204" pitchFamily="34" charset="0"/>
              <a:buChar char="•"/>
            </a:pPr>
            <a:r>
              <a:rPr lang="en-US" sz="1600" b="0" i="0" dirty="0">
                <a:solidFill>
                  <a:schemeClr val="tx1"/>
                </a:solidFill>
                <a:effectLst/>
                <a:latin typeface="+mn-lt"/>
              </a:rPr>
              <a:t>Increases revenue as users would pay a premium for an ad-free experience.</a:t>
            </a:r>
          </a:p>
          <a:p>
            <a:pPr algn="l">
              <a:buFont typeface="Arial" panose="020B0604020202020204" pitchFamily="34" charset="0"/>
              <a:buChar char="•"/>
            </a:pPr>
            <a:r>
              <a:rPr lang="en-US" sz="1600" b="0" i="0" dirty="0">
                <a:solidFill>
                  <a:schemeClr val="tx1"/>
                </a:solidFill>
                <a:effectLst/>
                <a:latin typeface="+mn-lt"/>
              </a:rPr>
              <a:t>Enhances user experience by removing ads which might cause frustration.</a:t>
            </a:r>
          </a:p>
          <a:p>
            <a:pPr algn="l">
              <a:buFont typeface="Arial" panose="020B0604020202020204" pitchFamily="34" charset="0"/>
              <a:buChar char="•"/>
            </a:pPr>
            <a:r>
              <a:rPr lang="en-US" sz="1600" b="0" i="0" dirty="0">
                <a:solidFill>
                  <a:schemeClr val="tx1"/>
                </a:solidFill>
                <a:effectLst/>
                <a:latin typeface="+mn-lt"/>
              </a:rPr>
              <a:t>May attract users who have a high disposable income and value an uninterrupted viewing experience.</a:t>
            </a:r>
          </a:p>
          <a:p>
            <a:pPr algn="l"/>
            <a:r>
              <a:rPr lang="en-US" sz="1600" b="0" i="0" dirty="0">
                <a:solidFill>
                  <a:schemeClr val="tx1"/>
                </a:solidFill>
                <a:effectLst/>
                <a:latin typeface="+mn-lt"/>
              </a:rPr>
              <a:t>Cons:</a:t>
            </a:r>
          </a:p>
          <a:p>
            <a:pPr algn="l">
              <a:buFont typeface="Arial" panose="020B0604020202020204" pitchFamily="34" charset="0"/>
              <a:buChar char="•"/>
            </a:pPr>
            <a:r>
              <a:rPr lang="en-US" sz="1600" b="0" i="0" dirty="0">
                <a:solidFill>
                  <a:schemeClr val="tx1"/>
                </a:solidFill>
                <a:effectLst/>
                <a:latin typeface="+mn-lt"/>
              </a:rPr>
              <a:t>May not attract users who are not willing to pay for an ad-free experience.</a:t>
            </a:r>
          </a:p>
          <a:p>
            <a:pPr algn="l">
              <a:buFont typeface="Arial" panose="020B0604020202020204" pitchFamily="34" charset="0"/>
              <a:buChar char="•"/>
            </a:pPr>
            <a:r>
              <a:rPr lang="en-US" sz="1600" b="0" i="0" dirty="0">
                <a:solidFill>
                  <a:schemeClr val="tx1"/>
                </a:solidFill>
                <a:effectLst/>
                <a:latin typeface="+mn-lt"/>
              </a:rPr>
              <a:t>Might impact revenue from advertisers who pay for ads on the free tier.</a:t>
            </a:r>
          </a:p>
          <a:p>
            <a:pPr algn="l">
              <a:buFont typeface="Arial" panose="020B0604020202020204" pitchFamily="34" charset="0"/>
              <a:buChar char="•"/>
            </a:pPr>
            <a:r>
              <a:rPr lang="en-US" sz="1600" b="0" i="0" dirty="0">
                <a:solidFill>
                  <a:schemeClr val="tx1"/>
                </a:solidFill>
                <a:effectLst/>
                <a:latin typeface="+mn-lt"/>
              </a:rPr>
              <a:t>The cost of implementing an ad-free plan might be high.</a:t>
            </a:r>
          </a:p>
          <a:p>
            <a:pPr algn="l"/>
            <a:endParaRPr lang="en-US" sz="1600" b="1" i="0" u="none" strike="noStrike" baseline="0" dirty="0">
              <a:solidFill>
                <a:schemeClr val="tx1"/>
              </a:solidFill>
              <a:latin typeface="+mn-lt"/>
            </a:endParaRPr>
          </a:p>
        </p:txBody>
      </p:sp>
    </p:spTree>
    <p:extLst>
      <p:ext uri="{BB962C8B-B14F-4D97-AF65-F5344CB8AC3E}">
        <p14:creationId xmlns:p14="http://schemas.microsoft.com/office/powerpoint/2010/main" val="49043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649" name="Google Shape;649;p38"/>
          <p:cNvSpPr txBox="1">
            <a:spLocks noGrp="1"/>
          </p:cNvSpPr>
          <p:nvPr>
            <p:ph type="title"/>
          </p:nvPr>
        </p:nvSpPr>
        <p:spPr>
          <a:xfrm>
            <a:off x="316679" y="121966"/>
            <a:ext cx="37359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Submission Guidelines</a:t>
            </a:r>
            <a:endParaRPr/>
          </a:p>
        </p:txBody>
      </p:sp>
      <p:graphicFrame>
        <p:nvGraphicFramePr>
          <p:cNvPr id="650" name="Google Shape;650;p38"/>
          <p:cNvGraphicFramePr/>
          <p:nvPr/>
        </p:nvGraphicFramePr>
        <p:xfrm>
          <a:off x="219363" y="880500"/>
          <a:ext cx="8705275" cy="3993205"/>
        </p:xfrm>
        <a:graphic>
          <a:graphicData uri="http://schemas.openxmlformats.org/drawingml/2006/table">
            <a:tbl>
              <a:tblPr>
                <a:noFill/>
                <a:tableStyleId>{8491B962-C026-428A-8EF9-DC035DDF0A0B}</a:tableStyleId>
              </a:tblPr>
              <a:tblGrid>
                <a:gridCol w="1954375">
                  <a:extLst>
                    <a:ext uri="{9D8B030D-6E8A-4147-A177-3AD203B41FA5}">
                      <a16:colId xmlns:a16="http://schemas.microsoft.com/office/drawing/2014/main" val="20000"/>
                    </a:ext>
                  </a:extLst>
                </a:gridCol>
                <a:gridCol w="6750900">
                  <a:extLst>
                    <a:ext uri="{9D8B030D-6E8A-4147-A177-3AD203B41FA5}">
                      <a16:colId xmlns:a16="http://schemas.microsoft.com/office/drawing/2014/main" val="20001"/>
                    </a:ext>
                  </a:extLst>
                </a:gridCol>
              </a:tblGrid>
              <a:tr h="508325">
                <a:tc>
                  <a:txBody>
                    <a:bodyPr/>
                    <a:lstStyle/>
                    <a:p>
                      <a:pPr marL="0" lvl="0" indent="0" algn="ctr" rtl="0">
                        <a:spcBef>
                          <a:spcPts val="0"/>
                        </a:spcBef>
                        <a:spcAft>
                          <a:spcPts val="0"/>
                        </a:spcAft>
                        <a:buNone/>
                      </a:pPr>
                      <a:r>
                        <a:rPr lang="en-IN" b="1">
                          <a:latin typeface="Lato"/>
                          <a:ea typeface="Lato"/>
                          <a:cs typeface="Lato"/>
                          <a:sym typeface="Lato"/>
                        </a:rPr>
                        <a:t>Task</a:t>
                      </a:r>
                      <a:endParaRPr b="1">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b="1">
                          <a:latin typeface="Lato"/>
                          <a:ea typeface="Lato"/>
                          <a:cs typeface="Lato"/>
                          <a:sym typeface="Lato"/>
                        </a:rPr>
                        <a:t>Submission Guidelines</a:t>
                      </a:r>
                      <a:endParaRPr b="1">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08325">
                <a:tc>
                  <a:txBody>
                    <a:bodyPr/>
                    <a:lstStyle/>
                    <a:p>
                      <a:pPr marL="0" lvl="0" indent="0" algn="ctr" rtl="0">
                        <a:spcBef>
                          <a:spcPts val="0"/>
                        </a:spcBef>
                        <a:spcAft>
                          <a:spcPts val="0"/>
                        </a:spcAft>
                        <a:buNone/>
                      </a:pPr>
                      <a:r>
                        <a:rPr lang="en-IN" b="1">
                          <a:latin typeface="Lato"/>
                          <a:ea typeface="Lato"/>
                          <a:cs typeface="Lato"/>
                          <a:sym typeface="Lato"/>
                        </a:rPr>
                        <a:t>Building Product Artefacts</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Add the responses for user segmentation and user beliefs directly in this document.</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IN">
                          <a:latin typeface="Lato"/>
                          <a:ea typeface="Lato"/>
                          <a:cs typeface="Lato"/>
                          <a:sym typeface="Lato"/>
                        </a:rPr>
                        <a:t>Create user personas using UXPressia, then export the images of user personas in the PNG format and them to the Word document provided on the platform. </a:t>
                      </a: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08325">
                <a:tc>
                  <a:txBody>
                    <a:bodyPr/>
                    <a:lstStyle/>
                    <a:p>
                      <a:pPr marL="0" lvl="0" indent="0" algn="ctr" rtl="0">
                        <a:spcBef>
                          <a:spcPts val="0"/>
                        </a:spcBef>
                        <a:spcAft>
                          <a:spcPts val="0"/>
                        </a:spcAft>
                        <a:buNone/>
                      </a:pPr>
                      <a:r>
                        <a:rPr lang="en-IN" b="1">
                          <a:latin typeface="Lato"/>
                          <a:ea typeface="Lato"/>
                          <a:cs typeface="Lato"/>
                          <a:sym typeface="Lato"/>
                        </a:rPr>
                        <a:t>Product/Market Expansion Using Ansoff Matrix</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Build the growth strategies for all the four quadrants of the Ansoff Matrix, and add all your analysis in this document. </a:t>
                      </a: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08325">
                <a:tc>
                  <a:txBody>
                    <a:bodyPr/>
                    <a:lstStyle/>
                    <a:p>
                      <a:pPr marL="0" lvl="0" indent="0" algn="ctr" rtl="0">
                        <a:spcBef>
                          <a:spcPts val="0"/>
                        </a:spcBef>
                        <a:spcAft>
                          <a:spcPts val="0"/>
                        </a:spcAft>
                        <a:buNone/>
                      </a:pPr>
                      <a:r>
                        <a:rPr lang="en-IN" b="1">
                          <a:latin typeface="Lato"/>
                          <a:ea typeface="Lato"/>
                          <a:cs typeface="Lato"/>
                          <a:sym typeface="Lato"/>
                        </a:rPr>
                        <a:t>Building Growth Strategies</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Analyse the data set provided on the platform, and add responses to all the questions in this document. </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08325">
                <a:tc>
                  <a:txBody>
                    <a:bodyPr/>
                    <a:lstStyle/>
                    <a:p>
                      <a:pPr marL="0" lvl="0" indent="0" algn="ctr" rtl="0">
                        <a:spcBef>
                          <a:spcPts val="0"/>
                        </a:spcBef>
                        <a:spcAft>
                          <a:spcPts val="0"/>
                        </a:spcAft>
                        <a:buNone/>
                      </a:pPr>
                      <a:r>
                        <a:rPr lang="en-IN" b="1">
                          <a:latin typeface="Lato"/>
                          <a:ea typeface="Lato"/>
                          <a:cs typeface="Lato"/>
                          <a:sym typeface="Lato"/>
                        </a:rPr>
                        <a:t>Building Product Roadmap</a:t>
                      </a:r>
                      <a:endParaRPr b="1">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Font typeface="Lato"/>
                        <a:buChar char="●"/>
                      </a:pPr>
                      <a:r>
                        <a:rPr lang="en-IN">
                          <a:latin typeface="Lato"/>
                          <a:ea typeface="Lato"/>
                          <a:cs typeface="Lato"/>
                          <a:sym typeface="Lato"/>
                        </a:rPr>
                        <a:t>Perform the entire analysis, and add your response to this document. </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a:txBody>
                  <a:tcPr marL="88900" marR="88900" marT="88900" marB="88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50</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Part B: Monetisation Strategies</a:t>
            </a:r>
            <a:endParaRPr dirty="0">
              <a:latin typeface="Lato"/>
              <a:ea typeface="Lato"/>
              <a:cs typeface="Lato"/>
              <a:sym typeface="Lato"/>
            </a:endParaRPr>
          </a:p>
        </p:txBody>
      </p:sp>
      <p:sp>
        <p:nvSpPr>
          <p:cNvPr id="740" name="Google Shape;740;p48"/>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buFont typeface="+mj-lt"/>
              <a:buAutoNum type="arabicPeriod" startAt="2"/>
            </a:pPr>
            <a:r>
              <a:rPr lang="en-US" sz="1600" b="1" i="0" dirty="0">
                <a:solidFill>
                  <a:schemeClr val="tx1"/>
                </a:solidFill>
                <a:effectLst/>
                <a:latin typeface="+mn-lt"/>
              </a:rPr>
              <a:t>Custom Plan:</a:t>
            </a:r>
          </a:p>
          <a:p>
            <a:pPr algn="l"/>
            <a:r>
              <a:rPr lang="en-US" sz="1600" b="0" i="0" dirty="0">
                <a:solidFill>
                  <a:schemeClr val="tx1"/>
                </a:solidFill>
                <a:effectLst/>
                <a:latin typeface="+mn-lt"/>
              </a:rPr>
              <a:t>Pros:</a:t>
            </a:r>
          </a:p>
          <a:p>
            <a:pPr algn="l">
              <a:buFont typeface="Arial" panose="020B0604020202020204" pitchFamily="34" charset="0"/>
              <a:buChar char="•"/>
            </a:pPr>
            <a:r>
              <a:rPr lang="en-US" sz="1600" b="0" i="0" dirty="0">
                <a:solidFill>
                  <a:schemeClr val="tx1"/>
                </a:solidFill>
                <a:effectLst/>
                <a:latin typeface="+mn-lt"/>
              </a:rPr>
              <a:t>Provides flexibility to users in choosing the content they want to watch.</a:t>
            </a:r>
          </a:p>
          <a:p>
            <a:pPr algn="l">
              <a:buFont typeface="Arial" panose="020B0604020202020204" pitchFamily="34" charset="0"/>
              <a:buChar char="•"/>
            </a:pPr>
            <a:r>
              <a:rPr lang="en-US" sz="1600" b="0" i="0" dirty="0">
                <a:solidFill>
                  <a:schemeClr val="tx1"/>
                </a:solidFill>
                <a:effectLst/>
                <a:latin typeface="+mn-lt"/>
              </a:rPr>
              <a:t>Offers a </a:t>
            </a:r>
            <a:r>
              <a:rPr lang="en-US" sz="1600" b="0" i="0" dirty="0" err="1">
                <a:solidFill>
                  <a:schemeClr val="tx1"/>
                </a:solidFill>
                <a:effectLst/>
                <a:latin typeface="+mn-lt"/>
              </a:rPr>
              <a:t>personalised</a:t>
            </a:r>
            <a:r>
              <a:rPr lang="en-US" sz="1600" b="0" i="0" dirty="0">
                <a:solidFill>
                  <a:schemeClr val="tx1"/>
                </a:solidFill>
                <a:effectLst/>
                <a:latin typeface="+mn-lt"/>
              </a:rPr>
              <a:t> viewing experience, which could improve user engagement and retention.</a:t>
            </a:r>
          </a:p>
          <a:p>
            <a:pPr algn="l">
              <a:buFont typeface="Arial" panose="020B0604020202020204" pitchFamily="34" charset="0"/>
              <a:buChar char="•"/>
            </a:pPr>
            <a:r>
              <a:rPr lang="en-US" sz="1600" b="0" i="0" dirty="0">
                <a:solidFill>
                  <a:schemeClr val="tx1"/>
                </a:solidFill>
                <a:effectLst/>
                <a:latin typeface="+mn-lt"/>
              </a:rPr>
              <a:t>Can be priced based on the user's selection, thereby increasing revenue.</a:t>
            </a:r>
          </a:p>
          <a:p>
            <a:pPr algn="l"/>
            <a:r>
              <a:rPr lang="en-US" sz="1600" b="0" i="0" dirty="0">
                <a:solidFill>
                  <a:schemeClr val="tx1"/>
                </a:solidFill>
                <a:effectLst/>
                <a:latin typeface="+mn-lt"/>
              </a:rPr>
              <a:t>Cons:</a:t>
            </a:r>
          </a:p>
          <a:p>
            <a:pPr algn="l">
              <a:buFont typeface="Arial" panose="020B0604020202020204" pitchFamily="34" charset="0"/>
              <a:buChar char="•"/>
            </a:pPr>
            <a:r>
              <a:rPr lang="en-US" sz="1600" b="0" i="0" dirty="0">
                <a:solidFill>
                  <a:schemeClr val="tx1"/>
                </a:solidFill>
                <a:effectLst/>
                <a:latin typeface="+mn-lt"/>
              </a:rPr>
              <a:t>Might be difficult to manage from a content licensing perspective.</a:t>
            </a:r>
          </a:p>
          <a:p>
            <a:pPr algn="l">
              <a:buFont typeface="Arial" panose="020B0604020202020204" pitchFamily="34" charset="0"/>
              <a:buChar char="•"/>
            </a:pPr>
            <a:r>
              <a:rPr lang="en-US" sz="1600" b="0" i="0" dirty="0">
                <a:solidFill>
                  <a:schemeClr val="tx1"/>
                </a:solidFill>
                <a:effectLst/>
                <a:latin typeface="+mn-lt"/>
              </a:rPr>
              <a:t>May lead to a fragmented user base, which could be challenging to manage.</a:t>
            </a:r>
          </a:p>
          <a:p>
            <a:pPr algn="l">
              <a:buFont typeface="Arial" panose="020B0604020202020204" pitchFamily="34" charset="0"/>
              <a:buChar char="•"/>
            </a:pPr>
            <a:r>
              <a:rPr lang="en-US" sz="1600" b="0" i="0" dirty="0">
                <a:solidFill>
                  <a:schemeClr val="tx1"/>
                </a:solidFill>
                <a:effectLst/>
                <a:latin typeface="+mn-lt"/>
              </a:rPr>
              <a:t>Might lead to revenue </a:t>
            </a:r>
            <a:r>
              <a:rPr lang="en-US" sz="1600" b="0" i="0" dirty="0" err="1">
                <a:solidFill>
                  <a:schemeClr val="tx1"/>
                </a:solidFill>
                <a:effectLst/>
                <a:latin typeface="+mn-lt"/>
              </a:rPr>
              <a:t>cannibalisation</a:t>
            </a:r>
            <a:r>
              <a:rPr lang="en-US" sz="1600" b="0" i="0" dirty="0">
                <a:solidFill>
                  <a:schemeClr val="tx1"/>
                </a:solidFill>
                <a:effectLst/>
                <a:latin typeface="+mn-lt"/>
              </a:rPr>
              <a:t> if users opt for fewer channels/content.</a:t>
            </a:r>
          </a:p>
        </p:txBody>
      </p:sp>
    </p:spTree>
    <p:extLst>
      <p:ext uri="{BB962C8B-B14F-4D97-AF65-F5344CB8AC3E}">
        <p14:creationId xmlns:p14="http://schemas.microsoft.com/office/powerpoint/2010/main" val="16502676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51</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Part B: Monetisation Strategies</a:t>
            </a:r>
            <a:endParaRPr dirty="0">
              <a:latin typeface="Lato"/>
              <a:ea typeface="Lato"/>
              <a:cs typeface="Lato"/>
              <a:sym typeface="Lato"/>
            </a:endParaRPr>
          </a:p>
        </p:txBody>
      </p:sp>
      <p:sp>
        <p:nvSpPr>
          <p:cNvPr id="740" name="Google Shape;740;p48"/>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algn="l">
              <a:buFont typeface="+mj-lt"/>
              <a:buAutoNum type="arabicPeriod" startAt="3"/>
            </a:pPr>
            <a:r>
              <a:rPr lang="en-US" sz="1600" b="1" i="0" dirty="0">
                <a:solidFill>
                  <a:schemeClr val="tx1"/>
                </a:solidFill>
                <a:effectLst/>
                <a:latin typeface="+mn-lt"/>
              </a:rPr>
              <a:t>Live Events Plan:</a:t>
            </a:r>
          </a:p>
          <a:p>
            <a:pPr algn="l"/>
            <a:r>
              <a:rPr lang="en-US" sz="1600" b="0" i="0" dirty="0">
                <a:solidFill>
                  <a:schemeClr val="tx1"/>
                </a:solidFill>
                <a:effectLst/>
                <a:latin typeface="+mn-lt"/>
              </a:rPr>
              <a:t>Pros:</a:t>
            </a:r>
          </a:p>
          <a:p>
            <a:pPr algn="l">
              <a:buFont typeface="Arial" panose="020B0604020202020204" pitchFamily="34" charset="0"/>
              <a:buChar char="•"/>
            </a:pPr>
            <a:r>
              <a:rPr lang="en-US" sz="1600" b="0" i="0" dirty="0">
                <a:solidFill>
                  <a:schemeClr val="tx1"/>
                </a:solidFill>
                <a:effectLst/>
                <a:latin typeface="+mn-lt"/>
              </a:rPr>
              <a:t>Provides an opportunity to </a:t>
            </a:r>
            <a:r>
              <a:rPr lang="en-US" sz="1600" b="0" i="0" dirty="0" err="1">
                <a:solidFill>
                  <a:schemeClr val="tx1"/>
                </a:solidFill>
                <a:effectLst/>
                <a:latin typeface="+mn-lt"/>
              </a:rPr>
              <a:t>monetise</a:t>
            </a:r>
            <a:r>
              <a:rPr lang="en-US" sz="1600" b="0" i="0" dirty="0">
                <a:solidFill>
                  <a:schemeClr val="tx1"/>
                </a:solidFill>
                <a:effectLst/>
                <a:latin typeface="+mn-lt"/>
              </a:rPr>
              <a:t> live events, which typically attract a large audience.</a:t>
            </a:r>
          </a:p>
          <a:p>
            <a:pPr algn="l">
              <a:buFont typeface="Arial" panose="020B0604020202020204" pitchFamily="34" charset="0"/>
              <a:buChar char="•"/>
            </a:pPr>
            <a:r>
              <a:rPr lang="en-US" sz="1600" b="0" i="0" dirty="0">
                <a:solidFill>
                  <a:schemeClr val="tx1"/>
                </a:solidFill>
                <a:effectLst/>
                <a:latin typeface="+mn-lt"/>
              </a:rPr>
              <a:t>Can be priced at a premium, thereby increasing revenue.</a:t>
            </a:r>
          </a:p>
          <a:p>
            <a:pPr algn="l">
              <a:buFont typeface="Arial" panose="020B0604020202020204" pitchFamily="34" charset="0"/>
              <a:buChar char="•"/>
            </a:pPr>
            <a:r>
              <a:rPr lang="en-US" sz="1600" b="0" i="0" dirty="0">
                <a:solidFill>
                  <a:schemeClr val="tx1"/>
                </a:solidFill>
                <a:effectLst/>
                <a:latin typeface="+mn-lt"/>
              </a:rPr>
              <a:t>May attract new users who are interested in live events.</a:t>
            </a:r>
          </a:p>
          <a:p>
            <a:pPr algn="l"/>
            <a:r>
              <a:rPr lang="en-US" sz="1600" b="0" i="0" dirty="0">
                <a:solidFill>
                  <a:schemeClr val="tx1"/>
                </a:solidFill>
                <a:effectLst/>
                <a:latin typeface="+mn-lt"/>
              </a:rPr>
              <a:t>Cons:</a:t>
            </a:r>
          </a:p>
          <a:p>
            <a:pPr algn="l">
              <a:buFont typeface="Arial" panose="020B0604020202020204" pitchFamily="34" charset="0"/>
              <a:buChar char="•"/>
            </a:pPr>
            <a:r>
              <a:rPr lang="en-US" sz="1600" b="0" i="0" dirty="0">
                <a:solidFill>
                  <a:schemeClr val="tx1"/>
                </a:solidFill>
                <a:effectLst/>
                <a:latin typeface="+mn-lt"/>
              </a:rPr>
              <a:t>May not be as attractive to users who are not interested in live events.</a:t>
            </a:r>
          </a:p>
          <a:p>
            <a:pPr algn="l">
              <a:buFont typeface="Arial" panose="020B0604020202020204" pitchFamily="34" charset="0"/>
              <a:buChar char="•"/>
            </a:pPr>
            <a:r>
              <a:rPr lang="en-US" sz="1600" b="0" i="0" dirty="0">
                <a:solidFill>
                  <a:schemeClr val="tx1"/>
                </a:solidFill>
                <a:effectLst/>
                <a:latin typeface="+mn-lt"/>
              </a:rPr>
              <a:t>May require additional infrastructure to support the streaming of live events.</a:t>
            </a:r>
          </a:p>
          <a:p>
            <a:pPr algn="l">
              <a:buFont typeface="Arial" panose="020B0604020202020204" pitchFamily="34" charset="0"/>
              <a:buChar char="•"/>
            </a:pPr>
            <a:r>
              <a:rPr lang="en-US" sz="1600" b="0" i="0" dirty="0">
                <a:solidFill>
                  <a:schemeClr val="tx1"/>
                </a:solidFill>
                <a:effectLst/>
                <a:latin typeface="+mn-lt"/>
              </a:rPr>
              <a:t>The revenue from live events might be unpredictable.</a:t>
            </a:r>
          </a:p>
          <a:p>
            <a:pPr algn="l">
              <a:buFont typeface="+mj-lt"/>
              <a:buAutoNum type="arabicPeriod" startAt="2"/>
            </a:pPr>
            <a:endParaRPr lang="en-US" sz="1600" b="0" i="0" dirty="0">
              <a:solidFill>
                <a:schemeClr val="tx1"/>
              </a:solidFill>
              <a:effectLst/>
              <a:latin typeface="+mn-lt"/>
            </a:endParaRPr>
          </a:p>
        </p:txBody>
      </p:sp>
    </p:spTree>
    <p:extLst>
      <p:ext uri="{BB962C8B-B14F-4D97-AF65-F5344CB8AC3E}">
        <p14:creationId xmlns:p14="http://schemas.microsoft.com/office/powerpoint/2010/main" val="2495279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52</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Part B: Monetisation Strategies</a:t>
            </a:r>
            <a:endParaRPr dirty="0">
              <a:latin typeface="Lato"/>
              <a:ea typeface="Lato"/>
              <a:cs typeface="Lato"/>
              <a:sym typeface="Lato"/>
            </a:endParaRPr>
          </a:p>
        </p:txBody>
      </p:sp>
      <p:sp>
        <p:nvSpPr>
          <p:cNvPr id="740" name="Google Shape;740;p48"/>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marL="228600" indent="0" algn="l"/>
            <a:r>
              <a:rPr lang="en-US" b="1" i="0" u="none" strike="noStrike" baseline="0" dirty="0">
                <a:solidFill>
                  <a:schemeClr val="tx1"/>
                </a:solidFill>
                <a:latin typeface="+mn-lt"/>
              </a:rPr>
              <a:t>B (c). Two </a:t>
            </a:r>
            <a:r>
              <a:rPr lang="en-US" b="1" i="0" u="none" strike="noStrike" baseline="0" dirty="0" err="1">
                <a:solidFill>
                  <a:schemeClr val="tx1"/>
                </a:solidFill>
                <a:latin typeface="+mn-lt"/>
              </a:rPr>
              <a:t>monetisation</a:t>
            </a:r>
            <a:r>
              <a:rPr lang="en-US" b="1" i="0" u="none" strike="noStrike" baseline="0" dirty="0">
                <a:solidFill>
                  <a:schemeClr val="tx1"/>
                </a:solidFill>
                <a:latin typeface="+mn-lt"/>
              </a:rPr>
              <a:t> metrics that you should monitor.</a:t>
            </a:r>
          </a:p>
          <a:p>
            <a:pPr algn="l">
              <a:buFont typeface="+mj-lt"/>
              <a:buAutoNum type="arabicPeriod"/>
            </a:pPr>
            <a:r>
              <a:rPr lang="en-US" b="1" i="0" dirty="0">
                <a:solidFill>
                  <a:schemeClr val="tx1"/>
                </a:solidFill>
                <a:effectLst/>
                <a:latin typeface="+mn-lt"/>
              </a:rPr>
              <a:t>Average revenue per user (ARPU): </a:t>
            </a:r>
            <a:r>
              <a:rPr lang="en-US" b="0" i="0" dirty="0">
                <a:solidFill>
                  <a:schemeClr val="tx1"/>
                </a:solidFill>
                <a:effectLst/>
                <a:latin typeface="+mn-lt"/>
              </a:rPr>
              <a:t>This metric measures the average revenue generated per user over a specific period of time. By monitoring ARPU, the product team can assess the effectiveness of the custom plan in increasing revenue and whether users are willing to pay more for the flexibility of choosing their own channels/content.</a:t>
            </a:r>
          </a:p>
          <a:p>
            <a:pPr algn="l">
              <a:buFont typeface="+mj-lt"/>
              <a:buAutoNum type="arabicPeriod"/>
            </a:pPr>
            <a:r>
              <a:rPr lang="en-US" b="1" i="0" dirty="0">
                <a:solidFill>
                  <a:schemeClr val="tx1"/>
                </a:solidFill>
                <a:effectLst/>
                <a:latin typeface="+mn-lt"/>
              </a:rPr>
              <a:t>Customer lifetime value (CLTV): </a:t>
            </a:r>
            <a:r>
              <a:rPr lang="en-US" b="0" i="0" dirty="0">
                <a:solidFill>
                  <a:schemeClr val="tx1"/>
                </a:solidFill>
                <a:effectLst/>
                <a:latin typeface="+mn-lt"/>
              </a:rPr>
              <a:t>This metric measures the total revenue that a user is expected to generate throughout their lifetime as a customer. By monitoring CLTV, the product team can determine the long-term value of each user and whether the custom plan is effective in retaining users and increasing their lifetime value.</a:t>
            </a:r>
          </a:p>
          <a:p>
            <a:pPr marL="228600" indent="0" algn="l"/>
            <a:endParaRPr lang="en-US" b="0" i="0" dirty="0">
              <a:solidFill>
                <a:schemeClr val="tx1"/>
              </a:solidFill>
              <a:effectLst/>
              <a:latin typeface="+mn-lt"/>
            </a:endParaRPr>
          </a:p>
        </p:txBody>
      </p:sp>
    </p:spTree>
    <p:extLst>
      <p:ext uri="{BB962C8B-B14F-4D97-AF65-F5344CB8AC3E}">
        <p14:creationId xmlns:p14="http://schemas.microsoft.com/office/powerpoint/2010/main" val="1920963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8"/>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53</a:t>
            </a:fld>
            <a:endParaRPr/>
          </a:p>
        </p:txBody>
      </p:sp>
      <p:sp>
        <p:nvSpPr>
          <p:cNvPr id="738" name="Google Shape;738;p48"/>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7: Part B: Monetisation Strategies</a:t>
            </a:r>
            <a:endParaRPr dirty="0">
              <a:latin typeface="Lato"/>
              <a:ea typeface="Lato"/>
              <a:cs typeface="Lato"/>
              <a:sym typeface="Lato"/>
            </a:endParaRPr>
          </a:p>
        </p:txBody>
      </p:sp>
      <p:sp>
        <p:nvSpPr>
          <p:cNvPr id="740" name="Google Shape;740;p48"/>
          <p:cNvSpPr txBox="1">
            <a:spLocks noGrp="1"/>
          </p:cNvSpPr>
          <p:nvPr>
            <p:ph type="body" idx="1"/>
          </p:nvPr>
        </p:nvSpPr>
        <p:spPr>
          <a:xfrm>
            <a:off x="409000" y="805599"/>
            <a:ext cx="8106350" cy="3961663"/>
          </a:xfrm>
          <a:prstGeom prst="rect">
            <a:avLst/>
          </a:prstGeom>
        </p:spPr>
        <p:txBody>
          <a:bodyPr spcFirstLastPara="1" wrap="square" lIns="91425" tIns="45700" rIns="91425" bIns="45700" anchor="t" anchorCtr="0">
            <a:noAutofit/>
          </a:bodyPr>
          <a:lstStyle/>
          <a:p>
            <a:pPr marL="228600" indent="0" algn="l"/>
            <a:r>
              <a:rPr lang="en-US" sz="1200" b="1" i="0" u="none" strike="noStrike" baseline="0" dirty="0">
                <a:solidFill>
                  <a:schemeClr val="tx1"/>
                </a:solidFill>
                <a:latin typeface="+mn-lt"/>
              </a:rPr>
              <a:t>B (d). Monetization plan that will be the most suitable one:</a:t>
            </a:r>
          </a:p>
          <a:p>
            <a:pPr algn="l"/>
            <a:r>
              <a:rPr lang="en-US" sz="1200" b="0" i="0" dirty="0">
                <a:solidFill>
                  <a:schemeClr val="tx1"/>
                </a:solidFill>
                <a:effectLst/>
                <a:latin typeface="+mn-lt"/>
              </a:rPr>
              <a:t>Based on the pros and cons listed for the three monetization plans, I believe that the most suitable one for Disney+ </a:t>
            </a:r>
            <a:r>
              <a:rPr lang="en-US" sz="1200" b="0" i="0" dirty="0" err="1">
                <a:solidFill>
                  <a:schemeClr val="tx1"/>
                </a:solidFill>
                <a:effectLst/>
                <a:latin typeface="+mn-lt"/>
              </a:rPr>
              <a:t>Hotstar</a:t>
            </a:r>
            <a:r>
              <a:rPr lang="en-US" sz="1200" b="0" i="0" dirty="0">
                <a:solidFill>
                  <a:schemeClr val="tx1"/>
                </a:solidFill>
                <a:effectLst/>
                <a:latin typeface="+mn-lt"/>
              </a:rPr>
              <a:t> would be the </a:t>
            </a:r>
            <a:r>
              <a:rPr lang="en-US" sz="1200" b="1" i="0" dirty="0">
                <a:solidFill>
                  <a:schemeClr val="tx1"/>
                </a:solidFill>
                <a:effectLst/>
                <a:latin typeface="+mn-lt"/>
              </a:rPr>
              <a:t>third option - creating a custom plan </a:t>
            </a:r>
            <a:r>
              <a:rPr lang="en-US" sz="1200" b="0" i="0" dirty="0">
                <a:solidFill>
                  <a:schemeClr val="tx1"/>
                </a:solidFill>
                <a:effectLst/>
                <a:latin typeface="+mn-lt"/>
              </a:rPr>
              <a:t>that allows users to choose the channels and type of content they want to subscribe to.</a:t>
            </a:r>
          </a:p>
          <a:p>
            <a:pPr algn="l"/>
            <a:r>
              <a:rPr lang="en-US" sz="1200" b="0" i="0" dirty="0">
                <a:solidFill>
                  <a:schemeClr val="tx1"/>
                </a:solidFill>
                <a:effectLst/>
                <a:latin typeface="+mn-lt"/>
              </a:rPr>
              <a:t>The reason why I think this plan would be the most suitable is that it provides the most flexibility to users, allowing them to choose what content they want to pay for instead of being locked into a fixed plan. This could appeal to a wider range of users with different preferences and budgets, making it a more inclusive and attractive option.</a:t>
            </a:r>
          </a:p>
          <a:p>
            <a:pPr algn="l"/>
            <a:r>
              <a:rPr lang="en-US" sz="1200" b="0" i="0" dirty="0">
                <a:solidFill>
                  <a:schemeClr val="tx1"/>
                </a:solidFill>
                <a:effectLst/>
                <a:latin typeface="+mn-lt"/>
              </a:rPr>
              <a:t>Furthermore, this plan could potentially increase revenue for Disney+ </a:t>
            </a:r>
            <a:r>
              <a:rPr lang="en-US" sz="1200" b="0" i="0" dirty="0" err="1">
                <a:solidFill>
                  <a:schemeClr val="tx1"/>
                </a:solidFill>
                <a:effectLst/>
                <a:latin typeface="+mn-lt"/>
              </a:rPr>
              <a:t>Hotstar</a:t>
            </a:r>
            <a:r>
              <a:rPr lang="en-US" sz="1200" b="0" i="0" dirty="0">
                <a:solidFill>
                  <a:schemeClr val="tx1"/>
                </a:solidFill>
                <a:effectLst/>
                <a:latin typeface="+mn-lt"/>
              </a:rPr>
              <a:t> as users who are willing to pay for premium content are likely to pay more for the specific channels or types of content they want to watch. It also allows Disney+ </a:t>
            </a:r>
            <a:r>
              <a:rPr lang="en-US" sz="1200" b="0" i="0" dirty="0" err="1">
                <a:solidFill>
                  <a:schemeClr val="tx1"/>
                </a:solidFill>
                <a:effectLst/>
                <a:latin typeface="+mn-lt"/>
              </a:rPr>
              <a:t>Hotstar</a:t>
            </a:r>
            <a:r>
              <a:rPr lang="en-US" sz="1200" b="0" i="0" dirty="0">
                <a:solidFill>
                  <a:schemeClr val="tx1"/>
                </a:solidFill>
                <a:effectLst/>
                <a:latin typeface="+mn-lt"/>
              </a:rPr>
              <a:t> to upsell and cross-sell content to users, which can lead to higher revenue per user.</a:t>
            </a:r>
          </a:p>
          <a:p>
            <a:pPr algn="l"/>
            <a:r>
              <a:rPr lang="en-US" sz="1200" b="0" i="0" dirty="0">
                <a:solidFill>
                  <a:schemeClr val="tx1"/>
                </a:solidFill>
                <a:effectLst/>
                <a:latin typeface="+mn-lt"/>
              </a:rPr>
              <a:t>However, there are also some potential drawbacks to this plan. One major con is that it could lead to a fragmented user base, with some users only paying for a few channels or types of content and others paying for a wide range. This could make it more difficult to market and promote the platform as a whole.</a:t>
            </a:r>
          </a:p>
          <a:p>
            <a:pPr algn="l"/>
            <a:r>
              <a:rPr lang="en-US" sz="1200" b="0" i="0" dirty="0">
                <a:solidFill>
                  <a:schemeClr val="tx1"/>
                </a:solidFill>
                <a:effectLst/>
                <a:latin typeface="+mn-lt"/>
              </a:rPr>
              <a:t>Another potential challenge would be developing and maintaining the technology infrastructure necessary to support such a custom plan. Disney+ </a:t>
            </a:r>
            <a:r>
              <a:rPr lang="en-US" sz="1200" b="0" i="0" dirty="0" err="1">
                <a:solidFill>
                  <a:schemeClr val="tx1"/>
                </a:solidFill>
                <a:effectLst/>
                <a:latin typeface="+mn-lt"/>
              </a:rPr>
              <a:t>Hotstar</a:t>
            </a:r>
            <a:r>
              <a:rPr lang="en-US" sz="1200" b="0" i="0" dirty="0">
                <a:solidFill>
                  <a:schemeClr val="tx1"/>
                </a:solidFill>
                <a:effectLst/>
                <a:latin typeface="+mn-lt"/>
              </a:rPr>
              <a:t> would need to invest in a robust and flexible platform that can handle user choices and provide a seamless viewing experience. This could be a significant investment for the company.</a:t>
            </a:r>
          </a:p>
          <a:p>
            <a:pPr algn="l"/>
            <a:r>
              <a:rPr lang="en-US" sz="1200" b="0" i="0" dirty="0">
                <a:solidFill>
                  <a:schemeClr val="tx1"/>
                </a:solidFill>
                <a:effectLst/>
                <a:latin typeface="+mn-lt"/>
              </a:rPr>
              <a:t>Overall, despite these potential challenges, I believe that the custom plan option would be the most suitable for Disney+ </a:t>
            </a:r>
            <a:r>
              <a:rPr lang="en-US" sz="1200" b="0" i="0" dirty="0" err="1">
                <a:solidFill>
                  <a:schemeClr val="tx1"/>
                </a:solidFill>
                <a:effectLst/>
                <a:latin typeface="+mn-lt"/>
              </a:rPr>
              <a:t>Hotstar</a:t>
            </a:r>
            <a:r>
              <a:rPr lang="en-US" sz="1200" b="0" i="0" dirty="0">
                <a:solidFill>
                  <a:schemeClr val="tx1"/>
                </a:solidFill>
                <a:effectLst/>
                <a:latin typeface="+mn-lt"/>
              </a:rPr>
              <a:t>, as it provides the most flexibility to users and the potential for increased revenue</a:t>
            </a:r>
          </a:p>
          <a:p>
            <a:pPr marL="228600" indent="0" algn="l"/>
            <a:endParaRPr lang="en-US" sz="1200" b="1" i="0" u="none" strike="noStrike" baseline="0" dirty="0">
              <a:solidFill>
                <a:schemeClr val="tx1"/>
              </a:solidFill>
              <a:latin typeface="+mn-lt"/>
            </a:endParaRPr>
          </a:p>
          <a:p>
            <a:pPr marL="228600" indent="0" algn="l"/>
            <a:endParaRPr lang="en-US" sz="1200" b="0" i="0" dirty="0">
              <a:solidFill>
                <a:schemeClr val="tx1"/>
              </a:solidFill>
              <a:effectLst/>
              <a:latin typeface="+mn-lt"/>
            </a:endParaRPr>
          </a:p>
        </p:txBody>
      </p:sp>
    </p:spTree>
    <p:extLst>
      <p:ext uri="{BB962C8B-B14F-4D97-AF65-F5344CB8AC3E}">
        <p14:creationId xmlns:p14="http://schemas.microsoft.com/office/powerpoint/2010/main" val="4003998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52"/>
          <p:cNvSpPr txBox="1">
            <a:spLocks noGrp="1"/>
          </p:cNvSpPr>
          <p:nvPr>
            <p:ph type="sldNum" idx="12"/>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latin typeface="Proxima Nova"/>
                <a:ea typeface="Proxima Nova"/>
                <a:cs typeface="Proxima Nova"/>
                <a:sym typeface="Proxima Nova"/>
              </a:rPr>
              <a:t>54</a:t>
            </a:fld>
            <a:endParaRPr sz="900">
              <a:latin typeface="Proxima Nova"/>
              <a:ea typeface="Proxima Nova"/>
              <a:cs typeface="Proxima Nova"/>
              <a:sym typeface="Proxima Nova"/>
            </a:endParaRPr>
          </a:p>
        </p:txBody>
      </p:sp>
      <p:sp>
        <p:nvSpPr>
          <p:cNvPr id="773" name="Google Shape;773;p52"/>
          <p:cNvSpPr txBox="1"/>
          <p:nvPr/>
        </p:nvSpPr>
        <p:spPr>
          <a:xfrm>
            <a:off x="638175" y="654907"/>
            <a:ext cx="4432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lt1"/>
              </a:solidFill>
              <a:latin typeface="Calibri"/>
              <a:ea typeface="Calibri"/>
              <a:cs typeface="Calibri"/>
              <a:sym typeface="Calibri"/>
            </a:endParaRPr>
          </a:p>
        </p:txBody>
      </p:sp>
      <p:sp>
        <p:nvSpPr>
          <p:cNvPr id="774" name="Google Shape;774;p52"/>
          <p:cNvSpPr txBox="1"/>
          <p:nvPr/>
        </p:nvSpPr>
        <p:spPr>
          <a:xfrm>
            <a:off x="638175" y="1507524"/>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775" name="Google Shape;775;p52"/>
          <p:cNvSpPr txBox="1"/>
          <p:nvPr/>
        </p:nvSpPr>
        <p:spPr>
          <a:xfrm>
            <a:off x="793350" y="1437211"/>
            <a:ext cx="7557300" cy="1829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500" dirty="0">
                <a:solidFill>
                  <a:srgbClr val="FFFF00"/>
                </a:solidFill>
                <a:latin typeface="Lato"/>
                <a:ea typeface="Lato"/>
                <a:cs typeface="Lato"/>
                <a:sym typeface="Lato"/>
              </a:rPr>
              <a:t>Industry Project </a:t>
            </a:r>
          </a:p>
          <a:p>
            <a:pPr marL="0" marR="0" lvl="0" indent="0" algn="ctr" rtl="0">
              <a:spcBef>
                <a:spcPts val="0"/>
              </a:spcBef>
              <a:spcAft>
                <a:spcPts val="0"/>
              </a:spcAft>
              <a:buNone/>
            </a:pPr>
            <a:r>
              <a:rPr lang="en-IN" sz="4500" dirty="0">
                <a:solidFill>
                  <a:srgbClr val="FFFF00"/>
                </a:solidFill>
                <a:latin typeface="Lato"/>
                <a:ea typeface="Lato"/>
                <a:cs typeface="Lato"/>
                <a:sym typeface="Lato"/>
              </a:rPr>
              <a:t>Part 4 </a:t>
            </a:r>
            <a:endParaRPr sz="4500" dirty="0">
              <a:solidFill>
                <a:schemeClr val="lt1"/>
              </a:solidFill>
              <a:latin typeface="Lato"/>
              <a:ea typeface="Lato"/>
              <a:cs typeface="Lato"/>
              <a:sym typeface="Lato"/>
            </a:endParaRPr>
          </a:p>
        </p:txBody>
      </p:sp>
      <p:sp>
        <p:nvSpPr>
          <p:cNvPr id="776" name="Google Shape;776;p52"/>
          <p:cNvSpPr txBox="1"/>
          <p:nvPr/>
        </p:nvSpPr>
        <p:spPr>
          <a:xfrm>
            <a:off x="654650" y="2351911"/>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5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55</a:t>
            </a:fld>
            <a:endParaRPr/>
          </a:p>
        </p:txBody>
      </p:sp>
      <p:sp>
        <p:nvSpPr>
          <p:cNvPr id="783" name="Google Shape;783;p53"/>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8: Building Product Roadmap</a:t>
            </a:r>
            <a:endParaRPr dirty="0">
              <a:latin typeface="Lato"/>
              <a:ea typeface="Lato"/>
              <a:cs typeface="Lato"/>
              <a:sym typeface="Lato"/>
            </a:endParaRPr>
          </a:p>
        </p:txBody>
      </p:sp>
      <p:sp>
        <p:nvSpPr>
          <p:cNvPr id="785" name="Google Shape;785;p53"/>
          <p:cNvSpPr txBox="1">
            <a:spLocks noGrp="1"/>
          </p:cNvSpPr>
          <p:nvPr>
            <p:ph type="body" idx="1"/>
          </p:nvPr>
        </p:nvSpPr>
        <p:spPr>
          <a:xfrm>
            <a:off x="409000" y="805600"/>
            <a:ext cx="8106350" cy="3872726"/>
          </a:xfrm>
          <a:prstGeom prst="rect">
            <a:avLst/>
          </a:prstGeom>
        </p:spPr>
        <p:txBody>
          <a:bodyPr spcFirstLastPara="1" wrap="square" lIns="91425" tIns="45700" rIns="91425" bIns="45700" anchor="t" anchorCtr="0">
            <a:noAutofit/>
          </a:bodyPr>
          <a:lstStyle/>
          <a:p>
            <a:pPr algn="l"/>
            <a:r>
              <a:rPr lang="en-US" sz="1400" b="1" i="0" u="none" strike="noStrike" baseline="0" dirty="0">
                <a:solidFill>
                  <a:srgbClr val="000000"/>
                </a:solidFill>
                <a:latin typeface="+mn-lt"/>
              </a:rPr>
              <a:t>A. List down at least three features that you would like to add/modify in the Disney+ </a:t>
            </a:r>
            <a:r>
              <a:rPr lang="en-US" sz="1400" b="1" i="0" u="none" strike="noStrike" baseline="0" dirty="0" err="1">
                <a:solidFill>
                  <a:srgbClr val="000000"/>
                </a:solidFill>
                <a:latin typeface="+mn-lt"/>
              </a:rPr>
              <a:t>Hotstar</a:t>
            </a:r>
            <a:r>
              <a:rPr lang="en-US" sz="1400" b="1" i="0" u="none" strike="noStrike" baseline="0" dirty="0">
                <a:solidFill>
                  <a:srgbClr val="000000"/>
                </a:solidFill>
                <a:latin typeface="+mn-lt"/>
              </a:rPr>
              <a:t> app</a:t>
            </a:r>
          </a:p>
          <a:p>
            <a:pPr algn="l"/>
            <a:r>
              <a:rPr lang="en-IN" sz="1400" b="1" i="0" u="none" strike="noStrike" baseline="0" dirty="0">
                <a:solidFill>
                  <a:srgbClr val="000000"/>
                </a:solidFill>
                <a:latin typeface="+mn-lt"/>
              </a:rPr>
              <a:t>Augmented Reality (AR) Support: </a:t>
            </a:r>
            <a:r>
              <a:rPr lang="en-US" sz="1400" b="0" i="0" u="none" strike="noStrike" baseline="0" dirty="0">
                <a:solidFill>
                  <a:srgbClr val="000000"/>
                </a:solidFill>
                <a:latin typeface="+mn-lt"/>
              </a:rPr>
              <a:t>Adding AR support to the Disney+ </a:t>
            </a:r>
            <a:r>
              <a:rPr lang="en-US" sz="1400" b="0" i="0" u="none" strike="noStrike" baseline="0" dirty="0" err="1">
                <a:solidFill>
                  <a:srgbClr val="000000"/>
                </a:solidFill>
                <a:latin typeface="+mn-lt"/>
              </a:rPr>
              <a:t>Hotstarapp</a:t>
            </a:r>
            <a:r>
              <a:rPr lang="en-US" sz="1400" b="0" i="0" u="none" strike="noStrike" baseline="0" dirty="0">
                <a:solidFill>
                  <a:srgbClr val="000000"/>
                </a:solidFill>
                <a:latin typeface="+mn-lt"/>
              </a:rPr>
              <a:t> would allow users to experience immersive content and explore virtual worlds. Users had the option to explore virtual 3D environments, take pictures with fictional people, and more. </a:t>
            </a:r>
          </a:p>
          <a:p>
            <a:pPr algn="l"/>
            <a:r>
              <a:rPr lang="en-US" sz="1400" b="1" i="0" u="none" strike="noStrike" baseline="0" dirty="0">
                <a:solidFill>
                  <a:srgbClr val="000000"/>
                </a:solidFill>
                <a:latin typeface="+mn-lt"/>
              </a:rPr>
              <a:t>Voice-controlled Navigation: </a:t>
            </a:r>
            <a:r>
              <a:rPr lang="en-US" sz="1400" b="0" i="0" u="none" strike="noStrike" baseline="0" dirty="0">
                <a:solidFill>
                  <a:srgbClr val="000000"/>
                </a:solidFill>
                <a:latin typeface="+mn-lt"/>
              </a:rPr>
              <a:t>The app's addition of voice-controlled navigation would make it simpler and faster for users to access content. To explore and search for content, users may simply voice out their commands, greatly simplifying the process. </a:t>
            </a:r>
          </a:p>
          <a:p>
            <a:pPr algn="l"/>
            <a:r>
              <a:rPr lang="en-US" sz="1400" b="1" i="0" u="none" strike="noStrike" baseline="0" dirty="0">
                <a:solidFill>
                  <a:srgbClr val="000000"/>
                </a:solidFill>
                <a:latin typeface="+mn-lt"/>
              </a:rPr>
              <a:t>Support for Virtual Reality (VR): </a:t>
            </a:r>
            <a:r>
              <a:rPr lang="en-US" sz="1400" b="0" i="0" u="none" strike="noStrike" baseline="0" dirty="0">
                <a:solidFill>
                  <a:srgbClr val="000000"/>
                </a:solidFill>
                <a:latin typeface="+mn-lt"/>
              </a:rPr>
              <a:t>Adding VR compatibility to the Disney+ </a:t>
            </a:r>
            <a:r>
              <a:rPr lang="en-US" sz="1400" b="0" i="0" u="none" strike="noStrike" baseline="0" dirty="0" err="1">
                <a:solidFill>
                  <a:srgbClr val="000000"/>
                </a:solidFill>
                <a:latin typeface="+mn-lt"/>
              </a:rPr>
              <a:t>Hotstarapp</a:t>
            </a:r>
            <a:r>
              <a:rPr lang="en-US" sz="1400" b="0" i="0" u="none" strike="noStrike" baseline="0" dirty="0">
                <a:solidFill>
                  <a:srgbClr val="000000"/>
                </a:solidFill>
                <a:latin typeface="+mn-lt"/>
              </a:rPr>
              <a:t> would allow consumers to immerse themselves in content. Viewers may watch movies and television episodes in a virtual environment, which would make the experience much more interesting. </a:t>
            </a:r>
          </a:p>
          <a:p>
            <a:pPr algn="l"/>
            <a:r>
              <a:rPr lang="en-US" sz="1400" b="1" i="0" u="none" strike="noStrike" baseline="0" dirty="0">
                <a:solidFill>
                  <a:srgbClr val="000000"/>
                </a:solidFill>
                <a:latin typeface="+mn-lt"/>
              </a:rPr>
              <a:t>Adaptive Streaming: </a:t>
            </a:r>
            <a:r>
              <a:rPr lang="en-US" sz="1400" b="0" i="0" u="none" strike="noStrike" baseline="0" dirty="0">
                <a:solidFill>
                  <a:srgbClr val="000000"/>
                </a:solidFill>
                <a:latin typeface="+mn-lt"/>
              </a:rPr>
              <a:t>Introducing adaptive streaming to the app would allow users to watch material at the highest possible quality, depending on their device and internet connection. This ensures that all users have the best possible viewing experience. </a:t>
            </a:r>
          </a:p>
          <a:p>
            <a:pPr algn="l"/>
            <a:r>
              <a:rPr lang="en-US" sz="1400" b="1" i="0" u="none" strike="noStrike" baseline="0" dirty="0">
                <a:solidFill>
                  <a:srgbClr val="000000"/>
                </a:solidFill>
                <a:latin typeface="+mn-lt"/>
              </a:rPr>
              <a:t>Gamification: </a:t>
            </a:r>
            <a:r>
              <a:rPr lang="en-US" sz="1400" b="0" i="0" u="none" strike="noStrike" baseline="0" dirty="0">
                <a:solidFill>
                  <a:srgbClr val="000000"/>
                </a:solidFill>
                <a:latin typeface="+mn-lt"/>
              </a:rPr>
              <a:t>By including gaming elements into the app, users will be able to engage more fully with the material. The viewing experience could be made more enjoyable and exciting by users competing against one another in mini-games for points and prizes</a:t>
            </a:r>
            <a:r>
              <a:rPr lang="en-US" sz="1800" b="0" i="0" u="none" strike="noStrike" baseline="0" dirty="0">
                <a:solidFill>
                  <a:srgbClr val="000000"/>
                </a:solidFill>
                <a:latin typeface="Calibri" panose="020F0502020204030204" pitchFamily="34" charset="0"/>
              </a:rPr>
              <a:t>.</a:t>
            </a:r>
            <a:endParaRPr lang="en-US" sz="1400" b="0" i="0" u="none" strike="noStrike" baseline="0" dirty="0">
              <a:solidFill>
                <a:srgbClr val="000000"/>
              </a:solidFill>
              <a:latin typeface="+mn-l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5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56</a:t>
            </a:fld>
            <a:endParaRPr/>
          </a:p>
        </p:txBody>
      </p:sp>
      <p:sp>
        <p:nvSpPr>
          <p:cNvPr id="783" name="Google Shape;783;p53"/>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8: Building Product Roadmap</a:t>
            </a:r>
            <a:endParaRPr dirty="0">
              <a:latin typeface="Lato"/>
              <a:ea typeface="Lato"/>
              <a:cs typeface="Lato"/>
              <a:sym typeface="Lato"/>
            </a:endParaRPr>
          </a:p>
        </p:txBody>
      </p:sp>
      <p:sp>
        <p:nvSpPr>
          <p:cNvPr id="785" name="Google Shape;785;p53"/>
          <p:cNvSpPr txBox="1">
            <a:spLocks noGrp="1"/>
          </p:cNvSpPr>
          <p:nvPr>
            <p:ph type="body" idx="1"/>
          </p:nvPr>
        </p:nvSpPr>
        <p:spPr>
          <a:xfrm>
            <a:off x="408999" y="777245"/>
            <a:ext cx="8217550" cy="4254279"/>
          </a:xfrm>
          <a:prstGeom prst="rect">
            <a:avLst/>
          </a:prstGeom>
        </p:spPr>
        <p:txBody>
          <a:bodyPr spcFirstLastPara="1" wrap="square" lIns="91425" tIns="45700" rIns="91425" bIns="45700" anchor="t" anchorCtr="0">
            <a:noAutofit/>
          </a:bodyPr>
          <a:lstStyle/>
          <a:p>
            <a:pPr algn="l"/>
            <a:r>
              <a:rPr lang="en-US" sz="1400" b="1" i="0" u="none" strike="noStrike" baseline="0" dirty="0">
                <a:solidFill>
                  <a:srgbClr val="000000"/>
                </a:solidFill>
                <a:latin typeface="+mn-lt"/>
              </a:rPr>
              <a:t>B. </a:t>
            </a:r>
            <a:r>
              <a:rPr lang="en-US" sz="1400" b="1" i="0" u="none" strike="noStrike" baseline="0" dirty="0" err="1">
                <a:solidFill>
                  <a:srgbClr val="000000"/>
                </a:solidFill>
                <a:latin typeface="+mn-lt"/>
              </a:rPr>
              <a:t>Prioritise</a:t>
            </a:r>
            <a:r>
              <a:rPr lang="en-US" sz="1400" b="1" i="0" u="none" strike="noStrike" baseline="0" dirty="0">
                <a:solidFill>
                  <a:srgbClr val="000000"/>
                </a:solidFill>
                <a:latin typeface="+mn-lt"/>
              </a:rPr>
              <a:t> these features/improvements using the RICE framework, short form of Reach, Impact, Confidence and Effort framework.</a:t>
            </a:r>
            <a:endParaRPr lang="en-US" sz="1400" b="0" i="0" u="none" strike="noStrike" baseline="0" dirty="0">
              <a:solidFill>
                <a:srgbClr val="000000"/>
              </a:solidFill>
              <a:latin typeface="+mn-lt"/>
            </a:endParaRPr>
          </a:p>
          <a:p>
            <a:pPr algn="l"/>
            <a:r>
              <a:rPr lang="en-US" sz="1200" b="0" i="0" u="none" strike="noStrike" baseline="0" dirty="0">
                <a:solidFill>
                  <a:srgbClr val="000000"/>
                </a:solidFill>
                <a:latin typeface="+mn-lt"/>
              </a:rPr>
              <a:t>RICE score= (Reach x Impact x Confidence)/</a:t>
            </a:r>
            <a:r>
              <a:rPr lang="en-IN" sz="1200" b="0" i="0" u="none" strike="noStrike" baseline="0" dirty="0">
                <a:solidFill>
                  <a:srgbClr val="000000"/>
                </a:solidFill>
                <a:latin typeface="+mn-lt"/>
              </a:rPr>
              <a:t>Effort</a:t>
            </a:r>
          </a:p>
          <a:p>
            <a:pPr algn="l"/>
            <a:endParaRPr lang="en-IN" sz="1400" b="0" i="0" u="none" strike="noStrike" baseline="0" dirty="0">
              <a:solidFill>
                <a:srgbClr val="000000"/>
              </a:solidFill>
              <a:latin typeface="+mn-lt"/>
            </a:endParaRPr>
          </a:p>
          <a:p>
            <a:pPr algn="l"/>
            <a:endParaRPr lang="en-US" sz="1400" b="1" i="0" u="none" strike="noStrike" baseline="0" dirty="0">
              <a:solidFill>
                <a:srgbClr val="000000"/>
              </a:solidFill>
              <a:latin typeface="+mn-lt"/>
            </a:endParaRPr>
          </a:p>
          <a:p>
            <a:pPr algn="l"/>
            <a:endParaRPr lang="en-US" sz="1400" b="1" dirty="0">
              <a:solidFill>
                <a:srgbClr val="000000"/>
              </a:solidFill>
              <a:latin typeface="+mn-lt"/>
            </a:endParaRPr>
          </a:p>
          <a:p>
            <a:pPr algn="l"/>
            <a:endParaRPr lang="en-US" sz="1400" b="1" i="0" u="none" strike="noStrike" baseline="0" dirty="0">
              <a:solidFill>
                <a:srgbClr val="000000"/>
              </a:solidFill>
              <a:latin typeface="+mn-lt"/>
            </a:endParaRPr>
          </a:p>
          <a:p>
            <a:pPr algn="l"/>
            <a:endParaRPr lang="en-US" sz="1400" b="1" dirty="0">
              <a:solidFill>
                <a:srgbClr val="000000"/>
              </a:solidFill>
              <a:latin typeface="+mn-lt"/>
            </a:endParaRPr>
          </a:p>
          <a:p>
            <a:pPr algn="l"/>
            <a:endParaRPr lang="en-US" sz="1400" b="1" i="0" u="none" strike="noStrike" baseline="0" dirty="0">
              <a:solidFill>
                <a:srgbClr val="000000"/>
              </a:solidFill>
              <a:latin typeface="+mn-lt"/>
            </a:endParaRPr>
          </a:p>
          <a:p>
            <a:pPr algn="l"/>
            <a:endParaRPr lang="en-US" sz="1400" b="1" dirty="0">
              <a:solidFill>
                <a:srgbClr val="000000"/>
              </a:solidFill>
              <a:latin typeface="+mn-lt"/>
            </a:endParaRPr>
          </a:p>
          <a:p>
            <a:pPr algn="l"/>
            <a:endParaRPr lang="en-US" sz="1400" b="1" i="0" u="none" strike="noStrike" baseline="0" dirty="0">
              <a:solidFill>
                <a:srgbClr val="000000"/>
              </a:solidFill>
              <a:latin typeface="+mn-lt"/>
            </a:endParaRPr>
          </a:p>
          <a:p>
            <a:pPr algn="l"/>
            <a:endParaRPr lang="en-US" sz="1200" b="0" i="0" dirty="0">
              <a:solidFill>
                <a:srgbClr val="374151"/>
              </a:solidFill>
              <a:effectLst/>
              <a:latin typeface="Söhne"/>
            </a:endParaRPr>
          </a:p>
          <a:p>
            <a:pPr algn="l"/>
            <a:endParaRPr lang="en-US" sz="1200" b="1" dirty="0">
              <a:solidFill>
                <a:srgbClr val="000000"/>
              </a:solidFill>
              <a:latin typeface="+mn-lt"/>
            </a:endParaRPr>
          </a:p>
          <a:p>
            <a:pPr algn="l"/>
            <a:r>
              <a:rPr lang="en-US" sz="1100" b="0" i="0" dirty="0">
                <a:solidFill>
                  <a:schemeClr val="tx1"/>
                </a:solidFill>
                <a:effectLst/>
                <a:latin typeface="+mn-lt"/>
              </a:rPr>
              <a:t>In terms of infrastructure requirements, VR is generally considered to be more intensive than AR. VR requires a high-performance computer or gaming console to run, as well as a specialized VR headset. AR, on the other hand, can be run on a smartphone or tablet, although more advanced AR experiences may require specialized hardware</a:t>
            </a:r>
            <a:endParaRPr lang="en-US" sz="1100" b="1" i="0" u="none" strike="noStrike" baseline="0" dirty="0">
              <a:solidFill>
                <a:srgbClr val="000000"/>
              </a:solidFill>
              <a:latin typeface="+mn-lt"/>
            </a:endParaRPr>
          </a:p>
        </p:txBody>
      </p:sp>
      <p:graphicFrame>
        <p:nvGraphicFramePr>
          <p:cNvPr id="2" name="Table 2">
            <a:extLst>
              <a:ext uri="{FF2B5EF4-FFF2-40B4-BE49-F238E27FC236}">
                <a16:creationId xmlns:a16="http://schemas.microsoft.com/office/drawing/2014/main" id="{4B8D78AE-E970-A65C-414C-B256097826D5}"/>
              </a:ext>
            </a:extLst>
          </p:cNvPr>
          <p:cNvGraphicFramePr>
            <a:graphicFrameLocks noGrp="1"/>
          </p:cNvGraphicFramePr>
          <p:nvPr>
            <p:extLst>
              <p:ext uri="{D42A27DB-BD31-4B8C-83A1-F6EECF244321}">
                <p14:modId xmlns:p14="http://schemas.microsoft.com/office/powerpoint/2010/main" val="4225408981"/>
              </p:ext>
            </p:extLst>
          </p:nvPr>
        </p:nvGraphicFramePr>
        <p:xfrm>
          <a:off x="1105829" y="1631755"/>
          <a:ext cx="6712691" cy="2625162"/>
        </p:xfrm>
        <a:graphic>
          <a:graphicData uri="http://schemas.openxmlformats.org/drawingml/2006/table">
            <a:tbl>
              <a:tblPr firstRow="1" bandRow="1">
                <a:tableStyleId>{35758FB7-9AC5-4552-8A53-C91805E547FA}</a:tableStyleId>
              </a:tblPr>
              <a:tblGrid>
                <a:gridCol w="1118782">
                  <a:extLst>
                    <a:ext uri="{9D8B030D-6E8A-4147-A177-3AD203B41FA5}">
                      <a16:colId xmlns:a16="http://schemas.microsoft.com/office/drawing/2014/main" val="3292282912"/>
                    </a:ext>
                  </a:extLst>
                </a:gridCol>
                <a:gridCol w="1118782">
                  <a:extLst>
                    <a:ext uri="{9D8B030D-6E8A-4147-A177-3AD203B41FA5}">
                      <a16:colId xmlns:a16="http://schemas.microsoft.com/office/drawing/2014/main" val="2581796444"/>
                    </a:ext>
                  </a:extLst>
                </a:gridCol>
                <a:gridCol w="1118782">
                  <a:extLst>
                    <a:ext uri="{9D8B030D-6E8A-4147-A177-3AD203B41FA5}">
                      <a16:colId xmlns:a16="http://schemas.microsoft.com/office/drawing/2014/main" val="1108895451"/>
                    </a:ext>
                  </a:extLst>
                </a:gridCol>
                <a:gridCol w="1162228">
                  <a:extLst>
                    <a:ext uri="{9D8B030D-6E8A-4147-A177-3AD203B41FA5}">
                      <a16:colId xmlns:a16="http://schemas.microsoft.com/office/drawing/2014/main" val="2705274807"/>
                    </a:ext>
                  </a:extLst>
                </a:gridCol>
                <a:gridCol w="1075335">
                  <a:extLst>
                    <a:ext uri="{9D8B030D-6E8A-4147-A177-3AD203B41FA5}">
                      <a16:colId xmlns:a16="http://schemas.microsoft.com/office/drawing/2014/main" val="684120546"/>
                    </a:ext>
                  </a:extLst>
                </a:gridCol>
                <a:gridCol w="1118782">
                  <a:extLst>
                    <a:ext uri="{9D8B030D-6E8A-4147-A177-3AD203B41FA5}">
                      <a16:colId xmlns:a16="http://schemas.microsoft.com/office/drawing/2014/main" val="397071041"/>
                    </a:ext>
                  </a:extLst>
                </a:gridCol>
              </a:tblGrid>
              <a:tr h="356894">
                <a:tc>
                  <a:txBody>
                    <a:bodyPr/>
                    <a:lstStyle/>
                    <a:p>
                      <a:r>
                        <a:rPr lang="en-IN" dirty="0"/>
                        <a:t>Feature</a:t>
                      </a:r>
                    </a:p>
                  </a:txBody>
                  <a:tcPr/>
                </a:tc>
                <a:tc>
                  <a:txBody>
                    <a:bodyPr/>
                    <a:lstStyle/>
                    <a:p>
                      <a:r>
                        <a:rPr lang="en-IN" dirty="0"/>
                        <a:t>Reach</a:t>
                      </a:r>
                    </a:p>
                  </a:txBody>
                  <a:tcPr/>
                </a:tc>
                <a:tc>
                  <a:txBody>
                    <a:bodyPr/>
                    <a:lstStyle/>
                    <a:p>
                      <a:r>
                        <a:rPr lang="en-IN" dirty="0"/>
                        <a:t>Impact</a:t>
                      </a:r>
                    </a:p>
                  </a:txBody>
                  <a:tcPr/>
                </a:tc>
                <a:tc>
                  <a:txBody>
                    <a:bodyPr/>
                    <a:lstStyle/>
                    <a:p>
                      <a:r>
                        <a:rPr lang="en-IN" dirty="0"/>
                        <a:t>Confidence</a:t>
                      </a:r>
                    </a:p>
                  </a:txBody>
                  <a:tcPr/>
                </a:tc>
                <a:tc>
                  <a:txBody>
                    <a:bodyPr/>
                    <a:lstStyle/>
                    <a:p>
                      <a:r>
                        <a:rPr lang="en-IN" dirty="0"/>
                        <a:t>Effort</a:t>
                      </a:r>
                    </a:p>
                  </a:txBody>
                  <a:tcPr/>
                </a:tc>
                <a:tc>
                  <a:txBody>
                    <a:bodyPr/>
                    <a:lstStyle/>
                    <a:p>
                      <a:r>
                        <a:rPr lang="en-IN" dirty="0"/>
                        <a:t>Total</a:t>
                      </a:r>
                    </a:p>
                  </a:txBody>
                  <a:tcPr/>
                </a:tc>
                <a:extLst>
                  <a:ext uri="{0D108BD9-81ED-4DB2-BD59-A6C34878D82A}">
                    <a16:rowId xmlns:a16="http://schemas.microsoft.com/office/drawing/2014/main" val="3816389789"/>
                  </a:ext>
                </a:extLst>
              </a:tr>
              <a:tr h="356894">
                <a:tc>
                  <a:txBody>
                    <a:bodyPr/>
                    <a:lstStyle/>
                    <a:p>
                      <a:r>
                        <a:rPr lang="en-IN" dirty="0"/>
                        <a:t>AR Support</a:t>
                      </a:r>
                    </a:p>
                  </a:txBody>
                  <a:tcPr/>
                </a:tc>
                <a:tc>
                  <a:txBody>
                    <a:bodyPr/>
                    <a:lstStyle/>
                    <a:p>
                      <a:r>
                        <a:rPr lang="en-IN" dirty="0"/>
                        <a:t>500</a:t>
                      </a:r>
                    </a:p>
                  </a:txBody>
                  <a:tcPr/>
                </a:tc>
                <a:tc>
                  <a:txBody>
                    <a:bodyPr/>
                    <a:lstStyle/>
                    <a:p>
                      <a:r>
                        <a:rPr lang="en-IN" dirty="0"/>
                        <a:t>3</a:t>
                      </a:r>
                    </a:p>
                  </a:txBody>
                  <a:tcPr/>
                </a:tc>
                <a:tc>
                  <a:txBody>
                    <a:bodyPr/>
                    <a:lstStyle/>
                    <a:p>
                      <a:r>
                        <a:rPr lang="en-IN" dirty="0"/>
                        <a:t>50%</a:t>
                      </a:r>
                    </a:p>
                  </a:txBody>
                  <a:tcPr/>
                </a:tc>
                <a:tc>
                  <a:txBody>
                    <a:bodyPr/>
                    <a:lstStyle/>
                    <a:p>
                      <a:r>
                        <a:rPr lang="en-IN" dirty="0"/>
                        <a:t>3</a:t>
                      </a:r>
                    </a:p>
                  </a:txBody>
                  <a:tcPr/>
                </a:tc>
                <a:tc>
                  <a:txBody>
                    <a:bodyPr/>
                    <a:lstStyle/>
                    <a:p>
                      <a:r>
                        <a:rPr lang="en-IN" dirty="0"/>
                        <a:t>250</a:t>
                      </a:r>
                    </a:p>
                  </a:txBody>
                  <a:tcPr/>
                </a:tc>
                <a:extLst>
                  <a:ext uri="{0D108BD9-81ED-4DB2-BD59-A6C34878D82A}">
                    <a16:rowId xmlns:a16="http://schemas.microsoft.com/office/drawing/2014/main" val="995752844"/>
                  </a:ext>
                </a:extLst>
              </a:tr>
              <a:tr h="498674">
                <a:tc>
                  <a:txBody>
                    <a:bodyPr/>
                    <a:lstStyle/>
                    <a:p>
                      <a:r>
                        <a:rPr lang="en-IN" dirty="0"/>
                        <a:t>Voice Navigation</a:t>
                      </a:r>
                    </a:p>
                  </a:txBody>
                  <a:tcPr/>
                </a:tc>
                <a:tc>
                  <a:txBody>
                    <a:bodyPr/>
                    <a:lstStyle/>
                    <a:p>
                      <a:r>
                        <a:rPr lang="en-IN" dirty="0"/>
                        <a:t>600</a:t>
                      </a:r>
                    </a:p>
                  </a:txBody>
                  <a:tcPr/>
                </a:tc>
                <a:tc>
                  <a:txBody>
                    <a:bodyPr/>
                    <a:lstStyle/>
                    <a:p>
                      <a:r>
                        <a:rPr lang="en-IN" dirty="0"/>
                        <a:t>4</a:t>
                      </a:r>
                    </a:p>
                  </a:txBody>
                  <a:tcPr/>
                </a:tc>
                <a:tc>
                  <a:txBody>
                    <a:bodyPr/>
                    <a:lstStyle/>
                    <a:p>
                      <a:r>
                        <a:rPr lang="en-IN" dirty="0"/>
                        <a:t>70%</a:t>
                      </a:r>
                    </a:p>
                  </a:txBody>
                  <a:tcPr/>
                </a:tc>
                <a:tc>
                  <a:txBody>
                    <a:bodyPr/>
                    <a:lstStyle/>
                    <a:p>
                      <a:r>
                        <a:rPr lang="en-IN" dirty="0"/>
                        <a:t>3</a:t>
                      </a:r>
                    </a:p>
                  </a:txBody>
                  <a:tcPr/>
                </a:tc>
                <a:tc>
                  <a:txBody>
                    <a:bodyPr/>
                    <a:lstStyle/>
                    <a:p>
                      <a:r>
                        <a:rPr lang="en-IN" dirty="0"/>
                        <a:t>940</a:t>
                      </a:r>
                    </a:p>
                  </a:txBody>
                  <a:tcPr/>
                </a:tc>
                <a:extLst>
                  <a:ext uri="{0D108BD9-81ED-4DB2-BD59-A6C34878D82A}">
                    <a16:rowId xmlns:a16="http://schemas.microsoft.com/office/drawing/2014/main" val="1498746848"/>
                  </a:ext>
                </a:extLst>
              </a:tr>
              <a:tr h="356894">
                <a:tc>
                  <a:txBody>
                    <a:bodyPr/>
                    <a:lstStyle/>
                    <a:p>
                      <a:r>
                        <a:rPr lang="en-IN" dirty="0"/>
                        <a:t>VR Support</a:t>
                      </a:r>
                    </a:p>
                  </a:txBody>
                  <a:tcPr/>
                </a:tc>
                <a:tc>
                  <a:txBody>
                    <a:bodyPr/>
                    <a:lstStyle/>
                    <a:p>
                      <a:r>
                        <a:rPr lang="en-IN" dirty="0"/>
                        <a:t>900</a:t>
                      </a:r>
                    </a:p>
                  </a:txBody>
                  <a:tcPr/>
                </a:tc>
                <a:tc>
                  <a:txBody>
                    <a:bodyPr/>
                    <a:lstStyle/>
                    <a:p>
                      <a:r>
                        <a:rPr lang="en-IN" dirty="0"/>
                        <a:t>5</a:t>
                      </a:r>
                    </a:p>
                  </a:txBody>
                  <a:tcPr/>
                </a:tc>
                <a:tc>
                  <a:txBody>
                    <a:bodyPr/>
                    <a:lstStyle/>
                    <a:p>
                      <a:r>
                        <a:rPr lang="en-IN" dirty="0"/>
                        <a:t>90%</a:t>
                      </a:r>
                    </a:p>
                  </a:txBody>
                  <a:tcPr/>
                </a:tc>
                <a:tc>
                  <a:txBody>
                    <a:bodyPr/>
                    <a:lstStyle/>
                    <a:p>
                      <a:r>
                        <a:rPr lang="en-IN" dirty="0"/>
                        <a:t>5</a:t>
                      </a:r>
                    </a:p>
                  </a:txBody>
                  <a:tcPr/>
                </a:tc>
                <a:tc>
                  <a:txBody>
                    <a:bodyPr/>
                    <a:lstStyle/>
                    <a:p>
                      <a:r>
                        <a:rPr lang="en-IN" dirty="0"/>
                        <a:t>810</a:t>
                      </a:r>
                    </a:p>
                  </a:txBody>
                  <a:tcPr/>
                </a:tc>
                <a:extLst>
                  <a:ext uri="{0D108BD9-81ED-4DB2-BD59-A6C34878D82A}">
                    <a16:rowId xmlns:a16="http://schemas.microsoft.com/office/drawing/2014/main" val="1877898206"/>
                  </a:ext>
                </a:extLst>
              </a:tr>
              <a:tr h="498674">
                <a:tc>
                  <a:txBody>
                    <a:bodyPr/>
                    <a:lstStyle/>
                    <a:p>
                      <a:r>
                        <a:rPr lang="en-IN" dirty="0"/>
                        <a:t>Adaptive Streaming</a:t>
                      </a:r>
                    </a:p>
                  </a:txBody>
                  <a:tcPr/>
                </a:tc>
                <a:tc>
                  <a:txBody>
                    <a:bodyPr/>
                    <a:lstStyle/>
                    <a:p>
                      <a:r>
                        <a:rPr lang="en-IN" dirty="0"/>
                        <a:t>800</a:t>
                      </a:r>
                    </a:p>
                  </a:txBody>
                  <a:tcPr/>
                </a:tc>
                <a:tc>
                  <a:txBody>
                    <a:bodyPr/>
                    <a:lstStyle/>
                    <a:p>
                      <a:r>
                        <a:rPr lang="en-IN" dirty="0"/>
                        <a:t>3</a:t>
                      </a:r>
                    </a:p>
                  </a:txBody>
                  <a:tcPr/>
                </a:tc>
                <a:tc>
                  <a:txBody>
                    <a:bodyPr/>
                    <a:lstStyle/>
                    <a:p>
                      <a:r>
                        <a:rPr lang="en-IN" dirty="0"/>
                        <a:t>90%</a:t>
                      </a:r>
                    </a:p>
                  </a:txBody>
                  <a:tcPr/>
                </a:tc>
                <a:tc>
                  <a:txBody>
                    <a:bodyPr/>
                    <a:lstStyle/>
                    <a:p>
                      <a:r>
                        <a:rPr lang="en-IN" dirty="0"/>
                        <a:t>2</a:t>
                      </a:r>
                    </a:p>
                  </a:txBody>
                  <a:tcPr/>
                </a:tc>
                <a:tc>
                  <a:txBody>
                    <a:bodyPr/>
                    <a:lstStyle/>
                    <a:p>
                      <a:r>
                        <a:rPr lang="en-IN" dirty="0"/>
                        <a:t>1080</a:t>
                      </a:r>
                    </a:p>
                  </a:txBody>
                  <a:tcPr/>
                </a:tc>
                <a:extLst>
                  <a:ext uri="{0D108BD9-81ED-4DB2-BD59-A6C34878D82A}">
                    <a16:rowId xmlns:a16="http://schemas.microsoft.com/office/drawing/2014/main" val="1980863718"/>
                  </a:ext>
                </a:extLst>
              </a:tr>
              <a:tr h="498674">
                <a:tc>
                  <a:txBody>
                    <a:bodyPr/>
                    <a:lstStyle/>
                    <a:p>
                      <a:r>
                        <a:rPr lang="en-IN" dirty="0"/>
                        <a:t>Gamification</a:t>
                      </a:r>
                    </a:p>
                  </a:txBody>
                  <a:tcPr/>
                </a:tc>
                <a:tc>
                  <a:txBody>
                    <a:bodyPr/>
                    <a:lstStyle/>
                    <a:p>
                      <a:r>
                        <a:rPr lang="en-IN" dirty="0"/>
                        <a:t>900</a:t>
                      </a:r>
                    </a:p>
                  </a:txBody>
                  <a:tcPr/>
                </a:tc>
                <a:tc>
                  <a:txBody>
                    <a:bodyPr/>
                    <a:lstStyle/>
                    <a:p>
                      <a:r>
                        <a:rPr lang="en-IN" dirty="0"/>
                        <a:t>4</a:t>
                      </a:r>
                    </a:p>
                  </a:txBody>
                  <a:tcPr/>
                </a:tc>
                <a:tc>
                  <a:txBody>
                    <a:bodyPr/>
                    <a:lstStyle/>
                    <a:p>
                      <a:r>
                        <a:rPr lang="en-IN" dirty="0"/>
                        <a:t>90%</a:t>
                      </a:r>
                    </a:p>
                  </a:txBody>
                  <a:tcPr/>
                </a:tc>
                <a:tc>
                  <a:txBody>
                    <a:bodyPr/>
                    <a:lstStyle/>
                    <a:p>
                      <a:r>
                        <a:rPr lang="en-IN" dirty="0"/>
                        <a:t>5</a:t>
                      </a:r>
                    </a:p>
                  </a:txBody>
                  <a:tcPr/>
                </a:tc>
                <a:tc>
                  <a:txBody>
                    <a:bodyPr/>
                    <a:lstStyle/>
                    <a:p>
                      <a:r>
                        <a:rPr lang="en-IN" dirty="0"/>
                        <a:t>648</a:t>
                      </a:r>
                    </a:p>
                  </a:txBody>
                  <a:tcPr/>
                </a:tc>
                <a:extLst>
                  <a:ext uri="{0D108BD9-81ED-4DB2-BD59-A6C34878D82A}">
                    <a16:rowId xmlns:a16="http://schemas.microsoft.com/office/drawing/2014/main" val="2989919041"/>
                  </a:ext>
                </a:extLst>
              </a:tr>
            </a:tbl>
          </a:graphicData>
        </a:graphic>
      </p:graphicFrame>
    </p:spTree>
    <p:extLst>
      <p:ext uri="{BB962C8B-B14F-4D97-AF65-F5344CB8AC3E}">
        <p14:creationId xmlns:p14="http://schemas.microsoft.com/office/powerpoint/2010/main" val="21533994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5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57</a:t>
            </a:fld>
            <a:endParaRPr/>
          </a:p>
        </p:txBody>
      </p:sp>
      <p:sp>
        <p:nvSpPr>
          <p:cNvPr id="783" name="Google Shape;783;p53"/>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8: Building Product Roadmap</a:t>
            </a:r>
            <a:endParaRPr dirty="0">
              <a:latin typeface="Lato"/>
              <a:ea typeface="Lato"/>
              <a:cs typeface="Lato"/>
              <a:sym typeface="Lato"/>
            </a:endParaRPr>
          </a:p>
        </p:txBody>
      </p:sp>
      <p:sp>
        <p:nvSpPr>
          <p:cNvPr id="785" name="Google Shape;785;p53"/>
          <p:cNvSpPr txBox="1">
            <a:spLocks noGrp="1"/>
          </p:cNvSpPr>
          <p:nvPr>
            <p:ph type="body" idx="1"/>
          </p:nvPr>
        </p:nvSpPr>
        <p:spPr>
          <a:xfrm>
            <a:off x="409000" y="805600"/>
            <a:ext cx="8106350" cy="3872726"/>
          </a:xfrm>
          <a:prstGeom prst="rect">
            <a:avLst/>
          </a:prstGeom>
        </p:spPr>
        <p:txBody>
          <a:bodyPr spcFirstLastPara="1" wrap="square" lIns="91425" tIns="45700" rIns="91425" bIns="45700" anchor="t" anchorCtr="0">
            <a:noAutofit/>
          </a:bodyPr>
          <a:lstStyle/>
          <a:p>
            <a:pPr algn="l"/>
            <a:r>
              <a:rPr lang="en-US" sz="1600" b="1" i="0" u="none" strike="noStrike" baseline="0" dirty="0">
                <a:solidFill>
                  <a:srgbClr val="000000"/>
                </a:solidFill>
                <a:latin typeface="+mn-lt"/>
              </a:rPr>
              <a:t>C. Pick the top feature/improvement you want to implement and build wireframes of how it will look:</a:t>
            </a:r>
            <a:endParaRPr lang="en-US" sz="1600" b="0" i="0" u="none" strike="noStrike" baseline="0" dirty="0">
              <a:solidFill>
                <a:srgbClr val="000000"/>
              </a:solidFill>
              <a:latin typeface="+mn-lt"/>
            </a:endParaRPr>
          </a:p>
          <a:p>
            <a:pPr algn="l"/>
            <a:r>
              <a:rPr lang="en-IN" sz="1600" b="1" i="0" u="none" strike="noStrike" baseline="0" dirty="0">
                <a:solidFill>
                  <a:srgbClr val="000000"/>
                </a:solidFill>
                <a:latin typeface="+mn-lt"/>
              </a:rPr>
              <a:t>1. Immersive Experience by using VR technologies: </a:t>
            </a:r>
            <a:endParaRPr lang="en-IN" sz="1600" b="0" i="0" u="none" strike="noStrike" baseline="0" dirty="0">
              <a:solidFill>
                <a:srgbClr val="000000"/>
              </a:solidFill>
              <a:latin typeface="+mn-lt"/>
            </a:endParaRPr>
          </a:p>
          <a:p>
            <a:pPr algn="l"/>
            <a:r>
              <a:rPr lang="en-US" sz="1600" b="0" i="0" u="none" strike="noStrike" baseline="0" dirty="0">
                <a:solidFill>
                  <a:srgbClr val="000000"/>
                </a:solidFill>
                <a:latin typeface="+mn-lt"/>
              </a:rPr>
              <a:t>Disney+ </a:t>
            </a:r>
            <a:r>
              <a:rPr lang="en-US" sz="1600" b="0" i="0" u="none" strike="noStrike" baseline="0" dirty="0" err="1">
                <a:solidFill>
                  <a:srgbClr val="000000"/>
                </a:solidFill>
                <a:latin typeface="+mn-lt"/>
              </a:rPr>
              <a:t>Hotstar</a:t>
            </a:r>
            <a:r>
              <a:rPr lang="en-US" sz="1600" b="0" i="0" u="none" strike="noStrike" baseline="0" dirty="0">
                <a:solidFill>
                  <a:srgbClr val="000000"/>
                </a:solidFill>
                <a:latin typeface="+mn-lt"/>
              </a:rPr>
              <a:t> features an immersive virtual reality arcade with a selection of content such as Sports Movies TV Shows </a:t>
            </a:r>
            <a:r>
              <a:rPr lang="en-US" sz="1600" b="0" i="0" u="none" strike="noStrike" baseline="0" dirty="0" err="1">
                <a:solidFill>
                  <a:srgbClr val="000000"/>
                </a:solidFill>
                <a:latin typeface="+mn-lt"/>
              </a:rPr>
              <a:t>WildLife</a:t>
            </a:r>
            <a:r>
              <a:rPr lang="en-US" sz="1600" b="0" i="0" u="none" strike="noStrike" baseline="0" dirty="0">
                <a:solidFill>
                  <a:srgbClr val="000000"/>
                </a:solidFill>
                <a:latin typeface="+mn-lt"/>
              </a:rPr>
              <a:t> etc. When exploring the virtual world, users can enjoy a realistic surroundings. </a:t>
            </a:r>
          </a:p>
          <a:p>
            <a:pPr algn="l"/>
            <a:r>
              <a:rPr lang="en-US" sz="1600" b="1" i="0" u="none" strike="noStrike" baseline="0" dirty="0">
                <a:solidFill>
                  <a:srgbClr val="000000"/>
                </a:solidFill>
                <a:latin typeface="+mn-lt"/>
              </a:rPr>
              <a:t>2. Multiple Players: </a:t>
            </a:r>
            <a:r>
              <a:rPr lang="en-US" sz="1600" b="0" i="0" u="none" strike="noStrike" baseline="0" dirty="0">
                <a:solidFill>
                  <a:srgbClr val="000000"/>
                </a:solidFill>
                <a:latin typeface="+mn-lt"/>
              </a:rPr>
              <a:t>The VR arcade on Disney+ </a:t>
            </a:r>
            <a:r>
              <a:rPr lang="en-US" sz="1600" b="0" i="0" u="none" strike="noStrike" baseline="0" dirty="0" err="1">
                <a:solidFill>
                  <a:srgbClr val="000000"/>
                </a:solidFill>
                <a:latin typeface="+mn-lt"/>
              </a:rPr>
              <a:t>Hotstarenables</a:t>
            </a:r>
            <a:r>
              <a:rPr lang="en-US" sz="1600" b="0" i="0" u="none" strike="noStrike" baseline="0" dirty="0">
                <a:solidFill>
                  <a:srgbClr val="000000"/>
                </a:solidFill>
                <a:latin typeface="+mn-lt"/>
              </a:rPr>
              <a:t> several players, allowing them to engage and work with one another. Gamers can band together to complete levels and solve riddles. They can watch Content together.</a:t>
            </a:r>
          </a:p>
          <a:p>
            <a:pPr algn="l"/>
            <a:r>
              <a:rPr lang="en-US" sz="1600" b="1" i="0" u="none" strike="noStrike" baseline="0" dirty="0">
                <a:solidFill>
                  <a:srgbClr val="000000"/>
                </a:solidFill>
                <a:latin typeface="+mn-lt"/>
              </a:rPr>
              <a:t>3. Realistic Environments: </a:t>
            </a:r>
            <a:r>
              <a:rPr lang="en-US" sz="1600" b="0" i="0" u="none" strike="noStrike" baseline="0" dirty="0">
                <a:solidFill>
                  <a:srgbClr val="000000"/>
                </a:solidFill>
                <a:latin typeface="+mn-lt"/>
              </a:rPr>
              <a:t>The VR arcade provides realistic environments that are intended to mimic real-life circumstances. To have a more realistic gaming experience, players can explore the virtual world and interact with its aspects</a:t>
            </a:r>
          </a:p>
        </p:txBody>
      </p:sp>
    </p:spTree>
    <p:extLst>
      <p:ext uri="{BB962C8B-B14F-4D97-AF65-F5344CB8AC3E}">
        <p14:creationId xmlns:p14="http://schemas.microsoft.com/office/powerpoint/2010/main" val="2617882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54"/>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58</a:t>
            </a:fld>
            <a:endParaRPr/>
          </a:p>
        </p:txBody>
      </p:sp>
      <p:sp>
        <p:nvSpPr>
          <p:cNvPr id="792" name="Google Shape;792;p54"/>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8: Building Product Roadmap</a:t>
            </a:r>
            <a:endParaRPr dirty="0">
              <a:latin typeface="Lato"/>
              <a:ea typeface="Lato"/>
              <a:cs typeface="Lato"/>
              <a:sym typeface="Lato"/>
            </a:endParaRPr>
          </a:p>
        </p:txBody>
      </p:sp>
      <p:sp>
        <p:nvSpPr>
          <p:cNvPr id="793" name="Google Shape;793;p54"/>
          <p:cNvSpPr txBox="1">
            <a:spLocks noGrp="1"/>
          </p:cNvSpPr>
          <p:nvPr>
            <p:ph type="body" idx="1"/>
          </p:nvPr>
        </p:nvSpPr>
        <p:spPr>
          <a:xfrm>
            <a:off x="205125" y="830400"/>
            <a:ext cx="4486500" cy="3073800"/>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IN" b="1" dirty="0">
                <a:latin typeface="Lato"/>
                <a:ea typeface="Lato"/>
                <a:cs typeface="Lato"/>
                <a:sym typeface="Lato"/>
              </a:rPr>
              <a:t>Gamification</a:t>
            </a:r>
            <a:endParaRPr b="1" dirty="0">
              <a:latin typeface="Lato"/>
              <a:ea typeface="Lato"/>
              <a:cs typeface="Lato"/>
              <a:sym typeface="Lato"/>
            </a:endParaRPr>
          </a:p>
        </p:txBody>
      </p:sp>
      <p:pic>
        <p:nvPicPr>
          <p:cNvPr id="794" name="Google Shape;794;p54"/>
          <p:cNvPicPr preferRelativeResize="0"/>
          <p:nvPr/>
        </p:nvPicPr>
        <p:blipFill>
          <a:blip r:embed="rId3">
            <a:alphaModFix/>
          </a:blip>
          <a:stretch>
            <a:fillRect/>
          </a:stretch>
        </p:blipFill>
        <p:spPr>
          <a:xfrm>
            <a:off x="4973725" y="696475"/>
            <a:ext cx="4036700" cy="4137175"/>
          </a:xfrm>
          <a:prstGeom prst="rect">
            <a:avLst/>
          </a:prstGeom>
          <a:noFill/>
          <a:ln>
            <a:noFill/>
          </a:ln>
        </p:spPr>
      </p:pic>
      <p:pic>
        <p:nvPicPr>
          <p:cNvPr id="3" name="Picture 2">
            <a:extLst>
              <a:ext uri="{FF2B5EF4-FFF2-40B4-BE49-F238E27FC236}">
                <a16:creationId xmlns:a16="http://schemas.microsoft.com/office/drawing/2014/main" id="{650DA5A0-A606-13DE-047D-072843952EBE}"/>
              </a:ext>
            </a:extLst>
          </p:cNvPr>
          <p:cNvPicPr>
            <a:picLocks noChangeAspect="1"/>
          </p:cNvPicPr>
          <p:nvPr/>
        </p:nvPicPr>
        <p:blipFill>
          <a:blip r:embed="rId4"/>
          <a:stretch>
            <a:fillRect/>
          </a:stretch>
        </p:blipFill>
        <p:spPr>
          <a:xfrm>
            <a:off x="5592378" y="769462"/>
            <a:ext cx="2443723" cy="39912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53"/>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59</a:t>
            </a:fld>
            <a:endParaRPr/>
          </a:p>
        </p:txBody>
      </p:sp>
      <p:sp>
        <p:nvSpPr>
          <p:cNvPr id="783" name="Google Shape;783;p53"/>
          <p:cNvSpPr txBox="1">
            <a:spLocks noGrp="1"/>
          </p:cNvSpPr>
          <p:nvPr>
            <p:ph type="title"/>
          </p:nvPr>
        </p:nvSpPr>
        <p:spPr>
          <a:xfrm>
            <a:off x="205125" y="111975"/>
            <a:ext cx="77145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latin typeface="Lato"/>
                <a:ea typeface="Lato"/>
                <a:cs typeface="Lato"/>
                <a:sym typeface="Lato"/>
              </a:rPr>
              <a:t>Task 8: Building Product Roadmap</a:t>
            </a:r>
            <a:endParaRPr dirty="0">
              <a:latin typeface="Lato"/>
              <a:ea typeface="Lato"/>
              <a:cs typeface="Lato"/>
              <a:sym typeface="Lato"/>
            </a:endParaRPr>
          </a:p>
        </p:txBody>
      </p:sp>
      <p:sp>
        <p:nvSpPr>
          <p:cNvPr id="785" name="Google Shape;785;p53"/>
          <p:cNvSpPr txBox="1">
            <a:spLocks noGrp="1"/>
          </p:cNvSpPr>
          <p:nvPr>
            <p:ph type="body" idx="1"/>
          </p:nvPr>
        </p:nvSpPr>
        <p:spPr>
          <a:xfrm>
            <a:off x="409000" y="805600"/>
            <a:ext cx="8106350" cy="3872726"/>
          </a:xfrm>
          <a:prstGeom prst="rect">
            <a:avLst/>
          </a:prstGeom>
        </p:spPr>
        <p:txBody>
          <a:bodyPr spcFirstLastPara="1" wrap="square" lIns="91425" tIns="45700" rIns="91425" bIns="45700" anchor="t" anchorCtr="0">
            <a:noAutofit/>
          </a:bodyPr>
          <a:lstStyle/>
          <a:p>
            <a:pPr algn="l"/>
            <a:r>
              <a:rPr lang="en-IN" sz="1600" b="1" i="0" u="none" strike="noStrike" baseline="0" dirty="0">
                <a:solidFill>
                  <a:srgbClr val="000000"/>
                </a:solidFill>
                <a:latin typeface="+mn-lt"/>
              </a:rPr>
              <a:t>1. Points: </a:t>
            </a:r>
            <a:endParaRPr lang="en-IN" sz="1600" b="0" i="0" u="none" strike="noStrike" baseline="0" dirty="0">
              <a:solidFill>
                <a:srgbClr val="000000"/>
              </a:solidFill>
              <a:latin typeface="+mn-lt"/>
            </a:endParaRPr>
          </a:p>
          <a:p>
            <a:pPr algn="l"/>
            <a:r>
              <a:rPr lang="en-US" sz="1600" b="0" i="0" u="none" strike="noStrike" baseline="0" dirty="0">
                <a:solidFill>
                  <a:srgbClr val="000000"/>
                </a:solidFill>
                <a:latin typeface="+mn-lt"/>
              </a:rPr>
              <a:t>The Disney+ </a:t>
            </a:r>
            <a:r>
              <a:rPr lang="en-US" sz="1600" b="0" i="0" u="none" strike="noStrike" baseline="0" dirty="0" err="1">
                <a:solidFill>
                  <a:srgbClr val="000000"/>
                </a:solidFill>
                <a:latin typeface="+mn-lt"/>
              </a:rPr>
              <a:t>Hotstarapp</a:t>
            </a:r>
            <a:r>
              <a:rPr lang="en-US" sz="1600" b="0" i="0" u="none" strike="noStrike" baseline="0" dirty="0">
                <a:solidFill>
                  <a:srgbClr val="000000"/>
                </a:solidFill>
                <a:latin typeface="+mn-lt"/>
              </a:rPr>
              <a:t> offers a point system that allows users to earn points for activities such as viewing shows, filling out questionnaires, and referring friends. The points can be redeemed for premium content or for special contests. </a:t>
            </a:r>
          </a:p>
          <a:p>
            <a:pPr algn="l"/>
            <a:r>
              <a:rPr lang="en-IN" sz="1600" b="1" i="0" u="none" strike="noStrike" baseline="0" dirty="0">
                <a:solidFill>
                  <a:srgbClr val="000000"/>
                </a:solidFill>
                <a:latin typeface="+mn-lt"/>
              </a:rPr>
              <a:t>2. Badges: </a:t>
            </a:r>
            <a:endParaRPr lang="en-IN" sz="1600" b="0" i="0" u="none" strike="noStrike" baseline="0" dirty="0">
              <a:solidFill>
                <a:srgbClr val="000000"/>
              </a:solidFill>
              <a:latin typeface="+mn-lt"/>
            </a:endParaRPr>
          </a:p>
          <a:p>
            <a:pPr algn="l"/>
            <a:r>
              <a:rPr lang="en-US" sz="1600" b="0" i="0" u="none" strike="noStrike" baseline="0" dirty="0">
                <a:solidFill>
                  <a:srgbClr val="000000"/>
                </a:solidFill>
                <a:latin typeface="+mn-lt"/>
              </a:rPr>
              <a:t>The Disney+ </a:t>
            </a:r>
            <a:r>
              <a:rPr lang="en-US" sz="1600" b="0" i="0" u="none" strike="noStrike" baseline="0" dirty="0" err="1">
                <a:solidFill>
                  <a:srgbClr val="000000"/>
                </a:solidFill>
                <a:latin typeface="+mn-lt"/>
              </a:rPr>
              <a:t>Hotstarapp</a:t>
            </a:r>
            <a:r>
              <a:rPr lang="en-US" sz="1600" b="0" i="0" u="none" strike="noStrike" baseline="0" dirty="0">
                <a:solidFill>
                  <a:srgbClr val="000000"/>
                </a:solidFill>
                <a:latin typeface="+mn-lt"/>
              </a:rPr>
              <a:t> includes a badge system that awards users for accomplishing specific tasks or reaching certain milestones. Badges can be awarded for doing things like watching a specific number of movies or TV shows, filling out a survey, or introducing friends. </a:t>
            </a:r>
          </a:p>
          <a:p>
            <a:pPr algn="l"/>
            <a:r>
              <a:rPr lang="en-IN" sz="1600" b="1" i="0" u="none" strike="noStrike" baseline="0" dirty="0">
                <a:solidFill>
                  <a:srgbClr val="000000"/>
                </a:solidFill>
                <a:latin typeface="+mn-lt"/>
              </a:rPr>
              <a:t>3. </a:t>
            </a:r>
            <a:r>
              <a:rPr lang="en-IN" sz="1600" b="1" i="0" u="none" strike="noStrike" baseline="0" dirty="0" err="1">
                <a:solidFill>
                  <a:srgbClr val="000000"/>
                </a:solidFill>
                <a:latin typeface="+mn-lt"/>
              </a:rPr>
              <a:t>Leaderboards</a:t>
            </a:r>
            <a:r>
              <a:rPr lang="en-IN" sz="1600" b="1" i="0" u="none" strike="noStrike" baseline="0" dirty="0">
                <a:solidFill>
                  <a:srgbClr val="000000"/>
                </a:solidFill>
                <a:latin typeface="+mn-lt"/>
              </a:rPr>
              <a:t>: </a:t>
            </a:r>
            <a:endParaRPr lang="en-IN" sz="1600" b="0" i="0" u="none" strike="noStrike" baseline="0" dirty="0">
              <a:solidFill>
                <a:srgbClr val="000000"/>
              </a:solidFill>
              <a:latin typeface="+mn-lt"/>
            </a:endParaRPr>
          </a:p>
          <a:p>
            <a:pPr algn="l"/>
            <a:r>
              <a:rPr lang="en-US" sz="1600" b="0" i="0" u="none" strike="noStrike" baseline="0" dirty="0">
                <a:solidFill>
                  <a:srgbClr val="000000"/>
                </a:solidFill>
                <a:latin typeface="+mn-lt"/>
              </a:rPr>
              <a:t>The Disney+ </a:t>
            </a:r>
            <a:r>
              <a:rPr lang="en-US" sz="1600" b="0" i="0" u="none" strike="noStrike" baseline="0" dirty="0" err="1">
                <a:solidFill>
                  <a:srgbClr val="000000"/>
                </a:solidFill>
                <a:latin typeface="+mn-lt"/>
              </a:rPr>
              <a:t>Hotstarapp</a:t>
            </a:r>
            <a:r>
              <a:rPr lang="en-US" sz="1600" b="0" i="0" u="none" strike="noStrike" baseline="0" dirty="0">
                <a:solidFill>
                  <a:srgbClr val="000000"/>
                </a:solidFill>
                <a:latin typeface="+mn-lt"/>
              </a:rPr>
              <a:t> contains a leaderboard that tells users how they rank in terms of points gained in comparison to other users. This motivates people to compete to see who can get the greatest score. </a:t>
            </a:r>
          </a:p>
        </p:txBody>
      </p:sp>
    </p:spTree>
    <p:extLst>
      <p:ext uri="{BB962C8B-B14F-4D97-AF65-F5344CB8AC3E}">
        <p14:creationId xmlns:p14="http://schemas.microsoft.com/office/powerpoint/2010/main" val="420333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39"/>
          <p:cNvSpPr txBox="1">
            <a:spLocks noGrp="1"/>
          </p:cNvSpPr>
          <p:nvPr>
            <p:ph type="sldNum" idx="12"/>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latin typeface="Proxima Nova"/>
                <a:ea typeface="Proxima Nova"/>
                <a:cs typeface="Proxima Nova"/>
                <a:sym typeface="Proxima Nova"/>
              </a:rPr>
              <a:t>6</a:t>
            </a:fld>
            <a:endParaRPr sz="900">
              <a:latin typeface="Proxima Nova"/>
              <a:ea typeface="Proxima Nova"/>
              <a:cs typeface="Proxima Nova"/>
              <a:sym typeface="Proxima Nova"/>
            </a:endParaRPr>
          </a:p>
        </p:txBody>
      </p:sp>
      <p:sp>
        <p:nvSpPr>
          <p:cNvPr id="656" name="Google Shape;656;p39"/>
          <p:cNvSpPr txBox="1"/>
          <p:nvPr/>
        </p:nvSpPr>
        <p:spPr>
          <a:xfrm>
            <a:off x="638175" y="654907"/>
            <a:ext cx="44325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lt1"/>
              </a:solidFill>
              <a:latin typeface="Calibri"/>
              <a:ea typeface="Calibri"/>
              <a:cs typeface="Calibri"/>
              <a:sym typeface="Calibri"/>
            </a:endParaRPr>
          </a:p>
        </p:txBody>
      </p:sp>
      <p:sp>
        <p:nvSpPr>
          <p:cNvPr id="657" name="Google Shape;657;p39"/>
          <p:cNvSpPr txBox="1"/>
          <p:nvPr/>
        </p:nvSpPr>
        <p:spPr>
          <a:xfrm>
            <a:off x="638175" y="1507524"/>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658" name="Google Shape;658;p39"/>
          <p:cNvSpPr txBox="1"/>
          <p:nvPr/>
        </p:nvSpPr>
        <p:spPr>
          <a:xfrm>
            <a:off x="630250" y="1768600"/>
            <a:ext cx="7557300" cy="1829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500" dirty="0">
                <a:solidFill>
                  <a:srgbClr val="FFFF00"/>
                </a:solidFill>
                <a:latin typeface="Lato"/>
                <a:ea typeface="Lato"/>
                <a:cs typeface="Lato"/>
                <a:sym typeface="Lato"/>
              </a:rPr>
              <a:t>Industry Project Part 1</a:t>
            </a:r>
            <a:r>
              <a:rPr lang="en-IN" sz="4500" dirty="0">
                <a:solidFill>
                  <a:schemeClr val="lt1"/>
                </a:solidFill>
                <a:latin typeface="Lato"/>
                <a:ea typeface="Lato"/>
                <a:cs typeface="Lato"/>
                <a:sym typeface="Lato"/>
              </a:rPr>
              <a:t> </a:t>
            </a:r>
          </a:p>
          <a:p>
            <a:pPr marL="0" marR="0" lvl="0" indent="0" algn="ctr" rtl="0">
              <a:spcBef>
                <a:spcPts val="0"/>
              </a:spcBef>
              <a:spcAft>
                <a:spcPts val="0"/>
              </a:spcAft>
              <a:buNone/>
            </a:pPr>
            <a:endParaRPr lang="en-IN" sz="4500" dirty="0">
              <a:solidFill>
                <a:schemeClr val="lt1"/>
              </a:solidFill>
              <a:latin typeface="Lato"/>
              <a:ea typeface="Lato"/>
              <a:cs typeface="Lato"/>
              <a:sym typeface="Lato"/>
            </a:endParaRPr>
          </a:p>
        </p:txBody>
      </p:sp>
      <p:sp>
        <p:nvSpPr>
          <p:cNvPr id="659" name="Google Shape;659;p39"/>
          <p:cNvSpPr txBox="1"/>
          <p:nvPr/>
        </p:nvSpPr>
        <p:spPr>
          <a:xfrm>
            <a:off x="654650" y="2351911"/>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55"/>
          <p:cNvSpPr txBox="1">
            <a:spLocks noGrp="1"/>
          </p:cNvSpPr>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60</a:t>
            </a:fld>
            <a:endParaRPr/>
          </a:p>
        </p:txBody>
      </p:sp>
      <p:sp>
        <p:nvSpPr>
          <p:cNvPr id="801" name="Google Shape;801;p55"/>
          <p:cNvSpPr txBox="1">
            <a:spLocks noGrp="1"/>
          </p:cNvSpPr>
          <p:nvPr>
            <p:ph type="body" idx="1"/>
          </p:nvPr>
        </p:nvSpPr>
        <p:spPr>
          <a:xfrm>
            <a:off x="185900" y="718850"/>
            <a:ext cx="8958000" cy="4048500"/>
          </a:xfrm>
          <a:prstGeom prst="rect">
            <a:avLst/>
          </a:prstGeom>
        </p:spPr>
        <p:txBody>
          <a:bodyPr spcFirstLastPara="1" wrap="square" lIns="91425" tIns="45700" rIns="91425" bIns="45700" anchor="t" anchorCtr="0">
            <a:noAutofit/>
          </a:bodyPr>
          <a:lstStyle/>
          <a:p>
            <a:pPr algn="l" rtl="0">
              <a:spcBef>
                <a:spcPts val="0"/>
              </a:spcBef>
              <a:spcAft>
                <a:spcPts val="0"/>
              </a:spcAft>
            </a:pPr>
            <a:endParaRPr lang="en-US" sz="1200" i="1" dirty="0">
              <a:solidFill>
                <a:srgbClr val="000000"/>
              </a:solidFill>
              <a:latin typeface="Lato" panose="020F0502020204030203" pitchFamily="34" charset="0"/>
            </a:endParaRPr>
          </a:p>
          <a:p>
            <a:pPr algn="l" rtl="0">
              <a:spcBef>
                <a:spcPts val="0"/>
              </a:spcBef>
              <a:spcAft>
                <a:spcPts val="0"/>
              </a:spcAft>
            </a:pPr>
            <a:r>
              <a:rPr lang="en-US" sz="1200" b="0" i="1" u="none" strike="noStrike" dirty="0">
                <a:solidFill>
                  <a:srgbClr val="000000"/>
                </a:solidFill>
                <a:effectLst/>
                <a:latin typeface="Lato" panose="020F0502020204030203" pitchFamily="34" charset="0"/>
              </a:rPr>
              <a:t>All content and material on the </a:t>
            </a:r>
            <a:r>
              <a:rPr lang="en-US" sz="1200" b="0" i="1" u="none" strike="noStrike" dirty="0" err="1">
                <a:solidFill>
                  <a:srgbClr val="000000"/>
                </a:solidFill>
                <a:effectLst/>
                <a:latin typeface="Lato" panose="020F0502020204030203" pitchFamily="34" charset="0"/>
              </a:rPr>
              <a:t>upGrad</a:t>
            </a:r>
            <a:r>
              <a:rPr lang="en-US" sz="1200" b="0" i="1" u="none" strike="noStrike" dirty="0">
                <a:solidFill>
                  <a:srgbClr val="000000"/>
                </a:solidFill>
                <a:effectLst/>
                <a:latin typeface="Lato" panose="020F0502020204030203" pitchFamily="34" charset="0"/>
              </a:rPr>
              <a:t> website is copyrighted material, belonging to either </a:t>
            </a:r>
            <a:r>
              <a:rPr lang="en-US" sz="1200" b="0" i="1" u="none" strike="noStrike" dirty="0" err="1">
                <a:solidFill>
                  <a:srgbClr val="000000"/>
                </a:solidFill>
                <a:effectLst/>
                <a:latin typeface="Lato" panose="020F0502020204030203" pitchFamily="34" charset="0"/>
              </a:rPr>
              <a:t>upGrad</a:t>
            </a:r>
            <a:r>
              <a:rPr lang="en-US" sz="1200" b="0" i="1" u="none" strike="noStrike" dirty="0">
                <a:solidFill>
                  <a:srgbClr val="000000"/>
                </a:solidFill>
                <a:effectLst/>
                <a:latin typeface="Lato" panose="020F0502020204030203" pitchFamily="34" charset="0"/>
              </a:rPr>
              <a:t> or its bona fide contributors, and is purely for the dissemination of education. You are permitted to access, print, and download extracts from this site purely for your own education only and on the following basis:</a:t>
            </a:r>
            <a:endParaRPr lang="en-US" sz="1200" dirty="0"/>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You can download this document from the website for self-use only.</a:t>
            </a:r>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Any copies of this document, in part or full, saved to disc or to any other storage medium, may be used for subsequent, self-viewing purposes or to print an individual extract or copy for non-commercial personal use only.</a:t>
            </a:r>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Any further dissemination, distribution, reproduction, and copying of the content of the document herein, or the uploading thereof on other websites, or use of the content for any other commercial/unauthorized purposes in any way that could infringe the intellectual property rights of </a:t>
            </a:r>
            <a:r>
              <a:rPr lang="en-US" sz="1200" b="0" i="1" u="none" strike="noStrike" dirty="0" err="1">
                <a:solidFill>
                  <a:srgbClr val="1D1C1D"/>
                </a:solidFill>
                <a:effectLst/>
                <a:latin typeface="Lato" panose="020F0502020204030203" pitchFamily="34" charset="0"/>
              </a:rPr>
              <a:t>upGrad</a:t>
            </a:r>
            <a:r>
              <a:rPr lang="en-US" sz="1200" b="0" i="1" u="none" strike="noStrike" dirty="0">
                <a:solidFill>
                  <a:srgbClr val="1D1C1D"/>
                </a:solidFill>
                <a:effectLst/>
                <a:latin typeface="Lato" panose="020F0502020204030203" pitchFamily="34" charset="0"/>
              </a:rPr>
              <a:t> or its contributors is strictly prohibited.</a:t>
            </a:r>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No graphics, images, or photographs from any accompanying text in this document will be used separately for unauthorized purposes.</a:t>
            </a:r>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No material in this document will be modified, adapted, or altered in any way.</a:t>
            </a:r>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No part of this document or </a:t>
            </a:r>
            <a:r>
              <a:rPr lang="en-US" sz="1200" b="0" i="1" u="none" strike="noStrike" dirty="0" err="1">
                <a:solidFill>
                  <a:srgbClr val="1D1C1D"/>
                </a:solidFill>
                <a:effectLst/>
                <a:latin typeface="Lato" panose="020F0502020204030203" pitchFamily="34" charset="0"/>
              </a:rPr>
              <a:t>upGrad</a:t>
            </a:r>
            <a:r>
              <a:rPr lang="en-US" sz="1200" b="0" i="1" u="none" strike="noStrike" dirty="0">
                <a:solidFill>
                  <a:srgbClr val="1D1C1D"/>
                </a:solidFill>
                <a:effectLst/>
                <a:latin typeface="Lato" panose="020F0502020204030203" pitchFamily="34" charset="0"/>
              </a:rPr>
              <a:t> content may be reproduced or stored on any other website or included in any public or private electronic retrieval system or service without </a:t>
            </a:r>
            <a:r>
              <a:rPr lang="en-US" sz="1200" b="0" i="1" u="none" strike="noStrike" dirty="0" err="1">
                <a:solidFill>
                  <a:srgbClr val="1D1C1D"/>
                </a:solidFill>
                <a:effectLst/>
                <a:latin typeface="Lato" panose="020F0502020204030203" pitchFamily="34" charset="0"/>
              </a:rPr>
              <a:t>upGrad’s</a:t>
            </a:r>
            <a:r>
              <a:rPr lang="en-US" sz="1200" b="0" i="1" u="none" strike="noStrike" dirty="0">
                <a:solidFill>
                  <a:srgbClr val="1D1C1D"/>
                </a:solidFill>
                <a:effectLst/>
                <a:latin typeface="Lato" panose="020F0502020204030203" pitchFamily="34" charset="0"/>
              </a:rPr>
              <a:t> prior written permission.</a:t>
            </a:r>
          </a:p>
          <a:p>
            <a:pPr algn="l" rtl="0">
              <a:spcBef>
                <a:spcPts val="0"/>
              </a:spcBef>
              <a:spcAft>
                <a:spcPts val="0"/>
              </a:spcAft>
              <a:buFont typeface="Arial" panose="020B0604020202020204" pitchFamily="34" charset="0"/>
              <a:buChar char="•"/>
            </a:pPr>
            <a:r>
              <a:rPr lang="en-US" sz="1200" b="0" i="1" u="none" strike="noStrike" dirty="0">
                <a:solidFill>
                  <a:srgbClr val="1D1C1D"/>
                </a:solidFill>
                <a:effectLst/>
                <a:latin typeface="Lato" panose="020F0502020204030203" pitchFamily="34" charset="0"/>
              </a:rPr>
              <a:t>Any rights not expressly granted in these terms are reserved.</a:t>
            </a:r>
          </a:p>
          <a:p>
            <a:pPr marL="0" lvl="0" indent="0" algn="l" rtl="0">
              <a:lnSpc>
                <a:spcPct val="107916"/>
              </a:lnSpc>
              <a:spcBef>
                <a:spcPts val="0"/>
              </a:spcBef>
              <a:spcAft>
                <a:spcPts val="0"/>
              </a:spcAft>
              <a:buClr>
                <a:schemeClr val="dk1"/>
              </a:buClr>
              <a:buSzPts val="1100"/>
              <a:buFont typeface="Arial"/>
              <a:buNone/>
            </a:pPr>
            <a:endParaRPr sz="1200" dirty="0">
              <a:latin typeface="Lato"/>
              <a:ea typeface="Lato"/>
              <a:cs typeface="Lato"/>
              <a:sym typeface="Lato"/>
            </a:endParaRPr>
          </a:p>
        </p:txBody>
      </p:sp>
      <p:sp>
        <p:nvSpPr>
          <p:cNvPr id="802" name="Google Shape;802;p55"/>
          <p:cNvSpPr txBox="1">
            <a:spLocks noGrp="1"/>
          </p:cNvSpPr>
          <p:nvPr>
            <p:ph type="title"/>
          </p:nvPr>
        </p:nvSpPr>
        <p:spPr>
          <a:xfrm>
            <a:off x="316679" y="121966"/>
            <a:ext cx="37359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Disclaimer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6"/>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Task 1: Market Sizing</a:t>
            </a:r>
            <a:endParaRPr dirty="0"/>
          </a:p>
        </p:txBody>
      </p:sp>
    </p:spTree>
    <p:extLst>
      <p:ext uri="{BB962C8B-B14F-4D97-AF65-F5344CB8AC3E}">
        <p14:creationId xmlns:p14="http://schemas.microsoft.com/office/powerpoint/2010/main" val="150301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37"/>
          <p:cNvSpPr txBox="1">
            <a:spLocks noGrp="1"/>
          </p:cNvSpPr>
          <p:nvPr>
            <p:ph type="title"/>
          </p:nvPr>
        </p:nvSpPr>
        <p:spPr>
          <a:xfrm>
            <a:off x="316673" y="121975"/>
            <a:ext cx="7182825"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Task 1: Market Sizing &amp; Target Market Identification</a:t>
            </a:r>
            <a:endParaRPr dirty="0"/>
          </a:p>
        </p:txBody>
      </p:sp>
      <p:sp>
        <p:nvSpPr>
          <p:cNvPr id="636" name="Google Shape;636;p37"/>
          <p:cNvSpPr txBox="1"/>
          <p:nvPr/>
        </p:nvSpPr>
        <p:spPr>
          <a:xfrm>
            <a:off x="0" y="664369"/>
            <a:ext cx="9083876" cy="6771106"/>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sz="2400" b="1" dirty="0">
                <a:latin typeface="+mj-lt"/>
              </a:rPr>
              <a:t>TAM(Total Available Market): </a:t>
            </a:r>
            <a:r>
              <a:rPr lang="en-IN" sz="1800" dirty="0">
                <a:solidFill>
                  <a:schemeClr val="dk1"/>
                </a:solidFill>
                <a:latin typeface="Calibri"/>
                <a:ea typeface="Calibri"/>
                <a:cs typeface="Calibri"/>
                <a:sym typeface="Calibri"/>
              </a:rPr>
              <a:t> Total Population of India is 1.4 Billion </a:t>
            </a:r>
            <a:r>
              <a:rPr lang="en-IN" sz="1800" dirty="0" err="1">
                <a:solidFill>
                  <a:schemeClr val="dk1"/>
                </a:solidFill>
                <a:latin typeface="Calibri"/>
                <a:ea typeface="Calibri"/>
                <a:cs typeface="Calibri"/>
                <a:sym typeface="Calibri"/>
              </a:rPr>
              <a:t>ie</a:t>
            </a:r>
            <a:r>
              <a:rPr lang="en-IN" sz="1800" dirty="0">
                <a:solidFill>
                  <a:schemeClr val="dk1"/>
                </a:solidFill>
                <a:latin typeface="Calibri"/>
                <a:ea typeface="Calibri"/>
                <a:cs typeface="Calibri"/>
                <a:sym typeface="Calibri"/>
              </a:rPr>
              <a:t> 140 Crores. Considering urban and rural population to be in the ration of 30: 70, Approximate urban population is 42 Cr and the rural population is 98 Cr.</a:t>
            </a:r>
          </a:p>
          <a:p>
            <a:pPr marL="285750" lvl="0" indent="-285750" algn="l" rtl="0">
              <a:spcBef>
                <a:spcPts val="0"/>
              </a:spcBef>
              <a:spcAft>
                <a:spcPts val="0"/>
              </a:spcAft>
              <a:buFont typeface="Arial" panose="020B0604020202020204" pitchFamily="34" charset="0"/>
              <a:buChar char="•"/>
            </a:pPr>
            <a:endParaRPr lang="en-IN" sz="1800" dirty="0">
              <a:solidFill>
                <a:schemeClr val="dk1"/>
              </a:solidFill>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IN" sz="2400" b="1" dirty="0">
                <a:latin typeface="+mj-lt"/>
              </a:rPr>
              <a:t>SAM (Serviceable Addressable Market): </a:t>
            </a:r>
            <a:r>
              <a:rPr lang="en-IN" sz="1800" b="1" dirty="0" err="1">
                <a:solidFill>
                  <a:schemeClr val="dk1"/>
                </a:solidFill>
                <a:latin typeface="Calibri"/>
                <a:cs typeface="Calibri"/>
                <a:sym typeface="Wingdings" panose="05000000000000000000" pitchFamily="2" charset="2"/>
              </a:rPr>
              <a:t>HotStar</a:t>
            </a:r>
            <a:r>
              <a:rPr lang="en-IN" sz="1800" dirty="0">
                <a:solidFill>
                  <a:schemeClr val="dk1"/>
                </a:solidFill>
                <a:latin typeface="Calibri"/>
                <a:ea typeface="Calibri"/>
                <a:cs typeface="Calibri"/>
                <a:sym typeface="Wingdings" panose="05000000000000000000" pitchFamily="2" charset="2"/>
              </a:rPr>
              <a:t> wants to serve customers with access to fast internet who watch content in English and Local Languages. Assuming 90% of Urban population have access to fast internet and 70% of rural population have access to fast internet we have 0.9*42 Cr= 37.8 and 0.7*98=68.6 Cr. Total of 37.8+68.6=106.4 Cr</a:t>
            </a:r>
          </a:p>
          <a:p>
            <a:pPr marL="285750" lvl="0" indent="-285750" algn="l" rtl="0">
              <a:spcBef>
                <a:spcPts val="0"/>
              </a:spcBef>
              <a:spcAft>
                <a:spcPts val="0"/>
              </a:spcAft>
              <a:buFont typeface="Arial" panose="020B0604020202020204" pitchFamily="34" charset="0"/>
              <a:buChar char="•"/>
            </a:pPr>
            <a:endParaRPr lang="en-IN" sz="1800" dirty="0">
              <a:solidFill>
                <a:schemeClr val="dk1"/>
              </a:solidFill>
              <a:latin typeface="Calibri"/>
              <a:ea typeface="Calibri"/>
              <a:cs typeface="Calibri"/>
              <a:sym typeface="Wingdings" panose="05000000000000000000" pitchFamily="2" charset="2"/>
            </a:endParaRPr>
          </a:p>
          <a:p>
            <a:pPr marL="285750" lvl="0" indent="-285750" algn="l" rtl="0">
              <a:spcBef>
                <a:spcPts val="0"/>
              </a:spcBef>
              <a:spcAft>
                <a:spcPts val="0"/>
              </a:spcAft>
              <a:buFont typeface="Arial" panose="020B0604020202020204" pitchFamily="34" charset="0"/>
              <a:buChar char="•"/>
            </a:pPr>
            <a:r>
              <a:rPr lang="en-IN" sz="2400" b="1" dirty="0">
                <a:solidFill>
                  <a:schemeClr val="dk1"/>
                </a:solidFill>
                <a:latin typeface="Calibri"/>
                <a:ea typeface="Calibri"/>
                <a:cs typeface="Calibri"/>
                <a:sym typeface="Wingdings" panose="05000000000000000000" pitchFamily="2" charset="2"/>
              </a:rPr>
              <a:t>TARGET AUDIENCE: </a:t>
            </a:r>
            <a:r>
              <a:rPr lang="en-IN" sz="1800" dirty="0">
                <a:solidFill>
                  <a:schemeClr val="dk1"/>
                </a:solidFill>
                <a:latin typeface="Calibri"/>
                <a:ea typeface="Calibri"/>
                <a:cs typeface="Calibri"/>
                <a:sym typeface="Wingdings" panose="05000000000000000000" pitchFamily="2" charset="2"/>
              </a:rPr>
              <a:t>As per our business model, we filter on age group of 18 to 45 who have a smart phone or TV to watch OTT. Assuming 70% of Urban population who have access to fast internet and in the desired age group and 80% of Rural Population with similar filters: (0.7*37.8+0.8*68.6)=26.46+54.88=81.34 Cr.</a:t>
            </a:r>
            <a:endParaRPr lang="en-IN" sz="2400" dirty="0">
              <a:solidFill>
                <a:schemeClr val="dk1"/>
              </a:solidFill>
              <a:latin typeface="Calibri"/>
              <a:ea typeface="Calibri"/>
              <a:cs typeface="Calibri"/>
              <a:sym typeface="Calibri"/>
            </a:endParaRPr>
          </a:p>
          <a:p>
            <a:pPr marL="0" lvl="0" indent="0" algn="l" rtl="0">
              <a:spcBef>
                <a:spcPts val="0"/>
              </a:spcBef>
              <a:spcAft>
                <a:spcPts val="0"/>
              </a:spcAft>
              <a:buNone/>
            </a:pPr>
            <a:endParaRPr lang="en-IN" sz="1800" dirty="0">
              <a:solidFill>
                <a:schemeClr val="dk1"/>
              </a:solidFill>
              <a:latin typeface="Calibri"/>
              <a:ea typeface="Calibri"/>
              <a:cs typeface="Calibri"/>
              <a:sym typeface="Calibri"/>
            </a:endParaRPr>
          </a:p>
          <a:p>
            <a:pPr marL="0" lvl="0" indent="0" algn="l" rtl="0">
              <a:spcBef>
                <a:spcPts val="0"/>
              </a:spcBef>
              <a:spcAft>
                <a:spcPts val="0"/>
              </a:spcAft>
              <a:buNone/>
            </a:pPr>
            <a:endParaRPr lang="en-IN" sz="18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6"/>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Task 2: Competitive Analysis</a:t>
            </a:r>
            <a:endParaRPr dirty="0"/>
          </a:p>
        </p:txBody>
      </p:sp>
    </p:spTree>
    <p:extLst>
      <p:ext uri="{BB962C8B-B14F-4D97-AF65-F5344CB8AC3E}">
        <p14:creationId xmlns:p14="http://schemas.microsoft.com/office/powerpoint/2010/main" val="1592066087"/>
      </p:ext>
    </p:extLst>
  </p:cSld>
  <p:clrMapOvr>
    <a:masterClrMapping/>
  </p:clrMapOvr>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2032</TotalTime>
  <Words>8741</Words>
  <Application>Microsoft Office PowerPoint</Application>
  <PresentationFormat>On-screen Show (16:9)</PresentationFormat>
  <Paragraphs>603</Paragraphs>
  <Slides>60</Slides>
  <Notes>60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Calibri</vt:lpstr>
      <vt:lpstr>Roboto</vt:lpstr>
      <vt:lpstr>Lato</vt:lpstr>
      <vt:lpstr>Söhne</vt:lpstr>
      <vt:lpstr>Proxima Nova</vt:lpstr>
      <vt:lpstr>Arial</vt:lpstr>
      <vt:lpstr>MASTER_UPGRAD</vt:lpstr>
      <vt:lpstr>PowerPoint Presentation</vt:lpstr>
      <vt:lpstr>About the Project</vt:lpstr>
      <vt:lpstr>About the Project</vt:lpstr>
      <vt:lpstr>Submission Guidelines</vt:lpstr>
      <vt:lpstr>Submission Guidelines</vt:lpstr>
      <vt:lpstr>PowerPoint Presentation</vt:lpstr>
      <vt:lpstr>Task 1: Market Sizing</vt:lpstr>
      <vt:lpstr>Task 1: Market Sizing &amp; Target Market Identification</vt:lpstr>
      <vt:lpstr>Task 2: Competitive Analysis</vt:lpstr>
      <vt:lpstr>Task 2: Competitor Analysis- Strengths and Weaknesses</vt:lpstr>
      <vt:lpstr>Competitor Analysis- Opportunities and Threats</vt:lpstr>
      <vt:lpstr>Competitor Analysis- UI/UX Features-SignUp OnBoarding &amp; Content Discovery</vt:lpstr>
      <vt:lpstr>Competitor Analysis- UI/UX Features-PlayBack Experience and Additional Features</vt:lpstr>
      <vt:lpstr>Competitor Analysis- Why users choose other products over Disney+HotStar</vt:lpstr>
      <vt:lpstr>Competitor Analysis- In Which UI Areas Disney+HotStar has competitive advantage</vt:lpstr>
      <vt:lpstr>Competitor Analysis- Monetisation: Subscription Model</vt:lpstr>
      <vt:lpstr>Competitor Analysis- Monetisation: Advertising Based Model</vt:lpstr>
      <vt:lpstr>Task 3: User Research</vt:lpstr>
      <vt:lpstr>Task 3: User Research-Hypothesis</vt:lpstr>
      <vt:lpstr>Task 3: User Research-Survey &amp; Interview Questionnaire</vt:lpstr>
      <vt:lpstr>Task 3: User Research-Key Needs and Pain Points</vt:lpstr>
      <vt:lpstr>Task 4: Building Product Artefacts-Segments of Users</vt:lpstr>
      <vt:lpstr>Task 4: Building Product Artefacts-Persona Sports Fan &amp; Movie and TV Show Enthusiast</vt:lpstr>
      <vt:lpstr>Task 4: Building Product Artefacts-Persona For Disney+HotStar: Sports Fan</vt:lpstr>
      <vt:lpstr>Task 4: Building Product Artefacts-Persona For Disney+HotStar: Movie and TV Show Enthusiast</vt:lpstr>
      <vt:lpstr>Task 4: Building Product Artefacts-Anti Persona For Disney-HotStar</vt:lpstr>
      <vt:lpstr>Task 4: Building Product Artefacts-Accepted Consumer Beliefs</vt:lpstr>
      <vt:lpstr>Task 5: Product/Market Expansion Using Ansoff Matrix</vt:lpstr>
      <vt:lpstr>Task 5: Product/Market Expansion Using Ansoff Matrix</vt:lpstr>
      <vt:lpstr>Task 5: Product/Market Expansion Using Ansoff Matrix</vt:lpstr>
      <vt:lpstr>PowerPoint Presentation</vt:lpstr>
      <vt:lpstr>Task 6: Building Activation and Retention Strategies</vt:lpstr>
      <vt:lpstr>Task 6: Building Activation and Retention Strategies</vt:lpstr>
      <vt:lpstr>Task 6: Building Activation and Retention Strategies</vt:lpstr>
      <vt:lpstr>Task 6: Building Activation and Retention Strategies</vt:lpstr>
      <vt:lpstr>Task 6: Building Activation and Retention Strategies</vt:lpstr>
      <vt:lpstr>Task 6: Building Activation and Retention Strategies</vt:lpstr>
      <vt:lpstr>Task 6: Building Activation and Retention Strategies</vt:lpstr>
      <vt:lpstr>Task 6: Building Activation and Retention Strategies</vt:lpstr>
      <vt:lpstr>PowerPoint Presentation</vt:lpstr>
      <vt:lpstr>Task 7: Building Acquisiton and Monetisation Strategies</vt:lpstr>
      <vt:lpstr>Task 7: Building Acquisiton and Monetisation Strategies</vt:lpstr>
      <vt:lpstr>Task 7: Building Acquisiton and Monetisation Strategies</vt:lpstr>
      <vt:lpstr>Task 7: Building Acquisiton and Monetisation Strategies</vt:lpstr>
      <vt:lpstr>Task 7: Building Acquisiton and Monetisation Strategies</vt:lpstr>
      <vt:lpstr>Task 7: Building Acquisiton and Monetisation Strategies</vt:lpstr>
      <vt:lpstr>Task 7: Building Acquisiton and Monetisation Strategies</vt:lpstr>
      <vt:lpstr>Task 7: Part B: Monetisation Strategies</vt:lpstr>
      <vt:lpstr>Task 7: Part B: Monetisation Strategies</vt:lpstr>
      <vt:lpstr>Task 7: Part B: Monetisation Strategies</vt:lpstr>
      <vt:lpstr>Task 7: Part B: Monetisation Strategies</vt:lpstr>
      <vt:lpstr>Task 7: Part B: Monetisation Strategies</vt:lpstr>
      <vt:lpstr>Task 7: Part B: Monetisation Strategies</vt:lpstr>
      <vt:lpstr>PowerPoint Presentation</vt:lpstr>
      <vt:lpstr>Task 8: Building Product Roadmap</vt:lpstr>
      <vt:lpstr>Task 8: Building Product Roadmap</vt:lpstr>
      <vt:lpstr>Task 8: Building Product Roadmap</vt:lpstr>
      <vt:lpstr>Task 8: Building Product Roadmap</vt:lpstr>
      <vt:lpstr>Task 8: Building Product Roadmap</vt:lpstr>
      <vt:lpstr>Disclaimer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Jasmine Mehta</dc:creator>
  <cp:lastModifiedBy>the homecoming</cp:lastModifiedBy>
  <cp:revision>51</cp:revision>
  <dcterms:modified xsi:type="dcterms:W3CDTF">2023-05-03T17:31:16Z</dcterms:modified>
</cp:coreProperties>
</file>