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4"/>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1" r:id="rId14"/>
    <p:sldId id="272" r:id="rId15"/>
    <p:sldId id="278" r:id="rId16"/>
    <p:sldId id="270" r:id="rId17"/>
    <p:sldId id="273" r:id="rId18"/>
    <p:sldId id="274" r:id="rId19"/>
    <p:sldId id="275" r:id="rId20"/>
    <p:sldId id="276" r:id="rId21"/>
    <p:sldId id="279"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Lato" panose="020F0502020204030203" pitchFamily="34" charset="0"/>
      <p:regular r:id="rId29"/>
      <p:bold r:id="rId30"/>
      <p:italic r:id="rId31"/>
      <p:boldItalic r:id="rId32"/>
    </p:embeddedFont>
    <p:embeddedFont>
      <p:font typeface="Proxima Nova" panose="020B060402020202020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91B962-C026-428A-8EF9-DC035DDF0A0B}">
  <a:tblStyle styleId="{8491B962-C026-428A-8EF9-DC035DDF0A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e35fc995b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e35fc995be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ge35fc995be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e35fc995b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35fc995be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e35fc995be_0_4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e35fc995be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ge35fc995b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e35fc995b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e35fc995be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ge35fc995be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35fc995b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e35fc995be_0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ge35fc995be_0_7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e35fc995be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ge35fc995b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765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e35fc995b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e35fc995be_0_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2" name="Google Shape;762;ge35fc995be_0_8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e35fc995be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0" name="Google Shape;770;ge35fc995be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e35fc995b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e35fc995be_0_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ge35fc995be_0_9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e341697d2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e341697d2b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ge341697d2b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e35fc995b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e35fc995be_0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ge35fc995be_0_1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e35fc995b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e35fc995be_0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ge35fc995be_0_1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3010108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e35fc995b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e35fc995be_0_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ge35fc995be_0_10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e341697d2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e341697d2b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ge341697d2b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e341697d2b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e341697d2b_2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ge341697d2b_2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e341697d2b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e341697d2b_2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ge341697d2b_2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3" name="Google Shape;6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e341697d2b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e341697d2b_2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ge341697d2b_2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e341697d2b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e341697d2b_2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ge341697d2b_2_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e35fc995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e35fc995be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e35fc995be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3" name="Google Shape;13;p1"/>
          <p:cNvPicPr preferRelativeResize="0"/>
          <p:nvPr/>
        </p:nvPicPr>
        <p:blipFill rotWithShape="1">
          <a:blip r:embed="rId34">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pic>
        <p:nvPicPr>
          <p:cNvPr id="615" name="Google Shape;615;p34"/>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16" name="Google Shape;616;p3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
        <p:nvSpPr>
          <p:cNvPr id="617" name="Google Shape;617;p34"/>
          <p:cNvSpPr txBox="1"/>
          <p:nvPr/>
        </p:nvSpPr>
        <p:spPr>
          <a:xfrm>
            <a:off x="567425" y="1998952"/>
            <a:ext cx="6895200" cy="15774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000"/>
              <a:buFont typeface="Proxima Nova"/>
              <a:buNone/>
            </a:pPr>
            <a:r>
              <a:rPr lang="en-IN" sz="4000">
                <a:solidFill>
                  <a:schemeClr val="dk1"/>
                </a:solidFill>
                <a:latin typeface="Lato"/>
                <a:ea typeface="Lato"/>
                <a:cs typeface="Lato"/>
                <a:sym typeface="Lato"/>
              </a:rPr>
              <a:t>Growth Product Management Specialisation</a:t>
            </a:r>
            <a:endParaRPr sz="4000">
              <a:solidFill>
                <a:schemeClr val="dk1"/>
              </a:solidFill>
              <a:latin typeface="Lato"/>
              <a:ea typeface="Lato"/>
              <a:cs typeface="Lato"/>
              <a:sym typeface="Lato"/>
            </a:endParaRPr>
          </a:p>
          <a:p>
            <a:pPr marL="0" marR="0" lvl="0" indent="0" algn="ctr" rtl="0">
              <a:lnSpc>
                <a:spcPct val="90000"/>
              </a:lnSpc>
              <a:spcBef>
                <a:spcPts val="0"/>
              </a:spcBef>
              <a:spcAft>
                <a:spcPts val="0"/>
              </a:spcAft>
              <a:buClr>
                <a:schemeClr val="dk1"/>
              </a:buClr>
              <a:buSzPts val="4000"/>
              <a:buFont typeface="Proxima Nova"/>
              <a:buNone/>
            </a:pPr>
            <a:r>
              <a:rPr lang="en-IN" sz="2700">
                <a:solidFill>
                  <a:srgbClr val="F5333F"/>
                </a:solidFill>
                <a:latin typeface="Lato"/>
                <a:ea typeface="Lato"/>
                <a:cs typeface="Lato"/>
                <a:sym typeface="Lato"/>
              </a:rPr>
              <a:t>Industry Project</a:t>
            </a:r>
            <a:endParaRPr sz="2700">
              <a:solidFill>
                <a:srgbClr val="F5333F"/>
              </a:solidFill>
              <a:latin typeface="Lato"/>
              <a:ea typeface="Lato"/>
              <a:cs typeface="Lato"/>
              <a:sym typeface="Lato"/>
            </a:endParaRPr>
          </a:p>
        </p:txBody>
      </p:sp>
      <p:sp>
        <p:nvSpPr>
          <p:cNvPr id="618" name="Google Shape;618;p34"/>
          <p:cNvSpPr txBox="1"/>
          <p:nvPr/>
        </p:nvSpPr>
        <p:spPr>
          <a:xfrm>
            <a:off x="2466400" y="3780175"/>
            <a:ext cx="3544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300">
                <a:latin typeface="Lato"/>
                <a:ea typeface="Lato"/>
                <a:cs typeface="Lato"/>
                <a:sym typeface="Lato"/>
              </a:rPr>
              <a:t>Name: </a:t>
            </a:r>
            <a:endParaRPr sz="23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44"/>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702" name="Google Shape;702;p44"/>
          <p:cNvSpPr txBox="1">
            <a:spLocks noGrp="1"/>
          </p:cNvSpPr>
          <p:nvPr>
            <p:ph type="title"/>
          </p:nvPr>
        </p:nvSpPr>
        <p:spPr>
          <a:xfrm>
            <a:off x="316673" y="121975"/>
            <a:ext cx="57813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Task 4: Building Product Artefacts</a:t>
            </a:r>
            <a:endParaRPr>
              <a:latin typeface="Lato"/>
              <a:ea typeface="Lato"/>
              <a:cs typeface="Lato"/>
              <a:sym typeface="Lato"/>
            </a:endParaRPr>
          </a:p>
        </p:txBody>
      </p:sp>
      <p:sp>
        <p:nvSpPr>
          <p:cNvPr id="703" name="Google Shape;703;p44"/>
          <p:cNvSpPr txBox="1"/>
          <p:nvPr/>
        </p:nvSpPr>
        <p:spPr>
          <a:xfrm>
            <a:off x="6196975" y="4127175"/>
            <a:ext cx="28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Lato"/>
                <a:ea typeface="Lato"/>
                <a:cs typeface="Lato"/>
                <a:sym typeface="Lato"/>
              </a:rPr>
              <a:t>&lt;Add more slides if required&gt;</a:t>
            </a:r>
            <a:endParaRPr>
              <a:latin typeface="Lato"/>
              <a:ea typeface="Lato"/>
              <a:cs typeface="Lato"/>
              <a:sym typeface="Lato"/>
            </a:endParaRPr>
          </a:p>
        </p:txBody>
      </p:sp>
      <p:sp>
        <p:nvSpPr>
          <p:cNvPr id="704" name="Google Shape;704;p44"/>
          <p:cNvSpPr txBox="1">
            <a:spLocks noGrp="1"/>
          </p:cNvSpPr>
          <p:nvPr>
            <p:ph type="body" idx="1"/>
          </p:nvPr>
        </p:nvSpPr>
        <p:spPr>
          <a:xfrm>
            <a:off x="409000" y="805600"/>
            <a:ext cx="5688900" cy="22557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a:latin typeface="Lato"/>
                <a:ea typeface="Lato"/>
                <a:cs typeface="Lato"/>
                <a:sym typeface="Lato"/>
              </a:rPr>
              <a:t>&lt;Add the responses for user segmentation and user beliefs here&gt;</a:t>
            </a:r>
            <a:endParaRPr>
              <a:latin typeface="Lato"/>
              <a:ea typeface="Lato"/>
              <a:cs typeface="Lato"/>
              <a:sym typeface="Lato"/>
            </a:endParaRPr>
          </a:p>
          <a:p>
            <a:pPr marL="0" lvl="0" indent="0" algn="l" rtl="0">
              <a:spcBef>
                <a:spcPts val="750"/>
              </a:spcBef>
              <a:spcAft>
                <a:spcPts val="0"/>
              </a:spcAft>
              <a:buNone/>
            </a:pPr>
            <a:endParaRPr>
              <a:latin typeface="Lato"/>
              <a:ea typeface="Lato"/>
              <a:cs typeface="Lato"/>
              <a:sym typeface="Lato"/>
            </a:endParaRPr>
          </a:p>
          <a:p>
            <a:pPr marL="0" lvl="0" indent="0" algn="l" rtl="0">
              <a:spcBef>
                <a:spcPts val="750"/>
              </a:spcBef>
              <a:spcAft>
                <a:spcPts val="0"/>
              </a:spcAft>
              <a:buNone/>
            </a:pPr>
            <a:endParaRPr>
              <a:latin typeface="Lato"/>
              <a:ea typeface="Lato"/>
              <a:cs typeface="Lato"/>
              <a:sym typeface="Lato"/>
            </a:endParaRPr>
          </a:p>
          <a:p>
            <a:pPr marL="0" lvl="0" indent="0" algn="l" rtl="0">
              <a:spcBef>
                <a:spcPts val="750"/>
              </a:spcBef>
              <a:spcAft>
                <a:spcPts val="0"/>
              </a:spcAft>
              <a:buNone/>
            </a:pPr>
            <a:r>
              <a:rPr lang="en-IN">
                <a:latin typeface="Lato"/>
                <a:ea typeface="Lato"/>
                <a:cs typeface="Lato"/>
                <a:sym typeface="Lato"/>
              </a:rPr>
              <a:t>&lt;Create user personas using UXPressia, then export the images of user personas in the PNG format and them to the Word document provided on the platform&gt;</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6"/>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720" name="Google Shape;720;p46"/>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Task 5: Product/Market Expansion Using Ansoff Matrix</a:t>
            </a:r>
            <a:endParaRPr>
              <a:latin typeface="Lato"/>
              <a:ea typeface="Lato"/>
              <a:cs typeface="Lato"/>
              <a:sym typeface="Lato"/>
            </a:endParaRPr>
          </a:p>
        </p:txBody>
      </p:sp>
      <p:sp>
        <p:nvSpPr>
          <p:cNvPr id="721" name="Google Shape;721;p46"/>
          <p:cNvSpPr txBox="1"/>
          <p:nvPr/>
        </p:nvSpPr>
        <p:spPr>
          <a:xfrm>
            <a:off x="6196975" y="4127175"/>
            <a:ext cx="28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Lato"/>
                <a:ea typeface="Lato"/>
                <a:cs typeface="Lato"/>
                <a:sym typeface="Lato"/>
              </a:rPr>
              <a:t>&lt;Add more slides if required&gt;</a:t>
            </a:r>
            <a:endParaRPr>
              <a:latin typeface="Lato"/>
              <a:ea typeface="Lato"/>
              <a:cs typeface="Lato"/>
              <a:sym typeface="Lato"/>
            </a:endParaRPr>
          </a:p>
        </p:txBody>
      </p:sp>
      <p:sp>
        <p:nvSpPr>
          <p:cNvPr id="722" name="Google Shape;722;p46"/>
          <p:cNvSpPr txBox="1">
            <a:spLocks noGrp="1"/>
          </p:cNvSpPr>
          <p:nvPr>
            <p:ph type="body" idx="1"/>
          </p:nvPr>
        </p:nvSpPr>
        <p:spPr>
          <a:xfrm>
            <a:off x="409000" y="805600"/>
            <a:ext cx="5688900" cy="22557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a:latin typeface="Lato"/>
                <a:ea typeface="Lato"/>
                <a:cs typeface="Lato"/>
                <a:sym typeface="Lato"/>
              </a:rPr>
              <a:t>&lt;Build the growth strategies for all the four quadrants of the Ansoff Matrix, and add all your analysis here&gt;</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47"/>
          <p:cNvSpPr txBox="1">
            <a:spLocks noGrp="1"/>
          </p:cNvSpPr>
          <p:nvPr>
            <p:ph type="sldNum" idx="12"/>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latin typeface="Proxima Nova"/>
                <a:ea typeface="Proxima Nova"/>
                <a:cs typeface="Proxima Nova"/>
                <a:sym typeface="Proxima Nova"/>
              </a:rPr>
              <a:t>12</a:t>
            </a:fld>
            <a:endParaRPr sz="900">
              <a:latin typeface="Proxima Nova"/>
              <a:ea typeface="Proxima Nova"/>
              <a:cs typeface="Proxima Nova"/>
              <a:sym typeface="Proxima Nova"/>
            </a:endParaRPr>
          </a:p>
        </p:txBody>
      </p:sp>
      <p:sp>
        <p:nvSpPr>
          <p:cNvPr id="728" name="Google Shape;728;p47"/>
          <p:cNvSpPr txBox="1"/>
          <p:nvPr/>
        </p:nvSpPr>
        <p:spPr>
          <a:xfrm>
            <a:off x="638175" y="654907"/>
            <a:ext cx="4432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lt1"/>
              </a:solidFill>
              <a:latin typeface="Calibri"/>
              <a:ea typeface="Calibri"/>
              <a:cs typeface="Calibri"/>
              <a:sym typeface="Calibri"/>
            </a:endParaRPr>
          </a:p>
        </p:txBody>
      </p:sp>
      <p:sp>
        <p:nvSpPr>
          <p:cNvPr id="729" name="Google Shape;729;p47"/>
          <p:cNvSpPr txBox="1"/>
          <p:nvPr/>
        </p:nvSpPr>
        <p:spPr>
          <a:xfrm>
            <a:off x="638175" y="1507524"/>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730" name="Google Shape;730;p47"/>
          <p:cNvSpPr txBox="1"/>
          <p:nvPr/>
        </p:nvSpPr>
        <p:spPr>
          <a:xfrm>
            <a:off x="630250" y="1768600"/>
            <a:ext cx="7557300" cy="1829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500" dirty="0">
                <a:solidFill>
                  <a:srgbClr val="FFFF00"/>
                </a:solidFill>
                <a:latin typeface="Lato"/>
                <a:ea typeface="Lato"/>
                <a:cs typeface="Lato"/>
                <a:sym typeface="Lato"/>
              </a:rPr>
              <a:t>Industry Project Part 2</a:t>
            </a:r>
            <a:r>
              <a:rPr lang="en-IN" sz="4500" dirty="0">
                <a:solidFill>
                  <a:schemeClr val="lt1"/>
                </a:solidFill>
                <a:latin typeface="Lato"/>
                <a:ea typeface="Lato"/>
                <a:cs typeface="Lato"/>
                <a:sym typeface="Lato"/>
              </a:rPr>
              <a:t> </a:t>
            </a:r>
            <a:endParaRPr sz="4500" dirty="0">
              <a:solidFill>
                <a:schemeClr val="lt1"/>
              </a:solidFill>
              <a:latin typeface="Lato"/>
              <a:ea typeface="Lato"/>
              <a:cs typeface="Lato"/>
              <a:sym typeface="Lato"/>
            </a:endParaRPr>
          </a:p>
        </p:txBody>
      </p:sp>
      <p:sp>
        <p:nvSpPr>
          <p:cNvPr id="731" name="Google Shape;731;p47"/>
          <p:cNvSpPr txBox="1"/>
          <p:nvPr/>
        </p:nvSpPr>
        <p:spPr>
          <a:xfrm>
            <a:off x="654650" y="2351911"/>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9"/>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747" name="Google Shape;747;p49"/>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6: Building Activation and Retention Strategies</a:t>
            </a:r>
            <a:endParaRPr dirty="0">
              <a:latin typeface="Lato"/>
              <a:ea typeface="Lato"/>
              <a:cs typeface="Lato"/>
              <a:sym typeface="Lato"/>
            </a:endParaRPr>
          </a:p>
        </p:txBody>
      </p:sp>
      <p:sp>
        <p:nvSpPr>
          <p:cNvPr id="748" name="Google Shape;748;p49"/>
          <p:cNvSpPr txBox="1"/>
          <p:nvPr/>
        </p:nvSpPr>
        <p:spPr>
          <a:xfrm>
            <a:off x="6196975" y="4127175"/>
            <a:ext cx="28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Lato"/>
                <a:ea typeface="Lato"/>
                <a:cs typeface="Lato"/>
                <a:sym typeface="Lato"/>
              </a:rPr>
              <a:t>&lt;Add more slides if required&gt;</a:t>
            </a:r>
            <a:endParaRPr>
              <a:latin typeface="Lato"/>
              <a:ea typeface="Lato"/>
              <a:cs typeface="Lato"/>
              <a:sym typeface="Lato"/>
            </a:endParaRPr>
          </a:p>
        </p:txBody>
      </p:sp>
      <p:sp>
        <p:nvSpPr>
          <p:cNvPr id="749" name="Google Shape;749;p49"/>
          <p:cNvSpPr txBox="1">
            <a:spLocks noGrp="1"/>
          </p:cNvSpPr>
          <p:nvPr>
            <p:ph type="body" idx="1"/>
          </p:nvPr>
        </p:nvSpPr>
        <p:spPr>
          <a:xfrm>
            <a:off x="409000" y="805600"/>
            <a:ext cx="5688900" cy="22557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dirty="0">
                <a:latin typeface="Lato"/>
                <a:ea typeface="Lato"/>
                <a:cs typeface="Lato"/>
                <a:sym typeface="Lato"/>
              </a:rPr>
              <a:t>&lt;Answer the questions for part A - Activation here&gt;</a:t>
            </a:r>
            <a:endParaRPr dirty="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50"/>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
        <p:nvSpPr>
          <p:cNvPr id="756" name="Google Shape;756;p50"/>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6: Building Activation and Retention Strategies</a:t>
            </a:r>
            <a:endParaRPr dirty="0">
              <a:latin typeface="Lato"/>
              <a:ea typeface="Lato"/>
              <a:cs typeface="Lato"/>
              <a:sym typeface="Lato"/>
            </a:endParaRPr>
          </a:p>
        </p:txBody>
      </p:sp>
      <p:sp>
        <p:nvSpPr>
          <p:cNvPr id="757" name="Google Shape;757;p50"/>
          <p:cNvSpPr txBox="1"/>
          <p:nvPr/>
        </p:nvSpPr>
        <p:spPr>
          <a:xfrm>
            <a:off x="6196975" y="4127175"/>
            <a:ext cx="28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Lato"/>
                <a:ea typeface="Lato"/>
                <a:cs typeface="Lato"/>
                <a:sym typeface="Lato"/>
              </a:rPr>
              <a:t>&lt;Add more slides if required&gt;</a:t>
            </a:r>
            <a:endParaRPr>
              <a:latin typeface="Lato"/>
              <a:ea typeface="Lato"/>
              <a:cs typeface="Lato"/>
              <a:sym typeface="Lato"/>
            </a:endParaRPr>
          </a:p>
        </p:txBody>
      </p:sp>
      <p:sp>
        <p:nvSpPr>
          <p:cNvPr id="758" name="Google Shape;758;p50"/>
          <p:cNvSpPr txBox="1">
            <a:spLocks noGrp="1"/>
          </p:cNvSpPr>
          <p:nvPr>
            <p:ph type="body" idx="1"/>
          </p:nvPr>
        </p:nvSpPr>
        <p:spPr>
          <a:xfrm>
            <a:off x="409000" y="805600"/>
            <a:ext cx="5688900" cy="22557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dirty="0">
                <a:latin typeface="Lato"/>
                <a:ea typeface="Lato"/>
                <a:cs typeface="Lato"/>
                <a:sym typeface="Lato"/>
              </a:rPr>
              <a:t>&lt;Answer the questions for part B - Retention here&gt;</a:t>
            </a:r>
            <a:endParaRPr dirty="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47"/>
          <p:cNvSpPr txBox="1">
            <a:spLocks noGrp="1"/>
          </p:cNvSpPr>
          <p:nvPr>
            <p:ph type="sldNum" idx="12"/>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latin typeface="Proxima Nova"/>
                <a:ea typeface="Proxima Nova"/>
                <a:cs typeface="Proxima Nova"/>
                <a:sym typeface="Proxima Nova"/>
              </a:rPr>
              <a:t>15</a:t>
            </a:fld>
            <a:endParaRPr sz="900">
              <a:latin typeface="Proxima Nova"/>
              <a:ea typeface="Proxima Nova"/>
              <a:cs typeface="Proxima Nova"/>
              <a:sym typeface="Proxima Nova"/>
            </a:endParaRPr>
          </a:p>
        </p:txBody>
      </p:sp>
      <p:sp>
        <p:nvSpPr>
          <p:cNvPr id="728" name="Google Shape;728;p47"/>
          <p:cNvSpPr txBox="1"/>
          <p:nvPr/>
        </p:nvSpPr>
        <p:spPr>
          <a:xfrm>
            <a:off x="638175" y="654907"/>
            <a:ext cx="4432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lt1"/>
              </a:solidFill>
              <a:latin typeface="Calibri"/>
              <a:ea typeface="Calibri"/>
              <a:cs typeface="Calibri"/>
              <a:sym typeface="Calibri"/>
            </a:endParaRPr>
          </a:p>
        </p:txBody>
      </p:sp>
      <p:sp>
        <p:nvSpPr>
          <p:cNvPr id="729" name="Google Shape;729;p47"/>
          <p:cNvSpPr txBox="1"/>
          <p:nvPr/>
        </p:nvSpPr>
        <p:spPr>
          <a:xfrm>
            <a:off x="638175" y="1507524"/>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730" name="Google Shape;730;p47"/>
          <p:cNvSpPr txBox="1"/>
          <p:nvPr/>
        </p:nvSpPr>
        <p:spPr>
          <a:xfrm>
            <a:off x="630250" y="1768600"/>
            <a:ext cx="7557300" cy="1829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500" dirty="0">
                <a:solidFill>
                  <a:srgbClr val="FFFF00"/>
                </a:solidFill>
                <a:latin typeface="Lato"/>
                <a:ea typeface="Lato"/>
                <a:cs typeface="Lato"/>
                <a:sym typeface="Lato"/>
              </a:rPr>
              <a:t>Industry Project Part 3</a:t>
            </a:r>
            <a:r>
              <a:rPr lang="en-IN" sz="4500" dirty="0">
                <a:solidFill>
                  <a:schemeClr val="lt1"/>
                </a:solidFill>
                <a:latin typeface="Lato"/>
                <a:ea typeface="Lato"/>
                <a:cs typeface="Lato"/>
                <a:sym typeface="Lato"/>
              </a:rPr>
              <a:t> </a:t>
            </a:r>
            <a:endParaRPr sz="4500" dirty="0">
              <a:solidFill>
                <a:schemeClr val="lt1"/>
              </a:solidFill>
              <a:latin typeface="Lato"/>
              <a:ea typeface="Lato"/>
              <a:cs typeface="Lato"/>
              <a:sym typeface="Lato"/>
            </a:endParaRPr>
          </a:p>
        </p:txBody>
      </p:sp>
      <p:sp>
        <p:nvSpPr>
          <p:cNvPr id="731" name="Google Shape;731;p47"/>
          <p:cNvSpPr txBox="1"/>
          <p:nvPr/>
        </p:nvSpPr>
        <p:spPr>
          <a:xfrm>
            <a:off x="654650" y="2351911"/>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extLst>
      <p:ext uri="{BB962C8B-B14F-4D97-AF65-F5344CB8AC3E}">
        <p14:creationId xmlns:p14="http://schemas.microsoft.com/office/powerpoint/2010/main" val="219192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Building </a:t>
            </a:r>
            <a:r>
              <a:rPr lang="en-IN" dirty="0" err="1">
                <a:latin typeface="Lato"/>
                <a:ea typeface="Lato"/>
                <a:cs typeface="Lato"/>
                <a:sym typeface="Lato"/>
              </a:rPr>
              <a:t>Acquisiton</a:t>
            </a:r>
            <a:r>
              <a:rPr lang="en-IN" dirty="0">
                <a:latin typeface="Lato"/>
                <a:ea typeface="Lato"/>
                <a:cs typeface="Lato"/>
                <a:sym typeface="Lato"/>
              </a:rPr>
              <a:t> and Monetisation Strategies</a:t>
            </a:r>
            <a:endParaRPr dirty="0">
              <a:latin typeface="Lato"/>
              <a:ea typeface="Lato"/>
              <a:cs typeface="Lato"/>
              <a:sym typeface="Lato"/>
            </a:endParaRPr>
          </a:p>
        </p:txBody>
      </p:sp>
      <p:sp>
        <p:nvSpPr>
          <p:cNvPr id="739" name="Google Shape;739;p48"/>
          <p:cNvSpPr txBox="1"/>
          <p:nvPr/>
        </p:nvSpPr>
        <p:spPr>
          <a:xfrm>
            <a:off x="6196975" y="4127175"/>
            <a:ext cx="28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Lato"/>
                <a:ea typeface="Lato"/>
                <a:cs typeface="Lato"/>
                <a:sym typeface="Lato"/>
              </a:rPr>
              <a:t>&lt;Add more slides if required&gt;</a:t>
            </a:r>
            <a:endParaRPr>
              <a:latin typeface="Lato"/>
              <a:ea typeface="Lato"/>
              <a:cs typeface="Lato"/>
              <a:sym typeface="Lato"/>
            </a:endParaRPr>
          </a:p>
        </p:txBody>
      </p:sp>
      <p:sp>
        <p:nvSpPr>
          <p:cNvPr id="740" name="Google Shape;740;p48"/>
          <p:cNvSpPr txBox="1">
            <a:spLocks noGrp="1"/>
          </p:cNvSpPr>
          <p:nvPr>
            <p:ph type="body" idx="1"/>
          </p:nvPr>
        </p:nvSpPr>
        <p:spPr>
          <a:xfrm>
            <a:off x="409000" y="805600"/>
            <a:ext cx="5688900" cy="22557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dirty="0">
                <a:latin typeface="Lato"/>
                <a:ea typeface="Lato"/>
                <a:cs typeface="Lato"/>
                <a:sym typeface="Lato"/>
              </a:rPr>
              <a:t>&lt;Answer the questions for part A - Acquisition here&gt;</a:t>
            </a:r>
            <a:endParaRPr dirty="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1"/>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
        <p:nvSpPr>
          <p:cNvPr id="765" name="Google Shape;765;p51"/>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Building Acquisition and Monetisation Strategies</a:t>
            </a:r>
            <a:endParaRPr dirty="0">
              <a:latin typeface="Lato"/>
              <a:ea typeface="Lato"/>
              <a:cs typeface="Lato"/>
              <a:sym typeface="Lato"/>
            </a:endParaRPr>
          </a:p>
        </p:txBody>
      </p:sp>
      <p:sp>
        <p:nvSpPr>
          <p:cNvPr id="766" name="Google Shape;766;p51"/>
          <p:cNvSpPr txBox="1"/>
          <p:nvPr/>
        </p:nvSpPr>
        <p:spPr>
          <a:xfrm>
            <a:off x="6196975" y="4127175"/>
            <a:ext cx="28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Lato"/>
                <a:ea typeface="Lato"/>
                <a:cs typeface="Lato"/>
                <a:sym typeface="Lato"/>
              </a:rPr>
              <a:t>&lt;Add more slides if required&gt;</a:t>
            </a:r>
            <a:endParaRPr>
              <a:latin typeface="Lato"/>
              <a:ea typeface="Lato"/>
              <a:cs typeface="Lato"/>
              <a:sym typeface="Lato"/>
            </a:endParaRPr>
          </a:p>
        </p:txBody>
      </p:sp>
      <p:sp>
        <p:nvSpPr>
          <p:cNvPr id="767" name="Google Shape;767;p51"/>
          <p:cNvSpPr txBox="1">
            <a:spLocks noGrp="1"/>
          </p:cNvSpPr>
          <p:nvPr>
            <p:ph type="body" idx="1"/>
          </p:nvPr>
        </p:nvSpPr>
        <p:spPr>
          <a:xfrm>
            <a:off x="409000" y="805600"/>
            <a:ext cx="5688900" cy="22557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dirty="0">
                <a:latin typeface="Lato"/>
                <a:ea typeface="Lato"/>
                <a:cs typeface="Lato"/>
                <a:sym typeface="Lato"/>
              </a:rPr>
              <a:t>&lt;Answer the questions for part B - Monetisation here&gt;</a:t>
            </a:r>
            <a:endParaRPr dirty="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52"/>
          <p:cNvSpPr txBox="1">
            <a:spLocks noGrp="1"/>
          </p:cNvSpPr>
          <p:nvPr>
            <p:ph type="sldNum" idx="12"/>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latin typeface="Proxima Nova"/>
                <a:ea typeface="Proxima Nova"/>
                <a:cs typeface="Proxima Nova"/>
                <a:sym typeface="Proxima Nova"/>
              </a:rPr>
              <a:t>18</a:t>
            </a:fld>
            <a:endParaRPr sz="900">
              <a:latin typeface="Proxima Nova"/>
              <a:ea typeface="Proxima Nova"/>
              <a:cs typeface="Proxima Nova"/>
              <a:sym typeface="Proxima Nova"/>
            </a:endParaRPr>
          </a:p>
        </p:txBody>
      </p:sp>
      <p:sp>
        <p:nvSpPr>
          <p:cNvPr id="773" name="Google Shape;773;p52"/>
          <p:cNvSpPr txBox="1"/>
          <p:nvPr/>
        </p:nvSpPr>
        <p:spPr>
          <a:xfrm>
            <a:off x="638175" y="654907"/>
            <a:ext cx="4432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lt1"/>
              </a:solidFill>
              <a:latin typeface="Calibri"/>
              <a:ea typeface="Calibri"/>
              <a:cs typeface="Calibri"/>
              <a:sym typeface="Calibri"/>
            </a:endParaRPr>
          </a:p>
        </p:txBody>
      </p:sp>
      <p:sp>
        <p:nvSpPr>
          <p:cNvPr id="774" name="Google Shape;774;p52"/>
          <p:cNvSpPr txBox="1"/>
          <p:nvPr/>
        </p:nvSpPr>
        <p:spPr>
          <a:xfrm>
            <a:off x="638175" y="1507524"/>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775" name="Google Shape;775;p52"/>
          <p:cNvSpPr txBox="1"/>
          <p:nvPr/>
        </p:nvSpPr>
        <p:spPr>
          <a:xfrm>
            <a:off x="793350" y="1437211"/>
            <a:ext cx="7557300" cy="1829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500" dirty="0">
                <a:solidFill>
                  <a:srgbClr val="FFFF00"/>
                </a:solidFill>
                <a:latin typeface="Lato"/>
                <a:ea typeface="Lato"/>
                <a:cs typeface="Lato"/>
                <a:sym typeface="Lato"/>
              </a:rPr>
              <a:t>Industry Project </a:t>
            </a:r>
          </a:p>
          <a:p>
            <a:pPr marL="0" marR="0" lvl="0" indent="0" algn="ctr" rtl="0">
              <a:spcBef>
                <a:spcPts val="0"/>
              </a:spcBef>
              <a:spcAft>
                <a:spcPts val="0"/>
              </a:spcAft>
              <a:buNone/>
            </a:pPr>
            <a:r>
              <a:rPr lang="en-IN" sz="4500" dirty="0">
                <a:solidFill>
                  <a:srgbClr val="FFFF00"/>
                </a:solidFill>
                <a:latin typeface="Lato"/>
                <a:ea typeface="Lato"/>
                <a:cs typeface="Lato"/>
                <a:sym typeface="Lato"/>
              </a:rPr>
              <a:t>Part 5 </a:t>
            </a:r>
            <a:endParaRPr sz="4500" dirty="0">
              <a:solidFill>
                <a:schemeClr val="lt1"/>
              </a:solidFill>
              <a:latin typeface="Lato"/>
              <a:ea typeface="Lato"/>
              <a:cs typeface="Lato"/>
              <a:sym typeface="Lato"/>
            </a:endParaRPr>
          </a:p>
        </p:txBody>
      </p:sp>
      <p:sp>
        <p:nvSpPr>
          <p:cNvPr id="776" name="Google Shape;776;p52"/>
          <p:cNvSpPr txBox="1"/>
          <p:nvPr/>
        </p:nvSpPr>
        <p:spPr>
          <a:xfrm>
            <a:off x="654650" y="2351911"/>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5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
        <p:nvSpPr>
          <p:cNvPr id="783" name="Google Shape;783;p53"/>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8: Building Product Roadmap</a:t>
            </a:r>
            <a:endParaRPr dirty="0">
              <a:latin typeface="Lato"/>
              <a:ea typeface="Lato"/>
              <a:cs typeface="Lato"/>
              <a:sym typeface="Lato"/>
            </a:endParaRPr>
          </a:p>
        </p:txBody>
      </p:sp>
      <p:sp>
        <p:nvSpPr>
          <p:cNvPr id="784" name="Google Shape;784;p53"/>
          <p:cNvSpPr txBox="1"/>
          <p:nvPr/>
        </p:nvSpPr>
        <p:spPr>
          <a:xfrm>
            <a:off x="6196975" y="4127175"/>
            <a:ext cx="28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Lato"/>
                <a:ea typeface="Lato"/>
                <a:cs typeface="Lato"/>
                <a:sym typeface="Lato"/>
              </a:rPr>
              <a:t>&lt;Add more slides if required&gt;</a:t>
            </a:r>
            <a:endParaRPr>
              <a:latin typeface="Lato"/>
              <a:ea typeface="Lato"/>
              <a:cs typeface="Lato"/>
              <a:sym typeface="Lato"/>
            </a:endParaRPr>
          </a:p>
        </p:txBody>
      </p:sp>
      <p:sp>
        <p:nvSpPr>
          <p:cNvPr id="785" name="Google Shape;785;p53"/>
          <p:cNvSpPr txBox="1">
            <a:spLocks noGrp="1"/>
          </p:cNvSpPr>
          <p:nvPr>
            <p:ph type="body" idx="1"/>
          </p:nvPr>
        </p:nvSpPr>
        <p:spPr>
          <a:xfrm>
            <a:off x="409000" y="805600"/>
            <a:ext cx="5688900" cy="22557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a:latin typeface="Lato"/>
                <a:ea typeface="Lato"/>
                <a:cs typeface="Lato"/>
                <a:sym typeface="Lato"/>
              </a:rPr>
              <a:t>&lt;Perform the entire analysis, and add your response to this document&gt;</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5"/>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
        <p:nvSpPr>
          <p:cNvPr id="625" name="Google Shape;625;p35"/>
          <p:cNvSpPr txBox="1">
            <a:spLocks noGrp="1"/>
          </p:cNvSpPr>
          <p:nvPr>
            <p:ph type="title"/>
          </p:nvPr>
        </p:nvSpPr>
        <p:spPr>
          <a:xfrm>
            <a:off x="235475" y="121975"/>
            <a:ext cx="38172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About the Project</a:t>
            </a:r>
            <a:endParaRPr>
              <a:latin typeface="Lato"/>
              <a:ea typeface="Lato"/>
              <a:cs typeface="Lato"/>
              <a:sym typeface="Lato"/>
            </a:endParaRPr>
          </a:p>
        </p:txBody>
      </p:sp>
      <p:sp>
        <p:nvSpPr>
          <p:cNvPr id="626" name="Google Shape;626;p35"/>
          <p:cNvSpPr txBox="1">
            <a:spLocks noGrp="1"/>
          </p:cNvSpPr>
          <p:nvPr>
            <p:ph type="body" idx="1"/>
          </p:nvPr>
        </p:nvSpPr>
        <p:spPr>
          <a:xfrm>
            <a:off x="54450" y="694175"/>
            <a:ext cx="9035100" cy="4347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1400" b="1">
                <a:solidFill>
                  <a:srgbClr val="FF0000"/>
                </a:solidFill>
                <a:latin typeface="Lato"/>
                <a:ea typeface="Lato"/>
                <a:cs typeface="Lato"/>
                <a:sym typeface="Lato"/>
              </a:rPr>
              <a:t>OBJECTIVE</a:t>
            </a:r>
            <a:endParaRPr sz="1400" b="1">
              <a:solidFill>
                <a:srgbClr val="FF0000"/>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a:latin typeface="Lato"/>
                <a:ea typeface="Lato"/>
                <a:cs typeface="Lato"/>
                <a:sym typeface="Lato"/>
              </a:rPr>
              <a:t>You should be able to devise strategies to drive the growth of an existing product or service by leveraging insights from user data and also by applying your own knowledge. </a:t>
            </a: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b="1">
                <a:solidFill>
                  <a:srgbClr val="FF0000"/>
                </a:solidFill>
                <a:latin typeface="Lato"/>
                <a:ea typeface="Lato"/>
                <a:cs typeface="Lato"/>
                <a:sym typeface="Lato"/>
              </a:rPr>
              <a:t>KEY REQUIREMENTS</a:t>
            </a:r>
            <a:endParaRPr sz="1400" b="1">
              <a:solidFill>
                <a:srgbClr val="FF0000"/>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a:latin typeface="Lato"/>
                <a:ea typeface="Lato"/>
                <a:cs typeface="Lato"/>
                <a:sym typeface="Lato"/>
              </a:rPr>
              <a:t>You will require a thorough understanding of all the topics covered in the base program and the first five modules of the specialisation track to perform the tasks in this project. </a:t>
            </a: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b="1">
                <a:solidFill>
                  <a:srgbClr val="FF0000"/>
                </a:solidFill>
                <a:latin typeface="Lato"/>
                <a:ea typeface="Lato"/>
                <a:cs typeface="Lato"/>
                <a:sym typeface="Lato"/>
              </a:rPr>
              <a:t>DESCRIPTION </a:t>
            </a:r>
            <a:endParaRPr sz="1400" b="1">
              <a:solidFill>
                <a:srgbClr val="FF0000"/>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a:latin typeface="Lato"/>
                <a:ea typeface="Lato"/>
                <a:cs typeface="Lato"/>
                <a:sym typeface="Lato"/>
              </a:rPr>
              <a:t>Disney+ Hotstar is India’s leading online content streaming platform offering content ranging from sports, movies, news to TV shows. It has a user base of more than 300 million. Hotstar is the only online streaming platform in India to effectively bring sports content along with exclusive content from Disney. Hotstar is accessible across multiple devices, TV, mobile, Chromecast and other formats. Initially, Hotstar’s strategy was very different from those of Netflix and Amazon Prime Video. Hotstar first started as a free content platform with ads as a monetisation lever. It eventually decided to take up a model similar to those of Netflix and Amazon Prime and launched its subscription offering with a free tier that is ad-supported and the VIP and Premium subscription plans.</a:t>
            </a:r>
            <a:endParaRPr sz="14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54"/>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
        <p:nvSpPr>
          <p:cNvPr id="792" name="Google Shape;792;p54"/>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8: Building Product Roadmap</a:t>
            </a:r>
            <a:endParaRPr dirty="0">
              <a:latin typeface="Lato"/>
              <a:ea typeface="Lato"/>
              <a:cs typeface="Lato"/>
              <a:sym typeface="Lato"/>
            </a:endParaRPr>
          </a:p>
        </p:txBody>
      </p:sp>
      <p:sp>
        <p:nvSpPr>
          <p:cNvPr id="793" name="Google Shape;793;p54"/>
          <p:cNvSpPr txBox="1">
            <a:spLocks noGrp="1"/>
          </p:cNvSpPr>
          <p:nvPr>
            <p:ph type="body" idx="1"/>
          </p:nvPr>
        </p:nvSpPr>
        <p:spPr>
          <a:xfrm>
            <a:off x="205125" y="830400"/>
            <a:ext cx="4486500" cy="30738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a:latin typeface="Lato"/>
                <a:ea typeface="Lato"/>
                <a:cs typeface="Lato"/>
                <a:sym typeface="Lato"/>
              </a:rPr>
              <a:t>&lt;Add the screenshot of the wireframe here and provide relevant explanation&gt; </a:t>
            </a:r>
            <a:endParaRPr>
              <a:latin typeface="Lato"/>
              <a:ea typeface="Lato"/>
              <a:cs typeface="Lato"/>
              <a:sym typeface="Lato"/>
            </a:endParaRPr>
          </a:p>
        </p:txBody>
      </p:sp>
      <p:pic>
        <p:nvPicPr>
          <p:cNvPr id="794" name="Google Shape;794;p54"/>
          <p:cNvPicPr preferRelativeResize="0"/>
          <p:nvPr/>
        </p:nvPicPr>
        <p:blipFill>
          <a:blip r:embed="rId3">
            <a:alphaModFix/>
          </a:blip>
          <a:stretch>
            <a:fillRect/>
          </a:stretch>
        </p:blipFill>
        <p:spPr>
          <a:xfrm>
            <a:off x="4973725" y="696475"/>
            <a:ext cx="4036700" cy="4137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54"/>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sp>
        <p:nvSpPr>
          <p:cNvPr id="792" name="Google Shape;792;p54"/>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8: Building Product Roadmap</a:t>
            </a:r>
            <a:endParaRPr dirty="0">
              <a:latin typeface="Lato"/>
              <a:ea typeface="Lato"/>
              <a:cs typeface="Lato"/>
              <a:sym typeface="Lato"/>
            </a:endParaRPr>
          </a:p>
        </p:txBody>
      </p:sp>
      <p:sp>
        <p:nvSpPr>
          <p:cNvPr id="793" name="Google Shape;793;p54"/>
          <p:cNvSpPr txBox="1">
            <a:spLocks noGrp="1"/>
          </p:cNvSpPr>
          <p:nvPr>
            <p:ph type="body" idx="1"/>
          </p:nvPr>
        </p:nvSpPr>
        <p:spPr>
          <a:xfrm>
            <a:off x="205125" y="830400"/>
            <a:ext cx="4486500" cy="30738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dirty="0">
                <a:latin typeface="Lato"/>
                <a:ea typeface="Lato"/>
                <a:cs typeface="Lato"/>
                <a:sym typeface="Lato"/>
              </a:rPr>
              <a:t>&lt;Add the screenshot of the blog and the link to the blog where you have shared your approach on growing </a:t>
            </a:r>
            <a:r>
              <a:rPr lang="en-IN" dirty="0" err="1">
                <a:latin typeface="Lato"/>
                <a:ea typeface="Lato"/>
                <a:cs typeface="Lato"/>
                <a:sym typeface="Lato"/>
              </a:rPr>
              <a:t>Disney+hotstar</a:t>
            </a:r>
            <a:r>
              <a:rPr lang="en-IN" dirty="0">
                <a:latin typeface="Lato"/>
                <a:ea typeface="Lato"/>
                <a:cs typeface="Lato"/>
                <a:sym typeface="Lato"/>
              </a:rPr>
              <a:t>&gt; </a:t>
            </a:r>
            <a:endParaRPr dirty="0">
              <a:latin typeface="Lato"/>
              <a:ea typeface="Lato"/>
              <a:cs typeface="Lato"/>
              <a:sym typeface="Lato"/>
            </a:endParaRPr>
          </a:p>
        </p:txBody>
      </p:sp>
      <p:pic>
        <p:nvPicPr>
          <p:cNvPr id="794" name="Google Shape;794;p54"/>
          <p:cNvPicPr preferRelativeResize="0"/>
          <p:nvPr/>
        </p:nvPicPr>
        <p:blipFill>
          <a:blip r:embed="rId3">
            <a:alphaModFix/>
          </a:blip>
          <a:stretch>
            <a:fillRect/>
          </a:stretch>
        </p:blipFill>
        <p:spPr>
          <a:xfrm>
            <a:off x="4973725" y="696475"/>
            <a:ext cx="4036700" cy="4137175"/>
          </a:xfrm>
          <a:prstGeom prst="rect">
            <a:avLst/>
          </a:prstGeom>
          <a:noFill/>
          <a:ln>
            <a:noFill/>
          </a:ln>
        </p:spPr>
      </p:pic>
    </p:spTree>
    <p:extLst>
      <p:ext uri="{BB962C8B-B14F-4D97-AF65-F5344CB8AC3E}">
        <p14:creationId xmlns:p14="http://schemas.microsoft.com/office/powerpoint/2010/main" val="176685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55"/>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22</a:t>
            </a:fld>
            <a:endParaRPr/>
          </a:p>
        </p:txBody>
      </p:sp>
      <p:sp>
        <p:nvSpPr>
          <p:cNvPr id="801" name="Google Shape;801;p55"/>
          <p:cNvSpPr txBox="1">
            <a:spLocks noGrp="1"/>
          </p:cNvSpPr>
          <p:nvPr>
            <p:ph type="body" idx="1"/>
          </p:nvPr>
        </p:nvSpPr>
        <p:spPr>
          <a:xfrm>
            <a:off x="185900" y="718850"/>
            <a:ext cx="8958000" cy="4048500"/>
          </a:xfrm>
          <a:prstGeom prst="rect">
            <a:avLst/>
          </a:prstGeom>
        </p:spPr>
        <p:txBody>
          <a:bodyPr spcFirstLastPara="1" wrap="square" lIns="91425" tIns="45700" rIns="91425" bIns="45700" anchor="t" anchorCtr="0">
            <a:noAutofit/>
          </a:bodyPr>
          <a:lstStyle/>
          <a:p>
            <a:pPr algn="l" rtl="0">
              <a:spcBef>
                <a:spcPts val="0"/>
              </a:spcBef>
              <a:spcAft>
                <a:spcPts val="0"/>
              </a:spcAft>
            </a:pPr>
            <a:endParaRPr lang="en-US" sz="1200" i="1" dirty="0">
              <a:solidFill>
                <a:srgbClr val="000000"/>
              </a:solidFill>
              <a:latin typeface="Lato" panose="020F0502020204030203" pitchFamily="34" charset="0"/>
            </a:endParaRPr>
          </a:p>
          <a:p>
            <a:pPr algn="l" rtl="0">
              <a:spcBef>
                <a:spcPts val="0"/>
              </a:spcBef>
              <a:spcAft>
                <a:spcPts val="0"/>
              </a:spcAft>
            </a:pPr>
            <a:r>
              <a:rPr lang="en-US" sz="1200" b="0" i="1" u="none" strike="noStrike" dirty="0">
                <a:solidFill>
                  <a:srgbClr val="000000"/>
                </a:solidFill>
                <a:effectLst/>
                <a:latin typeface="Lato" panose="020F0502020204030203" pitchFamily="34" charset="0"/>
              </a:rPr>
              <a:t>All content and material on the </a:t>
            </a:r>
            <a:r>
              <a:rPr lang="en-US" sz="1200" b="0" i="1" u="none" strike="noStrike" dirty="0" err="1">
                <a:solidFill>
                  <a:srgbClr val="000000"/>
                </a:solidFill>
                <a:effectLst/>
                <a:latin typeface="Lato" panose="020F0502020204030203" pitchFamily="34" charset="0"/>
              </a:rPr>
              <a:t>upGrad</a:t>
            </a:r>
            <a:r>
              <a:rPr lang="en-US" sz="1200" b="0" i="1" u="none" strike="noStrike" dirty="0">
                <a:solidFill>
                  <a:srgbClr val="000000"/>
                </a:solidFill>
                <a:effectLst/>
                <a:latin typeface="Lato" panose="020F0502020204030203" pitchFamily="34" charset="0"/>
              </a:rPr>
              <a:t> website is copyrighted material, belonging to either </a:t>
            </a:r>
            <a:r>
              <a:rPr lang="en-US" sz="1200" b="0" i="1" u="none" strike="noStrike" dirty="0" err="1">
                <a:solidFill>
                  <a:srgbClr val="000000"/>
                </a:solidFill>
                <a:effectLst/>
                <a:latin typeface="Lato" panose="020F0502020204030203" pitchFamily="34" charset="0"/>
              </a:rPr>
              <a:t>upGrad</a:t>
            </a:r>
            <a:r>
              <a:rPr lang="en-US" sz="1200" b="0" i="1" u="none" strike="noStrike" dirty="0">
                <a:solidFill>
                  <a:srgbClr val="000000"/>
                </a:solidFill>
                <a:effectLst/>
                <a:latin typeface="Lato" panose="020F0502020204030203" pitchFamily="34" charset="0"/>
              </a:rPr>
              <a:t> or its bona fide contributors, and is purely for the dissemination of education. You are permitted to access, print, and download extracts from this site purely for your own education only and on the following basis:</a:t>
            </a:r>
            <a:endParaRPr lang="en-US" sz="1200" dirty="0"/>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You can download this document from the website for self-use only.</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Any copies of this document, in part or full, saved to disc or to any other storage medium, may be used for subsequent, self-viewing purposes or to print an individual extract or copy for non-commercial personal use only.</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Any further dissemination, distribution, reproduction, and copying of the content of the document herein, or the uploading thereof on other websites, or use of the content for any other commercial/unauthorized purposes in any way that could infringe the intellectual property rights of </a:t>
            </a:r>
            <a:r>
              <a:rPr lang="en-US" sz="1200" b="0" i="1" u="none" strike="noStrike" dirty="0" err="1">
                <a:solidFill>
                  <a:srgbClr val="1D1C1D"/>
                </a:solidFill>
                <a:effectLst/>
                <a:latin typeface="Lato" panose="020F0502020204030203" pitchFamily="34" charset="0"/>
              </a:rPr>
              <a:t>upGrad</a:t>
            </a:r>
            <a:r>
              <a:rPr lang="en-US" sz="1200" b="0" i="1" u="none" strike="noStrike" dirty="0">
                <a:solidFill>
                  <a:srgbClr val="1D1C1D"/>
                </a:solidFill>
                <a:effectLst/>
                <a:latin typeface="Lato" panose="020F0502020204030203" pitchFamily="34" charset="0"/>
              </a:rPr>
              <a:t> or its contributors is strictly prohibited.</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No graphics, images, or photographs from any accompanying text in this document will be used separately for unauthorized purposes.</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No material in this document will be modified, adapted, or altered in any way.</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No part of this document or </a:t>
            </a:r>
            <a:r>
              <a:rPr lang="en-US" sz="1200" b="0" i="1" u="none" strike="noStrike" dirty="0" err="1">
                <a:solidFill>
                  <a:srgbClr val="1D1C1D"/>
                </a:solidFill>
                <a:effectLst/>
                <a:latin typeface="Lato" panose="020F0502020204030203" pitchFamily="34" charset="0"/>
              </a:rPr>
              <a:t>upGrad</a:t>
            </a:r>
            <a:r>
              <a:rPr lang="en-US" sz="1200" b="0" i="1" u="none" strike="noStrike" dirty="0">
                <a:solidFill>
                  <a:srgbClr val="1D1C1D"/>
                </a:solidFill>
                <a:effectLst/>
                <a:latin typeface="Lato" panose="020F0502020204030203" pitchFamily="34" charset="0"/>
              </a:rPr>
              <a:t> content may be reproduced or stored on any other website or included in any public or private electronic retrieval system or service without </a:t>
            </a:r>
            <a:r>
              <a:rPr lang="en-US" sz="1200" b="0" i="1" u="none" strike="noStrike" dirty="0" err="1">
                <a:solidFill>
                  <a:srgbClr val="1D1C1D"/>
                </a:solidFill>
                <a:effectLst/>
                <a:latin typeface="Lato" panose="020F0502020204030203" pitchFamily="34" charset="0"/>
              </a:rPr>
              <a:t>upGrad’s</a:t>
            </a:r>
            <a:r>
              <a:rPr lang="en-US" sz="1200" b="0" i="1" u="none" strike="noStrike" dirty="0">
                <a:solidFill>
                  <a:srgbClr val="1D1C1D"/>
                </a:solidFill>
                <a:effectLst/>
                <a:latin typeface="Lato" panose="020F0502020204030203" pitchFamily="34" charset="0"/>
              </a:rPr>
              <a:t> prior written permission.</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Any rights not expressly granted in these terms are reserved.</a:t>
            </a:r>
          </a:p>
          <a:p>
            <a:pPr marL="0" lvl="0" indent="0" algn="l" rtl="0">
              <a:lnSpc>
                <a:spcPct val="107916"/>
              </a:lnSpc>
              <a:spcBef>
                <a:spcPts val="0"/>
              </a:spcBef>
              <a:spcAft>
                <a:spcPts val="0"/>
              </a:spcAft>
              <a:buClr>
                <a:schemeClr val="dk1"/>
              </a:buClr>
              <a:buSzPts val="1100"/>
              <a:buFont typeface="Arial"/>
              <a:buNone/>
            </a:pPr>
            <a:endParaRPr sz="1200" dirty="0">
              <a:latin typeface="Lato"/>
              <a:ea typeface="Lato"/>
              <a:cs typeface="Lato"/>
              <a:sym typeface="Lato"/>
            </a:endParaRPr>
          </a:p>
        </p:txBody>
      </p:sp>
      <p:sp>
        <p:nvSpPr>
          <p:cNvPr id="802" name="Google Shape;802;p55"/>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Disclaimer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36"/>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633" name="Google Shape;633;p36"/>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About the Project</a:t>
            </a:r>
            <a:endParaRPr>
              <a:latin typeface="Lato"/>
              <a:ea typeface="Lato"/>
              <a:cs typeface="Lato"/>
              <a:sym typeface="Lato"/>
            </a:endParaRPr>
          </a:p>
        </p:txBody>
      </p:sp>
      <p:sp>
        <p:nvSpPr>
          <p:cNvPr id="634" name="Google Shape;634;p36"/>
          <p:cNvSpPr txBox="1">
            <a:spLocks noGrp="1"/>
          </p:cNvSpPr>
          <p:nvPr>
            <p:ph type="body" idx="1"/>
          </p:nvPr>
        </p:nvSpPr>
        <p:spPr>
          <a:xfrm>
            <a:off x="74350" y="694175"/>
            <a:ext cx="8675700" cy="4347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1400" b="1">
                <a:solidFill>
                  <a:srgbClr val="FF0000"/>
                </a:solidFill>
                <a:latin typeface="Lato"/>
                <a:ea typeface="Lato"/>
                <a:cs typeface="Lato"/>
                <a:sym typeface="Lato"/>
              </a:rPr>
              <a:t>KEY ELEMENTS TO CONSIDER</a:t>
            </a:r>
            <a:endParaRPr sz="1400">
              <a:solidFill>
                <a:srgbClr val="FF0000"/>
              </a:solidFill>
              <a:latin typeface="Lato"/>
              <a:ea typeface="Lato"/>
              <a:cs typeface="Lato"/>
              <a:sym typeface="Lato"/>
            </a:endParaRPr>
          </a:p>
          <a:p>
            <a:pPr marL="0" lvl="0" indent="0" algn="l" rtl="0">
              <a:lnSpc>
                <a:spcPct val="115000"/>
              </a:lnSpc>
              <a:spcBef>
                <a:spcPts val="0"/>
              </a:spcBef>
              <a:spcAft>
                <a:spcPts val="0"/>
              </a:spcAft>
              <a:buNone/>
            </a:pPr>
            <a:r>
              <a:rPr lang="en-IN" sz="1400">
                <a:latin typeface="Lato"/>
                <a:ea typeface="Lato"/>
                <a:cs typeface="Lato"/>
                <a:sym typeface="Lato"/>
              </a:rPr>
              <a:t>Riding high on the live streaming of the Indian Premier League, Hotstar expanded its base to more than 100 million monthly active users. The company built technology for live streaming of cricket matches and built products like ‘Watch N Play’ to engage the users. While cricket has been one area of strength for Hotstar, the platform also brought exclusive content from Indian content creators as well as from outside India, which is another reason for the rapid growth in the number of its active users. While Hotstar has a huge monthly active user base, a large portion (more than 70%) of users do not purchase any subscription plan and instead use the free tier of Disney+ Hotstar. Now, based on your understanding of the case, answer the questions in the document given below.</a:t>
            </a: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b="1">
                <a:latin typeface="Lato"/>
                <a:ea typeface="Lato"/>
                <a:cs typeface="Lato"/>
                <a:sym typeface="Lato"/>
              </a:rPr>
              <a:t>Note:</a:t>
            </a:r>
            <a:r>
              <a:rPr lang="en-IN" sz="1400">
                <a:latin typeface="Lato"/>
                <a:ea typeface="Lato"/>
                <a:cs typeface="Lato"/>
                <a:sym typeface="Lato"/>
              </a:rPr>
              <a:t> </a:t>
            </a:r>
            <a:endParaRPr sz="140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IN" sz="1400">
                <a:latin typeface="Lato"/>
                <a:ea typeface="Lato"/>
                <a:cs typeface="Lato"/>
                <a:sym typeface="Lato"/>
              </a:rPr>
              <a:t>The entire project is divided into five different parts and you have to perform seven tasks in order to complete this project.</a:t>
            </a:r>
            <a:endParaRPr sz="140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IN" sz="1400">
                <a:latin typeface="Lato"/>
                <a:ea typeface="Lato"/>
                <a:cs typeface="Lato"/>
                <a:sym typeface="Lato"/>
              </a:rPr>
              <a:t>Kindly adhere to the submission guidelines to avoid any loss of marks.  </a:t>
            </a:r>
            <a:endParaRPr sz="140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IN" sz="1400">
                <a:latin typeface="Lato"/>
                <a:ea typeface="Lato"/>
                <a:cs typeface="Lato"/>
                <a:sym typeface="Lato"/>
              </a:rPr>
              <a:t>You have to add this presentation and the Word document in a ZIP folder and upload it in the submission section on the platform. </a:t>
            </a:r>
            <a:endParaRPr sz="14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7"/>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641" name="Google Shape;641;p37"/>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Submission Guidelines</a:t>
            </a:r>
            <a:endParaRPr>
              <a:latin typeface="Lato"/>
              <a:ea typeface="Lato"/>
              <a:cs typeface="Lato"/>
              <a:sym typeface="Lato"/>
            </a:endParaRPr>
          </a:p>
        </p:txBody>
      </p:sp>
      <p:graphicFrame>
        <p:nvGraphicFramePr>
          <p:cNvPr id="642" name="Google Shape;642;p37"/>
          <p:cNvGraphicFramePr/>
          <p:nvPr/>
        </p:nvGraphicFramePr>
        <p:xfrm>
          <a:off x="219363" y="941538"/>
          <a:ext cx="3000000" cy="3000000"/>
        </p:xfrm>
        <a:graphic>
          <a:graphicData uri="http://schemas.openxmlformats.org/drawingml/2006/table">
            <a:tbl>
              <a:tblPr>
                <a:noFill/>
                <a:tableStyleId>{8491B962-C026-428A-8EF9-DC035DDF0A0B}</a:tableStyleId>
              </a:tblPr>
              <a:tblGrid>
                <a:gridCol w="1805650">
                  <a:extLst>
                    <a:ext uri="{9D8B030D-6E8A-4147-A177-3AD203B41FA5}">
                      <a16:colId xmlns:a16="http://schemas.microsoft.com/office/drawing/2014/main" val="20000"/>
                    </a:ext>
                  </a:extLst>
                </a:gridCol>
                <a:gridCol w="6899625">
                  <a:extLst>
                    <a:ext uri="{9D8B030D-6E8A-4147-A177-3AD203B41FA5}">
                      <a16:colId xmlns:a16="http://schemas.microsoft.com/office/drawing/2014/main" val="20001"/>
                    </a:ext>
                  </a:extLst>
                </a:gridCol>
              </a:tblGrid>
              <a:tr h="508325">
                <a:tc>
                  <a:txBody>
                    <a:bodyPr/>
                    <a:lstStyle/>
                    <a:p>
                      <a:pPr marL="0" lvl="0" indent="0" algn="ctr" rtl="0">
                        <a:spcBef>
                          <a:spcPts val="0"/>
                        </a:spcBef>
                        <a:spcAft>
                          <a:spcPts val="0"/>
                        </a:spcAft>
                        <a:buNone/>
                      </a:pPr>
                      <a:r>
                        <a:rPr lang="en-IN" b="1">
                          <a:latin typeface="Lato"/>
                          <a:ea typeface="Lato"/>
                          <a:cs typeface="Lato"/>
                          <a:sym typeface="Lato"/>
                        </a:rPr>
                        <a:t>Task</a:t>
                      </a:r>
                      <a:endParaRPr b="1">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b="1">
                          <a:latin typeface="Lato"/>
                          <a:ea typeface="Lato"/>
                          <a:cs typeface="Lato"/>
                          <a:sym typeface="Lato"/>
                        </a:rPr>
                        <a:t>Submission Guidelines</a:t>
                      </a:r>
                      <a:endParaRPr b="1">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08325">
                <a:tc>
                  <a:txBody>
                    <a:bodyPr/>
                    <a:lstStyle/>
                    <a:p>
                      <a:pPr marL="0" lvl="0" indent="0" algn="ctr" rtl="0">
                        <a:spcBef>
                          <a:spcPts val="0"/>
                        </a:spcBef>
                        <a:spcAft>
                          <a:spcPts val="0"/>
                        </a:spcAft>
                        <a:buNone/>
                      </a:pPr>
                      <a:r>
                        <a:rPr lang="en-IN" b="1">
                          <a:latin typeface="Lato"/>
                          <a:ea typeface="Lato"/>
                          <a:cs typeface="Lato"/>
                          <a:sym typeface="Lato"/>
                        </a:rPr>
                        <a:t>Market Sizing </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Perform the market sizing, and add the calculations and all your analysis in this document. </a:t>
                      </a: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8325">
                <a:tc>
                  <a:txBody>
                    <a:bodyPr/>
                    <a:lstStyle/>
                    <a:p>
                      <a:pPr marL="0" lvl="0" indent="0" algn="ctr" rtl="0">
                        <a:spcBef>
                          <a:spcPts val="0"/>
                        </a:spcBef>
                        <a:spcAft>
                          <a:spcPts val="0"/>
                        </a:spcAft>
                        <a:buNone/>
                      </a:pPr>
                      <a:r>
                        <a:rPr lang="en-IN" b="1">
                          <a:latin typeface="Lato"/>
                          <a:ea typeface="Lato"/>
                          <a:cs typeface="Lato"/>
                          <a:sym typeface="Lato"/>
                        </a:rPr>
                        <a:t>Competitor Analysis</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Perform the competitive analysis based on the parameters mentioned in the problem statement, and add your response to this document. </a:t>
                      </a: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08325">
                <a:tc>
                  <a:txBody>
                    <a:bodyPr/>
                    <a:lstStyle/>
                    <a:p>
                      <a:pPr marL="0" lvl="0" indent="0" algn="ctr" rtl="0">
                        <a:spcBef>
                          <a:spcPts val="0"/>
                        </a:spcBef>
                        <a:spcAft>
                          <a:spcPts val="0"/>
                        </a:spcAft>
                        <a:buNone/>
                      </a:pPr>
                      <a:r>
                        <a:rPr lang="en-IN" b="1">
                          <a:latin typeface="Lato"/>
                          <a:ea typeface="Lato"/>
                          <a:cs typeface="Lato"/>
                          <a:sym typeface="Lato"/>
                        </a:rPr>
                        <a:t>User Research</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Submit the hypotheses, questionnaire and your insights from the user interviews in this document.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IN">
                          <a:latin typeface="Lato"/>
                          <a:ea typeface="Lato"/>
                          <a:cs typeface="Lato"/>
                          <a:sym typeface="Lato"/>
                        </a:rPr>
                        <a:t>Add the Google drive link for the interview video snippet in this document. You can conduct the interview over any video conferencing app and share the screen recording for the same. (</a:t>
                      </a:r>
                      <a:r>
                        <a:rPr lang="en-IN" b="1">
                          <a:latin typeface="Lato"/>
                          <a:ea typeface="Lato"/>
                          <a:cs typeface="Lato"/>
                          <a:sym typeface="Lato"/>
                        </a:rPr>
                        <a:t>Note</a:t>
                      </a:r>
                      <a:r>
                        <a:rPr lang="en-IN">
                          <a:latin typeface="Lato"/>
                          <a:ea typeface="Lato"/>
                          <a:cs typeface="Lato"/>
                          <a:sym typeface="Lato"/>
                        </a:rPr>
                        <a:t>: Kindly make sure you change the edit access of the video file to </a:t>
                      </a:r>
                      <a:r>
                        <a:rPr lang="en-IN" b="1">
                          <a:latin typeface="Lato"/>
                          <a:ea typeface="Lato"/>
                          <a:cs typeface="Lato"/>
                          <a:sym typeface="Lato"/>
                        </a:rPr>
                        <a:t>‘Anyone on the Internet’</a:t>
                      </a:r>
                      <a:r>
                        <a:rPr lang="en-IN">
                          <a:latin typeface="Lato"/>
                          <a:ea typeface="Lato"/>
                          <a:cs typeface="Lato"/>
                          <a:sym typeface="Lato"/>
                        </a:rPr>
                        <a:t> before you share the link. If you do not provide access to the file, you will not be awarded any marks for it)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IN">
                          <a:latin typeface="Lato"/>
                          <a:ea typeface="Lato"/>
                          <a:cs typeface="Lato"/>
                          <a:sym typeface="Lato"/>
                        </a:rPr>
                        <a:t>Add the data gathered during interviews to the word document provided on the platform. </a:t>
                      </a: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649" name="Google Shape;649;p38"/>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Submission Guidelines</a:t>
            </a:r>
            <a:endParaRPr/>
          </a:p>
        </p:txBody>
      </p:sp>
      <p:graphicFrame>
        <p:nvGraphicFramePr>
          <p:cNvPr id="650" name="Google Shape;650;p38"/>
          <p:cNvGraphicFramePr/>
          <p:nvPr/>
        </p:nvGraphicFramePr>
        <p:xfrm>
          <a:off x="219363" y="880500"/>
          <a:ext cx="8705275" cy="3993205"/>
        </p:xfrm>
        <a:graphic>
          <a:graphicData uri="http://schemas.openxmlformats.org/drawingml/2006/table">
            <a:tbl>
              <a:tblPr>
                <a:noFill/>
                <a:tableStyleId>{8491B962-C026-428A-8EF9-DC035DDF0A0B}</a:tableStyleId>
              </a:tblPr>
              <a:tblGrid>
                <a:gridCol w="1954375">
                  <a:extLst>
                    <a:ext uri="{9D8B030D-6E8A-4147-A177-3AD203B41FA5}">
                      <a16:colId xmlns:a16="http://schemas.microsoft.com/office/drawing/2014/main" val="20000"/>
                    </a:ext>
                  </a:extLst>
                </a:gridCol>
                <a:gridCol w="6750900">
                  <a:extLst>
                    <a:ext uri="{9D8B030D-6E8A-4147-A177-3AD203B41FA5}">
                      <a16:colId xmlns:a16="http://schemas.microsoft.com/office/drawing/2014/main" val="20001"/>
                    </a:ext>
                  </a:extLst>
                </a:gridCol>
              </a:tblGrid>
              <a:tr h="508325">
                <a:tc>
                  <a:txBody>
                    <a:bodyPr/>
                    <a:lstStyle/>
                    <a:p>
                      <a:pPr marL="0" lvl="0" indent="0" algn="ctr" rtl="0">
                        <a:spcBef>
                          <a:spcPts val="0"/>
                        </a:spcBef>
                        <a:spcAft>
                          <a:spcPts val="0"/>
                        </a:spcAft>
                        <a:buNone/>
                      </a:pPr>
                      <a:r>
                        <a:rPr lang="en-IN" b="1">
                          <a:latin typeface="Lato"/>
                          <a:ea typeface="Lato"/>
                          <a:cs typeface="Lato"/>
                          <a:sym typeface="Lato"/>
                        </a:rPr>
                        <a:t>Task</a:t>
                      </a:r>
                      <a:endParaRPr b="1">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b="1">
                          <a:latin typeface="Lato"/>
                          <a:ea typeface="Lato"/>
                          <a:cs typeface="Lato"/>
                          <a:sym typeface="Lato"/>
                        </a:rPr>
                        <a:t>Submission Guidelines</a:t>
                      </a:r>
                      <a:endParaRPr b="1">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08325">
                <a:tc>
                  <a:txBody>
                    <a:bodyPr/>
                    <a:lstStyle/>
                    <a:p>
                      <a:pPr marL="0" lvl="0" indent="0" algn="ctr" rtl="0">
                        <a:spcBef>
                          <a:spcPts val="0"/>
                        </a:spcBef>
                        <a:spcAft>
                          <a:spcPts val="0"/>
                        </a:spcAft>
                        <a:buNone/>
                      </a:pPr>
                      <a:r>
                        <a:rPr lang="en-IN" b="1">
                          <a:latin typeface="Lato"/>
                          <a:ea typeface="Lato"/>
                          <a:cs typeface="Lato"/>
                          <a:sym typeface="Lato"/>
                        </a:rPr>
                        <a:t>Building Product Artefacts</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Add the responses for user segmentation and user beliefs directly in this document.</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IN">
                          <a:latin typeface="Lato"/>
                          <a:ea typeface="Lato"/>
                          <a:cs typeface="Lato"/>
                          <a:sym typeface="Lato"/>
                        </a:rPr>
                        <a:t>Create user personas using UXPressia, then export the images of user personas in the PNG format and them to the Word document provided on the platform. </a:t>
                      </a: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8325">
                <a:tc>
                  <a:txBody>
                    <a:bodyPr/>
                    <a:lstStyle/>
                    <a:p>
                      <a:pPr marL="0" lvl="0" indent="0" algn="ctr" rtl="0">
                        <a:spcBef>
                          <a:spcPts val="0"/>
                        </a:spcBef>
                        <a:spcAft>
                          <a:spcPts val="0"/>
                        </a:spcAft>
                        <a:buNone/>
                      </a:pPr>
                      <a:r>
                        <a:rPr lang="en-IN" b="1">
                          <a:latin typeface="Lato"/>
                          <a:ea typeface="Lato"/>
                          <a:cs typeface="Lato"/>
                          <a:sym typeface="Lato"/>
                        </a:rPr>
                        <a:t>Product/Market Expansion Using Ansoff Matrix</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Build the growth strategies for all the four quadrants of the Ansoff Matrix, and add all your analysis in this document. </a:t>
                      </a: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08325">
                <a:tc>
                  <a:txBody>
                    <a:bodyPr/>
                    <a:lstStyle/>
                    <a:p>
                      <a:pPr marL="0" lvl="0" indent="0" algn="ctr" rtl="0">
                        <a:spcBef>
                          <a:spcPts val="0"/>
                        </a:spcBef>
                        <a:spcAft>
                          <a:spcPts val="0"/>
                        </a:spcAft>
                        <a:buNone/>
                      </a:pPr>
                      <a:r>
                        <a:rPr lang="en-IN" b="1">
                          <a:latin typeface="Lato"/>
                          <a:ea typeface="Lato"/>
                          <a:cs typeface="Lato"/>
                          <a:sym typeface="Lato"/>
                        </a:rPr>
                        <a:t>Building Growth Strategies</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Analyse the data set provided on the platform, and add responses to all the questions in this document. </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08325">
                <a:tc>
                  <a:txBody>
                    <a:bodyPr/>
                    <a:lstStyle/>
                    <a:p>
                      <a:pPr marL="0" lvl="0" indent="0" algn="ctr" rtl="0">
                        <a:spcBef>
                          <a:spcPts val="0"/>
                        </a:spcBef>
                        <a:spcAft>
                          <a:spcPts val="0"/>
                        </a:spcAft>
                        <a:buNone/>
                      </a:pPr>
                      <a:r>
                        <a:rPr lang="en-IN" b="1">
                          <a:latin typeface="Lato"/>
                          <a:ea typeface="Lato"/>
                          <a:cs typeface="Lato"/>
                          <a:sym typeface="Lato"/>
                        </a:rPr>
                        <a:t>Building Product Roadmap</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Perform the entire analysis, and add your response to this document. </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39"/>
          <p:cNvSpPr txBox="1">
            <a:spLocks noGrp="1"/>
          </p:cNvSpPr>
          <p:nvPr>
            <p:ph type="sldNum" idx="12"/>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latin typeface="Proxima Nova"/>
                <a:ea typeface="Proxima Nova"/>
                <a:cs typeface="Proxima Nova"/>
                <a:sym typeface="Proxima Nova"/>
              </a:rPr>
              <a:t>6</a:t>
            </a:fld>
            <a:endParaRPr sz="900">
              <a:latin typeface="Proxima Nova"/>
              <a:ea typeface="Proxima Nova"/>
              <a:cs typeface="Proxima Nova"/>
              <a:sym typeface="Proxima Nova"/>
            </a:endParaRPr>
          </a:p>
        </p:txBody>
      </p:sp>
      <p:sp>
        <p:nvSpPr>
          <p:cNvPr id="656" name="Google Shape;656;p39"/>
          <p:cNvSpPr txBox="1"/>
          <p:nvPr/>
        </p:nvSpPr>
        <p:spPr>
          <a:xfrm>
            <a:off x="638175" y="654907"/>
            <a:ext cx="4432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lt1"/>
              </a:solidFill>
              <a:latin typeface="Calibri"/>
              <a:ea typeface="Calibri"/>
              <a:cs typeface="Calibri"/>
              <a:sym typeface="Calibri"/>
            </a:endParaRPr>
          </a:p>
        </p:txBody>
      </p:sp>
      <p:sp>
        <p:nvSpPr>
          <p:cNvPr id="657" name="Google Shape;657;p39"/>
          <p:cNvSpPr txBox="1"/>
          <p:nvPr/>
        </p:nvSpPr>
        <p:spPr>
          <a:xfrm>
            <a:off x="638175" y="1507524"/>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658" name="Google Shape;658;p39"/>
          <p:cNvSpPr txBox="1"/>
          <p:nvPr/>
        </p:nvSpPr>
        <p:spPr>
          <a:xfrm>
            <a:off x="630250" y="1768600"/>
            <a:ext cx="7557300" cy="1829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500" dirty="0">
                <a:solidFill>
                  <a:srgbClr val="FFFF00"/>
                </a:solidFill>
                <a:latin typeface="Lato"/>
                <a:ea typeface="Lato"/>
                <a:cs typeface="Lato"/>
                <a:sym typeface="Lato"/>
              </a:rPr>
              <a:t>Industry Project Part 1</a:t>
            </a:r>
            <a:r>
              <a:rPr lang="en-IN" sz="4500" dirty="0">
                <a:solidFill>
                  <a:schemeClr val="lt1"/>
                </a:solidFill>
                <a:latin typeface="Lato"/>
                <a:ea typeface="Lato"/>
                <a:cs typeface="Lato"/>
                <a:sym typeface="Lato"/>
              </a:rPr>
              <a:t> </a:t>
            </a:r>
          </a:p>
          <a:p>
            <a:pPr marL="0" marR="0" lvl="0" indent="0" algn="ctr" rtl="0">
              <a:spcBef>
                <a:spcPts val="0"/>
              </a:spcBef>
              <a:spcAft>
                <a:spcPts val="0"/>
              </a:spcAft>
              <a:buNone/>
            </a:pPr>
            <a:endParaRPr lang="en-IN" sz="4500" dirty="0">
              <a:solidFill>
                <a:schemeClr val="lt1"/>
              </a:solidFill>
              <a:latin typeface="Lato"/>
              <a:ea typeface="Lato"/>
              <a:cs typeface="Lato"/>
              <a:sym typeface="Lato"/>
            </a:endParaRPr>
          </a:p>
        </p:txBody>
      </p:sp>
      <p:sp>
        <p:nvSpPr>
          <p:cNvPr id="659" name="Google Shape;659;p39"/>
          <p:cNvSpPr txBox="1"/>
          <p:nvPr/>
        </p:nvSpPr>
        <p:spPr>
          <a:xfrm>
            <a:off x="654650" y="2351911"/>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0"/>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
        <p:nvSpPr>
          <p:cNvPr id="666" name="Google Shape;666;p40"/>
          <p:cNvSpPr txBox="1">
            <a:spLocks noGrp="1"/>
          </p:cNvSpPr>
          <p:nvPr>
            <p:ph type="body" idx="1"/>
          </p:nvPr>
        </p:nvSpPr>
        <p:spPr>
          <a:xfrm>
            <a:off x="409000" y="805600"/>
            <a:ext cx="5688900" cy="22557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a:latin typeface="Lato"/>
                <a:ea typeface="Lato"/>
                <a:cs typeface="Lato"/>
                <a:sym typeface="Lato"/>
              </a:rPr>
              <a:t>&lt;Add your response here&gt;</a:t>
            </a:r>
            <a:endParaRPr>
              <a:latin typeface="Lato"/>
              <a:ea typeface="Lato"/>
              <a:cs typeface="Lato"/>
              <a:sym typeface="Lato"/>
            </a:endParaRPr>
          </a:p>
        </p:txBody>
      </p:sp>
      <p:sp>
        <p:nvSpPr>
          <p:cNvPr id="667" name="Google Shape;667;p40"/>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Task 1: Market Sizing</a:t>
            </a:r>
            <a:endParaRPr>
              <a:latin typeface="Lato"/>
              <a:ea typeface="Lato"/>
              <a:cs typeface="Lato"/>
              <a:sym typeface="Lato"/>
            </a:endParaRPr>
          </a:p>
        </p:txBody>
      </p:sp>
      <p:sp>
        <p:nvSpPr>
          <p:cNvPr id="668" name="Google Shape;668;p40"/>
          <p:cNvSpPr txBox="1"/>
          <p:nvPr/>
        </p:nvSpPr>
        <p:spPr>
          <a:xfrm>
            <a:off x="6196975" y="4127175"/>
            <a:ext cx="28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Lato"/>
                <a:ea typeface="Lato"/>
                <a:cs typeface="Lato"/>
                <a:sym typeface="Lato"/>
              </a:rPr>
              <a:t>&lt;Add more slides if required&gt;</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1"/>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675" name="Google Shape;675;p41"/>
          <p:cNvSpPr txBox="1">
            <a:spLocks noGrp="1"/>
          </p:cNvSpPr>
          <p:nvPr>
            <p:ph type="body" idx="1"/>
          </p:nvPr>
        </p:nvSpPr>
        <p:spPr>
          <a:xfrm>
            <a:off x="409000" y="805600"/>
            <a:ext cx="5688900" cy="22557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a:latin typeface="Lato"/>
                <a:ea typeface="Lato"/>
                <a:cs typeface="Lato"/>
                <a:sym typeface="Lato"/>
              </a:rPr>
              <a:t>&lt;Add your response here&gt;</a:t>
            </a:r>
            <a:endParaRPr>
              <a:latin typeface="Lato"/>
              <a:ea typeface="Lato"/>
              <a:cs typeface="Lato"/>
              <a:sym typeface="Lato"/>
            </a:endParaRPr>
          </a:p>
        </p:txBody>
      </p:sp>
      <p:sp>
        <p:nvSpPr>
          <p:cNvPr id="676" name="Google Shape;676;p41"/>
          <p:cNvSpPr txBox="1">
            <a:spLocks noGrp="1"/>
          </p:cNvSpPr>
          <p:nvPr>
            <p:ph type="title"/>
          </p:nvPr>
        </p:nvSpPr>
        <p:spPr>
          <a:xfrm>
            <a:off x="316673" y="121975"/>
            <a:ext cx="57813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Task 2: Competitor Analysis</a:t>
            </a:r>
            <a:endParaRPr>
              <a:latin typeface="Lato"/>
              <a:ea typeface="Lato"/>
              <a:cs typeface="Lato"/>
              <a:sym typeface="Lato"/>
            </a:endParaRPr>
          </a:p>
        </p:txBody>
      </p:sp>
      <p:sp>
        <p:nvSpPr>
          <p:cNvPr id="677" name="Google Shape;677;p41"/>
          <p:cNvSpPr txBox="1"/>
          <p:nvPr/>
        </p:nvSpPr>
        <p:spPr>
          <a:xfrm>
            <a:off x="6196975" y="4127175"/>
            <a:ext cx="28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Lato"/>
                <a:ea typeface="Lato"/>
                <a:cs typeface="Lato"/>
                <a:sym typeface="Lato"/>
              </a:rPr>
              <a:t>&lt;Add more slides if required&gt;</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693" name="Google Shape;693;p43"/>
          <p:cNvSpPr txBox="1">
            <a:spLocks noGrp="1"/>
          </p:cNvSpPr>
          <p:nvPr>
            <p:ph type="body" idx="1"/>
          </p:nvPr>
        </p:nvSpPr>
        <p:spPr>
          <a:xfrm>
            <a:off x="409000" y="805600"/>
            <a:ext cx="5688900" cy="22557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a:latin typeface="Lato"/>
                <a:ea typeface="Lato"/>
                <a:cs typeface="Lato"/>
                <a:sym typeface="Lato"/>
              </a:rPr>
              <a:t>&lt;Add the hypotheses, questionnaire, the analysis from gathered data and Google Drive link to the interview video snippet here (make sure you change the edit access to ‘Anyone on the Internet’ before sharing the link&gt;</a:t>
            </a:r>
            <a:endParaRPr>
              <a:latin typeface="Lato"/>
              <a:ea typeface="Lato"/>
              <a:cs typeface="Lato"/>
              <a:sym typeface="Lato"/>
            </a:endParaRPr>
          </a:p>
          <a:p>
            <a:pPr marL="0" lvl="0" indent="0" algn="l" rtl="0">
              <a:spcBef>
                <a:spcPts val="750"/>
              </a:spcBef>
              <a:spcAft>
                <a:spcPts val="0"/>
              </a:spcAft>
              <a:buNone/>
            </a:pPr>
            <a:endParaRPr>
              <a:latin typeface="Lato"/>
              <a:ea typeface="Lato"/>
              <a:cs typeface="Lato"/>
              <a:sym typeface="Lato"/>
            </a:endParaRPr>
          </a:p>
          <a:p>
            <a:pPr marL="0" lvl="0" indent="0" algn="l" rtl="0">
              <a:spcBef>
                <a:spcPts val="750"/>
              </a:spcBef>
              <a:spcAft>
                <a:spcPts val="0"/>
              </a:spcAft>
              <a:buNone/>
            </a:pPr>
            <a:endParaRPr>
              <a:latin typeface="Lato"/>
              <a:ea typeface="Lato"/>
              <a:cs typeface="Lato"/>
              <a:sym typeface="Lato"/>
            </a:endParaRPr>
          </a:p>
          <a:p>
            <a:pPr marL="0" lvl="0" indent="0" algn="l" rtl="0">
              <a:spcBef>
                <a:spcPts val="750"/>
              </a:spcBef>
              <a:spcAft>
                <a:spcPts val="0"/>
              </a:spcAft>
              <a:buNone/>
            </a:pPr>
            <a:r>
              <a:rPr lang="en-IN">
                <a:latin typeface="Lato"/>
                <a:ea typeface="Lato"/>
                <a:cs typeface="Lato"/>
                <a:sym typeface="Lato"/>
              </a:rPr>
              <a:t>&lt;Submit the data gathered from user interviews in the Word document provided on the platform&gt;</a:t>
            </a:r>
            <a:endParaRPr>
              <a:latin typeface="Lato"/>
              <a:ea typeface="Lato"/>
              <a:cs typeface="Lato"/>
              <a:sym typeface="Lato"/>
            </a:endParaRPr>
          </a:p>
        </p:txBody>
      </p:sp>
      <p:sp>
        <p:nvSpPr>
          <p:cNvPr id="694" name="Google Shape;694;p43"/>
          <p:cNvSpPr txBox="1">
            <a:spLocks noGrp="1"/>
          </p:cNvSpPr>
          <p:nvPr>
            <p:ph type="title"/>
          </p:nvPr>
        </p:nvSpPr>
        <p:spPr>
          <a:xfrm>
            <a:off x="316673" y="121975"/>
            <a:ext cx="57813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Task 3: User Research</a:t>
            </a:r>
            <a:endParaRPr>
              <a:latin typeface="Lato"/>
              <a:ea typeface="Lato"/>
              <a:cs typeface="Lato"/>
              <a:sym typeface="Lato"/>
            </a:endParaRPr>
          </a:p>
        </p:txBody>
      </p:sp>
      <p:sp>
        <p:nvSpPr>
          <p:cNvPr id="695" name="Google Shape;695;p43"/>
          <p:cNvSpPr txBox="1"/>
          <p:nvPr/>
        </p:nvSpPr>
        <p:spPr>
          <a:xfrm>
            <a:off x="6196975" y="4127175"/>
            <a:ext cx="283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Lato"/>
                <a:ea typeface="Lato"/>
                <a:cs typeface="Lato"/>
                <a:sym typeface="Lato"/>
              </a:rPr>
              <a:t>&lt;Add more slides if required&gt;</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1407</Words>
  <Application>Microsoft Office PowerPoint</Application>
  <PresentationFormat>On-screen Show (16:9)</PresentationFormat>
  <Paragraphs>137</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Lato</vt:lpstr>
      <vt:lpstr>Calibri</vt:lpstr>
      <vt:lpstr>Arial</vt:lpstr>
      <vt:lpstr>Proxima Nova</vt:lpstr>
      <vt:lpstr>Roboto</vt:lpstr>
      <vt:lpstr>MASTER_UPGRAD</vt:lpstr>
      <vt:lpstr>PowerPoint Presentation</vt:lpstr>
      <vt:lpstr>About the Project</vt:lpstr>
      <vt:lpstr>About the Project</vt:lpstr>
      <vt:lpstr>Submission Guidelines</vt:lpstr>
      <vt:lpstr>Submission Guidelines</vt:lpstr>
      <vt:lpstr>PowerPoint Presentation</vt:lpstr>
      <vt:lpstr>Task 1: Market Sizing</vt:lpstr>
      <vt:lpstr>Task 2: Competitor Analysis</vt:lpstr>
      <vt:lpstr>Task 3: User Research</vt:lpstr>
      <vt:lpstr>Task 4: Building Product Artefacts</vt:lpstr>
      <vt:lpstr>Task 5: Product/Market Expansion Using Ansoff Matrix</vt:lpstr>
      <vt:lpstr>PowerPoint Presentation</vt:lpstr>
      <vt:lpstr>Task 6: Building Activation and Retention Strategies</vt:lpstr>
      <vt:lpstr>Task 6: Building Activation and Retention Strategies</vt:lpstr>
      <vt:lpstr>PowerPoint Presentation</vt:lpstr>
      <vt:lpstr>Task 7: Building Acquisiton and Monetisation Strategies</vt:lpstr>
      <vt:lpstr>Task 7: Building Acquisition and Monetisation Strategies</vt:lpstr>
      <vt:lpstr>PowerPoint Presentation</vt:lpstr>
      <vt:lpstr>Task 8: Building Product Roadmap</vt:lpstr>
      <vt:lpstr>Task 8: Building Product Roadmap</vt:lpstr>
      <vt:lpstr>Task 8: Building Product Roadmap</vt:lpstr>
      <vt:lpstr>Disclaimer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Jasmine Mehta</dc:creator>
  <cp:lastModifiedBy>Jasmine Mehta</cp:lastModifiedBy>
  <cp:revision>2</cp:revision>
  <dcterms:modified xsi:type="dcterms:W3CDTF">2021-10-18T13:49:56Z</dcterms:modified>
</cp:coreProperties>
</file>