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5" r:id="rId3"/>
    <p:sldId id="258" r:id="rId4"/>
    <p:sldId id="266" r:id="rId5"/>
    <p:sldId id="267" r:id="rId6"/>
    <p:sldId id="268" r:id="rId7"/>
    <p:sldId id="269" r:id="rId8"/>
    <p:sldId id="271" r:id="rId9"/>
    <p:sldId id="272" r:id="rId10"/>
    <p:sldId id="273" r:id="rId11"/>
    <p:sldId id="259" r:id="rId12"/>
    <p:sldId id="257" r:id="rId13"/>
    <p:sldId id="274" r:id="rId14"/>
    <p:sldId id="261" r:id="rId15"/>
    <p:sldId id="282" r:id="rId16"/>
    <p:sldId id="286" r:id="rId17"/>
    <p:sldId id="275" r:id="rId18"/>
    <p:sldId id="276" r:id="rId19"/>
    <p:sldId id="277" r:id="rId20"/>
    <p:sldId id="278" r:id="rId21"/>
    <p:sldId id="283" r:id="rId22"/>
    <p:sldId id="279" r:id="rId23"/>
    <p:sldId id="280"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0B457-28CA-4704-8764-5F8C5F0C382E}" type="datetimeFigureOut">
              <a:rPr lang="en-IN" smtClean="0"/>
              <a:t>25-10-2021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03B5D-FB28-477C-BD8B-108B911662C1}" type="slidenum">
              <a:rPr lang="en-IN" smtClean="0"/>
              <a:t>‹#›</a:t>
            </a:fld>
            <a:endParaRPr lang="en-IN"/>
          </a:p>
        </p:txBody>
      </p:sp>
    </p:spTree>
    <p:extLst>
      <p:ext uri="{BB962C8B-B14F-4D97-AF65-F5344CB8AC3E}">
        <p14:creationId xmlns:p14="http://schemas.microsoft.com/office/powerpoint/2010/main" val="3603611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458B00-D0B9-470E-8FAD-E5454B09CCD2}" type="slidenum">
              <a:rPr lang="en-IN" smtClean="0"/>
              <a:t>2</a:t>
            </a:fld>
            <a:endParaRPr lang="en-IN"/>
          </a:p>
        </p:txBody>
      </p:sp>
    </p:spTree>
    <p:extLst>
      <p:ext uri="{BB962C8B-B14F-4D97-AF65-F5344CB8AC3E}">
        <p14:creationId xmlns:p14="http://schemas.microsoft.com/office/powerpoint/2010/main" val="196847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A8EC-B5B8-4EFB-8E4E-AECF5DBFD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969912-8767-4CFD-8715-33FB57BA4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C2173B-7970-46C9-9B82-CDB1A1DBB8C6}"/>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5" name="Footer Placeholder 4">
            <a:extLst>
              <a:ext uri="{FF2B5EF4-FFF2-40B4-BE49-F238E27FC236}">
                <a16:creationId xmlns:a16="http://schemas.microsoft.com/office/drawing/2014/main" id="{BDD1FDAC-44AE-4F0F-A371-595CB51826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B6ECE-B553-4DF3-9D8F-903FFE35A1EC}"/>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265883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3445-B1CE-4AED-A7DC-62FEE06B67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1CAFBE-7952-4050-BD60-799C6268B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D7DB6-5737-4426-A0F1-0420D3B41DBA}"/>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5" name="Footer Placeholder 4">
            <a:extLst>
              <a:ext uri="{FF2B5EF4-FFF2-40B4-BE49-F238E27FC236}">
                <a16:creationId xmlns:a16="http://schemas.microsoft.com/office/drawing/2014/main" id="{86EE5D4B-7C7F-4E5F-80F2-1709F9F81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E8386-669C-4FFE-94B4-B3A06C2AFABF}"/>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368664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FD24-3731-4AA8-99B5-EDC6D97B4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BE94AD-E115-4EA6-BF45-51A983424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B0AD0E-8831-4C18-96B0-D66329DC5139}"/>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5" name="Footer Placeholder 4">
            <a:extLst>
              <a:ext uri="{FF2B5EF4-FFF2-40B4-BE49-F238E27FC236}">
                <a16:creationId xmlns:a16="http://schemas.microsoft.com/office/drawing/2014/main" id="{0235537B-6B0B-4E66-AE3B-7FCC650B6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976AE-5F02-4749-AEFF-BF98DE6B2A50}"/>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139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436C-0509-40C9-8893-D3450B13DB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F4006-D9A6-48A8-9ED7-18C05DDAE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54A33-F6FC-438A-ACE2-B2D1FA629E23}"/>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5" name="Footer Placeholder 4">
            <a:extLst>
              <a:ext uri="{FF2B5EF4-FFF2-40B4-BE49-F238E27FC236}">
                <a16:creationId xmlns:a16="http://schemas.microsoft.com/office/drawing/2014/main" id="{0A7D6906-64E8-4BB4-A499-652CB2AC3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69CB1-2926-4737-8D57-F2668521973C}"/>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370431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CAE0-DD17-4B5C-8F79-E407F1FF7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BE8FBF-BEE2-4794-B2DB-CCC359D14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4A62C4-879C-4053-B8DF-1E442200A5F0}"/>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5" name="Footer Placeholder 4">
            <a:extLst>
              <a:ext uri="{FF2B5EF4-FFF2-40B4-BE49-F238E27FC236}">
                <a16:creationId xmlns:a16="http://schemas.microsoft.com/office/drawing/2014/main" id="{B3956FA3-A918-4A66-A5D1-D021CAE75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4AB524-2969-4F10-BC00-B48A719D4242}"/>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23920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5E9E-90B1-4A91-BB85-E8328B954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3B48C8-2A74-47FF-ACB0-429E3B382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B5EB24-03ED-4867-8E43-2395A5279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ECED63-4FFB-407D-BF20-FB3B54A8A5BA}"/>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6" name="Footer Placeholder 5">
            <a:extLst>
              <a:ext uri="{FF2B5EF4-FFF2-40B4-BE49-F238E27FC236}">
                <a16:creationId xmlns:a16="http://schemas.microsoft.com/office/drawing/2014/main" id="{CC4D4780-5BA1-43BA-A622-EA0D4ED32D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8F304F-39C7-4707-B635-2B09DAE20A82}"/>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68913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4D94-7270-4ED4-8BB3-CBDD32176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02AA7-BE2D-43FF-884E-DE2F0B2B1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E1973-AFBC-4DCD-8855-75E6F38295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4A7810-CE8A-4BAE-A104-741FE1025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874C6-C924-4F81-A41A-2355C9857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22691B-5546-43D3-8F32-99F6848F608B}"/>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8" name="Footer Placeholder 7">
            <a:extLst>
              <a:ext uri="{FF2B5EF4-FFF2-40B4-BE49-F238E27FC236}">
                <a16:creationId xmlns:a16="http://schemas.microsoft.com/office/drawing/2014/main" id="{400F0926-75A0-4355-AFD7-907D8EC503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689550-6505-41E8-A673-6E0069F58393}"/>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134964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2C19-2769-4B6B-9246-F0B0FF3711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CFA760-7140-4617-8C78-0BAFB1A25571}"/>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4" name="Footer Placeholder 3">
            <a:extLst>
              <a:ext uri="{FF2B5EF4-FFF2-40B4-BE49-F238E27FC236}">
                <a16:creationId xmlns:a16="http://schemas.microsoft.com/office/drawing/2014/main" id="{4D38BF9D-3D6D-4F0A-83B4-B847BA6815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CD2DDA-DD28-462E-B6EC-C6CD43FC1EA6}"/>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407100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A0D3B-F06E-443E-9D07-6A87484CCCDD}"/>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3" name="Footer Placeholder 2">
            <a:extLst>
              <a:ext uri="{FF2B5EF4-FFF2-40B4-BE49-F238E27FC236}">
                <a16:creationId xmlns:a16="http://schemas.microsoft.com/office/drawing/2014/main" id="{585790D3-489D-4838-96AF-D9B25D4FE9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7A3CBC-B522-497D-9107-1B43E21B4632}"/>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386977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A5A6-A851-44FC-AE34-247DED2AC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3DBA0A-23B0-4E50-8EE2-2FD9ED0A9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7D09CD-6E2E-40C1-92DA-2B8D4B4CB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838E2-E8A6-4374-A25A-4A0B575A2D55}"/>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6" name="Footer Placeholder 5">
            <a:extLst>
              <a:ext uri="{FF2B5EF4-FFF2-40B4-BE49-F238E27FC236}">
                <a16:creationId xmlns:a16="http://schemas.microsoft.com/office/drawing/2014/main" id="{FDB9AB70-7AF3-451C-9D3D-5CB8355459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3428B-BDC4-487D-A95A-2B6891A51CBC}"/>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374836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EAF9-8214-4B07-A280-A013554CD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A2D975-1F99-4E1D-9801-DF61AD58B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5F4EA3-8049-465E-9005-374EEC36B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7C97C-3654-42C2-A721-F864C94868E2}"/>
              </a:ext>
            </a:extLst>
          </p:cNvPr>
          <p:cNvSpPr>
            <a:spLocks noGrp="1"/>
          </p:cNvSpPr>
          <p:nvPr>
            <p:ph type="dt" sz="half" idx="10"/>
          </p:nvPr>
        </p:nvSpPr>
        <p:spPr/>
        <p:txBody>
          <a:bodyPr/>
          <a:lstStyle/>
          <a:p>
            <a:fld id="{5BFC2853-9D01-4FCB-9FC8-D8E7FCBF33F3}" type="datetimeFigureOut">
              <a:rPr lang="en-IN" smtClean="0"/>
              <a:t>25-10-2021</a:t>
            </a:fld>
            <a:endParaRPr lang="en-IN"/>
          </a:p>
        </p:txBody>
      </p:sp>
      <p:sp>
        <p:nvSpPr>
          <p:cNvPr id="6" name="Footer Placeholder 5">
            <a:extLst>
              <a:ext uri="{FF2B5EF4-FFF2-40B4-BE49-F238E27FC236}">
                <a16:creationId xmlns:a16="http://schemas.microsoft.com/office/drawing/2014/main" id="{8E1AE38C-2E3E-4484-A14B-77F841A999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E500A0-325E-4F18-9F0B-C971F697A7CE}"/>
              </a:ext>
            </a:extLst>
          </p:cNvPr>
          <p:cNvSpPr>
            <a:spLocks noGrp="1"/>
          </p:cNvSpPr>
          <p:nvPr>
            <p:ph type="sldNum" sz="quarter" idx="12"/>
          </p:nvPr>
        </p:nvSpPr>
        <p:spPr/>
        <p:txBody>
          <a:bodyPr/>
          <a:lstStyle/>
          <a:p>
            <a:fld id="{DC8398A3-4FD0-488D-9BE7-80D0F4093F08}" type="slidenum">
              <a:rPr lang="en-IN" smtClean="0"/>
              <a:t>‹#›</a:t>
            </a:fld>
            <a:endParaRPr lang="en-IN"/>
          </a:p>
        </p:txBody>
      </p:sp>
    </p:spTree>
    <p:extLst>
      <p:ext uri="{BB962C8B-B14F-4D97-AF65-F5344CB8AC3E}">
        <p14:creationId xmlns:p14="http://schemas.microsoft.com/office/powerpoint/2010/main" val="173471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3FF16-0250-46E8-B725-79A83B5C9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A2A1E7-A425-40E8-AEB4-63DC74A76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469BD-7FB4-4CA8-A4DC-CF8F185FC0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C2853-9D01-4FCB-9FC8-D8E7FCBF33F3}" type="datetimeFigureOut">
              <a:rPr lang="en-IN" smtClean="0"/>
              <a:t>25-10-2021</a:t>
            </a:fld>
            <a:endParaRPr lang="en-IN"/>
          </a:p>
        </p:txBody>
      </p:sp>
      <p:sp>
        <p:nvSpPr>
          <p:cNvPr id="5" name="Footer Placeholder 4">
            <a:extLst>
              <a:ext uri="{FF2B5EF4-FFF2-40B4-BE49-F238E27FC236}">
                <a16:creationId xmlns:a16="http://schemas.microsoft.com/office/drawing/2014/main" id="{181C9A68-E11D-4FE9-B353-9118E5D04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303AD3-5087-43F6-BB2A-BB57C747BD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398A3-4FD0-488D-9BE7-80D0F4093F08}" type="slidenum">
              <a:rPr lang="en-IN" smtClean="0"/>
              <a:t>‹#›</a:t>
            </a:fld>
            <a:endParaRPr lang="en-IN"/>
          </a:p>
        </p:txBody>
      </p:sp>
    </p:spTree>
    <p:extLst>
      <p:ext uri="{BB962C8B-B14F-4D97-AF65-F5344CB8AC3E}">
        <p14:creationId xmlns:p14="http://schemas.microsoft.com/office/powerpoint/2010/main" val="1155116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achal.kagwad@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CE13-FA88-41DE-B71B-0FEFE931DF8C}"/>
              </a:ext>
            </a:extLst>
          </p:cNvPr>
          <p:cNvSpPr>
            <a:spLocks noGrp="1"/>
          </p:cNvSpPr>
          <p:nvPr>
            <p:ph type="ctrTitle"/>
          </p:nvPr>
        </p:nvSpPr>
        <p:spPr>
          <a:xfrm>
            <a:off x="508000" y="949643"/>
            <a:ext cx="11003280" cy="1895157"/>
          </a:xfrm>
        </p:spPr>
        <p:txBody>
          <a:bodyPr>
            <a:normAutofit/>
          </a:bodyPr>
          <a:lstStyle/>
          <a:p>
            <a:r>
              <a:rPr lang="en-IN" sz="4400" b="1" dirty="0">
                <a:solidFill>
                  <a:schemeClr val="bg1"/>
                </a:solidFill>
                <a:highlight>
                  <a:srgbClr val="0000FF"/>
                </a:highlight>
                <a:latin typeface="Arial Narrow" panose="020B0606020202030204" pitchFamily="34" charset="0"/>
              </a:rPr>
              <a:t>Optimization Case Study : Staff Planning</a:t>
            </a:r>
          </a:p>
        </p:txBody>
      </p:sp>
      <p:sp>
        <p:nvSpPr>
          <p:cNvPr id="3" name="Subtitle 2">
            <a:extLst>
              <a:ext uri="{FF2B5EF4-FFF2-40B4-BE49-F238E27FC236}">
                <a16:creationId xmlns:a16="http://schemas.microsoft.com/office/drawing/2014/main" id="{09356015-6CCA-497E-B61E-74E6A37F5E5A}"/>
              </a:ext>
            </a:extLst>
          </p:cNvPr>
          <p:cNvSpPr>
            <a:spLocks noGrp="1"/>
          </p:cNvSpPr>
          <p:nvPr>
            <p:ph type="subTitle" idx="1"/>
          </p:nvPr>
        </p:nvSpPr>
        <p:spPr>
          <a:xfrm>
            <a:off x="1737360" y="3429000"/>
            <a:ext cx="9144000" cy="2229802"/>
          </a:xfrm>
        </p:spPr>
        <p:txBody>
          <a:bodyPr>
            <a:normAutofit fontScale="92500" lnSpcReduction="20000"/>
          </a:bodyPr>
          <a:lstStyle/>
          <a:p>
            <a:r>
              <a:rPr lang="en-IN" dirty="0">
                <a:latin typeface="Arial Narrow" panose="020B0606020202030204" pitchFamily="34" charset="0"/>
              </a:rPr>
              <a:t>By </a:t>
            </a:r>
          </a:p>
          <a:p>
            <a:endParaRPr lang="en-IN" sz="3000" dirty="0">
              <a:latin typeface="Arial Narrow" panose="020B0606020202030204" pitchFamily="34" charset="0"/>
            </a:endParaRPr>
          </a:p>
          <a:p>
            <a:r>
              <a:rPr lang="en-IN" sz="4000" b="1" dirty="0" err="1">
                <a:highlight>
                  <a:srgbClr val="FFFF00"/>
                </a:highlight>
                <a:latin typeface="Arial Narrow" panose="020B0606020202030204" pitchFamily="34" charset="0"/>
              </a:rPr>
              <a:t>Achal</a:t>
            </a:r>
            <a:r>
              <a:rPr lang="en-IN" sz="4000" b="1" dirty="0">
                <a:highlight>
                  <a:srgbClr val="FFFF00"/>
                </a:highlight>
                <a:latin typeface="Arial Narrow" panose="020B0606020202030204" pitchFamily="34" charset="0"/>
              </a:rPr>
              <a:t> </a:t>
            </a:r>
            <a:r>
              <a:rPr lang="en-IN" sz="4000" b="1" dirty="0" err="1">
                <a:highlight>
                  <a:srgbClr val="FFFF00"/>
                </a:highlight>
                <a:latin typeface="Arial Narrow" panose="020B0606020202030204" pitchFamily="34" charset="0"/>
              </a:rPr>
              <a:t>Kagwad</a:t>
            </a:r>
            <a:r>
              <a:rPr lang="en-IN" sz="4000" b="1" dirty="0">
                <a:highlight>
                  <a:srgbClr val="FFFF00"/>
                </a:highlight>
                <a:latin typeface="Arial Narrow" panose="020B0606020202030204" pitchFamily="34" charset="0"/>
              </a:rPr>
              <a:t>  |  Himanka Das</a:t>
            </a:r>
            <a:r>
              <a:rPr lang="en-IN" sz="4000" b="1" dirty="0">
                <a:latin typeface="Arial Narrow" panose="020B0606020202030204" pitchFamily="34" charset="0"/>
              </a:rPr>
              <a:t> </a:t>
            </a:r>
          </a:p>
          <a:p>
            <a:r>
              <a:rPr lang="en-IN" sz="2800" dirty="0">
                <a:latin typeface="Arial Narrow" panose="020B0606020202030204" pitchFamily="34" charset="0"/>
              </a:rPr>
              <a:t>IIIT-B Batch : DSC 026</a:t>
            </a:r>
          </a:p>
          <a:p>
            <a:r>
              <a:rPr lang="en-IN" sz="2800" dirty="0">
                <a:latin typeface="Arial Narrow" panose="020B0606020202030204" pitchFamily="34" charset="0"/>
              </a:rPr>
              <a:t>Date : 25</a:t>
            </a:r>
            <a:r>
              <a:rPr lang="en-IN" sz="2800" baseline="30000" dirty="0">
                <a:latin typeface="Arial Narrow" panose="020B0606020202030204" pitchFamily="34" charset="0"/>
              </a:rPr>
              <a:t>th</a:t>
            </a:r>
            <a:r>
              <a:rPr lang="en-IN" sz="2800" dirty="0">
                <a:latin typeface="Arial Narrow" panose="020B0606020202030204" pitchFamily="34" charset="0"/>
              </a:rPr>
              <a:t> October, 2021</a:t>
            </a:r>
          </a:p>
        </p:txBody>
      </p:sp>
    </p:spTree>
    <p:extLst>
      <p:ext uri="{BB962C8B-B14F-4D97-AF65-F5344CB8AC3E}">
        <p14:creationId xmlns:p14="http://schemas.microsoft.com/office/powerpoint/2010/main" val="163079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4123-2267-4EDF-AEC9-31BC1EEF2006}"/>
              </a:ext>
            </a:extLst>
          </p:cNvPr>
          <p:cNvSpPr>
            <a:spLocks noGrp="1"/>
          </p:cNvSpPr>
          <p:nvPr>
            <p:ph type="title"/>
          </p:nvPr>
        </p:nvSpPr>
        <p:spPr/>
        <p:txBody>
          <a:bodyPr/>
          <a:lstStyle/>
          <a:p>
            <a:r>
              <a:rPr lang="en-IN" sz="7200" b="1" dirty="0">
                <a:solidFill>
                  <a:schemeClr val="accent4">
                    <a:lumMod val="50000"/>
                  </a:schemeClr>
                </a:solidFill>
                <a:latin typeface="Arial Narrow" panose="020B0606020202030204" pitchFamily="34" charset="0"/>
              </a:rPr>
              <a:t>5</a:t>
            </a:r>
            <a:r>
              <a:rPr lang="en-IN" sz="4000" b="1" dirty="0">
                <a:solidFill>
                  <a:schemeClr val="accent4">
                    <a:lumMod val="50000"/>
                  </a:schemeClr>
                </a:solidFill>
                <a:latin typeface="Arial Narrow" panose="020B0606020202030204" pitchFamily="34" charset="0"/>
              </a:rPr>
              <a:t>.</a:t>
            </a:r>
            <a:r>
              <a:rPr lang="en-IN" sz="7200" b="1" dirty="0">
                <a:solidFill>
                  <a:schemeClr val="accent4">
                    <a:lumMod val="50000"/>
                  </a:schemeClr>
                </a:solidFill>
                <a:latin typeface="Arial Narrow" panose="020B0606020202030204" pitchFamily="34" charset="0"/>
              </a:rPr>
              <a:t>3.</a:t>
            </a:r>
            <a:r>
              <a:rPr lang="en-IN" b="1" dirty="0">
                <a:solidFill>
                  <a:schemeClr val="accent4">
                    <a:lumMod val="50000"/>
                  </a:schemeClr>
                </a:solidFill>
                <a:latin typeface="Arial Narrow" panose="020B0606020202030204" pitchFamily="34" charset="0"/>
              </a:rPr>
              <a:t> </a:t>
            </a:r>
            <a:r>
              <a:rPr lang="en-IN" b="1" dirty="0">
                <a:latin typeface="Arial Narrow" panose="020B0606020202030204" pitchFamily="34" charset="0"/>
              </a:rPr>
              <a:t>Constraints – Other Constraints</a:t>
            </a:r>
          </a:p>
        </p:txBody>
      </p:sp>
      <p:sp>
        <p:nvSpPr>
          <p:cNvPr id="3" name="Content Placeholder 2">
            <a:extLst>
              <a:ext uri="{FF2B5EF4-FFF2-40B4-BE49-F238E27FC236}">
                <a16:creationId xmlns:a16="http://schemas.microsoft.com/office/drawing/2014/main" id="{D69EDBB1-44EF-40D4-A3C4-0D76E90B0347}"/>
              </a:ext>
            </a:extLst>
          </p:cNvPr>
          <p:cNvSpPr>
            <a:spLocks noGrp="1"/>
          </p:cNvSpPr>
          <p:nvPr>
            <p:ph idx="1"/>
          </p:nvPr>
        </p:nvSpPr>
        <p:spPr>
          <a:xfrm>
            <a:off x="838200" y="1825625"/>
            <a:ext cx="10515600" cy="2299335"/>
          </a:xfrm>
        </p:spPr>
        <p:txBody>
          <a:bodyPr/>
          <a:lstStyle/>
          <a:p>
            <a:pPr>
              <a:buFont typeface="Wingdings" panose="05000000000000000000" pitchFamily="2" charset="2"/>
              <a:buChar char="§"/>
            </a:pPr>
            <a:r>
              <a:rPr lang="en-IN" dirty="0">
                <a:latin typeface="Arial Narrow" panose="020B0606020202030204" pitchFamily="34" charset="0"/>
              </a:rPr>
              <a:t>X(</a:t>
            </a:r>
            <a:r>
              <a:rPr lang="en-IN" dirty="0" err="1">
                <a:latin typeface="Arial Narrow" panose="020B0606020202030204" pitchFamily="34" charset="0"/>
              </a:rPr>
              <a:t>i</a:t>
            </a:r>
            <a:r>
              <a:rPr lang="en-IN" dirty="0">
                <a:latin typeface="Arial Narrow" panose="020B0606020202030204" pitchFamily="34" charset="0"/>
              </a:rPr>
              <a:t>, j)=Continuous</a:t>
            </a:r>
          </a:p>
          <a:p>
            <a:pPr>
              <a:buFont typeface="Wingdings" panose="05000000000000000000" pitchFamily="2" charset="2"/>
              <a:buChar char="§"/>
            </a:pPr>
            <a:r>
              <a:rPr lang="en-IN" dirty="0">
                <a:latin typeface="Arial Narrow" panose="020B0606020202030204" pitchFamily="34" charset="0"/>
              </a:rPr>
              <a:t>Y(</a:t>
            </a:r>
            <a:r>
              <a:rPr lang="en-IN" dirty="0" err="1">
                <a:latin typeface="Arial Narrow" panose="020B0606020202030204" pitchFamily="34" charset="0"/>
              </a:rPr>
              <a:t>i</a:t>
            </a:r>
            <a:r>
              <a:rPr lang="en-IN" dirty="0">
                <a:latin typeface="Arial Narrow" panose="020B0606020202030204" pitchFamily="34" charset="0"/>
              </a:rPr>
              <a:t>, j)=Integer</a:t>
            </a:r>
          </a:p>
          <a:p>
            <a:pPr>
              <a:buFont typeface="Wingdings" panose="05000000000000000000" pitchFamily="2" charset="2"/>
              <a:buChar char="§"/>
            </a:pPr>
            <a:r>
              <a:rPr lang="en-IN" dirty="0">
                <a:latin typeface="Arial Narrow" panose="020B0606020202030204" pitchFamily="34" charset="0"/>
              </a:rPr>
              <a:t>These are nothing but our decision variables</a:t>
            </a:r>
          </a:p>
        </p:txBody>
      </p:sp>
    </p:spTree>
    <p:extLst>
      <p:ext uri="{BB962C8B-B14F-4D97-AF65-F5344CB8AC3E}">
        <p14:creationId xmlns:p14="http://schemas.microsoft.com/office/powerpoint/2010/main" val="183959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D340-2C63-476A-8C67-BE86D68F3FEB}"/>
              </a:ext>
            </a:extLst>
          </p:cNvPr>
          <p:cNvSpPr>
            <a:spLocks noGrp="1"/>
          </p:cNvSpPr>
          <p:nvPr>
            <p:ph type="title"/>
          </p:nvPr>
        </p:nvSpPr>
        <p:spPr>
          <a:xfrm>
            <a:off x="831850" y="2651759"/>
            <a:ext cx="10515600" cy="944881"/>
          </a:xfrm>
        </p:spPr>
        <p:txBody>
          <a:bodyPr>
            <a:normAutofit/>
          </a:bodyPr>
          <a:lstStyle/>
          <a:p>
            <a:r>
              <a:rPr lang="en-IN" sz="3200" b="1" dirty="0">
                <a:latin typeface="Arial Narrow" panose="020B0606020202030204" pitchFamily="34" charset="0"/>
              </a:rPr>
              <a:t>DATAFRAME WITH ACTUAL, WORST &amp; BEST CASE ANALYSIS</a:t>
            </a:r>
          </a:p>
        </p:txBody>
      </p:sp>
      <p:sp>
        <p:nvSpPr>
          <p:cNvPr id="3" name="Text Placeholder 2">
            <a:extLst>
              <a:ext uri="{FF2B5EF4-FFF2-40B4-BE49-F238E27FC236}">
                <a16:creationId xmlns:a16="http://schemas.microsoft.com/office/drawing/2014/main" id="{39F3958C-0430-4554-8AE0-FE2B88C27D18}"/>
              </a:ext>
            </a:extLst>
          </p:cNvPr>
          <p:cNvSpPr>
            <a:spLocks noGrp="1"/>
          </p:cNvSpPr>
          <p:nvPr>
            <p:ph type="body" idx="1"/>
          </p:nvPr>
        </p:nvSpPr>
        <p:spPr>
          <a:xfrm>
            <a:off x="933450" y="3898583"/>
            <a:ext cx="10515600" cy="1500187"/>
          </a:xfrm>
        </p:spPr>
        <p:txBody>
          <a:bodyPr/>
          <a:lstStyle/>
          <a:p>
            <a:pPr marL="342900" indent="-342900" algn="l">
              <a:buFont typeface="Wingdings" panose="05000000000000000000" pitchFamily="2" charset="2"/>
              <a:buChar char="§"/>
            </a:pPr>
            <a:r>
              <a:rPr lang="en-US" b="0" i="0" dirty="0">
                <a:solidFill>
                  <a:srgbClr val="091E42"/>
                </a:solidFill>
                <a:effectLst/>
                <a:latin typeface="Arial Narrow" panose="020B0606020202030204" pitchFamily="34" charset="0"/>
              </a:rPr>
              <a:t>What is the optimal number of staff members for the worst and best cases ? </a:t>
            </a:r>
          </a:p>
          <a:p>
            <a:pPr marL="342900" indent="-342900" algn="l">
              <a:buFont typeface="Wingdings" panose="05000000000000000000" pitchFamily="2" charset="2"/>
              <a:buChar char="§"/>
            </a:pPr>
            <a:r>
              <a:rPr lang="en-US" b="0" i="0" dirty="0">
                <a:solidFill>
                  <a:srgbClr val="091E42"/>
                </a:solidFill>
                <a:effectLst/>
                <a:latin typeface="Arial Narrow" panose="020B0606020202030204" pitchFamily="34" charset="0"/>
              </a:rPr>
              <a:t>What are the percentages of outsourcing for the worst and best cases ? </a:t>
            </a:r>
          </a:p>
          <a:p>
            <a:pPr marL="342900" indent="-342900" algn="l">
              <a:buFont typeface="Wingdings" panose="05000000000000000000" pitchFamily="2" charset="2"/>
              <a:buChar char="§"/>
            </a:pPr>
            <a:r>
              <a:rPr lang="en-US" b="0" i="0" dirty="0">
                <a:solidFill>
                  <a:srgbClr val="091E42"/>
                </a:solidFill>
                <a:effectLst/>
                <a:latin typeface="Arial Narrow" panose="020B0606020202030204" pitchFamily="34" charset="0"/>
              </a:rPr>
              <a:t>What is the average cost per application for the worst and best cases ?</a:t>
            </a:r>
          </a:p>
          <a:p>
            <a:endParaRPr lang="en-IN" dirty="0">
              <a:latin typeface="Arial Narrow" panose="020B0606020202030204" pitchFamily="34" charset="0"/>
            </a:endParaRPr>
          </a:p>
        </p:txBody>
      </p:sp>
    </p:spTree>
    <p:extLst>
      <p:ext uri="{BB962C8B-B14F-4D97-AF65-F5344CB8AC3E}">
        <p14:creationId xmlns:p14="http://schemas.microsoft.com/office/powerpoint/2010/main" val="326078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FF4B-DCF6-4DFF-BBD9-BA493BA0F266}"/>
              </a:ext>
            </a:extLst>
          </p:cNvPr>
          <p:cNvSpPr>
            <a:spLocks noGrp="1"/>
          </p:cNvSpPr>
          <p:nvPr>
            <p:ph type="title"/>
          </p:nvPr>
        </p:nvSpPr>
        <p:spPr>
          <a:xfrm>
            <a:off x="137160" y="415925"/>
            <a:ext cx="11150600" cy="1325563"/>
          </a:xfrm>
        </p:spPr>
        <p:txBody>
          <a:bodyPr>
            <a:normAutofit/>
          </a:bodyPr>
          <a:lstStyle/>
          <a:p>
            <a:r>
              <a:rPr lang="en-IN" sz="4000" dirty="0">
                <a:latin typeface="Arial Narrow" panose="020B0606020202030204" pitchFamily="34" charset="0"/>
              </a:rPr>
              <a:t>Summary of </a:t>
            </a:r>
            <a:r>
              <a:rPr lang="en-IN" sz="4000" dirty="0" err="1">
                <a:latin typeface="Arial Narrow" panose="020B0606020202030204" pitchFamily="34" charset="0"/>
              </a:rPr>
              <a:t>Dataframe</a:t>
            </a:r>
            <a:r>
              <a:rPr lang="en-IN" sz="4000" dirty="0">
                <a:latin typeface="Arial Narrow" panose="020B0606020202030204" pitchFamily="34" charset="0"/>
              </a:rPr>
              <a:t> Image output obtained from Python</a:t>
            </a:r>
          </a:p>
        </p:txBody>
      </p:sp>
      <p:pic>
        <p:nvPicPr>
          <p:cNvPr id="5" name="Content Placeholder 4">
            <a:extLst>
              <a:ext uri="{FF2B5EF4-FFF2-40B4-BE49-F238E27FC236}">
                <a16:creationId xmlns:a16="http://schemas.microsoft.com/office/drawing/2014/main" id="{5628DCF0-1F07-476F-A9A8-F9F7BF5428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22" y="1895359"/>
            <a:ext cx="11714755" cy="2901820"/>
          </a:xfrm>
          <a:ln w="3175">
            <a:solidFill>
              <a:schemeClr val="tx1"/>
            </a:solidFill>
          </a:ln>
        </p:spPr>
      </p:pic>
    </p:spTree>
    <p:extLst>
      <p:ext uri="{BB962C8B-B14F-4D97-AF65-F5344CB8AC3E}">
        <p14:creationId xmlns:p14="http://schemas.microsoft.com/office/powerpoint/2010/main" val="70670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4CAF-3675-4E44-9446-5EFE3A2BBF83}"/>
              </a:ext>
            </a:extLst>
          </p:cNvPr>
          <p:cNvSpPr>
            <a:spLocks noGrp="1"/>
          </p:cNvSpPr>
          <p:nvPr>
            <p:ph type="title"/>
          </p:nvPr>
        </p:nvSpPr>
        <p:spPr>
          <a:xfrm>
            <a:off x="609600" y="365125"/>
            <a:ext cx="11318240" cy="1325563"/>
          </a:xfrm>
        </p:spPr>
        <p:txBody>
          <a:bodyPr>
            <a:normAutofit/>
          </a:bodyPr>
          <a:lstStyle/>
          <a:p>
            <a:r>
              <a:rPr lang="en-IN" sz="4000" dirty="0">
                <a:latin typeface="Arial Narrow" panose="020B0606020202030204" pitchFamily="34" charset="0"/>
              </a:rPr>
              <a:t>Answering the questions for Worst and Best Case Analysis</a:t>
            </a:r>
          </a:p>
        </p:txBody>
      </p:sp>
      <p:sp>
        <p:nvSpPr>
          <p:cNvPr id="3" name="Content Placeholder 2">
            <a:extLst>
              <a:ext uri="{FF2B5EF4-FFF2-40B4-BE49-F238E27FC236}">
                <a16:creationId xmlns:a16="http://schemas.microsoft.com/office/drawing/2014/main" id="{7D3F54D9-120C-417A-802C-17EA5778CFD5}"/>
              </a:ext>
            </a:extLst>
          </p:cNvPr>
          <p:cNvSpPr>
            <a:spLocks noGrp="1"/>
          </p:cNvSpPr>
          <p:nvPr>
            <p:ph idx="1"/>
          </p:nvPr>
        </p:nvSpPr>
        <p:spPr>
          <a:xfrm>
            <a:off x="609600" y="1690688"/>
            <a:ext cx="11074400" cy="4351338"/>
          </a:xfrm>
        </p:spPr>
        <p:txBody>
          <a:bodyPr>
            <a:normAutofit lnSpcReduction="10000"/>
          </a:bodyPr>
          <a:lstStyle/>
          <a:p>
            <a:pPr marL="0" indent="0" algn="l">
              <a:buNone/>
            </a:pPr>
            <a:r>
              <a:rPr lang="en-US" sz="3600" b="1" i="0" dirty="0">
                <a:solidFill>
                  <a:srgbClr val="091E42"/>
                </a:solidFill>
                <a:effectLst/>
                <a:latin typeface="Arial Narrow" panose="020B0606020202030204" pitchFamily="34" charset="0"/>
              </a:rPr>
              <a:t>Q1. </a:t>
            </a:r>
            <a:r>
              <a:rPr lang="en-US" sz="2600" b="0" i="0" dirty="0">
                <a:solidFill>
                  <a:srgbClr val="091E42"/>
                </a:solidFill>
                <a:effectLst/>
                <a:latin typeface="Arial Narrow" panose="020B0606020202030204" pitchFamily="34" charset="0"/>
              </a:rPr>
              <a:t>What is the optimal number of staff members for the worst and best cases ? </a:t>
            </a:r>
          </a:p>
          <a:p>
            <a:pPr marL="0" indent="0" algn="l">
              <a:buNone/>
            </a:pPr>
            <a:r>
              <a:rPr lang="en-US" dirty="0">
                <a:solidFill>
                  <a:srgbClr val="091E42"/>
                </a:solidFill>
                <a:highlight>
                  <a:srgbClr val="00FFFF"/>
                </a:highlight>
                <a:latin typeface="Arial Narrow" panose="020B0606020202030204" pitchFamily="34" charset="0"/>
              </a:rPr>
              <a:t>Ans.</a:t>
            </a:r>
            <a:r>
              <a:rPr lang="en-US" dirty="0">
                <a:solidFill>
                  <a:srgbClr val="091E42"/>
                </a:solidFill>
                <a:latin typeface="Arial Narrow" panose="020B0606020202030204" pitchFamily="34" charset="0"/>
              </a:rPr>
              <a:t> : </a:t>
            </a:r>
            <a:r>
              <a:rPr lang="en-US" sz="2500" dirty="0">
                <a:solidFill>
                  <a:srgbClr val="091E42"/>
                </a:solidFill>
                <a:latin typeface="Arial Narrow" panose="020B0606020202030204" pitchFamily="34" charset="0"/>
              </a:rPr>
              <a:t>The Optimal Number of Staff members for worst and best cases are 230.11 and 278.60 respectively</a:t>
            </a:r>
            <a:endParaRPr lang="en-US" sz="2500" b="0" i="0" dirty="0">
              <a:solidFill>
                <a:srgbClr val="091E42"/>
              </a:solidFill>
              <a:effectLst/>
              <a:latin typeface="Arial Narrow" panose="020B0606020202030204" pitchFamily="34" charset="0"/>
            </a:endParaRPr>
          </a:p>
          <a:p>
            <a:pPr marL="0" indent="0" algn="l">
              <a:buNone/>
            </a:pPr>
            <a:r>
              <a:rPr lang="en-US" sz="4000" b="1" dirty="0">
                <a:solidFill>
                  <a:srgbClr val="091E42"/>
                </a:solidFill>
                <a:latin typeface="Arial Narrow" panose="020B0606020202030204" pitchFamily="34" charset="0"/>
              </a:rPr>
              <a:t>Q2. </a:t>
            </a:r>
            <a:r>
              <a:rPr lang="en-US" sz="2600" dirty="0">
                <a:solidFill>
                  <a:srgbClr val="091E42"/>
                </a:solidFill>
                <a:latin typeface="Arial Narrow" panose="020B0606020202030204" pitchFamily="34" charset="0"/>
              </a:rPr>
              <a:t>What are the percentages of outsourcing for the worst and best cases? </a:t>
            </a:r>
          </a:p>
          <a:p>
            <a:pPr marL="0" indent="0" algn="l">
              <a:buNone/>
            </a:pPr>
            <a:r>
              <a:rPr lang="en-US" dirty="0">
                <a:solidFill>
                  <a:srgbClr val="091E42"/>
                </a:solidFill>
                <a:highlight>
                  <a:srgbClr val="00FFFF"/>
                </a:highlight>
                <a:latin typeface="Arial Narrow" panose="020B0606020202030204" pitchFamily="34" charset="0"/>
              </a:rPr>
              <a:t>Ans. </a:t>
            </a:r>
            <a:r>
              <a:rPr lang="en-US" dirty="0">
                <a:solidFill>
                  <a:srgbClr val="091E42"/>
                </a:solidFill>
                <a:latin typeface="Arial Narrow" panose="020B0606020202030204" pitchFamily="34" charset="0"/>
              </a:rPr>
              <a:t>: </a:t>
            </a:r>
            <a:r>
              <a:rPr lang="en-US" sz="2600" dirty="0">
                <a:solidFill>
                  <a:srgbClr val="091E42"/>
                </a:solidFill>
                <a:latin typeface="Arial Narrow" panose="020B0606020202030204" pitchFamily="34" charset="0"/>
              </a:rPr>
              <a:t>The Percentages of Outsourcing for the worst and best cases are  35.14% and 	4.11% respectively.</a:t>
            </a:r>
          </a:p>
          <a:p>
            <a:pPr marL="0" indent="0" algn="l">
              <a:buNone/>
            </a:pPr>
            <a:r>
              <a:rPr lang="en-US" b="0" i="0" dirty="0">
                <a:solidFill>
                  <a:srgbClr val="091E42"/>
                </a:solidFill>
                <a:effectLst/>
                <a:latin typeface="Arial Narrow" panose="020B0606020202030204" pitchFamily="34" charset="0"/>
              </a:rPr>
              <a:t> </a:t>
            </a:r>
            <a:r>
              <a:rPr lang="en-US" sz="3600" b="1" i="0" dirty="0">
                <a:solidFill>
                  <a:srgbClr val="091E42"/>
                </a:solidFill>
                <a:effectLst/>
                <a:latin typeface="Arial Narrow" panose="020B0606020202030204" pitchFamily="34" charset="0"/>
              </a:rPr>
              <a:t>Q3. </a:t>
            </a:r>
            <a:r>
              <a:rPr lang="en-US" sz="2600" b="0" i="0" dirty="0">
                <a:solidFill>
                  <a:srgbClr val="091E42"/>
                </a:solidFill>
                <a:effectLst/>
                <a:latin typeface="Arial Narrow" panose="020B0606020202030204" pitchFamily="34" charset="0"/>
              </a:rPr>
              <a:t>What is the average cost per application for the worst and best cases?</a:t>
            </a:r>
          </a:p>
          <a:p>
            <a:pPr marL="0" indent="0" algn="l">
              <a:buNone/>
            </a:pPr>
            <a:r>
              <a:rPr lang="en-US" dirty="0">
                <a:solidFill>
                  <a:srgbClr val="091E42"/>
                </a:solidFill>
                <a:highlight>
                  <a:srgbClr val="00FFFF"/>
                </a:highlight>
                <a:latin typeface="Arial Narrow" panose="020B0606020202030204" pitchFamily="34" charset="0"/>
              </a:rPr>
              <a:t>Ans. </a:t>
            </a:r>
            <a:r>
              <a:rPr lang="en-US" sz="2600" dirty="0">
                <a:solidFill>
                  <a:srgbClr val="091E42"/>
                </a:solidFill>
                <a:latin typeface="Arial Narrow" panose="020B0606020202030204" pitchFamily="34" charset="0"/>
              </a:rPr>
              <a:t>:  The Average Cost Per Application for the worst and best cases are 173 and 	145.88 	respectively</a:t>
            </a:r>
            <a:endParaRPr lang="en-US" sz="2600" b="0" i="0" dirty="0">
              <a:solidFill>
                <a:srgbClr val="091E42"/>
              </a:solidFill>
              <a:effectLst/>
              <a:latin typeface="Arial Narrow" panose="020B0606020202030204" pitchFamily="34" charset="0"/>
            </a:endParaRPr>
          </a:p>
          <a:p>
            <a:pPr>
              <a:buFont typeface="Wingdings" panose="05000000000000000000" pitchFamily="2" charset="2"/>
              <a:buChar char="§"/>
            </a:pPr>
            <a:endParaRPr lang="en-IN" dirty="0">
              <a:latin typeface="Arial Narrow" panose="020B0606020202030204" pitchFamily="34" charset="0"/>
            </a:endParaRPr>
          </a:p>
        </p:txBody>
      </p:sp>
    </p:spTree>
    <p:extLst>
      <p:ext uri="{BB962C8B-B14F-4D97-AF65-F5344CB8AC3E}">
        <p14:creationId xmlns:p14="http://schemas.microsoft.com/office/powerpoint/2010/main" val="39671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D340-2C63-476A-8C67-BE86D68F3FEB}"/>
              </a:ext>
            </a:extLst>
          </p:cNvPr>
          <p:cNvSpPr>
            <a:spLocks noGrp="1"/>
          </p:cNvSpPr>
          <p:nvPr>
            <p:ph type="title"/>
          </p:nvPr>
        </p:nvSpPr>
        <p:spPr>
          <a:xfrm>
            <a:off x="838200" y="2169160"/>
            <a:ext cx="10515600" cy="1133475"/>
          </a:xfrm>
        </p:spPr>
        <p:txBody>
          <a:bodyPr/>
          <a:lstStyle/>
          <a:p>
            <a:r>
              <a:rPr lang="en-IN" dirty="0">
                <a:latin typeface="Arial Narrow" panose="020B0606020202030204" pitchFamily="34" charset="0"/>
              </a:rPr>
              <a:t>VISUALIZATIONS</a:t>
            </a:r>
          </a:p>
        </p:txBody>
      </p:sp>
      <p:sp>
        <p:nvSpPr>
          <p:cNvPr id="3" name="Text Placeholder 2">
            <a:extLst>
              <a:ext uri="{FF2B5EF4-FFF2-40B4-BE49-F238E27FC236}">
                <a16:creationId xmlns:a16="http://schemas.microsoft.com/office/drawing/2014/main" id="{39F3958C-0430-4554-8AE0-FE2B88C27D18}"/>
              </a:ext>
            </a:extLst>
          </p:cNvPr>
          <p:cNvSpPr>
            <a:spLocks noGrp="1"/>
          </p:cNvSpPr>
          <p:nvPr>
            <p:ph type="body" idx="1"/>
          </p:nvPr>
        </p:nvSpPr>
        <p:spPr>
          <a:xfrm>
            <a:off x="980440" y="3429000"/>
            <a:ext cx="10515600" cy="1500187"/>
          </a:xfrm>
        </p:spPr>
        <p:txBody>
          <a:bodyPr/>
          <a:lstStyle/>
          <a:p>
            <a:r>
              <a:rPr lang="en-IN" dirty="0">
                <a:latin typeface="Arial Narrow" panose="020B0606020202030204" pitchFamily="34" charset="0"/>
              </a:rPr>
              <a:t>Visualizations to infer Insights about the problem at hand</a:t>
            </a:r>
          </a:p>
        </p:txBody>
      </p:sp>
    </p:spTree>
    <p:extLst>
      <p:ext uri="{BB962C8B-B14F-4D97-AF65-F5344CB8AC3E}">
        <p14:creationId xmlns:p14="http://schemas.microsoft.com/office/powerpoint/2010/main" val="2317005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1D36-F820-4242-81F7-F26104187890}"/>
              </a:ext>
            </a:extLst>
          </p:cNvPr>
          <p:cNvSpPr>
            <a:spLocks noGrp="1"/>
          </p:cNvSpPr>
          <p:nvPr>
            <p:ph type="title"/>
          </p:nvPr>
        </p:nvSpPr>
        <p:spPr>
          <a:xfrm>
            <a:off x="838200" y="2032000"/>
            <a:ext cx="10515600" cy="1006475"/>
          </a:xfrm>
        </p:spPr>
        <p:txBody>
          <a:bodyPr>
            <a:normAutofit/>
          </a:bodyPr>
          <a:lstStyle/>
          <a:p>
            <a:r>
              <a:rPr lang="en-IN" sz="5600" dirty="0">
                <a:latin typeface="Arial Narrow" panose="020B0606020202030204" pitchFamily="34" charset="0"/>
              </a:rPr>
              <a:t>Stacked Column Charts</a:t>
            </a:r>
          </a:p>
        </p:txBody>
      </p:sp>
      <p:sp>
        <p:nvSpPr>
          <p:cNvPr id="3" name="Text Placeholder 2">
            <a:extLst>
              <a:ext uri="{FF2B5EF4-FFF2-40B4-BE49-F238E27FC236}">
                <a16:creationId xmlns:a16="http://schemas.microsoft.com/office/drawing/2014/main" id="{6E6A5DF0-14DE-4EAC-994F-ADF3D8F00406}"/>
              </a:ext>
            </a:extLst>
          </p:cNvPr>
          <p:cNvSpPr>
            <a:spLocks noGrp="1"/>
          </p:cNvSpPr>
          <p:nvPr>
            <p:ph type="body" idx="1"/>
          </p:nvPr>
        </p:nvSpPr>
        <p:spPr>
          <a:xfrm>
            <a:off x="838200" y="3187383"/>
            <a:ext cx="10515600" cy="1500187"/>
          </a:xfrm>
        </p:spPr>
        <p:txBody>
          <a:bodyPr/>
          <a:lstStyle/>
          <a:p>
            <a:r>
              <a:rPr lang="en-US" b="0" i="0" dirty="0">
                <a:solidFill>
                  <a:srgbClr val="091E42"/>
                </a:solidFill>
                <a:effectLst/>
                <a:latin typeface="Arial Narrow" panose="020B0606020202030204" pitchFamily="34" charset="0"/>
              </a:rPr>
              <a:t>Using the solution of Q2 to create a stacked column chart that shows the percentage of applications processed by the staff and by the vendor for each month (%staff processed applications + %vendor processed applications should add up to 100%). </a:t>
            </a:r>
          </a:p>
          <a:p>
            <a:endParaRPr lang="en-IN" dirty="0">
              <a:latin typeface="Arial Narrow" panose="020B0606020202030204" pitchFamily="34" charset="0"/>
            </a:endParaRPr>
          </a:p>
        </p:txBody>
      </p:sp>
    </p:spTree>
    <p:extLst>
      <p:ext uri="{BB962C8B-B14F-4D97-AF65-F5344CB8AC3E}">
        <p14:creationId xmlns:p14="http://schemas.microsoft.com/office/powerpoint/2010/main" val="3620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5B25-6F4E-4EFB-B0E2-991CED01EA2E}"/>
              </a:ext>
            </a:extLst>
          </p:cNvPr>
          <p:cNvSpPr>
            <a:spLocks noGrp="1"/>
          </p:cNvSpPr>
          <p:nvPr>
            <p:ph type="title"/>
          </p:nvPr>
        </p:nvSpPr>
        <p:spPr/>
        <p:txBody>
          <a:bodyPr>
            <a:normAutofit/>
          </a:bodyPr>
          <a:lstStyle/>
          <a:p>
            <a:r>
              <a:rPr lang="en-IN" sz="3200" b="1" dirty="0" err="1">
                <a:latin typeface="Arial Narrow" panose="020B0506020202030204" pitchFamily="34" charset="0"/>
              </a:rPr>
              <a:t>Dataframe</a:t>
            </a:r>
            <a:r>
              <a:rPr lang="en-IN" sz="3200" b="1" dirty="0">
                <a:latin typeface="Arial Narrow" panose="020B0506020202030204" pitchFamily="34" charset="0"/>
              </a:rPr>
              <a:t> of Percentage of Apps Processed by Staff and Vendor </a:t>
            </a:r>
          </a:p>
        </p:txBody>
      </p:sp>
      <p:pic>
        <p:nvPicPr>
          <p:cNvPr id="5" name="Content Placeholder 4">
            <a:extLst>
              <a:ext uri="{FF2B5EF4-FFF2-40B4-BE49-F238E27FC236}">
                <a16:creationId xmlns:a16="http://schemas.microsoft.com/office/drawing/2014/main" id="{B234EB7D-272E-45B4-BE37-C0E8EA9BFE66}"/>
              </a:ext>
            </a:extLst>
          </p:cNvPr>
          <p:cNvPicPr>
            <a:picLocks noGrp="1" noChangeAspect="1"/>
          </p:cNvPicPr>
          <p:nvPr>
            <p:ph idx="1"/>
          </p:nvPr>
        </p:nvPicPr>
        <p:blipFill rotWithShape="1">
          <a:blip r:embed="rId2"/>
          <a:srcRect l="19564" t="25377" r="54263" b="30880"/>
          <a:stretch/>
        </p:blipFill>
        <p:spPr>
          <a:xfrm>
            <a:off x="3441441" y="1690688"/>
            <a:ext cx="5309117" cy="4991062"/>
          </a:xfrm>
          <a:ln w="3175">
            <a:solidFill>
              <a:schemeClr val="tx1"/>
            </a:solidFill>
          </a:ln>
        </p:spPr>
      </p:pic>
    </p:spTree>
    <p:extLst>
      <p:ext uri="{BB962C8B-B14F-4D97-AF65-F5344CB8AC3E}">
        <p14:creationId xmlns:p14="http://schemas.microsoft.com/office/powerpoint/2010/main" val="4246345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2900-C899-405D-9767-FDAA68972602}"/>
              </a:ext>
            </a:extLst>
          </p:cNvPr>
          <p:cNvSpPr>
            <a:spLocks noGrp="1"/>
          </p:cNvSpPr>
          <p:nvPr>
            <p:ph type="title"/>
          </p:nvPr>
        </p:nvSpPr>
        <p:spPr>
          <a:xfrm>
            <a:off x="838199" y="182245"/>
            <a:ext cx="10515600" cy="1325563"/>
          </a:xfrm>
        </p:spPr>
        <p:txBody>
          <a:bodyPr>
            <a:noAutofit/>
          </a:bodyPr>
          <a:lstStyle/>
          <a:p>
            <a:r>
              <a:rPr lang="en-US" sz="3200" b="0" i="0" dirty="0">
                <a:solidFill>
                  <a:srgbClr val="091E42"/>
                </a:solidFill>
                <a:effectLst/>
                <a:latin typeface="Arial Narrow" panose="020B0606020202030204" pitchFamily="34" charset="0"/>
              </a:rPr>
              <a:t>Stacked column chart showing percentage of applications processed by the staff and outsourced to vendors each month</a:t>
            </a:r>
            <a:endParaRPr lang="en-IN" sz="3200" dirty="0">
              <a:latin typeface="Arial Narrow" panose="020B0606020202030204" pitchFamily="34" charset="0"/>
            </a:endParaRPr>
          </a:p>
        </p:txBody>
      </p:sp>
      <p:pic>
        <p:nvPicPr>
          <p:cNvPr id="5" name="Content Placeholder 4">
            <a:extLst>
              <a:ext uri="{FF2B5EF4-FFF2-40B4-BE49-F238E27FC236}">
                <a16:creationId xmlns:a16="http://schemas.microsoft.com/office/drawing/2014/main" id="{7A9AF1FB-9C1E-48A0-A74F-4B0295A69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253" y="1627406"/>
            <a:ext cx="8593493" cy="4862394"/>
          </a:xfrm>
          <a:ln w="3175">
            <a:solidFill>
              <a:schemeClr val="tx1"/>
            </a:solidFill>
          </a:ln>
        </p:spPr>
      </p:pic>
    </p:spTree>
    <p:extLst>
      <p:ext uri="{BB962C8B-B14F-4D97-AF65-F5344CB8AC3E}">
        <p14:creationId xmlns:p14="http://schemas.microsoft.com/office/powerpoint/2010/main" val="223927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B24C-DBF4-4344-97D5-E7D02FDDF9C0}"/>
              </a:ext>
            </a:extLst>
          </p:cNvPr>
          <p:cNvSpPr>
            <a:spLocks noGrp="1"/>
          </p:cNvSpPr>
          <p:nvPr>
            <p:ph type="title"/>
          </p:nvPr>
        </p:nvSpPr>
        <p:spPr>
          <a:xfrm>
            <a:off x="838200" y="189724"/>
            <a:ext cx="10515600" cy="1325563"/>
          </a:xfrm>
        </p:spPr>
        <p:txBody>
          <a:bodyPr vert="horz" lIns="91440" tIns="45720" rIns="91440" bIns="45720" rtlCol="0" anchor="ctr">
            <a:noAutofit/>
          </a:bodyPr>
          <a:lstStyle/>
          <a:p>
            <a:r>
              <a:rPr lang="en-IN" sz="3200" b="1" dirty="0">
                <a:solidFill>
                  <a:schemeClr val="accent1">
                    <a:lumMod val="50000"/>
                  </a:schemeClr>
                </a:solidFill>
                <a:latin typeface="Arial Narrow" panose="020B0606020202030204" pitchFamily="34" charset="0"/>
              </a:rPr>
              <a:t>State ‘A’</a:t>
            </a:r>
            <a:r>
              <a:rPr lang="en-IN" sz="3200" dirty="0">
                <a:solidFill>
                  <a:srgbClr val="091E42"/>
                </a:solidFill>
                <a:latin typeface="Arial Narrow" panose="020B0606020202030204" pitchFamily="34" charset="0"/>
              </a:rPr>
              <a:t> breakdown of percentage applications - Staff Processed vs. Vendor Outsourced</a:t>
            </a:r>
          </a:p>
        </p:txBody>
      </p:sp>
      <p:pic>
        <p:nvPicPr>
          <p:cNvPr id="5" name="Content Placeholder 4">
            <a:extLst>
              <a:ext uri="{FF2B5EF4-FFF2-40B4-BE49-F238E27FC236}">
                <a16:creationId xmlns:a16="http://schemas.microsoft.com/office/drawing/2014/main" id="{8E8EFB06-68FA-47C9-87C0-839596CBA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310" y="1416368"/>
            <a:ext cx="8985380" cy="5079188"/>
          </a:xfrm>
          <a:ln w="3175">
            <a:solidFill>
              <a:schemeClr val="tx1"/>
            </a:solidFill>
          </a:ln>
        </p:spPr>
      </p:pic>
    </p:spTree>
    <p:extLst>
      <p:ext uri="{BB962C8B-B14F-4D97-AF65-F5344CB8AC3E}">
        <p14:creationId xmlns:p14="http://schemas.microsoft.com/office/powerpoint/2010/main" val="2149215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B24C-DBF4-4344-97D5-E7D02FDDF9C0}"/>
              </a:ext>
            </a:extLst>
          </p:cNvPr>
          <p:cNvSpPr>
            <a:spLocks noGrp="1"/>
          </p:cNvSpPr>
          <p:nvPr>
            <p:ph type="title"/>
          </p:nvPr>
        </p:nvSpPr>
        <p:spPr>
          <a:xfrm>
            <a:off x="838200" y="256137"/>
            <a:ext cx="10515600" cy="1325563"/>
          </a:xfrm>
        </p:spPr>
        <p:txBody>
          <a:bodyPr vert="horz" lIns="91440" tIns="45720" rIns="91440" bIns="45720" rtlCol="0" anchor="ctr">
            <a:noAutofit/>
          </a:bodyPr>
          <a:lstStyle/>
          <a:p>
            <a:r>
              <a:rPr lang="en-IN" sz="3200" b="1" dirty="0">
                <a:solidFill>
                  <a:schemeClr val="accent1">
                    <a:lumMod val="50000"/>
                  </a:schemeClr>
                </a:solidFill>
                <a:latin typeface="Arial Narrow" panose="020B0606020202030204" pitchFamily="34" charset="0"/>
              </a:rPr>
              <a:t>State ‘B’</a:t>
            </a:r>
            <a:r>
              <a:rPr lang="en-IN" sz="3200" dirty="0">
                <a:solidFill>
                  <a:srgbClr val="091E42"/>
                </a:solidFill>
                <a:latin typeface="Arial Narrow" panose="020B0606020202030204" pitchFamily="34" charset="0"/>
              </a:rPr>
              <a:t> breakdown of percentage of applications Staff Processed vs. Vendor Outsourced</a:t>
            </a:r>
          </a:p>
        </p:txBody>
      </p:sp>
      <p:pic>
        <p:nvPicPr>
          <p:cNvPr id="5" name="Content Placeholder 4">
            <a:extLst>
              <a:ext uri="{FF2B5EF4-FFF2-40B4-BE49-F238E27FC236}">
                <a16:creationId xmlns:a16="http://schemas.microsoft.com/office/drawing/2014/main" id="{4FC6B006-AA58-4514-8B09-A65E398AD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641" y="1581700"/>
            <a:ext cx="8966718" cy="5135275"/>
          </a:xfrm>
          <a:ln w="3175">
            <a:solidFill>
              <a:schemeClr val="tx1"/>
            </a:solidFill>
          </a:ln>
        </p:spPr>
      </p:pic>
    </p:spTree>
    <p:extLst>
      <p:ext uri="{BB962C8B-B14F-4D97-AF65-F5344CB8AC3E}">
        <p14:creationId xmlns:p14="http://schemas.microsoft.com/office/powerpoint/2010/main" val="16913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E412-4A0A-49BC-A480-6AAF5EDA9B45}"/>
              </a:ext>
            </a:extLst>
          </p:cNvPr>
          <p:cNvSpPr>
            <a:spLocks noGrp="1"/>
          </p:cNvSpPr>
          <p:nvPr>
            <p:ph type="title"/>
          </p:nvPr>
        </p:nvSpPr>
        <p:spPr>
          <a:xfrm>
            <a:off x="838200" y="141605"/>
            <a:ext cx="10515600" cy="1325563"/>
          </a:xfrm>
        </p:spPr>
        <p:txBody>
          <a:bodyPr vert="horz" lIns="91440" tIns="45720" rIns="91440" bIns="45720" rtlCol="0" anchor="ctr">
            <a:normAutofit/>
          </a:bodyPr>
          <a:lstStyle/>
          <a:p>
            <a:r>
              <a:rPr lang="en-US" sz="3600" b="1" dirty="0">
                <a:latin typeface="Arial Narrow" panose="020B0606020202030204" pitchFamily="34" charset="0"/>
                <a:ea typeface="+mn-ea"/>
                <a:cs typeface="+mn-cs"/>
              </a:rPr>
              <a:t>Problem</a:t>
            </a:r>
            <a:r>
              <a:rPr lang="en-US" sz="3600" b="1" dirty="0">
                <a:latin typeface="Arial Narrow" panose="020B0606020202030204" pitchFamily="34" charset="0"/>
              </a:rPr>
              <a:t> Statement</a:t>
            </a:r>
            <a:endParaRPr lang="en-IN" sz="3600"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1DA2DDB4-A5B9-435D-AAD1-09CBA33EA977}"/>
              </a:ext>
            </a:extLst>
          </p:cNvPr>
          <p:cNvSpPr>
            <a:spLocks noGrp="1"/>
          </p:cNvSpPr>
          <p:nvPr>
            <p:ph idx="1"/>
          </p:nvPr>
        </p:nvSpPr>
        <p:spPr>
          <a:xfrm>
            <a:off x="838200" y="1341120"/>
            <a:ext cx="10515600" cy="4835843"/>
          </a:xfrm>
        </p:spPr>
        <p:txBody>
          <a:bodyPr/>
          <a:lstStyle/>
          <a:p>
            <a:pPr algn="just">
              <a:buFont typeface="Wingdings" panose="05000000000000000000" pitchFamily="2" charset="2"/>
              <a:buChar char="§"/>
            </a:pPr>
            <a:r>
              <a:rPr lang="en-US" dirty="0">
                <a:latin typeface="Arial Narrow" panose="020B0606020202030204" pitchFamily="34" charset="0"/>
              </a:rPr>
              <a:t>We have an insurance company that receives lots of claims </a:t>
            </a:r>
          </a:p>
          <a:p>
            <a:pPr algn="just">
              <a:buFont typeface="Wingdings" panose="05000000000000000000" pitchFamily="2" charset="2"/>
              <a:buChar char="§"/>
            </a:pPr>
            <a:r>
              <a:rPr lang="en-US" dirty="0">
                <a:latin typeface="Arial Narrow" panose="020B0606020202030204" pitchFamily="34" charset="0"/>
              </a:rPr>
              <a:t>For claim approval and rejection process to be smooth it distributes among 2 types of staff/employees;</a:t>
            </a:r>
          </a:p>
          <a:p>
            <a:pPr marL="914400" lvl="1" indent="-457200" algn="just">
              <a:buFont typeface="+mj-lt"/>
              <a:buAutoNum type="arabicPeriod"/>
            </a:pPr>
            <a:r>
              <a:rPr lang="en-US" dirty="0">
                <a:latin typeface="Arial Narrow" panose="020B0606020202030204" pitchFamily="34" charset="0"/>
              </a:rPr>
              <a:t>Full Time Employees(FTE)</a:t>
            </a:r>
          </a:p>
          <a:p>
            <a:pPr marL="914400" lvl="1" indent="-457200" algn="just">
              <a:buFont typeface="+mj-lt"/>
              <a:buAutoNum type="arabicPeriod"/>
            </a:pPr>
            <a:r>
              <a:rPr lang="en-US" dirty="0">
                <a:latin typeface="Arial Narrow" panose="020B0606020202030204" pitchFamily="34" charset="0"/>
              </a:rPr>
              <a:t>Part Time Employees(PTE) also called as outsourced vendors.</a:t>
            </a:r>
          </a:p>
          <a:p>
            <a:pPr algn="just">
              <a:buFont typeface="Wingdings" panose="05000000000000000000" pitchFamily="2" charset="2"/>
              <a:buChar char="§"/>
            </a:pPr>
            <a:r>
              <a:rPr lang="en-US" dirty="0">
                <a:solidFill>
                  <a:srgbClr val="FF0000"/>
                </a:solidFill>
                <a:latin typeface="Arial Narrow" panose="020B0606020202030204" pitchFamily="34" charset="0"/>
              </a:rPr>
              <a:t>Main problem statement </a:t>
            </a:r>
            <a:r>
              <a:rPr lang="en-US" dirty="0">
                <a:latin typeface="Arial Narrow" panose="020B0606020202030204" pitchFamily="34" charset="0"/>
              </a:rPr>
              <a:t>is how we should the optimize the distribution of FTE vs. PTE so that we minimize the total cost on staff in such a way that FTE are given maximum amount of work(processing of applications) and if the work allocated to FTE is full, then we will outsource the remaining work to PTE or Outsourced Vendors.</a:t>
            </a:r>
            <a:endParaRPr lang="en-IN" dirty="0">
              <a:latin typeface="Arial Narrow" panose="020B0606020202030204" pitchFamily="34" charset="0"/>
            </a:endParaRPr>
          </a:p>
        </p:txBody>
      </p:sp>
    </p:spTree>
    <p:extLst>
      <p:ext uri="{BB962C8B-B14F-4D97-AF65-F5344CB8AC3E}">
        <p14:creationId xmlns:p14="http://schemas.microsoft.com/office/powerpoint/2010/main" val="424021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B24C-DBF4-4344-97D5-E7D02FDDF9C0}"/>
              </a:ext>
            </a:extLst>
          </p:cNvPr>
          <p:cNvSpPr>
            <a:spLocks noGrp="1"/>
          </p:cNvSpPr>
          <p:nvPr>
            <p:ph type="title"/>
          </p:nvPr>
        </p:nvSpPr>
        <p:spPr>
          <a:xfrm>
            <a:off x="838200" y="161925"/>
            <a:ext cx="10515600" cy="1325563"/>
          </a:xfrm>
        </p:spPr>
        <p:txBody>
          <a:bodyPr vert="horz" lIns="91440" tIns="45720" rIns="91440" bIns="45720" rtlCol="0" anchor="ctr">
            <a:noAutofit/>
          </a:bodyPr>
          <a:lstStyle/>
          <a:p>
            <a:r>
              <a:rPr lang="en-IN" sz="3200" b="1" dirty="0">
                <a:solidFill>
                  <a:schemeClr val="accent1">
                    <a:lumMod val="50000"/>
                  </a:schemeClr>
                </a:solidFill>
                <a:latin typeface="Arial Narrow" panose="020B0606020202030204" pitchFamily="34" charset="0"/>
              </a:rPr>
              <a:t>State ‘C’ </a:t>
            </a:r>
            <a:r>
              <a:rPr lang="en-IN" sz="3200" dirty="0">
                <a:latin typeface="Arial Narrow" panose="020B0606020202030204" pitchFamily="34" charset="0"/>
              </a:rPr>
              <a:t>breakdown of percentage of Applications Staff Processed vs. Vendor Outsourced</a:t>
            </a:r>
          </a:p>
        </p:txBody>
      </p:sp>
      <p:pic>
        <p:nvPicPr>
          <p:cNvPr id="5" name="Content Placeholder 4">
            <a:extLst>
              <a:ext uri="{FF2B5EF4-FFF2-40B4-BE49-F238E27FC236}">
                <a16:creationId xmlns:a16="http://schemas.microsoft.com/office/drawing/2014/main" id="{4F0118F8-147F-4763-805A-ED8F62DD2E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280" y="1487488"/>
            <a:ext cx="8409211" cy="4802187"/>
          </a:xfrm>
          <a:ln w="3175">
            <a:solidFill>
              <a:schemeClr val="tx1"/>
            </a:solidFill>
          </a:ln>
        </p:spPr>
      </p:pic>
    </p:spTree>
    <p:extLst>
      <p:ext uri="{BB962C8B-B14F-4D97-AF65-F5344CB8AC3E}">
        <p14:creationId xmlns:p14="http://schemas.microsoft.com/office/powerpoint/2010/main" val="312994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780F-C7F2-4CAF-A012-DFDF6F6F3310}"/>
              </a:ext>
            </a:extLst>
          </p:cNvPr>
          <p:cNvSpPr>
            <a:spLocks noGrp="1"/>
          </p:cNvSpPr>
          <p:nvPr>
            <p:ph type="title"/>
          </p:nvPr>
        </p:nvSpPr>
        <p:spPr>
          <a:xfrm>
            <a:off x="831850" y="2442845"/>
            <a:ext cx="10515600" cy="986155"/>
          </a:xfrm>
        </p:spPr>
        <p:txBody>
          <a:bodyPr/>
          <a:lstStyle/>
          <a:p>
            <a:r>
              <a:rPr lang="en-IN" dirty="0">
                <a:latin typeface="Arial Narrow" panose="020B0606020202030204" pitchFamily="34" charset="0"/>
              </a:rPr>
              <a:t>Line Graphs</a:t>
            </a:r>
          </a:p>
        </p:txBody>
      </p:sp>
      <p:sp>
        <p:nvSpPr>
          <p:cNvPr id="3" name="Text Placeholder 2">
            <a:extLst>
              <a:ext uri="{FF2B5EF4-FFF2-40B4-BE49-F238E27FC236}">
                <a16:creationId xmlns:a16="http://schemas.microsoft.com/office/drawing/2014/main" id="{F71CC628-DC0B-4D90-8BE0-1DB8EB998741}"/>
              </a:ext>
            </a:extLst>
          </p:cNvPr>
          <p:cNvSpPr>
            <a:spLocks noGrp="1"/>
          </p:cNvSpPr>
          <p:nvPr>
            <p:ph type="body" idx="1"/>
          </p:nvPr>
        </p:nvSpPr>
        <p:spPr>
          <a:xfrm>
            <a:off x="831850" y="3512503"/>
            <a:ext cx="10515600" cy="1500187"/>
          </a:xfrm>
        </p:spPr>
        <p:txBody>
          <a:bodyPr/>
          <a:lstStyle/>
          <a:p>
            <a:r>
              <a:rPr lang="en-US" b="0" i="0" dirty="0">
                <a:solidFill>
                  <a:srgbClr val="091E42"/>
                </a:solidFill>
                <a:effectLst/>
                <a:latin typeface="Arial Narrow" panose="020B0606020202030204" pitchFamily="34" charset="0"/>
              </a:rPr>
              <a:t>Curating a line a graph to show how the cost per application increases with respect to any change in the parameters in your analysis. (</a:t>
            </a:r>
            <a:r>
              <a:rPr lang="en-US" b="1" i="0" dirty="0">
                <a:solidFill>
                  <a:srgbClr val="091E42"/>
                </a:solidFill>
                <a:effectLst/>
                <a:latin typeface="Arial Narrow" panose="020B0606020202030204" pitchFamily="34" charset="0"/>
              </a:rPr>
              <a:t>Hint Given:</a:t>
            </a:r>
            <a:r>
              <a:rPr lang="en-US" b="0" i="0" dirty="0">
                <a:solidFill>
                  <a:srgbClr val="091E42"/>
                </a:solidFill>
                <a:effectLst/>
                <a:latin typeface="Arial Narrow" panose="020B0606020202030204" pitchFamily="34" charset="0"/>
              </a:rPr>
              <a:t> We are to use the cost per application that we calculated in Questions 2 and 3, i.e., the actual scenario, best case, and worst case.)</a:t>
            </a:r>
          </a:p>
          <a:p>
            <a:endParaRPr lang="en-IN" dirty="0">
              <a:latin typeface="Arial Narrow" panose="020B0606020202030204" pitchFamily="34" charset="0"/>
            </a:endParaRPr>
          </a:p>
        </p:txBody>
      </p:sp>
    </p:spTree>
    <p:extLst>
      <p:ext uri="{BB962C8B-B14F-4D97-AF65-F5344CB8AC3E}">
        <p14:creationId xmlns:p14="http://schemas.microsoft.com/office/powerpoint/2010/main" val="3670485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9BA1-861D-4397-9810-E0E95C210C26}"/>
              </a:ext>
            </a:extLst>
          </p:cNvPr>
          <p:cNvSpPr>
            <a:spLocks noGrp="1"/>
          </p:cNvSpPr>
          <p:nvPr>
            <p:ph type="title"/>
          </p:nvPr>
        </p:nvSpPr>
        <p:spPr>
          <a:xfrm>
            <a:off x="838200" y="253365"/>
            <a:ext cx="10515600" cy="1325563"/>
          </a:xfrm>
        </p:spPr>
        <p:txBody>
          <a:bodyPr>
            <a:normAutofit fontScale="90000"/>
          </a:bodyPr>
          <a:lstStyle/>
          <a:p>
            <a:r>
              <a:rPr lang="en-IN" sz="3600" dirty="0">
                <a:latin typeface="Arial Narrow" panose="020B0606020202030204" pitchFamily="34" charset="0"/>
              </a:rPr>
              <a:t>Variance in “Cost per Application” in Actual, Worst Case and Best Case</a:t>
            </a:r>
            <a:br>
              <a:rPr lang="en-IN" sz="3600" dirty="0">
                <a:latin typeface="Arial Narrow" panose="020B0606020202030204" pitchFamily="34" charset="0"/>
              </a:rPr>
            </a:br>
            <a:r>
              <a:rPr lang="en-IN" sz="2200" b="1" dirty="0">
                <a:latin typeface="Arial Narrow" panose="020B0606020202030204" pitchFamily="34" charset="0"/>
              </a:rPr>
              <a:t>Inference</a:t>
            </a:r>
            <a:r>
              <a:rPr lang="en-IN" sz="2200" dirty="0">
                <a:latin typeface="Arial Narrow" panose="020B0606020202030204" pitchFamily="34" charset="0"/>
              </a:rPr>
              <a:t>: We can infer from below graph that the cost/app is high during the month of March, July and also increases towards the end of year in months of November and December.</a:t>
            </a:r>
          </a:p>
        </p:txBody>
      </p:sp>
      <p:pic>
        <p:nvPicPr>
          <p:cNvPr id="5" name="Content Placeholder 4">
            <a:extLst>
              <a:ext uri="{FF2B5EF4-FFF2-40B4-BE49-F238E27FC236}">
                <a16:creationId xmlns:a16="http://schemas.microsoft.com/office/drawing/2014/main" id="{967D473E-7CB9-4919-BC09-556F05040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662" y="1690688"/>
            <a:ext cx="9078676" cy="4800475"/>
          </a:xfrm>
          <a:ln w="3175">
            <a:solidFill>
              <a:schemeClr val="tx1"/>
            </a:solidFill>
          </a:ln>
        </p:spPr>
      </p:pic>
    </p:spTree>
    <p:extLst>
      <p:ext uri="{BB962C8B-B14F-4D97-AF65-F5344CB8AC3E}">
        <p14:creationId xmlns:p14="http://schemas.microsoft.com/office/powerpoint/2010/main" val="3493554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2934-0DAB-4028-A494-0C012D63A097}"/>
              </a:ext>
            </a:extLst>
          </p:cNvPr>
          <p:cNvSpPr>
            <a:spLocks noGrp="1"/>
          </p:cNvSpPr>
          <p:nvPr>
            <p:ph type="title"/>
          </p:nvPr>
        </p:nvSpPr>
        <p:spPr>
          <a:xfrm>
            <a:off x="726440" y="151765"/>
            <a:ext cx="11049000" cy="1325563"/>
          </a:xfrm>
        </p:spPr>
        <p:txBody>
          <a:bodyPr vert="horz" lIns="91440" tIns="45720" rIns="91440" bIns="45720" rtlCol="0" anchor="ctr">
            <a:normAutofit fontScale="90000"/>
          </a:bodyPr>
          <a:lstStyle/>
          <a:p>
            <a:r>
              <a:rPr lang="en-IN" sz="3600" dirty="0">
                <a:latin typeface="Arial Narrow" panose="020B0606020202030204" pitchFamily="34" charset="0"/>
              </a:rPr>
              <a:t>Variance in “Monthly Cost” in Actual, Worst Case and Best Case</a:t>
            </a:r>
            <a:br>
              <a:rPr lang="en-IN" sz="3600" dirty="0">
                <a:latin typeface="Arial Narrow" panose="020B0606020202030204" pitchFamily="34" charset="0"/>
              </a:rPr>
            </a:br>
            <a:r>
              <a:rPr lang="en-IN" sz="2200" b="1" dirty="0">
                <a:latin typeface="Arial Narrow" panose="020B0606020202030204" pitchFamily="34" charset="0"/>
              </a:rPr>
              <a:t>Inference</a:t>
            </a:r>
            <a:r>
              <a:rPr lang="en-IN" sz="2200" dirty="0">
                <a:latin typeface="Arial Narrow" panose="020B0606020202030204" pitchFamily="34" charset="0"/>
              </a:rPr>
              <a:t>: We can infer from below graph that the “Total Monthly Cost” is high during the month of March, July and also increases towards the end of year in months of November and December</a:t>
            </a:r>
            <a:r>
              <a:rPr lang="en-IN" sz="3600" dirty="0">
                <a:latin typeface="Arial Narrow" panose="020B0606020202030204" pitchFamily="34" charset="0"/>
              </a:rPr>
              <a:t>.</a:t>
            </a:r>
          </a:p>
        </p:txBody>
      </p:sp>
      <p:pic>
        <p:nvPicPr>
          <p:cNvPr id="5" name="Content Placeholder 4">
            <a:extLst>
              <a:ext uri="{FF2B5EF4-FFF2-40B4-BE49-F238E27FC236}">
                <a16:creationId xmlns:a16="http://schemas.microsoft.com/office/drawing/2014/main" id="{63142B38-660C-42F7-8AE0-4DFC98C51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78" y="1477328"/>
            <a:ext cx="9559283" cy="4802187"/>
          </a:xfrm>
          <a:ln w="3175">
            <a:solidFill>
              <a:schemeClr val="tx1"/>
            </a:solidFill>
          </a:ln>
        </p:spPr>
      </p:pic>
    </p:spTree>
    <p:extLst>
      <p:ext uri="{BB962C8B-B14F-4D97-AF65-F5344CB8AC3E}">
        <p14:creationId xmlns:p14="http://schemas.microsoft.com/office/powerpoint/2010/main" val="2786518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D340-2C63-476A-8C67-BE86D68F3FEB}"/>
              </a:ext>
            </a:extLst>
          </p:cNvPr>
          <p:cNvSpPr>
            <a:spLocks noGrp="1"/>
          </p:cNvSpPr>
          <p:nvPr>
            <p:ph type="title"/>
          </p:nvPr>
        </p:nvSpPr>
        <p:spPr>
          <a:xfrm>
            <a:off x="838200" y="2169160"/>
            <a:ext cx="10515600" cy="1133475"/>
          </a:xfrm>
        </p:spPr>
        <p:txBody>
          <a:bodyPr/>
          <a:lstStyle/>
          <a:p>
            <a:pPr algn="ctr"/>
            <a:r>
              <a:rPr lang="en-IN" dirty="0">
                <a:latin typeface="Arial Narrow" panose="020B0606020202030204" pitchFamily="34" charset="0"/>
              </a:rPr>
              <a:t>Thank you</a:t>
            </a:r>
          </a:p>
        </p:txBody>
      </p:sp>
      <p:sp>
        <p:nvSpPr>
          <p:cNvPr id="3" name="Text Placeholder 2">
            <a:extLst>
              <a:ext uri="{FF2B5EF4-FFF2-40B4-BE49-F238E27FC236}">
                <a16:creationId xmlns:a16="http://schemas.microsoft.com/office/drawing/2014/main" id="{39F3958C-0430-4554-8AE0-FE2B88C27D18}"/>
              </a:ext>
            </a:extLst>
          </p:cNvPr>
          <p:cNvSpPr>
            <a:spLocks noGrp="1"/>
          </p:cNvSpPr>
          <p:nvPr>
            <p:ph type="body" idx="1"/>
          </p:nvPr>
        </p:nvSpPr>
        <p:spPr>
          <a:xfrm>
            <a:off x="980440" y="3429000"/>
            <a:ext cx="10515600" cy="1500187"/>
          </a:xfrm>
        </p:spPr>
        <p:txBody>
          <a:bodyPr/>
          <a:lstStyle/>
          <a:p>
            <a:pPr algn="ctr"/>
            <a:r>
              <a:rPr lang="en-IN" dirty="0">
                <a:latin typeface="Arial Narrow" panose="020B0606020202030204" pitchFamily="34" charset="0"/>
              </a:rPr>
              <a:t>For any other queries please feel free to reach us at;</a:t>
            </a:r>
          </a:p>
          <a:p>
            <a:pPr algn="ctr"/>
            <a:r>
              <a:rPr lang="en-IN" dirty="0">
                <a:latin typeface="Arial Narrow" panose="020B0606020202030204" pitchFamily="34" charset="0"/>
                <a:hlinkClick r:id="rId2">
                  <a:extLst>
                    <a:ext uri="{A12FA001-AC4F-418D-AE19-62706E023703}">
                      <ahyp:hlinkClr xmlns:ahyp="http://schemas.microsoft.com/office/drawing/2018/hyperlinkcolor" val="tx"/>
                    </a:ext>
                  </a:extLst>
                </a:hlinkClick>
              </a:rPr>
              <a:t>achal.kagwad@gmail.com</a:t>
            </a:r>
            <a:endParaRPr lang="en-IN" dirty="0">
              <a:latin typeface="Arial Narrow" panose="020B0606020202030204" pitchFamily="34" charset="0"/>
            </a:endParaRPr>
          </a:p>
          <a:p>
            <a:pPr algn="ctr"/>
            <a:r>
              <a:rPr lang="en-IN" dirty="0">
                <a:latin typeface="Arial Narrow" panose="020B0606020202030204" pitchFamily="34" charset="0"/>
              </a:rPr>
              <a:t>himanka_p@hotmail.com</a:t>
            </a:r>
          </a:p>
        </p:txBody>
      </p:sp>
      <p:cxnSp>
        <p:nvCxnSpPr>
          <p:cNvPr id="5" name="Straight Connector 4">
            <a:extLst>
              <a:ext uri="{FF2B5EF4-FFF2-40B4-BE49-F238E27FC236}">
                <a16:creationId xmlns:a16="http://schemas.microsoft.com/office/drawing/2014/main" id="{38759003-5766-4F31-8E92-0C8D961288F5}"/>
              </a:ext>
            </a:extLst>
          </p:cNvPr>
          <p:cNvCxnSpPr/>
          <p:nvPr/>
        </p:nvCxnSpPr>
        <p:spPr>
          <a:xfrm>
            <a:off x="4826000" y="4734560"/>
            <a:ext cx="2854960"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6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D340-2C63-476A-8C67-BE86D68F3FEB}"/>
              </a:ext>
            </a:extLst>
          </p:cNvPr>
          <p:cNvSpPr>
            <a:spLocks noGrp="1"/>
          </p:cNvSpPr>
          <p:nvPr>
            <p:ph type="title"/>
          </p:nvPr>
        </p:nvSpPr>
        <p:spPr>
          <a:xfrm>
            <a:off x="831850" y="2268537"/>
            <a:ext cx="10515600" cy="1133475"/>
          </a:xfrm>
        </p:spPr>
        <p:txBody>
          <a:bodyPr>
            <a:normAutofit/>
          </a:bodyPr>
          <a:lstStyle/>
          <a:p>
            <a:r>
              <a:rPr lang="en-IN" sz="3600" b="1" dirty="0">
                <a:latin typeface="Arial Narrow" panose="020B0606020202030204" pitchFamily="34" charset="0"/>
              </a:rPr>
              <a:t>MATHEMATICAL EXPRESSIONS/ MODEL</a:t>
            </a:r>
          </a:p>
        </p:txBody>
      </p:sp>
      <p:sp>
        <p:nvSpPr>
          <p:cNvPr id="3" name="Text Placeholder 2">
            <a:extLst>
              <a:ext uri="{FF2B5EF4-FFF2-40B4-BE49-F238E27FC236}">
                <a16:creationId xmlns:a16="http://schemas.microsoft.com/office/drawing/2014/main" id="{39F3958C-0430-4554-8AE0-FE2B88C27D18}"/>
              </a:ext>
            </a:extLst>
          </p:cNvPr>
          <p:cNvSpPr>
            <a:spLocks noGrp="1"/>
          </p:cNvSpPr>
          <p:nvPr>
            <p:ph type="body" idx="1"/>
          </p:nvPr>
        </p:nvSpPr>
        <p:spPr>
          <a:xfrm>
            <a:off x="913130" y="3553143"/>
            <a:ext cx="10515600" cy="1500187"/>
          </a:xfrm>
        </p:spPr>
        <p:txBody>
          <a:bodyPr/>
          <a:lstStyle/>
          <a:p>
            <a:r>
              <a:rPr lang="en-IN" dirty="0">
                <a:latin typeface="Arial Narrow" panose="020B0606020202030204" pitchFamily="34" charset="0"/>
              </a:rPr>
              <a:t>Formulating Mathematical Model which includes Index definitions, Parameters, Decision Variables, Objective Function and Constraints.</a:t>
            </a:r>
          </a:p>
        </p:txBody>
      </p:sp>
    </p:spTree>
    <p:extLst>
      <p:ext uri="{BB962C8B-B14F-4D97-AF65-F5344CB8AC3E}">
        <p14:creationId xmlns:p14="http://schemas.microsoft.com/office/powerpoint/2010/main" val="274650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7E26-3516-42BB-9E4E-1FFBAD411C34}"/>
              </a:ext>
            </a:extLst>
          </p:cNvPr>
          <p:cNvSpPr>
            <a:spLocks noGrp="1"/>
          </p:cNvSpPr>
          <p:nvPr>
            <p:ph type="title"/>
          </p:nvPr>
        </p:nvSpPr>
        <p:spPr/>
        <p:txBody>
          <a:bodyPr/>
          <a:lstStyle/>
          <a:p>
            <a:r>
              <a:rPr lang="en-IN" sz="7200" b="1" dirty="0">
                <a:solidFill>
                  <a:schemeClr val="accent2">
                    <a:lumMod val="75000"/>
                  </a:schemeClr>
                </a:solidFill>
                <a:latin typeface="Arial Narrow" panose="020B0606020202030204" pitchFamily="34" charset="0"/>
              </a:rPr>
              <a:t>1</a:t>
            </a:r>
            <a:r>
              <a:rPr lang="en-IN" sz="6600" b="1" dirty="0">
                <a:solidFill>
                  <a:schemeClr val="accent2">
                    <a:lumMod val="75000"/>
                  </a:schemeClr>
                </a:solidFill>
                <a:latin typeface="Arial Narrow" panose="020B0606020202030204" pitchFamily="34" charset="0"/>
              </a:rPr>
              <a:t>.</a:t>
            </a:r>
            <a:r>
              <a:rPr lang="en-IN" b="1" dirty="0">
                <a:latin typeface="Arial Narrow" panose="020B0606020202030204" pitchFamily="34" charset="0"/>
              </a:rPr>
              <a:t> Index Definition</a:t>
            </a:r>
          </a:p>
        </p:txBody>
      </p:sp>
      <p:sp>
        <p:nvSpPr>
          <p:cNvPr id="3" name="Content Placeholder 2">
            <a:extLst>
              <a:ext uri="{FF2B5EF4-FFF2-40B4-BE49-F238E27FC236}">
                <a16:creationId xmlns:a16="http://schemas.microsoft.com/office/drawing/2014/main" id="{E94266E8-7BC6-43F3-82DE-29523BAD48B0}"/>
              </a:ext>
            </a:extLst>
          </p:cNvPr>
          <p:cNvSpPr>
            <a:spLocks noGrp="1"/>
          </p:cNvSpPr>
          <p:nvPr>
            <p:ph idx="1"/>
          </p:nvPr>
        </p:nvSpPr>
        <p:spPr>
          <a:xfrm>
            <a:off x="838200" y="1825625"/>
            <a:ext cx="10515600" cy="1882775"/>
          </a:xfrm>
        </p:spPr>
        <p:txBody>
          <a:bodyPr/>
          <a:lstStyle/>
          <a:p>
            <a:pPr>
              <a:buFont typeface="Wingdings" panose="05000000000000000000" pitchFamily="2" charset="2"/>
              <a:buChar char="§"/>
            </a:pPr>
            <a:r>
              <a:rPr lang="en-IN" dirty="0">
                <a:latin typeface="Arial Narrow" panose="020B0606020202030204" pitchFamily="34" charset="0"/>
              </a:rPr>
              <a:t>i = Bank Locations iterating over the three states A,B and C</a:t>
            </a:r>
          </a:p>
          <a:p>
            <a:pPr>
              <a:buFont typeface="Wingdings" panose="05000000000000000000" pitchFamily="2" charset="2"/>
              <a:buChar char="§"/>
            </a:pPr>
            <a:r>
              <a:rPr lang="en-IN" dirty="0">
                <a:latin typeface="Arial Narrow" panose="020B0606020202030204" pitchFamily="34" charset="0"/>
              </a:rPr>
              <a:t>j = Month-Iterates over the 12 months from Jan to Dec(1 to 12) across the three states</a:t>
            </a:r>
          </a:p>
        </p:txBody>
      </p:sp>
    </p:spTree>
    <p:extLst>
      <p:ext uri="{BB962C8B-B14F-4D97-AF65-F5344CB8AC3E}">
        <p14:creationId xmlns:p14="http://schemas.microsoft.com/office/powerpoint/2010/main" val="311943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7E26-3516-42BB-9E4E-1FFBAD411C34}"/>
              </a:ext>
            </a:extLst>
          </p:cNvPr>
          <p:cNvSpPr>
            <a:spLocks noGrp="1"/>
          </p:cNvSpPr>
          <p:nvPr>
            <p:ph type="title"/>
          </p:nvPr>
        </p:nvSpPr>
        <p:spPr/>
        <p:txBody>
          <a:bodyPr/>
          <a:lstStyle/>
          <a:p>
            <a:r>
              <a:rPr lang="en-IN" sz="7200" b="1" dirty="0">
                <a:solidFill>
                  <a:schemeClr val="accent5">
                    <a:lumMod val="75000"/>
                  </a:schemeClr>
                </a:solidFill>
                <a:latin typeface="Arial Narrow" panose="020B0606020202030204" pitchFamily="34" charset="0"/>
              </a:rPr>
              <a:t>2</a:t>
            </a:r>
            <a:r>
              <a:rPr lang="en-IN" sz="4000" b="1" dirty="0">
                <a:solidFill>
                  <a:schemeClr val="accent5">
                    <a:lumMod val="75000"/>
                  </a:schemeClr>
                </a:solidFill>
                <a:latin typeface="Arial Narrow" panose="020B0606020202030204" pitchFamily="34" charset="0"/>
              </a:rPr>
              <a:t>.</a:t>
            </a:r>
            <a:r>
              <a:rPr lang="en-IN" b="1" dirty="0">
                <a:solidFill>
                  <a:schemeClr val="accent5">
                    <a:lumMod val="75000"/>
                  </a:schemeClr>
                </a:solidFill>
                <a:latin typeface="Arial Narrow" panose="020B0606020202030204" pitchFamily="34" charset="0"/>
              </a:rPr>
              <a:t> </a:t>
            </a:r>
            <a:r>
              <a:rPr lang="en-IN" b="1" dirty="0">
                <a:latin typeface="Arial Narrow" panose="020B0606020202030204" pitchFamily="34" charset="0"/>
              </a:rPr>
              <a:t>Parameters</a:t>
            </a:r>
          </a:p>
        </p:txBody>
      </p:sp>
      <p:sp>
        <p:nvSpPr>
          <p:cNvPr id="3" name="Content Placeholder 2">
            <a:extLst>
              <a:ext uri="{FF2B5EF4-FFF2-40B4-BE49-F238E27FC236}">
                <a16:creationId xmlns:a16="http://schemas.microsoft.com/office/drawing/2014/main" id="{E94266E8-7BC6-43F3-82DE-29523BAD48B0}"/>
              </a:ext>
            </a:extLst>
          </p:cNvPr>
          <p:cNvSpPr>
            <a:spLocks noGrp="1"/>
          </p:cNvSpPr>
          <p:nvPr>
            <p:ph idx="1"/>
          </p:nvPr>
        </p:nvSpPr>
        <p:spPr>
          <a:xfrm>
            <a:off x="838200" y="1764665"/>
            <a:ext cx="10947400" cy="4351338"/>
          </a:xfrm>
        </p:spPr>
        <p:txBody>
          <a:bodyPr>
            <a:normAutofit fontScale="92500" lnSpcReduction="20000"/>
          </a:bodyPr>
          <a:lstStyle/>
          <a:p>
            <a:pPr>
              <a:lnSpc>
                <a:spcPct val="150000"/>
              </a:lnSpc>
              <a:buFont typeface="Wingdings" panose="05000000000000000000" pitchFamily="2" charset="2"/>
              <a:buChar char="§"/>
            </a:pPr>
            <a:r>
              <a:rPr lang="en-IN" b="1" dirty="0">
                <a:latin typeface="Arial Narrow" panose="020B0606020202030204" pitchFamily="34" charset="0"/>
              </a:rPr>
              <a:t>Demand </a:t>
            </a:r>
            <a:r>
              <a:rPr lang="en-IN" dirty="0">
                <a:latin typeface="Arial Narrow" panose="020B0606020202030204" pitchFamily="34" charset="0"/>
              </a:rPr>
              <a:t>(</a:t>
            </a:r>
            <a:r>
              <a:rPr lang="en-IN" dirty="0" err="1">
                <a:latin typeface="Arial Narrow" panose="020B0606020202030204" pitchFamily="34" charset="0"/>
              </a:rPr>
              <a:t>i</a:t>
            </a:r>
            <a:r>
              <a:rPr lang="en-IN" dirty="0">
                <a:latin typeface="Arial Narrow" panose="020B0606020202030204" pitchFamily="34" charset="0"/>
              </a:rPr>
              <a:t>, j) = Demand of Number of Applications to be processed for given bank location(</a:t>
            </a:r>
            <a:r>
              <a:rPr lang="en-IN" dirty="0" err="1">
                <a:latin typeface="Arial Narrow" panose="020B0606020202030204" pitchFamily="34" charset="0"/>
              </a:rPr>
              <a:t>i</a:t>
            </a:r>
            <a:r>
              <a:rPr lang="en-IN" dirty="0">
                <a:latin typeface="Arial Narrow" panose="020B0606020202030204" pitchFamily="34" charset="0"/>
              </a:rPr>
              <a:t>) and month(j). </a:t>
            </a:r>
            <a:r>
              <a:rPr lang="en-IN" dirty="0" err="1">
                <a:latin typeface="Arial Narrow" panose="020B0606020202030204" pitchFamily="34" charset="0"/>
              </a:rPr>
              <a:t>Eg</a:t>
            </a:r>
            <a:r>
              <a:rPr lang="en-IN" dirty="0">
                <a:latin typeface="Arial Narrow" panose="020B0606020202030204" pitchFamily="34" charset="0"/>
              </a:rPr>
              <a:t>: Demand(‘A’, Jan etc.)</a:t>
            </a:r>
          </a:p>
          <a:p>
            <a:pPr>
              <a:lnSpc>
                <a:spcPct val="150000"/>
              </a:lnSpc>
              <a:buFont typeface="Wingdings" panose="05000000000000000000" pitchFamily="2" charset="2"/>
              <a:buChar char="§"/>
            </a:pPr>
            <a:r>
              <a:rPr lang="en-IN" b="1" dirty="0" err="1">
                <a:latin typeface="Arial Narrow" panose="020B0606020202030204" pitchFamily="34" charset="0"/>
              </a:rPr>
              <a:t>StaffAvailability</a:t>
            </a:r>
            <a:r>
              <a:rPr lang="en-IN" b="1" dirty="0">
                <a:latin typeface="Arial Narrow" panose="020B0606020202030204" pitchFamily="34" charset="0"/>
              </a:rPr>
              <a:t> </a:t>
            </a:r>
            <a:r>
              <a:rPr lang="en-IN" dirty="0">
                <a:latin typeface="Arial Narrow" panose="020B0606020202030204" pitchFamily="34" charset="0"/>
              </a:rPr>
              <a:t>(</a:t>
            </a:r>
            <a:r>
              <a:rPr lang="en-IN" dirty="0" err="1">
                <a:latin typeface="Arial Narrow" panose="020B0606020202030204" pitchFamily="34" charset="0"/>
              </a:rPr>
              <a:t>i</a:t>
            </a:r>
            <a:r>
              <a:rPr lang="en-IN" dirty="0">
                <a:latin typeface="Arial Narrow" panose="020B0606020202030204" pitchFamily="34" charset="0"/>
              </a:rPr>
              <a:t>, j) = Staff Availability for given (</a:t>
            </a:r>
            <a:r>
              <a:rPr lang="en-IN" dirty="0" err="1">
                <a:latin typeface="Arial Narrow" panose="020B0606020202030204" pitchFamily="34" charset="0"/>
              </a:rPr>
              <a:t>i</a:t>
            </a:r>
            <a:r>
              <a:rPr lang="en-IN" dirty="0">
                <a:latin typeface="Arial Narrow" panose="020B0606020202030204" pitchFamily="34" charset="0"/>
              </a:rPr>
              <a:t>, j)</a:t>
            </a:r>
          </a:p>
          <a:p>
            <a:pPr>
              <a:lnSpc>
                <a:spcPct val="150000"/>
              </a:lnSpc>
              <a:buFont typeface="Wingdings" panose="05000000000000000000" pitchFamily="2" charset="2"/>
              <a:buChar char="§"/>
            </a:pPr>
            <a:r>
              <a:rPr lang="en-IN" b="1" dirty="0" err="1">
                <a:latin typeface="Arial Narrow" panose="020B0606020202030204" pitchFamily="34" charset="0"/>
              </a:rPr>
              <a:t>FTESalary</a:t>
            </a:r>
            <a:r>
              <a:rPr lang="en-IN" b="1" dirty="0">
                <a:latin typeface="Arial Narrow" panose="020B0606020202030204" pitchFamily="34" charset="0"/>
              </a:rPr>
              <a:t> </a:t>
            </a:r>
            <a:r>
              <a:rPr lang="en-IN" dirty="0">
                <a:latin typeface="Arial Narrow" panose="020B0606020202030204" pitchFamily="34" charset="0"/>
              </a:rPr>
              <a:t>(</a:t>
            </a:r>
            <a:r>
              <a:rPr lang="en-IN" dirty="0" err="1">
                <a:latin typeface="Arial Narrow" panose="020B0606020202030204" pitchFamily="34" charset="0"/>
              </a:rPr>
              <a:t>i</a:t>
            </a:r>
            <a:r>
              <a:rPr lang="en-IN" dirty="0">
                <a:latin typeface="Arial Narrow" panose="020B0606020202030204" pitchFamily="34" charset="0"/>
              </a:rPr>
              <a:t>, j) = Monthly Salary for in house full time staff for given(</a:t>
            </a:r>
            <a:r>
              <a:rPr lang="en-IN" dirty="0" err="1">
                <a:latin typeface="Arial Narrow" panose="020B0606020202030204" pitchFamily="34" charset="0"/>
              </a:rPr>
              <a:t>i</a:t>
            </a:r>
            <a:r>
              <a:rPr lang="en-IN" dirty="0">
                <a:latin typeface="Arial Narrow" panose="020B0606020202030204" pitchFamily="34" charset="0"/>
              </a:rPr>
              <a:t>, j)</a:t>
            </a:r>
          </a:p>
          <a:p>
            <a:pPr>
              <a:lnSpc>
                <a:spcPct val="150000"/>
              </a:lnSpc>
              <a:buFont typeface="Wingdings" panose="05000000000000000000" pitchFamily="2" charset="2"/>
              <a:buChar char="§"/>
            </a:pPr>
            <a:r>
              <a:rPr lang="en-IN" b="1" dirty="0" err="1">
                <a:latin typeface="Arial Narrow" panose="020B0606020202030204" pitchFamily="34" charset="0"/>
              </a:rPr>
              <a:t>UnitOutsourcingCost</a:t>
            </a:r>
            <a:r>
              <a:rPr lang="en-IN" b="1" dirty="0">
                <a:latin typeface="Arial Narrow" panose="020B0606020202030204" pitchFamily="34" charset="0"/>
              </a:rPr>
              <a:t> </a:t>
            </a:r>
            <a:r>
              <a:rPr lang="en-IN" dirty="0">
                <a:latin typeface="Arial Narrow" panose="020B0606020202030204" pitchFamily="34" charset="0"/>
              </a:rPr>
              <a:t>(</a:t>
            </a:r>
            <a:r>
              <a:rPr lang="en-IN" dirty="0" err="1">
                <a:latin typeface="Arial Narrow" panose="020B0606020202030204" pitchFamily="34" charset="0"/>
              </a:rPr>
              <a:t>i</a:t>
            </a:r>
            <a:r>
              <a:rPr lang="en-IN" dirty="0">
                <a:latin typeface="Arial Narrow" panose="020B0606020202030204" pitchFamily="34" charset="0"/>
              </a:rPr>
              <a:t>, j) = Per application vendor outsourcing cost for given(</a:t>
            </a:r>
            <a:r>
              <a:rPr lang="en-IN" dirty="0" err="1">
                <a:latin typeface="Arial Narrow" panose="020B0606020202030204" pitchFamily="34" charset="0"/>
              </a:rPr>
              <a:t>i</a:t>
            </a:r>
            <a:r>
              <a:rPr lang="en-IN" dirty="0">
                <a:latin typeface="Arial Narrow" panose="020B0606020202030204" pitchFamily="34" charset="0"/>
              </a:rPr>
              <a:t>, j)</a:t>
            </a:r>
          </a:p>
          <a:p>
            <a:pPr>
              <a:lnSpc>
                <a:spcPct val="150000"/>
              </a:lnSpc>
              <a:buFont typeface="Wingdings" panose="05000000000000000000" pitchFamily="2" charset="2"/>
              <a:buChar char="§"/>
            </a:pPr>
            <a:r>
              <a:rPr lang="en-IN" b="1" dirty="0" err="1">
                <a:latin typeface="Arial Narrow" panose="020B0606020202030204" pitchFamily="34" charset="0"/>
              </a:rPr>
              <a:t>FTEAppServeRate</a:t>
            </a:r>
            <a:r>
              <a:rPr lang="en-IN" dirty="0">
                <a:latin typeface="Arial Narrow" panose="020B0606020202030204" pitchFamily="34" charset="0"/>
              </a:rPr>
              <a:t> = Number of applications serviced per month with staff working 100%. Value given here is ‘40’</a:t>
            </a:r>
          </a:p>
        </p:txBody>
      </p:sp>
    </p:spTree>
    <p:extLst>
      <p:ext uri="{BB962C8B-B14F-4D97-AF65-F5344CB8AC3E}">
        <p14:creationId xmlns:p14="http://schemas.microsoft.com/office/powerpoint/2010/main" val="195838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7E26-3516-42BB-9E4E-1FFBAD411C34}"/>
              </a:ext>
            </a:extLst>
          </p:cNvPr>
          <p:cNvSpPr>
            <a:spLocks noGrp="1"/>
          </p:cNvSpPr>
          <p:nvPr>
            <p:ph type="title"/>
          </p:nvPr>
        </p:nvSpPr>
        <p:spPr/>
        <p:txBody>
          <a:bodyPr/>
          <a:lstStyle/>
          <a:p>
            <a:r>
              <a:rPr lang="en-IN" sz="7200" b="1" dirty="0">
                <a:solidFill>
                  <a:schemeClr val="accent2"/>
                </a:solidFill>
                <a:latin typeface="Arial Narrow" panose="020B0606020202030204" pitchFamily="34" charset="0"/>
              </a:rPr>
              <a:t>3</a:t>
            </a:r>
            <a:r>
              <a:rPr lang="en-IN" sz="4000" b="1" dirty="0">
                <a:solidFill>
                  <a:schemeClr val="accent2"/>
                </a:solidFill>
                <a:latin typeface="Arial Narrow" panose="020B0606020202030204" pitchFamily="34" charset="0"/>
              </a:rPr>
              <a:t>.</a:t>
            </a:r>
            <a:r>
              <a:rPr lang="en-IN" b="1" dirty="0">
                <a:solidFill>
                  <a:schemeClr val="accent2"/>
                </a:solidFill>
                <a:latin typeface="Arial Narrow" panose="020B0606020202030204" pitchFamily="34" charset="0"/>
              </a:rPr>
              <a:t> </a:t>
            </a:r>
            <a:r>
              <a:rPr lang="en-IN" b="1" dirty="0">
                <a:latin typeface="Arial Narrow" panose="020B0606020202030204" pitchFamily="34" charset="0"/>
              </a:rPr>
              <a:t>Decision Variables</a:t>
            </a:r>
          </a:p>
        </p:txBody>
      </p:sp>
      <p:sp>
        <p:nvSpPr>
          <p:cNvPr id="3" name="Content Placeholder 2">
            <a:extLst>
              <a:ext uri="{FF2B5EF4-FFF2-40B4-BE49-F238E27FC236}">
                <a16:creationId xmlns:a16="http://schemas.microsoft.com/office/drawing/2014/main" id="{E94266E8-7BC6-43F3-82DE-29523BAD48B0}"/>
              </a:ext>
            </a:extLst>
          </p:cNvPr>
          <p:cNvSpPr>
            <a:spLocks noGrp="1"/>
          </p:cNvSpPr>
          <p:nvPr>
            <p:ph idx="1"/>
          </p:nvPr>
        </p:nvSpPr>
        <p:spPr>
          <a:xfrm>
            <a:off x="965200" y="1845945"/>
            <a:ext cx="10988040" cy="3488055"/>
          </a:xfrm>
        </p:spPr>
        <p:txBody>
          <a:bodyPr>
            <a:normAutofit/>
          </a:bodyPr>
          <a:lstStyle/>
          <a:p>
            <a:pPr>
              <a:buFont typeface="Wingdings" panose="05000000000000000000" pitchFamily="2" charset="2"/>
              <a:buChar char="§"/>
            </a:pPr>
            <a:r>
              <a:rPr lang="en-US" dirty="0">
                <a:latin typeface="Arial Narrow" panose="020B0606020202030204" pitchFamily="34" charset="0"/>
              </a:rPr>
              <a:t>We have to distribute our application amongst Full Time Employees (FTE) and Outsourced vendors.</a:t>
            </a:r>
          </a:p>
          <a:p>
            <a:pPr lvl="1"/>
            <a:r>
              <a:rPr lang="en-IN" dirty="0">
                <a:latin typeface="Arial Narrow" panose="020B0606020202030204" pitchFamily="34" charset="0"/>
              </a:rPr>
              <a:t>X(</a:t>
            </a:r>
            <a:r>
              <a:rPr lang="en-IN" dirty="0" err="1">
                <a:latin typeface="Arial Narrow" panose="020B0606020202030204" pitchFamily="34" charset="0"/>
              </a:rPr>
              <a:t>i</a:t>
            </a:r>
            <a:r>
              <a:rPr lang="en-IN" dirty="0">
                <a:latin typeface="Arial Narrow" panose="020B0606020202030204" pitchFamily="34" charset="0"/>
              </a:rPr>
              <a:t>, j) = FTE equivalent at any location in a month. This is a continuous variable.(</a:t>
            </a:r>
            <a:r>
              <a:rPr lang="en-IN" dirty="0" err="1">
                <a:latin typeface="Arial Narrow" panose="020B0606020202030204" pitchFamily="34" charset="0"/>
              </a:rPr>
              <a:t>NonNegativeReal</a:t>
            </a:r>
            <a:r>
              <a:rPr lang="en-IN" dirty="0">
                <a:latin typeface="Arial Narrow" panose="020B0606020202030204" pitchFamily="34" charset="0"/>
              </a:rPr>
              <a:t>).</a:t>
            </a:r>
          </a:p>
          <a:p>
            <a:pPr lvl="1"/>
            <a:r>
              <a:rPr lang="en-IN" dirty="0">
                <a:latin typeface="Arial Narrow" panose="020B0606020202030204" pitchFamily="34" charset="0"/>
              </a:rPr>
              <a:t>Y(</a:t>
            </a:r>
            <a:r>
              <a:rPr lang="en-IN" dirty="0" err="1">
                <a:latin typeface="Arial Narrow" panose="020B0606020202030204" pitchFamily="34" charset="0"/>
              </a:rPr>
              <a:t>i</a:t>
            </a:r>
            <a:r>
              <a:rPr lang="en-IN" dirty="0">
                <a:latin typeface="Arial Narrow" panose="020B0606020202030204" pitchFamily="34" charset="0"/>
              </a:rPr>
              <a:t>, j) = Insurance application quantity which are Outsourced in a month. This is an Integer Variable(</a:t>
            </a:r>
            <a:r>
              <a:rPr lang="en-IN" dirty="0" err="1">
                <a:latin typeface="Arial Narrow" panose="020B0606020202030204" pitchFamily="34" charset="0"/>
              </a:rPr>
              <a:t>NonNegativeInteger</a:t>
            </a:r>
            <a:r>
              <a:rPr lang="en-IN" dirty="0">
                <a:latin typeface="Arial Narrow" panose="020B0606020202030204" pitchFamily="34" charset="0"/>
              </a:rPr>
              <a:t>)</a:t>
            </a:r>
          </a:p>
        </p:txBody>
      </p:sp>
    </p:spTree>
    <p:extLst>
      <p:ext uri="{BB962C8B-B14F-4D97-AF65-F5344CB8AC3E}">
        <p14:creationId xmlns:p14="http://schemas.microsoft.com/office/powerpoint/2010/main" val="407210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4F3C-D195-482C-88E7-D333E9A9AE93}"/>
              </a:ext>
            </a:extLst>
          </p:cNvPr>
          <p:cNvSpPr>
            <a:spLocks noGrp="1"/>
          </p:cNvSpPr>
          <p:nvPr>
            <p:ph type="title"/>
          </p:nvPr>
        </p:nvSpPr>
        <p:spPr/>
        <p:txBody>
          <a:bodyPr/>
          <a:lstStyle/>
          <a:p>
            <a:r>
              <a:rPr lang="en-IN" sz="7200" b="1" dirty="0">
                <a:solidFill>
                  <a:srgbClr val="7030A0"/>
                </a:solidFill>
                <a:latin typeface="Arial Narrow" panose="020B0606020202030204" pitchFamily="34" charset="0"/>
              </a:rPr>
              <a:t>4</a:t>
            </a:r>
            <a:r>
              <a:rPr lang="en-IN" sz="4200" b="1" dirty="0">
                <a:solidFill>
                  <a:srgbClr val="7030A0"/>
                </a:solidFill>
                <a:latin typeface="Arial Narrow" panose="020B0606020202030204" pitchFamily="34" charset="0"/>
              </a:rPr>
              <a:t>.</a:t>
            </a:r>
            <a:r>
              <a:rPr lang="en-IN" b="1" dirty="0">
                <a:solidFill>
                  <a:schemeClr val="accent2"/>
                </a:solidFill>
                <a:latin typeface="Arial Narrow" panose="020B0606020202030204" pitchFamily="34" charset="0"/>
              </a:rPr>
              <a:t> </a:t>
            </a:r>
            <a:r>
              <a:rPr lang="en-IN" b="1" dirty="0">
                <a:latin typeface="Arial Narrow" panose="020B0606020202030204" pitchFamily="34" charset="0"/>
              </a:rPr>
              <a:t>Objective Function</a:t>
            </a:r>
          </a:p>
        </p:txBody>
      </p:sp>
      <p:sp>
        <p:nvSpPr>
          <p:cNvPr id="3" name="Content Placeholder 2">
            <a:extLst>
              <a:ext uri="{FF2B5EF4-FFF2-40B4-BE49-F238E27FC236}">
                <a16:creationId xmlns:a16="http://schemas.microsoft.com/office/drawing/2014/main" id="{3BAB3D71-9798-40A4-B59B-018E5B5C3537}"/>
              </a:ext>
            </a:extLst>
          </p:cNvPr>
          <p:cNvSpPr>
            <a:spLocks noGrp="1"/>
          </p:cNvSpPr>
          <p:nvPr>
            <p:ph idx="1"/>
          </p:nvPr>
        </p:nvSpPr>
        <p:spPr>
          <a:xfrm>
            <a:off x="838200" y="1825625"/>
            <a:ext cx="11109960" cy="3152775"/>
          </a:xfrm>
        </p:spPr>
        <p:txBody>
          <a:bodyPr/>
          <a:lstStyle/>
          <a:p>
            <a:r>
              <a:rPr lang="en-IN" dirty="0">
                <a:latin typeface="Arial Narrow" panose="020B0606020202030204" pitchFamily="34" charset="0"/>
              </a:rPr>
              <a:t>Minimize(Annual Total Cost of FTE + Annual Total Cost of Outsourced Insurance Applications)</a:t>
            </a:r>
          </a:p>
          <a:p>
            <a:pPr lvl="1"/>
            <a:r>
              <a:rPr lang="en-IN" sz="3200" dirty="0">
                <a:latin typeface="Arial Narrow" panose="020B0606020202030204" pitchFamily="34" charset="0"/>
              </a:rPr>
              <a:t>∑</a:t>
            </a:r>
            <a:r>
              <a:rPr lang="en-IN" sz="3200" dirty="0" err="1">
                <a:latin typeface="Arial Narrow" panose="020B0606020202030204" pitchFamily="34" charset="0"/>
              </a:rPr>
              <a:t>i</a:t>
            </a:r>
            <a:r>
              <a:rPr lang="en-IN" sz="3200" dirty="0">
                <a:latin typeface="Arial Narrow" panose="020B0606020202030204" pitchFamily="34" charset="0"/>
              </a:rPr>
              <a:t> ∑j X(</a:t>
            </a:r>
            <a:r>
              <a:rPr lang="en-IN" sz="3200" dirty="0" err="1">
                <a:latin typeface="Arial Narrow" panose="020B0606020202030204" pitchFamily="34" charset="0"/>
              </a:rPr>
              <a:t>i</a:t>
            </a:r>
            <a:r>
              <a:rPr lang="en-IN" sz="3200" dirty="0">
                <a:latin typeface="Arial Narrow" panose="020B0606020202030204" pitchFamily="34" charset="0"/>
              </a:rPr>
              <a:t>, j) </a:t>
            </a:r>
            <a:r>
              <a:rPr lang="en-IN" sz="3600" dirty="0">
                <a:latin typeface="Arial Narrow" panose="020B0606020202030204" pitchFamily="34" charset="0"/>
              </a:rPr>
              <a:t>*</a:t>
            </a:r>
            <a:r>
              <a:rPr lang="en-IN" dirty="0">
                <a:latin typeface="Arial Narrow" panose="020B0606020202030204" pitchFamily="34" charset="0"/>
              </a:rPr>
              <a:t> </a:t>
            </a:r>
            <a:r>
              <a:rPr lang="en-IN" sz="3200" dirty="0" err="1">
                <a:latin typeface="Arial Narrow" panose="020B0606020202030204" pitchFamily="34" charset="0"/>
              </a:rPr>
              <a:t>FTESalary</a:t>
            </a:r>
            <a:r>
              <a:rPr lang="en-IN" sz="3200" dirty="0">
                <a:latin typeface="Arial Narrow" panose="020B0606020202030204" pitchFamily="34" charset="0"/>
              </a:rPr>
              <a:t>(</a:t>
            </a:r>
            <a:r>
              <a:rPr lang="en-IN" sz="3200" dirty="0" err="1">
                <a:latin typeface="Arial Narrow" panose="020B0606020202030204" pitchFamily="34" charset="0"/>
              </a:rPr>
              <a:t>i</a:t>
            </a:r>
            <a:r>
              <a:rPr lang="en-IN" sz="3200" dirty="0">
                <a:latin typeface="Arial Narrow" panose="020B0606020202030204" pitchFamily="34" charset="0"/>
              </a:rPr>
              <a:t>, j) </a:t>
            </a:r>
            <a:r>
              <a:rPr lang="en-IN" dirty="0">
                <a:latin typeface="Arial Narrow" panose="020B0606020202030204" pitchFamily="34" charset="0"/>
              </a:rPr>
              <a:t>+ </a:t>
            </a:r>
            <a:r>
              <a:rPr lang="en-IN" sz="3200" dirty="0">
                <a:latin typeface="Arial Narrow" panose="020B0606020202030204" pitchFamily="34" charset="0"/>
              </a:rPr>
              <a:t>∑</a:t>
            </a:r>
            <a:r>
              <a:rPr lang="en-IN" sz="3200" dirty="0" err="1">
                <a:latin typeface="Arial Narrow" panose="020B0606020202030204" pitchFamily="34" charset="0"/>
              </a:rPr>
              <a:t>i</a:t>
            </a:r>
            <a:r>
              <a:rPr lang="en-IN" sz="3200" dirty="0">
                <a:latin typeface="Arial Narrow" panose="020B0606020202030204" pitchFamily="34" charset="0"/>
              </a:rPr>
              <a:t> ∑j Y(</a:t>
            </a:r>
            <a:r>
              <a:rPr lang="en-IN" sz="3200" dirty="0" err="1">
                <a:latin typeface="Arial Narrow" panose="020B0606020202030204" pitchFamily="34" charset="0"/>
              </a:rPr>
              <a:t>i</a:t>
            </a:r>
            <a:r>
              <a:rPr lang="en-IN" sz="3200" dirty="0">
                <a:latin typeface="Arial Narrow" panose="020B0606020202030204" pitchFamily="34" charset="0"/>
              </a:rPr>
              <a:t>, j) *</a:t>
            </a:r>
            <a:r>
              <a:rPr lang="en-IN" dirty="0">
                <a:latin typeface="Arial Narrow" panose="020B0606020202030204" pitchFamily="34" charset="0"/>
              </a:rPr>
              <a:t> </a:t>
            </a:r>
            <a:r>
              <a:rPr lang="en-IN" sz="3200" dirty="0" err="1">
                <a:latin typeface="Arial Narrow" panose="020B0606020202030204" pitchFamily="34" charset="0"/>
              </a:rPr>
              <a:t>UnitOutsourcingCost</a:t>
            </a:r>
            <a:r>
              <a:rPr lang="en-IN" sz="3200" dirty="0">
                <a:latin typeface="Arial Narrow" panose="020B0606020202030204" pitchFamily="34" charset="0"/>
              </a:rPr>
              <a:t>(</a:t>
            </a:r>
            <a:r>
              <a:rPr lang="en-IN" sz="3200" dirty="0" err="1">
                <a:latin typeface="Arial Narrow" panose="020B0606020202030204" pitchFamily="34" charset="0"/>
              </a:rPr>
              <a:t>i</a:t>
            </a:r>
            <a:r>
              <a:rPr lang="en-IN" sz="3200" dirty="0">
                <a:latin typeface="Arial Narrow" panose="020B0606020202030204" pitchFamily="34" charset="0"/>
              </a:rPr>
              <a:t>, j)</a:t>
            </a:r>
          </a:p>
          <a:p>
            <a:endParaRPr lang="en-IN" dirty="0">
              <a:latin typeface="Arial Narrow" panose="020B0606020202030204" pitchFamily="34" charset="0"/>
            </a:endParaRPr>
          </a:p>
        </p:txBody>
      </p:sp>
    </p:spTree>
    <p:extLst>
      <p:ext uri="{BB962C8B-B14F-4D97-AF65-F5344CB8AC3E}">
        <p14:creationId xmlns:p14="http://schemas.microsoft.com/office/powerpoint/2010/main" val="112423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40C6-7916-4B46-8D7B-C6F01FB37A9B}"/>
              </a:ext>
            </a:extLst>
          </p:cNvPr>
          <p:cNvSpPr>
            <a:spLocks noGrp="1"/>
          </p:cNvSpPr>
          <p:nvPr>
            <p:ph type="title"/>
          </p:nvPr>
        </p:nvSpPr>
        <p:spPr/>
        <p:txBody>
          <a:bodyPr/>
          <a:lstStyle/>
          <a:p>
            <a:r>
              <a:rPr lang="en-IN" sz="7200" b="1" dirty="0">
                <a:solidFill>
                  <a:schemeClr val="accent4">
                    <a:lumMod val="50000"/>
                  </a:schemeClr>
                </a:solidFill>
                <a:latin typeface="Arial Narrow" panose="020B0606020202030204" pitchFamily="34" charset="0"/>
              </a:rPr>
              <a:t>5</a:t>
            </a:r>
            <a:r>
              <a:rPr lang="en-IN" sz="4200" b="1" dirty="0">
                <a:solidFill>
                  <a:schemeClr val="accent4">
                    <a:lumMod val="50000"/>
                  </a:schemeClr>
                </a:solidFill>
                <a:latin typeface="Arial Narrow" panose="020B0606020202030204" pitchFamily="34" charset="0"/>
              </a:rPr>
              <a:t>.</a:t>
            </a:r>
            <a:r>
              <a:rPr lang="en-IN" sz="7200" b="1" dirty="0">
                <a:solidFill>
                  <a:schemeClr val="accent4">
                    <a:lumMod val="50000"/>
                  </a:schemeClr>
                </a:solidFill>
                <a:latin typeface="Arial Narrow" panose="020B0606020202030204" pitchFamily="34" charset="0"/>
              </a:rPr>
              <a:t>1.</a:t>
            </a:r>
            <a:r>
              <a:rPr lang="en-IN" b="1" dirty="0">
                <a:solidFill>
                  <a:schemeClr val="accent4">
                    <a:lumMod val="50000"/>
                  </a:schemeClr>
                </a:solidFill>
                <a:latin typeface="Arial Narrow" panose="020B0606020202030204" pitchFamily="34" charset="0"/>
              </a:rPr>
              <a:t> </a:t>
            </a:r>
            <a:r>
              <a:rPr lang="en-IN" b="1" dirty="0">
                <a:latin typeface="Arial Narrow" panose="020B0606020202030204" pitchFamily="34" charset="0"/>
              </a:rPr>
              <a:t>Constraints- Demand Constraint</a:t>
            </a:r>
          </a:p>
        </p:txBody>
      </p:sp>
      <p:sp>
        <p:nvSpPr>
          <p:cNvPr id="3" name="Content Placeholder 2">
            <a:extLst>
              <a:ext uri="{FF2B5EF4-FFF2-40B4-BE49-F238E27FC236}">
                <a16:creationId xmlns:a16="http://schemas.microsoft.com/office/drawing/2014/main" id="{102793F8-C997-4A0D-B0AB-482563845913}"/>
              </a:ext>
            </a:extLst>
          </p:cNvPr>
          <p:cNvSpPr>
            <a:spLocks noGrp="1"/>
          </p:cNvSpPr>
          <p:nvPr>
            <p:ph idx="1"/>
          </p:nvPr>
        </p:nvSpPr>
        <p:spPr/>
        <p:txBody>
          <a:bodyPr/>
          <a:lstStyle/>
          <a:p>
            <a:pPr>
              <a:buFont typeface="Wingdings" panose="05000000000000000000" pitchFamily="2" charset="2"/>
              <a:buChar char="§"/>
            </a:pPr>
            <a:r>
              <a:rPr lang="en-IN" dirty="0">
                <a:latin typeface="Arial Narrow" panose="020B0606020202030204" pitchFamily="34" charset="0"/>
              </a:rPr>
              <a:t>No of FTE + No of Vendor Outsourced applications= Demand of applications for all bank states(</a:t>
            </a:r>
            <a:r>
              <a:rPr lang="en-IN" dirty="0" err="1">
                <a:latin typeface="Arial Narrow" panose="020B0606020202030204" pitchFamily="34" charset="0"/>
              </a:rPr>
              <a:t>i</a:t>
            </a:r>
            <a:r>
              <a:rPr lang="en-IN" dirty="0">
                <a:latin typeface="Arial Narrow" panose="020B0606020202030204" pitchFamily="34" charset="0"/>
              </a:rPr>
              <a:t>) and month(j).</a:t>
            </a:r>
          </a:p>
          <a:p>
            <a:pPr lvl="1"/>
            <a:r>
              <a:rPr lang="en-IN" dirty="0">
                <a:latin typeface="Arial Narrow" panose="020B0606020202030204" pitchFamily="34" charset="0"/>
              </a:rPr>
              <a:t>X(</a:t>
            </a:r>
            <a:r>
              <a:rPr lang="en-IN" dirty="0" err="1">
                <a:latin typeface="Arial Narrow" panose="020B0606020202030204" pitchFamily="34" charset="0"/>
              </a:rPr>
              <a:t>i</a:t>
            </a:r>
            <a:r>
              <a:rPr lang="en-IN" dirty="0">
                <a:latin typeface="Arial Narrow" panose="020B0606020202030204" pitchFamily="34" charset="0"/>
              </a:rPr>
              <a:t>, j) * </a:t>
            </a:r>
            <a:r>
              <a:rPr lang="en-IN" dirty="0" err="1">
                <a:latin typeface="Arial Narrow" panose="020B0606020202030204" pitchFamily="34" charset="0"/>
              </a:rPr>
              <a:t>StaffAvailability</a:t>
            </a:r>
            <a:r>
              <a:rPr lang="en-IN" dirty="0">
                <a:latin typeface="Arial Narrow" panose="020B0606020202030204" pitchFamily="34" charset="0"/>
              </a:rPr>
              <a:t>(</a:t>
            </a:r>
            <a:r>
              <a:rPr lang="en-IN" dirty="0" err="1">
                <a:latin typeface="Arial Narrow" panose="020B0606020202030204" pitchFamily="34" charset="0"/>
              </a:rPr>
              <a:t>i</a:t>
            </a:r>
            <a:r>
              <a:rPr lang="en-IN" dirty="0">
                <a:latin typeface="Arial Narrow" panose="020B0606020202030204" pitchFamily="34" charset="0"/>
              </a:rPr>
              <a:t>, j) * </a:t>
            </a:r>
            <a:r>
              <a:rPr lang="en-IN" dirty="0" err="1">
                <a:latin typeface="Arial Narrow" panose="020B0606020202030204" pitchFamily="34" charset="0"/>
              </a:rPr>
              <a:t>FTEAppServeRate</a:t>
            </a:r>
            <a:r>
              <a:rPr lang="en-IN" dirty="0">
                <a:latin typeface="Arial Narrow" panose="020B0606020202030204" pitchFamily="34" charset="0"/>
              </a:rPr>
              <a:t> + Y(</a:t>
            </a:r>
            <a:r>
              <a:rPr lang="en-IN" dirty="0" err="1">
                <a:latin typeface="Arial Narrow" panose="020B0606020202030204" pitchFamily="34" charset="0"/>
              </a:rPr>
              <a:t>i</a:t>
            </a:r>
            <a:r>
              <a:rPr lang="en-IN" dirty="0">
                <a:latin typeface="Arial Narrow" panose="020B0606020202030204" pitchFamily="34" charset="0"/>
              </a:rPr>
              <a:t>, j)= Demand of applications for all bank states(</a:t>
            </a:r>
            <a:r>
              <a:rPr lang="en-IN" dirty="0" err="1">
                <a:latin typeface="Arial Narrow" panose="020B0606020202030204" pitchFamily="34" charset="0"/>
              </a:rPr>
              <a:t>i</a:t>
            </a:r>
            <a:r>
              <a:rPr lang="en-IN" dirty="0">
                <a:latin typeface="Arial Narrow" panose="020B0606020202030204" pitchFamily="34" charset="0"/>
              </a:rPr>
              <a:t>) and month(j).</a:t>
            </a:r>
          </a:p>
          <a:p>
            <a:endParaRPr lang="en-IN" dirty="0">
              <a:latin typeface="Arial Narrow" panose="020B0606020202030204" pitchFamily="34" charset="0"/>
            </a:endParaRPr>
          </a:p>
        </p:txBody>
      </p:sp>
    </p:spTree>
    <p:extLst>
      <p:ext uri="{BB962C8B-B14F-4D97-AF65-F5344CB8AC3E}">
        <p14:creationId xmlns:p14="http://schemas.microsoft.com/office/powerpoint/2010/main" val="79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DAB3-2024-4172-A17E-1C7CBF934925}"/>
              </a:ext>
            </a:extLst>
          </p:cNvPr>
          <p:cNvSpPr>
            <a:spLocks noGrp="1"/>
          </p:cNvSpPr>
          <p:nvPr>
            <p:ph type="title"/>
          </p:nvPr>
        </p:nvSpPr>
        <p:spPr/>
        <p:txBody>
          <a:bodyPr/>
          <a:lstStyle/>
          <a:p>
            <a:r>
              <a:rPr lang="en-IN" sz="7200" b="1" dirty="0">
                <a:solidFill>
                  <a:schemeClr val="accent4">
                    <a:lumMod val="50000"/>
                  </a:schemeClr>
                </a:solidFill>
                <a:latin typeface="Arial Narrow" panose="020B0606020202030204" pitchFamily="34" charset="0"/>
              </a:rPr>
              <a:t>5</a:t>
            </a:r>
            <a:r>
              <a:rPr lang="en-IN" sz="4000" b="1" dirty="0">
                <a:solidFill>
                  <a:schemeClr val="accent4">
                    <a:lumMod val="50000"/>
                  </a:schemeClr>
                </a:solidFill>
                <a:latin typeface="Arial Narrow" panose="020B0606020202030204" pitchFamily="34" charset="0"/>
              </a:rPr>
              <a:t>.</a:t>
            </a:r>
            <a:r>
              <a:rPr lang="en-IN" sz="7200" b="1" dirty="0">
                <a:solidFill>
                  <a:schemeClr val="accent4">
                    <a:lumMod val="50000"/>
                  </a:schemeClr>
                </a:solidFill>
                <a:latin typeface="Arial Narrow" panose="020B0606020202030204" pitchFamily="34" charset="0"/>
              </a:rPr>
              <a:t>2.</a:t>
            </a:r>
            <a:r>
              <a:rPr lang="en-IN" b="1" dirty="0">
                <a:solidFill>
                  <a:schemeClr val="accent4">
                    <a:lumMod val="50000"/>
                  </a:schemeClr>
                </a:solidFill>
                <a:latin typeface="Arial Narrow" panose="020B0606020202030204" pitchFamily="34" charset="0"/>
              </a:rPr>
              <a:t> </a:t>
            </a:r>
            <a:r>
              <a:rPr lang="en-IN" b="1" dirty="0">
                <a:latin typeface="Arial Narrow" panose="020B0606020202030204" pitchFamily="34" charset="0"/>
              </a:rPr>
              <a:t>Constraints- Regulatory Constraints</a:t>
            </a:r>
          </a:p>
        </p:txBody>
      </p:sp>
      <p:sp>
        <p:nvSpPr>
          <p:cNvPr id="3" name="Content Placeholder 2">
            <a:extLst>
              <a:ext uri="{FF2B5EF4-FFF2-40B4-BE49-F238E27FC236}">
                <a16:creationId xmlns:a16="http://schemas.microsoft.com/office/drawing/2014/main" id="{D897C9D4-4B09-46AD-B878-6F4DAEDA1ECE}"/>
              </a:ext>
            </a:extLst>
          </p:cNvPr>
          <p:cNvSpPr>
            <a:spLocks noGrp="1"/>
          </p:cNvSpPr>
          <p:nvPr>
            <p:ph idx="1"/>
          </p:nvPr>
        </p:nvSpPr>
        <p:spPr/>
        <p:txBody>
          <a:bodyPr/>
          <a:lstStyle/>
          <a:p>
            <a:pPr>
              <a:buFont typeface="Wingdings" panose="05000000000000000000" pitchFamily="2" charset="2"/>
              <a:buChar char="§"/>
            </a:pPr>
            <a:r>
              <a:rPr lang="en-IN" dirty="0">
                <a:latin typeface="Arial Narrow" panose="020B0606020202030204" pitchFamily="34" charset="0"/>
              </a:rPr>
              <a:t>States ‘A’ and ‘B’ have regulatory constraints that the outsourced applications cannot be more than 30% and 40% of total number of applications.</a:t>
            </a:r>
          </a:p>
          <a:p>
            <a:pPr lvl="1"/>
            <a:r>
              <a:rPr lang="en-US" b="0" i="0" dirty="0">
                <a:solidFill>
                  <a:srgbClr val="000000"/>
                </a:solidFill>
                <a:effectLst/>
                <a:latin typeface="Arial Narrow" panose="020B0606020202030204" pitchFamily="34" charset="0"/>
              </a:rPr>
              <a:t>Regulatory Constraint: y(</a:t>
            </a:r>
            <a:r>
              <a:rPr lang="en-US" b="0" i="0" dirty="0" err="1">
                <a:solidFill>
                  <a:srgbClr val="000000"/>
                </a:solidFill>
                <a:effectLst/>
                <a:latin typeface="Arial Narrow" panose="020B0606020202030204" pitchFamily="34" charset="0"/>
              </a:rPr>
              <a:t>i,j</a:t>
            </a:r>
            <a:r>
              <a:rPr lang="en-US" b="0" i="0" dirty="0">
                <a:solidFill>
                  <a:srgbClr val="000000"/>
                </a:solidFill>
                <a:effectLst/>
                <a:latin typeface="Arial Narrow" panose="020B0606020202030204" pitchFamily="34" charset="0"/>
              </a:rPr>
              <a:t>)&lt;=Demand(</a:t>
            </a:r>
            <a:r>
              <a:rPr lang="en-US" b="0" i="0" dirty="0" err="1">
                <a:solidFill>
                  <a:srgbClr val="000000"/>
                </a:solidFill>
                <a:effectLst/>
                <a:latin typeface="Arial Narrow" panose="020B0606020202030204" pitchFamily="34" charset="0"/>
              </a:rPr>
              <a:t>i,j</a:t>
            </a:r>
            <a:r>
              <a:rPr lang="en-US" b="0" i="0" dirty="0">
                <a:solidFill>
                  <a:srgbClr val="000000"/>
                </a:solidFill>
                <a:effectLst/>
                <a:latin typeface="Arial Narrow" panose="020B0606020202030204" pitchFamily="34" charset="0"/>
              </a:rPr>
              <a:t>)*30 | For all </a:t>
            </a:r>
            <a:r>
              <a:rPr lang="en-US" b="0" i="0" dirty="0" err="1">
                <a:solidFill>
                  <a:srgbClr val="000000"/>
                </a:solidFill>
                <a:effectLst/>
                <a:latin typeface="Arial Narrow" panose="020B0606020202030204" pitchFamily="34" charset="0"/>
              </a:rPr>
              <a:t>i</a:t>
            </a:r>
            <a:r>
              <a:rPr lang="en-US" b="0" i="0" dirty="0">
                <a:solidFill>
                  <a:srgbClr val="000000"/>
                </a:solidFill>
                <a:effectLst/>
                <a:latin typeface="Arial Narrow" panose="020B0606020202030204" pitchFamily="34" charset="0"/>
              </a:rPr>
              <a:t> belongs to State 'A' and j belongs to all months(Jan to Dec)</a:t>
            </a:r>
          </a:p>
          <a:p>
            <a:pPr lvl="1"/>
            <a:r>
              <a:rPr lang="en-US" b="0" i="0" dirty="0">
                <a:solidFill>
                  <a:srgbClr val="000000"/>
                </a:solidFill>
                <a:effectLst/>
                <a:latin typeface="Arial Narrow" panose="020B0606020202030204" pitchFamily="34" charset="0"/>
              </a:rPr>
              <a:t>Regulatory Constraint: y(</a:t>
            </a:r>
            <a:r>
              <a:rPr lang="en-US" b="0" i="0" dirty="0" err="1">
                <a:solidFill>
                  <a:srgbClr val="000000"/>
                </a:solidFill>
                <a:effectLst/>
                <a:latin typeface="Arial Narrow" panose="020B0606020202030204" pitchFamily="34" charset="0"/>
              </a:rPr>
              <a:t>i,j</a:t>
            </a:r>
            <a:r>
              <a:rPr lang="en-US" b="0" i="0" dirty="0">
                <a:solidFill>
                  <a:srgbClr val="000000"/>
                </a:solidFill>
                <a:effectLst/>
                <a:latin typeface="Arial Narrow" panose="020B0606020202030204" pitchFamily="34" charset="0"/>
              </a:rPr>
              <a:t>)&lt;=Demand(</a:t>
            </a:r>
            <a:r>
              <a:rPr lang="en-US" b="0" i="0" dirty="0" err="1">
                <a:solidFill>
                  <a:srgbClr val="000000"/>
                </a:solidFill>
                <a:effectLst/>
                <a:latin typeface="Arial Narrow" panose="020B0606020202030204" pitchFamily="34" charset="0"/>
              </a:rPr>
              <a:t>i,j</a:t>
            </a:r>
            <a:r>
              <a:rPr lang="en-US" b="0" i="0" dirty="0">
                <a:solidFill>
                  <a:srgbClr val="000000"/>
                </a:solidFill>
                <a:effectLst/>
                <a:latin typeface="Arial Narrow" panose="020B0606020202030204" pitchFamily="34" charset="0"/>
              </a:rPr>
              <a:t>)*40 | For all </a:t>
            </a:r>
            <a:r>
              <a:rPr lang="en-US" b="0" i="0" dirty="0" err="1">
                <a:solidFill>
                  <a:srgbClr val="000000"/>
                </a:solidFill>
                <a:effectLst/>
                <a:latin typeface="Arial Narrow" panose="020B0606020202030204" pitchFamily="34" charset="0"/>
              </a:rPr>
              <a:t>i</a:t>
            </a:r>
            <a:r>
              <a:rPr lang="en-US" b="0" i="0" dirty="0">
                <a:solidFill>
                  <a:srgbClr val="000000"/>
                </a:solidFill>
                <a:effectLst/>
                <a:latin typeface="Arial Narrow" panose="020B0606020202030204" pitchFamily="34" charset="0"/>
              </a:rPr>
              <a:t> belongs to State 'B' and j belongs to all months(Jan to Dec)</a:t>
            </a:r>
          </a:p>
          <a:p>
            <a:endParaRPr lang="en-IN" dirty="0">
              <a:latin typeface="Arial Narrow" panose="020B0606020202030204" pitchFamily="34" charset="0"/>
            </a:endParaRPr>
          </a:p>
        </p:txBody>
      </p:sp>
    </p:spTree>
    <p:extLst>
      <p:ext uri="{BB962C8B-B14F-4D97-AF65-F5344CB8AC3E}">
        <p14:creationId xmlns:p14="http://schemas.microsoft.com/office/powerpoint/2010/main" val="1181689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1145</Words>
  <Application>Microsoft Office PowerPoint</Application>
  <PresentationFormat>Widescreen</PresentationFormat>
  <Paragraphs>71</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Narrow</vt:lpstr>
      <vt:lpstr>Calibri</vt:lpstr>
      <vt:lpstr>Calibri Light</vt:lpstr>
      <vt:lpstr>Wingdings</vt:lpstr>
      <vt:lpstr>Office Theme</vt:lpstr>
      <vt:lpstr>Optimization Case Study : Staff Planning</vt:lpstr>
      <vt:lpstr>Problem Statement</vt:lpstr>
      <vt:lpstr>MATHEMATICAL EXPRESSIONS/ MODEL</vt:lpstr>
      <vt:lpstr>1. Index Definition</vt:lpstr>
      <vt:lpstr>2. Parameters</vt:lpstr>
      <vt:lpstr>3. Decision Variables</vt:lpstr>
      <vt:lpstr>4. Objective Function</vt:lpstr>
      <vt:lpstr>5.1. Constraints- Demand Constraint</vt:lpstr>
      <vt:lpstr>5.2. Constraints- Regulatory Constraints</vt:lpstr>
      <vt:lpstr>5.3. Constraints – Other Constraints</vt:lpstr>
      <vt:lpstr>DATAFRAME WITH ACTUAL, WORST &amp; BEST CASE ANALYSIS</vt:lpstr>
      <vt:lpstr>Summary of Dataframe Image output obtained from Python</vt:lpstr>
      <vt:lpstr>Answering the questions for Worst and Best Case Analysis</vt:lpstr>
      <vt:lpstr>VISUALIZATIONS</vt:lpstr>
      <vt:lpstr>Stacked Column Charts</vt:lpstr>
      <vt:lpstr>Dataframe of Percentage of Apps Processed by Staff and Vendor </vt:lpstr>
      <vt:lpstr>Stacked column chart showing percentage of applications processed by the staff and outsourced to vendors each month</vt:lpstr>
      <vt:lpstr>State ‘A’ breakdown of percentage applications - Staff Processed vs. Vendor Outsourced</vt:lpstr>
      <vt:lpstr>State ‘B’ breakdown of percentage of applications Staff Processed vs. Vendor Outsourced</vt:lpstr>
      <vt:lpstr>State ‘C’ breakdown of percentage of Applications Staff Processed vs. Vendor Outsourced</vt:lpstr>
      <vt:lpstr>Line Graphs</vt:lpstr>
      <vt:lpstr>Variance in “Cost per Application” in Actual, Worst Case and Best Case Inference: We can infer from below graph that the cost/app is high during the month of March, July and also increases towards the end of year in months of November and December.</vt:lpstr>
      <vt:lpstr>Variance in “Monthly Cost” in Actual, Worst Case and Best Case Inference: We can infer from below graph that the “Total Monthly Cost” is high during the month of March, July and also increases towards the end of year in months of November and December.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Case Study:Staff Planning</dc:title>
  <dc:creator>the homecoming</dc:creator>
  <cp:lastModifiedBy>the homecoming</cp:lastModifiedBy>
  <cp:revision>48</cp:revision>
  <dcterms:created xsi:type="dcterms:W3CDTF">2021-10-25T06:09:20Z</dcterms:created>
  <dcterms:modified xsi:type="dcterms:W3CDTF">2021-10-25T13:40:57Z</dcterms:modified>
</cp:coreProperties>
</file>