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F6B0B9E-76FE-48FF-BAA4-6FAA455BD63F}">
  <a:tblStyle styleId="{DF6B0B9E-76FE-48FF-BAA4-6FAA455BD63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b4cb64f90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8b4cb64f90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b4cb64f90_2_1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8b4cb64f90_2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b4cb64f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b4cb64f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b4cb64f9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b4cb64f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b4cb64f9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b4cb64f9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b4cb64f90_2_1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8b4cb64f90_2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b4cb64f90_2_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8b4cb64f90_2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b4cb64f90_2_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8b4cb64f90_2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b4cb64f90_2_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8b4cb64f90_2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b4cb64f90_2_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8b4cb64f90_2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b4cb64f90_2_1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8b4cb64f90_2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b4cb64f90_2_1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8b4cb64f90_2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b4cb64f90_2_1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8b4cb64f90_2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b4cb64f90_2_1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8b4cb64f90_2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dc.gov/coronavirus/2019-ncov/covid-data/covidview/index.html?CDC_AA_refVal=https%3A%2F%2Fwww.cdc.gov%2Fcoronavirus%2F2019-ncov%2Fcovid-data%2Fcovidview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lang="en" sz="4100"/>
              <a:t>COVID-19 Spread By Race and Age</a:t>
            </a:r>
            <a:br>
              <a:rPr b="0" lang="en" sz="4100"/>
            </a:br>
            <a:br>
              <a:rPr lang="en" sz="4100"/>
            </a:br>
            <a:endParaRPr sz="4100"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143000" y="1507165"/>
            <a:ext cx="6858000" cy="24361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100"/>
              <a:t>Amanuel Challa</a:t>
            </a:r>
            <a:endParaRPr sz="11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100"/>
              <a:t>Akuete Akwei</a:t>
            </a:r>
            <a:endParaRPr sz="11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100"/>
              <a:t>Mike Darius Achianga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100"/>
              <a:t>Infection agents Age Distribution  for a population of 50,0000</a:t>
            </a:r>
            <a:endParaRPr sz="1100"/>
          </a:p>
        </p:txBody>
      </p:sp>
      <p:pic>
        <p:nvPicPr>
          <p:cNvPr descr="A screenshot of a cell phone&#10;&#10;Description automatically generated" id="188" name="Google Shape;188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4779" y="2172180"/>
            <a:ext cx="5994443" cy="1657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75" y="83850"/>
            <a:ext cx="7566456" cy="505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44325" cy="41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250" y="152400"/>
            <a:ext cx="57324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 sz="1100"/>
          </a:p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</a:pPr>
            <a:r>
              <a:rPr lang="en" sz="7200"/>
              <a:t>		Demo Time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1100"/>
              <a:t>According to CDC, among 580 hospitalized COVID-19 patients with race/ethnicity data, approximately 45% were white, 33% were black, and 8% were Hispanic, suggesting that black populations might be disproportionately affected by COVID-19.</a:t>
            </a:r>
            <a:endParaRPr sz="11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1100"/>
              <a:t>Among 1,968 cases with information on race/ethnicity, 43.4% were non-Hispanic white, 32.0% were non-Hispanic black, 11.7% were Hispanic and 12.9% were other race, including unknown race.</a:t>
            </a:r>
            <a:endParaRPr sz="11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100"/>
              <a:t>COVID19 Cases In US by Race Breakdown</a:t>
            </a:r>
            <a:endParaRPr sz="1100"/>
          </a:p>
        </p:txBody>
      </p:sp>
      <p:graphicFrame>
        <p:nvGraphicFramePr>
          <p:cNvPr id="141" name="Google Shape;141;p27"/>
          <p:cNvGraphicFramePr/>
          <p:nvPr/>
        </p:nvGraphicFramePr>
        <p:xfrm>
          <a:off x="1053702" y="19175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{DF6B0B9E-76FE-48FF-BAA4-6FAA455BD63F}</a:tableStyleId>
              </a:tblPr>
              <a:tblGrid>
                <a:gridCol w="1005225"/>
                <a:gridCol w="1005225"/>
                <a:gridCol w="1005225"/>
                <a:gridCol w="1005225"/>
                <a:gridCol w="1005225"/>
                <a:gridCol w="1005225"/>
                <a:gridCol w="1005225"/>
              </a:tblGrid>
              <a:tr h="104775">
                <a:tc gridSpan="7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Among 1,968 cases with information on race/ethnicity, 43.4% were non-Hispanic white, 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32.0% were non-Hispanic black, 11.7% were Hispanic and 12.9% were other race, including unknown race.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"/>
                        </a:rPr>
                        <a:t>https://www.cdc.gov/coronavirus/2019-ncov/covid-data/covidview/index.html?CDC_AA_refVal=https%3A%2F%2Fwww.cdc.gov%2Fcoronavirus%2F2019-ncov%2Fcovid-data%2Fcovidview.html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725" marB="35725" marR="35725" marL="357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10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725" marB="35725" marR="35725" marL="35725">
                    <a:lnL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Overall</a:t>
                      </a:r>
                      <a:endParaRPr sz="1100"/>
                    </a:p>
                  </a:txBody>
                  <a:tcPr marT="35725" marB="35725" marR="35725" marL="35725">
                    <a:lnL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0-4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years</a:t>
                      </a:r>
                      <a:endParaRPr sz="1100"/>
                    </a:p>
                  </a:txBody>
                  <a:tcPr marT="35725" marB="35725" marR="35725" marL="35725">
                    <a:lnL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5-17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years</a:t>
                      </a:r>
                      <a:endParaRPr sz="1100"/>
                    </a:p>
                  </a:txBody>
                  <a:tcPr marT="35725" marB="35725" marR="35725" marL="35725">
                    <a:lnL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18-49 years</a:t>
                      </a:r>
                      <a:endParaRPr sz="1100"/>
                    </a:p>
                  </a:txBody>
                  <a:tcPr marT="35725" marB="35725" marR="35725" marL="35725">
                    <a:lnL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50-64 years</a:t>
                      </a:r>
                      <a:endParaRPr sz="1100"/>
                    </a:p>
                  </a:txBody>
                  <a:tcPr marT="35725" marB="35725" marR="35725" marL="35725">
                    <a:lnL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65+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years</a:t>
                      </a:r>
                      <a:endParaRPr sz="1100"/>
                    </a:p>
                  </a:txBody>
                  <a:tcPr marT="35725" marB="35725" marR="35725" marL="35725">
                    <a:lnL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725" marB="35725" marR="35725" marL="35725">
                    <a:lnL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(%)</a:t>
                      </a:r>
                      <a:endParaRPr sz="1100"/>
                    </a:p>
                  </a:txBody>
                  <a:tcPr marT="35725" marB="35725" marR="35725" marL="35725">
                    <a:lnL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(%)</a:t>
                      </a:r>
                      <a:endParaRPr sz="1100"/>
                    </a:p>
                  </a:txBody>
                  <a:tcPr marT="35725" marB="35725" marR="35725" marL="35725">
                    <a:lnL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(%)</a:t>
                      </a:r>
                      <a:endParaRPr sz="1100"/>
                    </a:p>
                  </a:txBody>
                  <a:tcPr marT="35725" marB="35725" marR="35725" marL="35725">
                    <a:lnL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(%)</a:t>
                      </a:r>
                      <a:endParaRPr sz="1100"/>
                    </a:p>
                  </a:txBody>
                  <a:tcPr marT="35725" marB="35725" marR="35725" marL="35725">
                    <a:lnL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(%)</a:t>
                      </a:r>
                      <a:endParaRPr sz="1100"/>
                    </a:p>
                  </a:txBody>
                  <a:tcPr marT="35725" marB="35725" marR="35725" marL="35725">
                    <a:lnL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(%)</a:t>
                      </a:r>
                      <a:endParaRPr sz="1100"/>
                    </a:p>
                  </a:txBody>
                  <a:tcPr marT="35725" marB="35725" marR="35725" marL="35725">
                    <a:lnL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Non-Hispanic White</a:t>
                      </a:r>
                      <a:endParaRPr sz="1100"/>
                    </a:p>
                  </a:txBody>
                  <a:tcPr marT="35725" marB="35725" marR="35725" marL="35725">
                    <a:lnL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854 (43.4)</a:t>
                      </a:r>
                      <a:endParaRPr sz="1100"/>
                    </a:p>
                  </a:txBody>
                  <a:tcPr marT="35725" marB="35725" marR="35725" marL="35725">
                    <a:lnL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(60.0)</a:t>
                      </a:r>
                      <a:endParaRPr sz="1100"/>
                    </a:p>
                  </a:txBody>
                  <a:tcPr marT="35725" marB="35725" marR="35725" marL="35725">
                    <a:lnL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(33.3)</a:t>
                      </a:r>
                      <a:endParaRPr sz="1100"/>
                    </a:p>
                  </a:txBody>
                  <a:tcPr marT="35725" marB="35725" marR="35725" marL="35725">
                    <a:lnL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136 (29.2)</a:t>
                      </a:r>
                      <a:endParaRPr sz="1100"/>
                    </a:p>
                  </a:txBody>
                  <a:tcPr marT="35725" marB="35725" marR="35725" marL="35725">
                    <a:lnL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239 (37.5)</a:t>
                      </a:r>
                      <a:endParaRPr sz="1100"/>
                    </a:p>
                  </a:txBody>
                  <a:tcPr marT="35725" marB="35725" marR="35725" marL="35725">
                    <a:lnL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473 (55.6)</a:t>
                      </a:r>
                      <a:endParaRPr sz="1100"/>
                    </a:p>
                  </a:txBody>
                  <a:tcPr marT="35725" marB="35725" marR="35725" marL="35725">
                    <a:lnL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Non-Hispanic Black</a:t>
                      </a:r>
                      <a:endParaRPr sz="1100"/>
                    </a:p>
                  </a:txBody>
                  <a:tcPr marT="35725" marB="35725" marR="35725" marL="35725">
                    <a:lnL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630 (32.0)</a:t>
                      </a:r>
                      <a:endParaRPr sz="1100"/>
                    </a:p>
                  </a:txBody>
                  <a:tcPr marT="35725" marB="35725" marR="35725" marL="35725">
                    <a:lnL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(0.0)</a:t>
                      </a:r>
                      <a:endParaRPr sz="1100"/>
                    </a:p>
                  </a:txBody>
                  <a:tcPr marT="35725" marB="35725" marR="35725" marL="35725">
                    <a:lnL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(66.7)</a:t>
                      </a:r>
                      <a:endParaRPr sz="1100"/>
                    </a:p>
                  </a:txBody>
                  <a:tcPr marT="35725" marB="35725" marR="35725" marL="35725">
                    <a:lnL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158 (34.0)</a:t>
                      </a:r>
                      <a:endParaRPr sz="1100"/>
                    </a:p>
                  </a:txBody>
                  <a:tcPr marT="35725" marB="35725" marR="35725" marL="35725">
                    <a:lnL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229 (35.9)</a:t>
                      </a:r>
                      <a:endParaRPr sz="1100"/>
                    </a:p>
                  </a:txBody>
                  <a:tcPr marT="35725" marB="35725" marR="35725" marL="35725">
                    <a:lnL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237 (27.8)</a:t>
                      </a:r>
                      <a:endParaRPr sz="1100"/>
                    </a:p>
                  </a:txBody>
                  <a:tcPr marT="35725" marB="35725" marR="35725" marL="35725">
                    <a:lnL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Hispanic</a:t>
                      </a:r>
                      <a:endParaRPr sz="1100"/>
                    </a:p>
                  </a:txBody>
                  <a:tcPr marT="35725" marB="35725" marR="35725" marL="35725">
                    <a:lnL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230 (11.7)</a:t>
                      </a:r>
                      <a:endParaRPr sz="1100"/>
                    </a:p>
                  </a:txBody>
                  <a:tcPr marT="35725" marB="35725" marR="35725" marL="35725">
                    <a:lnL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(40.0)</a:t>
                      </a:r>
                      <a:endParaRPr sz="1100"/>
                    </a:p>
                  </a:txBody>
                  <a:tcPr marT="35725" marB="35725" marR="35725" marL="35725">
                    <a:lnL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(0.0)</a:t>
                      </a:r>
                      <a:endParaRPr sz="1100"/>
                    </a:p>
                  </a:txBody>
                  <a:tcPr marT="35725" marB="35725" marR="35725" marL="35725">
                    <a:lnL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107 (23.0)</a:t>
                      </a:r>
                      <a:endParaRPr sz="1100"/>
                    </a:p>
                  </a:txBody>
                  <a:tcPr marT="35725" marB="35725" marR="35725" marL="35725">
                    <a:lnL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 (12.9)</a:t>
                      </a:r>
                      <a:endParaRPr sz="1100"/>
                    </a:p>
                  </a:txBody>
                  <a:tcPr marT="35725" marB="35725" marR="35725" marL="35725">
                    <a:lnL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 (4.6)</a:t>
                      </a:r>
                      <a:endParaRPr sz="1100"/>
                    </a:p>
                  </a:txBody>
                  <a:tcPr marT="35725" marB="35725" marR="35725" marL="35725">
                    <a:lnL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Other</a:t>
                      </a:r>
                      <a:endParaRPr sz="1100"/>
                    </a:p>
                  </a:txBody>
                  <a:tcPr marT="35725" marB="35725" marR="35725" marL="35725">
                    <a:lnL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254 (12.9)</a:t>
                      </a:r>
                      <a:endParaRPr sz="1100"/>
                    </a:p>
                  </a:txBody>
                  <a:tcPr marT="35725" marB="35725" marR="35725" marL="35725">
                    <a:lnL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(0.0)</a:t>
                      </a:r>
                      <a:endParaRPr sz="1100"/>
                    </a:p>
                  </a:txBody>
                  <a:tcPr marT="35725" marB="35725" marR="35725" marL="35725">
                    <a:lnL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(0.0)</a:t>
                      </a:r>
                      <a:endParaRPr sz="1100"/>
                    </a:p>
                  </a:txBody>
                  <a:tcPr marT="35725" marB="35725" marR="35725" marL="35725">
                    <a:lnL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 (13.8)</a:t>
                      </a:r>
                      <a:endParaRPr sz="1100"/>
                    </a:p>
                  </a:txBody>
                  <a:tcPr marT="35725" marB="35725" marR="35725" marL="35725">
                    <a:lnL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88 (13.8)</a:t>
                      </a:r>
                      <a:endParaRPr sz="1100"/>
                    </a:p>
                  </a:txBody>
                  <a:tcPr marT="35725" marB="35725" marR="35725" marL="35725">
                    <a:lnL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102 (12.0)</a:t>
                      </a:r>
                      <a:endParaRPr sz="1100"/>
                    </a:p>
                  </a:txBody>
                  <a:tcPr marT="35725" marB="35725" marR="35725" marL="35725">
                    <a:lnL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100"/>
              <a:t>Race Demographic in united states</a:t>
            </a:r>
            <a:endParaRPr sz="1100"/>
          </a:p>
        </p:txBody>
      </p:sp>
      <p:pic>
        <p:nvPicPr>
          <p:cNvPr id="147" name="Google Shape;147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003" y="1452472"/>
            <a:ext cx="8385976" cy="2238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100"/>
              <a:t>Using Agent Base Modeling In AnyLogic we Derived some initial conditions</a:t>
            </a:r>
            <a:endParaRPr sz="1100"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1100"/>
              <a:t>An individual agent has age and race based on the demographic statistic  of the united states </a:t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1100"/>
              <a:t>Agents have four different states based on a given rate </a:t>
            </a:r>
            <a:endParaRPr sz="11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  <p:pic>
        <p:nvPicPr>
          <p:cNvPr descr="A close up of a white wall&#10;&#10;Description automatically generated" id="154" name="Google Shape;15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7231" y="2383538"/>
            <a:ext cx="3250860" cy="2114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611" l="0" r="1" t="18254"/>
          <a:stretch/>
        </p:blipFill>
        <p:spPr>
          <a:xfrm>
            <a:off x="482600" y="1616528"/>
            <a:ext cx="8178799" cy="304437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0"/>
          <p:cNvSpPr txBox="1"/>
          <p:nvPr/>
        </p:nvSpPr>
        <p:spPr>
          <a:xfrm>
            <a:off x="2684416" y="1254035"/>
            <a:ext cx="512253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Distribution of agents in the simulation Population 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2305748" y="1369318"/>
            <a:ext cx="4628771" cy="28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br>
              <a:rPr b="1" lang="en" sz="1200"/>
            </a:br>
            <a:br>
              <a:rPr b="1" lang="en" sz="1200"/>
            </a:br>
            <a:r>
              <a:rPr b="1" lang="en" sz="1200"/>
              <a:t>Age Distribution of agents in the simulation Population </a:t>
            </a:r>
            <a:br>
              <a:rPr b="1" lang="en" sz="1200"/>
            </a:br>
            <a:br>
              <a:rPr b="1" lang="en" sz="1200"/>
            </a:br>
            <a:endParaRPr b="1" sz="1200"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628650" y="1570960"/>
            <a:ext cx="7886700" cy="30617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900"/>
              <a:t>                                                                  ( 1) White                 (2) Black                   (3) Hispanic                 (4) Asian            (5) Others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900"/>
          </a:p>
        </p:txBody>
      </p:sp>
      <p:pic>
        <p:nvPicPr>
          <p:cNvPr id="167" name="Google Shape;16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3544" y="1656398"/>
            <a:ext cx="5273177" cy="2236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/>
          <p:nvPr/>
        </p:nvSpPr>
        <p:spPr>
          <a:xfrm>
            <a:off x="5650992" y="0"/>
            <a:ext cx="3493008" cy="5143500"/>
          </a:xfrm>
          <a:prstGeom prst="rect">
            <a:avLst/>
          </a:prstGeom>
          <a:solidFill>
            <a:srgbClr val="44505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2"/>
          <p:cNvSpPr txBox="1"/>
          <p:nvPr>
            <p:ph type="title"/>
          </p:nvPr>
        </p:nvSpPr>
        <p:spPr>
          <a:xfrm>
            <a:off x="6115049" y="480061"/>
            <a:ext cx="2546350" cy="4180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None/>
            </a:pPr>
            <a:r>
              <a:rPr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Running our Simulation for a population number of 50,000 the results are as follows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cell phone&#10;&#10;Description automatically generated" id="174" name="Google Shape;174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494" y="510778"/>
            <a:ext cx="2272903" cy="1656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bird&#10;&#10;Description automatically generated" id="175" name="Google Shape;17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494" y="2228850"/>
            <a:ext cx="4849416" cy="24014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176" name="Google Shape;176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56310" y="510778"/>
            <a:ext cx="2514600" cy="1656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100"/>
              <a:t>Mortality Rate Result By Race for a population of 50,0000</a:t>
            </a:r>
            <a:endParaRPr sz="1100"/>
          </a:p>
        </p:txBody>
      </p:sp>
      <p:pic>
        <p:nvPicPr>
          <p:cNvPr descr="A close up of graphics&#10;&#10;Description automatically generated" id="182" name="Google Shape;182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1587" y="1845254"/>
            <a:ext cx="2436359" cy="2350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