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ommentAuthors.xml" ContentType="application/vnd.openxmlformats-officedocument.presentationml.commentAuthors+xml"/>
  <Override PartName="/ppt/notesSlides/notesSlide8.xml" ContentType="application/vnd.openxmlformats-officedocument.presentationml.notesSlide+xml"/>
  <Default Extension="vml" ContentType="application/vnd.openxmlformats-officedocument.vmlDrawing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Default Extension="xlsx" ContentType="application/vnd.openxmlformats-officedocument.spreadsheetml.sheet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rawings/drawing1.xml" ContentType="application/vnd.openxmlformats-officedocument.drawingml.chartshape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1381" r:id="rId2"/>
    <p:sldId id="1382" r:id="rId3"/>
    <p:sldId id="1386" r:id="rId4"/>
    <p:sldId id="1388" r:id="rId5"/>
    <p:sldId id="1389" r:id="rId6"/>
    <p:sldId id="1383" r:id="rId7"/>
    <p:sldId id="1392" r:id="rId8"/>
    <p:sldId id="1393" r:id="rId9"/>
    <p:sldId id="1385" r:id="rId10"/>
    <p:sldId id="1394" r:id="rId11"/>
    <p:sldId id="1395" r:id="rId12"/>
    <p:sldId id="1400" r:id="rId13"/>
    <p:sldId id="1401" r:id="rId14"/>
    <p:sldId id="1396" r:id="rId15"/>
    <p:sldId id="1402" r:id="rId16"/>
    <p:sldId id="1405" r:id="rId17"/>
    <p:sldId id="1407" r:id="rId18"/>
    <p:sldId id="1403" r:id="rId19"/>
    <p:sldId id="1404" r:id="rId20"/>
  </p:sldIdLst>
  <p:sldSz cx="9144000" cy="6858000" type="screen4x3"/>
  <p:notesSz cx="6781800" cy="9880600"/>
  <p:defaultTextStyle>
    <a:defPPr>
      <a:defRPr lang="es-PE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Book Antiqua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Book Antiqua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Book Antiqua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Book Antiqua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Book Antiqua" pitchFamily="18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Book Antiqua" pitchFamily="18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Book Antiqua" pitchFamily="18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Book Antiqua" pitchFamily="18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Book Antiqua" pitchFamily="18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ortiz" initials="d" lastIdx="18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0000"/>
    <a:srgbClr val="4F81BD"/>
    <a:srgbClr val="3333FF"/>
    <a:srgbClr val="D6DCD8"/>
    <a:srgbClr val="660066"/>
    <a:srgbClr val="006600"/>
    <a:srgbClr val="FFCC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23281" autoAdjust="0"/>
    <p:restoredTop sz="98236" autoAdjust="0"/>
  </p:normalViewPr>
  <p:slideViewPr>
    <p:cSldViewPr>
      <p:cViewPr>
        <p:scale>
          <a:sx n="100" d="100"/>
          <a:sy n="100" d="100"/>
        </p:scale>
        <p:origin x="-504" y="2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38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40" d="100"/>
        <a:sy n="40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-1830" y="-102"/>
      </p:cViewPr>
      <p:guideLst>
        <p:guide orient="horz" pos="3113"/>
        <p:guide pos="2137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Hoja_de_c_lculo_de_Microsoft_Office_Excel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s-ES"/>
  <c:style val="27"/>
  <c:chart>
    <c:autoTitleDeleted val="1"/>
    <c:plotArea>
      <c:layout>
        <c:manualLayout>
          <c:layoutTarget val="inner"/>
          <c:xMode val="edge"/>
          <c:yMode val="edge"/>
          <c:x val="0.14695030945570442"/>
          <c:y val="0.14451745005702568"/>
          <c:w val="0.78262752075346742"/>
          <c:h val="0.63556635633682068"/>
        </c:manualLayout>
      </c:layout>
      <c:lineChart>
        <c:grouping val="standard"/>
        <c:ser>
          <c:idx val="0"/>
          <c:order val="0"/>
          <c:tx>
            <c:strRef>
              <c:f>Hoja1!$B$1</c:f>
              <c:strCache>
                <c:ptCount val="1"/>
                <c:pt idx="0">
                  <c:v>PBI Per capita (Eje izq.)</c:v>
                </c:pt>
              </c:strCache>
            </c:strRef>
          </c:tx>
          <c:marker>
            <c:symbol val="none"/>
          </c:marker>
          <c:cat>
            <c:strRef>
              <c:f>Hoja1!$A$2:$A$9</c:f>
              <c:strCache>
                <c:ptCount val="8"/>
                <c:pt idx="0">
                  <c:v>2004</c:v>
                </c:pt>
                <c:pt idx="1">
                  <c:v>2005</c:v>
                </c:pt>
                <c:pt idx="2">
                  <c:v>2006 </c:v>
                </c:pt>
                <c:pt idx="3">
                  <c:v>2007</c:v>
                </c:pt>
                <c:pt idx="4">
                  <c:v>2008</c:v>
                </c:pt>
                <c:pt idx="5">
                  <c:v>2009</c:v>
                </c:pt>
                <c:pt idx="6">
                  <c:v>2010</c:v>
                </c:pt>
                <c:pt idx="7">
                  <c:v>2011</c:v>
                </c:pt>
              </c:strCache>
            </c:strRef>
          </c:cat>
          <c:val>
            <c:numRef>
              <c:f>Hoja1!$B$2:$B$9</c:f>
              <c:numCache>
                <c:formatCode>0</c:formatCode>
                <c:ptCount val="8"/>
                <c:pt idx="0">
                  <c:v>2540.1292048143114</c:v>
                </c:pt>
                <c:pt idx="1">
                  <c:v>2854.8567747368356</c:v>
                </c:pt>
                <c:pt idx="2">
                  <c:v>3283.6240914552727</c:v>
                </c:pt>
                <c:pt idx="3">
                  <c:v>3772.310333975488</c:v>
                </c:pt>
                <c:pt idx="4">
                  <c:v>4412.6531720425264</c:v>
                </c:pt>
                <c:pt idx="5">
                  <c:v>4372.1713544819186</c:v>
                </c:pt>
                <c:pt idx="6">
                  <c:v>5225.8647623889519</c:v>
                </c:pt>
                <c:pt idx="7">
                  <c:v>5932.0468997538201</c:v>
                </c:pt>
              </c:numCache>
            </c:numRef>
          </c:val>
        </c:ser>
        <c:marker val="1"/>
        <c:axId val="110259200"/>
        <c:axId val="110285568"/>
      </c:lineChart>
      <c:lineChart>
        <c:grouping val="standard"/>
        <c:ser>
          <c:idx val="1"/>
          <c:order val="1"/>
          <c:tx>
            <c:strRef>
              <c:f>Hoja1!$C$1</c:f>
              <c:strCache>
                <c:ptCount val="1"/>
                <c:pt idx="0">
                  <c:v>Pobreza (Eje der.)</c:v>
                </c:pt>
              </c:strCache>
            </c:strRef>
          </c:tx>
          <c:spPr>
            <a:ln>
              <a:solidFill>
                <a:schemeClr val="accent6"/>
              </a:solidFill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lang="es-PE"/>
                </a:pPr>
                <a:endParaRPr lang="es-ES"/>
              </a:p>
            </c:txPr>
            <c:dLblPos val="t"/>
            <c:showVal val="1"/>
          </c:dLbls>
          <c:cat>
            <c:strRef>
              <c:f>Hoja1!$A$2:$A$9</c:f>
              <c:strCache>
                <c:ptCount val="8"/>
                <c:pt idx="0">
                  <c:v>2004</c:v>
                </c:pt>
                <c:pt idx="1">
                  <c:v>2005</c:v>
                </c:pt>
                <c:pt idx="2">
                  <c:v>2006 </c:v>
                </c:pt>
                <c:pt idx="3">
                  <c:v>2007</c:v>
                </c:pt>
                <c:pt idx="4">
                  <c:v>2008</c:v>
                </c:pt>
                <c:pt idx="5">
                  <c:v>2009</c:v>
                </c:pt>
                <c:pt idx="6">
                  <c:v>2010</c:v>
                </c:pt>
                <c:pt idx="7">
                  <c:v>2011</c:v>
                </c:pt>
              </c:strCache>
            </c:strRef>
          </c:cat>
          <c:val>
            <c:numRef>
              <c:f>Hoja1!$C$2:$C$9</c:f>
              <c:numCache>
                <c:formatCode>General</c:formatCode>
                <c:ptCount val="8"/>
                <c:pt idx="0">
                  <c:v>58.5</c:v>
                </c:pt>
                <c:pt idx="1">
                  <c:v>55.6</c:v>
                </c:pt>
                <c:pt idx="2">
                  <c:v>49.1</c:v>
                </c:pt>
                <c:pt idx="3">
                  <c:v>42.4</c:v>
                </c:pt>
                <c:pt idx="4">
                  <c:v>37.300000000000004</c:v>
                </c:pt>
                <c:pt idx="5">
                  <c:v>33.5</c:v>
                </c:pt>
                <c:pt idx="6">
                  <c:v>30.8</c:v>
                </c:pt>
                <c:pt idx="7">
                  <c:v>27.8</c:v>
                </c:pt>
              </c:numCache>
            </c:numRef>
          </c:val>
        </c:ser>
        <c:marker val="1"/>
        <c:axId val="122028032"/>
        <c:axId val="110287104"/>
      </c:lineChart>
      <c:catAx>
        <c:axId val="110259200"/>
        <c:scaling>
          <c:orientation val="minMax"/>
        </c:scaling>
        <c:axPos val="b"/>
        <c:tickLblPos val="nextTo"/>
        <c:txPr>
          <a:bodyPr/>
          <a:lstStyle/>
          <a:p>
            <a:pPr>
              <a:defRPr lang="es-PE"/>
            </a:pPr>
            <a:endParaRPr lang="es-ES"/>
          </a:p>
        </c:txPr>
        <c:crossAx val="110285568"/>
        <c:crosses val="autoZero"/>
        <c:auto val="1"/>
        <c:lblAlgn val="ctr"/>
        <c:lblOffset val="100"/>
      </c:catAx>
      <c:valAx>
        <c:axId val="110285568"/>
        <c:scaling>
          <c:orientation val="minMax"/>
          <c:min val="2000"/>
        </c:scaling>
        <c:axPos val="l"/>
        <c:numFmt formatCode="#,##0" sourceLinked="0"/>
        <c:tickLblPos val="nextTo"/>
        <c:txPr>
          <a:bodyPr/>
          <a:lstStyle/>
          <a:p>
            <a:pPr>
              <a:defRPr lang="es-PE"/>
            </a:pPr>
            <a:endParaRPr lang="es-ES"/>
          </a:p>
        </c:txPr>
        <c:crossAx val="110259200"/>
        <c:crosses val="autoZero"/>
        <c:crossBetween val="between"/>
        <c:majorUnit val="1000"/>
      </c:valAx>
      <c:valAx>
        <c:axId val="110287104"/>
        <c:scaling>
          <c:orientation val="minMax"/>
          <c:min val="25"/>
        </c:scaling>
        <c:axPos val="r"/>
        <c:numFmt formatCode="General" sourceLinked="1"/>
        <c:tickLblPos val="nextTo"/>
        <c:txPr>
          <a:bodyPr/>
          <a:lstStyle/>
          <a:p>
            <a:pPr>
              <a:defRPr lang="es-PE"/>
            </a:pPr>
            <a:endParaRPr lang="es-ES"/>
          </a:p>
        </c:txPr>
        <c:crossAx val="122028032"/>
        <c:crosses val="max"/>
        <c:crossBetween val="between"/>
      </c:valAx>
      <c:catAx>
        <c:axId val="122028032"/>
        <c:scaling>
          <c:orientation val="minMax"/>
        </c:scaling>
        <c:delete val="1"/>
        <c:axPos val="b"/>
        <c:tickLblPos val="none"/>
        <c:crossAx val="110287104"/>
        <c:crosses val="autoZero"/>
        <c:auto val="1"/>
        <c:lblAlgn val="ctr"/>
        <c:lblOffset val="100"/>
      </c:catAx>
    </c:plotArea>
    <c:legend>
      <c:legendPos val="b"/>
      <c:layout/>
      <c:txPr>
        <a:bodyPr/>
        <a:lstStyle/>
        <a:p>
          <a:pPr>
            <a:defRPr lang="es-PE"/>
          </a:pPr>
          <a:endParaRPr lang="es-ES"/>
        </a:p>
      </c:txPr>
    </c:legend>
    <c:plotVisOnly val="1"/>
    <c:dispBlanksAs val="gap"/>
  </c:chart>
  <c:txPr>
    <a:bodyPr/>
    <a:lstStyle/>
    <a:p>
      <a:pPr>
        <a:defRPr sz="1100">
          <a:latin typeface="+mj-lt"/>
        </a:defRPr>
      </a:pPr>
      <a:endParaRPr lang="es-ES"/>
    </a:p>
  </c:txPr>
  <c:externalData r:id="rId1"/>
  <c:userShapes r:id="rId2"/>
</c:chartSpace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3" Type="http://schemas.openxmlformats.org/officeDocument/2006/relationships/image" Target="../media/image22.wmf"/><Relationship Id="rId7" Type="http://schemas.openxmlformats.org/officeDocument/2006/relationships/image" Target="../media/image26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6" Type="http://schemas.openxmlformats.org/officeDocument/2006/relationships/image" Target="../media/image25.wmf"/><Relationship Id="rId5" Type="http://schemas.openxmlformats.org/officeDocument/2006/relationships/image" Target="../media/image24.wmf"/><Relationship Id="rId10" Type="http://schemas.openxmlformats.org/officeDocument/2006/relationships/image" Target="../media/image29.wmf"/><Relationship Id="rId4" Type="http://schemas.openxmlformats.org/officeDocument/2006/relationships/image" Target="../media/image23.wmf"/><Relationship Id="rId9" Type="http://schemas.openxmlformats.org/officeDocument/2006/relationships/image" Target="../media/image28.wmf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0.87463</cdr:x>
      <cdr:y>0.01893</cdr:y>
    </cdr:from>
    <cdr:to>
      <cdr:x>0.96278</cdr:x>
      <cdr:y>0.07011</cdr:y>
    </cdr:to>
    <cdr:sp macro="" textlink="">
      <cdr:nvSpPr>
        <cdr:cNvPr id="3" name="2 CuadroTexto"/>
        <cdr:cNvSpPr txBox="1"/>
      </cdr:nvSpPr>
      <cdr:spPr>
        <a:xfrm xmlns:a="http://schemas.openxmlformats.org/drawingml/2006/main">
          <a:off x="3561452" y="51392"/>
          <a:ext cx="358944" cy="138935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rtlCol="0">
          <a:spAutoFit/>
        </a:bodyPr>
        <a:lstStyle xmlns:a="http://schemas.openxmlformats.org/drawingml/2006/main">
          <a:defPPr>
            <a:defRPr lang="es-PE"/>
          </a:defPPr>
          <a:lvl1pPr marL="0" algn="l" defTabSz="914400" rtl="0" eaLnBrk="1" latinLnBrk="0" hangingPunct="1">
            <a:defRPr sz="1800" kern="1200">
              <a:solidFill>
                <a:sysClr val="windowText" lastClr="000000"/>
              </a:solidFill>
              <a:latin typeface="Calibri"/>
            </a:defRPr>
          </a:lvl1pPr>
          <a:lvl2pPr marL="457200" algn="l" defTabSz="914400" rtl="0" eaLnBrk="1" latinLnBrk="0" hangingPunct="1">
            <a:defRPr sz="1800" kern="1200">
              <a:solidFill>
                <a:sysClr val="windowText" lastClr="000000"/>
              </a:solidFill>
              <a:latin typeface="Calibri"/>
            </a:defRPr>
          </a:lvl2pPr>
          <a:lvl3pPr marL="914400" algn="l" defTabSz="914400" rtl="0" eaLnBrk="1" latinLnBrk="0" hangingPunct="1">
            <a:defRPr sz="1800" kern="1200">
              <a:solidFill>
                <a:sysClr val="windowText" lastClr="000000"/>
              </a:solidFill>
              <a:latin typeface="Calibri"/>
            </a:defRPr>
          </a:lvl3pPr>
          <a:lvl4pPr marL="1371600" algn="l" defTabSz="914400" rtl="0" eaLnBrk="1" latinLnBrk="0" hangingPunct="1">
            <a:defRPr sz="1800" kern="1200">
              <a:solidFill>
                <a:sysClr val="windowText" lastClr="000000"/>
              </a:solidFill>
              <a:latin typeface="Calibri"/>
            </a:defRPr>
          </a:lvl4pPr>
          <a:lvl5pPr marL="1828800" algn="l" defTabSz="914400" rtl="0" eaLnBrk="1" latinLnBrk="0" hangingPunct="1">
            <a:defRPr sz="1800" kern="1200">
              <a:solidFill>
                <a:sysClr val="windowText" lastClr="000000"/>
              </a:solidFill>
              <a:latin typeface="Calibri"/>
            </a:defRPr>
          </a:lvl5pPr>
          <a:lvl6pPr marL="2286000" algn="l" defTabSz="914400" rtl="0" eaLnBrk="1" latinLnBrk="0" hangingPunct="1">
            <a:defRPr sz="1800" kern="1200">
              <a:solidFill>
                <a:sysClr val="windowText" lastClr="000000"/>
              </a:solidFill>
              <a:latin typeface="Calibri"/>
            </a:defRPr>
          </a:lvl6pPr>
          <a:lvl7pPr marL="2743200" algn="l" defTabSz="914400" rtl="0" eaLnBrk="1" latinLnBrk="0" hangingPunct="1">
            <a:defRPr sz="1800" kern="1200">
              <a:solidFill>
                <a:sysClr val="windowText" lastClr="000000"/>
              </a:solidFill>
              <a:latin typeface="Calibri"/>
            </a:defRPr>
          </a:lvl7pPr>
          <a:lvl8pPr marL="3200400" algn="l" defTabSz="914400" rtl="0" eaLnBrk="1" latinLnBrk="0" hangingPunct="1">
            <a:defRPr sz="1800" kern="1200">
              <a:solidFill>
                <a:sysClr val="windowText" lastClr="000000"/>
              </a:solidFill>
              <a:latin typeface="Calibri"/>
            </a:defRPr>
          </a:lvl8pPr>
          <a:lvl9pPr marL="3657600" algn="l" defTabSz="914400" rtl="0" eaLnBrk="1" latinLnBrk="0" hangingPunct="1">
            <a:defRPr sz="1800" kern="1200">
              <a:solidFill>
                <a:sysClr val="windowText" lastClr="000000"/>
              </a:solidFill>
              <a:latin typeface="Calibri"/>
            </a:defRPr>
          </a:lvl9pPr>
        </a:lstStyle>
        <a:p xmlns:a="http://schemas.openxmlformats.org/drawingml/2006/main">
          <a:pPr algn="ctr"/>
          <a:r>
            <a:rPr lang="es-PE" sz="1050" u="sng" dirty="0" smtClean="0"/>
            <a:t>Porcentaje</a:t>
          </a:r>
          <a:endParaRPr lang="es-PE" u="sng" dirty="0"/>
        </a:p>
      </cdr:txBody>
    </cdr:sp>
  </cdr:relSizeAnchor>
  <cdr:relSizeAnchor xmlns:cdr="http://schemas.openxmlformats.org/drawingml/2006/chartDrawing">
    <cdr:from>
      <cdr:x>0</cdr:x>
      <cdr:y>0</cdr:y>
    </cdr:from>
    <cdr:to>
      <cdr:x>0.291</cdr:x>
      <cdr:y>0.09354</cdr:y>
    </cdr:to>
    <cdr:sp macro="" textlink="">
      <cdr:nvSpPr>
        <cdr:cNvPr id="4" name="7 CuadroTexto"/>
        <cdr:cNvSpPr txBox="1"/>
      </cdr:nvSpPr>
      <cdr:spPr>
        <a:xfrm xmlns:a="http://schemas.openxmlformats.org/drawingml/2006/main">
          <a:off x="0" y="0"/>
          <a:ext cx="1184958" cy="253916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es-PE"/>
          </a:defPPr>
          <a:lvl1pPr algn="l" rtl="0" fontAlgn="base">
            <a:spcBef>
              <a:spcPct val="0"/>
            </a:spcBef>
            <a:spcAft>
              <a:spcPct val="0"/>
            </a:spcAft>
            <a:defRPr sz="2000" kern="1200">
              <a:solidFill>
                <a:sysClr val="windowText" lastClr="000000"/>
              </a:solidFill>
              <a:latin typeface="Book Antiqua" pitchFamily="18" charset="0"/>
            </a:defRPr>
          </a:lvl1pPr>
          <a:lvl2pPr marL="457200" algn="l" rtl="0" fontAlgn="base">
            <a:spcBef>
              <a:spcPct val="0"/>
            </a:spcBef>
            <a:spcAft>
              <a:spcPct val="0"/>
            </a:spcAft>
            <a:defRPr sz="2000" kern="1200">
              <a:solidFill>
                <a:sysClr val="windowText" lastClr="000000"/>
              </a:solidFill>
              <a:latin typeface="Book Antiqua" pitchFamily="18" charset="0"/>
            </a:defRPr>
          </a:lvl2pPr>
          <a:lvl3pPr marL="914400" algn="l" rtl="0" fontAlgn="base">
            <a:spcBef>
              <a:spcPct val="0"/>
            </a:spcBef>
            <a:spcAft>
              <a:spcPct val="0"/>
            </a:spcAft>
            <a:defRPr sz="2000" kern="1200">
              <a:solidFill>
                <a:sysClr val="windowText" lastClr="000000"/>
              </a:solidFill>
              <a:latin typeface="Book Antiqua" pitchFamily="18" charset="0"/>
            </a:defRPr>
          </a:lvl3pPr>
          <a:lvl4pPr marL="1371600" algn="l" rtl="0" fontAlgn="base">
            <a:spcBef>
              <a:spcPct val="0"/>
            </a:spcBef>
            <a:spcAft>
              <a:spcPct val="0"/>
            </a:spcAft>
            <a:defRPr sz="2000" kern="1200">
              <a:solidFill>
                <a:sysClr val="windowText" lastClr="000000"/>
              </a:solidFill>
              <a:latin typeface="Book Antiqua" pitchFamily="18" charset="0"/>
            </a:defRPr>
          </a:lvl4pPr>
          <a:lvl5pPr marL="1828800" algn="l" rtl="0" fontAlgn="base">
            <a:spcBef>
              <a:spcPct val="0"/>
            </a:spcBef>
            <a:spcAft>
              <a:spcPct val="0"/>
            </a:spcAft>
            <a:defRPr sz="2000" kern="1200">
              <a:solidFill>
                <a:sysClr val="windowText" lastClr="000000"/>
              </a:solidFill>
              <a:latin typeface="Book Antiqua" pitchFamily="18" charset="0"/>
            </a:defRPr>
          </a:lvl5pPr>
          <a:lvl6pPr marL="2286000" algn="l" defTabSz="914400" rtl="0" eaLnBrk="1" latinLnBrk="0" hangingPunct="1">
            <a:defRPr sz="2000" kern="1200">
              <a:solidFill>
                <a:sysClr val="windowText" lastClr="000000"/>
              </a:solidFill>
              <a:latin typeface="Book Antiqua" pitchFamily="18" charset="0"/>
            </a:defRPr>
          </a:lvl6pPr>
          <a:lvl7pPr marL="2743200" algn="l" defTabSz="914400" rtl="0" eaLnBrk="1" latinLnBrk="0" hangingPunct="1">
            <a:defRPr sz="2000" kern="1200">
              <a:solidFill>
                <a:sysClr val="windowText" lastClr="000000"/>
              </a:solidFill>
              <a:latin typeface="Book Antiqua" pitchFamily="18" charset="0"/>
            </a:defRPr>
          </a:lvl7pPr>
          <a:lvl8pPr marL="3200400" algn="l" defTabSz="914400" rtl="0" eaLnBrk="1" latinLnBrk="0" hangingPunct="1">
            <a:defRPr sz="2000" kern="1200">
              <a:solidFill>
                <a:sysClr val="windowText" lastClr="000000"/>
              </a:solidFill>
              <a:latin typeface="Book Antiqua" pitchFamily="18" charset="0"/>
            </a:defRPr>
          </a:lvl8pPr>
          <a:lvl9pPr marL="3657600" algn="l" defTabSz="914400" rtl="0" eaLnBrk="1" latinLnBrk="0" hangingPunct="1">
            <a:defRPr sz="2000" kern="1200">
              <a:solidFill>
                <a:sysClr val="windowText" lastClr="000000"/>
              </a:solidFill>
              <a:latin typeface="Book Antiqua" pitchFamily="18" charset="0"/>
            </a:defRPr>
          </a:lvl9pPr>
        </a:lstStyle>
        <a:p xmlns:a="http://schemas.openxmlformats.org/drawingml/2006/main">
          <a:pPr algn="ctr"/>
          <a:r>
            <a:rPr lang="es-PE" sz="1050" u="sng" dirty="0" smtClean="0">
              <a:latin typeface="+mj-lt"/>
            </a:rPr>
            <a:t>US$ Corrientes</a:t>
          </a:r>
          <a:endParaRPr lang="es-PE" u="sng" dirty="0">
            <a:latin typeface="+mj-lt"/>
          </a:endParaRPr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2" y="0"/>
            <a:ext cx="2938780" cy="494031"/>
          </a:xfrm>
          <a:prstGeom prst="rect">
            <a:avLst/>
          </a:prstGeom>
        </p:spPr>
        <p:txBody>
          <a:bodyPr vert="horz" lIns="90945" tIns="45473" rIns="90945" bIns="45473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41453" y="0"/>
            <a:ext cx="2938780" cy="494031"/>
          </a:xfrm>
          <a:prstGeom prst="rect">
            <a:avLst/>
          </a:prstGeom>
        </p:spPr>
        <p:txBody>
          <a:bodyPr vert="horz" lIns="90945" tIns="45473" rIns="90945" bIns="45473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0AD46D15-898C-483E-A4D9-D8DA0336DE15}" type="datetimeFigureOut">
              <a:rPr lang="es-PE"/>
              <a:pPr>
                <a:defRPr/>
              </a:pPr>
              <a:t>27/08/2012</a:t>
            </a:fld>
            <a:endParaRPr lang="es-PE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2" y="9384855"/>
            <a:ext cx="2938780" cy="494031"/>
          </a:xfrm>
          <a:prstGeom prst="rect">
            <a:avLst/>
          </a:prstGeom>
        </p:spPr>
        <p:txBody>
          <a:bodyPr vert="horz" lIns="90945" tIns="45473" rIns="90945" bIns="45473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41453" y="9384855"/>
            <a:ext cx="2938780" cy="494031"/>
          </a:xfrm>
          <a:prstGeom prst="rect">
            <a:avLst/>
          </a:prstGeom>
        </p:spPr>
        <p:txBody>
          <a:bodyPr vert="horz" lIns="90945" tIns="45473" rIns="90945" bIns="45473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0869C07B-A325-4A7A-AEBE-AF3990B4B8DD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  <p:extLst>
      <p:ext uri="{BB962C8B-B14F-4D97-AF65-F5344CB8AC3E}">
        <p14:creationId xmlns="" xmlns:p14="http://schemas.microsoft.com/office/powerpoint/2010/main" val="8060230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2" y="0"/>
            <a:ext cx="2938780" cy="494031"/>
          </a:xfrm>
          <a:prstGeom prst="rect">
            <a:avLst/>
          </a:prstGeom>
        </p:spPr>
        <p:txBody>
          <a:bodyPr vert="horz" lIns="90945" tIns="45473" rIns="90945" bIns="45473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41453" y="0"/>
            <a:ext cx="2938780" cy="494031"/>
          </a:xfrm>
          <a:prstGeom prst="rect">
            <a:avLst/>
          </a:prstGeom>
        </p:spPr>
        <p:txBody>
          <a:bodyPr vert="horz" lIns="90945" tIns="45473" rIns="90945" bIns="45473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D0BF909F-3CD8-4AAE-9A2E-04E3E7DDD3B5}" type="datetimeFigureOut">
              <a:rPr lang="es-PE"/>
              <a:pPr>
                <a:defRPr/>
              </a:pPr>
              <a:t>27/08/2012</a:t>
            </a:fld>
            <a:endParaRPr lang="es-PE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922338" y="742950"/>
            <a:ext cx="4937125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945" tIns="45473" rIns="90945" bIns="45473" rtlCol="0" anchor="ctr"/>
          <a:lstStyle/>
          <a:p>
            <a:pPr lvl="0"/>
            <a:endParaRPr lang="es-PE" noProof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78181" y="4693286"/>
            <a:ext cx="5425440" cy="4446271"/>
          </a:xfrm>
          <a:prstGeom prst="rect">
            <a:avLst/>
          </a:prstGeom>
        </p:spPr>
        <p:txBody>
          <a:bodyPr vert="horz" lIns="90945" tIns="45473" rIns="90945" bIns="45473" rtlCol="0">
            <a:normAutofit/>
          </a:bodyPr>
          <a:lstStyle/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  <a:endParaRPr lang="es-PE" noProof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2" y="9384855"/>
            <a:ext cx="2938780" cy="494031"/>
          </a:xfrm>
          <a:prstGeom prst="rect">
            <a:avLst/>
          </a:prstGeom>
        </p:spPr>
        <p:txBody>
          <a:bodyPr vert="horz" lIns="90945" tIns="45473" rIns="90945" bIns="45473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41453" y="9384855"/>
            <a:ext cx="2938780" cy="494031"/>
          </a:xfrm>
          <a:prstGeom prst="rect">
            <a:avLst/>
          </a:prstGeom>
        </p:spPr>
        <p:txBody>
          <a:bodyPr vert="horz" lIns="90945" tIns="45473" rIns="90945" bIns="45473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6FC451AC-511B-4CE5-ADEB-133AD06F87B0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  <p:extLst>
      <p:ext uri="{BB962C8B-B14F-4D97-AF65-F5344CB8AC3E}">
        <p14:creationId xmlns="" xmlns:p14="http://schemas.microsoft.com/office/powerpoint/2010/main" val="31513492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5DA20A-EB77-44C5-B358-4B38FF02EF80}" type="slidenum">
              <a:rPr lang="es-PE" smtClean="0"/>
              <a:pPr/>
              <a:t>1</a:t>
            </a:fld>
            <a:endParaRPr lang="es-P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C451AC-511B-4CE5-ADEB-133AD06F87B0}" type="slidenum">
              <a:rPr lang="es-PE" smtClean="0"/>
              <a:pPr>
                <a:defRPr/>
              </a:pPr>
              <a:t>13</a:t>
            </a:fld>
            <a:endParaRPr lang="es-PE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C451AC-511B-4CE5-ADEB-133AD06F87B0}" type="slidenum">
              <a:rPr lang="es-PE" smtClean="0"/>
              <a:pPr>
                <a:defRPr/>
              </a:pPr>
              <a:t>14</a:t>
            </a:fld>
            <a:endParaRPr lang="es-PE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C451AC-511B-4CE5-ADEB-133AD06F87B0}" type="slidenum">
              <a:rPr lang="es-PE" smtClean="0"/>
              <a:pPr>
                <a:defRPr/>
              </a:pPr>
              <a:t>15</a:t>
            </a:fld>
            <a:endParaRPr lang="es-PE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C451AC-511B-4CE5-ADEB-133AD06F87B0}" type="slidenum">
              <a:rPr lang="es-PE" smtClean="0"/>
              <a:pPr>
                <a:defRPr/>
              </a:pPr>
              <a:t>16</a:t>
            </a:fld>
            <a:endParaRPr lang="es-PE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C451AC-511B-4CE5-ADEB-133AD06F87B0}" type="slidenum">
              <a:rPr lang="es-PE" smtClean="0"/>
              <a:pPr>
                <a:defRPr/>
              </a:pPr>
              <a:t>17</a:t>
            </a:fld>
            <a:endParaRPr lang="es-PE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C451AC-511B-4CE5-ADEB-133AD06F87B0}" type="slidenum">
              <a:rPr lang="es-PE" smtClean="0"/>
              <a:pPr>
                <a:defRPr/>
              </a:pPr>
              <a:t>18</a:t>
            </a:fld>
            <a:endParaRPr lang="es-PE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C451AC-511B-4CE5-ADEB-133AD06F87B0}" type="slidenum">
              <a:rPr lang="es-PE" smtClean="0"/>
              <a:pPr>
                <a:defRPr/>
              </a:pPr>
              <a:t>19</a:t>
            </a:fld>
            <a:endParaRPr lang="es-P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C451AC-511B-4CE5-ADEB-133AD06F87B0}" type="slidenum">
              <a:rPr lang="es-PE" smtClean="0"/>
              <a:pPr>
                <a:defRPr/>
              </a:pPr>
              <a:t>2</a:t>
            </a:fld>
            <a:endParaRPr lang="es-P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1 Marcador de imagen de diapositiva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3970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S" smtClean="0"/>
          </a:p>
        </p:txBody>
      </p:sp>
      <p:sp>
        <p:nvSpPr>
          <p:cNvPr id="82947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AB1E215-2A11-4A15-A6F2-71EBE96C38EE}" type="slidenum">
              <a:rPr lang="es-PE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s-P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1 Marcador de imagen de diapositiva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3970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S" dirty="0" smtClean="0"/>
          </a:p>
        </p:txBody>
      </p:sp>
      <p:sp>
        <p:nvSpPr>
          <p:cNvPr id="82947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AB1E215-2A11-4A15-A6F2-71EBE96C38EE}" type="slidenum">
              <a:rPr lang="es-PE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s-P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1 Marcador de imagen de diapositiva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3970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S" smtClean="0"/>
          </a:p>
        </p:txBody>
      </p:sp>
      <p:sp>
        <p:nvSpPr>
          <p:cNvPr id="82947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AB1E215-2A11-4A15-A6F2-71EBE96C38EE}" type="slidenum">
              <a:rPr lang="es-PE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s-P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C451AC-511B-4CE5-ADEB-133AD06F87B0}" type="slidenum">
              <a:rPr lang="es-PE" smtClean="0"/>
              <a:pPr>
                <a:defRPr/>
              </a:pPr>
              <a:t>9</a:t>
            </a:fld>
            <a:endParaRPr lang="es-P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C451AC-511B-4CE5-ADEB-133AD06F87B0}" type="slidenum">
              <a:rPr lang="es-PE" smtClean="0"/>
              <a:pPr>
                <a:defRPr/>
              </a:pPr>
              <a:t>10</a:t>
            </a:fld>
            <a:endParaRPr lang="es-P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C451AC-511B-4CE5-ADEB-133AD06F87B0}" type="slidenum">
              <a:rPr lang="es-PE" smtClean="0"/>
              <a:pPr>
                <a:defRPr/>
              </a:pPr>
              <a:t>11</a:t>
            </a:fld>
            <a:endParaRPr lang="es-P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C451AC-511B-4CE5-ADEB-133AD06F87B0}" type="slidenum">
              <a:rPr lang="es-PE" smtClean="0"/>
              <a:pPr>
                <a:defRPr/>
              </a:pPr>
              <a:t>12</a:t>
            </a:fld>
            <a:endParaRPr lang="es-P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blipFill dpi="0" rotWithShape="1">
          <a:blip r:embed="rId2" cstate="print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932040" y="2564904"/>
            <a:ext cx="4104456" cy="792088"/>
          </a:xfrm>
        </p:spPr>
        <p:txBody>
          <a:bodyPr>
            <a:noAutofit/>
          </a:bodyPr>
          <a:lstStyle>
            <a:lvl1pPr algn="r">
              <a:defRPr sz="2000" b="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5364088" y="3861048"/>
            <a:ext cx="3592488" cy="432048"/>
          </a:xfrm>
        </p:spPr>
        <p:txBody>
          <a:bodyPr>
            <a:noAutofit/>
          </a:bodyPr>
          <a:lstStyle>
            <a:lvl1pPr marL="0" indent="0" algn="r">
              <a:buNone/>
              <a:defRPr sz="14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dirty="0" smtClean="0"/>
              <a:t>Haga clic para modificar el estilo de subtítulo del patrón</a:t>
            </a:r>
            <a:endParaRPr lang="es-P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cabezado de sección">
    <p:bg>
      <p:bgPr>
        <a:blipFill dpi="0" rotWithShape="1">
          <a:blip r:embed="rId2" cstate="print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 Título"/>
          <p:cNvSpPr>
            <a:spLocks noGrp="1"/>
          </p:cNvSpPr>
          <p:nvPr>
            <p:ph type="ctrTitle"/>
          </p:nvPr>
        </p:nvSpPr>
        <p:spPr>
          <a:xfrm>
            <a:off x="4283968" y="2852936"/>
            <a:ext cx="4680520" cy="504056"/>
          </a:xfrm>
        </p:spPr>
        <p:txBody>
          <a:bodyPr>
            <a:noAutofit/>
          </a:bodyPr>
          <a:lstStyle>
            <a:lvl1pPr algn="r">
              <a:defRPr sz="2000" b="1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8 Imagen" descr="Encabezado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4213" y="215900"/>
            <a:ext cx="8064500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10 Conector recto"/>
          <p:cNvCxnSpPr/>
          <p:nvPr/>
        </p:nvCxnSpPr>
        <p:spPr>
          <a:xfrm>
            <a:off x="395288" y="6669088"/>
            <a:ext cx="8353425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76375" y="260648"/>
            <a:ext cx="7210425" cy="574675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79512" y="1600200"/>
            <a:ext cx="8568952" cy="1036711"/>
          </a:xfrm>
        </p:spPr>
        <p:txBody>
          <a:bodyPr/>
          <a:lstStyle>
            <a:lvl1pPr marL="273050" indent="-273050">
              <a:buFont typeface="Wingdings" pitchFamily="2" charset="2"/>
              <a:buChar char="Ø"/>
              <a:defRPr sz="2400"/>
            </a:lvl1pPr>
          </a:lstStyle>
          <a:p>
            <a:pPr lvl="0"/>
            <a:r>
              <a:rPr lang="es-ES" dirty="0" smtClean="0"/>
              <a:t>Haga clic para modificar el estilo de texto del patrón</a:t>
            </a:r>
          </a:p>
        </p:txBody>
      </p:sp>
      <p:sp>
        <p:nvSpPr>
          <p:cNvPr id="7" name="4 Marcador de pie de página"/>
          <p:cNvSpPr>
            <a:spLocks noGrp="1"/>
          </p:cNvSpPr>
          <p:nvPr>
            <p:ph type="ftr" sz="quarter" idx="10"/>
          </p:nvPr>
        </p:nvSpPr>
        <p:spPr>
          <a:xfrm>
            <a:off x="323850" y="6303963"/>
            <a:ext cx="5111750" cy="365125"/>
          </a:xfrm>
        </p:spPr>
        <p:txBody>
          <a:bodyPr/>
          <a:lstStyle>
            <a:lvl1pPr marL="0" indent="0">
              <a:defRPr sz="8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s-PE" dirty="0"/>
          </a:p>
        </p:txBody>
      </p:sp>
      <p:sp>
        <p:nvSpPr>
          <p:cNvPr id="9" name="5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8D5345DD-B7C0-439D-AB77-7AA7EE431CAE}" type="slidenum">
              <a:rPr lang="es-PE"/>
              <a:pPr>
                <a:defRPr/>
              </a:pPr>
              <a:t>‹Nº›</a:t>
            </a:fld>
            <a:endParaRPr lang="es-P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-243408"/>
            <a:ext cx="8229600" cy="1143000"/>
          </a:xfrm>
          <a:prstGeom prst="rect">
            <a:avLst/>
          </a:prstGeom>
        </p:spPr>
        <p:txBody>
          <a:bodyPr/>
          <a:lstStyle>
            <a:lvl1pPr algn="l">
              <a:defRPr sz="2400" b="1"/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CE71A47-8696-4B9A-BCC6-1FFFDA4C2A06}" type="slidenum">
              <a:rPr lang="es-ES"/>
              <a:pPr>
                <a:defRPr/>
              </a:pPr>
              <a:t>‹Nº›</a:t>
            </a:fld>
            <a:endParaRPr lang="es-ES" dirty="0"/>
          </a:p>
        </p:txBody>
      </p:sp>
    </p:spTree>
  </p:cSld>
  <p:clrMapOvr>
    <a:masterClrMapping/>
  </p:clrMapOvr>
  <p:transition spd="med"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9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8 Imagen" descr="Encabezado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4213" y="215900"/>
            <a:ext cx="8064500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10 Conector recto"/>
          <p:cNvCxnSpPr/>
          <p:nvPr/>
        </p:nvCxnSpPr>
        <p:spPr>
          <a:xfrm>
            <a:off x="395288" y="6669088"/>
            <a:ext cx="8353425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79512" y="1600200"/>
            <a:ext cx="2098576" cy="1036711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</p:txBody>
      </p:sp>
      <p:sp>
        <p:nvSpPr>
          <p:cNvPr id="8" name="3 Marcador de contenido"/>
          <p:cNvSpPr>
            <a:spLocks noGrp="1"/>
          </p:cNvSpPr>
          <p:nvPr>
            <p:ph sz="half" idx="2"/>
          </p:nvPr>
        </p:nvSpPr>
        <p:spPr>
          <a:xfrm>
            <a:off x="2627784" y="1196753"/>
            <a:ext cx="6048672" cy="306000"/>
          </a:xfrm>
          <a:solidFill>
            <a:srgbClr val="EAEAEA"/>
          </a:solidFill>
        </p:spPr>
        <p:txBody>
          <a:bodyPr rtlCol="0" anchor="ctr">
            <a:normAutofit/>
          </a:bodyPr>
          <a:lstStyle>
            <a:lvl1pPr algn="ctr">
              <a:buNone/>
              <a:defRPr kumimoji="0" lang="es-PE" sz="13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  <a:ea typeface="+mn-ea"/>
                <a:cs typeface="+mn-cs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</p:txBody>
      </p:sp>
      <p:sp>
        <p:nvSpPr>
          <p:cNvPr id="7" name="4 Marcador de pie de página"/>
          <p:cNvSpPr>
            <a:spLocks noGrp="1"/>
          </p:cNvSpPr>
          <p:nvPr>
            <p:ph type="ftr" sz="quarter" idx="10"/>
          </p:nvPr>
        </p:nvSpPr>
        <p:spPr>
          <a:xfrm>
            <a:off x="323850" y="6303963"/>
            <a:ext cx="5111750" cy="365125"/>
          </a:xfrm>
        </p:spPr>
        <p:txBody>
          <a:bodyPr/>
          <a:lstStyle>
            <a:lvl1pPr marL="0" indent="0">
              <a:defRPr sz="800">
                <a:solidFill>
                  <a:prstClr val="black"/>
                </a:solidFill>
              </a:defRPr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9" name="5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7A7A789A-ABA3-4F6B-8B4D-C8D429767981}" type="slidenum">
              <a:rPr lang="es-PE"/>
              <a:pPr>
                <a:defRPr/>
              </a:pPr>
              <a:t>‹Nº›</a:t>
            </a:fld>
            <a:endParaRPr lang="es-P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8 Imagen" descr="Encabezado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4213" y="215900"/>
            <a:ext cx="8064500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10 Conector recto"/>
          <p:cNvCxnSpPr/>
          <p:nvPr/>
        </p:nvCxnSpPr>
        <p:spPr>
          <a:xfrm>
            <a:off x="395288" y="6669088"/>
            <a:ext cx="8353425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76375" y="260648"/>
            <a:ext cx="7210425" cy="574675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79512" y="1600200"/>
            <a:ext cx="8568952" cy="1036711"/>
          </a:xfrm>
        </p:spPr>
        <p:txBody>
          <a:bodyPr/>
          <a:lstStyle>
            <a:lvl1pPr marL="273050" indent="-273050">
              <a:buFont typeface="Wingdings" pitchFamily="2" charset="2"/>
              <a:buChar char="Ø"/>
              <a:defRPr sz="2400"/>
            </a:lvl1pPr>
          </a:lstStyle>
          <a:p>
            <a:pPr lvl="0"/>
            <a:r>
              <a:rPr lang="es-ES" dirty="0" smtClean="0"/>
              <a:t>Haga clic para modificar el estilo de texto del patrón</a:t>
            </a:r>
          </a:p>
        </p:txBody>
      </p:sp>
      <p:sp>
        <p:nvSpPr>
          <p:cNvPr id="7" name="4 Marcador de pie de página"/>
          <p:cNvSpPr>
            <a:spLocks noGrp="1"/>
          </p:cNvSpPr>
          <p:nvPr>
            <p:ph type="ftr" sz="quarter" idx="10"/>
          </p:nvPr>
        </p:nvSpPr>
        <p:spPr>
          <a:xfrm>
            <a:off x="323850" y="6303963"/>
            <a:ext cx="5111750" cy="365125"/>
          </a:xfrm>
        </p:spPr>
        <p:txBody>
          <a:bodyPr/>
          <a:lstStyle>
            <a:lvl1pPr marL="0" indent="0">
              <a:defRPr sz="8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s-PE" dirty="0">
              <a:solidFill>
                <a:prstClr val="black"/>
              </a:solidFill>
            </a:endParaRPr>
          </a:p>
        </p:txBody>
      </p:sp>
      <p:sp>
        <p:nvSpPr>
          <p:cNvPr id="9" name="5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8D5345DD-B7C0-439D-AB77-7AA7EE431CAE}" type="slidenum">
              <a:rPr lang="es-PE">
                <a:solidFill>
                  <a:prstClr val="black"/>
                </a:solidFill>
              </a:rPr>
              <a:pPr>
                <a:defRPr/>
              </a:pPr>
              <a:t>‹Nº›</a:t>
            </a:fld>
            <a:endParaRPr lang="es-PE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04624445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1 Marcador de título"/>
          <p:cNvSpPr>
            <a:spLocks noGrp="1"/>
          </p:cNvSpPr>
          <p:nvPr>
            <p:ph type="title"/>
          </p:nvPr>
        </p:nvSpPr>
        <p:spPr bwMode="auto">
          <a:xfrm>
            <a:off x="1476375" y="333375"/>
            <a:ext cx="7210425" cy="57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  <a:endParaRPr lang="es-PE" smtClean="0"/>
          </a:p>
        </p:txBody>
      </p:sp>
      <p:sp>
        <p:nvSpPr>
          <p:cNvPr id="1027" name="2 Marcador de texto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209867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95288" y="6303963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700" i="1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4211638" y="6661150"/>
            <a:ext cx="466725" cy="1968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 b="1">
                <a:solidFill>
                  <a:schemeClr val="tx1"/>
                </a:solidFill>
                <a:latin typeface="Book Antiqua" pitchFamily="18" charset="0"/>
              </a:defRPr>
            </a:lvl1pPr>
          </a:lstStyle>
          <a:p>
            <a:pPr>
              <a:defRPr/>
            </a:pPr>
            <a:fld id="{A66F18B1-400B-4FD1-820B-1D24FA463E26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74" r:id="rId4"/>
    <p:sldLayoutId id="2147483777" r:id="rId5"/>
    <p:sldLayoutId id="2147483779" r:id="rId6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 b="1" kern="1200">
          <a:solidFill>
            <a:schemeClr val="tx1"/>
          </a:solidFill>
          <a:latin typeface="Book Antiqua" pitchFamily="18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Book Antiqua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Book Antiqua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Book Antiqua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Book Antiqua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Book Antiqua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Book Antiqua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Book Antiqua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Book Antiqua" pitchFamily="18" charset="0"/>
        </a:defRPr>
      </a:lvl9pPr>
    </p:titleStyle>
    <p:bodyStyle>
      <a:lvl1pPr marL="177800" indent="-1778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300" b="1" kern="1200">
          <a:solidFill>
            <a:schemeClr val="tx1"/>
          </a:solidFill>
          <a:latin typeface="Book Antiqua" pitchFamily="18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300" b="1" kern="1200">
          <a:solidFill>
            <a:schemeClr val="tx1"/>
          </a:solidFill>
          <a:latin typeface="Book Antiqua" pitchFamily="18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1300" b="1" kern="1200">
          <a:solidFill>
            <a:schemeClr val="tx1"/>
          </a:solidFill>
          <a:latin typeface="Book Antiqua" pitchFamily="18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300" b="1" kern="1200">
          <a:solidFill>
            <a:schemeClr val="tx1"/>
          </a:solidFill>
          <a:latin typeface="Book Antiqua" pitchFamily="18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300" b="1" kern="1200">
          <a:solidFill>
            <a:schemeClr val="tx1"/>
          </a:solidFill>
          <a:latin typeface="Book Antiqua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13" Type="http://schemas.openxmlformats.org/officeDocument/2006/relationships/oleObject" Target="../embeddings/oleObject13.bin"/><Relationship Id="rId3" Type="http://schemas.openxmlformats.org/officeDocument/2006/relationships/notesSlide" Target="../notesSlides/notesSlide10.xml"/><Relationship Id="rId7" Type="http://schemas.openxmlformats.org/officeDocument/2006/relationships/oleObject" Target="../embeddings/oleObject7.bin"/><Relationship Id="rId12" Type="http://schemas.openxmlformats.org/officeDocument/2006/relationships/oleObject" Target="../embeddings/oleObject12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6.bin"/><Relationship Id="rId11" Type="http://schemas.openxmlformats.org/officeDocument/2006/relationships/oleObject" Target="../embeddings/oleObject11.bin"/><Relationship Id="rId5" Type="http://schemas.openxmlformats.org/officeDocument/2006/relationships/oleObject" Target="../embeddings/oleObject5.bin"/><Relationship Id="rId10" Type="http://schemas.openxmlformats.org/officeDocument/2006/relationships/oleObject" Target="../embeddings/oleObject10.bin"/><Relationship Id="rId4" Type="http://schemas.openxmlformats.org/officeDocument/2006/relationships/oleObject" Target="../embeddings/oleObject4.bin"/><Relationship Id="rId9" Type="http://schemas.openxmlformats.org/officeDocument/2006/relationships/oleObject" Target="../embeddings/oleObject9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2.emf"/><Relationship Id="rId4" Type="http://schemas.openxmlformats.org/officeDocument/2006/relationships/image" Target="../media/image31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644008" y="1932222"/>
            <a:ext cx="4321050" cy="1211026"/>
          </a:xfrm>
        </p:spPr>
        <p:txBody>
          <a:bodyPr/>
          <a:lstStyle/>
          <a:p>
            <a:r>
              <a:rPr lang="es-ES" sz="2400" b="1" dirty="0" smtClean="0"/>
              <a:t>Introducción al crecimiento económico</a:t>
            </a:r>
            <a:endParaRPr lang="es-PE" sz="2400" b="1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5357818" y="4572008"/>
            <a:ext cx="3592488" cy="571504"/>
          </a:xfrm>
        </p:spPr>
        <p:txBody>
          <a:bodyPr/>
          <a:lstStyle/>
          <a:p>
            <a:r>
              <a:rPr lang="es-PE" dirty="0" smtClean="0"/>
              <a:t>Agosto, 2012</a:t>
            </a:r>
          </a:p>
        </p:txBody>
      </p:sp>
      <p:sp>
        <p:nvSpPr>
          <p:cNvPr id="5" name="2 Subtítulo"/>
          <p:cNvSpPr txBox="1">
            <a:spLocks/>
          </p:cNvSpPr>
          <p:nvPr/>
        </p:nvSpPr>
        <p:spPr>
          <a:xfrm>
            <a:off x="4643438" y="3571876"/>
            <a:ext cx="4428000" cy="7143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algn="r"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s-PE" sz="22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Ismael Ignacio Mendoza Mogollón</a:t>
            </a:r>
          </a:p>
          <a:p>
            <a:pPr algn="r"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s-PE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E-mail: imendoza@mef.gob.pe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1 Título"/>
          <p:cNvSpPr>
            <a:spLocks noGrp="1"/>
          </p:cNvSpPr>
          <p:nvPr>
            <p:ph type="ctrTitle"/>
          </p:nvPr>
        </p:nvSpPr>
        <p:spPr>
          <a:xfrm>
            <a:off x="5000629" y="2852738"/>
            <a:ext cx="3963984" cy="933452"/>
          </a:xfrm>
        </p:spPr>
        <p:txBody>
          <a:bodyPr/>
          <a:lstStyle/>
          <a:p>
            <a:pPr marL="514350" indent="-514350" eaLnBrk="1" hangingPunct="1"/>
            <a:r>
              <a:rPr lang="es-ES" dirty="0" smtClean="0"/>
              <a:t>I. Contabilidad de crecimiento</a:t>
            </a: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1 Título"/>
          <p:cNvSpPr>
            <a:spLocks noGrp="1"/>
          </p:cNvSpPr>
          <p:nvPr>
            <p:ph type="title"/>
          </p:nvPr>
        </p:nvSpPr>
        <p:spPr>
          <a:xfrm>
            <a:off x="1403648" y="260649"/>
            <a:ext cx="7668343" cy="576064"/>
          </a:xfrm>
        </p:spPr>
        <p:txBody>
          <a:bodyPr/>
          <a:lstStyle/>
          <a:p>
            <a:pPr marL="173038" indent="-173038"/>
            <a:r>
              <a:rPr lang="es-ES" dirty="0" smtClean="0">
                <a:ea typeface="Calibri" pitchFamily="34" charset="0"/>
                <a:cs typeface="Arial" pitchFamily="34" charset="0"/>
              </a:rPr>
              <a:t>¿Qué factores determinan el crecimiento de largo plazo de un país?</a:t>
            </a:r>
          </a:p>
        </p:txBody>
      </p:sp>
      <p:sp>
        <p:nvSpPr>
          <p:cNvPr id="11" name="2 Marcador de número de diapositiva"/>
          <p:cNvSpPr>
            <a:spLocks noGrp="1"/>
          </p:cNvSpPr>
          <p:nvPr>
            <p:ph type="sldNum" sz="quarter" idx="11"/>
          </p:nvPr>
        </p:nvSpPr>
        <p:spPr>
          <a:xfrm>
            <a:off x="4211638" y="6661150"/>
            <a:ext cx="466725" cy="196850"/>
          </a:xfrm>
        </p:spPr>
        <p:txBody>
          <a:bodyPr/>
          <a:lstStyle/>
          <a:p>
            <a:pPr>
              <a:defRPr/>
            </a:pPr>
            <a:fld id="{FC83227B-D85E-4166-90FE-0CEFDF890015}" type="slidenum">
              <a:rPr lang="es-ES" smtClean="0"/>
              <a:pPr>
                <a:defRPr/>
              </a:pPr>
              <a:t>11</a:t>
            </a:fld>
            <a:endParaRPr lang="es-E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2192" y="1428748"/>
            <a:ext cx="7080270" cy="28575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3 Marcador de pie de página"/>
          <p:cNvSpPr>
            <a:spLocks noGrp="1"/>
          </p:cNvSpPr>
          <p:nvPr>
            <p:ph type="ftr" sz="quarter" idx="10"/>
          </p:nvPr>
        </p:nvSpPr>
        <p:spPr>
          <a:xfrm>
            <a:off x="323850" y="6376243"/>
            <a:ext cx="5111750" cy="365125"/>
          </a:xfrm>
        </p:spPr>
        <p:txBody>
          <a:bodyPr/>
          <a:lstStyle/>
          <a:p>
            <a:pPr>
              <a:defRPr/>
            </a:pPr>
            <a:r>
              <a:rPr lang="es-PE" sz="900" dirty="0" smtClean="0">
                <a:solidFill>
                  <a:prstClr val="black"/>
                </a:solidFill>
              </a:rPr>
              <a:t>Fuente: Norman Loayza, “El crecimiento económico en el Perú”.</a:t>
            </a:r>
            <a:endParaRPr lang="es-PE" sz="900" dirty="0">
              <a:solidFill>
                <a:prstClr val="black"/>
              </a:solidFill>
            </a:endParaRPr>
          </a:p>
        </p:txBody>
      </p:sp>
      <p:cxnSp>
        <p:nvCxnSpPr>
          <p:cNvPr id="16" name="15 Conector recto"/>
          <p:cNvCxnSpPr/>
          <p:nvPr/>
        </p:nvCxnSpPr>
        <p:spPr>
          <a:xfrm>
            <a:off x="1428728" y="2428868"/>
            <a:ext cx="6192000" cy="158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1 Título"/>
          <p:cNvSpPr>
            <a:spLocks noGrp="1"/>
          </p:cNvSpPr>
          <p:nvPr>
            <p:ph type="title"/>
          </p:nvPr>
        </p:nvSpPr>
        <p:spPr>
          <a:xfrm>
            <a:off x="1403648" y="260649"/>
            <a:ext cx="7668343" cy="576064"/>
          </a:xfrm>
        </p:spPr>
        <p:txBody>
          <a:bodyPr/>
          <a:lstStyle/>
          <a:p>
            <a:r>
              <a:rPr lang="es-ES" dirty="0" smtClean="0">
                <a:ea typeface="Calibri" pitchFamily="34" charset="0"/>
                <a:cs typeface="Arial" pitchFamily="34" charset="0"/>
              </a:rPr>
              <a:t/>
            </a:r>
            <a:br>
              <a:rPr lang="es-ES" dirty="0" smtClean="0">
                <a:ea typeface="Calibri" pitchFamily="34" charset="0"/>
                <a:cs typeface="Arial" pitchFamily="34" charset="0"/>
              </a:rPr>
            </a:br>
            <a:r>
              <a:rPr lang="es-ES_tradnl" dirty="0" smtClean="0">
                <a:ea typeface="Calibri" pitchFamily="34" charset="0"/>
                <a:cs typeface="Arial" pitchFamily="34" charset="0"/>
              </a:rPr>
              <a:t>Enfoque de la función de la producción</a:t>
            </a:r>
            <a:br>
              <a:rPr lang="es-ES_tradnl" dirty="0" smtClean="0">
                <a:ea typeface="Calibri" pitchFamily="34" charset="0"/>
                <a:cs typeface="Arial" pitchFamily="34" charset="0"/>
              </a:rPr>
            </a:br>
            <a:r>
              <a:rPr lang="es-ES_tradnl" dirty="0" smtClean="0">
                <a:ea typeface="Calibri" pitchFamily="34" charset="0"/>
                <a:cs typeface="Arial" pitchFamily="34" charset="0"/>
              </a:rPr>
              <a:t>contabilidad de crecimiento</a:t>
            </a:r>
            <a:br>
              <a:rPr lang="es-ES_tradnl" dirty="0" smtClean="0">
                <a:ea typeface="Calibri" pitchFamily="34" charset="0"/>
                <a:cs typeface="Arial" pitchFamily="34" charset="0"/>
              </a:rPr>
            </a:br>
            <a:endParaRPr lang="es-ES" dirty="0" smtClean="0">
              <a:ea typeface="Calibri" pitchFamily="34" charset="0"/>
              <a:cs typeface="Arial" pitchFamily="34" charset="0"/>
            </a:endParaRPr>
          </a:p>
        </p:txBody>
      </p:sp>
      <p:sp>
        <p:nvSpPr>
          <p:cNvPr id="11" name="2 Marcador de número de diapositiva"/>
          <p:cNvSpPr>
            <a:spLocks noGrp="1"/>
          </p:cNvSpPr>
          <p:nvPr>
            <p:ph type="sldNum" sz="quarter" idx="11"/>
          </p:nvPr>
        </p:nvSpPr>
        <p:spPr>
          <a:xfrm>
            <a:off x="4211638" y="6661150"/>
            <a:ext cx="466725" cy="196850"/>
          </a:xfrm>
        </p:spPr>
        <p:txBody>
          <a:bodyPr/>
          <a:lstStyle/>
          <a:p>
            <a:pPr>
              <a:defRPr/>
            </a:pPr>
            <a:fld id="{FC83227B-D85E-4166-90FE-0CEFDF890015}" type="slidenum">
              <a:rPr lang="es-ES" smtClean="0"/>
              <a:pPr>
                <a:defRPr/>
              </a:pPr>
              <a:t>12</a:t>
            </a:fld>
            <a:endParaRPr lang="es-ES" dirty="0"/>
          </a:p>
        </p:txBody>
      </p:sp>
      <p:graphicFrame>
        <p:nvGraphicFramePr>
          <p:cNvPr id="7" name="Object 1"/>
          <p:cNvGraphicFramePr>
            <a:graphicFrameLocks noChangeAspect="1"/>
          </p:cNvGraphicFramePr>
          <p:nvPr/>
        </p:nvGraphicFramePr>
        <p:xfrm>
          <a:off x="1295400" y="1428736"/>
          <a:ext cx="6169742" cy="762000"/>
        </p:xfrm>
        <a:graphic>
          <a:graphicData uri="http://schemas.openxmlformats.org/presentationml/2006/ole">
            <p:oleObj spid="_x0000_s7170" name="Equation" r:id="rId4" imgW="2489200" imgH="304800" progId="">
              <p:embed/>
            </p:oleObj>
          </a:graphicData>
        </a:graphic>
      </p:graphicFrame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905000" y="2495427"/>
            <a:ext cx="267470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s-ES_tradnl" sz="1200" dirty="0" smtClean="0">
                <a:cs typeface="Times New Roman" pitchFamily="18" charset="0"/>
              </a:rPr>
              <a:t> A</a:t>
            </a:r>
            <a:r>
              <a:rPr lang="es-ES_tradnl" sz="1200" baseline="-30000" dirty="0" smtClean="0">
                <a:cs typeface="Times New Roman" pitchFamily="18" charset="0"/>
              </a:rPr>
              <a:t>t</a:t>
            </a:r>
            <a:r>
              <a:rPr lang="es-ES_tradnl" sz="1200" dirty="0" smtClean="0">
                <a:cs typeface="Times New Roman" pitchFamily="18" charset="0"/>
              </a:rPr>
              <a:t> = Productividad Total de Factores</a:t>
            </a:r>
          </a:p>
          <a:p>
            <a:r>
              <a:rPr lang="es-ES_tradnl" sz="1200" dirty="0" smtClean="0">
                <a:cs typeface="Times New Roman" pitchFamily="18" charset="0"/>
              </a:rPr>
              <a:t> </a:t>
            </a:r>
            <a:r>
              <a:rPr lang="es-ES_tradnl" sz="1200" dirty="0" err="1" smtClean="0">
                <a:cs typeface="Times New Roman" pitchFamily="18" charset="0"/>
              </a:rPr>
              <a:t>K</a:t>
            </a:r>
            <a:r>
              <a:rPr lang="es-ES_tradnl" sz="1200" baseline="-30000" dirty="0" err="1" smtClean="0">
                <a:cs typeface="Times New Roman" pitchFamily="18" charset="0"/>
              </a:rPr>
              <a:t>t</a:t>
            </a:r>
            <a:r>
              <a:rPr lang="es-ES_tradnl" sz="1200" dirty="0" smtClean="0">
                <a:cs typeface="Times New Roman" pitchFamily="18" charset="0"/>
              </a:rPr>
              <a:t> = Capital  </a:t>
            </a:r>
          </a:p>
          <a:p>
            <a:r>
              <a:rPr lang="es-ES_tradnl" sz="1200" dirty="0" smtClean="0">
                <a:cs typeface="Times New Roman" pitchFamily="18" charset="0"/>
              </a:rPr>
              <a:t> </a:t>
            </a:r>
            <a:r>
              <a:rPr lang="es-ES_tradnl" sz="1200" dirty="0" err="1" smtClean="0">
                <a:cs typeface="Times New Roman" pitchFamily="18" charset="0"/>
              </a:rPr>
              <a:t>L</a:t>
            </a:r>
            <a:r>
              <a:rPr lang="es-ES_tradnl" sz="1200" baseline="-30000" dirty="0" err="1" smtClean="0">
                <a:cs typeface="Times New Roman" pitchFamily="18" charset="0"/>
              </a:rPr>
              <a:t>t</a:t>
            </a:r>
            <a:r>
              <a:rPr lang="es-ES_tradnl" sz="1200" dirty="0" smtClean="0">
                <a:cs typeface="Times New Roman" pitchFamily="18" charset="0"/>
              </a:rPr>
              <a:t> = Empleo </a:t>
            </a:r>
            <a:endParaRPr lang="es-ES_tradnl" dirty="0"/>
          </a:p>
        </p:txBody>
      </p:sp>
      <p:graphicFrame>
        <p:nvGraphicFramePr>
          <p:cNvPr id="9" name="Object 1"/>
          <p:cNvGraphicFramePr>
            <a:graphicFrameLocks noChangeAspect="1"/>
          </p:cNvGraphicFramePr>
          <p:nvPr/>
        </p:nvGraphicFramePr>
        <p:xfrm>
          <a:off x="1006475" y="3714736"/>
          <a:ext cx="7270750" cy="585788"/>
        </p:xfrm>
        <a:graphic>
          <a:graphicData uri="http://schemas.openxmlformats.org/presentationml/2006/ole">
            <p:oleObj spid="_x0000_s7171" name="Equation" r:id="rId5" imgW="3809880" imgH="304560" progId="">
              <p:embed/>
            </p:oleObj>
          </a:graphicData>
        </a:graphic>
      </p:graphicFrame>
      <p:graphicFrame>
        <p:nvGraphicFramePr>
          <p:cNvPr id="10" name="Object 1"/>
          <p:cNvGraphicFramePr>
            <a:graphicFrameLocks noChangeAspect="1"/>
          </p:cNvGraphicFramePr>
          <p:nvPr/>
        </p:nvGraphicFramePr>
        <p:xfrm>
          <a:off x="1227138" y="5086336"/>
          <a:ext cx="6154737" cy="585788"/>
        </p:xfrm>
        <a:graphic>
          <a:graphicData uri="http://schemas.openxmlformats.org/presentationml/2006/ole">
            <p:oleObj spid="_x0000_s7172" name="Equation" r:id="rId6" imgW="3225600" imgH="304560" progId="">
              <p:embed/>
            </p:oleObj>
          </a:graphicData>
        </a:graphic>
      </p:graphicFrame>
      <p:sp>
        <p:nvSpPr>
          <p:cNvPr id="12" name="TextBox 10"/>
          <p:cNvSpPr txBox="1"/>
          <p:nvPr/>
        </p:nvSpPr>
        <p:spPr>
          <a:xfrm>
            <a:off x="3352800" y="4476736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 sea (approx.)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1 Título"/>
          <p:cNvSpPr>
            <a:spLocks noGrp="1"/>
          </p:cNvSpPr>
          <p:nvPr>
            <p:ph type="title"/>
          </p:nvPr>
        </p:nvSpPr>
        <p:spPr>
          <a:xfrm>
            <a:off x="1403648" y="260649"/>
            <a:ext cx="7668343" cy="576064"/>
          </a:xfrm>
        </p:spPr>
        <p:txBody>
          <a:bodyPr/>
          <a:lstStyle/>
          <a:p>
            <a:pPr marL="173038" indent="-173038"/>
            <a:r>
              <a:rPr lang="es-ES_tradnl" dirty="0" smtClean="0">
                <a:ea typeface="Calibri" pitchFamily="34" charset="0"/>
                <a:cs typeface="Arial" pitchFamily="34" charset="0"/>
              </a:rPr>
              <a:t/>
            </a:r>
            <a:br>
              <a:rPr lang="es-ES_tradnl" dirty="0" smtClean="0">
                <a:ea typeface="Calibri" pitchFamily="34" charset="0"/>
                <a:cs typeface="Arial" pitchFamily="34" charset="0"/>
              </a:rPr>
            </a:br>
            <a:r>
              <a:rPr lang="es-ES_tradnl" dirty="0" smtClean="0">
                <a:ea typeface="Calibri" pitchFamily="34" charset="0"/>
                <a:cs typeface="Arial" pitchFamily="34" charset="0"/>
              </a:rPr>
              <a:t>Nuestro ejercicio: Calcular las contribuciones al crecimiento en Perú </a:t>
            </a:r>
            <a:br>
              <a:rPr lang="es-ES_tradnl" dirty="0" smtClean="0">
                <a:ea typeface="Calibri" pitchFamily="34" charset="0"/>
                <a:cs typeface="Arial" pitchFamily="34" charset="0"/>
              </a:rPr>
            </a:br>
            <a:endParaRPr lang="es-ES" dirty="0" smtClean="0">
              <a:ea typeface="Calibri" pitchFamily="34" charset="0"/>
              <a:cs typeface="Arial" pitchFamily="34" charset="0"/>
            </a:endParaRPr>
          </a:p>
        </p:txBody>
      </p:sp>
      <p:sp>
        <p:nvSpPr>
          <p:cNvPr id="11" name="2 Marcador de número de diapositiva"/>
          <p:cNvSpPr>
            <a:spLocks noGrp="1"/>
          </p:cNvSpPr>
          <p:nvPr>
            <p:ph type="sldNum" sz="quarter" idx="11"/>
          </p:nvPr>
        </p:nvSpPr>
        <p:spPr>
          <a:xfrm>
            <a:off x="4211638" y="6661150"/>
            <a:ext cx="466725" cy="196850"/>
          </a:xfrm>
        </p:spPr>
        <p:txBody>
          <a:bodyPr/>
          <a:lstStyle/>
          <a:p>
            <a:pPr>
              <a:defRPr/>
            </a:pPr>
            <a:fld id="{FC83227B-D85E-4166-90FE-0CEFDF890015}" type="slidenum">
              <a:rPr lang="es-ES" smtClean="0"/>
              <a:pPr>
                <a:defRPr/>
              </a:pPr>
              <a:t>13</a:t>
            </a:fld>
            <a:endParaRPr lang="es-ES" dirty="0"/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1924072" y="1203344"/>
            <a:ext cx="5334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_tradnl" dirty="0" smtClean="0">
                <a:solidFill>
                  <a:srgbClr val="0000FF"/>
                </a:solidFill>
              </a:rPr>
              <a:t>Calcular :</a:t>
            </a:r>
            <a:endParaRPr lang="es-ES_tradnl" dirty="0">
              <a:solidFill>
                <a:srgbClr val="0000FF"/>
              </a:solidFill>
            </a:endParaRPr>
          </a:p>
        </p:txBody>
      </p:sp>
      <p:graphicFrame>
        <p:nvGraphicFramePr>
          <p:cNvPr id="10" name="Object 4"/>
          <p:cNvGraphicFramePr>
            <a:graphicFrameLocks noChangeAspect="1"/>
          </p:cNvGraphicFramePr>
          <p:nvPr/>
        </p:nvGraphicFramePr>
        <p:xfrm>
          <a:off x="2990872" y="1584344"/>
          <a:ext cx="722312" cy="879475"/>
        </p:xfrm>
        <a:graphic>
          <a:graphicData uri="http://schemas.openxmlformats.org/presentationml/2006/ole">
            <p:oleObj spid="_x0000_s37890" name="Equation" r:id="rId4" imgW="406080" imgH="495000" progId="">
              <p:embed/>
            </p:oleObj>
          </a:graphicData>
        </a:graphic>
      </p:graphicFrame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1847872" y="2651144"/>
            <a:ext cx="5334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_tradnl" dirty="0" smtClean="0">
                <a:solidFill>
                  <a:srgbClr val="0000FF"/>
                </a:solidFill>
              </a:rPr>
              <a:t>Calcular :</a:t>
            </a:r>
            <a:endParaRPr lang="es-ES_tradnl" dirty="0">
              <a:solidFill>
                <a:srgbClr val="0000FF"/>
              </a:solidFill>
            </a:endParaRPr>
          </a:p>
        </p:txBody>
      </p:sp>
      <p:graphicFrame>
        <p:nvGraphicFramePr>
          <p:cNvPr id="13" name="Object 2"/>
          <p:cNvGraphicFramePr>
            <a:graphicFrameLocks noChangeAspect="1"/>
          </p:cNvGraphicFramePr>
          <p:nvPr/>
        </p:nvGraphicFramePr>
        <p:xfrm>
          <a:off x="3905272" y="1584344"/>
          <a:ext cx="722312" cy="879475"/>
        </p:xfrm>
        <a:graphic>
          <a:graphicData uri="http://schemas.openxmlformats.org/presentationml/2006/ole">
            <p:oleObj spid="_x0000_s37891" name="Equation" r:id="rId5" imgW="406080" imgH="495000" progId="">
              <p:embed/>
            </p:oleObj>
          </a:graphicData>
        </a:graphic>
      </p:graphicFrame>
      <p:graphicFrame>
        <p:nvGraphicFramePr>
          <p:cNvPr id="14" name="Object 5"/>
          <p:cNvGraphicFramePr>
            <a:graphicFrameLocks noChangeAspect="1"/>
          </p:cNvGraphicFramePr>
          <p:nvPr/>
        </p:nvGraphicFramePr>
        <p:xfrm>
          <a:off x="5000628" y="1508144"/>
          <a:ext cx="2344738" cy="857250"/>
        </p:xfrm>
        <a:graphic>
          <a:graphicData uri="http://schemas.openxmlformats.org/presentationml/2006/ole">
            <p:oleObj spid="_x0000_s37892" name="Equation" r:id="rId6" imgW="1320480" imgH="482400" progId="">
              <p:embed/>
            </p:oleObj>
          </a:graphicData>
        </a:graphic>
      </p:graphicFrame>
      <p:graphicFrame>
        <p:nvGraphicFramePr>
          <p:cNvPr id="15" name="Object 8"/>
          <p:cNvGraphicFramePr>
            <a:graphicFrameLocks noChangeAspect="1"/>
          </p:cNvGraphicFramePr>
          <p:nvPr/>
        </p:nvGraphicFramePr>
        <p:xfrm>
          <a:off x="781072" y="3108344"/>
          <a:ext cx="2209800" cy="491066"/>
        </p:xfrm>
        <a:graphic>
          <a:graphicData uri="http://schemas.openxmlformats.org/presentationml/2006/ole">
            <p:oleObj spid="_x0000_s37893" name="Equation" r:id="rId7" imgW="1714320" imgH="380880" progId="">
              <p:embed/>
            </p:oleObj>
          </a:graphicData>
        </a:graphic>
      </p:graphicFrame>
      <p:graphicFrame>
        <p:nvGraphicFramePr>
          <p:cNvPr id="16" name="Object 9"/>
          <p:cNvGraphicFramePr>
            <a:graphicFrameLocks noChangeAspect="1"/>
          </p:cNvGraphicFramePr>
          <p:nvPr/>
        </p:nvGraphicFramePr>
        <p:xfrm>
          <a:off x="3143272" y="3108344"/>
          <a:ext cx="2102479" cy="457200"/>
        </p:xfrm>
        <a:graphic>
          <a:graphicData uri="http://schemas.openxmlformats.org/presentationml/2006/ole">
            <p:oleObj spid="_x0000_s37894" name="Equation" r:id="rId8" imgW="1752480" imgH="380880" progId="">
              <p:embed/>
            </p:oleObj>
          </a:graphicData>
        </a:graphic>
      </p:graphicFrame>
      <p:graphicFrame>
        <p:nvGraphicFramePr>
          <p:cNvPr id="17" name="Object 10"/>
          <p:cNvGraphicFramePr>
            <a:graphicFrameLocks noChangeAspect="1"/>
          </p:cNvGraphicFramePr>
          <p:nvPr/>
        </p:nvGraphicFramePr>
        <p:xfrm>
          <a:off x="5429272" y="3184544"/>
          <a:ext cx="2286000" cy="534828"/>
        </p:xfrm>
        <a:graphic>
          <a:graphicData uri="http://schemas.openxmlformats.org/presentationml/2006/ole">
            <p:oleObj spid="_x0000_s37895" name="Equation" r:id="rId9" imgW="1574640" imgH="368280" progId="">
              <p:embed/>
            </p:oleObj>
          </a:graphicData>
        </a:graphic>
      </p:graphicFrame>
      <p:graphicFrame>
        <p:nvGraphicFramePr>
          <p:cNvPr id="18" name="Object 11"/>
          <p:cNvGraphicFramePr>
            <a:graphicFrameLocks noChangeAspect="1"/>
          </p:cNvGraphicFramePr>
          <p:nvPr/>
        </p:nvGraphicFramePr>
        <p:xfrm>
          <a:off x="4362472" y="3794144"/>
          <a:ext cx="1258888" cy="573688"/>
        </p:xfrm>
        <a:graphic>
          <a:graphicData uri="http://schemas.openxmlformats.org/presentationml/2006/ole">
            <p:oleObj spid="_x0000_s37896" name="Equation" r:id="rId10" imgW="863280" imgH="393480" progId="">
              <p:embed/>
            </p:oleObj>
          </a:graphicData>
        </a:graphic>
      </p:graphicFrame>
      <p:graphicFrame>
        <p:nvGraphicFramePr>
          <p:cNvPr id="19" name="Object 13"/>
          <p:cNvGraphicFramePr>
            <a:graphicFrameLocks noChangeAspect="1"/>
          </p:cNvGraphicFramePr>
          <p:nvPr/>
        </p:nvGraphicFramePr>
        <p:xfrm>
          <a:off x="2457472" y="3870344"/>
          <a:ext cx="1435100" cy="494184"/>
        </p:xfrm>
        <a:graphic>
          <a:graphicData uri="http://schemas.openxmlformats.org/presentationml/2006/ole">
            <p:oleObj spid="_x0000_s37897" name="Equation" r:id="rId11" imgW="1143000" imgH="393480" progId="">
              <p:embed/>
            </p:oleObj>
          </a:graphicData>
        </a:graphic>
      </p:graphicFrame>
      <p:graphicFrame>
        <p:nvGraphicFramePr>
          <p:cNvPr id="20" name="Object 14"/>
          <p:cNvGraphicFramePr>
            <a:graphicFrameLocks noChangeAspect="1"/>
          </p:cNvGraphicFramePr>
          <p:nvPr/>
        </p:nvGraphicFramePr>
        <p:xfrm>
          <a:off x="1771672" y="4479944"/>
          <a:ext cx="5272088" cy="677863"/>
        </p:xfrm>
        <a:graphic>
          <a:graphicData uri="http://schemas.openxmlformats.org/presentationml/2006/ole">
            <p:oleObj spid="_x0000_s37898" name="Equation" r:id="rId12" imgW="3060360" imgH="393480" progId="">
              <p:embed/>
            </p:oleObj>
          </a:graphicData>
        </a:graphic>
      </p:graphicFrame>
      <p:graphicFrame>
        <p:nvGraphicFramePr>
          <p:cNvPr id="21" name="Object 15"/>
          <p:cNvGraphicFramePr>
            <a:graphicFrameLocks noChangeAspect="1"/>
          </p:cNvGraphicFramePr>
          <p:nvPr/>
        </p:nvGraphicFramePr>
        <p:xfrm>
          <a:off x="1576410" y="5253057"/>
          <a:ext cx="5665787" cy="962025"/>
        </p:xfrm>
        <a:graphic>
          <a:graphicData uri="http://schemas.openxmlformats.org/presentationml/2006/ole">
            <p:oleObj spid="_x0000_s37899" name="Equation" r:id="rId13" imgW="3288960" imgH="55872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1 Título"/>
          <p:cNvSpPr>
            <a:spLocks noGrp="1"/>
          </p:cNvSpPr>
          <p:nvPr>
            <p:ph type="title"/>
          </p:nvPr>
        </p:nvSpPr>
        <p:spPr>
          <a:xfrm>
            <a:off x="1403648" y="260649"/>
            <a:ext cx="7668343" cy="576064"/>
          </a:xfrm>
        </p:spPr>
        <p:txBody>
          <a:bodyPr/>
          <a:lstStyle/>
          <a:p>
            <a:pPr marL="173038" indent="-173038"/>
            <a:r>
              <a:rPr lang="es-ES" dirty="0" smtClean="0">
                <a:ea typeface="Calibri" pitchFamily="34" charset="0"/>
                <a:cs typeface="Arial" pitchFamily="34" charset="0"/>
              </a:rPr>
              <a:t>Perú: Contribuciones al crecimiento de factores</a:t>
            </a:r>
          </a:p>
        </p:txBody>
      </p:sp>
      <p:sp>
        <p:nvSpPr>
          <p:cNvPr id="11" name="2 Marcador de número de diapositiva"/>
          <p:cNvSpPr>
            <a:spLocks noGrp="1"/>
          </p:cNvSpPr>
          <p:nvPr>
            <p:ph type="sldNum" sz="quarter" idx="11"/>
          </p:nvPr>
        </p:nvSpPr>
        <p:spPr>
          <a:xfrm>
            <a:off x="4211638" y="6661150"/>
            <a:ext cx="466725" cy="196850"/>
          </a:xfrm>
        </p:spPr>
        <p:txBody>
          <a:bodyPr/>
          <a:lstStyle/>
          <a:p>
            <a:pPr>
              <a:defRPr/>
            </a:pPr>
            <a:fld id="{FC83227B-D85E-4166-90FE-0CEFDF890015}" type="slidenum">
              <a:rPr lang="es-ES" smtClean="0"/>
              <a:pPr>
                <a:defRPr/>
              </a:pPr>
              <a:t>14</a:t>
            </a:fld>
            <a:endParaRPr lang="es-ES" dirty="0"/>
          </a:p>
        </p:txBody>
      </p:sp>
      <p:sp>
        <p:nvSpPr>
          <p:cNvPr id="6" name="3 Marcador de pie de página"/>
          <p:cNvSpPr>
            <a:spLocks noGrp="1"/>
          </p:cNvSpPr>
          <p:nvPr>
            <p:ph type="ftr" sz="quarter" idx="10"/>
          </p:nvPr>
        </p:nvSpPr>
        <p:spPr>
          <a:xfrm>
            <a:off x="323850" y="6376243"/>
            <a:ext cx="5111750" cy="365125"/>
          </a:xfrm>
        </p:spPr>
        <p:txBody>
          <a:bodyPr/>
          <a:lstStyle/>
          <a:p>
            <a:pPr>
              <a:defRPr/>
            </a:pPr>
            <a:r>
              <a:rPr lang="es-PE" sz="900" dirty="0" smtClean="0">
                <a:solidFill>
                  <a:prstClr val="black"/>
                </a:solidFill>
              </a:rPr>
              <a:t>Fuente: Elaboración propia.</a:t>
            </a:r>
            <a:endParaRPr lang="es-PE" sz="900" dirty="0">
              <a:solidFill>
                <a:prstClr val="black"/>
              </a:solidFill>
            </a:endParaRPr>
          </a:p>
        </p:txBody>
      </p:sp>
      <p:sp>
        <p:nvSpPr>
          <p:cNvPr id="7" name="5 CuadroTexto"/>
          <p:cNvSpPr txBox="1">
            <a:spLocks noChangeArrowheads="1"/>
          </p:cNvSpPr>
          <p:nvPr/>
        </p:nvSpPr>
        <p:spPr bwMode="auto">
          <a:xfrm>
            <a:off x="500034" y="1507797"/>
            <a:ext cx="3857652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s-PE" sz="1400" b="1" dirty="0" smtClean="0"/>
              <a:t>Descomposición del Crecimiento </a:t>
            </a:r>
          </a:p>
          <a:p>
            <a:pPr algn="ctr"/>
            <a:r>
              <a:rPr lang="es-PE" sz="1400" b="1" dirty="0" smtClean="0"/>
              <a:t>a la </a:t>
            </a:r>
            <a:r>
              <a:rPr lang="es-PE" sz="1400" b="1" dirty="0" err="1" smtClean="0"/>
              <a:t>Solow</a:t>
            </a:r>
            <a:r>
              <a:rPr lang="es-PE" sz="1400" b="1" dirty="0" smtClean="0"/>
              <a:t> en el Perú</a:t>
            </a:r>
          </a:p>
          <a:p>
            <a:pPr algn="ctr"/>
            <a:r>
              <a:rPr lang="es-PE" sz="1200" dirty="0" smtClean="0"/>
              <a:t>(Var. % anual del PBI y contribuciones)</a:t>
            </a:r>
            <a:endParaRPr lang="es-ES" sz="1200" dirty="0"/>
          </a:p>
        </p:txBody>
      </p:sp>
      <p:sp>
        <p:nvSpPr>
          <p:cNvPr id="8" name="7 CuadroTexto"/>
          <p:cNvSpPr txBox="1">
            <a:spLocks noChangeArrowheads="1"/>
          </p:cNvSpPr>
          <p:nvPr/>
        </p:nvSpPr>
        <p:spPr bwMode="auto">
          <a:xfrm>
            <a:off x="4860577" y="1484784"/>
            <a:ext cx="3740554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s-PE" sz="1400" b="1" dirty="0" smtClean="0"/>
              <a:t>Descomposición del Crecimiento </a:t>
            </a:r>
          </a:p>
          <a:p>
            <a:pPr algn="ctr"/>
            <a:r>
              <a:rPr lang="es-PE" sz="1400" b="1" dirty="0" smtClean="0"/>
              <a:t>a la </a:t>
            </a:r>
            <a:r>
              <a:rPr lang="es-PE" sz="1400" b="1" dirty="0" err="1" smtClean="0"/>
              <a:t>Solow</a:t>
            </a:r>
            <a:r>
              <a:rPr lang="es-PE" sz="1400" b="1" dirty="0" smtClean="0"/>
              <a:t> en el Perú</a:t>
            </a:r>
          </a:p>
          <a:p>
            <a:pPr algn="ctr"/>
            <a:r>
              <a:rPr lang="es-PE" sz="1200" dirty="0" smtClean="0"/>
              <a:t>(Var. % anual del PBI y contribuciones)</a:t>
            </a:r>
            <a:endParaRPr lang="es-ES" sz="1200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00617" y="2285992"/>
            <a:ext cx="4086225" cy="255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7158" y="2286010"/>
            <a:ext cx="4114800" cy="257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997075" y="5143512"/>
            <a:ext cx="5149850" cy="1173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1 Título"/>
          <p:cNvSpPr>
            <a:spLocks noGrp="1"/>
          </p:cNvSpPr>
          <p:nvPr>
            <p:ph type="title"/>
          </p:nvPr>
        </p:nvSpPr>
        <p:spPr>
          <a:xfrm>
            <a:off x="1403648" y="260649"/>
            <a:ext cx="7668343" cy="576064"/>
          </a:xfrm>
        </p:spPr>
        <p:txBody>
          <a:bodyPr/>
          <a:lstStyle/>
          <a:p>
            <a:pPr marL="173038" indent="-173038"/>
            <a:r>
              <a:rPr lang="es-ES" dirty="0" smtClean="0">
                <a:ea typeface="Calibri" pitchFamily="34" charset="0"/>
                <a:cs typeface="Arial" pitchFamily="34" charset="0"/>
              </a:rPr>
              <a:t>¿Qué factores determinan el crecimiento de largo plazo de un país?</a:t>
            </a:r>
          </a:p>
        </p:txBody>
      </p:sp>
      <p:sp>
        <p:nvSpPr>
          <p:cNvPr id="11" name="2 Marcador de número de diapositiva"/>
          <p:cNvSpPr>
            <a:spLocks noGrp="1"/>
          </p:cNvSpPr>
          <p:nvPr>
            <p:ph type="sldNum" sz="quarter" idx="11"/>
          </p:nvPr>
        </p:nvSpPr>
        <p:spPr>
          <a:xfrm>
            <a:off x="4211638" y="6661150"/>
            <a:ext cx="466725" cy="196850"/>
          </a:xfrm>
        </p:spPr>
        <p:txBody>
          <a:bodyPr/>
          <a:lstStyle/>
          <a:p>
            <a:pPr>
              <a:defRPr/>
            </a:pPr>
            <a:fld id="{FC83227B-D85E-4166-90FE-0CEFDF890015}" type="slidenum">
              <a:rPr lang="es-ES" smtClean="0"/>
              <a:pPr>
                <a:defRPr/>
              </a:pPr>
              <a:t>15</a:t>
            </a:fld>
            <a:endParaRPr lang="es-ES" dirty="0"/>
          </a:p>
        </p:txBody>
      </p:sp>
      <p:sp>
        <p:nvSpPr>
          <p:cNvPr id="6" name="3 Marcador de pie de página"/>
          <p:cNvSpPr>
            <a:spLocks noGrp="1"/>
          </p:cNvSpPr>
          <p:nvPr>
            <p:ph type="ftr" sz="quarter" idx="10"/>
          </p:nvPr>
        </p:nvSpPr>
        <p:spPr>
          <a:xfrm>
            <a:off x="323850" y="6376243"/>
            <a:ext cx="5111750" cy="365125"/>
          </a:xfrm>
        </p:spPr>
        <p:txBody>
          <a:bodyPr/>
          <a:lstStyle/>
          <a:p>
            <a:pPr>
              <a:defRPr/>
            </a:pPr>
            <a:r>
              <a:rPr lang="es-PE" sz="900" dirty="0" smtClean="0">
                <a:solidFill>
                  <a:prstClr val="black"/>
                </a:solidFill>
              </a:rPr>
              <a:t>Fuente: Norman Loayza, “El crecimiento económico en el Perú”.</a:t>
            </a:r>
            <a:endParaRPr lang="es-PE" sz="900" dirty="0">
              <a:solidFill>
                <a:prstClr val="black"/>
              </a:solidFill>
            </a:endParaRPr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34" y="1937013"/>
            <a:ext cx="8072493" cy="12062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993" name="Picture 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0034" y="4071942"/>
            <a:ext cx="8199960" cy="11525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TextBox 10"/>
          <p:cNvSpPr txBox="1"/>
          <p:nvPr/>
        </p:nvSpPr>
        <p:spPr>
          <a:xfrm>
            <a:off x="642910" y="1428736"/>
            <a:ext cx="2057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Resultado Nº01</a:t>
            </a:r>
            <a:endParaRPr lang="es-PE" dirty="0"/>
          </a:p>
        </p:txBody>
      </p:sp>
      <p:sp>
        <p:nvSpPr>
          <p:cNvPr id="17" name="TextBox 10"/>
          <p:cNvSpPr txBox="1"/>
          <p:nvPr/>
        </p:nvSpPr>
        <p:spPr>
          <a:xfrm>
            <a:off x="642910" y="3457518"/>
            <a:ext cx="2057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Resultado Nº02</a:t>
            </a:r>
            <a:endParaRPr lang="es-P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1 Título"/>
          <p:cNvSpPr>
            <a:spLocks noGrp="1"/>
          </p:cNvSpPr>
          <p:nvPr>
            <p:ph type="title"/>
          </p:nvPr>
        </p:nvSpPr>
        <p:spPr>
          <a:xfrm>
            <a:off x="1403648" y="260649"/>
            <a:ext cx="7668343" cy="576064"/>
          </a:xfrm>
        </p:spPr>
        <p:txBody>
          <a:bodyPr/>
          <a:lstStyle/>
          <a:p>
            <a:pPr marL="173038" indent="-173038"/>
            <a:r>
              <a:rPr lang="es-ES" dirty="0" smtClean="0">
                <a:ea typeface="Calibri" pitchFamily="34" charset="0"/>
                <a:cs typeface="Arial" pitchFamily="34" charset="0"/>
              </a:rPr>
              <a:t>¿Qué está detrás de la productividad?</a:t>
            </a:r>
          </a:p>
        </p:txBody>
      </p:sp>
      <p:sp>
        <p:nvSpPr>
          <p:cNvPr id="11" name="2 Marcador de número de diapositiva"/>
          <p:cNvSpPr>
            <a:spLocks noGrp="1"/>
          </p:cNvSpPr>
          <p:nvPr>
            <p:ph type="sldNum" sz="quarter" idx="11"/>
          </p:nvPr>
        </p:nvSpPr>
        <p:spPr>
          <a:xfrm>
            <a:off x="4211638" y="6661150"/>
            <a:ext cx="466725" cy="196850"/>
          </a:xfrm>
        </p:spPr>
        <p:txBody>
          <a:bodyPr/>
          <a:lstStyle/>
          <a:p>
            <a:pPr>
              <a:defRPr/>
            </a:pPr>
            <a:fld id="{FC83227B-D85E-4166-90FE-0CEFDF890015}" type="slidenum">
              <a:rPr lang="es-ES" smtClean="0"/>
              <a:pPr>
                <a:defRPr/>
              </a:pPr>
              <a:t>16</a:t>
            </a:fld>
            <a:endParaRPr lang="es-ES" dirty="0"/>
          </a:p>
        </p:txBody>
      </p:sp>
      <p:sp>
        <p:nvSpPr>
          <p:cNvPr id="6" name="3 Marcador de pie de página"/>
          <p:cNvSpPr>
            <a:spLocks noGrp="1"/>
          </p:cNvSpPr>
          <p:nvPr>
            <p:ph type="ftr" sz="quarter" idx="10"/>
          </p:nvPr>
        </p:nvSpPr>
        <p:spPr>
          <a:xfrm>
            <a:off x="323850" y="6376243"/>
            <a:ext cx="5111750" cy="365125"/>
          </a:xfrm>
        </p:spPr>
        <p:txBody>
          <a:bodyPr/>
          <a:lstStyle/>
          <a:p>
            <a:pPr>
              <a:defRPr/>
            </a:pPr>
            <a:r>
              <a:rPr lang="es-PE" sz="900" dirty="0" smtClean="0">
                <a:solidFill>
                  <a:prstClr val="black"/>
                </a:solidFill>
              </a:rPr>
              <a:t>Fuente: </a:t>
            </a:r>
            <a:r>
              <a:rPr lang="es-PE" sz="900" dirty="0" smtClean="0">
                <a:solidFill>
                  <a:prstClr val="black"/>
                </a:solidFill>
              </a:rPr>
              <a:t>Norman Loayza, “El crecimiento económico en el Perú”.</a:t>
            </a:r>
            <a:endParaRPr lang="es-PE" sz="900" dirty="0">
              <a:solidFill>
                <a:prstClr val="black"/>
              </a:solidFill>
            </a:endParaRPr>
          </a:p>
        </p:txBody>
      </p:sp>
      <p:pic>
        <p:nvPicPr>
          <p:cNvPr id="3993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71670" y="1033483"/>
            <a:ext cx="5048250" cy="532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8 Rectángulo"/>
          <p:cNvSpPr/>
          <p:nvPr/>
        </p:nvSpPr>
        <p:spPr>
          <a:xfrm>
            <a:off x="2071670" y="2643182"/>
            <a:ext cx="5429288" cy="285752"/>
          </a:xfrm>
          <a:prstGeom prst="rect">
            <a:avLst/>
          </a:prstGeom>
          <a:solidFill>
            <a:schemeClr val="accent1">
              <a:alpha val="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9 Rectángulo"/>
          <p:cNvSpPr/>
          <p:nvPr/>
        </p:nvSpPr>
        <p:spPr>
          <a:xfrm>
            <a:off x="2071670" y="1997430"/>
            <a:ext cx="5429288" cy="360000"/>
          </a:xfrm>
          <a:prstGeom prst="rect">
            <a:avLst/>
          </a:prstGeom>
          <a:solidFill>
            <a:schemeClr val="accent1">
              <a:alpha val="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11 Rectángulo"/>
          <p:cNvSpPr/>
          <p:nvPr/>
        </p:nvSpPr>
        <p:spPr>
          <a:xfrm>
            <a:off x="2071670" y="3500438"/>
            <a:ext cx="5429288" cy="360000"/>
          </a:xfrm>
          <a:prstGeom prst="rect">
            <a:avLst/>
          </a:prstGeom>
          <a:solidFill>
            <a:schemeClr val="accent1">
              <a:alpha val="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12 Rectángulo"/>
          <p:cNvSpPr/>
          <p:nvPr/>
        </p:nvSpPr>
        <p:spPr>
          <a:xfrm>
            <a:off x="2071670" y="4071942"/>
            <a:ext cx="5429288" cy="288000"/>
          </a:xfrm>
          <a:prstGeom prst="rect">
            <a:avLst/>
          </a:prstGeom>
          <a:solidFill>
            <a:schemeClr val="accent1">
              <a:alpha val="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13 Rectángulo"/>
          <p:cNvSpPr/>
          <p:nvPr/>
        </p:nvSpPr>
        <p:spPr>
          <a:xfrm>
            <a:off x="2071670" y="4962950"/>
            <a:ext cx="5429288" cy="252000"/>
          </a:xfrm>
          <a:prstGeom prst="rect">
            <a:avLst/>
          </a:prstGeom>
          <a:solidFill>
            <a:schemeClr val="accent1">
              <a:alpha val="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14 Rectángulo"/>
          <p:cNvSpPr/>
          <p:nvPr/>
        </p:nvSpPr>
        <p:spPr>
          <a:xfrm>
            <a:off x="2071670" y="1357298"/>
            <a:ext cx="5429288" cy="180000"/>
          </a:xfrm>
          <a:prstGeom prst="rect">
            <a:avLst/>
          </a:prstGeom>
          <a:solidFill>
            <a:schemeClr val="accent1">
              <a:alpha val="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15 Rectángulo"/>
          <p:cNvSpPr/>
          <p:nvPr/>
        </p:nvSpPr>
        <p:spPr>
          <a:xfrm>
            <a:off x="2071670" y="2357430"/>
            <a:ext cx="5429288" cy="285752"/>
          </a:xfrm>
          <a:prstGeom prst="rect">
            <a:avLst/>
          </a:prstGeom>
          <a:solidFill>
            <a:schemeClr val="accent1">
              <a:alpha val="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1 Título"/>
          <p:cNvSpPr>
            <a:spLocks noGrp="1"/>
          </p:cNvSpPr>
          <p:nvPr>
            <p:ph type="title"/>
          </p:nvPr>
        </p:nvSpPr>
        <p:spPr>
          <a:xfrm>
            <a:off x="1403648" y="260649"/>
            <a:ext cx="7668343" cy="576064"/>
          </a:xfrm>
        </p:spPr>
        <p:txBody>
          <a:bodyPr/>
          <a:lstStyle/>
          <a:p>
            <a:pPr marL="173038" indent="-173038"/>
            <a:r>
              <a:rPr lang="es-ES" dirty="0" smtClean="0">
                <a:ea typeface="Calibri" pitchFamily="34" charset="0"/>
                <a:cs typeface="Arial" pitchFamily="34" charset="0"/>
              </a:rPr>
              <a:t>¿Qué está detrás de la productividad?</a:t>
            </a:r>
          </a:p>
        </p:txBody>
      </p:sp>
      <p:sp>
        <p:nvSpPr>
          <p:cNvPr id="11" name="2 Marcador de número de diapositiva"/>
          <p:cNvSpPr>
            <a:spLocks noGrp="1"/>
          </p:cNvSpPr>
          <p:nvPr>
            <p:ph type="sldNum" sz="quarter" idx="11"/>
          </p:nvPr>
        </p:nvSpPr>
        <p:spPr>
          <a:xfrm>
            <a:off x="4211638" y="6661150"/>
            <a:ext cx="466725" cy="196850"/>
          </a:xfrm>
        </p:spPr>
        <p:txBody>
          <a:bodyPr/>
          <a:lstStyle/>
          <a:p>
            <a:pPr>
              <a:defRPr/>
            </a:pPr>
            <a:fld id="{FC83227B-D85E-4166-90FE-0CEFDF890015}" type="slidenum">
              <a:rPr lang="es-ES" smtClean="0"/>
              <a:pPr>
                <a:defRPr/>
              </a:pPr>
              <a:t>17</a:t>
            </a:fld>
            <a:endParaRPr lang="es-ES" dirty="0"/>
          </a:p>
        </p:txBody>
      </p:sp>
      <p:sp>
        <p:nvSpPr>
          <p:cNvPr id="6" name="3 Marcador de pie de página"/>
          <p:cNvSpPr>
            <a:spLocks noGrp="1"/>
          </p:cNvSpPr>
          <p:nvPr>
            <p:ph type="ftr" sz="quarter" idx="10"/>
          </p:nvPr>
        </p:nvSpPr>
        <p:spPr>
          <a:xfrm>
            <a:off x="323850" y="6376243"/>
            <a:ext cx="5111750" cy="365125"/>
          </a:xfrm>
        </p:spPr>
        <p:txBody>
          <a:bodyPr/>
          <a:lstStyle/>
          <a:p>
            <a:pPr>
              <a:defRPr/>
            </a:pPr>
            <a:r>
              <a:rPr lang="es-PE" sz="900" dirty="0" smtClean="0">
                <a:solidFill>
                  <a:prstClr val="black"/>
                </a:solidFill>
              </a:rPr>
              <a:t>Fuente: </a:t>
            </a:r>
            <a:r>
              <a:rPr lang="es-PE" sz="900" dirty="0" smtClean="0">
                <a:solidFill>
                  <a:prstClr val="black"/>
                </a:solidFill>
              </a:rPr>
              <a:t>Norman Loayza, “El crecimiento económico en el Perú”.</a:t>
            </a:r>
            <a:endParaRPr lang="es-PE" sz="900" dirty="0">
              <a:solidFill>
                <a:prstClr val="black"/>
              </a:solidFill>
            </a:endParaRPr>
          </a:p>
        </p:txBody>
      </p:sp>
      <p:pic>
        <p:nvPicPr>
          <p:cNvPr id="7" name="6 Imagen"/>
          <p:cNvPicPr/>
          <p:nvPr/>
        </p:nvPicPr>
        <p:blipFill>
          <a:blip r:embed="rId3" cstate="print"/>
          <a:srcRect r="27264" b="5825"/>
          <a:stretch>
            <a:fillRect/>
          </a:stretch>
        </p:blipFill>
        <p:spPr bwMode="auto">
          <a:xfrm>
            <a:off x="2590906" y="1395919"/>
            <a:ext cx="3962187" cy="4066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1 Título"/>
          <p:cNvSpPr>
            <a:spLocks noGrp="1"/>
          </p:cNvSpPr>
          <p:nvPr>
            <p:ph type="title"/>
          </p:nvPr>
        </p:nvSpPr>
        <p:spPr>
          <a:xfrm>
            <a:off x="1403648" y="260649"/>
            <a:ext cx="7668343" cy="576064"/>
          </a:xfrm>
        </p:spPr>
        <p:txBody>
          <a:bodyPr/>
          <a:lstStyle/>
          <a:p>
            <a:pPr marL="173038" indent="-173038"/>
            <a:r>
              <a:rPr lang="es-ES" dirty="0" smtClean="0">
                <a:ea typeface="Calibri" pitchFamily="34" charset="0"/>
                <a:cs typeface="Arial" pitchFamily="34" charset="0"/>
              </a:rPr>
              <a:t>¿Qué está detrás de la productividad?</a:t>
            </a:r>
          </a:p>
        </p:txBody>
      </p:sp>
      <p:sp>
        <p:nvSpPr>
          <p:cNvPr id="11" name="2 Marcador de número de diapositiva"/>
          <p:cNvSpPr>
            <a:spLocks noGrp="1"/>
          </p:cNvSpPr>
          <p:nvPr>
            <p:ph type="sldNum" sz="quarter" idx="11"/>
          </p:nvPr>
        </p:nvSpPr>
        <p:spPr>
          <a:xfrm>
            <a:off x="4211638" y="6661150"/>
            <a:ext cx="466725" cy="196850"/>
          </a:xfrm>
        </p:spPr>
        <p:txBody>
          <a:bodyPr/>
          <a:lstStyle/>
          <a:p>
            <a:pPr>
              <a:defRPr/>
            </a:pPr>
            <a:fld id="{FC83227B-D85E-4166-90FE-0CEFDF890015}" type="slidenum">
              <a:rPr lang="es-ES" smtClean="0"/>
              <a:pPr>
                <a:defRPr/>
              </a:pPr>
              <a:t>18</a:t>
            </a:fld>
            <a:endParaRPr lang="es-ES" dirty="0"/>
          </a:p>
        </p:txBody>
      </p:sp>
      <p:sp>
        <p:nvSpPr>
          <p:cNvPr id="6" name="3 Marcador de pie de página"/>
          <p:cNvSpPr>
            <a:spLocks noGrp="1"/>
          </p:cNvSpPr>
          <p:nvPr>
            <p:ph type="ftr" sz="quarter" idx="10"/>
          </p:nvPr>
        </p:nvSpPr>
        <p:spPr>
          <a:xfrm>
            <a:off x="323850" y="6376243"/>
            <a:ext cx="5111750" cy="365125"/>
          </a:xfrm>
        </p:spPr>
        <p:txBody>
          <a:bodyPr/>
          <a:lstStyle/>
          <a:p>
            <a:pPr>
              <a:defRPr/>
            </a:pPr>
            <a:r>
              <a:rPr lang="es-PE" sz="900" dirty="0" smtClean="0">
                <a:solidFill>
                  <a:prstClr val="black"/>
                </a:solidFill>
              </a:rPr>
              <a:t>Fuente: Elaboración propia.</a:t>
            </a:r>
            <a:endParaRPr lang="es-PE" sz="900" dirty="0">
              <a:solidFill>
                <a:prstClr val="black"/>
              </a:solidFill>
            </a:endParaRPr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7838" y="1327169"/>
            <a:ext cx="8188325" cy="488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1 Título"/>
          <p:cNvSpPr>
            <a:spLocks noGrp="1"/>
          </p:cNvSpPr>
          <p:nvPr>
            <p:ph type="title"/>
          </p:nvPr>
        </p:nvSpPr>
        <p:spPr>
          <a:xfrm>
            <a:off x="1403648" y="260649"/>
            <a:ext cx="7668343" cy="576064"/>
          </a:xfrm>
        </p:spPr>
        <p:txBody>
          <a:bodyPr/>
          <a:lstStyle/>
          <a:p>
            <a:r>
              <a:rPr lang="es-ES" dirty="0" smtClean="0"/>
              <a:t>Desagregación de la productividad</a:t>
            </a:r>
            <a:endParaRPr lang="es-ES" sz="2400" b="1" dirty="0" smtClean="0"/>
          </a:p>
        </p:txBody>
      </p:sp>
      <p:sp>
        <p:nvSpPr>
          <p:cNvPr id="11" name="2 Marcador de número de diapositiva"/>
          <p:cNvSpPr>
            <a:spLocks noGrp="1"/>
          </p:cNvSpPr>
          <p:nvPr>
            <p:ph type="sldNum" sz="quarter" idx="11"/>
          </p:nvPr>
        </p:nvSpPr>
        <p:spPr>
          <a:xfrm>
            <a:off x="4211638" y="6661150"/>
            <a:ext cx="466725" cy="196850"/>
          </a:xfrm>
        </p:spPr>
        <p:txBody>
          <a:bodyPr/>
          <a:lstStyle/>
          <a:p>
            <a:pPr>
              <a:defRPr/>
            </a:pPr>
            <a:fld id="{FC83227B-D85E-4166-90FE-0CEFDF890015}" type="slidenum">
              <a:rPr lang="es-ES" smtClean="0"/>
              <a:pPr>
                <a:defRPr/>
              </a:pPr>
              <a:t>19</a:t>
            </a:fld>
            <a:endParaRPr lang="es-ES" dirty="0"/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533094" y="2545487"/>
            <a:ext cx="8071354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73038" indent="-173038" algn="just">
              <a:buFont typeface="Arial" pitchFamily="34" charset="0"/>
              <a:buChar char="•"/>
            </a:pPr>
            <a:r>
              <a:rPr lang="es-ES" sz="1800" dirty="0" smtClean="0">
                <a:ea typeface="Calibri" pitchFamily="34" charset="0"/>
                <a:cs typeface="Arial" pitchFamily="34" charset="0"/>
              </a:rPr>
              <a:t>Los ajustes en general son buenos, pero al parecer aún hay variables que se pueden incorporar: ¿Qué estamos dejando de lado?</a:t>
            </a:r>
          </a:p>
          <a:p>
            <a:pPr marL="173038" indent="-173038" algn="just">
              <a:buFont typeface="Arial" pitchFamily="34" charset="0"/>
              <a:buChar char="•"/>
            </a:pPr>
            <a:endParaRPr lang="es-ES" sz="1800" dirty="0" smtClean="0">
              <a:ea typeface="Calibri" pitchFamily="34" charset="0"/>
              <a:cs typeface="Arial" pitchFamily="34" charset="0"/>
            </a:endParaRPr>
          </a:p>
          <a:p>
            <a:pPr marL="173038" indent="-173038" algn="just">
              <a:buFont typeface="Arial" pitchFamily="34" charset="0"/>
              <a:buChar char="•"/>
            </a:pPr>
            <a:r>
              <a:rPr lang="es-ES" sz="1800" dirty="0" smtClean="0">
                <a:ea typeface="Calibri" pitchFamily="34" charset="0"/>
                <a:cs typeface="Arial" pitchFamily="34" charset="0"/>
              </a:rPr>
              <a:t>Destaca el buen ajuste en la comparación de la década de los 1980’s versus 1990’s. Buena contribución constituyen las variables de “reversión cíclica” y “reformas estructurales”.</a:t>
            </a:r>
          </a:p>
          <a:p>
            <a:pPr marL="173038" indent="-173038" algn="just">
              <a:buFont typeface="Arial" pitchFamily="34" charset="0"/>
              <a:buChar char="•"/>
            </a:pPr>
            <a:endParaRPr lang="es-ES" sz="1800" dirty="0" smtClean="0">
              <a:ea typeface="Calibri" pitchFamily="34" charset="0"/>
              <a:cs typeface="Arial" pitchFamily="34" charset="0"/>
            </a:endParaRPr>
          </a:p>
          <a:p>
            <a:pPr marL="173038" indent="-173038" algn="just">
              <a:buFont typeface="Arial" pitchFamily="34" charset="0"/>
              <a:buChar char="•"/>
            </a:pPr>
            <a:r>
              <a:rPr lang="es-ES" sz="1800" dirty="0" smtClean="0">
                <a:ea typeface="Calibri" pitchFamily="34" charset="0"/>
                <a:cs typeface="Arial" pitchFamily="34" charset="0"/>
              </a:rPr>
              <a:t>¿Perspectivas?!!!</a:t>
            </a:r>
            <a:endParaRPr lang="es-ES" sz="1800" b="1" dirty="0" smtClean="0">
              <a:ea typeface="Calibri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1 Título"/>
          <p:cNvSpPr>
            <a:spLocks noGrp="1"/>
          </p:cNvSpPr>
          <p:nvPr>
            <p:ph type="ctrTitle"/>
          </p:nvPr>
        </p:nvSpPr>
        <p:spPr>
          <a:xfrm>
            <a:off x="5000629" y="2852738"/>
            <a:ext cx="3963984" cy="933452"/>
          </a:xfrm>
        </p:spPr>
        <p:txBody>
          <a:bodyPr/>
          <a:lstStyle/>
          <a:p>
            <a:pPr marL="514350" indent="-514350" eaLnBrk="1" hangingPunct="1"/>
            <a:r>
              <a:rPr lang="es-ES" dirty="0" smtClean="0"/>
              <a:t>El crecimiento económico </a:t>
            </a:r>
            <a:br>
              <a:rPr lang="es-ES" dirty="0" smtClean="0"/>
            </a:br>
            <a:r>
              <a:rPr lang="es-ES" dirty="0" smtClean="0"/>
              <a:t>en el Perú</a:t>
            </a: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1 Título"/>
          <p:cNvSpPr>
            <a:spLocks noGrp="1"/>
          </p:cNvSpPr>
          <p:nvPr>
            <p:ph type="title"/>
          </p:nvPr>
        </p:nvSpPr>
        <p:spPr>
          <a:xfrm>
            <a:off x="1476375" y="260350"/>
            <a:ext cx="7210425" cy="574675"/>
          </a:xfrm>
        </p:spPr>
        <p:txBody>
          <a:bodyPr/>
          <a:lstStyle/>
          <a:p>
            <a:r>
              <a:rPr lang="es-PE" dirty="0" smtClean="0"/>
              <a:t>En los últimos años, Perú se encuentra entre las economías de más rápido crecimiento</a:t>
            </a:r>
            <a:endParaRPr lang="en-US" dirty="0" smtClean="0"/>
          </a:p>
        </p:txBody>
      </p:sp>
      <p:sp>
        <p:nvSpPr>
          <p:cNvPr id="7171" name="3 Marcador de contenido"/>
          <p:cNvSpPr>
            <a:spLocks noGrp="1"/>
          </p:cNvSpPr>
          <p:nvPr>
            <p:ph sz="half" idx="4294967295"/>
          </p:nvPr>
        </p:nvSpPr>
        <p:spPr>
          <a:xfrm>
            <a:off x="684213" y="1428750"/>
            <a:ext cx="8031162" cy="503238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algn="ctr">
              <a:buFont typeface="Wingdings" pitchFamily="2" charset="2"/>
              <a:buNone/>
              <a:defRPr/>
            </a:pPr>
            <a:r>
              <a:rPr lang="en-US" sz="1400" dirty="0" smtClean="0">
                <a:ea typeface="Times New Roman" pitchFamily="18" charset="0"/>
                <a:cs typeface="Arial Narrow" pitchFamily="34" charset="0"/>
              </a:rPr>
              <a:t>PBI Mundial 2002-2011 </a:t>
            </a:r>
          </a:p>
          <a:p>
            <a:pPr algn="ctr">
              <a:buFont typeface="Wingdings" pitchFamily="2" charset="2"/>
              <a:buNone/>
              <a:defRPr/>
            </a:pPr>
            <a:r>
              <a:rPr lang="en-US" sz="1200" b="0" dirty="0" smtClean="0">
                <a:ea typeface="Times New Roman" pitchFamily="18" charset="0"/>
                <a:cs typeface="Arial Narrow" pitchFamily="34" charset="0"/>
              </a:rPr>
              <a:t>(Var. </a:t>
            </a:r>
            <a:r>
              <a:rPr lang="es-PE" sz="1200" b="0" dirty="0" smtClean="0">
                <a:ea typeface="Times New Roman" pitchFamily="18" charset="0"/>
                <a:cs typeface="Arial Narrow" pitchFamily="34" charset="0"/>
              </a:rPr>
              <a:t>% acumulada)</a:t>
            </a:r>
            <a:endParaRPr lang="es-PE" sz="1200" dirty="0">
              <a:ea typeface="Times New Roman" pitchFamily="18" charset="0"/>
              <a:cs typeface="Arial Narrow" pitchFamily="34" charset="0"/>
            </a:endParaRPr>
          </a:p>
        </p:txBody>
      </p:sp>
      <p:sp>
        <p:nvSpPr>
          <p:cNvPr id="81924" name="15 Marcador de pie de página"/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marL="228600" indent="-2286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 smtClean="0">
              <a:solidFill>
                <a:schemeClr val="tx1"/>
              </a:solidFill>
              <a:cs typeface="Arial" charset="0"/>
            </a:endParaRPr>
          </a:p>
          <a:p>
            <a:pPr marL="228600" indent="-2286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s-PE" sz="900" dirty="0" smtClean="0">
                <a:cs typeface="Arial" charset="0"/>
              </a:rPr>
              <a:t>Fuente</a:t>
            </a:r>
            <a:r>
              <a:rPr lang="es-PE" sz="900" dirty="0" smtClean="0">
                <a:solidFill>
                  <a:schemeClr val="tx1"/>
                </a:solidFill>
                <a:cs typeface="Arial" charset="0"/>
              </a:rPr>
              <a:t>: FMI.</a:t>
            </a:r>
          </a:p>
        </p:txBody>
      </p:sp>
      <p:sp>
        <p:nvSpPr>
          <p:cNvPr id="82949" name="14 Marcador de número de diapositiva"/>
          <p:cNvSpPr txBox="1">
            <a:spLocks/>
          </p:cNvSpPr>
          <p:nvPr/>
        </p:nvSpPr>
        <p:spPr bwMode="auto">
          <a:xfrm>
            <a:off x="4211638" y="6661150"/>
            <a:ext cx="466725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79F06AC5-A1F5-4177-BBEA-6103F32B7CCB}" type="slidenum">
              <a:rPr lang="es-PE" sz="1000" b="1">
                <a:cs typeface="Arial" charset="0"/>
              </a:rPr>
              <a:pPr algn="r"/>
              <a:t>3</a:t>
            </a:fld>
            <a:endParaRPr lang="es-PE" sz="1000" b="1">
              <a:cs typeface="Arial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4348" y="2000240"/>
            <a:ext cx="7934325" cy="35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1 Título"/>
          <p:cNvSpPr>
            <a:spLocks noGrp="1"/>
          </p:cNvSpPr>
          <p:nvPr>
            <p:ph type="title"/>
          </p:nvPr>
        </p:nvSpPr>
        <p:spPr>
          <a:xfrm>
            <a:off x="1476375" y="260350"/>
            <a:ext cx="7310467" cy="574675"/>
          </a:xfrm>
        </p:spPr>
        <p:txBody>
          <a:bodyPr/>
          <a:lstStyle/>
          <a:p>
            <a:r>
              <a:rPr lang="es-PE" dirty="0" smtClean="0"/>
              <a:t>Perú ha entrado en su mejor etapa en 6 décadas: el más alto crecimiento y la más baja inflación</a:t>
            </a:r>
          </a:p>
        </p:txBody>
      </p:sp>
      <p:sp>
        <p:nvSpPr>
          <p:cNvPr id="82949" name="14 Marcador de número de diapositiva"/>
          <p:cNvSpPr txBox="1">
            <a:spLocks/>
          </p:cNvSpPr>
          <p:nvPr/>
        </p:nvSpPr>
        <p:spPr bwMode="auto">
          <a:xfrm>
            <a:off x="4211638" y="6661150"/>
            <a:ext cx="466725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79F06AC5-A1F5-4177-BBEA-6103F32B7CCB}" type="slidenum">
              <a:rPr lang="es-PE" sz="1000" b="1">
                <a:latin typeface="Arial" pitchFamily="34" charset="0"/>
                <a:cs typeface="Arial" pitchFamily="34" charset="0"/>
              </a:rPr>
              <a:pPr algn="r"/>
              <a:t>4</a:t>
            </a:fld>
            <a:endParaRPr lang="es-PE" sz="1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15 Marcador de pie de página"/>
          <p:cNvSpPr>
            <a:spLocks noGrp="1"/>
          </p:cNvSpPr>
          <p:nvPr>
            <p:ph type="ftr" sz="quarter" idx="10"/>
          </p:nvPr>
        </p:nvSpPr>
        <p:spPr bwMode="auto">
          <a:xfrm>
            <a:off x="323850" y="6278585"/>
            <a:ext cx="5111750" cy="365125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marL="228600" indent="-2286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 smtClean="0">
              <a:solidFill>
                <a:schemeClr val="tx1"/>
              </a:solidFill>
              <a:cs typeface="Arial" charset="0"/>
            </a:endParaRPr>
          </a:p>
          <a:p>
            <a:pPr marL="228600" indent="-2286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s-ES" sz="900" dirty="0" smtClean="0">
                <a:latin typeface="Calibri" pitchFamily="34" charset="0"/>
                <a:cs typeface="Arial" charset="0"/>
              </a:rPr>
              <a:t>Fuente: BCRP, MEF.</a:t>
            </a:r>
            <a:endParaRPr lang="en-US" sz="900" dirty="0" smtClean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6" name="5 CuadroTexto"/>
          <p:cNvSpPr txBox="1">
            <a:spLocks noChangeArrowheads="1"/>
          </p:cNvSpPr>
          <p:nvPr/>
        </p:nvSpPr>
        <p:spPr bwMode="auto">
          <a:xfrm>
            <a:off x="614810" y="1071546"/>
            <a:ext cx="3600000" cy="49244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s-PE" sz="1400" b="1" dirty="0" smtClean="0"/>
              <a:t>Perú: PBI Real</a:t>
            </a:r>
          </a:p>
          <a:p>
            <a:pPr algn="ctr"/>
            <a:r>
              <a:rPr lang="es-PE" sz="1200" dirty="0" smtClean="0"/>
              <a:t>( Var. % anual promedio)</a:t>
            </a:r>
            <a:endParaRPr lang="es-ES" sz="1200" dirty="0"/>
          </a:p>
        </p:txBody>
      </p:sp>
      <p:sp>
        <p:nvSpPr>
          <p:cNvPr id="8" name="5 CuadroTexto"/>
          <p:cNvSpPr txBox="1">
            <a:spLocks noChangeArrowheads="1"/>
          </p:cNvSpPr>
          <p:nvPr/>
        </p:nvSpPr>
        <p:spPr bwMode="auto">
          <a:xfrm>
            <a:off x="2786050" y="3857628"/>
            <a:ext cx="3600000" cy="49244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s-PE" sz="1400" b="1" dirty="0" smtClean="0"/>
              <a:t>Perú: Inflación</a:t>
            </a:r>
            <a:endParaRPr lang="es-PE" sz="1400" b="1" baseline="30000" dirty="0" smtClean="0"/>
          </a:p>
          <a:p>
            <a:pPr algn="ctr"/>
            <a:r>
              <a:rPr lang="es-PE" sz="1200" dirty="0" smtClean="0"/>
              <a:t>(Var. % anual promedio)</a:t>
            </a:r>
            <a:endParaRPr lang="es-ES" sz="1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7488" y="4440193"/>
            <a:ext cx="3444241" cy="2060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85786" y="1812251"/>
            <a:ext cx="3299461" cy="20453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5 Marcador de contenido"/>
          <p:cNvSpPr txBox="1">
            <a:spLocks/>
          </p:cNvSpPr>
          <p:nvPr/>
        </p:nvSpPr>
        <p:spPr>
          <a:xfrm>
            <a:off x="4901090" y="1067612"/>
            <a:ext cx="3600000" cy="5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/>
          <a:p>
            <a:pPr marL="177800" marR="0" lvl="0" indent="-1778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 pitchFamily="18" charset="0"/>
                <a:ea typeface="+mn-ea"/>
                <a:cs typeface="+mn-cs"/>
              </a:rPr>
              <a:t>PBI Per </a:t>
            </a:r>
            <a:r>
              <a:rPr kumimoji="0" lang="en-US" sz="1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 pitchFamily="18" charset="0"/>
                <a:ea typeface="+mn-ea"/>
                <a:cs typeface="+mn-cs"/>
              </a:rPr>
              <a:t>cápita</a:t>
            </a:r>
            <a:endParaRPr kumimoji="0" lang="en-US" sz="14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ok Antiqua" pitchFamily="18" charset="0"/>
              <a:ea typeface="+mn-ea"/>
              <a:cs typeface="+mn-cs"/>
            </a:endParaRPr>
          </a:p>
          <a:p>
            <a:pPr marL="177800" marR="0" lvl="0" indent="-1778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 pitchFamily="18" charset="0"/>
                <a:ea typeface="+mn-ea"/>
                <a:cs typeface="+mn-cs"/>
              </a:rPr>
              <a:t>(Promedio 10 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 pitchFamily="18" charset="0"/>
                <a:ea typeface="+mn-ea"/>
                <a:cs typeface="+mn-cs"/>
              </a:rPr>
              <a:t>años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 pitchFamily="18" charset="0"/>
                <a:ea typeface="+mn-ea"/>
                <a:cs typeface="+mn-cs"/>
              </a:rPr>
              <a:t>, </a:t>
            </a:r>
            <a:r>
              <a:rPr lang="en-US" sz="1200" dirty="0" smtClean="0">
                <a:solidFill>
                  <a:srgbClr val="000000"/>
                </a:solidFill>
              </a:rPr>
              <a:t>var.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 pitchFamily="18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 pitchFamily="18" charset="0"/>
                <a:ea typeface="+mn-ea"/>
                <a:cs typeface="+mn-cs"/>
              </a:rPr>
              <a:t>porcentual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 pitchFamily="18" charset="0"/>
                <a:ea typeface="+mn-ea"/>
                <a:cs typeface="+mn-cs"/>
              </a:rPr>
              <a:t>)</a:t>
            </a:r>
            <a:endParaRPr kumimoji="0" lang="es-PE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ook Antiqua" pitchFamily="18" charset="0"/>
              <a:ea typeface="+mn-ea"/>
              <a:cs typeface="+mn-cs"/>
            </a:endParaRPr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73993" y="1714488"/>
            <a:ext cx="3284221" cy="208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A7A789A-ABA3-4F6B-8B4D-C8D429767981}" type="slidenum">
              <a:rPr lang="es-PE" smtClean="0"/>
              <a:pPr>
                <a:defRPr/>
              </a:pPr>
              <a:t>5</a:t>
            </a:fld>
            <a:endParaRPr lang="es-PE" dirty="0"/>
          </a:p>
        </p:txBody>
      </p:sp>
      <p:graphicFrame>
        <p:nvGraphicFramePr>
          <p:cNvPr id="7" name="6 Gráfico"/>
          <p:cNvGraphicFramePr/>
          <p:nvPr/>
        </p:nvGraphicFramePr>
        <p:xfrm>
          <a:off x="367606" y="2185187"/>
          <a:ext cx="4071966" cy="27146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1 Título"/>
          <p:cNvSpPr>
            <a:spLocks noGrp="1"/>
          </p:cNvSpPr>
          <p:nvPr>
            <p:ph type="title"/>
          </p:nvPr>
        </p:nvSpPr>
        <p:spPr>
          <a:xfrm>
            <a:off x="1476375" y="260648"/>
            <a:ext cx="7210425" cy="574675"/>
          </a:xfrm>
        </p:spPr>
        <p:txBody>
          <a:bodyPr/>
          <a:lstStyle/>
          <a:p>
            <a:r>
              <a:rPr lang="es-PE" sz="2400" dirty="0" smtClean="0"/>
              <a:t>Como consecuencia del crecimiento PBI per cápita la pobreza se redujo</a:t>
            </a:r>
            <a:endParaRPr lang="es-ES" sz="2400" dirty="0"/>
          </a:p>
        </p:txBody>
      </p:sp>
      <p:sp>
        <p:nvSpPr>
          <p:cNvPr id="10" name="4 Marcador de pie de página"/>
          <p:cNvSpPr>
            <a:spLocks noGrp="1"/>
          </p:cNvSpPr>
          <p:nvPr>
            <p:ph type="ftr" sz="quarter" idx="10"/>
          </p:nvPr>
        </p:nvSpPr>
        <p:spPr>
          <a:xfrm>
            <a:off x="323850" y="6350023"/>
            <a:ext cx="5111750" cy="365125"/>
          </a:xfrm>
        </p:spPr>
        <p:txBody>
          <a:bodyPr/>
          <a:lstStyle/>
          <a:p>
            <a:pPr>
              <a:defRPr/>
            </a:pPr>
            <a:r>
              <a:rPr lang="es-PE" sz="900" dirty="0" smtClean="0"/>
              <a:t>Fuente: FMI, BCRP, Banco Mundial, INEI.</a:t>
            </a:r>
            <a:endParaRPr lang="es-PE" sz="900" dirty="0"/>
          </a:p>
        </p:txBody>
      </p:sp>
      <p:sp>
        <p:nvSpPr>
          <p:cNvPr id="11" name="10 CuadroTexto"/>
          <p:cNvSpPr txBox="1">
            <a:spLocks noChangeArrowheads="1"/>
          </p:cNvSpPr>
          <p:nvPr/>
        </p:nvSpPr>
        <p:spPr bwMode="auto">
          <a:xfrm>
            <a:off x="500034" y="1714488"/>
            <a:ext cx="3744000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s-PE" sz="1400" b="1" dirty="0" smtClean="0"/>
              <a:t>Perú: PBI per cápita y pobreza</a:t>
            </a:r>
          </a:p>
        </p:txBody>
      </p:sp>
      <p:sp>
        <p:nvSpPr>
          <p:cNvPr id="12" name="11 CuadroTexto"/>
          <p:cNvSpPr txBox="1">
            <a:spLocks noChangeArrowheads="1"/>
          </p:cNvSpPr>
          <p:nvPr/>
        </p:nvSpPr>
        <p:spPr bwMode="auto">
          <a:xfrm>
            <a:off x="4857752" y="1714488"/>
            <a:ext cx="3744000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s-PE" sz="1400" b="1" dirty="0" smtClean="0"/>
              <a:t>PBI Per cápita y pobreza</a:t>
            </a:r>
            <a:endParaRPr lang="es-ES" sz="1200" dirty="0"/>
          </a:p>
        </p:txBody>
      </p:sp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3438" y="2093703"/>
            <a:ext cx="4143376" cy="26330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1 Título"/>
          <p:cNvSpPr>
            <a:spLocks noGrp="1"/>
          </p:cNvSpPr>
          <p:nvPr>
            <p:ph type="title"/>
          </p:nvPr>
        </p:nvSpPr>
        <p:spPr>
          <a:xfrm>
            <a:off x="1476375" y="260350"/>
            <a:ext cx="7310467" cy="574675"/>
          </a:xfrm>
        </p:spPr>
        <p:txBody>
          <a:bodyPr/>
          <a:lstStyle/>
          <a:p>
            <a:r>
              <a:rPr lang="es-ES" dirty="0" smtClean="0"/>
              <a:t>No obstante, aún nos encontramos rezagados en relación a nuestros pares de la región</a:t>
            </a:r>
          </a:p>
        </p:txBody>
      </p:sp>
      <p:sp>
        <p:nvSpPr>
          <p:cNvPr id="82949" name="14 Marcador de número de diapositiva"/>
          <p:cNvSpPr txBox="1">
            <a:spLocks/>
          </p:cNvSpPr>
          <p:nvPr/>
        </p:nvSpPr>
        <p:spPr bwMode="auto">
          <a:xfrm>
            <a:off x="4211638" y="6661150"/>
            <a:ext cx="466725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79F06AC5-A1F5-4177-BBEA-6103F32B7CCB}" type="slidenum">
              <a:rPr lang="es-PE" sz="1000" b="1">
                <a:latin typeface="Arial" pitchFamily="34" charset="0"/>
                <a:cs typeface="Arial" pitchFamily="34" charset="0"/>
              </a:rPr>
              <a:pPr algn="r"/>
              <a:t>6</a:t>
            </a:fld>
            <a:endParaRPr lang="es-PE" sz="1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5 CuadroTexto"/>
          <p:cNvSpPr txBox="1">
            <a:spLocks noChangeArrowheads="1"/>
          </p:cNvSpPr>
          <p:nvPr/>
        </p:nvSpPr>
        <p:spPr bwMode="auto">
          <a:xfrm>
            <a:off x="500034" y="1507797"/>
            <a:ext cx="3857652" cy="49244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s-PE" sz="1400" b="1" dirty="0" smtClean="0"/>
              <a:t>Región: PBI Per cápita ajustado por PPP</a:t>
            </a:r>
          </a:p>
          <a:p>
            <a:pPr algn="ctr"/>
            <a:r>
              <a:rPr lang="es-PE" sz="1200" dirty="0" smtClean="0"/>
              <a:t>(US$ constantes del 2005)</a:t>
            </a:r>
            <a:endParaRPr lang="es-ES" sz="1200" dirty="0"/>
          </a:p>
        </p:txBody>
      </p:sp>
      <p:sp>
        <p:nvSpPr>
          <p:cNvPr id="13" name="12 CuadroTexto"/>
          <p:cNvSpPr txBox="1">
            <a:spLocks noChangeArrowheads="1"/>
          </p:cNvSpPr>
          <p:nvPr/>
        </p:nvSpPr>
        <p:spPr bwMode="auto">
          <a:xfrm>
            <a:off x="4860577" y="1484784"/>
            <a:ext cx="3740554" cy="49244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s-PE" sz="1400" b="1" dirty="0" smtClean="0"/>
              <a:t>PBI Per cápita ajustado por PPP</a:t>
            </a:r>
          </a:p>
          <a:p>
            <a:pPr algn="ctr"/>
            <a:r>
              <a:rPr lang="es-PE" sz="1200" dirty="0" smtClean="0"/>
              <a:t>(US$ constantes del 2005)</a:t>
            </a:r>
            <a:endParaRPr lang="es-ES" sz="1200" dirty="0"/>
          </a:p>
        </p:txBody>
      </p:sp>
      <p:sp>
        <p:nvSpPr>
          <p:cNvPr id="15" name="Rectangle 7"/>
          <p:cNvSpPr>
            <a:spLocks noChangeArrowheads="1"/>
          </p:cNvSpPr>
          <p:nvPr/>
        </p:nvSpPr>
        <p:spPr bwMode="auto">
          <a:xfrm>
            <a:off x="500034" y="4786322"/>
            <a:ext cx="807249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73038" indent="-173038" algn="just"/>
            <a:r>
              <a:rPr lang="es-ES" sz="1400" dirty="0" smtClean="0">
                <a:ea typeface="Calibri" pitchFamily="34" charset="0"/>
                <a:cs typeface="Arial" pitchFamily="34" charset="0"/>
              </a:rPr>
              <a:t>	Pequeñas diferencias en la tasa de crecimiento, sostenidas durante largos periodos de tiempo, generan enormes diferencias en niveles de renta per cápita.</a:t>
            </a:r>
          </a:p>
        </p:txBody>
      </p:sp>
      <p:sp>
        <p:nvSpPr>
          <p:cNvPr id="10" name="4 Marcador de pie de página"/>
          <p:cNvSpPr>
            <a:spLocks noGrp="1"/>
          </p:cNvSpPr>
          <p:nvPr>
            <p:ph type="ftr" sz="quarter" idx="10"/>
          </p:nvPr>
        </p:nvSpPr>
        <p:spPr>
          <a:xfrm>
            <a:off x="323850" y="6350023"/>
            <a:ext cx="5111750" cy="365125"/>
          </a:xfrm>
        </p:spPr>
        <p:txBody>
          <a:bodyPr/>
          <a:lstStyle/>
          <a:p>
            <a:pPr>
              <a:defRPr/>
            </a:pPr>
            <a:r>
              <a:rPr lang="es-PE" sz="900" dirty="0" smtClean="0"/>
              <a:t>Fuente: Banco Mundial.</a:t>
            </a:r>
            <a:endParaRPr lang="es-PE" sz="9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7158" y="2071696"/>
            <a:ext cx="4105275" cy="257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28794" y="5353070"/>
            <a:ext cx="5302250" cy="93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643438" y="2071678"/>
            <a:ext cx="4105275" cy="2562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76375" y="260648"/>
            <a:ext cx="7210425" cy="574675"/>
          </a:xfrm>
        </p:spPr>
        <p:txBody>
          <a:bodyPr/>
          <a:lstStyle/>
          <a:p>
            <a:r>
              <a:rPr lang="es-PE" dirty="0" smtClean="0"/>
              <a:t>Si Perú mantiene su crecimiento de 6,0%–6,5%, su PBI per cápita PPP superará al de sus pares regionales para el 2020</a:t>
            </a:r>
            <a:endParaRPr lang="es-ES" dirty="0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1691680" y="980728"/>
            <a:ext cx="6048672" cy="522025"/>
          </a:xfrm>
        </p:spPr>
        <p:txBody>
          <a:bodyPr>
            <a:noAutofit/>
          </a:bodyPr>
          <a:lstStyle/>
          <a:p>
            <a:r>
              <a:rPr lang="es-ES" sz="1600" dirty="0" smtClean="0"/>
              <a:t>PBI Per </a:t>
            </a:r>
            <a:r>
              <a:rPr lang="es-ES" sz="1600" dirty="0"/>
              <a:t>Cápita </a:t>
            </a:r>
            <a:r>
              <a:rPr lang="es-ES" sz="1600" dirty="0" smtClean="0"/>
              <a:t>1980-2020</a:t>
            </a:r>
          </a:p>
          <a:p>
            <a:r>
              <a:rPr lang="es-ES" sz="1400" b="0" dirty="0" smtClean="0"/>
              <a:t>(Miles de Dólares PPP)</a:t>
            </a:r>
            <a:endParaRPr lang="es-ES" sz="1400" b="0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A7A789A-ABA3-4F6B-8B4D-C8D429767981}" type="slidenum">
              <a:rPr lang="es-PE" smtClean="0"/>
              <a:pPr>
                <a:defRPr/>
              </a:pPr>
              <a:t>7</a:t>
            </a:fld>
            <a:endParaRPr lang="es-PE" dirty="0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0"/>
          </p:nvPr>
        </p:nvSpPr>
        <p:spPr>
          <a:xfrm>
            <a:off x="323850" y="6350023"/>
            <a:ext cx="5111750" cy="365125"/>
          </a:xfrm>
        </p:spPr>
        <p:txBody>
          <a:bodyPr/>
          <a:lstStyle/>
          <a:p>
            <a:pPr>
              <a:defRPr/>
            </a:pPr>
            <a:r>
              <a:rPr lang="es-PE" sz="900" dirty="0" smtClean="0"/>
              <a:t>Fuente: FMI, WEO Abril 2012.</a:t>
            </a:r>
            <a:endParaRPr lang="es-PE" sz="9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5513" y="1670670"/>
            <a:ext cx="4752975" cy="283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71670" y="4643446"/>
            <a:ext cx="5006978" cy="140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Y para el 2050, Perú se encontrará entre las principales 30 economías del mundo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00034" y="5349276"/>
            <a:ext cx="8501122" cy="1080120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s-PE" sz="1800" b="0" dirty="0" smtClean="0"/>
              <a:t>Perú estará entre las 6 economías con más rápido crecimiento.</a:t>
            </a:r>
          </a:p>
          <a:p>
            <a:pPr>
              <a:buFont typeface="Arial" pitchFamily="34" charset="0"/>
              <a:buChar char="•"/>
            </a:pPr>
            <a:r>
              <a:rPr lang="es-PE" sz="1800" b="0" dirty="0" smtClean="0"/>
              <a:t>Perú se convertirá en la tercera economía de América Latina en el 2050.</a:t>
            </a:r>
            <a:endParaRPr lang="es-PE" sz="1800" b="0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0"/>
          </p:nvPr>
        </p:nvSpPr>
        <p:spPr>
          <a:xfrm>
            <a:off x="323850" y="6376243"/>
            <a:ext cx="5111750" cy="365125"/>
          </a:xfrm>
        </p:spPr>
        <p:txBody>
          <a:bodyPr/>
          <a:lstStyle/>
          <a:p>
            <a:pPr>
              <a:defRPr/>
            </a:pPr>
            <a:r>
              <a:rPr lang="es-PE" sz="900" dirty="0" smtClean="0">
                <a:solidFill>
                  <a:prstClr val="black"/>
                </a:solidFill>
              </a:rPr>
              <a:t>Fuente: HSBC, Enero 2012.</a:t>
            </a:r>
            <a:endParaRPr lang="es-PE" sz="900" dirty="0">
              <a:solidFill>
                <a:prstClr val="black"/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D5345DD-B7C0-439D-AB77-7AA7EE431CAE}" type="slidenum">
              <a:rPr lang="es-PE" smtClean="0">
                <a:solidFill>
                  <a:prstClr val="black"/>
                </a:solidFill>
              </a:rPr>
              <a:pPr>
                <a:defRPr/>
              </a:pPr>
              <a:t>8</a:t>
            </a:fld>
            <a:endParaRPr lang="es-PE" dirty="0">
              <a:solidFill>
                <a:prstClr val="black"/>
              </a:solidFill>
            </a:endParaRPr>
          </a:p>
        </p:txBody>
      </p:sp>
      <p:sp>
        <p:nvSpPr>
          <p:cNvPr id="13" name="3 Marcador de contenido"/>
          <p:cNvSpPr txBox="1">
            <a:spLocks/>
          </p:cNvSpPr>
          <p:nvPr/>
        </p:nvSpPr>
        <p:spPr bwMode="auto">
          <a:xfrm>
            <a:off x="1000100" y="1210433"/>
            <a:ext cx="2592288" cy="34635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177800" indent="-177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300" b="1" kern="1200">
                <a:solidFill>
                  <a:schemeClr val="tx1"/>
                </a:solidFill>
                <a:latin typeface="Book Antiqua" pitchFamily="18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300" b="1" kern="1200">
                <a:solidFill>
                  <a:schemeClr val="tx1"/>
                </a:solidFill>
                <a:latin typeface="Book Antiqua" pitchFamily="18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300" b="1" kern="1200">
                <a:solidFill>
                  <a:schemeClr val="tx1"/>
                </a:solidFill>
                <a:latin typeface="Book Antiqua" pitchFamily="18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300" b="1" kern="1200">
                <a:solidFill>
                  <a:schemeClr val="tx1"/>
                </a:solidFill>
                <a:latin typeface="Book Antiqua" pitchFamily="18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300" b="1" kern="1200">
                <a:solidFill>
                  <a:schemeClr val="tx1"/>
                </a:solidFill>
                <a:latin typeface="Book Antiqua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Wingdings" pitchFamily="2" charset="2"/>
              <a:buNone/>
            </a:pPr>
            <a:r>
              <a:rPr lang="en-US" sz="1600" dirty="0" err="1" smtClean="0">
                <a:solidFill>
                  <a:prstClr val="black"/>
                </a:solidFill>
              </a:rPr>
              <a:t>Más</a:t>
            </a:r>
            <a:r>
              <a:rPr lang="en-US" sz="1600" dirty="0" smtClean="0">
                <a:solidFill>
                  <a:prstClr val="black"/>
                </a:solidFill>
              </a:rPr>
              <a:t> </a:t>
            </a:r>
            <a:r>
              <a:rPr lang="en-US" sz="1600" dirty="0" err="1" smtClean="0">
                <a:solidFill>
                  <a:prstClr val="black"/>
                </a:solidFill>
              </a:rPr>
              <a:t>rápido</a:t>
            </a:r>
            <a:r>
              <a:rPr lang="en-US" sz="1600" dirty="0" smtClean="0">
                <a:solidFill>
                  <a:prstClr val="black"/>
                </a:solidFill>
              </a:rPr>
              <a:t> </a:t>
            </a:r>
            <a:r>
              <a:rPr lang="en-US" sz="1600" dirty="0" err="1" smtClean="0">
                <a:solidFill>
                  <a:prstClr val="black"/>
                </a:solidFill>
              </a:rPr>
              <a:t>crecimiento</a:t>
            </a:r>
            <a:endParaRPr lang="es-ES" sz="1600" dirty="0">
              <a:solidFill>
                <a:prstClr val="black"/>
              </a:solidFill>
            </a:endParaRPr>
          </a:p>
        </p:txBody>
      </p:sp>
      <p:sp>
        <p:nvSpPr>
          <p:cNvPr id="14" name="3 Marcador de contenido"/>
          <p:cNvSpPr txBox="1">
            <a:spLocks/>
          </p:cNvSpPr>
          <p:nvPr/>
        </p:nvSpPr>
        <p:spPr bwMode="auto">
          <a:xfrm>
            <a:off x="4096444" y="1196752"/>
            <a:ext cx="4248472" cy="36003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177800" indent="-177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300" b="1" kern="1200">
                <a:solidFill>
                  <a:schemeClr val="tx1"/>
                </a:solidFill>
                <a:latin typeface="Book Antiqua" pitchFamily="18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300" b="1" kern="1200">
                <a:solidFill>
                  <a:schemeClr val="tx1"/>
                </a:solidFill>
                <a:latin typeface="Book Antiqua" pitchFamily="18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300" b="1" kern="1200">
                <a:solidFill>
                  <a:schemeClr val="tx1"/>
                </a:solidFill>
                <a:latin typeface="Book Antiqua" pitchFamily="18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300" b="1" kern="1200">
                <a:solidFill>
                  <a:schemeClr val="tx1"/>
                </a:solidFill>
                <a:latin typeface="Book Antiqua" pitchFamily="18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300" b="1" kern="1200">
                <a:solidFill>
                  <a:schemeClr val="tx1"/>
                </a:solidFill>
                <a:latin typeface="Book Antiqua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Wingdings" pitchFamily="2" charset="2"/>
              <a:buNone/>
            </a:pPr>
            <a:r>
              <a:rPr lang="en-US" sz="1600" dirty="0" err="1" smtClean="0">
                <a:solidFill>
                  <a:prstClr val="black"/>
                </a:solidFill>
              </a:rPr>
              <a:t>Tamaño</a:t>
            </a:r>
            <a:r>
              <a:rPr lang="en-US" sz="1600" dirty="0" smtClean="0">
                <a:solidFill>
                  <a:prstClr val="black"/>
                </a:solidFill>
              </a:rPr>
              <a:t> de la </a:t>
            </a:r>
            <a:r>
              <a:rPr lang="en-US" sz="1600" dirty="0" err="1" smtClean="0">
                <a:solidFill>
                  <a:prstClr val="black"/>
                </a:solidFill>
              </a:rPr>
              <a:t>Economía</a:t>
            </a:r>
            <a:r>
              <a:rPr lang="en-US" sz="1600" dirty="0" smtClean="0">
                <a:solidFill>
                  <a:prstClr val="black"/>
                </a:solidFill>
              </a:rPr>
              <a:t>: Ranking Mundial</a:t>
            </a:r>
            <a:endParaRPr lang="es-ES" sz="1600" dirty="0">
              <a:solidFill>
                <a:prstClr val="black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57321" y="1678863"/>
            <a:ext cx="2167682" cy="2179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182330" y="1700808"/>
            <a:ext cx="4076700" cy="3240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8260798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1 Título"/>
          <p:cNvSpPr>
            <a:spLocks noGrp="1"/>
          </p:cNvSpPr>
          <p:nvPr>
            <p:ph type="title"/>
          </p:nvPr>
        </p:nvSpPr>
        <p:spPr>
          <a:xfrm>
            <a:off x="1403648" y="260649"/>
            <a:ext cx="7668343" cy="576064"/>
          </a:xfrm>
        </p:spPr>
        <p:txBody>
          <a:bodyPr/>
          <a:lstStyle/>
          <a:p>
            <a:r>
              <a:rPr lang="es-ES" dirty="0" smtClean="0"/>
              <a:t>Cuestiones relevantes</a:t>
            </a:r>
            <a:endParaRPr lang="es-ES" sz="2400" b="1" dirty="0" smtClean="0"/>
          </a:p>
        </p:txBody>
      </p:sp>
      <p:sp>
        <p:nvSpPr>
          <p:cNvPr id="11" name="2 Marcador de número de diapositiva"/>
          <p:cNvSpPr>
            <a:spLocks noGrp="1"/>
          </p:cNvSpPr>
          <p:nvPr>
            <p:ph type="sldNum" sz="quarter" idx="11"/>
          </p:nvPr>
        </p:nvSpPr>
        <p:spPr>
          <a:xfrm>
            <a:off x="4211638" y="6661150"/>
            <a:ext cx="466725" cy="196850"/>
          </a:xfrm>
        </p:spPr>
        <p:txBody>
          <a:bodyPr/>
          <a:lstStyle/>
          <a:p>
            <a:pPr>
              <a:defRPr/>
            </a:pPr>
            <a:fld id="{FC83227B-D85E-4166-90FE-0CEFDF890015}" type="slidenum">
              <a:rPr lang="es-ES" smtClean="0"/>
              <a:pPr>
                <a:defRPr/>
              </a:pPr>
              <a:t>9</a:t>
            </a:fld>
            <a:endParaRPr lang="es-ES" dirty="0"/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533094" y="1298991"/>
            <a:ext cx="8071354" cy="4801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73038" indent="-173038" algn="just">
              <a:buFont typeface="Arial" pitchFamily="34" charset="0"/>
              <a:buChar char="•"/>
            </a:pPr>
            <a:r>
              <a:rPr lang="es-ES" sz="1800" dirty="0" smtClean="0">
                <a:ea typeface="Calibri" pitchFamily="34" charset="0"/>
                <a:cs typeface="Arial" pitchFamily="34" charset="0"/>
              </a:rPr>
              <a:t>Entonces, a la luz de la evidencia, las preguntas que surgen entre otras son:</a:t>
            </a:r>
          </a:p>
          <a:p>
            <a:pPr marL="173038" indent="-173038" algn="just">
              <a:buFont typeface="Arial" pitchFamily="34" charset="0"/>
              <a:buChar char="•"/>
            </a:pPr>
            <a:endParaRPr lang="es-ES" sz="1800" dirty="0" smtClean="0">
              <a:ea typeface="Calibri" pitchFamily="34" charset="0"/>
              <a:cs typeface="Arial" pitchFamily="34" charset="0"/>
            </a:endParaRPr>
          </a:p>
          <a:p>
            <a:pPr marL="630238" lvl="1" indent="-173038" algn="just">
              <a:buFont typeface="Wingdings" pitchFamily="2" charset="2"/>
              <a:buChar char="ü"/>
            </a:pPr>
            <a:r>
              <a:rPr lang="es-ES" sz="1800" dirty="0" smtClean="0">
                <a:ea typeface="Calibri" pitchFamily="34" charset="0"/>
                <a:cs typeface="Arial" pitchFamily="34" charset="0"/>
              </a:rPr>
              <a:t>¿Qué factores determinan el crecimiento de largo plazo de un país?</a:t>
            </a:r>
          </a:p>
          <a:p>
            <a:pPr marL="630238" lvl="1" indent="-173038" algn="just">
              <a:buFont typeface="Wingdings" pitchFamily="2" charset="2"/>
              <a:buChar char="ü"/>
            </a:pPr>
            <a:endParaRPr lang="es-ES" sz="1800" dirty="0" smtClean="0">
              <a:ea typeface="Calibri" pitchFamily="34" charset="0"/>
              <a:cs typeface="Arial" pitchFamily="34" charset="0"/>
            </a:endParaRPr>
          </a:p>
          <a:p>
            <a:pPr marL="630238" lvl="1" indent="-173038" algn="just">
              <a:buFont typeface="Wingdings" pitchFamily="2" charset="2"/>
              <a:buChar char="ü"/>
            </a:pPr>
            <a:r>
              <a:rPr lang="es-ES" sz="1800" dirty="0" smtClean="0">
                <a:ea typeface="Calibri" pitchFamily="34" charset="0"/>
                <a:cs typeface="Arial" pitchFamily="34" charset="0"/>
              </a:rPr>
              <a:t>¿Qué variables explican las diferencias de ingreso per cápita entre los países?</a:t>
            </a:r>
          </a:p>
          <a:p>
            <a:pPr marL="173038" indent="-173038" algn="just">
              <a:buFont typeface="Arial" pitchFamily="34" charset="0"/>
              <a:buChar char="•"/>
            </a:pPr>
            <a:endParaRPr lang="es-ES" sz="1800" dirty="0" smtClean="0">
              <a:ea typeface="Calibri" pitchFamily="34" charset="0"/>
              <a:cs typeface="Arial" pitchFamily="34" charset="0"/>
            </a:endParaRPr>
          </a:p>
          <a:p>
            <a:pPr marL="630238" lvl="1" indent="-173038" algn="just">
              <a:buFont typeface="Wingdings" pitchFamily="2" charset="2"/>
              <a:buChar char="ü"/>
            </a:pPr>
            <a:r>
              <a:rPr lang="es-ES" sz="1800" dirty="0" smtClean="0">
                <a:ea typeface="Calibri" pitchFamily="34" charset="0"/>
                <a:cs typeface="Arial" pitchFamily="34" charset="0"/>
              </a:rPr>
              <a:t>¿Cómo podemos transformar a una economía de bajo ingreso per cápita a elevado nivel de ingreso per cápita? </a:t>
            </a:r>
          </a:p>
          <a:p>
            <a:pPr marL="630238" lvl="1" indent="-173038" algn="just">
              <a:buFont typeface="Wingdings" pitchFamily="2" charset="2"/>
              <a:buChar char="ü"/>
            </a:pPr>
            <a:endParaRPr lang="es-ES" sz="1800" dirty="0" smtClean="0">
              <a:ea typeface="Calibri" pitchFamily="34" charset="0"/>
              <a:cs typeface="Arial" pitchFamily="34" charset="0"/>
            </a:endParaRPr>
          </a:p>
          <a:p>
            <a:pPr marL="630238" lvl="1" indent="-173038" algn="just">
              <a:buFont typeface="Wingdings" pitchFamily="2" charset="2"/>
              <a:buChar char="ü"/>
            </a:pPr>
            <a:r>
              <a:rPr lang="es-ES" sz="1800" dirty="0" smtClean="0">
                <a:ea typeface="Calibri" pitchFamily="34" charset="0"/>
                <a:cs typeface="Arial" pitchFamily="34" charset="0"/>
              </a:rPr>
              <a:t>¿Qué políticas pueden impulsar el crecimiento? ¿En qué variables debemos dar prioridad?</a:t>
            </a:r>
          </a:p>
          <a:p>
            <a:pPr marL="173038" indent="-173038" algn="just">
              <a:buFont typeface="Arial" pitchFamily="34" charset="0"/>
              <a:buChar char="•"/>
            </a:pPr>
            <a:endParaRPr lang="es-ES" sz="1800" dirty="0" smtClean="0">
              <a:ea typeface="Calibri" pitchFamily="34" charset="0"/>
              <a:cs typeface="Arial" pitchFamily="34" charset="0"/>
            </a:endParaRPr>
          </a:p>
          <a:p>
            <a:pPr marL="173038" indent="-173038" algn="just">
              <a:buFont typeface="Arial" pitchFamily="34" charset="0"/>
              <a:buChar char="•"/>
            </a:pPr>
            <a:r>
              <a:rPr lang="es-ES" sz="1800" dirty="0" smtClean="0">
                <a:ea typeface="Calibri" pitchFamily="34" charset="0"/>
                <a:cs typeface="Arial" pitchFamily="34" charset="0"/>
              </a:rPr>
              <a:t>En este contexto, el objetivo de este curso es abordar las diferentes metodologías y </a:t>
            </a:r>
            <a:r>
              <a:rPr lang="es-ES" sz="1800" b="1" u="sng" dirty="0" smtClean="0">
                <a:ea typeface="Calibri" pitchFamily="34" charset="0"/>
                <a:cs typeface="Arial" pitchFamily="34" charset="0"/>
              </a:rPr>
              <a:t>conceptos desarrollados</a:t>
            </a:r>
            <a:r>
              <a:rPr lang="es-ES" sz="1800" b="1" dirty="0" smtClean="0">
                <a:ea typeface="Calibri" pitchFamily="34" charset="0"/>
                <a:cs typeface="Arial" pitchFamily="34" charset="0"/>
              </a:rPr>
              <a:t> </a:t>
            </a:r>
            <a:r>
              <a:rPr lang="es-ES" sz="1800" dirty="0" smtClean="0">
                <a:ea typeface="Calibri" pitchFamily="34" charset="0"/>
                <a:cs typeface="Arial" pitchFamily="34" charset="0"/>
              </a:rPr>
              <a:t>a fin de dar respuesta a estas preguntas. </a:t>
            </a:r>
            <a:r>
              <a:rPr lang="es-ES" sz="1800" b="1" u="sng" dirty="0" smtClean="0">
                <a:ea typeface="Calibri" pitchFamily="34" charset="0"/>
                <a:cs typeface="Arial" pitchFamily="34" charset="0"/>
              </a:rPr>
              <a:t>Esta sección en particular está referida a la parte práctica de los modelos tratados en el curso</a:t>
            </a:r>
            <a:r>
              <a:rPr lang="es-ES" sz="1800" b="1" dirty="0" smtClean="0">
                <a:ea typeface="Calibri" pitchFamily="34" charset="0"/>
                <a:cs typeface="Arial" pitchFamily="34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noFill/>
        <a:ln w="9525">
          <a:noFill/>
          <a:miter lim="800000"/>
          <a:headEnd/>
          <a:tailEnd/>
        </a:ln>
      </a:spPr>
      <a:bodyPr vert="horz" wrap="square" lIns="91440" tIns="45720" rIns="91440" bIns="45720" numCol="1" anchor="ctr" anchorCtr="0" compatLnSpc="1">
        <a:prstTxWarp prst="textNoShape">
          <a:avLst/>
        </a:prstTxWarp>
        <a:noAutofit/>
      </a:bodyPr>
      <a:lstStyle>
        <a:defPPr>
          <a:spcBef>
            <a:spcPct val="50000"/>
          </a:spcBef>
          <a:defRPr b="1" dirty="0" err="1" smtClean="0">
            <a:solidFill>
              <a:schemeClr val="bg1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18415</TotalTime>
  <Words>700</Words>
  <Application>Microsoft Office PowerPoint</Application>
  <PresentationFormat>Presentación en pantalla (4:3)</PresentationFormat>
  <Paragraphs>121</Paragraphs>
  <Slides>19</Slides>
  <Notes>16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1" baseType="lpstr">
      <vt:lpstr>Tema de Office</vt:lpstr>
      <vt:lpstr>Equation</vt:lpstr>
      <vt:lpstr>Introducción al crecimiento económico</vt:lpstr>
      <vt:lpstr>El crecimiento económico  en el Perú</vt:lpstr>
      <vt:lpstr>En los últimos años, Perú se encuentra entre las economías de más rápido crecimiento</vt:lpstr>
      <vt:lpstr>Perú ha entrado en su mejor etapa en 6 décadas: el más alto crecimiento y la más baja inflación</vt:lpstr>
      <vt:lpstr>Como consecuencia del crecimiento PBI per cápita la pobreza se redujo</vt:lpstr>
      <vt:lpstr>No obstante, aún nos encontramos rezagados en relación a nuestros pares de la región</vt:lpstr>
      <vt:lpstr>Si Perú mantiene su crecimiento de 6,0%–6,5%, su PBI per cápita PPP superará al de sus pares regionales para el 2020</vt:lpstr>
      <vt:lpstr>Y para el 2050, Perú se encontrará entre las principales 30 economías del mundo</vt:lpstr>
      <vt:lpstr>Cuestiones relevantes</vt:lpstr>
      <vt:lpstr>I. Contabilidad de crecimiento</vt:lpstr>
      <vt:lpstr>¿Qué factores determinan el crecimiento de largo plazo de un país?</vt:lpstr>
      <vt:lpstr> Enfoque de la función de la producción contabilidad de crecimiento </vt:lpstr>
      <vt:lpstr> Nuestro ejercicio: Calcular las contribuciones al crecimiento en Perú  </vt:lpstr>
      <vt:lpstr>Perú: Contribuciones al crecimiento de factores</vt:lpstr>
      <vt:lpstr>¿Qué factores determinan el crecimiento de largo plazo de un país?</vt:lpstr>
      <vt:lpstr>¿Qué está detrás de la productividad?</vt:lpstr>
      <vt:lpstr>¿Qué está detrás de la productividad?</vt:lpstr>
      <vt:lpstr>¿Qué está detrás de la productividad?</vt:lpstr>
      <vt:lpstr>Desagregación de la productividad</vt:lpstr>
    </vt:vector>
  </TitlesOfParts>
  <Company>DGAES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lbasombrio</dc:creator>
  <cp:lastModifiedBy>imendoza</cp:lastModifiedBy>
  <cp:revision>2555</cp:revision>
  <dcterms:created xsi:type="dcterms:W3CDTF">2010-12-17T15:13:28Z</dcterms:created>
  <dcterms:modified xsi:type="dcterms:W3CDTF">2012-08-27T19:30:33Z</dcterms:modified>
</cp:coreProperties>
</file>