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1381" r:id="rId2"/>
    <p:sldId id="1433" r:id="rId3"/>
    <p:sldId id="1408" r:id="rId4"/>
    <p:sldId id="1409" r:id="rId5"/>
    <p:sldId id="1410" r:id="rId6"/>
    <p:sldId id="1411" r:id="rId7"/>
    <p:sldId id="1412" r:id="rId8"/>
    <p:sldId id="1413" r:id="rId9"/>
    <p:sldId id="1414" r:id="rId10"/>
    <p:sldId id="1415" r:id="rId11"/>
    <p:sldId id="1416" r:id="rId12"/>
    <p:sldId id="1417" r:id="rId13"/>
    <p:sldId id="1418" r:id="rId14"/>
    <p:sldId id="1419" r:id="rId15"/>
    <p:sldId id="1420" r:id="rId16"/>
    <p:sldId id="1421" r:id="rId17"/>
    <p:sldId id="1422" r:id="rId18"/>
    <p:sldId id="1423" r:id="rId19"/>
    <p:sldId id="1424" r:id="rId20"/>
    <p:sldId id="1425" r:id="rId21"/>
    <p:sldId id="1426" r:id="rId22"/>
    <p:sldId id="1427" r:id="rId23"/>
    <p:sldId id="1428" r:id="rId24"/>
    <p:sldId id="1429" r:id="rId25"/>
    <p:sldId id="1430" r:id="rId26"/>
    <p:sldId id="1431" r:id="rId27"/>
    <p:sldId id="1432" r:id="rId28"/>
  </p:sldIdLst>
  <p:sldSz cx="9144000" cy="6858000" type="screen4x3"/>
  <p:notesSz cx="6781800" cy="9880600"/>
  <p:defaultTextStyle>
    <a:defPPr>
      <a:defRPr lang="es-PE"/>
    </a:defPPr>
    <a:lvl1pPr algn="l" rtl="0" fontAlgn="base">
      <a:spcBef>
        <a:spcPct val="0"/>
      </a:spcBef>
      <a:spcAft>
        <a:spcPct val="0"/>
      </a:spcAft>
      <a:defRPr sz="2000" kern="1200">
        <a:solidFill>
          <a:schemeClr val="tx1"/>
        </a:solidFill>
        <a:latin typeface="Book Antiqua" pitchFamily="18" charset="0"/>
        <a:ea typeface="+mn-ea"/>
        <a:cs typeface="+mn-cs"/>
      </a:defRPr>
    </a:lvl1pPr>
    <a:lvl2pPr marL="457200" algn="l" rtl="0" fontAlgn="base">
      <a:spcBef>
        <a:spcPct val="0"/>
      </a:spcBef>
      <a:spcAft>
        <a:spcPct val="0"/>
      </a:spcAft>
      <a:defRPr sz="2000" kern="1200">
        <a:solidFill>
          <a:schemeClr val="tx1"/>
        </a:solidFill>
        <a:latin typeface="Book Antiqua" pitchFamily="18" charset="0"/>
        <a:ea typeface="+mn-ea"/>
        <a:cs typeface="+mn-cs"/>
      </a:defRPr>
    </a:lvl2pPr>
    <a:lvl3pPr marL="914400" algn="l" rtl="0" fontAlgn="base">
      <a:spcBef>
        <a:spcPct val="0"/>
      </a:spcBef>
      <a:spcAft>
        <a:spcPct val="0"/>
      </a:spcAft>
      <a:defRPr sz="2000" kern="1200">
        <a:solidFill>
          <a:schemeClr val="tx1"/>
        </a:solidFill>
        <a:latin typeface="Book Antiqua" pitchFamily="18" charset="0"/>
        <a:ea typeface="+mn-ea"/>
        <a:cs typeface="+mn-cs"/>
      </a:defRPr>
    </a:lvl3pPr>
    <a:lvl4pPr marL="1371600" algn="l" rtl="0" fontAlgn="base">
      <a:spcBef>
        <a:spcPct val="0"/>
      </a:spcBef>
      <a:spcAft>
        <a:spcPct val="0"/>
      </a:spcAft>
      <a:defRPr sz="2000" kern="1200">
        <a:solidFill>
          <a:schemeClr val="tx1"/>
        </a:solidFill>
        <a:latin typeface="Book Antiqua" pitchFamily="18" charset="0"/>
        <a:ea typeface="+mn-ea"/>
        <a:cs typeface="+mn-cs"/>
      </a:defRPr>
    </a:lvl4pPr>
    <a:lvl5pPr marL="1828800" algn="l" rtl="0" fontAlgn="base">
      <a:spcBef>
        <a:spcPct val="0"/>
      </a:spcBef>
      <a:spcAft>
        <a:spcPct val="0"/>
      </a:spcAft>
      <a:defRPr sz="2000" kern="1200">
        <a:solidFill>
          <a:schemeClr val="tx1"/>
        </a:solidFill>
        <a:latin typeface="Book Antiqua" pitchFamily="18" charset="0"/>
        <a:ea typeface="+mn-ea"/>
        <a:cs typeface="+mn-cs"/>
      </a:defRPr>
    </a:lvl5pPr>
    <a:lvl6pPr marL="2286000" algn="l" defTabSz="914400" rtl="0" eaLnBrk="1" latinLnBrk="0" hangingPunct="1">
      <a:defRPr sz="2000" kern="1200">
        <a:solidFill>
          <a:schemeClr val="tx1"/>
        </a:solidFill>
        <a:latin typeface="Book Antiqua" pitchFamily="18" charset="0"/>
        <a:ea typeface="+mn-ea"/>
        <a:cs typeface="+mn-cs"/>
      </a:defRPr>
    </a:lvl6pPr>
    <a:lvl7pPr marL="2743200" algn="l" defTabSz="914400" rtl="0" eaLnBrk="1" latinLnBrk="0" hangingPunct="1">
      <a:defRPr sz="2000" kern="1200">
        <a:solidFill>
          <a:schemeClr val="tx1"/>
        </a:solidFill>
        <a:latin typeface="Book Antiqua" pitchFamily="18" charset="0"/>
        <a:ea typeface="+mn-ea"/>
        <a:cs typeface="+mn-cs"/>
      </a:defRPr>
    </a:lvl7pPr>
    <a:lvl8pPr marL="3200400" algn="l" defTabSz="914400" rtl="0" eaLnBrk="1" latinLnBrk="0" hangingPunct="1">
      <a:defRPr sz="2000" kern="1200">
        <a:solidFill>
          <a:schemeClr val="tx1"/>
        </a:solidFill>
        <a:latin typeface="Book Antiqua" pitchFamily="18" charset="0"/>
        <a:ea typeface="+mn-ea"/>
        <a:cs typeface="+mn-cs"/>
      </a:defRPr>
    </a:lvl8pPr>
    <a:lvl9pPr marL="3657600" algn="l" defTabSz="914400" rtl="0" eaLnBrk="1" latinLnBrk="0" hangingPunct="1">
      <a:defRPr sz="2000" kern="1200">
        <a:solidFill>
          <a:schemeClr val="tx1"/>
        </a:solidFill>
        <a:latin typeface="Book Antiqua"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rtiz" initials="d"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4F81BD"/>
    <a:srgbClr val="3333FF"/>
    <a:srgbClr val="D6DCD8"/>
    <a:srgbClr val="660066"/>
    <a:srgbClr val="0066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281" autoAdjust="0"/>
    <p:restoredTop sz="98236" autoAdjust="0"/>
  </p:normalViewPr>
  <p:slideViewPr>
    <p:cSldViewPr>
      <p:cViewPr>
        <p:scale>
          <a:sx n="100" d="100"/>
          <a:sy n="100" d="100"/>
        </p:scale>
        <p:origin x="-504" y="204"/>
      </p:cViewPr>
      <p:guideLst>
        <p:guide orient="horz" pos="2160"/>
        <p:guide pos="2880"/>
      </p:guideLst>
    </p:cSldViewPr>
  </p:slideViewPr>
  <p:outlineViewPr>
    <p:cViewPr>
      <p:scale>
        <a:sx n="33" d="100"/>
        <a:sy n="33" d="100"/>
      </p:scale>
      <p:origin x="0" y="13884"/>
    </p:cViewPr>
  </p:outlineViewPr>
  <p:notesTextViewPr>
    <p:cViewPr>
      <p:scale>
        <a:sx n="100" d="100"/>
        <a:sy n="100" d="100"/>
      </p:scale>
      <p:origin x="0" y="0"/>
    </p:cViewPr>
  </p:notesTextViewPr>
  <p:sorterViewPr>
    <p:cViewPr>
      <p:scale>
        <a:sx n="40" d="100"/>
        <a:sy n="40" d="100"/>
      </p:scale>
      <p:origin x="0" y="0"/>
    </p:cViewPr>
  </p:sorterViewPr>
  <p:notesViewPr>
    <p:cSldViewPr>
      <p:cViewPr varScale="1">
        <p:scale>
          <a:sx n="52" d="100"/>
          <a:sy n="52" d="100"/>
        </p:scale>
        <p:origin x="-1830" y="-102"/>
      </p:cViewPr>
      <p:guideLst>
        <p:guide orient="horz" pos="3113"/>
        <p:guide pos="21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2" y="0"/>
            <a:ext cx="2938780" cy="494031"/>
          </a:xfrm>
          <a:prstGeom prst="rect">
            <a:avLst/>
          </a:prstGeom>
        </p:spPr>
        <p:txBody>
          <a:bodyPr vert="horz" lIns="90945" tIns="45473" rIns="90945" bIns="45473"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sz="quarter" idx="1"/>
          </p:nvPr>
        </p:nvSpPr>
        <p:spPr>
          <a:xfrm>
            <a:off x="3841453" y="0"/>
            <a:ext cx="2938780" cy="494031"/>
          </a:xfrm>
          <a:prstGeom prst="rect">
            <a:avLst/>
          </a:prstGeom>
        </p:spPr>
        <p:txBody>
          <a:bodyPr vert="horz" lIns="90945" tIns="45473" rIns="90945" bIns="45473" rtlCol="0"/>
          <a:lstStyle>
            <a:lvl1pPr algn="r" fontAlgn="auto">
              <a:spcBef>
                <a:spcPts val="0"/>
              </a:spcBef>
              <a:spcAft>
                <a:spcPts val="0"/>
              </a:spcAft>
              <a:defRPr sz="1200">
                <a:latin typeface="+mn-lt"/>
              </a:defRPr>
            </a:lvl1pPr>
          </a:lstStyle>
          <a:p>
            <a:pPr>
              <a:defRPr/>
            </a:pPr>
            <a:fld id="{0AD46D15-898C-483E-A4D9-D8DA0336DE15}" type="datetimeFigureOut">
              <a:rPr lang="es-PE"/>
              <a:pPr>
                <a:defRPr/>
              </a:pPr>
              <a:t>03/09/2012</a:t>
            </a:fld>
            <a:endParaRPr lang="es-PE"/>
          </a:p>
        </p:txBody>
      </p:sp>
      <p:sp>
        <p:nvSpPr>
          <p:cNvPr id="4" name="3 Marcador de pie de página"/>
          <p:cNvSpPr>
            <a:spLocks noGrp="1"/>
          </p:cNvSpPr>
          <p:nvPr>
            <p:ph type="ftr" sz="quarter" idx="2"/>
          </p:nvPr>
        </p:nvSpPr>
        <p:spPr>
          <a:xfrm>
            <a:off x="2" y="9384855"/>
            <a:ext cx="2938780" cy="494031"/>
          </a:xfrm>
          <a:prstGeom prst="rect">
            <a:avLst/>
          </a:prstGeom>
        </p:spPr>
        <p:txBody>
          <a:bodyPr vert="horz" lIns="90945" tIns="45473" rIns="90945" bIns="45473" rtlCol="0" anchor="b"/>
          <a:lstStyle>
            <a:lvl1pPr algn="l" fontAlgn="auto">
              <a:spcBef>
                <a:spcPts val="0"/>
              </a:spcBef>
              <a:spcAft>
                <a:spcPts val="0"/>
              </a:spcAft>
              <a:defRPr sz="1200">
                <a:latin typeface="+mn-lt"/>
              </a:defRPr>
            </a:lvl1pPr>
          </a:lstStyle>
          <a:p>
            <a:pPr>
              <a:defRPr/>
            </a:pPr>
            <a:endParaRPr lang="es-PE"/>
          </a:p>
        </p:txBody>
      </p:sp>
      <p:sp>
        <p:nvSpPr>
          <p:cNvPr id="5" name="4 Marcador de número de diapositiva"/>
          <p:cNvSpPr>
            <a:spLocks noGrp="1"/>
          </p:cNvSpPr>
          <p:nvPr>
            <p:ph type="sldNum" sz="quarter" idx="3"/>
          </p:nvPr>
        </p:nvSpPr>
        <p:spPr>
          <a:xfrm>
            <a:off x="3841453" y="9384855"/>
            <a:ext cx="2938780" cy="494031"/>
          </a:xfrm>
          <a:prstGeom prst="rect">
            <a:avLst/>
          </a:prstGeom>
        </p:spPr>
        <p:txBody>
          <a:bodyPr vert="horz" lIns="90945" tIns="45473" rIns="90945" bIns="45473" rtlCol="0" anchor="b"/>
          <a:lstStyle>
            <a:lvl1pPr algn="r" fontAlgn="auto">
              <a:spcBef>
                <a:spcPts val="0"/>
              </a:spcBef>
              <a:spcAft>
                <a:spcPts val="0"/>
              </a:spcAft>
              <a:defRPr sz="1200">
                <a:latin typeface="+mn-lt"/>
              </a:defRPr>
            </a:lvl1pPr>
          </a:lstStyle>
          <a:p>
            <a:pPr>
              <a:defRPr/>
            </a:pPr>
            <a:fld id="{0869C07B-A325-4A7A-AEBE-AF3990B4B8DD}" type="slidenum">
              <a:rPr lang="es-PE"/>
              <a:pPr>
                <a:defRPr/>
              </a:pPr>
              <a:t>‹Nº›</a:t>
            </a:fld>
            <a:endParaRPr lang="es-PE"/>
          </a:p>
        </p:txBody>
      </p:sp>
    </p:spTree>
    <p:extLst>
      <p:ext uri="{BB962C8B-B14F-4D97-AF65-F5344CB8AC3E}">
        <p14:creationId xmlns:p14="http://schemas.microsoft.com/office/powerpoint/2010/main" xmlns="" val="806023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2" y="0"/>
            <a:ext cx="2938780" cy="494031"/>
          </a:xfrm>
          <a:prstGeom prst="rect">
            <a:avLst/>
          </a:prstGeom>
        </p:spPr>
        <p:txBody>
          <a:bodyPr vert="horz" lIns="90945" tIns="45473" rIns="90945" bIns="45473"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41453" y="0"/>
            <a:ext cx="2938780" cy="494031"/>
          </a:xfrm>
          <a:prstGeom prst="rect">
            <a:avLst/>
          </a:prstGeom>
        </p:spPr>
        <p:txBody>
          <a:bodyPr vert="horz" lIns="90945" tIns="45473" rIns="90945" bIns="45473" rtlCol="0"/>
          <a:lstStyle>
            <a:lvl1pPr algn="r" fontAlgn="auto">
              <a:spcBef>
                <a:spcPts val="0"/>
              </a:spcBef>
              <a:spcAft>
                <a:spcPts val="0"/>
              </a:spcAft>
              <a:defRPr sz="1200">
                <a:latin typeface="+mn-lt"/>
              </a:defRPr>
            </a:lvl1pPr>
          </a:lstStyle>
          <a:p>
            <a:pPr>
              <a:defRPr/>
            </a:pPr>
            <a:fld id="{D0BF909F-3CD8-4AAE-9A2E-04E3E7DDD3B5}" type="datetimeFigureOut">
              <a:rPr lang="es-PE"/>
              <a:pPr>
                <a:defRPr/>
              </a:pPr>
              <a:t>03/09/2012</a:t>
            </a:fld>
            <a:endParaRPr lang="es-PE"/>
          </a:p>
        </p:txBody>
      </p:sp>
      <p:sp>
        <p:nvSpPr>
          <p:cNvPr id="4" name="3 Marcador de imagen de diapositiva"/>
          <p:cNvSpPr>
            <a:spLocks noGrp="1" noRot="1" noChangeAspect="1"/>
          </p:cNvSpPr>
          <p:nvPr>
            <p:ph type="sldImg" idx="2"/>
          </p:nvPr>
        </p:nvSpPr>
        <p:spPr>
          <a:xfrm>
            <a:off x="922338" y="742950"/>
            <a:ext cx="4937125" cy="3703638"/>
          </a:xfrm>
          <a:prstGeom prst="rect">
            <a:avLst/>
          </a:prstGeom>
          <a:noFill/>
          <a:ln w="12700">
            <a:solidFill>
              <a:prstClr val="black"/>
            </a:solidFill>
          </a:ln>
        </p:spPr>
        <p:txBody>
          <a:bodyPr vert="horz" lIns="90945" tIns="45473" rIns="90945" bIns="45473" rtlCol="0" anchor="ctr"/>
          <a:lstStyle/>
          <a:p>
            <a:pPr lvl="0"/>
            <a:endParaRPr lang="es-PE" noProof="0"/>
          </a:p>
        </p:txBody>
      </p:sp>
      <p:sp>
        <p:nvSpPr>
          <p:cNvPr id="5" name="4 Marcador de notas"/>
          <p:cNvSpPr>
            <a:spLocks noGrp="1"/>
          </p:cNvSpPr>
          <p:nvPr>
            <p:ph type="body" sz="quarter" idx="3"/>
          </p:nvPr>
        </p:nvSpPr>
        <p:spPr>
          <a:xfrm>
            <a:off x="678181" y="4693286"/>
            <a:ext cx="5425440" cy="4446271"/>
          </a:xfrm>
          <a:prstGeom prst="rect">
            <a:avLst/>
          </a:prstGeom>
        </p:spPr>
        <p:txBody>
          <a:bodyPr vert="horz" lIns="90945" tIns="45473" rIns="90945" bIns="45473"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2" y="9384855"/>
            <a:ext cx="2938780" cy="494031"/>
          </a:xfrm>
          <a:prstGeom prst="rect">
            <a:avLst/>
          </a:prstGeom>
        </p:spPr>
        <p:txBody>
          <a:bodyPr vert="horz" lIns="90945" tIns="45473" rIns="90945" bIns="45473"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41453" y="9384855"/>
            <a:ext cx="2938780" cy="494031"/>
          </a:xfrm>
          <a:prstGeom prst="rect">
            <a:avLst/>
          </a:prstGeom>
        </p:spPr>
        <p:txBody>
          <a:bodyPr vert="horz" lIns="90945" tIns="45473" rIns="90945" bIns="45473" rtlCol="0" anchor="b"/>
          <a:lstStyle>
            <a:lvl1pPr algn="r" fontAlgn="auto">
              <a:spcBef>
                <a:spcPts val="0"/>
              </a:spcBef>
              <a:spcAft>
                <a:spcPts val="0"/>
              </a:spcAft>
              <a:defRPr sz="1200">
                <a:latin typeface="+mn-lt"/>
              </a:defRPr>
            </a:lvl1pPr>
          </a:lstStyle>
          <a:p>
            <a:pPr>
              <a:defRPr/>
            </a:pPr>
            <a:fld id="{6FC451AC-511B-4CE5-ADEB-133AD06F87B0}" type="slidenum">
              <a:rPr lang="es-PE"/>
              <a:pPr>
                <a:defRPr/>
              </a:pPr>
              <a:t>‹Nº›</a:t>
            </a:fld>
            <a:endParaRPr lang="es-PE"/>
          </a:p>
        </p:txBody>
      </p:sp>
    </p:spTree>
    <p:extLst>
      <p:ext uri="{BB962C8B-B14F-4D97-AF65-F5344CB8AC3E}">
        <p14:creationId xmlns:p14="http://schemas.microsoft.com/office/powerpoint/2010/main" xmlns="" val="3151349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B25DA20A-EB77-44C5-B358-4B38FF02EF80}" type="slidenum">
              <a:rPr lang="es-PE" smtClean="0"/>
              <a:pPr/>
              <a:t>1</a:t>
            </a:fld>
            <a:endParaRPr lang="es-P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10</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11</a:t>
            </a:fld>
            <a:endParaRPr 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12</a:t>
            </a:fld>
            <a:endParaRPr 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13</a:t>
            </a:fld>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14</a:t>
            </a:fld>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15</a:t>
            </a:fld>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16</a:t>
            </a:fld>
            <a:endParaRPr lang="es-P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17</a:t>
            </a:fld>
            <a:endParaRPr lang="es-P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18</a:t>
            </a:fld>
            <a:endParaRPr lang="es-P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19</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a:t>
            </a:fld>
            <a:endParaRPr lang="es-P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20</a:t>
            </a:fld>
            <a:endParaRPr lang="es-P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21</a:t>
            </a:fld>
            <a:endParaRPr lang="es-P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22</a:t>
            </a:fld>
            <a:endParaRPr lang="es-P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23</a:t>
            </a:fld>
            <a:endParaRPr lang="es-P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24</a:t>
            </a:fld>
            <a:endParaRPr lang="es-P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25</a:t>
            </a:fld>
            <a:endParaRPr lang="es-P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26</a:t>
            </a:fld>
            <a:endParaRPr lang="es-P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27</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3</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4</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5</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6</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7</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8</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6FC451AC-511B-4CE5-ADEB-133AD06F87B0}" type="slidenum">
              <a:rPr lang="es-PE" smtClean="0"/>
              <a:pPr>
                <a:defRPr/>
              </a:pPr>
              <a:t>9</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4932040" y="2564904"/>
            <a:ext cx="4104456" cy="792088"/>
          </a:xfrm>
        </p:spPr>
        <p:txBody>
          <a:bodyPr>
            <a:noAutofit/>
          </a:bodyPr>
          <a:lstStyle>
            <a:lvl1pPr algn="r">
              <a:defRPr sz="2000" b="0">
                <a:latin typeface="Arial" pitchFamily="34" charset="0"/>
                <a:cs typeface="Arial" pitchFamily="34" charset="0"/>
              </a:defRPr>
            </a:lvl1pPr>
          </a:lstStyle>
          <a:p>
            <a:r>
              <a:rPr lang="es-ES" smtClean="0"/>
              <a:t>Haga clic para modificar el estilo de título del patrón</a:t>
            </a:r>
            <a:endParaRPr lang="es-PE"/>
          </a:p>
        </p:txBody>
      </p:sp>
      <p:sp>
        <p:nvSpPr>
          <p:cNvPr id="3" name="2 Subtítulo"/>
          <p:cNvSpPr>
            <a:spLocks noGrp="1"/>
          </p:cNvSpPr>
          <p:nvPr>
            <p:ph type="subTitle" idx="1"/>
          </p:nvPr>
        </p:nvSpPr>
        <p:spPr>
          <a:xfrm>
            <a:off x="5364088" y="3861048"/>
            <a:ext cx="3592488" cy="432048"/>
          </a:xfrm>
        </p:spPr>
        <p:txBody>
          <a:bodyPr>
            <a:noAutofit/>
          </a:bodyPr>
          <a:lstStyle>
            <a:lvl1pPr marL="0" indent="0" algn="r">
              <a:buNone/>
              <a:defRPr sz="14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7" name="1 Título"/>
          <p:cNvSpPr>
            <a:spLocks noGrp="1"/>
          </p:cNvSpPr>
          <p:nvPr>
            <p:ph type="ctrTitle"/>
          </p:nvPr>
        </p:nvSpPr>
        <p:spPr>
          <a:xfrm>
            <a:off x="4283968" y="2852936"/>
            <a:ext cx="4680520" cy="504056"/>
          </a:xfrm>
        </p:spPr>
        <p:txBody>
          <a:bodyPr>
            <a:noAutofit/>
          </a:bodyPr>
          <a:lstStyle>
            <a:lvl1pPr algn="r">
              <a:defRPr sz="2000" b="1">
                <a:latin typeface="Arial" pitchFamily="34" charset="0"/>
                <a:cs typeface="Arial" pitchFamily="34" charset="0"/>
              </a:defRPr>
            </a:lvl1pPr>
          </a:lstStyle>
          <a:p>
            <a:r>
              <a:rPr lang="es-ES" smtClean="0"/>
              <a:t>Haga clic para modificar el estilo de título del patrón</a:t>
            </a:r>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5" name="8 Imagen" descr="Encabezado.jpg"/>
          <p:cNvPicPr>
            <a:picLocks noChangeAspect="1"/>
          </p:cNvPicPr>
          <p:nvPr/>
        </p:nvPicPr>
        <p:blipFill>
          <a:blip r:embed="rId2" cstate="print"/>
          <a:srcRect/>
          <a:stretch>
            <a:fillRect/>
          </a:stretch>
        </p:blipFill>
        <p:spPr bwMode="auto">
          <a:xfrm>
            <a:off x="684213" y="215900"/>
            <a:ext cx="8064500" cy="692150"/>
          </a:xfrm>
          <a:prstGeom prst="rect">
            <a:avLst/>
          </a:prstGeom>
          <a:noFill/>
          <a:ln w="9525">
            <a:noFill/>
            <a:miter lim="800000"/>
            <a:headEnd/>
            <a:tailEnd/>
          </a:ln>
        </p:spPr>
      </p:pic>
      <p:cxnSp>
        <p:nvCxnSpPr>
          <p:cNvPr id="6" name="10 Conector recto"/>
          <p:cNvCxnSpPr/>
          <p:nvPr/>
        </p:nvCxnSpPr>
        <p:spPr>
          <a:xfrm>
            <a:off x="395288" y="6669088"/>
            <a:ext cx="83534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1476375" y="260648"/>
            <a:ext cx="7210425" cy="574675"/>
          </a:xfrm>
        </p:spPr>
        <p:txBody>
          <a:bodyPr/>
          <a:lstStyle>
            <a:lvl1pPr>
              <a:defRPr sz="2400">
                <a:solidFill>
                  <a:schemeClr val="bg1"/>
                </a:solidFill>
              </a:defRPr>
            </a:lvl1pPr>
          </a:lstStyle>
          <a:p>
            <a:r>
              <a:rPr lang="es-ES" dirty="0" smtClean="0"/>
              <a:t>Haga clic para modificar el estilo de título del patrón</a:t>
            </a:r>
            <a:endParaRPr lang="es-PE" dirty="0"/>
          </a:p>
        </p:txBody>
      </p:sp>
      <p:sp>
        <p:nvSpPr>
          <p:cNvPr id="3" name="2 Marcador de contenido"/>
          <p:cNvSpPr>
            <a:spLocks noGrp="1"/>
          </p:cNvSpPr>
          <p:nvPr>
            <p:ph idx="1"/>
          </p:nvPr>
        </p:nvSpPr>
        <p:spPr>
          <a:xfrm>
            <a:off x="179512" y="1600200"/>
            <a:ext cx="8568952" cy="1036711"/>
          </a:xfrm>
        </p:spPr>
        <p:txBody>
          <a:bodyPr/>
          <a:lstStyle>
            <a:lvl1pPr marL="273050" indent="-273050">
              <a:buFont typeface="Wingdings" pitchFamily="2" charset="2"/>
              <a:buChar char="Ø"/>
              <a:defRPr sz="2400"/>
            </a:lvl1pPr>
          </a:lstStyle>
          <a:p>
            <a:pPr lvl="0"/>
            <a:r>
              <a:rPr lang="es-ES" dirty="0" smtClean="0"/>
              <a:t>Haga clic para modificar el estilo de texto del patrón</a:t>
            </a:r>
          </a:p>
        </p:txBody>
      </p:sp>
      <p:sp>
        <p:nvSpPr>
          <p:cNvPr id="7" name="4 Marcador de pie de página"/>
          <p:cNvSpPr>
            <a:spLocks noGrp="1"/>
          </p:cNvSpPr>
          <p:nvPr>
            <p:ph type="ftr" sz="quarter" idx="10"/>
          </p:nvPr>
        </p:nvSpPr>
        <p:spPr>
          <a:xfrm>
            <a:off x="323850" y="6303963"/>
            <a:ext cx="5111750" cy="365125"/>
          </a:xfrm>
        </p:spPr>
        <p:txBody>
          <a:bodyPr/>
          <a:lstStyle>
            <a:lvl1pPr marL="0" indent="0">
              <a:defRPr sz="800">
                <a:solidFill>
                  <a:schemeClr val="tx1"/>
                </a:solidFill>
              </a:defRPr>
            </a:lvl1pPr>
          </a:lstStyle>
          <a:p>
            <a:pPr>
              <a:defRPr/>
            </a:pPr>
            <a:endParaRPr lang="es-PE" dirty="0"/>
          </a:p>
        </p:txBody>
      </p:sp>
      <p:sp>
        <p:nvSpPr>
          <p:cNvPr id="9" name="5 Marcador de número de diapositiva"/>
          <p:cNvSpPr>
            <a:spLocks noGrp="1"/>
          </p:cNvSpPr>
          <p:nvPr>
            <p:ph type="sldNum" sz="quarter" idx="11"/>
          </p:nvPr>
        </p:nvSpPr>
        <p:spPr/>
        <p:txBody>
          <a:bodyPr/>
          <a:lstStyle>
            <a:lvl1pPr>
              <a:defRPr>
                <a:latin typeface="Arial" pitchFamily="34" charset="0"/>
                <a:cs typeface="Arial" pitchFamily="34" charset="0"/>
              </a:defRPr>
            </a:lvl1pPr>
          </a:lstStyle>
          <a:p>
            <a:pPr>
              <a:defRPr/>
            </a:pPr>
            <a:fld id="{8D5345DD-B7C0-439D-AB77-7AA7EE431CAE}" type="slidenum">
              <a:rPr lang="es-PE"/>
              <a:pPr>
                <a:defRPr/>
              </a:pPr>
              <a:t>‹Nº›</a:t>
            </a:fld>
            <a:endParaRPr lang="es-P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67544" y="-243408"/>
            <a:ext cx="8229600" cy="1143000"/>
          </a:xfrm>
          <a:prstGeom prst="rect">
            <a:avLst/>
          </a:prstGeom>
        </p:spPr>
        <p:txBody>
          <a:bodyPr/>
          <a:lstStyle>
            <a:lvl1pPr algn="l">
              <a:defRPr sz="2400" b="1"/>
            </a:lvl1pPr>
          </a:lstStyle>
          <a:p>
            <a:r>
              <a:rPr lang="es-ES" dirty="0" smtClean="0"/>
              <a:t>Haga clic para modificar el estilo de título del patrón</a:t>
            </a:r>
            <a:endParaRPr lang="es-ES" dirty="0"/>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s-ES"/>
          </a:p>
        </p:txBody>
      </p:sp>
      <p:sp>
        <p:nvSpPr>
          <p:cNvPr id="4" name="Rectangle 5"/>
          <p:cNvSpPr>
            <a:spLocks noGrp="1" noChangeArrowheads="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solidFill>
                  <a:schemeClr val="tx1"/>
                </a:solidFill>
              </a:defRPr>
            </a:lvl1pPr>
          </a:lstStyle>
          <a:p>
            <a:pPr>
              <a:defRPr/>
            </a:pPr>
            <a:fld id="{0CE71A47-8696-4B9A-BCC6-1FFFDA4C2A06}" type="slidenum">
              <a:rPr lang="es-ES"/>
              <a:pPr>
                <a:defRPr/>
              </a:pPr>
              <a:t>‹Nº›</a:t>
            </a:fld>
            <a:endParaRPr lang="es-ES"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476375" y="333375"/>
            <a:ext cx="7210425" cy="574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PE" smtClean="0"/>
          </a:p>
        </p:txBody>
      </p:sp>
      <p:sp>
        <p:nvSpPr>
          <p:cNvPr id="1027" name="2 Marcador de texto"/>
          <p:cNvSpPr>
            <a:spLocks noGrp="1"/>
          </p:cNvSpPr>
          <p:nvPr>
            <p:ph type="body" idx="1"/>
          </p:nvPr>
        </p:nvSpPr>
        <p:spPr bwMode="auto">
          <a:xfrm>
            <a:off x="457200" y="1600200"/>
            <a:ext cx="209867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p:txBody>
      </p:sp>
      <p:sp>
        <p:nvSpPr>
          <p:cNvPr id="5" name="4 Marcador de pie de página"/>
          <p:cNvSpPr>
            <a:spLocks noGrp="1"/>
          </p:cNvSpPr>
          <p:nvPr>
            <p:ph type="ftr" sz="quarter" idx="3"/>
          </p:nvPr>
        </p:nvSpPr>
        <p:spPr>
          <a:xfrm>
            <a:off x="395288" y="6303963"/>
            <a:ext cx="2895600" cy="365125"/>
          </a:xfrm>
          <a:prstGeom prst="rect">
            <a:avLst/>
          </a:prstGeom>
        </p:spPr>
        <p:txBody>
          <a:bodyPr vert="horz" lIns="91440" tIns="45720" rIns="91440" bIns="45720" rtlCol="0" anchor="ctr"/>
          <a:lstStyle>
            <a:lvl1pPr algn="l" fontAlgn="auto">
              <a:spcBef>
                <a:spcPts val="0"/>
              </a:spcBef>
              <a:spcAft>
                <a:spcPts val="0"/>
              </a:spcAft>
              <a:defRPr sz="700" i="1">
                <a:solidFill>
                  <a:schemeClr val="tx1">
                    <a:tint val="75000"/>
                  </a:schemeClr>
                </a:solidFill>
                <a:latin typeface="+mn-lt"/>
              </a:defRPr>
            </a:lvl1pPr>
          </a:lstStyle>
          <a:p>
            <a:pPr>
              <a:defRPr/>
            </a:pPr>
            <a:endParaRPr lang="es-PE"/>
          </a:p>
        </p:txBody>
      </p:sp>
      <p:sp>
        <p:nvSpPr>
          <p:cNvPr id="6" name="5 Marcador de número de diapositiva"/>
          <p:cNvSpPr>
            <a:spLocks noGrp="1"/>
          </p:cNvSpPr>
          <p:nvPr>
            <p:ph type="sldNum" sz="quarter" idx="4"/>
          </p:nvPr>
        </p:nvSpPr>
        <p:spPr>
          <a:xfrm>
            <a:off x="4211638" y="6661150"/>
            <a:ext cx="466725" cy="196850"/>
          </a:xfrm>
          <a:prstGeom prst="rect">
            <a:avLst/>
          </a:prstGeom>
        </p:spPr>
        <p:txBody>
          <a:bodyPr vert="horz" lIns="91440" tIns="45720" rIns="91440" bIns="45720" rtlCol="0" anchor="ctr"/>
          <a:lstStyle>
            <a:lvl1pPr algn="r" fontAlgn="auto">
              <a:spcBef>
                <a:spcPts val="0"/>
              </a:spcBef>
              <a:spcAft>
                <a:spcPts val="0"/>
              </a:spcAft>
              <a:defRPr sz="1000" b="1">
                <a:solidFill>
                  <a:schemeClr val="tx1"/>
                </a:solidFill>
                <a:latin typeface="Book Antiqua" pitchFamily="18" charset="0"/>
              </a:defRPr>
            </a:lvl1pPr>
          </a:lstStyle>
          <a:p>
            <a:pPr>
              <a:defRPr/>
            </a:pPr>
            <a:fld id="{A66F18B1-400B-4FD1-820B-1D24FA463E26}" type="slidenum">
              <a:rPr lang="es-PE"/>
              <a:pPr>
                <a:defRPr/>
              </a:pPr>
              <a:t>‹Nº›</a:t>
            </a:fld>
            <a:endParaRPr lang="es-PE"/>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74" r:id="rId4"/>
  </p:sldLayoutIdLst>
  <p:hf hdr="0" dt="0"/>
  <p:txStyles>
    <p:titleStyle>
      <a:lvl1pPr algn="l" rtl="0" eaLnBrk="0" fontAlgn="base" hangingPunct="0">
        <a:spcBef>
          <a:spcPct val="0"/>
        </a:spcBef>
        <a:spcAft>
          <a:spcPct val="0"/>
        </a:spcAft>
        <a:defRPr sz="2000" b="1" kern="1200">
          <a:solidFill>
            <a:schemeClr val="tx1"/>
          </a:solidFill>
          <a:latin typeface="Book Antiqua" pitchFamily="18" charset="0"/>
          <a:ea typeface="+mj-ea"/>
          <a:cs typeface="+mj-cs"/>
        </a:defRPr>
      </a:lvl1pPr>
      <a:lvl2pPr algn="l" rtl="0" eaLnBrk="0" fontAlgn="base" hangingPunct="0">
        <a:spcBef>
          <a:spcPct val="0"/>
        </a:spcBef>
        <a:spcAft>
          <a:spcPct val="0"/>
        </a:spcAft>
        <a:defRPr sz="2000" b="1">
          <a:solidFill>
            <a:schemeClr val="tx1"/>
          </a:solidFill>
          <a:latin typeface="Book Antiqua" pitchFamily="18" charset="0"/>
        </a:defRPr>
      </a:lvl2pPr>
      <a:lvl3pPr algn="l" rtl="0" eaLnBrk="0" fontAlgn="base" hangingPunct="0">
        <a:spcBef>
          <a:spcPct val="0"/>
        </a:spcBef>
        <a:spcAft>
          <a:spcPct val="0"/>
        </a:spcAft>
        <a:defRPr sz="2000" b="1">
          <a:solidFill>
            <a:schemeClr val="tx1"/>
          </a:solidFill>
          <a:latin typeface="Book Antiqua" pitchFamily="18" charset="0"/>
        </a:defRPr>
      </a:lvl3pPr>
      <a:lvl4pPr algn="l" rtl="0" eaLnBrk="0" fontAlgn="base" hangingPunct="0">
        <a:spcBef>
          <a:spcPct val="0"/>
        </a:spcBef>
        <a:spcAft>
          <a:spcPct val="0"/>
        </a:spcAft>
        <a:defRPr sz="2000" b="1">
          <a:solidFill>
            <a:schemeClr val="tx1"/>
          </a:solidFill>
          <a:latin typeface="Book Antiqua" pitchFamily="18" charset="0"/>
        </a:defRPr>
      </a:lvl4pPr>
      <a:lvl5pPr algn="l" rtl="0" eaLnBrk="0" fontAlgn="base" hangingPunct="0">
        <a:spcBef>
          <a:spcPct val="0"/>
        </a:spcBef>
        <a:spcAft>
          <a:spcPct val="0"/>
        </a:spcAft>
        <a:defRPr sz="2000" b="1">
          <a:solidFill>
            <a:schemeClr val="tx1"/>
          </a:solidFill>
          <a:latin typeface="Book Antiqua" pitchFamily="18" charset="0"/>
        </a:defRPr>
      </a:lvl5pPr>
      <a:lvl6pPr marL="457200" algn="l" rtl="0" fontAlgn="base">
        <a:spcBef>
          <a:spcPct val="0"/>
        </a:spcBef>
        <a:spcAft>
          <a:spcPct val="0"/>
        </a:spcAft>
        <a:defRPr sz="2000" b="1">
          <a:solidFill>
            <a:schemeClr val="tx1"/>
          </a:solidFill>
          <a:latin typeface="Book Antiqua" pitchFamily="18" charset="0"/>
        </a:defRPr>
      </a:lvl6pPr>
      <a:lvl7pPr marL="914400" algn="l" rtl="0" fontAlgn="base">
        <a:spcBef>
          <a:spcPct val="0"/>
        </a:spcBef>
        <a:spcAft>
          <a:spcPct val="0"/>
        </a:spcAft>
        <a:defRPr sz="2000" b="1">
          <a:solidFill>
            <a:schemeClr val="tx1"/>
          </a:solidFill>
          <a:latin typeface="Book Antiqua" pitchFamily="18" charset="0"/>
        </a:defRPr>
      </a:lvl7pPr>
      <a:lvl8pPr marL="1371600" algn="l" rtl="0" fontAlgn="base">
        <a:spcBef>
          <a:spcPct val="0"/>
        </a:spcBef>
        <a:spcAft>
          <a:spcPct val="0"/>
        </a:spcAft>
        <a:defRPr sz="2000" b="1">
          <a:solidFill>
            <a:schemeClr val="tx1"/>
          </a:solidFill>
          <a:latin typeface="Book Antiqua" pitchFamily="18" charset="0"/>
        </a:defRPr>
      </a:lvl8pPr>
      <a:lvl9pPr marL="1828800" algn="l" rtl="0" fontAlgn="base">
        <a:spcBef>
          <a:spcPct val="0"/>
        </a:spcBef>
        <a:spcAft>
          <a:spcPct val="0"/>
        </a:spcAft>
        <a:defRPr sz="2000" b="1">
          <a:solidFill>
            <a:schemeClr val="tx1"/>
          </a:solidFill>
          <a:latin typeface="Book Antiqua" pitchFamily="18" charset="0"/>
        </a:defRPr>
      </a:lvl9pPr>
    </p:titleStyle>
    <p:bodyStyle>
      <a:lvl1pPr marL="177800" indent="-177800" algn="l" rtl="0" eaLnBrk="0" fontAlgn="base" hangingPunct="0">
        <a:spcBef>
          <a:spcPct val="20000"/>
        </a:spcBef>
        <a:spcAft>
          <a:spcPct val="0"/>
        </a:spcAft>
        <a:buFont typeface="Wingdings" pitchFamily="2" charset="2"/>
        <a:buChar char="§"/>
        <a:defRPr sz="1300" b="1" kern="1200">
          <a:solidFill>
            <a:schemeClr val="tx1"/>
          </a:solidFill>
          <a:latin typeface="Book Antiqua" pitchFamily="18" charset="0"/>
          <a:ea typeface="+mn-ea"/>
          <a:cs typeface="+mn-cs"/>
        </a:defRPr>
      </a:lvl1pPr>
      <a:lvl2pPr marL="742950" indent="-285750" algn="l" rtl="0" eaLnBrk="0" fontAlgn="base" hangingPunct="0">
        <a:spcBef>
          <a:spcPct val="20000"/>
        </a:spcBef>
        <a:spcAft>
          <a:spcPct val="0"/>
        </a:spcAft>
        <a:buFont typeface="Arial" pitchFamily="34" charset="0"/>
        <a:buChar char="–"/>
        <a:defRPr sz="1300" b="1" kern="1200">
          <a:solidFill>
            <a:schemeClr val="tx1"/>
          </a:solidFill>
          <a:latin typeface="Book Antiqua" pitchFamily="18" charset="0"/>
          <a:ea typeface="+mn-ea"/>
          <a:cs typeface="+mn-cs"/>
        </a:defRPr>
      </a:lvl2pPr>
      <a:lvl3pPr marL="1143000" indent="-228600" algn="l" rtl="0" eaLnBrk="0" fontAlgn="base" hangingPunct="0">
        <a:spcBef>
          <a:spcPct val="20000"/>
        </a:spcBef>
        <a:spcAft>
          <a:spcPct val="0"/>
        </a:spcAft>
        <a:buFont typeface="Arial" pitchFamily="34" charset="0"/>
        <a:buChar char="•"/>
        <a:defRPr sz="1300" b="1" kern="1200">
          <a:solidFill>
            <a:schemeClr val="tx1"/>
          </a:solidFill>
          <a:latin typeface="Book Antiqua" pitchFamily="18" charset="0"/>
          <a:ea typeface="+mn-ea"/>
          <a:cs typeface="+mn-cs"/>
        </a:defRPr>
      </a:lvl3pPr>
      <a:lvl4pPr marL="1600200" indent="-228600" algn="l" rtl="0" eaLnBrk="0" fontAlgn="base" hangingPunct="0">
        <a:spcBef>
          <a:spcPct val="20000"/>
        </a:spcBef>
        <a:spcAft>
          <a:spcPct val="0"/>
        </a:spcAft>
        <a:buFont typeface="Arial" pitchFamily="34" charset="0"/>
        <a:buChar char="–"/>
        <a:defRPr sz="1300" b="1" kern="1200">
          <a:solidFill>
            <a:schemeClr val="tx1"/>
          </a:solidFill>
          <a:latin typeface="Book Antiqua" pitchFamily="18" charset="0"/>
          <a:ea typeface="+mn-ea"/>
          <a:cs typeface="+mn-cs"/>
        </a:defRPr>
      </a:lvl4pPr>
      <a:lvl5pPr marL="2057400" indent="-228600" algn="l" rtl="0" eaLnBrk="0" fontAlgn="base" hangingPunct="0">
        <a:spcBef>
          <a:spcPct val="20000"/>
        </a:spcBef>
        <a:spcAft>
          <a:spcPct val="0"/>
        </a:spcAft>
        <a:buFont typeface="Arial" pitchFamily="34" charset="0"/>
        <a:buChar char="»"/>
        <a:defRPr sz="1300" b="1" kern="1200">
          <a:solidFill>
            <a:schemeClr val="tx1"/>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44008" y="1932222"/>
            <a:ext cx="4321050" cy="1211026"/>
          </a:xfrm>
        </p:spPr>
        <p:txBody>
          <a:bodyPr/>
          <a:lstStyle/>
          <a:p>
            <a:r>
              <a:rPr lang="es-ES" sz="2400" b="1" dirty="0" smtClean="0"/>
              <a:t>Modelo de crecimiento de </a:t>
            </a:r>
            <a:r>
              <a:rPr lang="es-ES" sz="2400" b="1" dirty="0" err="1" smtClean="0"/>
              <a:t>Solow</a:t>
            </a:r>
            <a:endParaRPr lang="es-ES" sz="2400" b="1" dirty="0"/>
          </a:p>
        </p:txBody>
      </p:sp>
      <p:sp>
        <p:nvSpPr>
          <p:cNvPr id="3" name="2 Subtítulo"/>
          <p:cNvSpPr>
            <a:spLocks noGrp="1"/>
          </p:cNvSpPr>
          <p:nvPr>
            <p:ph type="subTitle" idx="1"/>
          </p:nvPr>
        </p:nvSpPr>
        <p:spPr>
          <a:xfrm>
            <a:off x="5357818" y="4572008"/>
            <a:ext cx="3592488" cy="571504"/>
          </a:xfrm>
        </p:spPr>
        <p:txBody>
          <a:bodyPr/>
          <a:lstStyle/>
          <a:p>
            <a:r>
              <a:rPr lang="es-PE" dirty="0" smtClean="0"/>
              <a:t>Septiembre, </a:t>
            </a:r>
            <a:r>
              <a:rPr lang="es-PE" dirty="0" smtClean="0"/>
              <a:t>2012</a:t>
            </a:r>
          </a:p>
        </p:txBody>
      </p:sp>
      <p:sp>
        <p:nvSpPr>
          <p:cNvPr id="5" name="2 Subtítulo"/>
          <p:cNvSpPr txBox="1">
            <a:spLocks/>
          </p:cNvSpPr>
          <p:nvPr/>
        </p:nvSpPr>
        <p:spPr>
          <a:xfrm>
            <a:off x="4643438" y="3571876"/>
            <a:ext cx="4428000" cy="714380"/>
          </a:xfrm>
          <a:prstGeom prst="rect">
            <a:avLst/>
          </a:prstGeom>
        </p:spPr>
        <p:txBody>
          <a:bodyPr vert="horz" lIns="91440" tIns="45720" rIns="91440" bIns="45720" rtlCol="0">
            <a:noAutofit/>
          </a:bodyPr>
          <a:lstStyle/>
          <a:p>
            <a:pPr algn="r">
              <a:spcBef>
                <a:spcPct val="20000"/>
              </a:spcBef>
              <a:buFont typeface="Wingdings" pitchFamily="2" charset="2"/>
              <a:buNone/>
              <a:defRPr/>
            </a:pPr>
            <a:r>
              <a:rPr lang="es-PE" sz="2200" dirty="0" smtClean="0">
                <a:solidFill>
                  <a:prstClr val="black"/>
                </a:solidFill>
                <a:latin typeface="Arial" pitchFamily="34" charset="0"/>
                <a:cs typeface="Arial" pitchFamily="34" charset="0"/>
              </a:rPr>
              <a:t>Ismael Ignacio Mendoza Mogollón</a:t>
            </a:r>
          </a:p>
          <a:p>
            <a:pPr algn="r">
              <a:spcBef>
                <a:spcPct val="20000"/>
              </a:spcBef>
              <a:buFont typeface="Wingdings" pitchFamily="2" charset="2"/>
              <a:buNone/>
              <a:defRPr/>
            </a:pPr>
            <a:r>
              <a:rPr lang="es-PE" dirty="0" smtClean="0">
                <a:solidFill>
                  <a:prstClr val="black"/>
                </a:solidFill>
                <a:latin typeface="Arial" pitchFamily="34" charset="0"/>
                <a:cs typeface="Arial" pitchFamily="34" charset="0"/>
              </a:rPr>
              <a:t>E-mail: imendoza@mef.gob.pe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10</a:t>
            </a:fld>
            <a:endParaRPr lang="es-ES" dirty="0"/>
          </a:p>
        </p:txBody>
      </p:sp>
      <p:sp>
        <p:nvSpPr>
          <p:cNvPr id="12" name="Rectangle 7"/>
          <p:cNvSpPr>
            <a:spLocks noChangeArrowheads="1"/>
          </p:cNvSpPr>
          <p:nvPr/>
        </p:nvSpPr>
        <p:spPr bwMode="auto">
          <a:xfrm>
            <a:off x="533094" y="1714488"/>
            <a:ext cx="80713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Podemos usar la formula de k* para resolver el ingreso per cápita en el estado estacionado,</a:t>
            </a:r>
            <a:endParaRPr kumimoji="0" lang="en-US" sz="500" b="0" i="0" u="none" strike="noStrike" cap="none" normalizeH="0" baseline="0" dirty="0" smtClean="0">
              <a:ln>
                <a:noFill/>
              </a:ln>
              <a:effectLst/>
              <a:ea typeface="Calibri" pitchFamily="34" charset="0"/>
              <a:cs typeface="Arial" pitchFamily="34" charset="0"/>
            </a:endParaRPr>
          </a:p>
        </p:txBody>
      </p:sp>
      <p:sp>
        <p:nvSpPr>
          <p:cNvPr id="7" name="Rectangle 7"/>
          <p:cNvSpPr>
            <a:spLocks noChangeArrowheads="1"/>
          </p:cNvSpPr>
          <p:nvPr/>
        </p:nvSpPr>
        <p:spPr bwMode="auto">
          <a:xfrm>
            <a:off x="500034" y="3071810"/>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…y con un poco de algebra</a:t>
            </a:r>
          </a:p>
        </p:txBody>
      </p:sp>
      <p:sp>
        <p:nvSpPr>
          <p:cNvPr id="16" name="Rectangle 7"/>
          <p:cNvSpPr>
            <a:spLocks noChangeArrowheads="1"/>
          </p:cNvSpPr>
          <p:nvPr/>
        </p:nvSpPr>
        <p:spPr bwMode="auto">
          <a:xfrm>
            <a:off x="572612" y="480495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kumimoji="0" lang="es-ES" sz="1600" b="0" i="0" u="none" strike="noStrike" cap="none" normalizeH="0" baseline="0" dirty="0" smtClean="0">
                <a:ln>
                  <a:noFill/>
                </a:ln>
                <a:effectLst/>
                <a:ea typeface="Calibri" pitchFamily="34" charset="0"/>
                <a:cs typeface="Arial" pitchFamily="34" charset="0"/>
              </a:rPr>
              <a:t>Tomando logaritmos</a:t>
            </a:r>
            <a:r>
              <a:rPr lang="es-ES" sz="1600" dirty="0" smtClean="0">
                <a:ea typeface="Calibri" pitchFamily="34" charset="0"/>
                <a:cs typeface="Arial" pitchFamily="34" charset="0"/>
              </a:rPr>
              <a:t> en la ecuación (5) establecemos,</a:t>
            </a:r>
            <a:endParaRPr lang="en-US" sz="1600" dirty="0" smtClean="0">
              <a:ea typeface="Calibri" pitchFamily="34" charset="0"/>
              <a:cs typeface="Arial" pitchFamily="34" charset="0"/>
            </a:endParaRPr>
          </a:p>
        </p:txBody>
      </p:sp>
      <p:pic>
        <p:nvPicPr>
          <p:cNvPr id="7170" name="Picture 2"/>
          <p:cNvPicPr>
            <a:picLocks noChangeAspect="1" noChangeArrowheads="1"/>
          </p:cNvPicPr>
          <p:nvPr/>
        </p:nvPicPr>
        <p:blipFill>
          <a:blip r:embed="rId3"/>
          <a:srcRect/>
          <a:stretch>
            <a:fillRect/>
          </a:stretch>
        </p:blipFill>
        <p:spPr bwMode="auto">
          <a:xfrm>
            <a:off x="3452820" y="2157410"/>
            <a:ext cx="2190750" cy="914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2428860" y="3429000"/>
            <a:ext cx="4229100" cy="124777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457325" y="5143512"/>
            <a:ext cx="6229350" cy="95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11</a:t>
            </a:fld>
            <a:endParaRPr lang="es-ES" dirty="0"/>
          </a:p>
        </p:txBody>
      </p:sp>
      <p:sp>
        <p:nvSpPr>
          <p:cNvPr id="12" name="Rectangle 7"/>
          <p:cNvSpPr>
            <a:spLocks noChangeArrowheads="1"/>
          </p:cNvSpPr>
          <p:nvPr/>
        </p:nvSpPr>
        <p:spPr bwMode="auto">
          <a:xfrm>
            <a:off x="533094" y="1714488"/>
            <a:ext cx="807135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Bajo el supuesto de que el estado estacionario es observable, podemos estimar esta ecuación.</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Tenga en cuenta que los factores determinantes del ingreso per cápita de un país en las S.S. son: la tecnología inicial, el crecimiento de la tecnología, la tasa de ahorro, el crecimiento demográfico y la depreciación.</a:t>
            </a:r>
            <a:endParaRPr kumimoji="0" lang="en-US" sz="500" b="0" i="0" u="none" strike="noStrike" cap="none" normalizeH="0" baseline="0" dirty="0" smtClean="0">
              <a:ln>
                <a:noFill/>
              </a:ln>
              <a:effectLst/>
              <a:ea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12</a:t>
            </a:fld>
            <a:endParaRPr lang="es-ES" dirty="0"/>
          </a:p>
        </p:txBody>
      </p:sp>
      <p:sp>
        <p:nvSpPr>
          <p:cNvPr id="12" name="Rectangle 7"/>
          <p:cNvSpPr>
            <a:spLocks noChangeArrowheads="1"/>
          </p:cNvSpPr>
          <p:nvPr/>
        </p:nvSpPr>
        <p:spPr bwMode="auto">
          <a:xfrm>
            <a:off x="533094" y="1714488"/>
            <a:ext cx="8071354"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err="1" smtClean="0"/>
              <a:t>Mankiw</a:t>
            </a:r>
            <a:r>
              <a:rPr lang="es-ES" sz="1600" b="1" dirty="0" smtClean="0"/>
              <a:t>, </a:t>
            </a:r>
            <a:r>
              <a:rPr lang="es-ES" sz="1600" b="1" dirty="0" err="1" smtClean="0"/>
              <a:t>Romer</a:t>
            </a:r>
            <a:r>
              <a:rPr lang="es-ES" sz="1600" b="1" dirty="0" smtClean="0"/>
              <a:t> and </a:t>
            </a:r>
            <a:r>
              <a:rPr lang="es-ES" sz="1600" b="1" dirty="0" err="1" smtClean="0"/>
              <a:t>Weil</a:t>
            </a:r>
            <a:r>
              <a:rPr lang="es-ES" sz="1600" b="1" dirty="0" smtClean="0"/>
              <a:t> (1992)</a:t>
            </a:r>
          </a:p>
          <a:p>
            <a:pPr marL="173038" indent="-173038" algn="just"/>
            <a:r>
              <a:rPr lang="es-ES" sz="1600" b="1" dirty="0" smtClean="0">
                <a:ea typeface="Calibri" pitchFamily="34" charset="0"/>
                <a:cs typeface="Arial" pitchFamily="34" charset="0"/>
              </a:rPr>
              <a:t>“</a:t>
            </a:r>
            <a:r>
              <a:rPr lang="en-US" sz="1600" b="1" dirty="0" smtClean="0">
                <a:ea typeface="Calibri" pitchFamily="34" charset="0"/>
                <a:cs typeface="Arial" pitchFamily="34" charset="0"/>
              </a:rPr>
              <a:t>A Contribution to the Empirics of Economic Growth”</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Suponga que,</a:t>
            </a:r>
          </a:p>
        </p:txBody>
      </p:sp>
      <p:pic>
        <p:nvPicPr>
          <p:cNvPr id="8194" name="Picture 2"/>
          <p:cNvPicPr>
            <a:picLocks noChangeAspect="1" noChangeArrowheads="1"/>
          </p:cNvPicPr>
          <p:nvPr/>
        </p:nvPicPr>
        <p:blipFill>
          <a:blip r:embed="rId3"/>
          <a:srcRect/>
          <a:stretch>
            <a:fillRect/>
          </a:stretch>
        </p:blipFill>
        <p:spPr bwMode="auto">
          <a:xfrm>
            <a:off x="3786188" y="2733673"/>
            <a:ext cx="1571625" cy="409575"/>
          </a:xfrm>
          <a:prstGeom prst="rect">
            <a:avLst/>
          </a:prstGeom>
          <a:noFill/>
          <a:ln w="9525">
            <a:noFill/>
            <a:miter lim="800000"/>
            <a:headEnd/>
            <a:tailEnd/>
          </a:ln>
          <a:effectLst/>
        </p:spPr>
      </p:pic>
      <p:sp>
        <p:nvSpPr>
          <p:cNvPr id="6" name="Rectangle 7"/>
          <p:cNvSpPr>
            <a:spLocks noChangeArrowheads="1"/>
          </p:cNvSpPr>
          <p:nvPr/>
        </p:nvSpPr>
        <p:spPr bwMode="auto">
          <a:xfrm>
            <a:off x="500034" y="320903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Entonces de la ecuación previa obtenemos,</a:t>
            </a:r>
          </a:p>
        </p:txBody>
      </p:sp>
      <p:pic>
        <p:nvPicPr>
          <p:cNvPr id="8195" name="Picture 3"/>
          <p:cNvPicPr>
            <a:picLocks noChangeAspect="1" noChangeArrowheads="1"/>
          </p:cNvPicPr>
          <p:nvPr/>
        </p:nvPicPr>
        <p:blipFill>
          <a:blip r:embed="rId4"/>
          <a:srcRect/>
          <a:stretch>
            <a:fillRect/>
          </a:stretch>
        </p:blipFill>
        <p:spPr bwMode="auto">
          <a:xfrm>
            <a:off x="1462088" y="3562357"/>
            <a:ext cx="6219825" cy="866775"/>
          </a:xfrm>
          <a:prstGeom prst="rect">
            <a:avLst/>
          </a:prstGeom>
          <a:noFill/>
          <a:ln w="9525">
            <a:noFill/>
            <a:miter lim="800000"/>
            <a:headEnd/>
            <a:tailEnd/>
          </a:ln>
          <a:effectLst/>
        </p:spPr>
      </p:pic>
      <p:sp>
        <p:nvSpPr>
          <p:cNvPr id="8" name="Rectangle 7"/>
          <p:cNvSpPr>
            <a:spLocks noChangeArrowheads="1"/>
          </p:cNvSpPr>
          <p:nvPr/>
        </p:nvSpPr>
        <p:spPr bwMode="auto">
          <a:xfrm>
            <a:off x="500034" y="4519206"/>
            <a:ext cx="807135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Esta ecuación la podemos estimar usando </a:t>
            </a:r>
            <a:r>
              <a:rPr lang="es-ES" sz="1600" dirty="0" err="1" smtClean="0">
                <a:ea typeface="Calibri" pitchFamily="34" charset="0"/>
                <a:cs typeface="Arial" pitchFamily="34" charset="0"/>
              </a:rPr>
              <a:t>MCO’s</a:t>
            </a:r>
            <a:r>
              <a:rPr lang="es-ES" sz="1600" dirty="0" smtClean="0">
                <a:ea typeface="Calibri" pitchFamily="34" charset="0"/>
                <a:cs typeface="Arial" pitchFamily="34" charset="0"/>
              </a:rPr>
              <a:t>. Esto es lo que usan y estiman MRW en su </a:t>
            </a:r>
            <a:r>
              <a:rPr lang="es-ES" sz="1600" dirty="0" err="1" smtClean="0">
                <a:ea typeface="Calibri" pitchFamily="34" charset="0"/>
                <a:cs typeface="Arial" pitchFamily="34" charset="0"/>
              </a:rPr>
              <a:t>paper</a:t>
            </a:r>
            <a:r>
              <a:rPr lang="es-ES" sz="1600" dirty="0" smtClean="0">
                <a:ea typeface="Calibri" pitchFamily="34" charset="0"/>
                <a:cs typeface="Arial" pitchFamily="34" charset="0"/>
              </a:rPr>
              <a:t>.</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Usan el ratio Inversión/PBI = I/GDP como una proxy de “</a:t>
            </a:r>
            <a:r>
              <a:rPr lang="es-ES" sz="1600" b="1" i="1" dirty="0" smtClean="0">
                <a:ea typeface="Calibri" pitchFamily="34" charset="0"/>
                <a:cs typeface="Arial" pitchFamily="34" charset="0"/>
              </a:rPr>
              <a:t>s”, </a:t>
            </a:r>
            <a:r>
              <a:rPr lang="es-ES" sz="1600" dirty="0" smtClean="0">
                <a:ea typeface="Calibri" pitchFamily="34" charset="0"/>
                <a:cs typeface="Arial" pitchFamily="34" charset="0"/>
              </a:rPr>
              <a:t>y asumen que “g” y “delta” son similares entre países.</a:t>
            </a:r>
            <a:r>
              <a:rPr lang="es-ES" sz="1600" b="1" i="1" dirty="0" smtClean="0">
                <a:ea typeface="Calibri"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13</a:t>
            </a:fld>
            <a:endParaRPr lang="es-ES" dirty="0"/>
          </a:p>
        </p:txBody>
      </p:sp>
      <p:pic>
        <p:nvPicPr>
          <p:cNvPr id="9218" name="Picture 2"/>
          <p:cNvPicPr>
            <a:picLocks noChangeAspect="1" noChangeArrowheads="1"/>
          </p:cNvPicPr>
          <p:nvPr/>
        </p:nvPicPr>
        <p:blipFill>
          <a:blip r:embed="rId3"/>
          <a:srcRect/>
          <a:stretch>
            <a:fillRect/>
          </a:stretch>
        </p:blipFill>
        <p:spPr bwMode="auto">
          <a:xfrm>
            <a:off x="1809750" y="1214422"/>
            <a:ext cx="5524500"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14</a:t>
            </a:fld>
            <a:endParaRPr lang="es-ES" dirty="0"/>
          </a:p>
        </p:txBody>
      </p:sp>
      <p:sp>
        <p:nvSpPr>
          <p:cNvPr id="12" name="Rectangle 7"/>
          <p:cNvSpPr>
            <a:spLocks noChangeArrowheads="1"/>
          </p:cNvSpPr>
          <p:nvPr/>
        </p:nvSpPr>
        <p:spPr bwMode="auto">
          <a:xfrm>
            <a:off x="533094" y="1714488"/>
            <a:ext cx="8071354"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Principales hallazgos</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El coeficiente de crecimiento poblacional y el ahorro obtienen los signos predichos.</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Los coeficientes tienen similar magnitud y signos opuestos (ver p-</a:t>
            </a:r>
            <a:r>
              <a:rPr lang="es-ES" sz="1600" dirty="0" err="1" smtClean="0">
                <a:ea typeface="Calibri" pitchFamily="34" charset="0"/>
                <a:cs typeface="Arial" pitchFamily="34" charset="0"/>
              </a:rPr>
              <a:t>value</a:t>
            </a:r>
            <a:r>
              <a:rPr lang="es-ES" sz="1600" dirty="0" smtClean="0">
                <a:ea typeface="Calibri" pitchFamily="34" charset="0"/>
                <a:cs typeface="Arial" pitchFamily="34" charset="0"/>
              </a:rPr>
              <a:t>).</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Sin embargo, la restricción sobre los coeficientes que implica la teoría es rechazada (excepto en la muestra de países de la OCDE), tal vez debido a los errores estándar muy amplios. Además, el coeficiente “</a:t>
            </a:r>
            <a:r>
              <a:rPr lang="es-ES" sz="1600" dirty="0" err="1" smtClean="0">
                <a:ea typeface="Calibri" pitchFamily="34" charset="0"/>
                <a:cs typeface="Arial" pitchFamily="34" charset="0"/>
              </a:rPr>
              <a:t>alpha</a:t>
            </a:r>
            <a:r>
              <a:rPr lang="es-ES" sz="1600" dirty="0" smtClean="0">
                <a:ea typeface="Calibri" pitchFamily="34" charset="0"/>
                <a:cs typeface="Arial" pitchFamily="34" charset="0"/>
              </a:rPr>
              <a:t>” implícito es demasiado grande.</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En general, estos resultados parecen ser bastante alentadores para la teoría.</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Parece que la historia basada en la acumulación de capital físico explica buena parte de la historia de por qué el PIB per cápita varía entre los países. </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No obstante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15</a:t>
            </a:fld>
            <a:endParaRPr lang="es-ES" dirty="0"/>
          </a:p>
        </p:txBody>
      </p:sp>
      <p:sp>
        <p:nvSpPr>
          <p:cNvPr id="12" name="Rectangle 7"/>
          <p:cNvSpPr>
            <a:spLocks noChangeArrowheads="1"/>
          </p:cNvSpPr>
          <p:nvPr/>
        </p:nvSpPr>
        <p:spPr bwMode="auto">
          <a:xfrm>
            <a:off x="533094" y="1714488"/>
            <a:ext cx="8071354"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Algunas cuestiones</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¿Qué tan bueno son los datos y la solidez son los resultados? </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¿Qué factores cuentan para la parte no explicada del crecimiento? </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Asumimos parámetros similares en todos los países, ¿es una suposición razonable?</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 ¿Podemos estar seguros que no relevantes los factores no observables?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16</a:t>
            </a:fld>
            <a:endParaRPr lang="es-ES" dirty="0"/>
          </a:p>
        </p:txBody>
      </p:sp>
      <p:sp>
        <p:nvSpPr>
          <p:cNvPr id="12" name="Rectangle 7"/>
          <p:cNvSpPr>
            <a:spLocks noChangeArrowheads="1"/>
          </p:cNvSpPr>
          <p:nvPr/>
        </p:nvSpPr>
        <p:spPr bwMode="auto">
          <a:xfrm>
            <a:off x="533094" y="1714488"/>
            <a:ext cx="807135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Convergencia</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Una predicción importante de los modelos neoclásicos de crecimiento es que los niveles de ingresos de los países tienden a converger en el tiempo. Por ejemplo, el modelo de </a:t>
            </a:r>
            <a:r>
              <a:rPr lang="es-ES" sz="1600" dirty="0" err="1" smtClean="0">
                <a:ea typeface="Calibri" pitchFamily="34" charset="0"/>
                <a:cs typeface="Arial" pitchFamily="34" charset="0"/>
              </a:rPr>
              <a:t>Solow</a:t>
            </a:r>
            <a:r>
              <a:rPr lang="es-ES" sz="1600" dirty="0" smtClean="0">
                <a:ea typeface="Calibri" pitchFamily="34" charset="0"/>
                <a:cs typeface="Arial" pitchFamily="34" charset="0"/>
              </a:rPr>
              <a:t> predice que los niveles de ingreso convergen a largo plazo a sus estados estacionarios.</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Como hemos visto anteriormente,</a:t>
            </a:r>
          </a:p>
        </p:txBody>
      </p:sp>
      <p:pic>
        <p:nvPicPr>
          <p:cNvPr id="10242" name="Picture 2"/>
          <p:cNvPicPr>
            <a:picLocks noChangeAspect="1" noChangeArrowheads="1"/>
          </p:cNvPicPr>
          <p:nvPr/>
        </p:nvPicPr>
        <p:blipFill>
          <a:blip r:embed="rId3"/>
          <a:srcRect/>
          <a:stretch>
            <a:fillRect/>
          </a:stretch>
        </p:blipFill>
        <p:spPr bwMode="auto">
          <a:xfrm>
            <a:off x="3505200" y="3786190"/>
            <a:ext cx="2133600" cy="952500"/>
          </a:xfrm>
          <a:prstGeom prst="rect">
            <a:avLst/>
          </a:prstGeom>
          <a:noFill/>
          <a:ln w="9525">
            <a:noFill/>
            <a:miter lim="800000"/>
            <a:headEnd/>
            <a:tailEnd/>
          </a:ln>
          <a:effectLst/>
        </p:spPr>
      </p:pic>
      <p:sp>
        <p:nvSpPr>
          <p:cNvPr id="6" name="Rectangle 7"/>
          <p:cNvSpPr>
            <a:spLocks noChangeArrowheads="1"/>
          </p:cNvSpPr>
          <p:nvPr/>
        </p:nvSpPr>
        <p:spPr bwMode="auto">
          <a:xfrm>
            <a:off x="500034" y="4867359"/>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…de ahí que el valor de estado estacionario depende de los parámetros  del país.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17</a:t>
            </a:fld>
            <a:endParaRPr lang="es-ES" dirty="0"/>
          </a:p>
        </p:txBody>
      </p:sp>
      <p:sp>
        <p:nvSpPr>
          <p:cNvPr id="12" name="Rectangle 7"/>
          <p:cNvSpPr>
            <a:spLocks noChangeArrowheads="1"/>
          </p:cNvSpPr>
          <p:nvPr/>
        </p:nvSpPr>
        <p:spPr bwMode="auto">
          <a:xfrm>
            <a:off x="533094" y="1714488"/>
            <a:ext cx="8071354"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Convergencia</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Existen dos puntos de vista sobre la convergencia</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b="1" u="sng" dirty="0" smtClean="0">
                <a:ea typeface="Calibri" pitchFamily="34" charset="0"/>
                <a:cs typeface="Arial" pitchFamily="34" charset="0"/>
              </a:rPr>
              <a:t>Convergencia fuerte</a:t>
            </a:r>
            <a:r>
              <a:rPr lang="es-ES" sz="1600" dirty="0" smtClean="0">
                <a:ea typeface="Calibri" pitchFamily="34" charset="0"/>
                <a:cs typeface="Arial" pitchFamily="34" charset="0"/>
              </a:rPr>
              <a:t>: en esta los países se acercarán al mismo nivel de estado estacionario del ingreso per cápita en el largo plazo. Esto es cierto si comparten los mismos valores de parámetros exógenos. Este sería el caso, por ejemplo si el trabajo y el capital poseen libre movilidad a través de las fronteras internacionales y si la tecnología es transferible libremente.</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b="1" u="sng" dirty="0" smtClean="0">
                <a:ea typeface="Calibri" pitchFamily="34" charset="0"/>
                <a:cs typeface="Arial" pitchFamily="34" charset="0"/>
              </a:rPr>
              <a:t>Convergencia débil (o condicional):</a:t>
            </a:r>
            <a:r>
              <a:rPr lang="es-ES" sz="1600" dirty="0" smtClean="0">
                <a:ea typeface="Calibri" pitchFamily="34" charset="0"/>
                <a:cs typeface="Arial" pitchFamily="34" charset="0"/>
              </a:rPr>
              <a:t> cada país tiende a converger hacia su propio valor en estado estacionario del ingreso per cápita, sobre la base de sus propios parámetros. Esta visión reconoce la posibilidad de la inmovilidad de algunos factores. Cuando hablamos de convergencia nos referimos a la convergencia condicional.</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¿Cómo podemos probar la convergencia condicional?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18</a:t>
            </a:fld>
            <a:endParaRPr lang="es-ES" dirty="0"/>
          </a:p>
        </p:txBody>
      </p:sp>
      <p:sp>
        <p:nvSpPr>
          <p:cNvPr id="12" name="Rectangle 7"/>
          <p:cNvSpPr>
            <a:spLocks noChangeArrowheads="1"/>
          </p:cNvSpPr>
          <p:nvPr/>
        </p:nvSpPr>
        <p:spPr bwMode="auto">
          <a:xfrm>
            <a:off x="533094" y="1714488"/>
            <a:ext cx="807135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Convergencia</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err="1" smtClean="0">
                <a:ea typeface="Calibri" pitchFamily="34" charset="0"/>
                <a:cs typeface="Arial" pitchFamily="34" charset="0"/>
              </a:rPr>
              <a:t>Linealizando</a:t>
            </a:r>
            <a:r>
              <a:rPr lang="es-ES" sz="1600" dirty="0" smtClean="0">
                <a:ea typeface="Calibri" pitchFamily="34" charset="0"/>
                <a:cs typeface="Arial" pitchFamily="34" charset="0"/>
              </a:rPr>
              <a:t> la ecuación fundamental de crecimiento del modelo de </a:t>
            </a:r>
            <a:r>
              <a:rPr lang="es-ES" sz="1600" dirty="0" err="1" smtClean="0">
                <a:ea typeface="Calibri" pitchFamily="34" charset="0"/>
                <a:cs typeface="Arial" pitchFamily="34" charset="0"/>
              </a:rPr>
              <a:t>Solow</a:t>
            </a:r>
            <a:r>
              <a:rPr lang="es-ES" sz="1600" dirty="0" smtClean="0">
                <a:ea typeface="Calibri" pitchFamily="34" charset="0"/>
                <a:cs typeface="Arial" pitchFamily="34" charset="0"/>
              </a:rPr>
              <a:t> alrededor del estado estacionario, podemos escribir una ecuación para el crecimiento del estado estacionario (</a:t>
            </a:r>
            <a:r>
              <a:rPr lang="es-ES" sz="1600" dirty="0" smtClean="0">
                <a:solidFill>
                  <a:srgbClr val="FF0000"/>
                </a:solidFill>
                <a:ea typeface="Calibri" pitchFamily="34" charset="0"/>
                <a:cs typeface="Arial" pitchFamily="34" charset="0"/>
              </a:rPr>
              <a:t>tarea: obtener este resultado</a:t>
            </a:r>
            <a:r>
              <a:rPr lang="es-ES" sz="1600" dirty="0" smtClean="0">
                <a:ea typeface="Calibri" pitchFamily="34" charset="0"/>
                <a:cs typeface="Arial" pitchFamily="34" charset="0"/>
              </a:rPr>
              <a:t>):</a:t>
            </a:r>
          </a:p>
        </p:txBody>
      </p:sp>
      <p:pic>
        <p:nvPicPr>
          <p:cNvPr id="11266" name="Picture 2"/>
          <p:cNvPicPr>
            <a:picLocks noChangeAspect="1" noChangeArrowheads="1"/>
          </p:cNvPicPr>
          <p:nvPr/>
        </p:nvPicPr>
        <p:blipFill>
          <a:blip r:embed="rId3"/>
          <a:srcRect/>
          <a:stretch>
            <a:fillRect/>
          </a:stretch>
        </p:blipFill>
        <p:spPr bwMode="auto">
          <a:xfrm>
            <a:off x="2857488" y="3028953"/>
            <a:ext cx="3390900" cy="828675"/>
          </a:xfrm>
          <a:prstGeom prst="rect">
            <a:avLst/>
          </a:prstGeom>
          <a:noFill/>
          <a:ln w="9525">
            <a:noFill/>
            <a:miter lim="800000"/>
            <a:headEnd/>
            <a:tailEnd/>
          </a:ln>
          <a:effectLst/>
        </p:spPr>
      </p:pic>
      <p:sp>
        <p:nvSpPr>
          <p:cNvPr id="6" name="Rectangle 7"/>
          <p:cNvSpPr>
            <a:spLocks noChangeArrowheads="1"/>
          </p:cNvSpPr>
          <p:nvPr/>
        </p:nvSpPr>
        <p:spPr bwMode="auto">
          <a:xfrm>
            <a:off x="500034" y="385762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Donde, </a:t>
            </a:r>
          </a:p>
        </p:txBody>
      </p:sp>
      <p:pic>
        <p:nvPicPr>
          <p:cNvPr id="11267" name="Picture 3"/>
          <p:cNvPicPr>
            <a:picLocks noChangeAspect="1" noChangeArrowheads="1"/>
          </p:cNvPicPr>
          <p:nvPr/>
        </p:nvPicPr>
        <p:blipFill>
          <a:blip r:embed="rId4"/>
          <a:srcRect/>
          <a:stretch>
            <a:fillRect/>
          </a:stretch>
        </p:blipFill>
        <p:spPr bwMode="auto">
          <a:xfrm>
            <a:off x="3286125" y="3929066"/>
            <a:ext cx="2571750" cy="600075"/>
          </a:xfrm>
          <a:prstGeom prst="rect">
            <a:avLst/>
          </a:prstGeom>
          <a:noFill/>
          <a:ln w="9525">
            <a:noFill/>
            <a:miter lim="800000"/>
            <a:headEnd/>
            <a:tailEnd/>
          </a:ln>
          <a:effectLst/>
        </p:spPr>
      </p:pic>
      <p:sp>
        <p:nvSpPr>
          <p:cNvPr id="8" name="Rectangle 7"/>
          <p:cNvSpPr>
            <a:spLocks noChangeArrowheads="1"/>
          </p:cNvSpPr>
          <p:nvPr/>
        </p:nvSpPr>
        <p:spPr bwMode="auto">
          <a:xfrm>
            <a:off x="500034" y="4590644"/>
            <a:ext cx="8071354"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Tenga en cuenta que la convergencia condicional implica que los países más lejos de su estado estacionario crecen más rápido.</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Podemos integrar esta expresión para obtener la siguiente ecuación:</a:t>
            </a:r>
          </a:p>
        </p:txBody>
      </p:sp>
      <p:pic>
        <p:nvPicPr>
          <p:cNvPr id="11268" name="Picture 4"/>
          <p:cNvPicPr>
            <a:picLocks noChangeAspect="1" noChangeArrowheads="1"/>
          </p:cNvPicPr>
          <p:nvPr/>
        </p:nvPicPr>
        <p:blipFill>
          <a:blip r:embed="rId5"/>
          <a:srcRect/>
          <a:stretch>
            <a:fillRect/>
          </a:stretch>
        </p:blipFill>
        <p:spPr bwMode="auto">
          <a:xfrm>
            <a:off x="2419350" y="5715016"/>
            <a:ext cx="4305300" cy="65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19</a:t>
            </a:fld>
            <a:endParaRPr lang="es-ES" dirty="0"/>
          </a:p>
        </p:txBody>
      </p:sp>
      <p:sp>
        <p:nvSpPr>
          <p:cNvPr id="12" name="Rectangle 7"/>
          <p:cNvSpPr>
            <a:spLocks noChangeArrowheads="1"/>
          </p:cNvSpPr>
          <p:nvPr/>
        </p:nvSpPr>
        <p:spPr bwMode="auto">
          <a:xfrm>
            <a:off x="533094" y="1714488"/>
            <a:ext cx="807135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Convergencia</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Sustituyendo y* y luego de un poco de álgebra, obtenemos:</a:t>
            </a:r>
          </a:p>
        </p:txBody>
      </p:sp>
      <p:sp>
        <p:nvSpPr>
          <p:cNvPr id="6" name="Rectangle 7"/>
          <p:cNvSpPr>
            <a:spLocks noChangeArrowheads="1"/>
          </p:cNvSpPr>
          <p:nvPr/>
        </p:nvSpPr>
        <p:spPr bwMode="auto">
          <a:xfrm>
            <a:off x="500034" y="3714752"/>
            <a:ext cx="8071354"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Podemos estimar esta ecuación.</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err="1" smtClean="0">
                <a:ea typeface="Calibri" pitchFamily="34" charset="0"/>
                <a:cs typeface="Arial" pitchFamily="34" charset="0"/>
              </a:rPr>
              <a:t>Mankiw</a:t>
            </a:r>
            <a:r>
              <a:rPr lang="es-ES" sz="1600" dirty="0" smtClean="0">
                <a:ea typeface="Calibri" pitchFamily="34" charset="0"/>
                <a:cs typeface="Arial" pitchFamily="34" charset="0"/>
              </a:rPr>
              <a:t>, </a:t>
            </a:r>
            <a:r>
              <a:rPr lang="es-ES" sz="1600" dirty="0" err="1" smtClean="0">
                <a:ea typeface="Calibri" pitchFamily="34" charset="0"/>
                <a:cs typeface="Arial" pitchFamily="34" charset="0"/>
              </a:rPr>
              <a:t>Romer</a:t>
            </a:r>
            <a:r>
              <a:rPr lang="es-ES" sz="1600" dirty="0" smtClean="0">
                <a:ea typeface="Calibri" pitchFamily="34" charset="0"/>
                <a:cs typeface="Arial" pitchFamily="34" charset="0"/>
              </a:rPr>
              <a:t> y </a:t>
            </a:r>
            <a:r>
              <a:rPr lang="es-ES" sz="1600" dirty="0" err="1" smtClean="0">
                <a:ea typeface="Calibri" pitchFamily="34" charset="0"/>
                <a:cs typeface="Arial" pitchFamily="34" charset="0"/>
              </a:rPr>
              <a:t>Weil</a:t>
            </a:r>
            <a:r>
              <a:rPr lang="es-ES" sz="1600" dirty="0" smtClean="0">
                <a:ea typeface="Calibri" pitchFamily="34" charset="0"/>
                <a:cs typeface="Arial" pitchFamily="34" charset="0"/>
              </a:rPr>
              <a:t> (1992) usaron el nivel de ingresos en 1960 como un proxy para </a:t>
            </a:r>
            <a:r>
              <a:rPr lang="es-ES" sz="1600" dirty="0" err="1" smtClean="0">
                <a:ea typeface="Calibri" pitchFamily="34" charset="0"/>
                <a:cs typeface="Arial" pitchFamily="34" charset="0"/>
              </a:rPr>
              <a:t>ln</a:t>
            </a:r>
            <a:r>
              <a:rPr lang="es-ES" sz="1600" dirty="0" smtClean="0">
                <a:ea typeface="Calibri" pitchFamily="34" charset="0"/>
                <a:cs typeface="Arial" pitchFamily="34" charset="0"/>
              </a:rPr>
              <a:t> (y(0)), y encontraron pruebas que apoyaban la convergencia condicional. </a:t>
            </a:r>
          </a:p>
        </p:txBody>
      </p:sp>
      <p:pic>
        <p:nvPicPr>
          <p:cNvPr id="12290" name="Picture 2"/>
          <p:cNvPicPr>
            <a:picLocks noChangeAspect="1" noChangeArrowheads="1"/>
          </p:cNvPicPr>
          <p:nvPr/>
        </p:nvPicPr>
        <p:blipFill>
          <a:blip r:embed="rId3"/>
          <a:srcRect/>
          <a:stretch>
            <a:fillRect/>
          </a:stretch>
        </p:blipFill>
        <p:spPr bwMode="auto">
          <a:xfrm>
            <a:off x="966788" y="2647951"/>
            <a:ext cx="7210425"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r>
              <a:rPr lang="es-ES" dirty="0" smtClean="0"/>
              <a:t>Cuestiones </a:t>
            </a:r>
            <a:r>
              <a:rPr lang="es-ES" dirty="0" smtClean="0"/>
              <a:t>relevantes (Sesión anterior)</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a:t>
            </a:fld>
            <a:endParaRPr lang="es-ES" dirty="0"/>
          </a:p>
        </p:txBody>
      </p:sp>
      <p:sp>
        <p:nvSpPr>
          <p:cNvPr id="12" name="Rectangle 7"/>
          <p:cNvSpPr>
            <a:spLocks noChangeArrowheads="1"/>
          </p:cNvSpPr>
          <p:nvPr/>
        </p:nvSpPr>
        <p:spPr bwMode="auto">
          <a:xfrm>
            <a:off x="533094" y="1298991"/>
            <a:ext cx="8071354"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800" dirty="0" smtClean="0">
                <a:ea typeface="Calibri" pitchFamily="34" charset="0"/>
                <a:cs typeface="Arial" pitchFamily="34" charset="0"/>
              </a:rPr>
              <a:t>Entonces, a la luz de la evidencia, las preguntas que surgen entre otras son:</a:t>
            </a:r>
          </a:p>
          <a:p>
            <a:pPr marL="173038" indent="-173038" algn="just">
              <a:buFont typeface="Arial" pitchFamily="34" charset="0"/>
              <a:buChar char="•"/>
            </a:pPr>
            <a:endParaRPr lang="es-ES" sz="1800" dirty="0" smtClean="0">
              <a:ea typeface="Calibri" pitchFamily="34" charset="0"/>
              <a:cs typeface="Arial" pitchFamily="34" charset="0"/>
            </a:endParaRPr>
          </a:p>
          <a:p>
            <a:pPr marL="630238" lvl="1" indent="-173038" algn="just">
              <a:buFont typeface="Wingdings" pitchFamily="2" charset="2"/>
              <a:buChar char="ü"/>
            </a:pPr>
            <a:r>
              <a:rPr lang="es-ES" sz="1800" b="1" dirty="0" smtClean="0">
                <a:solidFill>
                  <a:srgbClr val="FF0000"/>
                </a:solidFill>
                <a:ea typeface="Calibri" pitchFamily="34" charset="0"/>
                <a:cs typeface="Arial" pitchFamily="34" charset="0"/>
              </a:rPr>
              <a:t>¿Qué factores determinan el crecimiento de largo plazo de un país?</a:t>
            </a:r>
          </a:p>
          <a:p>
            <a:pPr marL="630238" lvl="1" indent="-173038" algn="just">
              <a:buFont typeface="Wingdings" pitchFamily="2" charset="2"/>
              <a:buChar char="ü"/>
            </a:pPr>
            <a:endParaRPr lang="es-ES" sz="1800" dirty="0" smtClean="0">
              <a:ea typeface="Calibri" pitchFamily="34" charset="0"/>
              <a:cs typeface="Arial" pitchFamily="34" charset="0"/>
            </a:endParaRPr>
          </a:p>
          <a:p>
            <a:pPr marL="630238" lvl="1" indent="-173038" algn="just">
              <a:buFont typeface="Wingdings" pitchFamily="2" charset="2"/>
              <a:buChar char="ü"/>
            </a:pPr>
            <a:r>
              <a:rPr lang="es-ES" sz="1800" dirty="0" smtClean="0">
                <a:ea typeface="Calibri" pitchFamily="34" charset="0"/>
                <a:cs typeface="Arial" pitchFamily="34" charset="0"/>
              </a:rPr>
              <a:t>¿Qué variables explican las diferencias de ingreso per cápita entre los países?</a:t>
            </a:r>
          </a:p>
          <a:p>
            <a:pPr marL="173038" indent="-173038" algn="just">
              <a:buFont typeface="Arial" pitchFamily="34" charset="0"/>
              <a:buChar char="•"/>
            </a:pPr>
            <a:endParaRPr lang="es-ES" sz="1800" dirty="0" smtClean="0">
              <a:ea typeface="Calibri" pitchFamily="34" charset="0"/>
              <a:cs typeface="Arial" pitchFamily="34" charset="0"/>
            </a:endParaRPr>
          </a:p>
          <a:p>
            <a:pPr marL="630238" lvl="1" indent="-173038" algn="just">
              <a:buFont typeface="Wingdings" pitchFamily="2" charset="2"/>
              <a:buChar char="ü"/>
            </a:pPr>
            <a:r>
              <a:rPr lang="es-ES" sz="1800" dirty="0" smtClean="0">
                <a:ea typeface="Calibri" pitchFamily="34" charset="0"/>
                <a:cs typeface="Arial" pitchFamily="34" charset="0"/>
              </a:rPr>
              <a:t>¿Cómo podemos transformar a una economía de bajo ingreso per cápita a elevado nivel de ingreso per cápita? </a:t>
            </a:r>
          </a:p>
          <a:p>
            <a:pPr marL="630238" lvl="1" indent="-173038" algn="just">
              <a:buFont typeface="Wingdings" pitchFamily="2" charset="2"/>
              <a:buChar char="ü"/>
            </a:pPr>
            <a:endParaRPr lang="es-ES" sz="1800" dirty="0" smtClean="0">
              <a:ea typeface="Calibri" pitchFamily="34" charset="0"/>
              <a:cs typeface="Arial" pitchFamily="34" charset="0"/>
            </a:endParaRPr>
          </a:p>
          <a:p>
            <a:pPr marL="630238" lvl="1" indent="-173038" algn="just">
              <a:buFont typeface="Wingdings" pitchFamily="2" charset="2"/>
              <a:buChar char="ü"/>
            </a:pPr>
            <a:r>
              <a:rPr lang="es-ES" sz="1800" dirty="0" smtClean="0">
                <a:ea typeface="Calibri" pitchFamily="34" charset="0"/>
                <a:cs typeface="Arial" pitchFamily="34" charset="0"/>
              </a:rPr>
              <a:t>¿Qué políticas pueden impulsar el crecimiento? ¿En qué variables debemos dar prioridad?</a:t>
            </a:r>
          </a:p>
          <a:p>
            <a:pPr marL="173038" indent="-173038" algn="just">
              <a:buFont typeface="Arial" pitchFamily="34" charset="0"/>
              <a:buChar char="•"/>
            </a:pPr>
            <a:endParaRPr lang="es-ES" sz="1800" dirty="0" smtClean="0">
              <a:ea typeface="Calibri" pitchFamily="34" charset="0"/>
              <a:cs typeface="Arial" pitchFamily="34" charset="0"/>
            </a:endParaRPr>
          </a:p>
          <a:p>
            <a:pPr marL="173038" indent="-173038" algn="just">
              <a:buFont typeface="Arial" pitchFamily="34" charset="0"/>
              <a:buChar char="•"/>
            </a:pPr>
            <a:r>
              <a:rPr lang="es-ES" sz="1800" dirty="0" smtClean="0">
                <a:ea typeface="Calibri" pitchFamily="34" charset="0"/>
                <a:cs typeface="Arial" pitchFamily="34" charset="0"/>
              </a:rPr>
              <a:t>En este contexto, el objetivo de este curso es abordar las diferentes metodologías y </a:t>
            </a:r>
            <a:r>
              <a:rPr lang="es-ES" sz="1800" b="1" u="sng" dirty="0" smtClean="0">
                <a:ea typeface="Calibri" pitchFamily="34" charset="0"/>
                <a:cs typeface="Arial" pitchFamily="34" charset="0"/>
              </a:rPr>
              <a:t>conceptos desarrollados</a:t>
            </a:r>
            <a:r>
              <a:rPr lang="es-ES" sz="1800" b="1" dirty="0" smtClean="0">
                <a:ea typeface="Calibri" pitchFamily="34" charset="0"/>
                <a:cs typeface="Arial" pitchFamily="34" charset="0"/>
              </a:rPr>
              <a:t> </a:t>
            </a:r>
            <a:r>
              <a:rPr lang="es-ES" sz="1800" dirty="0" smtClean="0">
                <a:ea typeface="Calibri" pitchFamily="34" charset="0"/>
                <a:cs typeface="Arial" pitchFamily="34" charset="0"/>
              </a:rPr>
              <a:t>a fin de dar respuesta a estas preguntas. </a:t>
            </a:r>
            <a:r>
              <a:rPr lang="es-ES" sz="1800" b="1" u="sng" dirty="0" smtClean="0">
                <a:ea typeface="Calibri" pitchFamily="34" charset="0"/>
                <a:cs typeface="Arial" pitchFamily="34" charset="0"/>
              </a:rPr>
              <a:t>Esta sección en particular está referida a la parte práctica de los modelos tratados en el curso</a:t>
            </a:r>
            <a:r>
              <a:rPr lang="es-ES" sz="1800" b="1" dirty="0" smtClean="0">
                <a:ea typeface="Calibri" pitchFamily="34" charset="0"/>
                <a:cs typeface="Arial" pitchFamily="34"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20</a:t>
            </a:fld>
            <a:endParaRPr lang="es-ES" dirty="0"/>
          </a:p>
        </p:txBody>
      </p:sp>
      <p:pic>
        <p:nvPicPr>
          <p:cNvPr id="13314" name="Picture 2"/>
          <p:cNvPicPr>
            <a:picLocks noChangeAspect="1" noChangeArrowheads="1"/>
          </p:cNvPicPr>
          <p:nvPr/>
        </p:nvPicPr>
        <p:blipFill>
          <a:blip r:embed="rId3"/>
          <a:srcRect/>
          <a:stretch>
            <a:fillRect/>
          </a:stretch>
        </p:blipFill>
        <p:spPr bwMode="auto">
          <a:xfrm>
            <a:off x="1766888" y="1714488"/>
            <a:ext cx="5610225" cy="3838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21</a:t>
            </a:fld>
            <a:endParaRPr lang="es-ES" dirty="0"/>
          </a:p>
        </p:txBody>
      </p:sp>
      <p:sp>
        <p:nvSpPr>
          <p:cNvPr id="12" name="Rectangle 7"/>
          <p:cNvSpPr>
            <a:spLocks noChangeArrowheads="1"/>
          </p:cNvSpPr>
          <p:nvPr/>
        </p:nvSpPr>
        <p:spPr bwMode="auto">
          <a:xfrm>
            <a:off x="533094" y="1714488"/>
            <a:ext cx="8071354"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Valoración</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Es difícil no creer que la acumulación de capital es un elemento importante para entender el crecimiento económico. </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El marco que hemos discutido no deja ninguna duda de que esto es verdad y va más allá del marco de la contabilidad del crecimiento discutido en la exposición anterior.</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La acumulación de capital físico, sin embargo, es sólo una pieza del rompecabezas (recordar el residuo de </a:t>
            </a:r>
            <a:r>
              <a:rPr lang="es-ES" sz="1600" dirty="0" err="1" smtClean="0">
                <a:ea typeface="Calibri" pitchFamily="34" charset="0"/>
                <a:cs typeface="Arial" pitchFamily="34" charset="0"/>
              </a:rPr>
              <a:t>Solow</a:t>
            </a:r>
            <a:r>
              <a:rPr lang="es-ES" sz="1600" dirty="0" smtClean="0">
                <a:ea typeface="Calibri" pitchFamily="34" charset="0"/>
                <a:cs typeface="Arial" pitchFamily="34" charset="0"/>
              </a:rPr>
              <a:t>).</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u="sng" dirty="0" smtClean="0">
                <a:ea typeface="Calibri" pitchFamily="34" charset="0"/>
                <a:cs typeface="Arial" pitchFamily="34" charset="0"/>
              </a:rPr>
              <a:t>Podemos enriquecer el marco incluyendo dos elementos importantes: las externalidades y el capital humano.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r>
              <a:rPr lang="es-PE" sz="2400" b="1" dirty="0" smtClean="0"/>
              <a:t> aumentado</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22</a:t>
            </a:fld>
            <a:endParaRPr lang="es-ES" dirty="0"/>
          </a:p>
        </p:txBody>
      </p:sp>
      <p:sp>
        <p:nvSpPr>
          <p:cNvPr id="12" name="Rectangle 7"/>
          <p:cNvSpPr>
            <a:spLocks noChangeArrowheads="1"/>
          </p:cNvSpPr>
          <p:nvPr/>
        </p:nvSpPr>
        <p:spPr bwMode="auto">
          <a:xfrm>
            <a:off x="533094" y="1714488"/>
            <a:ext cx="80713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Podemos extender la función de producción agregada para incluir un factor adicional: el capital humano </a:t>
            </a:r>
            <a:r>
              <a:rPr lang="es-ES" sz="1600" i="1" dirty="0" smtClean="0">
                <a:ea typeface="Calibri" pitchFamily="34" charset="0"/>
                <a:cs typeface="Arial" pitchFamily="34" charset="0"/>
              </a:rPr>
              <a:t>H(t)</a:t>
            </a:r>
            <a:r>
              <a:rPr lang="es-ES" sz="1600" dirty="0" smtClean="0">
                <a:ea typeface="Calibri" pitchFamily="34" charset="0"/>
                <a:cs typeface="Arial" pitchFamily="34" charset="0"/>
              </a:rPr>
              <a:t>.</a:t>
            </a:r>
          </a:p>
        </p:txBody>
      </p:sp>
      <p:pic>
        <p:nvPicPr>
          <p:cNvPr id="14338" name="Picture 2"/>
          <p:cNvPicPr>
            <a:picLocks noChangeAspect="1" noChangeArrowheads="1"/>
          </p:cNvPicPr>
          <p:nvPr/>
        </p:nvPicPr>
        <p:blipFill>
          <a:blip r:embed="rId3"/>
          <a:srcRect/>
          <a:stretch>
            <a:fillRect/>
          </a:stretch>
        </p:blipFill>
        <p:spPr bwMode="auto">
          <a:xfrm>
            <a:off x="2557463" y="2371722"/>
            <a:ext cx="4029075" cy="628650"/>
          </a:xfrm>
          <a:prstGeom prst="rect">
            <a:avLst/>
          </a:prstGeom>
          <a:noFill/>
          <a:ln w="9525">
            <a:noFill/>
            <a:miter lim="800000"/>
            <a:headEnd/>
            <a:tailEnd/>
          </a:ln>
          <a:effectLst/>
        </p:spPr>
      </p:pic>
      <p:sp>
        <p:nvSpPr>
          <p:cNvPr id="6" name="Rectangle 7"/>
          <p:cNvSpPr>
            <a:spLocks noChangeArrowheads="1"/>
          </p:cNvSpPr>
          <p:nvPr/>
        </p:nvSpPr>
        <p:spPr bwMode="auto">
          <a:xfrm>
            <a:off x="500034" y="3129977"/>
            <a:ext cx="8071354"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Para simplificar supongamos que hay propensiones a ahorrar capital físico (</a:t>
            </a:r>
            <a:r>
              <a:rPr lang="es-ES" sz="1600" i="1" dirty="0" err="1" smtClean="0">
                <a:ea typeface="Calibri" pitchFamily="34" charset="0"/>
                <a:cs typeface="Arial" pitchFamily="34" charset="0"/>
              </a:rPr>
              <a:t>Sk</a:t>
            </a:r>
            <a:r>
              <a:rPr lang="es-ES" sz="1600" dirty="0" smtClean="0">
                <a:ea typeface="Calibri" pitchFamily="34" charset="0"/>
                <a:cs typeface="Arial" pitchFamily="34" charset="0"/>
              </a:rPr>
              <a:t>) y capital humano (</a:t>
            </a:r>
            <a:r>
              <a:rPr lang="es-ES" sz="1600" i="1" dirty="0" err="1" smtClean="0">
                <a:ea typeface="Calibri" pitchFamily="34" charset="0"/>
                <a:cs typeface="Arial" pitchFamily="34" charset="0"/>
              </a:rPr>
              <a:t>Sh</a:t>
            </a:r>
            <a:r>
              <a:rPr lang="es-ES" sz="1600" dirty="0" smtClean="0">
                <a:ea typeface="Calibri" pitchFamily="34" charset="0"/>
                <a:cs typeface="Arial" pitchFamily="34" charset="0"/>
              </a:rPr>
              <a:t>) constantes, y tasas de depreciación similares.</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Podemos obtener las ecuaciones de movimiento para ambos tipos de capital:</a:t>
            </a:r>
          </a:p>
        </p:txBody>
      </p:sp>
      <p:pic>
        <p:nvPicPr>
          <p:cNvPr id="14339" name="Picture 3"/>
          <p:cNvPicPr>
            <a:picLocks noChangeAspect="1" noChangeArrowheads="1"/>
          </p:cNvPicPr>
          <p:nvPr/>
        </p:nvPicPr>
        <p:blipFill>
          <a:blip r:embed="rId4"/>
          <a:srcRect/>
          <a:stretch>
            <a:fillRect/>
          </a:stretch>
        </p:blipFill>
        <p:spPr bwMode="auto">
          <a:xfrm>
            <a:off x="2905125" y="4286256"/>
            <a:ext cx="3333750" cy="952500"/>
          </a:xfrm>
          <a:prstGeom prst="rect">
            <a:avLst/>
          </a:prstGeom>
          <a:noFill/>
          <a:ln w="9525">
            <a:noFill/>
            <a:miter lim="800000"/>
            <a:headEnd/>
            <a:tailEnd/>
          </a:ln>
          <a:effectLst/>
        </p:spPr>
      </p:pic>
      <p:sp>
        <p:nvSpPr>
          <p:cNvPr id="9" name="Rectangle 7"/>
          <p:cNvSpPr>
            <a:spLocks noChangeArrowheads="1"/>
          </p:cNvSpPr>
          <p:nvPr/>
        </p:nvSpPr>
        <p:spPr bwMode="auto">
          <a:xfrm>
            <a:off x="500034" y="5357826"/>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Donde   </a:t>
            </a:r>
            <a:r>
              <a:rPr lang="es-ES" sz="1600" i="1" dirty="0" smtClean="0">
                <a:ea typeface="Calibri" pitchFamily="34" charset="0"/>
                <a:cs typeface="Arial" pitchFamily="34" charset="0"/>
              </a:rPr>
              <a:t>h = H/AL</a:t>
            </a:r>
            <a:r>
              <a:rPr lang="es-ES" sz="1600" dirty="0" smtClean="0">
                <a:ea typeface="Calibri" pitchFamily="34" charset="0"/>
                <a:cs typeface="Arial" pitchFamily="34" charset="0"/>
              </a:rPr>
              <a:t>, </a:t>
            </a:r>
            <a:r>
              <a:rPr lang="es-ES" sz="1600" i="1" dirty="0" smtClean="0">
                <a:ea typeface="Calibri" pitchFamily="34" charset="0"/>
                <a:cs typeface="Arial" pitchFamily="34" charset="0"/>
              </a:rPr>
              <a:t>k = K/AL  </a:t>
            </a:r>
            <a:r>
              <a:rPr lang="es-ES" sz="1600" dirty="0" smtClean="0">
                <a:ea typeface="Calibri" pitchFamily="34" charset="0"/>
                <a:cs typeface="Arial" pitchFamily="34" charset="0"/>
              </a:rPr>
              <a:t>e  </a:t>
            </a:r>
            <a:r>
              <a:rPr lang="es-ES" sz="1600" i="1" dirty="0" smtClean="0">
                <a:ea typeface="Calibri" pitchFamily="34" charset="0"/>
                <a:cs typeface="Arial" pitchFamily="34" charset="0"/>
              </a:rPr>
              <a:t>y = Y/AL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r>
              <a:rPr lang="es-PE" sz="2400" b="1" dirty="0" smtClean="0"/>
              <a:t> aumentado</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23</a:t>
            </a:fld>
            <a:endParaRPr lang="es-ES" dirty="0"/>
          </a:p>
        </p:txBody>
      </p:sp>
      <p:sp>
        <p:nvSpPr>
          <p:cNvPr id="12" name="Rectangle 7"/>
          <p:cNvSpPr>
            <a:spLocks noChangeArrowheads="1"/>
          </p:cNvSpPr>
          <p:nvPr/>
        </p:nvSpPr>
        <p:spPr bwMode="auto">
          <a:xfrm>
            <a:off x="533094" y="171448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En el estado estacionario,</a:t>
            </a:r>
          </a:p>
        </p:txBody>
      </p:sp>
      <p:sp>
        <p:nvSpPr>
          <p:cNvPr id="6" name="Rectangle 7"/>
          <p:cNvSpPr>
            <a:spLocks noChangeArrowheads="1"/>
          </p:cNvSpPr>
          <p:nvPr/>
        </p:nvSpPr>
        <p:spPr bwMode="auto">
          <a:xfrm>
            <a:off x="500034" y="3566228"/>
            <a:ext cx="80713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Utilizando la definición de Y/L, tomando logaritmos y suponiendo rendimientos similares de tecnología:</a:t>
            </a:r>
          </a:p>
        </p:txBody>
      </p:sp>
      <p:pic>
        <p:nvPicPr>
          <p:cNvPr id="15362" name="Picture 2"/>
          <p:cNvPicPr>
            <a:picLocks noChangeAspect="1" noChangeArrowheads="1"/>
          </p:cNvPicPr>
          <p:nvPr/>
        </p:nvPicPr>
        <p:blipFill>
          <a:blip r:embed="rId3"/>
          <a:srcRect/>
          <a:stretch>
            <a:fillRect/>
          </a:stretch>
        </p:blipFill>
        <p:spPr bwMode="auto">
          <a:xfrm>
            <a:off x="1871663" y="2062162"/>
            <a:ext cx="5400675" cy="12954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1866900" y="4214818"/>
            <a:ext cx="5410200" cy="160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r>
              <a:rPr lang="es-PE" sz="2400" b="1" dirty="0" smtClean="0"/>
              <a:t>El modelo de </a:t>
            </a:r>
            <a:r>
              <a:rPr lang="es-PE" sz="2400" b="1" dirty="0" err="1" smtClean="0"/>
              <a:t>Solow</a:t>
            </a:r>
            <a:r>
              <a:rPr lang="es-PE" dirty="0" smtClean="0"/>
              <a:t> aumentado</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24</a:t>
            </a:fld>
            <a:endParaRPr lang="es-ES" dirty="0"/>
          </a:p>
        </p:txBody>
      </p:sp>
      <p:sp>
        <p:nvSpPr>
          <p:cNvPr id="12" name="Rectangle 7"/>
          <p:cNvSpPr>
            <a:spLocks noChangeArrowheads="1"/>
          </p:cNvSpPr>
          <p:nvPr/>
        </p:nvSpPr>
        <p:spPr bwMode="auto">
          <a:xfrm>
            <a:off x="533094" y="1714488"/>
            <a:ext cx="8071354"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err="1" smtClean="0">
                <a:ea typeface="Calibri" pitchFamily="34" charset="0"/>
                <a:cs typeface="Arial" pitchFamily="34" charset="0"/>
              </a:rPr>
              <a:t>Mankiw</a:t>
            </a:r>
            <a:r>
              <a:rPr lang="es-ES" sz="1600" dirty="0" smtClean="0">
                <a:ea typeface="Calibri" pitchFamily="34" charset="0"/>
                <a:cs typeface="Arial" pitchFamily="34" charset="0"/>
              </a:rPr>
              <a:t>, </a:t>
            </a:r>
            <a:r>
              <a:rPr lang="es-ES" sz="1600" dirty="0" err="1" smtClean="0">
                <a:ea typeface="Calibri" pitchFamily="34" charset="0"/>
                <a:cs typeface="Arial" pitchFamily="34" charset="0"/>
              </a:rPr>
              <a:t>Romer</a:t>
            </a:r>
            <a:r>
              <a:rPr lang="es-ES" sz="1600" dirty="0" smtClean="0">
                <a:ea typeface="Calibri" pitchFamily="34" charset="0"/>
                <a:cs typeface="Arial" pitchFamily="34" charset="0"/>
              </a:rPr>
              <a:t> y </a:t>
            </a:r>
            <a:r>
              <a:rPr lang="es-ES" sz="1600" dirty="0" err="1" smtClean="0">
                <a:ea typeface="Calibri" pitchFamily="34" charset="0"/>
                <a:cs typeface="Arial" pitchFamily="34" charset="0"/>
              </a:rPr>
              <a:t>Weil</a:t>
            </a:r>
            <a:r>
              <a:rPr lang="es-ES" sz="1600" dirty="0" smtClean="0">
                <a:ea typeface="Calibri" pitchFamily="34" charset="0"/>
                <a:cs typeface="Arial" pitchFamily="34" charset="0"/>
              </a:rPr>
              <a:t> (2992) estiman esta ecuación. </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Como indicador de la </a:t>
            </a:r>
            <a:r>
              <a:rPr lang="es-ES" sz="1600" i="1" dirty="0" err="1" smtClean="0">
                <a:ea typeface="Calibri" pitchFamily="34" charset="0"/>
                <a:cs typeface="Arial" pitchFamily="34" charset="0"/>
              </a:rPr>
              <a:t>Sh</a:t>
            </a:r>
            <a:r>
              <a:rPr lang="es-ES" sz="1600" dirty="0" smtClean="0">
                <a:ea typeface="Calibri" pitchFamily="34" charset="0"/>
                <a:cs typeface="Arial" pitchFamily="34" charset="0"/>
              </a:rPr>
              <a:t> utilizan la fracción de la población con educación secundaria (12 a 17 años) x fracción de la población en edad de trabajar que está en edad escolar (15-19 años).  “Escolaridad”</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Un proxy muy cruda para la proporción de población joven que permanece en la escuela en lugar de trabajar. </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Es discutible qué tan bien esto podría representar </a:t>
            </a:r>
            <a:r>
              <a:rPr lang="es-ES" sz="1600" i="1" dirty="0" err="1" smtClean="0">
                <a:ea typeface="Calibri" pitchFamily="34" charset="0"/>
                <a:cs typeface="Arial" pitchFamily="34" charset="0"/>
              </a:rPr>
              <a:t>Sh.</a:t>
            </a:r>
            <a:endParaRPr lang="es-ES" sz="1600" i="1" dirty="0" smtClean="0">
              <a:ea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r>
              <a:rPr lang="es-PE" sz="2400" b="1" dirty="0" smtClean="0"/>
              <a:t>El modelo de </a:t>
            </a:r>
            <a:r>
              <a:rPr lang="es-PE" sz="2400" b="1" dirty="0" err="1" smtClean="0"/>
              <a:t>Solow</a:t>
            </a:r>
            <a:r>
              <a:rPr lang="es-PE" dirty="0" smtClean="0"/>
              <a:t> aumentado</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25</a:t>
            </a:fld>
            <a:endParaRPr lang="es-ES" dirty="0"/>
          </a:p>
        </p:txBody>
      </p:sp>
      <p:pic>
        <p:nvPicPr>
          <p:cNvPr id="16386" name="Picture 2"/>
          <p:cNvPicPr>
            <a:picLocks noChangeAspect="1" noChangeArrowheads="1"/>
          </p:cNvPicPr>
          <p:nvPr/>
        </p:nvPicPr>
        <p:blipFill>
          <a:blip r:embed="rId3"/>
          <a:srcRect/>
          <a:stretch>
            <a:fillRect/>
          </a:stretch>
        </p:blipFill>
        <p:spPr bwMode="auto">
          <a:xfrm>
            <a:off x="2206250" y="1000108"/>
            <a:ext cx="4723204" cy="5453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r>
              <a:rPr lang="es-PE" sz="2400" b="1" dirty="0" smtClean="0"/>
              <a:t>El modelo de </a:t>
            </a:r>
            <a:r>
              <a:rPr lang="es-PE" sz="2400" b="1" dirty="0" err="1" smtClean="0"/>
              <a:t>Solow</a:t>
            </a:r>
            <a:r>
              <a:rPr lang="es-PE" sz="2400" b="1" dirty="0" smtClean="0"/>
              <a:t> </a:t>
            </a:r>
            <a:r>
              <a:rPr lang="es-PE" dirty="0" smtClean="0"/>
              <a:t>aumentado</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26</a:t>
            </a:fld>
            <a:endParaRPr lang="es-ES" dirty="0"/>
          </a:p>
        </p:txBody>
      </p:sp>
      <p:sp>
        <p:nvSpPr>
          <p:cNvPr id="12" name="Rectangle 7"/>
          <p:cNvSpPr>
            <a:spLocks noChangeArrowheads="1"/>
          </p:cNvSpPr>
          <p:nvPr/>
        </p:nvSpPr>
        <p:spPr bwMode="auto">
          <a:xfrm>
            <a:off x="533094" y="1714488"/>
            <a:ext cx="8071354"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r>
              <a:rPr lang="es-ES" sz="1600" b="1" dirty="0" smtClean="0">
                <a:ea typeface="Calibri" pitchFamily="34" charset="0"/>
                <a:cs typeface="Arial" pitchFamily="34" charset="0"/>
              </a:rPr>
              <a:t>Principales hallazgos</a:t>
            </a:r>
          </a:p>
          <a:p>
            <a:pPr marL="173038" indent="-173038" algn="just"/>
            <a:endParaRPr lang="es-ES" sz="1600" b="1"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Medida de capital humano (ESCOLARIDAD) entra en forma positiva y significativa</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Los coeficientes de </a:t>
            </a:r>
            <a:r>
              <a:rPr lang="es-ES" sz="1600" dirty="0" err="1" smtClean="0">
                <a:ea typeface="Calibri" pitchFamily="34" charset="0"/>
                <a:cs typeface="Arial" pitchFamily="34" charset="0"/>
              </a:rPr>
              <a:t>ln</a:t>
            </a:r>
            <a:r>
              <a:rPr lang="es-ES" sz="1600" dirty="0" smtClean="0">
                <a:ea typeface="Calibri" pitchFamily="34" charset="0"/>
                <a:cs typeface="Arial" pitchFamily="34" charset="0"/>
              </a:rPr>
              <a:t>(I/Y), </a:t>
            </a:r>
            <a:r>
              <a:rPr lang="es-ES" sz="1600" dirty="0" err="1" smtClean="0">
                <a:ea typeface="Calibri" pitchFamily="34" charset="0"/>
                <a:cs typeface="Arial" pitchFamily="34" charset="0"/>
              </a:rPr>
              <a:t>ln</a:t>
            </a:r>
            <a:r>
              <a:rPr lang="es-ES" sz="1600" dirty="0" smtClean="0">
                <a:ea typeface="Calibri" pitchFamily="34" charset="0"/>
                <a:cs typeface="Arial" pitchFamily="34" charset="0"/>
              </a:rPr>
              <a:t>(escolaridad) y </a:t>
            </a:r>
            <a:r>
              <a:rPr lang="es-ES" sz="1600" dirty="0" err="1" smtClean="0">
                <a:ea typeface="Calibri" pitchFamily="34" charset="0"/>
                <a:cs typeface="Arial" pitchFamily="34" charset="0"/>
              </a:rPr>
              <a:t>ln</a:t>
            </a:r>
            <a:r>
              <a:rPr lang="es-ES" sz="1600" dirty="0" smtClean="0">
                <a:ea typeface="Calibri" pitchFamily="34" charset="0"/>
                <a:cs typeface="Arial" pitchFamily="34" charset="0"/>
              </a:rPr>
              <a:t>(</a:t>
            </a:r>
            <a:r>
              <a:rPr lang="es-ES" sz="1600" dirty="0" err="1" smtClean="0">
                <a:ea typeface="Calibri" pitchFamily="34" charset="0"/>
                <a:cs typeface="Arial" pitchFamily="34" charset="0"/>
              </a:rPr>
              <a:t>n+g+d</a:t>
            </a:r>
            <a:r>
              <a:rPr lang="es-ES" sz="1600" dirty="0" smtClean="0">
                <a:ea typeface="Calibri" pitchFamily="34" charset="0"/>
                <a:cs typeface="Arial" pitchFamily="34" charset="0"/>
              </a:rPr>
              <a:t>) suman cero (la restricción del modelo).</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Modelo parece explicar casi el 80% de la variación de fondo.</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Una vez más, un gran problema es cómo interpretar los resultados.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ctrTitle"/>
          </p:nvPr>
        </p:nvSpPr>
        <p:spPr>
          <a:xfrm>
            <a:off x="3779912" y="2852738"/>
            <a:ext cx="5256584" cy="504825"/>
          </a:xfrm>
        </p:spPr>
        <p:txBody>
          <a:bodyPr/>
          <a:lstStyle/>
          <a:p>
            <a:pPr marL="514350" indent="-514350" eaLnBrk="1" hangingPunct="1"/>
            <a:r>
              <a:rPr lang="es-ES" dirty="0" smtClean="0"/>
              <a:t>El modelo de crecimiento </a:t>
            </a:r>
            <a:br>
              <a:rPr lang="es-ES" dirty="0" smtClean="0"/>
            </a:br>
            <a:r>
              <a:rPr lang="es-ES" dirty="0" smtClean="0"/>
              <a:t>de </a:t>
            </a:r>
            <a:r>
              <a:rPr lang="es-PE" dirty="0" err="1" smtClean="0"/>
              <a:t>Solow</a:t>
            </a:r>
            <a:endParaRPr lang="es-P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ctrTitle"/>
          </p:nvPr>
        </p:nvSpPr>
        <p:spPr>
          <a:xfrm>
            <a:off x="3779912" y="2852738"/>
            <a:ext cx="5256584" cy="504825"/>
          </a:xfrm>
        </p:spPr>
        <p:txBody>
          <a:bodyPr/>
          <a:lstStyle/>
          <a:p>
            <a:pPr marL="514350" indent="-514350" eaLnBrk="1" hangingPunct="1"/>
            <a:r>
              <a:rPr lang="es-ES" dirty="0" smtClean="0"/>
              <a:t>El modelo de crecimiento </a:t>
            </a:r>
            <a:br>
              <a:rPr lang="es-ES" dirty="0" smtClean="0"/>
            </a:br>
            <a:r>
              <a:rPr lang="es-ES" dirty="0" smtClean="0"/>
              <a:t>de </a:t>
            </a:r>
            <a:r>
              <a:rPr lang="es-PE" dirty="0" err="1" smtClean="0"/>
              <a:t>Solow</a:t>
            </a:r>
            <a:endParaRPr lang="es-PE"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4</a:t>
            </a:fld>
            <a:endParaRPr lang="es-ES" dirty="0"/>
          </a:p>
        </p:txBody>
      </p:sp>
      <p:sp>
        <p:nvSpPr>
          <p:cNvPr id="12" name="Rectangle 7"/>
          <p:cNvSpPr>
            <a:spLocks noChangeArrowheads="1"/>
          </p:cNvSpPr>
          <p:nvPr/>
        </p:nvSpPr>
        <p:spPr bwMode="auto">
          <a:xfrm>
            <a:off x="533094" y="1714488"/>
            <a:ext cx="8071354"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El modelo de </a:t>
            </a:r>
            <a:r>
              <a:rPr lang="es-ES" sz="1600" dirty="0" err="1" smtClean="0">
                <a:ea typeface="Calibri" pitchFamily="34" charset="0"/>
                <a:cs typeface="Arial" pitchFamily="34" charset="0"/>
              </a:rPr>
              <a:t>Solow</a:t>
            </a:r>
            <a:r>
              <a:rPr lang="es-ES" sz="1600" dirty="0" smtClean="0">
                <a:ea typeface="Calibri" pitchFamily="34" charset="0"/>
                <a:cs typeface="Arial" pitchFamily="34" charset="0"/>
              </a:rPr>
              <a:t> es conocido como el modelo exógeno de crecimiento o modelo de crecimiento neoclásico.</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Es un modelo macroeconómico creado para explicar el crecimiento económico y las variables que inciden en este en el largo plazo.</a:t>
            </a:r>
          </a:p>
          <a:p>
            <a:pPr marL="173038" indent="-173038" algn="just">
              <a:buFont typeface="Arial" pitchFamily="34" charset="0"/>
              <a:buChar char="•"/>
            </a:pPr>
            <a:endParaRPr kumimoji="0" lang="en-US" sz="1600" b="0" i="0" u="none" strike="noStrike" cap="none" normalizeH="0" baseline="0" dirty="0" smtClean="0">
              <a:ln>
                <a:noFill/>
              </a:ln>
              <a:effectLst/>
              <a:ea typeface="Calibri" pitchFamily="34" charset="0"/>
              <a:cs typeface="Arial" pitchFamily="34" charset="0"/>
            </a:endParaRPr>
          </a:p>
          <a:p>
            <a:pPr marL="173038" indent="-173038" algn="just">
              <a:buFont typeface="Arial" pitchFamily="34" charset="0"/>
              <a:buChar char="•"/>
            </a:pPr>
            <a:r>
              <a:rPr lang="en-US" sz="1600" dirty="0" smtClean="0">
                <a:ea typeface="Calibri" pitchFamily="34" charset="0"/>
                <a:cs typeface="Arial" pitchFamily="34" charset="0"/>
              </a:rPr>
              <a:t>Es </a:t>
            </a:r>
            <a:r>
              <a:rPr lang="es-ES" sz="1600" dirty="0" smtClean="0">
                <a:ea typeface="Calibri" pitchFamily="34" charset="0"/>
                <a:cs typeface="Arial" pitchFamily="34" charset="0"/>
              </a:rPr>
              <a:t>el modelo seminal de los trabajos de crecimiento económico</a:t>
            </a:r>
            <a:r>
              <a:rPr lang="en-US" sz="1600" dirty="0" smtClean="0">
                <a:ea typeface="Calibri" pitchFamily="34" charset="0"/>
                <a:cs typeface="Arial" pitchFamily="34" charset="0"/>
              </a:rPr>
              <a:t>.</a:t>
            </a:r>
          </a:p>
          <a:p>
            <a:pPr marL="173038" indent="-173038" algn="just">
              <a:buFont typeface="Arial" pitchFamily="34" charset="0"/>
              <a:buChar char="•"/>
            </a:pPr>
            <a:endParaRPr lang="en-U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 Comienza asumiendo que toda la producción en la economía pueden ser agregada y hay una función de producción agregada que asigna los insumos disponibles (K y L) al producto agregado.</a:t>
            </a:r>
          </a:p>
          <a:p>
            <a:pPr marL="173038" indent="-173038" algn="just">
              <a:buFont typeface="Arial" pitchFamily="34" charset="0"/>
              <a:buChar char="•"/>
            </a:pPr>
            <a:endParaRPr kumimoji="0" lang="es-ES" sz="1600" b="0" i="0" u="none" strike="noStrike" cap="none" normalizeH="0" baseline="0" dirty="0" smtClean="0">
              <a:ln>
                <a:noFill/>
              </a:ln>
              <a:effectLst/>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Asume una función de producción </a:t>
            </a:r>
            <a:r>
              <a:rPr lang="es-ES" sz="1600" dirty="0" err="1" smtClean="0">
                <a:ea typeface="Calibri" pitchFamily="34" charset="0"/>
                <a:cs typeface="Arial" pitchFamily="34" charset="0"/>
              </a:rPr>
              <a:t>Cobb</a:t>
            </a:r>
            <a:r>
              <a:rPr lang="es-ES" sz="1600" dirty="0" smtClean="0">
                <a:ea typeface="Calibri" pitchFamily="34" charset="0"/>
                <a:cs typeface="Arial" pitchFamily="34" charset="0"/>
              </a:rPr>
              <a:t>-Douglas</a:t>
            </a:r>
            <a:endParaRPr kumimoji="0" lang="es-ES" sz="1600" b="0" i="0" u="none" strike="noStrike" cap="none" normalizeH="0" baseline="0" dirty="0" smtClean="0">
              <a:ln>
                <a:noFill/>
              </a:ln>
              <a:effectLst/>
              <a:ea typeface="Calibri" pitchFamily="34" charset="0"/>
              <a:cs typeface="Arial" pitchFamily="34" charset="0"/>
            </a:endParaRPr>
          </a:p>
          <a:p>
            <a:pPr marL="173038" lvl="0" indent="-173038" algn="just">
              <a:buFont typeface="Arial" pitchFamily="34" charset="0"/>
              <a:buChar char="•"/>
            </a:pPr>
            <a:endParaRPr kumimoji="0" lang="en-US" sz="500" b="0" i="0" u="none" strike="noStrike" cap="none" normalizeH="0" baseline="0" dirty="0" smtClean="0">
              <a:ln>
                <a:noFill/>
              </a:ln>
              <a:effectLst/>
              <a:ea typeface="Calibri" pitchFamily="34" charset="0"/>
              <a:cs typeface="Arial" pitchFamily="34" charset="0"/>
            </a:endParaRPr>
          </a:p>
        </p:txBody>
      </p:sp>
      <p:pic>
        <p:nvPicPr>
          <p:cNvPr id="2" name="Picture 2"/>
          <p:cNvPicPr>
            <a:picLocks noChangeAspect="1" noChangeArrowheads="1"/>
          </p:cNvPicPr>
          <p:nvPr/>
        </p:nvPicPr>
        <p:blipFill>
          <a:blip r:embed="rId3"/>
          <a:srcRect/>
          <a:stretch>
            <a:fillRect/>
          </a:stretch>
        </p:blipFill>
        <p:spPr bwMode="auto">
          <a:xfrm>
            <a:off x="2581289" y="5319730"/>
            <a:ext cx="3990975"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5</a:t>
            </a:fld>
            <a:endParaRPr lang="es-ES" dirty="0"/>
          </a:p>
        </p:txBody>
      </p:sp>
      <p:sp>
        <p:nvSpPr>
          <p:cNvPr id="12" name="Rectangle 7"/>
          <p:cNvSpPr>
            <a:spLocks noChangeArrowheads="1"/>
          </p:cNvSpPr>
          <p:nvPr/>
        </p:nvSpPr>
        <p:spPr bwMode="auto">
          <a:xfrm>
            <a:off x="533094" y="1714488"/>
            <a:ext cx="807135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Donde K(t) es el stock de capital, L(t) es la fuerza de trabajo y A(t) es la tecnología que está </a:t>
            </a:r>
            <a:r>
              <a:rPr lang="es-ES" sz="1600" b="1" i="1" dirty="0" smtClean="0">
                <a:ea typeface="Calibri" pitchFamily="34" charset="0"/>
                <a:cs typeface="Arial" pitchFamily="34" charset="0"/>
              </a:rPr>
              <a:t>multiplicando el factor trabajo</a:t>
            </a:r>
            <a:r>
              <a:rPr lang="es-ES" sz="1600" dirty="0" smtClean="0">
                <a:ea typeface="Calibri" pitchFamily="34" charset="0"/>
                <a:cs typeface="Arial" pitchFamily="34" charset="0"/>
              </a:rPr>
              <a:t>.</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La tecnología presenta rendimientos constantes a escala (esto es crucial).</a:t>
            </a:r>
          </a:p>
          <a:p>
            <a:pPr marL="173038" indent="-173038" algn="just">
              <a:buFont typeface="Arial" pitchFamily="34" charset="0"/>
              <a:buChar char="•"/>
            </a:pPr>
            <a:endParaRPr kumimoji="0" lang="es-ES" sz="1600" b="0" i="0" u="none" strike="noStrike" cap="none" normalizeH="0" baseline="0" dirty="0" smtClean="0">
              <a:ln>
                <a:noFill/>
              </a:ln>
              <a:effectLst/>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Asume que la población y la tecnología crecen de manera exógena y constante.</a:t>
            </a:r>
          </a:p>
        </p:txBody>
      </p:sp>
      <p:pic>
        <p:nvPicPr>
          <p:cNvPr id="2050" name="Picture 2"/>
          <p:cNvPicPr>
            <a:picLocks noChangeAspect="1" noChangeArrowheads="1"/>
          </p:cNvPicPr>
          <p:nvPr/>
        </p:nvPicPr>
        <p:blipFill>
          <a:blip r:embed="rId3"/>
          <a:srcRect/>
          <a:stretch>
            <a:fillRect/>
          </a:stretch>
        </p:blipFill>
        <p:spPr bwMode="auto">
          <a:xfrm>
            <a:off x="3486150" y="3357562"/>
            <a:ext cx="2171700" cy="857250"/>
          </a:xfrm>
          <a:prstGeom prst="rect">
            <a:avLst/>
          </a:prstGeom>
          <a:noFill/>
          <a:ln w="9525">
            <a:noFill/>
            <a:miter lim="800000"/>
            <a:headEnd/>
            <a:tailEnd/>
          </a:ln>
          <a:effectLst/>
        </p:spPr>
      </p:pic>
      <p:sp>
        <p:nvSpPr>
          <p:cNvPr id="7" name="Rectangle 7"/>
          <p:cNvSpPr>
            <a:spLocks noChangeArrowheads="1"/>
          </p:cNvSpPr>
          <p:nvPr/>
        </p:nvSpPr>
        <p:spPr bwMode="auto">
          <a:xfrm>
            <a:off x="500034" y="421481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Esto implica que</a:t>
            </a:r>
          </a:p>
        </p:txBody>
      </p:sp>
      <p:pic>
        <p:nvPicPr>
          <p:cNvPr id="2051" name="Picture 3"/>
          <p:cNvPicPr>
            <a:picLocks noChangeAspect="1" noChangeArrowheads="1"/>
          </p:cNvPicPr>
          <p:nvPr/>
        </p:nvPicPr>
        <p:blipFill>
          <a:blip r:embed="rId4"/>
          <a:srcRect/>
          <a:stretch>
            <a:fillRect/>
          </a:stretch>
        </p:blipFill>
        <p:spPr bwMode="auto">
          <a:xfrm>
            <a:off x="3638550" y="4314835"/>
            <a:ext cx="1866900" cy="542925"/>
          </a:xfrm>
          <a:prstGeom prst="rect">
            <a:avLst/>
          </a:prstGeom>
          <a:noFill/>
          <a:ln w="9525">
            <a:noFill/>
            <a:miter lim="800000"/>
            <a:headEnd/>
            <a:tailEnd/>
          </a:ln>
          <a:effectLst/>
        </p:spPr>
      </p:pic>
      <p:sp>
        <p:nvSpPr>
          <p:cNvPr id="9" name="Rectangle 7"/>
          <p:cNvSpPr>
            <a:spLocks noChangeArrowheads="1"/>
          </p:cNvSpPr>
          <p:nvPr/>
        </p:nvSpPr>
        <p:spPr bwMode="auto">
          <a:xfrm>
            <a:off x="500034" y="4876396"/>
            <a:ext cx="80713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Llamamos a A(t)L(t) como el </a:t>
            </a:r>
            <a:r>
              <a:rPr lang="es-ES" sz="1600" b="1" i="1" dirty="0" smtClean="0">
                <a:ea typeface="Calibri" pitchFamily="34" charset="0"/>
                <a:cs typeface="Arial" pitchFamily="34" charset="0"/>
              </a:rPr>
              <a:t>número de trabajo efectivo</a:t>
            </a:r>
            <a:r>
              <a:rPr lang="es-ES" sz="1600" dirty="0" smtClean="0">
                <a:ea typeface="Calibri" pitchFamily="34" charset="0"/>
                <a:cs typeface="Arial" pitchFamily="34" charset="0"/>
              </a:rPr>
              <a:t>. La fuerza de trabajo crece a una tasa de:</a:t>
            </a:r>
          </a:p>
        </p:txBody>
      </p:sp>
      <p:pic>
        <p:nvPicPr>
          <p:cNvPr id="2052" name="Picture 4"/>
          <p:cNvPicPr>
            <a:picLocks noChangeAspect="1" noChangeArrowheads="1"/>
          </p:cNvPicPr>
          <p:nvPr/>
        </p:nvPicPr>
        <p:blipFill>
          <a:blip r:embed="rId5"/>
          <a:srcRect/>
          <a:stretch>
            <a:fillRect/>
          </a:stretch>
        </p:blipFill>
        <p:spPr bwMode="auto">
          <a:xfrm>
            <a:off x="2995613" y="5486420"/>
            <a:ext cx="3152775" cy="80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6</a:t>
            </a:fld>
            <a:endParaRPr lang="es-ES" dirty="0"/>
          </a:p>
        </p:txBody>
      </p:sp>
      <p:sp>
        <p:nvSpPr>
          <p:cNvPr id="12" name="Rectangle 7"/>
          <p:cNvSpPr>
            <a:spLocks noChangeArrowheads="1"/>
          </p:cNvSpPr>
          <p:nvPr/>
        </p:nvSpPr>
        <p:spPr bwMode="auto">
          <a:xfrm>
            <a:off x="533094" y="1714488"/>
            <a:ext cx="807135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Definimos  </a:t>
            </a:r>
            <a:r>
              <a:rPr lang="es-ES" sz="1600" i="1" dirty="0" smtClean="0">
                <a:ea typeface="Calibri" pitchFamily="34" charset="0"/>
                <a:cs typeface="Arial" pitchFamily="34" charset="0"/>
              </a:rPr>
              <a:t>k</a:t>
            </a:r>
            <a:r>
              <a:rPr lang="es-ES" sz="1600" dirty="0" smtClean="0">
                <a:ea typeface="Calibri" pitchFamily="34" charset="0"/>
                <a:cs typeface="Arial" pitchFamily="34" charset="0"/>
              </a:rPr>
              <a:t>= K/L e  </a:t>
            </a:r>
            <a:r>
              <a:rPr lang="es-ES" sz="1600" i="1" dirty="0" smtClean="0">
                <a:ea typeface="Calibri" pitchFamily="34" charset="0"/>
                <a:cs typeface="Arial" pitchFamily="34" charset="0"/>
              </a:rPr>
              <a:t>y</a:t>
            </a:r>
            <a:r>
              <a:rPr lang="es-ES" sz="1600" dirty="0" smtClean="0">
                <a:ea typeface="Calibri" pitchFamily="34" charset="0"/>
                <a:cs typeface="Arial" pitchFamily="34" charset="0"/>
              </a:rPr>
              <a:t> = Y/L , el ratio de capital e ingreso por trabajador. El modelo hace hincapié en el rol de la acumulación de capital. Como el stock de capital crece, así también lo hace el ratio capital-trabajo.</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kumimoji="0" lang="es-ES" sz="1600" b="0" i="0" u="none" strike="noStrike" cap="none" normalizeH="0" baseline="0" dirty="0" smtClean="0">
                <a:ln>
                  <a:noFill/>
                </a:ln>
                <a:effectLst/>
                <a:ea typeface="Calibri" pitchFamily="34" charset="0"/>
                <a:cs typeface="Arial" pitchFamily="34" charset="0"/>
              </a:rPr>
              <a:t>Diferenciando</a:t>
            </a:r>
            <a:r>
              <a:rPr kumimoji="0" lang="en-US" sz="1600" b="0" i="0" u="none" strike="noStrike" cap="none" normalizeH="0" baseline="0" dirty="0" smtClean="0">
                <a:ln>
                  <a:noFill/>
                </a:ln>
                <a:effectLst/>
                <a:ea typeface="Calibri" pitchFamily="34" charset="0"/>
                <a:cs typeface="Arial" pitchFamily="34" charset="0"/>
              </a:rPr>
              <a:t>  </a:t>
            </a:r>
            <a:r>
              <a:rPr kumimoji="0" lang="en-US" sz="1600" b="0" i="1" u="none" strike="noStrike" cap="none" normalizeH="0" baseline="0" dirty="0" smtClean="0">
                <a:ln>
                  <a:noFill/>
                </a:ln>
                <a:effectLst/>
                <a:ea typeface="Calibri" pitchFamily="34" charset="0"/>
                <a:cs typeface="Arial" pitchFamily="34" charset="0"/>
              </a:rPr>
              <a:t>k</a:t>
            </a:r>
            <a:r>
              <a:rPr kumimoji="0" lang="en-US" sz="1600" b="0" i="0" u="none" strike="noStrike" cap="none" normalizeH="0" baseline="0" dirty="0" smtClean="0">
                <a:ln>
                  <a:noFill/>
                </a:ln>
                <a:effectLst/>
                <a:ea typeface="Calibri" pitchFamily="34" charset="0"/>
                <a:cs typeface="Arial" pitchFamily="34" charset="0"/>
              </a:rPr>
              <a:t> = K/AL, </a:t>
            </a:r>
            <a:r>
              <a:rPr kumimoji="0" lang="es-ES" sz="1600" b="0" i="0" u="none" strike="noStrike" cap="none" normalizeH="0" baseline="0" dirty="0" smtClean="0">
                <a:ln>
                  <a:noFill/>
                </a:ln>
                <a:effectLst/>
                <a:ea typeface="Calibri" pitchFamily="34" charset="0"/>
                <a:cs typeface="Arial" pitchFamily="34" charset="0"/>
              </a:rPr>
              <a:t>obtenemos:</a:t>
            </a:r>
            <a:r>
              <a:rPr kumimoji="0" lang="es-ES" sz="1600" b="0" i="0" u="none" strike="noStrike" cap="none" normalizeH="0" dirty="0" smtClean="0">
                <a:ln>
                  <a:noFill/>
                </a:ln>
                <a:effectLst/>
                <a:ea typeface="Calibri" pitchFamily="34" charset="0"/>
                <a:cs typeface="Arial" pitchFamily="34" charset="0"/>
              </a:rPr>
              <a:t> </a:t>
            </a:r>
            <a:endParaRPr kumimoji="0" lang="es-ES" sz="1600" b="0" i="0" u="none" strike="noStrike" cap="none" normalizeH="0" baseline="0" dirty="0" smtClean="0">
              <a:ln>
                <a:noFill/>
              </a:ln>
              <a:effectLst/>
              <a:ea typeface="Calibri"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3419475" y="2957515"/>
            <a:ext cx="2305050" cy="828675"/>
          </a:xfrm>
          <a:prstGeom prst="rect">
            <a:avLst/>
          </a:prstGeom>
          <a:noFill/>
          <a:ln w="9525">
            <a:noFill/>
            <a:miter lim="800000"/>
            <a:headEnd/>
            <a:tailEnd/>
          </a:ln>
          <a:effectLst/>
        </p:spPr>
      </p:pic>
      <p:sp>
        <p:nvSpPr>
          <p:cNvPr id="7" name="Rectangle 7"/>
          <p:cNvSpPr>
            <a:spLocks noChangeArrowheads="1"/>
          </p:cNvSpPr>
          <p:nvPr/>
        </p:nvSpPr>
        <p:spPr bwMode="auto">
          <a:xfrm>
            <a:off x="572612" y="3857628"/>
            <a:ext cx="8071354"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La decisión de ahorro es muy simple. Se asume que una proporción fija s de la renta se ahorra. Asimismo, la tasa de depreciación del capital también es constante.</a:t>
            </a:r>
          </a:p>
          <a:p>
            <a:pPr marL="173038" indent="-173038" algn="just">
              <a:buFont typeface="Arial" pitchFamily="34" charset="0"/>
              <a:buChar char="•"/>
            </a:pPr>
            <a:endParaRPr lang="es-ES" sz="1600" dirty="0" smtClean="0">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La ecuación de acumulación del capital es</a:t>
            </a:r>
          </a:p>
        </p:txBody>
      </p:sp>
      <p:pic>
        <p:nvPicPr>
          <p:cNvPr id="3075" name="Picture 3"/>
          <p:cNvPicPr>
            <a:picLocks noChangeAspect="1" noChangeArrowheads="1"/>
          </p:cNvPicPr>
          <p:nvPr/>
        </p:nvPicPr>
        <p:blipFill>
          <a:blip r:embed="rId4"/>
          <a:srcRect/>
          <a:stretch>
            <a:fillRect/>
          </a:stretch>
        </p:blipFill>
        <p:spPr bwMode="auto">
          <a:xfrm>
            <a:off x="3743325" y="4970088"/>
            <a:ext cx="1657350" cy="457200"/>
          </a:xfrm>
          <a:prstGeom prst="rect">
            <a:avLst/>
          </a:prstGeom>
          <a:noFill/>
          <a:ln w="9525">
            <a:noFill/>
            <a:miter lim="800000"/>
            <a:headEnd/>
            <a:tailEnd/>
          </a:ln>
          <a:effectLst/>
        </p:spPr>
      </p:pic>
      <p:sp>
        <p:nvSpPr>
          <p:cNvPr id="9" name="Rectangle 7"/>
          <p:cNvSpPr>
            <a:spLocks noChangeArrowheads="1"/>
          </p:cNvSpPr>
          <p:nvPr/>
        </p:nvSpPr>
        <p:spPr bwMode="auto">
          <a:xfrm>
            <a:off x="571472" y="5423616"/>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Lo cual a su vez implica que</a:t>
            </a:r>
          </a:p>
        </p:txBody>
      </p:sp>
      <p:pic>
        <p:nvPicPr>
          <p:cNvPr id="3076" name="Picture 4"/>
          <p:cNvPicPr>
            <a:picLocks noChangeAspect="1" noChangeArrowheads="1"/>
          </p:cNvPicPr>
          <p:nvPr/>
        </p:nvPicPr>
        <p:blipFill>
          <a:blip r:embed="rId5"/>
          <a:srcRect/>
          <a:stretch>
            <a:fillRect/>
          </a:stretch>
        </p:blipFill>
        <p:spPr bwMode="auto">
          <a:xfrm>
            <a:off x="3414713" y="5634058"/>
            <a:ext cx="2314575" cy="72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7</a:t>
            </a:fld>
            <a:endParaRPr lang="es-ES" dirty="0"/>
          </a:p>
        </p:txBody>
      </p:sp>
      <p:sp>
        <p:nvSpPr>
          <p:cNvPr id="12" name="Rectangle 7"/>
          <p:cNvSpPr>
            <a:spLocks noChangeArrowheads="1"/>
          </p:cNvSpPr>
          <p:nvPr/>
        </p:nvSpPr>
        <p:spPr bwMode="auto">
          <a:xfrm>
            <a:off x="533094" y="171448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De las ecuaciones (2) y (3) obtenemos:</a:t>
            </a:r>
            <a:endParaRPr kumimoji="0" lang="en-US" sz="500" b="0" i="0" u="none" strike="noStrike" cap="none" normalizeH="0" baseline="0" dirty="0" smtClean="0">
              <a:ln>
                <a:noFill/>
              </a:ln>
              <a:effectLst/>
              <a:ea typeface="Calibri" pitchFamily="34" charset="0"/>
              <a:cs typeface="Arial" pitchFamily="34" charset="0"/>
            </a:endParaRPr>
          </a:p>
        </p:txBody>
      </p:sp>
      <p:pic>
        <p:nvPicPr>
          <p:cNvPr id="4098" name="Picture 2"/>
          <p:cNvPicPr>
            <a:picLocks noChangeAspect="1" noChangeArrowheads="1"/>
          </p:cNvPicPr>
          <p:nvPr/>
        </p:nvPicPr>
        <p:blipFill>
          <a:blip r:embed="rId3"/>
          <a:srcRect/>
          <a:stretch>
            <a:fillRect/>
          </a:stretch>
        </p:blipFill>
        <p:spPr bwMode="auto">
          <a:xfrm>
            <a:off x="2776538" y="2090732"/>
            <a:ext cx="3590925" cy="552450"/>
          </a:xfrm>
          <a:prstGeom prst="rect">
            <a:avLst/>
          </a:prstGeom>
          <a:noFill/>
          <a:ln w="9525">
            <a:noFill/>
            <a:miter lim="800000"/>
            <a:headEnd/>
            <a:tailEnd/>
          </a:ln>
          <a:effectLst/>
        </p:spPr>
      </p:pic>
      <p:sp>
        <p:nvSpPr>
          <p:cNvPr id="7" name="Rectangle 7"/>
          <p:cNvSpPr>
            <a:spLocks noChangeArrowheads="1"/>
          </p:cNvSpPr>
          <p:nvPr/>
        </p:nvSpPr>
        <p:spPr bwMode="auto">
          <a:xfrm>
            <a:off x="500034" y="2714620"/>
            <a:ext cx="80713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Esta es la ecuación de movimiento de capital, también conocida como ecuación fundamental de crecimiento de </a:t>
            </a:r>
            <a:r>
              <a:rPr lang="es-ES" sz="1600" dirty="0" err="1" smtClean="0">
                <a:ea typeface="Calibri" pitchFamily="34" charset="0"/>
                <a:cs typeface="Arial" pitchFamily="34" charset="0"/>
              </a:rPr>
              <a:t>Solow</a:t>
            </a:r>
            <a:endParaRPr kumimoji="0" lang="en-US" sz="500" b="0" i="0" u="none" strike="noStrike" cap="none" normalizeH="0" baseline="0" dirty="0" smtClean="0">
              <a:ln>
                <a:noFill/>
              </a:ln>
              <a:effectLst/>
              <a:ea typeface="Calibri" pitchFamily="34" charset="0"/>
              <a:cs typeface="Arial" pitchFamily="34" charset="0"/>
            </a:endParaRPr>
          </a:p>
        </p:txBody>
      </p:sp>
      <p:pic>
        <p:nvPicPr>
          <p:cNvPr id="4099" name="Picture 3"/>
          <p:cNvPicPr>
            <a:picLocks noChangeAspect="1" noChangeArrowheads="1"/>
          </p:cNvPicPr>
          <p:nvPr/>
        </p:nvPicPr>
        <p:blipFill>
          <a:blip r:embed="rId4"/>
          <a:srcRect/>
          <a:stretch>
            <a:fillRect/>
          </a:stretch>
        </p:blipFill>
        <p:spPr bwMode="auto">
          <a:xfrm>
            <a:off x="2569277" y="3251181"/>
            <a:ext cx="4002987" cy="33210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8</a:t>
            </a:fld>
            <a:endParaRPr lang="es-ES" dirty="0"/>
          </a:p>
        </p:txBody>
      </p:sp>
      <p:sp>
        <p:nvSpPr>
          <p:cNvPr id="12" name="Rectangle 7"/>
          <p:cNvSpPr>
            <a:spLocks noChangeArrowheads="1"/>
          </p:cNvSpPr>
          <p:nvPr/>
        </p:nvSpPr>
        <p:spPr bwMode="auto">
          <a:xfrm>
            <a:off x="533094" y="171448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Podemos encontrar el estado estacionario (k*)</a:t>
            </a:r>
            <a:endParaRPr kumimoji="0" lang="en-US" sz="500" b="0" i="0" u="none" strike="noStrike" cap="none" normalizeH="0" baseline="0" dirty="0" smtClean="0">
              <a:ln>
                <a:noFill/>
              </a:ln>
              <a:effectLst/>
              <a:ea typeface="Calibri" pitchFamily="34" charset="0"/>
              <a:cs typeface="Arial" pitchFamily="34" charset="0"/>
            </a:endParaRPr>
          </a:p>
        </p:txBody>
      </p:sp>
      <p:sp>
        <p:nvSpPr>
          <p:cNvPr id="7" name="Rectangle 7"/>
          <p:cNvSpPr>
            <a:spLocks noChangeArrowheads="1"/>
          </p:cNvSpPr>
          <p:nvPr/>
        </p:nvSpPr>
        <p:spPr bwMode="auto">
          <a:xfrm>
            <a:off x="500034" y="4272985"/>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Note que si, </a:t>
            </a:r>
            <a:endParaRPr kumimoji="0" lang="en-US" sz="500" b="0" i="0" u="none" strike="noStrike" cap="none" normalizeH="0" baseline="0" dirty="0" smtClean="0">
              <a:ln>
                <a:noFill/>
              </a:ln>
              <a:effectLst/>
              <a:ea typeface="Calibri" pitchFamily="34" charset="0"/>
              <a:cs typeface="Arial" pitchFamily="34" charset="0"/>
            </a:endParaRPr>
          </a:p>
        </p:txBody>
      </p:sp>
      <p:pic>
        <p:nvPicPr>
          <p:cNvPr id="5122" name="Picture 2"/>
          <p:cNvPicPr>
            <a:picLocks noChangeAspect="1" noChangeArrowheads="1"/>
          </p:cNvPicPr>
          <p:nvPr/>
        </p:nvPicPr>
        <p:blipFill>
          <a:blip r:embed="rId3"/>
          <a:srcRect/>
          <a:stretch>
            <a:fillRect/>
          </a:stretch>
        </p:blipFill>
        <p:spPr bwMode="auto">
          <a:xfrm>
            <a:off x="3205163" y="2071678"/>
            <a:ext cx="2733675" cy="2124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2571736" y="4786325"/>
            <a:ext cx="885825" cy="4286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4214810" y="4762513"/>
            <a:ext cx="676275" cy="523875"/>
          </a:xfrm>
          <a:prstGeom prst="rect">
            <a:avLst/>
          </a:prstGeom>
          <a:noFill/>
          <a:ln w="9525">
            <a:noFill/>
            <a:miter lim="800000"/>
            <a:headEnd/>
            <a:tailEnd/>
          </a:ln>
          <a:effectLst/>
        </p:spPr>
      </p:pic>
      <p:sp>
        <p:nvSpPr>
          <p:cNvPr id="13" name="12 Flecha derecha"/>
          <p:cNvSpPr/>
          <p:nvPr/>
        </p:nvSpPr>
        <p:spPr>
          <a:xfrm>
            <a:off x="3643306" y="5000636"/>
            <a:ext cx="428628" cy="142876"/>
          </a:xfrm>
          <a:prstGeom prst="rightArrow">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25" name="Picture 5"/>
          <p:cNvPicPr>
            <a:picLocks noChangeAspect="1" noChangeArrowheads="1"/>
          </p:cNvPicPr>
          <p:nvPr/>
        </p:nvPicPr>
        <p:blipFill>
          <a:blip r:embed="rId6"/>
          <a:srcRect/>
          <a:stretch>
            <a:fillRect/>
          </a:stretch>
        </p:blipFill>
        <p:spPr bwMode="auto">
          <a:xfrm>
            <a:off x="2571736" y="5286388"/>
            <a:ext cx="876300" cy="466725"/>
          </a:xfrm>
          <a:prstGeom prst="rect">
            <a:avLst/>
          </a:prstGeom>
          <a:noFill/>
          <a:ln w="9525">
            <a:noFill/>
            <a:miter lim="800000"/>
            <a:headEnd/>
            <a:tailEnd/>
          </a:ln>
          <a:effectLst/>
        </p:spPr>
      </p:pic>
      <p:sp>
        <p:nvSpPr>
          <p:cNvPr id="14" name="13 Flecha derecha"/>
          <p:cNvSpPr/>
          <p:nvPr/>
        </p:nvSpPr>
        <p:spPr>
          <a:xfrm>
            <a:off x="3643306" y="5500702"/>
            <a:ext cx="428628" cy="142876"/>
          </a:xfrm>
          <a:prstGeom prst="rightArrow">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26" name="Picture 6"/>
          <p:cNvPicPr>
            <a:picLocks noChangeAspect="1" noChangeArrowheads="1"/>
          </p:cNvPicPr>
          <p:nvPr/>
        </p:nvPicPr>
        <p:blipFill>
          <a:blip r:embed="rId7"/>
          <a:srcRect/>
          <a:stretch>
            <a:fillRect/>
          </a:stretch>
        </p:blipFill>
        <p:spPr bwMode="auto">
          <a:xfrm>
            <a:off x="4233863" y="5357826"/>
            <a:ext cx="676275" cy="41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1403648" y="260649"/>
            <a:ext cx="7668343" cy="576064"/>
          </a:xfrm>
        </p:spPr>
        <p:txBody>
          <a:bodyPr/>
          <a:lstStyle/>
          <a:p>
            <a:pPr algn="l"/>
            <a:r>
              <a:rPr lang="es-PE" sz="2400" b="1" dirty="0" smtClean="0"/>
              <a:t>El modelo de </a:t>
            </a:r>
            <a:r>
              <a:rPr lang="es-PE" sz="2400" b="1" dirty="0" err="1" smtClean="0"/>
              <a:t>Solow</a:t>
            </a:r>
            <a:endParaRPr lang="es-ES" sz="2400" b="1" dirty="0" smtClean="0"/>
          </a:p>
        </p:txBody>
      </p:sp>
      <p:sp>
        <p:nvSpPr>
          <p:cNvPr id="11" name="2 Marcador de número de diapositiva"/>
          <p:cNvSpPr>
            <a:spLocks noGrp="1"/>
          </p:cNvSpPr>
          <p:nvPr>
            <p:ph type="sldNum" sz="quarter" idx="11"/>
          </p:nvPr>
        </p:nvSpPr>
        <p:spPr>
          <a:xfrm>
            <a:off x="4211638" y="6661150"/>
            <a:ext cx="466725" cy="196850"/>
          </a:xfrm>
        </p:spPr>
        <p:txBody>
          <a:bodyPr/>
          <a:lstStyle/>
          <a:p>
            <a:pPr>
              <a:defRPr/>
            </a:pPr>
            <a:fld id="{FC83227B-D85E-4166-90FE-0CEFDF890015}" type="slidenum">
              <a:rPr lang="es-ES" smtClean="0"/>
              <a:pPr>
                <a:defRPr/>
              </a:pPr>
              <a:t>9</a:t>
            </a:fld>
            <a:endParaRPr lang="es-ES" dirty="0"/>
          </a:p>
        </p:txBody>
      </p:sp>
      <p:sp>
        <p:nvSpPr>
          <p:cNvPr id="12" name="Rectangle 7"/>
          <p:cNvSpPr>
            <a:spLocks noChangeArrowheads="1"/>
          </p:cNvSpPr>
          <p:nvPr/>
        </p:nvSpPr>
        <p:spPr bwMode="auto">
          <a:xfrm>
            <a:off x="533094" y="1714488"/>
            <a:ext cx="8071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Ahora definimos,</a:t>
            </a:r>
            <a:endParaRPr kumimoji="0" lang="en-US" sz="500" b="0" i="0" u="none" strike="noStrike" cap="none" normalizeH="0" baseline="0" dirty="0" smtClean="0">
              <a:ln>
                <a:noFill/>
              </a:ln>
              <a:effectLst/>
              <a:ea typeface="Calibri" pitchFamily="34" charset="0"/>
              <a:cs typeface="Arial" pitchFamily="34" charset="0"/>
            </a:endParaRPr>
          </a:p>
        </p:txBody>
      </p:sp>
      <p:sp>
        <p:nvSpPr>
          <p:cNvPr id="7" name="Rectangle 7"/>
          <p:cNvSpPr>
            <a:spLocks noChangeArrowheads="1"/>
          </p:cNvSpPr>
          <p:nvPr/>
        </p:nvSpPr>
        <p:spPr bwMode="auto">
          <a:xfrm>
            <a:off x="500034" y="3071810"/>
            <a:ext cx="807135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lang="es-ES" sz="1600" dirty="0" smtClean="0">
                <a:ea typeface="Calibri" pitchFamily="34" charset="0"/>
                <a:cs typeface="Arial" pitchFamily="34" charset="0"/>
              </a:rPr>
              <a:t>Como las tasas de crecimiento del capital per cápita y el ingreso per cápita.</a:t>
            </a:r>
          </a:p>
          <a:p>
            <a:pPr marL="173038" indent="-173038" algn="just">
              <a:buFont typeface="Arial" pitchFamily="34" charset="0"/>
              <a:buChar char="•"/>
            </a:pPr>
            <a:endParaRPr kumimoji="0" lang="es-ES" sz="1600" b="0" i="0" u="none" strike="noStrike" cap="none" normalizeH="0" baseline="0" dirty="0" smtClean="0">
              <a:ln>
                <a:noFill/>
              </a:ln>
              <a:effectLst/>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En estado estacionario</a:t>
            </a:r>
            <a:endParaRPr kumimoji="0" lang="en-US" sz="500" b="0" i="0" u="none" strike="noStrike" cap="none" normalizeH="0" baseline="0" dirty="0" smtClean="0">
              <a:ln>
                <a:noFill/>
              </a:ln>
              <a:effectLst/>
              <a:ea typeface="Calibri" pitchFamily="34" charset="0"/>
              <a:cs typeface="Arial" pitchFamily="34" charset="0"/>
            </a:endParaRPr>
          </a:p>
        </p:txBody>
      </p:sp>
      <p:pic>
        <p:nvPicPr>
          <p:cNvPr id="6146" name="Picture 2"/>
          <p:cNvPicPr>
            <a:picLocks noChangeAspect="1" noChangeArrowheads="1"/>
          </p:cNvPicPr>
          <p:nvPr/>
        </p:nvPicPr>
        <p:blipFill>
          <a:blip r:embed="rId3"/>
          <a:srcRect/>
          <a:stretch>
            <a:fillRect/>
          </a:stretch>
        </p:blipFill>
        <p:spPr bwMode="auto">
          <a:xfrm>
            <a:off x="1990723" y="2000240"/>
            <a:ext cx="2295525" cy="990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4986355" y="2000240"/>
            <a:ext cx="2085975" cy="10096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3457575" y="3714752"/>
            <a:ext cx="2228850" cy="819150"/>
          </a:xfrm>
          <a:prstGeom prst="rect">
            <a:avLst/>
          </a:prstGeom>
          <a:noFill/>
          <a:ln w="9525">
            <a:noFill/>
            <a:miter lim="800000"/>
            <a:headEnd/>
            <a:tailEnd/>
          </a:ln>
          <a:effectLst/>
        </p:spPr>
      </p:pic>
      <p:sp>
        <p:nvSpPr>
          <p:cNvPr id="16" name="Rectangle 7"/>
          <p:cNvSpPr>
            <a:spLocks noChangeArrowheads="1"/>
          </p:cNvSpPr>
          <p:nvPr/>
        </p:nvSpPr>
        <p:spPr bwMode="auto">
          <a:xfrm>
            <a:off x="572612" y="4643446"/>
            <a:ext cx="8071354"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indent="-173038" algn="just">
              <a:buFont typeface="Arial" pitchFamily="34" charset="0"/>
              <a:buChar char="•"/>
            </a:pPr>
            <a:r>
              <a:rPr kumimoji="0" lang="es-ES" sz="1600" b="0" i="0" u="none" strike="noStrike" cap="none" normalizeH="0" baseline="0" dirty="0" smtClean="0">
                <a:ln>
                  <a:noFill/>
                </a:ln>
                <a:effectLst/>
                <a:ea typeface="Calibri" pitchFamily="34" charset="0"/>
                <a:cs typeface="Arial" pitchFamily="34" charset="0"/>
              </a:rPr>
              <a:t>En</a:t>
            </a:r>
            <a:r>
              <a:rPr kumimoji="0" lang="es-ES" sz="1600" b="0" i="0" u="none" strike="noStrike" cap="none" normalizeH="0" dirty="0" smtClean="0">
                <a:ln>
                  <a:noFill/>
                </a:ln>
                <a:effectLst/>
                <a:ea typeface="Calibri" pitchFamily="34" charset="0"/>
                <a:cs typeface="Arial" pitchFamily="34" charset="0"/>
              </a:rPr>
              <a:t> estado estacionario la tasas de crecimiento de la economía es igual a la del progreso tecnológico. El modelo de </a:t>
            </a:r>
            <a:r>
              <a:rPr kumimoji="0" lang="es-ES" sz="1600" b="0" i="0" u="none" strike="noStrike" cap="none" normalizeH="0" dirty="0" err="1" smtClean="0">
                <a:ln>
                  <a:noFill/>
                </a:ln>
                <a:effectLst/>
                <a:ea typeface="Calibri" pitchFamily="34" charset="0"/>
                <a:cs typeface="Arial" pitchFamily="34" charset="0"/>
              </a:rPr>
              <a:t>Solow</a:t>
            </a:r>
            <a:r>
              <a:rPr kumimoji="0" lang="es-ES" sz="1600" b="0" i="0" u="none" strike="noStrike" cap="none" normalizeH="0" dirty="0" smtClean="0">
                <a:ln>
                  <a:noFill/>
                </a:ln>
                <a:effectLst/>
                <a:ea typeface="Calibri" pitchFamily="34" charset="0"/>
                <a:cs typeface="Arial" pitchFamily="34" charset="0"/>
              </a:rPr>
              <a:t> predice un crecimiento igual al progreso tecnológico  (g).</a:t>
            </a:r>
          </a:p>
          <a:p>
            <a:pPr marL="173038" indent="-173038" algn="just">
              <a:buFont typeface="Arial" pitchFamily="34" charset="0"/>
              <a:buChar char="•"/>
            </a:pPr>
            <a:endParaRPr kumimoji="0" lang="es-ES" sz="1600" b="0" i="0" u="none" strike="noStrike" cap="none" normalizeH="0" dirty="0" smtClean="0">
              <a:ln>
                <a:noFill/>
              </a:ln>
              <a:effectLst/>
              <a:ea typeface="Calibri" pitchFamily="34" charset="0"/>
              <a:cs typeface="Arial" pitchFamily="34" charset="0"/>
            </a:endParaRPr>
          </a:p>
          <a:p>
            <a:pPr marL="173038" indent="-173038" algn="just">
              <a:buFont typeface="Arial" pitchFamily="34" charset="0"/>
              <a:buChar char="•"/>
            </a:pPr>
            <a:r>
              <a:rPr lang="es-ES" sz="1600" dirty="0" smtClean="0">
                <a:ea typeface="Calibri" pitchFamily="34" charset="0"/>
                <a:cs typeface="Arial" pitchFamily="34" charset="0"/>
              </a:rPr>
              <a:t>Este resultado se debe a los rendimientos decrecientes del capital. Si cambiamos eso obtendríamos que los países pueden crecer a ritmos diferentes en el S.S.: los modelos de crecimiento endógeno.</a:t>
            </a:r>
            <a:endParaRPr lang="en-US" sz="1600" dirty="0" smtClean="0">
              <a:ea typeface="Calibri"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ctr" anchorCtr="0" compatLnSpc="1">
        <a:prstTxWarp prst="textNoShape">
          <a:avLst/>
        </a:prstTxWarp>
        <a:noAutofit/>
      </a:bodyPr>
      <a:lstStyle>
        <a:defPPr>
          <a:spcBef>
            <a:spcPct val="50000"/>
          </a:spcBef>
          <a:defRPr b="1" dirty="0" err="1" smtClean="0">
            <a:solidFill>
              <a:schemeClr val="bg1"/>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18430</TotalTime>
  <Words>1602</Words>
  <Application>Microsoft Office PowerPoint</Application>
  <PresentationFormat>Presentación en pantalla (4:3)</PresentationFormat>
  <Paragraphs>222</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Modelo de crecimiento de Solow</vt:lpstr>
      <vt:lpstr>Cuestiones relevantes (Sesión anterior)</vt:lpstr>
      <vt:lpstr>El modelo de crecimiento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vt:lpstr>
      <vt:lpstr>El modelo de Solow aumentado</vt:lpstr>
      <vt:lpstr>El modelo de Solow aumentado</vt:lpstr>
      <vt:lpstr>El modelo de Solow aumentado</vt:lpstr>
      <vt:lpstr>El modelo de Solow aumentado</vt:lpstr>
      <vt:lpstr>El modelo de Solow aumentado</vt:lpstr>
      <vt:lpstr>El modelo de crecimiento  de Solow</vt:lpstr>
    </vt:vector>
  </TitlesOfParts>
  <Company>DGAES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lbasombrio</dc:creator>
  <cp:lastModifiedBy>imendoza</cp:lastModifiedBy>
  <cp:revision>2564</cp:revision>
  <dcterms:created xsi:type="dcterms:W3CDTF">2010-12-17T15:13:28Z</dcterms:created>
  <dcterms:modified xsi:type="dcterms:W3CDTF">2012-09-03T19:30:04Z</dcterms:modified>
</cp:coreProperties>
</file>