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297" r:id="rId4"/>
    <p:sldId id="298" r:id="rId5"/>
    <p:sldId id="299" r:id="rId6"/>
    <p:sldId id="300" r:id="rId7"/>
    <p:sldId id="301" r:id="rId8"/>
    <p:sldId id="302" r:id="rId9"/>
    <p:sldId id="3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12/12/2022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12/12/2022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12/12/2022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12/12/2022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12/12/2022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AA0E6-E6FF-85E8-4E08-5396D338D6D7}"/>
              </a:ext>
            </a:extLst>
          </p:cNvPr>
          <p:cNvSpPr>
            <a:spLocks noGrp="1"/>
          </p:cNvSpPr>
          <p:nvPr>
            <p:ph type="ctrTitle"/>
          </p:nvPr>
        </p:nvSpPr>
        <p:spPr>
          <a:xfrm>
            <a:off x="1078523" y="3169328"/>
            <a:ext cx="10318418" cy="949911"/>
          </a:xfrm>
        </p:spPr>
        <p:txBody>
          <a:bodyPr/>
          <a:lstStyle/>
          <a:p>
            <a:r>
              <a:rPr lang="es-PE" sz="2000" b="1" dirty="0">
                <a:latin typeface="Tahoma" panose="020B0604030504040204" pitchFamily="34" charset="0"/>
                <a:ea typeface="Tahoma" panose="020B0604030504040204" pitchFamily="34" charset="0"/>
                <a:cs typeface="Tahoma" panose="020B0604030504040204" pitchFamily="34" charset="0"/>
              </a:rPr>
              <a:t>TEORÍA DEL CRECIMIENTO ECONÓMICO</a:t>
            </a:r>
          </a:p>
        </p:txBody>
      </p:sp>
      <p:sp>
        <p:nvSpPr>
          <p:cNvPr id="3" name="Subtítulo 2">
            <a:extLst>
              <a:ext uri="{FF2B5EF4-FFF2-40B4-BE49-F238E27FC236}">
                <a16:creationId xmlns:a16="http://schemas.microsoft.com/office/drawing/2014/main" id="{E7CEEF6F-3447-53C0-3D0C-6E4A74AF40F3}"/>
              </a:ext>
            </a:extLst>
          </p:cNvPr>
          <p:cNvSpPr>
            <a:spLocks noGrp="1"/>
          </p:cNvSpPr>
          <p:nvPr>
            <p:ph type="subTitle" idx="1"/>
          </p:nvPr>
        </p:nvSpPr>
        <p:spPr>
          <a:xfrm>
            <a:off x="2303822" y="4532136"/>
            <a:ext cx="8045373" cy="501504"/>
          </a:xfrm>
        </p:spPr>
        <p:txBody>
          <a:bodyPr>
            <a:normAutofit/>
          </a:bodyPr>
          <a:lstStyle/>
          <a:p>
            <a:r>
              <a:rPr lang="es-PE" sz="1800" b="0" dirty="0">
                <a:latin typeface="Tahoma" panose="020B0604030504040204" pitchFamily="34" charset="0"/>
                <a:ea typeface="Tahoma" panose="020B0604030504040204" pitchFamily="34" charset="0"/>
                <a:cs typeface="Tahoma" panose="020B0604030504040204" pitchFamily="34" charset="0"/>
              </a:rPr>
              <a:t>Prof. Enrique GonzÁlez Paucarhuanca</a:t>
            </a:r>
          </a:p>
        </p:txBody>
      </p:sp>
    </p:spTree>
    <p:extLst>
      <p:ext uri="{BB962C8B-B14F-4D97-AF65-F5344CB8AC3E}">
        <p14:creationId xmlns:p14="http://schemas.microsoft.com/office/powerpoint/2010/main" val="351848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A5DCC9B-BE83-C0F7-AB47-198F122958EE}"/>
                  </a:ext>
                </a:extLst>
              </p:cNvPr>
              <p:cNvSpPr>
                <a:spLocks noGrp="1"/>
              </p:cNvSpPr>
              <p:nvPr>
                <p:ph idx="1"/>
              </p:nvPr>
            </p:nvSpPr>
            <p:spPr>
              <a:xfrm>
                <a:off x="905523" y="266330"/>
                <a:ext cx="10795247" cy="6485138"/>
              </a:xfrm>
            </p:spPr>
            <p:txBody>
              <a:bodyPr>
                <a:normAutofit fontScale="77500" lnSpcReduction="20000"/>
              </a:bodyPr>
              <a:lstStyle/>
              <a:p>
                <a:pPr marL="0" indent="0" algn="ctr">
                  <a:lnSpc>
                    <a:spcPct val="120000"/>
                  </a:lnSpc>
                  <a:spcBef>
                    <a:spcPts val="0"/>
                  </a:spcBef>
                  <a:buNone/>
                </a:pPr>
                <a:r>
                  <a:rPr lang="es-PE" sz="2300" b="1" dirty="0">
                    <a:effectLst/>
                    <a:latin typeface="Calibri" panose="020F0502020204030204" pitchFamily="34" charset="0"/>
                    <a:ea typeface="Calibri" panose="020F0502020204030204" pitchFamily="34" charset="0"/>
                    <a:cs typeface="Calibri" panose="020F0502020204030204" pitchFamily="34" charset="0"/>
                  </a:rPr>
                  <a:t>EL MODELO DE HARROD – DOMAR</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Algunos autores </a:t>
                </a:r>
                <a:r>
                  <a:rPr lang="es-PE" sz="2300" dirty="0" err="1">
                    <a:effectLst/>
                    <a:latin typeface="Calibri" panose="020F0502020204030204" pitchFamily="34" charset="0"/>
                    <a:ea typeface="Calibri" panose="020F0502020204030204" pitchFamily="34" charset="0"/>
                    <a:cs typeface="Calibri" panose="020F0502020204030204" pitchFamily="34" charset="0"/>
                  </a:rPr>
                  <a:t>poskeynesianos</a:t>
                </a:r>
                <a:r>
                  <a:rPr lang="es-PE" sz="2300" dirty="0">
                    <a:effectLst/>
                    <a:latin typeface="Calibri" panose="020F0502020204030204" pitchFamily="34" charset="0"/>
                    <a:ea typeface="Calibri" panose="020F0502020204030204" pitchFamily="34" charset="0"/>
                    <a:cs typeface="Calibri" panose="020F0502020204030204" pitchFamily="34" charset="0"/>
                  </a:rPr>
                  <a:t> destacaron la necesidad de ampliar y desarrollar las ideas de Keynes. Harrod trató de dinamizar la postura del economista inglés, para hacer más general su aportación.</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Por su parte Domar, de forma independiente y paralela a Harrod, diseñó su propio esquema dando lugar a conclusiones muy similares.</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EL MODELO DE HARROD</a:t>
                </a:r>
              </a:p>
              <a:p>
                <a:pPr marL="0" indent="0">
                  <a:lnSpc>
                    <a:spcPct val="120000"/>
                  </a:lnSpc>
                  <a:spcBef>
                    <a:spcPts val="0"/>
                  </a:spcBef>
                  <a:buNone/>
                </a:pPr>
                <a:endParaRPr lang="es-PE" sz="2300" dirty="0">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Harrod, en 1939 publicó su propuesta de corte </a:t>
                </a:r>
                <a:r>
                  <a:rPr lang="es-PE" sz="2300" dirty="0" err="1">
                    <a:effectLst/>
                    <a:latin typeface="Calibri" panose="020F0502020204030204" pitchFamily="34" charset="0"/>
                    <a:ea typeface="Calibri" panose="020F0502020204030204" pitchFamily="34" charset="0"/>
                    <a:cs typeface="Calibri" panose="020F0502020204030204" pitchFamily="34" charset="0"/>
                  </a:rPr>
                  <a:t>macrodinámico</a:t>
                </a:r>
                <a:r>
                  <a:rPr lang="es-PE" sz="2300" dirty="0">
                    <a:effectLst/>
                    <a:latin typeface="Calibri" panose="020F0502020204030204" pitchFamily="34" charset="0"/>
                    <a:ea typeface="Calibri" panose="020F0502020204030204" pitchFamily="34" charset="0"/>
                    <a:cs typeface="Calibri" panose="020F0502020204030204" pitchFamily="34" charset="0"/>
                  </a:rPr>
                  <a:t> en el que Keynes tuvo una gran influencia, ya que le recomendó algunas correcciones en su exposición, así como una serie de ideas que Harrod acabaría incorporando</a:t>
                </a:r>
              </a:p>
              <a:p>
                <a:pPr marL="0" indent="0">
                  <a:lnSpc>
                    <a:spcPct val="120000"/>
                  </a:lnSpc>
                  <a:spcBef>
                    <a:spcPts val="0"/>
                  </a:spcBef>
                  <a:buNone/>
                </a:pPr>
                <a:endParaRPr lang="es-PE" sz="23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En seguida presentaré de forma sencilla el modelo de Harrod, primero, haciendo referencia a los supuestos y después las relaciones que conforman el modelo.</a:t>
                </a:r>
              </a:p>
              <a:p>
                <a:pPr marL="0" indent="0">
                  <a:lnSpc>
                    <a:spcPct val="120000"/>
                  </a:lnSpc>
                  <a:spcBef>
                    <a:spcPts val="0"/>
                  </a:spcBef>
                  <a:buNone/>
                </a:pPr>
                <a:endParaRPr lang="es-PE" sz="23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spcBef>
                    <a:spcPts val="0"/>
                  </a:spcBef>
                  <a:buNone/>
                </a:pPr>
                <a:r>
                  <a:rPr lang="es-PE" sz="2300" dirty="0">
                    <a:effectLst/>
                    <a:latin typeface="Calibri" panose="020F0502020204030204" pitchFamily="34" charset="0"/>
                    <a:ea typeface="Calibri" panose="020F0502020204030204" pitchFamily="34" charset="0"/>
                    <a:cs typeface="Calibri" panose="020F0502020204030204" pitchFamily="34" charset="0"/>
                  </a:rPr>
                  <a:t>SUPUESTOS</a:t>
                </a:r>
              </a:p>
              <a:p>
                <a:pPr marL="0" indent="0">
                  <a:lnSpc>
                    <a:spcPct val="120000"/>
                  </a:lnSpc>
                  <a:spcBef>
                    <a:spcPts val="0"/>
                  </a:spcBef>
                  <a:buNone/>
                </a:pPr>
                <a:endParaRPr lang="es-PE" sz="23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buFont typeface="+mj-lt"/>
                  <a:buAutoNum type="arabicPeriod"/>
                </a:pPr>
                <a:r>
                  <a:rPr lang="es-PE" sz="2300" dirty="0">
                    <a:effectLst/>
                    <a:latin typeface="Calibri" panose="020F0502020204030204" pitchFamily="34" charset="0"/>
                    <a:ea typeface="Calibri" panose="020F0502020204030204" pitchFamily="34" charset="0"/>
                    <a:cs typeface="Calibri" panose="020F0502020204030204" pitchFamily="34" charset="0"/>
                  </a:rPr>
                  <a:t>El nivel del ahorro agregado (</a:t>
                </a:r>
                <a14:m>
                  <m:oMath xmlns:m="http://schemas.openxmlformats.org/officeDocument/2006/math">
                    <m:r>
                      <a:rPr lang="es-PE" sz="2300" i="1">
                        <a:effectLst/>
                        <a:latin typeface="Cambria Math" panose="02040503050406030204" pitchFamily="18" charset="0"/>
                        <a:ea typeface="Calibri" panose="020F0502020204030204" pitchFamily="34" charset="0"/>
                        <a:cs typeface="Calibri" panose="020F0502020204030204" pitchFamily="34" charset="0"/>
                      </a:rPr>
                      <m:t>𝑆</m:t>
                    </m:r>
                  </m:oMath>
                </a14:m>
                <a:r>
                  <a:rPr lang="es-PE" sz="2300" dirty="0">
                    <a:effectLst/>
                    <a:latin typeface="Calibri" panose="020F0502020204030204" pitchFamily="34" charset="0"/>
                    <a:ea typeface="Times New Roman" panose="02020603050405020304" pitchFamily="18" charset="0"/>
                    <a:cs typeface="Calibri" panose="020F0502020204030204" pitchFamily="34" charset="0"/>
                  </a:rPr>
                  <a:t>) </a:t>
                </a:r>
                <a:r>
                  <a:rPr lang="es-PE" sz="2300" dirty="0" err="1">
                    <a:effectLst/>
                    <a:latin typeface="Calibri" panose="020F0502020204030204" pitchFamily="34" charset="0"/>
                    <a:ea typeface="Times New Roman" panose="02020603050405020304" pitchFamily="18" charset="0"/>
                    <a:cs typeface="Calibri" panose="020F0502020204030204" pitchFamily="34" charset="0"/>
                  </a:rPr>
                  <a:t>exante</a:t>
                </a:r>
                <a:r>
                  <a:rPr lang="es-PE" sz="2300" dirty="0">
                    <a:effectLst/>
                    <a:latin typeface="Calibri" panose="020F0502020204030204" pitchFamily="34" charset="0"/>
                    <a:ea typeface="Times New Roman" panose="02020603050405020304" pitchFamily="18" charset="0"/>
                    <a:cs typeface="Calibri" panose="020F0502020204030204" pitchFamily="34" charset="0"/>
                  </a:rPr>
                  <a:t> es una proposición constante del ingreso nacional (</a:t>
                </a:r>
                <a14:m>
                  <m:oMath xmlns:m="http://schemas.openxmlformats.org/officeDocument/2006/math">
                    <m:r>
                      <a:rPr lang="es-PE" sz="2300" i="1">
                        <a:effectLst/>
                        <a:latin typeface="Cambria Math" panose="02040503050406030204" pitchFamily="18" charset="0"/>
                        <a:ea typeface="Calibri" panose="020F0502020204030204" pitchFamily="34" charset="0"/>
                        <a:cs typeface="Calibri" panose="020F0502020204030204" pitchFamily="34" charset="0"/>
                      </a:rPr>
                      <m:t>𝑌</m:t>
                    </m:r>
                  </m:oMath>
                </a14:m>
                <a:r>
                  <a:rPr lang="es-PE" sz="2300" dirty="0">
                    <a:effectLst/>
                    <a:latin typeface="Calibri" panose="020F0502020204030204" pitchFamily="34" charset="0"/>
                    <a:ea typeface="Times New Roman" panose="02020603050405020304" pitchFamily="18" charset="0"/>
                    <a:cs typeface="Calibri" panose="020F0502020204030204" pitchFamily="34" charset="0"/>
                  </a:rPr>
                  <a:t>), definida de la  </a:t>
                </a:r>
              </a:p>
              <a:p>
                <a:pPr marL="0" lvl="0" indent="0">
                  <a:lnSpc>
                    <a:spcPct val="120000"/>
                  </a:lnSpc>
                  <a:spcBef>
                    <a:spcPts val="0"/>
                  </a:spcBef>
                  <a:buNone/>
                </a:pPr>
                <a:r>
                  <a:rPr lang="es-PE" sz="2300" dirty="0">
                    <a:latin typeface="Calibri" panose="020F0502020204030204" pitchFamily="34" charset="0"/>
                    <a:ea typeface="Times New Roman" panose="02020603050405020304" pitchFamily="18" charset="0"/>
                    <a:cs typeface="Calibri" panose="020F0502020204030204" pitchFamily="34" charset="0"/>
                  </a:rPr>
                  <a:t>    </a:t>
                </a:r>
                <a:r>
                  <a:rPr lang="es-PE" sz="2300" dirty="0">
                    <a:effectLst/>
                    <a:latin typeface="Calibri" panose="020F0502020204030204" pitchFamily="34" charset="0"/>
                    <a:ea typeface="Times New Roman" panose="02020603050405020304" pitchFamily="18" charset="0"/>
                    <a:cs typeface="Calibri" panose="020F0502020204030204" pitchFamily="34" charset="0"/>
                  </a:rPr>
                  <a:t>siguiente forma:</a:t>
                </a:r>
                <a:endParaRPr lang="es-PE" sz="23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spcBef>
                    <a:spcPts val="0"/>
                  </a:spcBef>
                  <a:buNone/>
                </a:pPr>
                <a:endParaRPr lang="es-PE" sz="2300"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Bef>
                    <a:spcPts val="0"/>
                  </a:spcBef>
                  <a:buNone/>
                </a:pPr>
                <a:r>
                  <a:rPr lang="es-PE" sz="23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s-PE" sz="2300" i="1">
                        <a:effectLst/>
                        <a:latin typeface="Cambria Math" panose="02040503050406030204" pitchFamily="18" charset="0"/>
                        <a:ea typeface="Times New Roman" panose="02020603050405020304" pitchFamily="18" charset="0"/>
                        <a:cs typeface="Calibri" panose="020F0502020204030204" pitchFamily="34" charset="0"/>
                      </a:rPr>
                      <m:t>𝑆</m:t>
                    </m:r>
                    <m:r>
                      <a:rPr lang="es-PE" sz="2300" i="1">
                        <a:effectLst/>
                        <a:latin typeface="Cambria Math" panose="02040503050406030204" pitchFamily="18" charset="0"/>
                        <a:ea typeface="Times New Roman" panose="02020603050405020304" pitchFamily="18" charset="0"/>
                        <a:cs typeface="Calibri" panose="020F0502020204030204" pitchFamily="34" charset="0"/>
                      </a:rPr>
                      <m:t>=</m:t>
                    </m:r>
                    <m:r>
                      <a:rPr lang="es-PE" sz="2300" i="1">
                        <a:effectLst/>
                        <a:latin typeface="Cambria Math" panose="02040503050406030204" pitchFamily="18" charset="0"/>
                        <a:ea typeface="Times New Roman" panose="02020603050405020304" pitchFamily="18" charset="0"/>
                        <a:cs typeface="Calibri" panose="020F0502020204030204" pitchFamily="34" charset="0"/>
                      </a:rPr>
                      <m:t>𝑠𝑌</m:t>
                    </m:r>
                  </m:oMath>
                </a14:m>
                <a:r>
                  <a:rPr lang="es-PE" sz="2300" dirty="0">
                    <a:effectLst/>
                    <a:latin typeface="Calibri" panose="020F0502020204030204" pitchFamily="34" charset="0"/>
                    <a:ea typeface="Times New Roman" panose="02020603050405020304" pitchFamily="18" charset="0"/>
                    <a:cs typeface="Calibri" panose="020F0502020204030204" pitchFamily="34" charset="0"/>
                  </a:rPr>
                  <a:t>                                 (1)</a:t>
                </a:r>
                <a:endParaRPr lang="es-PE" sz="23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s-PE" sz="1800" dirty="0">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2A5DCC9B-BE83-C0F7-AB47-198F122958EE}"/>
                  </a:ext>
                </a:extLst>
              </p:cNvPr>
              <p:cNvSpPr>
                <a:spLocks noGrp="1" noRot="1" noChangeAspect="1" noMove="1" noResize="1" noEditPoints="1" noAdjustHandles="1" noChangeArrowheads="1" noChangeShapeType="1" noTextEdit="1"/>
              </p:cNvSpPr>
              <p:nvPr>
                <p:ph idx="1"/>
              </p:nvPr>
            </p:nvSpPr>
            <p:spPr>
              <a:xfrm>
                <a:off x="905523" y="266330"/>
                <a:ext cx="10795247" cy="6485138"/>
              </a:xfrm>
              <a:blipFill>
                <a:blip r:embed="rId2"/>
                <a:stretch>
                  <a:fillRect l="-508" t="-564" b="-188"/>
                </a:stretch>
              </a:blipFill>
            </p:spPr>
            <p:txBody>
              <a:bodyPr/>
              <a:lstStyle/>
              <a:p>
                <a:r>
                  <a:rPr lang="es-PE">
                    <a:noFill/>
                  </a:rPr>
                  <a:t> </a:t>
                </a:r>
              </a:p>
            </p:txBody>
          </p:sp>
        </mc:Fallback>
      </mc:AlternateContent>
    </p:spTree>
    <p:extLst>
      <p:ext uri="{BB962C8B-B14F-4D97-AF65-F5344CB8AC3E}">
        <p14:creationId xmlns:p14="http://schemas.microsoft.com/office/powerpoint/2010/main" val="306269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D2EBC85-E172-41DF-3E35-DB493995C285}"/>
                  </a:ext>
                </a:extLst>
              </p:cNvPr>
              <p:cNvSpPr>
                <a:spLocks noGrp="1"/>
              </p:cNvSpPr>
              <p:nvPr>
                <p:ph idx="1"/>
              </p:nvPr>
            </p:nvSpPr>
            <p:spPr>
              <a:xfrm>
                <a:off x="896645" y="381740"/>
                <a:ext cx="10768613" cy="6125591"/>
              </a:xfrm>
            </p:spPr>
            <p:txBody>
              <a:bodyPr>
                <a:normAutofit/>
              </a:bodyPr>
              <a:lstStyle/>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Siendo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la propensión media al ahorro.</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Bef>
                    <a:spcPts val="0"/>
                  </a:spcBef>
                  <a:buAutoNum type="arabicPeriod" startAt="2"/>
                </a:pPr>
                <a:r>
                  <a:rPr lang="es-PE" sz="1800" dirty="0">
                    <a:effectLst/>
                    <a:latin typeface="Calibri" panose="020F0502020204030204" pitchFamily="34" charset="0"/>
                    <a:ea typeface="Times New Roman" panose="02020603050405020304" pitchFamily="18" charset="0"/>
                    <a:cs typeface="Calibri" panose="020F0502020204030204" pitchFamily="34" charset="0"/>
                  </a:rPr>
                  <a:t>La fuerza de trabajo crecerá a una tasa constante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presenta rendimientos constantes y no rendimientos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decrecientes; apartándose del supuesto neoclásico. Define la “eficacia laboral” o número de trabajadores en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unidades de eficiencia, aumenta a una tasa </a:t>
                </a:r>
                <a14:m>
                  <m:oMath xmlns:m="http://schemas.openxmlformats.org/officeDocument/2006/math">
                    <m:sSup>
                      <m:sSup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e>
                      <m:sup>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que implica:  </a:t>
                </a:r>
                <a14:m>
                  <m:oMath xmlns:m="http://schemas.openxmlformats.org/officeDocument/2006/math">
                    <m:sSup>
                      <m:sSup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e>
                      <m:sup>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up>
                    </m:sSup>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𝜆</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siendo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𝜆</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la tasa de crecimiento del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factor trabajo.</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Bef>
                    <a:spcPts val="0"/>
                  </a:spcBef>
                  <a:buAutoNum type="arabicPeriod" startAt="3"/>
                </a:pPr>
                <a:r>
                  <a:rPr lang="es-PE" sz="1800" dirty="0">
                    <a:effectLst/>
                    <a:latin typeface="Calibri" panose="020F0502020204030204" pitchFamily="34" charset="0"/>
                    <a:ea typeface="Times New Roman" panose="02020603050405020304" pitchFamily="18" charset="0"/>
                    <a:cs typeface="Calibri" panose="020F0502020204030204" pitchFamily="34" charset="0"/>
                  </a:rPr>
                  <a:t>Se supone una única combinación de capital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𝐾</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de trabajo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𝐿</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dentro de la función de producción (o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tecnología de proporciones fijas), sin progreso técnico que pudiese alterar la relación y sin depreciación de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capital.</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spcBef>
                    <a:spcPts val="0"/>
                  </a:spcBef>
                  <a:buNone/>
                </a:pPr>
                <a:r>
                  <a:rPr lang="es-PE" sz="1800" dirty="0">
                    <a:effectLst/>
                    <a:latin typeface="Calibri" panose="020F0502020204030204" pitchFamily="34" charset="0"/>
                    <a:ea typeface="Calibri" panose="020F0502020204030204" pitchFamily="34" charset="0"/>
                    <a:cs typeface="Calibri" panose="020F0502020204030204" pitchFamily="34" charset="0"/>
                  </a:rPr>
                  <a:t>4.   El capital, es una parte del volumen de producción existente, expresado de la siguiente forma:</a:t>
                </a:r>
              </a:p>
              <a:p>
                <a:pPr marL="0" indent="0">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𝐾</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𝑣𝑌</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(2)</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Calibri" panose="020F0502020204030204" pitchFamily="34" charset="0"/>
                    <a:cs typeface="Calibri" panose="020F0502020204030204" pitchFamily="34" charset="0"/>
                  </a:rPr>
                  <a:t> </a:t>
                </a:r>
              </a:p>
              <a:p>
                <a:pPr marL="0" indent="0">
                  <a:spcBef>
                    <a:spcPts val="0"/>
                  </a:spcBef>
                  <a:buNone/>
                </a:pPr>
                <a:r>
                  <a:rPr lang="es-PE" sz="1800" dirty="0">
                    <a:effectLst/>
                    <a:latin typeface="Calibri" panose="020F0502020204030204" pitchFamily="34" charset="0"/>
                    <a:ea typeface="Calibri" panose="020F0502020204030204" pitchFamily="34" charset="0"/>
                    <a:cs typeface="Calibri" panose="020F0502020204030204" pitchFamily="34" charset="0"/>
                  </a:rPr>
                  <a:t>         Donde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 la relación capital-producto.</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Calibri" panose="020F0502020204030204" pitchFamily="34" charset="0"/>
                    <a:cs typeface="Calibri" panose="020F0502020204030204" pitchFamily="34" charset="0"/>
                  </a:rPr>
                  <a:t> </a:t>
                </a:r>
              </a:p>
              <a:p>
                <a:pPr marL="0" indent="0">
                  <a:spcBef>
                    <a:spcPts val="0"/>
                  </a:spcBef>
                  <a:buNone/>
                </a:pPr>
                <a:r>
                  <a:rPr lang="es-PE" sz="1800" dirty="0">
                    <a:effectLst/>
                    <a:latin typeface="Calibri" panose="020F0502020204030204" pitchFamily="34" charset="0"/>
                    <a:ea typeface="Calibri" panose="020F0502020204030204" pitchFamily="34" charset="0"/>
                    <a:cs typeface="Calibri" panose="020F0502020204030204" pitchFamily="34" charset="0"/>
                  </a:rPr>
                  <a:t>         También Harrod definió el incremento del capital (</a:t>
                </a:r>
                <a14:m>
                  <m:oMath xmlns:m="http://schemas.openxmlformats.org/officeDocument/2006/math">
                    <m:acc>
                      <m:accPr>
                        <m:chr m:val="̇"/>
                        <m:ctrlPr>
                          <a:rPr lang="es-PE" sz="1800" i="1">
                            <a:effectLst/>
                            <a:latin typeface="Cambria Math" panose="02040503050406030204" pitchFamily="18" charset="0"/>
                            <a:ea typeface="Calibri" panose="020F0502020204030204" pitchFamily="34" charset="0"/>
                            <a:cs typeface="Calibri" panose="020F0502020204030204" pitchFamily="34" charset="0"/>
                          </a:rPr>
                        </m:ctrlPr>
                      </m:accPr>
                      <m:e>
                        <m:r>
                          <a:rPr lang="es-PE" sz="1800" i="1">
                            <a:effectLst/>
                            <a:latin typeface="Cambria Math" panose="02040503050406030204" pitchFamily="18" charset="0"/>
                            <a:ea typeface="Calibri" panose="020F0502020204030204" pitchFamily="34" charset="0"/>
                            <a:cs typeface="Calibri" panose="020F0502020204030204" pitchFamily="34" charset="0"/>
                          </a:rPr>
                          <m:t>𝐾</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𝑑𝐾</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𝑑𝑡</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asociado a un aumento en la producción total </a:t>
                </a:r>
              </a:p>
              <a:p>
                <a:pPr mar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a:t>
                </a:r>
                <a14:m>
                  <m:oMath xmlns:m="http://schemas.openxmlformats.org/officeDocument/2006/math">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𝑑𝑌</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𝑑𝑡</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de la siguiente forma: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9D2EBC85-E172-41DF-3E35-DB493995C285}"/>
                  </a:ext>
                </a:extLst>
              </p:cNvPr>
              <p:cNvSpPr>
                <a:spLocks noGrp="1" noRot="1" noChangeAspect="1" noMove="1" noResize="1" noEditPoints="1" noAdjustHandles="1" noChangeArrowheads="1" noChangeShapeType="1" noTextEdit="1"/>
              </p:cNvSpPr>
              <p:nvPr>
                <p:ph idx="1"/>
              </p:nvPr>
            </p:nvSpPr>
            <p:spPr>
              <a:xfrm>
                <a:off x="896645" y="381740"/>
                <a:ext cx="10768613" cy="6125591"/>
              </a:xfrm>
              <a:blipFill>
                <a:blip r:embed="rId2"/>
                <a:stretch>
                  <a:fillRect l="-453" t="-398" b="-398"/>
                </a:stretch>
              </a:blipFill>
            </p:spPr>
            <p:txBody>
              <a:bodyPr/>
              <a:lstStyle/>
              <a:p>
                <a:r>
                  <a:rPr lang="es-PE">
                    <a:noFill/>
                  </a:rPr>
                  <a:t> </a:t>
                </a:r>
              </a:p>
            </p:txBody>
          </p:sp>
        </mc:Fallback>
      </mc:AlternateContent>
    </p:spTree>
    <p:extLst>
      <p:ext uri="{BB962C8B-B14F-4D97-AF65-F5344CB8AC3E}">
        <p14:creationId xmlns:p14="http://schemas.microsoft.com/office/powerpoint/2010/main" val="69027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F553F47-597C-84BC-C6FB-6F214AB20953}"/>
                  </a:ext>
                </a:extLst>
              </p:cNvPr>
              <p:cNvSpPr>
                <a:spLocks noGrp="1"/>
              </p:cNvSpPr>
              <p:nvPr>
                <p:ph idx="1"/>
              </p:nvPr>
            </p:nvSpPr>
            <p:spPr>
              <a:xfrm>
                <a:off x="905521" y="408374"/>
                <a:ext cx="10786369" cy="6125592"/>
              </a:xfrm>
            </p:spPr>
            <p:txBody>
              <a:bodyPr>
                <a:normAutofit/>
              </a:bodyPr>
              <a:lstStyle/>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acc>
                      <m:accPr>
                        <m:chr m:val="̇"/>
                        <m:ctrlPr>
                          <a:rPr lang="es-PE" sz="1800" i="1">
                            <a:effectLst/>
                            <a:latin typeface="Cambria Math" panose="02040503050406030204" pitchFamily="18" charset="0"/>
                            <a:ea typeface="Calibri" panose="020F0502020204030204" pitchFamily="34" charset="0"/>
                            <a:cs typeface="Calibri" panose="020F0502020204030204" pitchFamily="34" charset="0"/>
                          </a:rPr>
                        </m:ctrlPr>
                      </m:accPr>
                      <m:e>
                        <m:r>
                          <a:rPr lang="es-PE" sz="1800" i="1">
                            <a:effectLst/>
                            <a:latin typeface="Cambria Math" panose="02040503050406030204" pitchFamily="18" charset="0"/>
                            <a:ea typeface="Calibri" panose="020F0502020204030204" pitchFamily="34" charset="0"/>
                            <a:cs typeface="Calibri" panose="020F0502020204030204" pitchFamily="34" charset="0"/>
                          </a:rPr>
                          <m:t>𝐾</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(3)</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Donde, ahora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 la relación marginal capital-producto, por lo que, se podría considerar como el aumento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efectivo en el stock de capital en un determinado periodo dividido entre el incremento efectivo de la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producción.</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Considerando, las relaciones (3) y (2), el stock de capital que se genera debe ser aquel que los empresarios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consideran adecuado en función de las necesidades que se derivan del nuevo nivel de producción y del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ingreso, y al no existir depreciación, la tasa de variación del capital sería igual al nivel de inversión, por lo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que, reescribiendo la relación (3) queda de la siguiente forma: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(4)</a:t>
                </a:r>
              </a:p>
              <a:p>
                <a:pPr marL="0" indent="0">
                  <a:lnSpc>
                    <a:spcPct val="100000"/>
                  </a:lnSpc>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Según Harrod, la condición de equilibrio de la economía es cuando el ahorro es igual a la inversión:</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ea typeface="Times New Roman" panose="02020603050405020304" pitchFamily="18" charset="0"/>
                    <a:cs typeface="Calibri" panose="020F0502020204030204" pitchFamily="34"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𝑆</m:t>
                    </m:r>
                  </m:oMath>
                </a14:m>
                <a:r>
                  <a:rPr lang="es-PE" sz="1800" dirty="0">
                    <a:effectLst/>
                    <a:latin typeface="Calibri" panose="020F0502020204030204" pitchFamily="34" charset="0"/>
                    <a:ea typeface="Calibri" panose="020F0502020204030204" pitchFamily="34" charset="0"/>
                    <a:cs typeface="Calibri" panose="020F0502020204030204" pitchFamily="34" charset="0"/>
                  </a:rPr>
                  <a:t> </a:t>
                </a: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En la última relación reemplazando las relaciones (1) y (4), se tiene.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acc>
                      <m:accPr>
                        <m:chr m:val="̇"/>
                        <m:ctrlPr>
                          <a:rPr lang="es-PE" sz="16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𝑠𝑌</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(5)</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8F553F47-597C-84BC-C6FB-6F214AB20953}"/>
                  </a:ext>
                </a:extLst>
              </p:cNvPr>
              <p:cNvSpPr>
                <a:spLocks noGrp="1" noRot="1" noChangeAspect="1" noMove="1" noResize="1" noEditPoints="1" noAdjustHandles="1" noChangeArrowheads="1" noChangeShapeType="1" noTextEdit="1"/>
              </p:cNvSpPr>
              <p:nvPr>
                <p:ph idx="1"/>
              </p:nvPr>
            </p:nvSpPr>
            <p:spPr>
              <a:xfrm>
                <a:off x="905521" y="408374"/>
                <a:ext cx="10786369" cy="6125592"/>
              </a:xfrm>
              <a:blipFill>
                <a:blip r:embed="rId2"/>
                <a:stretch>
                  <a:fillRect l="-509" t="-398"/>
                </a:stretch>
              </a:blipFill>
            </p:spPr>
            <p:txBody>
              <a:bodyPr/>
              <a:lstStyle/>
              <a:p>
                <a:r>
                  <a:rPr lang="es-PE">
                    <a:noFill/>
                  </a:rPr>
                  <a:t> </a:t>
                </a:r>
              </a:p>
            </p:txBody>
          </p:sp>
        </mc:Fallback>
      </mc:AlternateContent>
    </p:spTree>
    <p:extLst>
      <p:ext uri="{BB962C8B-B14F-4D97-AF65-F5344CB8AC3E}">
        <p14:creationId xmlns:p14="http://schemas.microsoft.com/office/powerpoint/2010/main" val="60834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D960BE1-FA3F-92A9-7FC0-D70417BFC3A8}"/>
                  </a:ext>
                </a:extLst>
              </p:cNvPr>
              <p:cNvSpPr>
                <a:spLocks noGrp="1"/>
              </p:cNvSpPr>
              <p:nvPr>
                <p:ph idx="1"/>
              </p:nvPr>
            </p:nvSpPr>
            <p:spPr>
              <a:xfrm>
                <a:off x="905522" y="221942"/>
                <a:ext cx="10821880" cy="6400800"/>
              </a:xfrm>
            </p:spPr>
            <p:txBody>
              <a:bodyPr>
                <a:noAutofit/>
              </a:bodyPr>
              <a:lstStyle/>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En la relación (5), despejando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la tasa de crecimiento del ingreso nacional:</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(6)</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La relación (6), es lo que Harrod denominó como “ecuación fundamental”. Esta ecuación muestra que la tasa de crecimiento del ingreso nacional debe ser igual a la relación entre la propensión media al ahorro y la relación capital-producto, siempre que la economía está en equilibrio a lo largo del tiempo.</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La tasa de crecimiento del ingreso nacional se denomina tasa de crecimiento efectiva,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Si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son constantes, también será constante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Si en vez de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consideramos el coeficiente de stock de capital requerido por las empresas,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en el crecimiento del ingreso nacional (o la relación marginal capital producto), se tiene: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(7)</a:t>
                </a:r>
              </a:p>
              <a:p>
                <a:pPr marL="0" indent="0">
                  <a:lnSpc>
                    <a:spcPct val="100000"/>
                  </a:lnSpc>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Ahora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donde </a:t>
                </a:r>
                <a:r>
                  <a:rPr lang="es-PE" sz="18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 la tasa de crecimiento garantizada. Esta tasa representa el crecimiento que los empresarios desean alcanzar para mantener un crecimiento similar.</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Como hay dos tipos de tasas de crecimiento, la pregunta es, ¿cuál es la relación que existe entre la tasa de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AD960BE1-FA3F-92A9-7FC0-D70417BFC3A8}"/>
                  </a:ext>
                </a:extLst>
              </p:cNvPr>
              <p:cNvSpPr>
                <a:spLocks noGrp="1" noRot="1" noChangeAspect="1" noMove="1" noResize="1" noEditPoints="1" noAdjustHandles="1" noChangeArrowheads="1" noChangeShapeType="1" noTextEdit="1"/>
              </p:cNvSpPr>
              <p:nvPr>
                <p:ph idx="1"/>
              </p:nvPr>
            </p:nvSpPr>
            <p:spPr>
              <a:xfrm>
                <a:off x="905522" y="221942"/>
                <a:ext cx="10821880" cy="6400800"/>
              </a:xfrm>
              <a:blipFill>
                <a:blip r:embed="rId2"/>
                <a:stretch>
                  <a:fillRect l="-507" b="-1238"/>
                </a:stretch>
              </a:blipFill>
            </p:spPr>
            <p:txBody>
              <a:bodyPr/>
              <a:lstStyle/>
              <a:p>
                <a:r>
                  <a:rPr lang="es-PE">
                    <a:noFill/>
                  </a:rPr>
                  <a:t> </a:t>
                </a:r>
              </a:p>
            </p:txBody>
          </p:sp>
        </mc:Fallback>
      </mc:AlternateContent>
    </p:spTree>
    <p:extLst>
      <p:ext uri="{BB962C8B-B14F-4D97-AF65-F5344CB8AC3E}">
        <p14:creationId xmlns:p14="http://schemas.microsoft.com/office/powerpoint/2010/main" val="348467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BD4CDBC-2456-24A8-252D-D1FC663AE022}"/>
                  </a:ext>
                </a:extLst>
              </p:cNvPr>
              <p:cNvSpPr>
                <a:spLocks noGrp="1"/>
              </p:cNvSpPr>
              <p:nvPr>
                <p:ph idx="1"/>
              </p:nvPr>
            </p:nvSpPr>
            <p:spPr>
              <a:xfrm>
                <a:off x="905522" y="408373"/>
                <a:ext cx="10768614" cy="6161103"/>
              </a:xfrm>
            </p:spPr>
            <p:txBody>
              <a:bodyPr>
                <a:normAutofit/>
              </a:bodyPr>
              <a:lstStyle/>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crecimiento efectiva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la tasa de crecimiento garantizada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a:t>
                </a:r>
              </a:p>
              <a:p>
                <a:pPr marL="0" indent="0">
                  <a:spcBef>
                    <a:spcPts val="0"/>
                  </a:spcBef>
                  <a:buNone/>
                </a:pPr>
                <a:endParaRPr lang="es-PE" sz="1800" dirty="0">
                  <a:latin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En situación de equilibrio de la economía se cumple: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(8)</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Se observa, para alcanzar el equilibrio es necesario que se cumpla con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Esto significa, que al crecer a un ritmo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el incremento del stock de capital realizado (o efectivo) por los empresarios es igual al requerido, también por ellos, de tal forma que consideren el stock de capital obtenido sea el apropiado para satisfacer las necesidades del nivel del ingreso nacional. En definitiva, de esta manera se consigue que el stock de capital que se posee se ajusta al deseado, cuando la producción aumenta siguiendo una tasa garantizada.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Para un crecimiento con pleno empleo,</a:t>
                </a:r>
                <a:r>
                  <a:rPr lang="es-PE" sz="1800" i="1"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se tiene que cumplir con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sub>
                    </m:sSub>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Si, además debe ser el crecimiento equilibrado, entonces debe cumplirse con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por tanto, la condición de equilibrio sostenido y equilibrado con pleno empleo sería: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num>
                      <m:den>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(9)</a:t>
                </a:r>
              </a:p>
              <a:p>
                <a:pPr marL="0" indent="0">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rPr>
                  <a:t>La relación (9), nos muestra la situación ideal para una economía en crecimiento. Sin embargo,</a:t>
                </a: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rPr>
                  <a:t>las variables </a:t>
                </a:r>
                <a14:m>
                  <m:oMath xmlns:m="http://schemas.openxmlformats.org/officeDocument/2006/math">
                    <m:r>
                      <a:rPr lang="es-PE" sz="1800" i="1" smtClean="0">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rPr>
                  <a:t>,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oMath>
                </a14:m>
                <a:r>
                  <a:rPr lang="es-PE" sz="1800" dirty="0">
                    <a:effectLst/>
                    <a:latin typeface="Calibri" panose="020F0502020204030204" pitchFamily="34" charset="0"/>
                    <a:ea typeface="Calibri" panose="020F0502020204030204" pitchFamily="34" charset="0"/>
                    <a:cs typeface="Calibri" panose="020F0502020204030204" pitchFamily="34" charset="0"/>
                  </a:rPr>
                  <a:t>,</a:t>
                </a:r>
              </a:p>
            </p:txBody>
          </p:sp>
        </mc:Choice>
        <mc:Fallback xmlns="">
          <p:sp>
            <p:nvSpPr>
              <p:cNvPr id="3" name="Marcador de contenido 2">
                <a:extLst>
                  <a:ext uri="{FF2B5EF4-FFF2-40B4-BE49-F238E27FC236}">
                    <a16:creationId xmlns:a16="http://schemas.microsoft.com/office/drawing/2014/main" id="{9BD4CDBC-2456-24A8-252D-D1FC663AE022}"/>
                  </a:ext>
                </a:extLst>
              </p:cNvPr>
              <p:cNvSpPr>
                <a:spLocks noGrp="1" noRot="1" noChangeAspect="1" noMove="1" noResize="1" noEditPoints="1" noAdjustHandles="1" noChangeArrowheads="1" noChangeShapeType="1" noTextEdit="1"/>
              </p:cNvSpPr>
              <p:nvPr>
                <p:ph idx="1"/>
              </p:nvPr>
            </p:nvSpPr>
            <p:spPr>
              <a:xfrm>
                <a:off x="905522" y="408373"/>
                <a:ext cx="10768614" cy="6161103"/>
              </a:xfrm>
              <a:blipFill>
                <a:blip r:embed="rId2"/>
                <a:stretch>
                  <a:fillRect l="-510" t="-396" b="-297"/>
                </a:stretch>
              </a:blipFill>
            </p:spPr>
            <p:txBody>
              <a:bodyPr/>
              <a:lstStyle/>
              <a:p>
                <a:r>
                  <a:rPr lang="es-PE">
                    <a:noFill/>
                  </a:rPr>
                  <a:t> </a:t>
                </a:r>
              </a:p>
            </p:txBody>
          </p:sp>
        </mc:Fallback>
      </mc:AlternateContent>
    </p:spTree>
    <p:extLst>
      <p:ext uri="{BB962C8B-B14F-4D97-AF65-F5344CB8AC3E}">
        <p14:creationId xmlns:p14="http://schemas.microsoft.com/office/powerpoint/2010/main" val="190717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132154-2CA2-94E5-6DC5-63A57196DAB2}"/>
                  </a:ext>
                </a:extLst>
              </p:cNvPr>
              <p:cNvSpPr>
                <a:spLocks noGrp="1"/>
              </p:cNvSpPr>
              <p:nvPr>
                <p:ph idx="1"/>
              </p:nvPr>
            </p:nvSpPr>
            <p:spPr>
              <a:xfrm>
                <a:off x="887767" y="426129"/>
                <a:ext cx="10875146" cy="6107836"/>
              </a:xfrm>
            </p:spPr>
            <p:txBody>
              <a:bodyPr>
                <a:normAutofit/>
              </a:bodyPr>
              <a:lstStyle/>
              <a:p>
                <a:pPr marL="0" indent="0">
                  <a:lnSpc>
                    <a:spcPct val="100000"/>
                  </a:lnSpc>
                  <a:spcBef>
                    <a:spcPts val="0"/>
                  </a:spcBef>
                  <a:buNone/>
                </a:pPr>
                <a14:m>
                  <m:oMath xmlns:m="http://schemas.openxmlformats.org/officeDocument/2006/math">
                    <m:sSub>
                      <m:sSubPr>
                        <m:ctrlPr>
                          <a:rPr lang="es-PE" sz="1800" i="1"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que juegan un papel significativo se determinan de forma independiente, sólo en el caso que se produzca una feliz coincidencia se cumplirá la relación (9).</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Pero, con la relación (9) o condición de equilibrio sostenido de la economía, Harrod confirmaba la afirmación de Keynes, que se puede alcanzar un equilibrio, pero sin estar en una situación de pleno empleo; o sea, se puede conseguir que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pero ello no implica necesariamente que las tasas referidas sean también igual a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𝑛</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De otra parte, la relación (8), o la condición de equilibrio expresa que se cumple con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entonces necesariamente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pero, si el caso es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r>
                          <a:rPr lang="es-PE" sz="1800" i="1">
                            <a:effectLst/>
                            <a:latin typeface="Cambria Math" panose="02040503050406030204" pitchFamily="18" charset="0"/>
                            <a:ea typeface="Times New Roman" panose="02020603050405020304" pitchFamily="18" charset="0"/>
                            <a:cs typeface="Calibri" panose="020F0502020204030204" pitchFamily="34" charset="0"/>
                          </a:rPr>
                          <m:t>&gt;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entonces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r>
                      <a:rPr lang="es-PE" sz="1800" i="1">
                        <a:effectLst/>
                        <a:latin typeface="Cambria Math" panose="02040503050406030204" pitchFamily="18" charset="0"/>
                        <a:ea typeface="Times New Roman" panose="02020603050405020304" pitchFamily="18" charset="0"/>
                        <a:cs typeface="Calibri" panose="020F0502020204030204" pitchFamily="34" charset="0"/>
                      </a:rPr>
                      <m:t>&lt;</m:t>
                    </m:r>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𝑣</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𝑟</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para que siga el equilibrio, esto significa que el stock de capital que poseen los empresarios es menor que aquel que necesitan, considerando el crecimiento experimentado por el ingreso nacional. La consecuencia inmediata de la situación es que los niveles de inversión aumentan, dando lugar a una tasa de crecimiento efectiva del ingreso mayor o superior, provocando una discrepancia cada vez mayor entre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𝐺</m:t>
                        </m:r>
                      </m:e>
                      <m:sub>
                        <m:r>
                          <a:rPr lang="es-PE" sz="1800" i="1">
                            <a:effectLst/>
                            <a:latin typeface="Cambria Math" panose="02040503050406030204" pitchFamily="18" charset="0"/>
                            <a:ea typeface="Times New Roman" panose="02020603050405020304" pitchFamily="18" charset="0"/>
                            <a:cs typeface="Calibri" panose="020F0502020204030204" pitchFamily="34" charset="0"/>
                          </a:rPr>
                          <m:t>𝑤</m:t>
                        </m:r>
                      </m:sub>
                    </m:sSub>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a:t>
                </a:r>
              </a:p>
              <a:p>
                <a:pPr marL="0" indent="0">
                  <a:lnSpc>
                    <a:spcPct val="100000"/>
                  </a:lnSpc>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EL MODELO DE DOMAR</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Domar (1946), formuló su modelo de crecimiento independientemente de los trabajos que realizaba Harrod, llegando a conclusiones muy similares.</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Domar partió de supuestos diferentes, e incluso empleó su trabajo para criticar algunas ideas keynesianas referidas especialmente a la inversión.</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A7132154-2CA2-94E5-6DC5-63A57196DAB2}"/>
                  </a:ext>
                </a:extLst>
              </p:cNvPr>
              <p:cNvSpPr>
                <a:spLocks noGrp="1" noRot="1" noChangeAspect="1" noMove="1" noResize="1" noEditPoints="1" noAdjustHandles="1" noChangeArrowheads="1" noChangeShapeType="1" noTextEdit="1"/>
              </p:cNvSpPr>
              <p:nvPr>
                <p:ph idx="1"/>
              </p:nvPr>
            </p:nvSpPr>
            <p:spPr>
              <a:xfrm>
                <a:off x="887767" y="426129"/>
                <a:ext cx="10875146" cy="6107836"/>
              </a:xfrm>
              <a:blipFill>
                <a:blip r:embed="rId2"/>
                <a:stretch>
                  <a:fillRect l="-504" t="-599" r="-785" b="-299"/>
                </a:stretch>
              </a:blipFill>
            </p:spPr>
            <p:txBody>
              <a:bodyPr/>
              <a:lstStyle/>
              <a:p>
                <a:r>
                  <a:rPr lang="es-PE">
                    <a:noFill/>
                  </a:rPr>
                  <a:t> </a:t>
                </a:r>
              </a:p>
            </p:txBody>
          </p:sp>
        </mc:Fallback>
      </mc:AlternateContent>
    </p:spTree>
    <p:extLst>
      <p:ext uri="{BB962C8B-B14F-4D97-AF65-F5344CB8AC3E}">
        <p14:creationId xmlns:p14="http://schemas.microsoft.com/office/powerpoint/2010/main" val="327986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7C1ACA0-FEF5-4608-1105-0B76F5B7E74F}"/>
                  </a:ext>
                </a:extLst>
              </p:cNvPr>
              <p:cNvSpPr>
                <a:spLocks noGrp="1"/>
              </p:cNvSpPr>
              <p:nvPr>
                <p:ph idx="1"/>
              </p:nvPr>
            </p:nvSpPr>
            <p:spPr>
              <a:xfrm>
                <a:off x="896645" y="328472"/>
                <a:ext cx="10768613" cy="6276513"/>
              </a:xfrm>
            </p:spPr>
            <p:txBody>
              <a:bodyPr>
                <a:noAutofit/>
              </a:bodyPr>
              <a:lstStyle/>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Los supuestos que estableció Domar son:</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1.  La inversión determina el nivel del ingreso nacional a través del multiplicador, de la siguiente forma: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den>
                    </m:f>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e>
                    </m:acc>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(10)</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Donde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 la propensión marginal a ahorrar.</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spcBef>
                    <a:spcPts val="0"/>
                  </a:spcBef>
                  <a:buAutoNum type="arabicPeriod" startAt="2"/>
                </a:pPr>
                <a:r>
                  <a:rPr lang="es-PE" sz="1800" dirty="0">
                    <a:effectLst/>
                    <a:latin typeface="Calibri" panose="020F0502020204030204" pitchFamily="34" charset="0"/>
                    <a:ea typeface="Times New Roman" panose="02020603050405020304" pitchFamily="18" charset="0"/>
                    <a:cs typeface="Calibri" panose="020F0502020204030204" pitchFamily="34" charset="0"/>
                  </a:rPr>
                  <a:t>La inversión es capaz de aumentar el nivel de ingreso potencial máximo (</a:t>
                </a:r>
                <a14:m>
                  <m:oMath xmlns:m="http://schemas.openxmlformats.org/officeDocument/2006/math">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mediante un stock de capital </a:t>
                </a:r>
              </a:p>
              <a:p>
                <a:pPr marL="0" lv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mayor, suponiendo que no existe depreciación, o sea que: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𝜎</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(11)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Donde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𝜎</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es la productividad media de la inversión potencial, o, la variación que experimenta la capacidad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potencial necesaria para elaborar el producto asociada a un cierto nivel de inversión. Domar supone que es </a:t>
                </a:r>
              </a:p>
              <a:p>
                <a:pPr mar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constante.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spcBef>
                    <a:spcPts val="0"/>
                  </a:spcBef>
                  <a:buAutoNum type="arabicPeriod" startAt="3"/>
                </a:pPr>
                <a:r>
                  <a:rPr lang="es-PE" sz="1800" dirty="0">
                    <a:effectLst/>
                    <a:latin typeface="Calibri" panose="020F0502020204030204" pitchFamily="34" charset="0"/>
                    <a:ea typeface="Times New Roman" panose="02020603050405020304" pitchFamily="18" charset="0"/>
                    <a:cs typeface="Calibri" panose="020F0502020204030204" pitchFamily="34" charset="0"/>
                  </a:rPr>
                  <a:t>La inversión se modifica a través del comportamiento de los empresarios y puede verse favorecida mediante  </a:t>
                </a:r>
              </a:p>
              <a:p>
                <a:pPr marL="0" lv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la evolución de la producción. En esta situación, las pérdidas de capital o de los negocios no rentables  </a:t>
                </a:r>
              </a:p>
              <a:p>
                <a:pPr marL="0" lvl="0" indent="0">
                  <a:lnSpc>
                    <a:spcPct val="100000"/>
                  </a:lnSpc>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desarrollados pueden perjudicar el proceso.</a:t>
                </a:r>
              </a:p>
              <a:p>
                <a:pPr marL="0" lvl="0" indent="0">
                  <a:lnSpc>
                    <a:spcPct val="100000"/>
                  </a:lnSpc>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00000"/>
                  </a:lnSpc>
                  <a:spcBef>
                    <a:spcPts val="0"/>
                  </a:spcBef>
                  <a:buNone/>
                </a:pPr>
                <a:r>
                  <a:rPr lang="es-PE" sz="1800" dirty="0">
                    <a:effectLst/>
                    <a:latin typeface="Calibri" panose="020F0502020204030204" pitchFamily="34" charset="0"/>
                    <a:ea typeface="Times New Roman" panose="02020603050405020304" pitchFamily="18" charset="0"/>
                  </a:rPr>
                  <a:t>4.    La inversión a su vez puede generar capacidad productiva a un ritmo dado. Los errores en los procesos de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67C1ACA0-FEF5-4608-1105-0B76F5B7E74F}"/>
                  </a:ext>
                </a:extLst>
              </p:cNvPr>
              <p:cNvSpPr>
                <a:spLocks noGrp="1" noRot="1" noChangeAspect="1" noMove="1" noResize="1" noEditPoints="1" noAdjustHandles="1" noChangeArrowheads="1" noChangeShapeType="1" noTextEdit="1"/>
              </p:cNvSpPr>
              <p:nvPr>
                <p:ph idx="1"/>
              </p:nvPr>
            </p:nvSpPr>
            <p:spPr>
              <a:xfrm>
                <a:off x="896645" y="328472"/>
                <a:ext cx="10768613" cy="6276513"/>
              </a:xfrm>
              <a:blipFill>
                <a:blip r:embed="rId2"/>
                <a:stretch>
                  <a:fillRect l="-453" t="-583" b="-1069"/>
                </a:stretch>
              </a:blipFill>
            </p:spPr>
            <p:txBody>
              <a:bodyPr/>
              <a:lstStyle/>
              <a:p>
                <a:r>
                  <a:rPr lang="es-PE">
                    <a:noFill/>
                  </a:rPr>
                  <a:t> </a:t>
                </a:r>
              </a:p>
            </p:txBody>
          </p:sp>
        </mc:Fallback>
      </mc:AlternateContent>
    </p:spTree>
    <p:extLst>
      <p:ext uri="{BB962C8B-B14F-4D97-AF65-F5344CB8AC3E}">
        <p14:creationId xmlns:p14="http://schemas.microsoft.com/office/powerpoint/2010/main" val="127593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4FC7EB1-A543-3CB0-137B-5CF474C5C23F}"/>
                  </a:ext>
                </a:extLst>
              </p:cNvPr>
              <p:cNvSpPr>
                <a:spLocks noGrp="1"/>
              </p:cNvSpPr>
              <p:nvPr>
                <p:ph idx="1"/>
              </p:nvPr>
            </p:nvSpPr>
            <p:spPr>
              <a:xfrm>
                <a:off x="896645" y="360656"/>
                <a:ext cx="10955044" cy="6324230"/>
              </a:xfrm>
            </p:spPr>
            <p:txBody>
              <a:bodyPr>
                <a:normAutofit lnSpcReduction="10000"/>
              </a:bodyPr>
              <a:lstStyle/>
              <a:p>
                <a:pPr marL="0" lv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de inversión pasados, provocarán su eliminación dando paso a nuevos procesos. Si ello implica la existencia de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un importante costo o desperdicio, provocaría un incremento menor de la inversión.</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Bef>
                    <a:spcPts val="0"/>
                  </a:spcBef>
                  <a:buAutoNum type="arabicPeriod" startAt="5"/>
                </a:pPr>
                <a:r>
                  <a:rPr lang="es-PE" sz="1800" dirty="0">
                    <a:effectLst/>
                    <a:latin typeface="Calibri" panose="020F0502020204030204" pitchFamily="34" charset="0"/>
                    <a:ea typeface="Times New Roman" panose="02020603050405020304" pitchFamily="18" charset="0"/>
                    <a:cs typeface="Calibri" panose="020F0502020204030204" pitchFamily="34" charset="0"/>
                  </a:rPr>
                  <a:t>El empleo existente depende de la relación entre la producción efectiva y la capacidad productiva, sin embargo, </a:t>
                </a:r>
              </a:p>
              <a:p>
                <a:pPr marL="0" lvl="0" indent="0">
                  <a:spcBef>
                    <a:spcPts val="0"/>
                  </a:spcBef>
                  <a:buNone/>
                </a:pPr>
                <a:r>
                  <a:rPr lang="es-PE" sz="1800" dirty="0">
                    <a:latin typeface="Calibri" panose="020F0502020204030204" pitchFamily="34" charset="0"/>
                    <a:ea typeface="Times New Roman" panose="02020603050405020304" pitchFamily="18" charset="0"/>
                    <a:cs typeface="Calibri" panose="020F0502020204030204" pitchFamily="34" charset="0"/>
                  </a:rPr>
                  <a:t>      </a:t>
                </a:r>
                <a:r>
                  <a:rPr lang="es-PE" sz="1800" dirty="0">
                    <a:effectLst/>
                    <a:latin typeface="Calibri" panose="020F0502020204030204" pitchFamily="34" charset="0"/>
                    <a:ea typeface="Times New Roman" panose="02020603050405020304" pitchFamily="18" charset="0"/>
                    <a:cs typeface="Calibri" panose="020F0502020204030204" pitchFamily="34" charset="0"/>
                  </a:rPr>
                  <a:t>Domar consideraba la posibilidad de que aparecieran otros factores que pudieran afectar al empleo.</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El modelo, partiendo de la condición de pleno empleo: </a:t>
                </a:r>
                <a14:m>
                  <m:oMath xmlns:m="http://schemas.openxmlformats.org/officeDocument/2006/math">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𝑌</m:t>
                        </m:r>
                      </m:e>
                    </m:acc>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reemplazando por sus valores expresados en las relaciones (10) y (11):</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14:m>
                  <m:oMathPara xmlns:m="http://schemas.openxmlformats.org/officeDocument/2006/math">
                    <m:oMathParaPr>
                      <m:jc m:val="centerGroup"/>
                    </m:oMathParaPr>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s-PE"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den>
                      </m:f>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e>
                      </m:acc>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𝜎</m:t>
                      </m:r>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oMath>
                  </m:oMathPara>
                </a14:m>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Despejando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e>
                        </m:acc>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den>
                    </m:f>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se tiene.</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fPr>
                      <m:num>
                        <m:acc>
                          <m:accPr>
                            <m:chr m:val="̇"/>
                            <m:ctrlPr>
                              <a:rPr lang="es-PE" sz="1800" i="1">
                                <a:effectLst/>
                                <a:latin typeface="Cambria Math" panose="02040503050406030204" pitchFamily="18" charset="0"/>
                                <a:ea typeface="Times New Roman" panose="02020603050405020304" pitchFamily="18" charset="0"/>
                                <a:cs typeface="Calibri" panose="020F0502020204030204" pitchFamily="34" charset="0"/>
                              </a:rPr>
                            </m:ctrlPr>
                          </m:accPr>
                          <m:e>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e>
                        </m:acc>
                      </m:num>
                      <m:den>
                        <m:r>
                          <a:rPr lang="es-PE" sz="1800" i="1">
                            <a:effectLst/>
                            <a:latin typeface="Cambria Math" panose="02040503050406030204" pitchFamily="18" charset="0"/>
                            <a:ea typeface="Times New Roman" panose="02020603050405020304" pitchFamily="18" charset="0"/>
                            <a:cs typeface="Calibri" panose="020F0502020204030204" pitchFamily="34" charset="0"/>
                          </a:rPr>
                          <m:t>𝐼</m:t>
                        </m:r>
                      </m:den>
                    </m:f>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𝜎</m:t>
                    </m:r>
                    <m:r>
                      <a:rPr lang="es-PE" sz="1800" i="1">
                        <a:effectLst/>
                        <a:latin typeface="Cambria Math" panose="02040503050406030204" pitchFamily="18" charset="0"/>
                        <a:ea typeface="Times New Roman" panose="02020603050405020304" pitchFamily="18" charset="0"/>
                        <a:cs typeface="Calibri" panose="020F0502020204030204" pitchFamily="34" charset="0"/>
                      </a:rPr>
                      <m:t>∗</m:t>
                    </m:r>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(12)</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 </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La relación (12) expresa el nivel de la tasa de crecimiento de la inversión necesario para que el ingreso nacional efectiva alcance su máximo nivel de crecimiento potencial, a sabiendas que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𝜎</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y </a:t>
                </a:r>
                <a14:m>
                  <m:oMath xmlns:m="http://schemas.openxmlformats.org/officeDocument/2006/math">
                    <m:r>
                      <a:rPr lang="es-PE" sz="1800" i="1">
                        <a:effectLst/>
                        <a:latin typeface="Cambria Math" panose="02040503050406030204" pitchFamily="18" charset="0"/>
                        <a:ea typeface="Times New Roman" panose="02020603050405020304" pitchFamily="18" charset="0"/>
                        <a:cs typeface="Calibri" panose="020F0502020204030204" pitchFamily="34" charset="0"/>
                      </a:rPr>
                      <m:t>𝑠</m:t>
                    </m:r>
                  </m:oMath>
                </a14:m>
                <a:r>
                  <a:rPr lang="es-PE" sz="1800" dirty="0">
                    <a:effectLst/>
                    <a:latin typeface="Calibri" panose="020F0502020204030204" pitchFamily="34" charset="0"/>
                    <a:ea typeface="Times New Roman" panose="02020603050405020304" pitchFamily="18" charset="0"/>
                    <a:cs typeface="Calibri" panose="020F0502020204030204" pitchFamily="34" charset="0"/>
                  </a:rPr>
                  <a:t> son constantes.</a:t>
                </a:r>
              </a:p>
              <a:p>
                <a:pPr marL="0" indent="0">
                  <a:spcBef>
                    <a:spcPts val="0"/>
                  </a:spcBef>
                  <a:buNone/>
                </a:pPr>
                <a:endParaRPr lang="es-PE"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s-PE" sz="1800" dirty="0">
                    <a:effectLst/>
                    <a:latin typeface="Calibri" panose="020F0502020204030204" pitchFamily="34" charset="0"/>
                    <a:ea typeface="Times New Roman" panose="02020603050405020304" pitchFamily="18" charset="0"/>
                    <a:cs typeface="Calibri" panose="020F0502020204030204" pitchFamily="34" charset="0"/>
                  </a:rPr>
                  <a:t>La última relación es muy similar a la relación que Harrod denominó como “ecuación fundamental” o tasa de crecimiento efectiva.</a:t>
                </a:r>
                <a:endParaRPr lang="es-PE" sz="18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54FC7EB1-A543-3CB0-137B-5CF474C5C23F}"/>
                  </a:ext>
                </a:extLst>
              </p:cNvPr>
              <p:cNvSpPr>
                <a:spLocks noGrp="1" noRot="1" noChangeAspect="1" noMove="1" noResize="1" noEditPoints="1" noAdjustHandles="1" noChangeArrowheads="1" noChangeShapeType="1" noTextEdit="1"/>
              </p:cNvSpPr>
              <p:nvPr>
                <p:ph idx="1"/>
              </p:nvPr>
            </p:nvSpPr>
            <p:spPr>
              <a:xfrm>
                <a:off x="896645" y="360656"/>
                <a:ext cx="10955044" cy="6324230"/>
              </a:xfrm>
              <a:blipFill>
                <a:blip r:embed="rId2"/>
                <a:stretch>
                  <a:fillRect l="-445" t="-482" r="-334"/>
                </a:stretch>
              </a:blipFill>
            </p:spPr>
            <p:txBody>
              <a:bodyPr/>
              <a:lstStyle/>
              <a:p>
                <a:r>
                  <a:rPr lang="es-PE">
                    <a:noFill/>
                  </a:rPr>
                  <a:t> </a:t>
                </a:r>
              </a:p>
            </p:txBody>
          </p:sp>
        </mc:Fallback>
      </mc:AlternateContent>
    </p:spTree>
    <p:extLst>
      <p:ext uri="{BB962C8B-B14F-4D97-AF65-F5344CB8AC3E}">
        <p14:creationId xmlns:p14="http://schemas.microsoft.com/office/powerpoint/2010/main" val="3006897344"/>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1211</TotalTime>
  <Words>1645</Words>
  <Application>Microsoft Office PowerPoint</Application>
  <PresentationFormat>Panorámica</PresentationFormat>
  <Paragraphs>137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Cambria Math</vt:lpstr>
      <vt:lpstr>Gill Sans MT</vt:lpstr>
      <vt:lpstr>Impact</vt:lpstr>
      <vt:lpstr>Tahoma</vt:lpstr>
      <vt:lpstr>Distintivo</vt:lpstr>
      <vt:lpstr>TEORÍA DEL CRECIMIENTO ECONÓMICO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DEL CRECIMIENTO ECONÓMICO</dc:title>
  <dc:creator>Enrique</dc:creator>
  <cp:lastModifiedBy>Enrique</cp:lastModifiedBy>
  <cp:revision>69</cp:revision>
  <dcterms:created xsi:type="dcterms:W3CDTF">2022-09-30T02:25:21Z</dcterms:created>
  <dcterms:modified xsi:type="dcterms:W3CDTF">2022-12-13T00:08:19Z</dcterms:modified>
</cp:coreProperties>
</file>