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381" r:id="rId2"/>
    <p:sldId id="1408" r:id="rId3"/>
    <p:sldId id="1433" r:id="rId4"/>
    <p:sldId id="1413" r:id="rId5"/>
    <p:sldId id="1417" r:id="rId6"/>
    <p:sldId id="1427" r:id="rId7"/>
    <p:sldId id="1430" r:id="rId8"/>
    <p:sldId id="1434" r:id="rId9"/>
    <p:sldId id="1437" r:id="rId10"/>
    <p:sldId id="1438" r:id="rId11"/>
    <p:sldId id="1439" r:id="rId12"/>
    <p:sldId id="1440" r:id="rId13"/>
  </p:sldIdLst>
  <p:sldSz cx="9144000" cy="6858000" type="screen4x3"/>
  <p:notesSz cx="6781800" cy="98806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rtiz" initials="d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4F81BD"/>
    <a:srgbClr val="3333FF"/>
    <a:srgbClr val="D6DCD8"/>
    <a:srgbClr val="660066"/>
    <a:srgbClr val="0066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281" autoAdjust="0"/>
    <p:restoredTop sz="98236" autoAdjust="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30" y="-102"/>
      </p:cViewPr>
      <p:guideLst>
        <p:guide orient="horz" pos="3113"/>
        <p:guide pos="21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1453" y="0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D46D15-898C-483E-A4D9-D8DA0336DE15}" type="datetimeFigureOut">
              <a:rPr lang="es-PE"/>
              <a:pPr>
                <a:defRPr/>
              </a:pPr>
              <a:t>10/09/2012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2" y="9384855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1453" y="9384855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869C07B-A325-4A7A-AEBE-AF3990B4B8D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80602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1453" y="0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BF909F-3CD8-4AAE-9A2E-04E3E7DDD3B5}" type="datetimeFigureOut">
              <a:rPr lang="es-PE"/>
              <a:pPr>
                <a:defRPr/>
              </a:pPr>
              <a:t>10/09/2012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2950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45" tIns="45473" rIns="90945" bIns="45473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181" y="4693286"/>
            <a:ext cx="5425440" cy="4446271"/>
          </a:xfrm>
          <a:prstGeom prst="rect">
            <a:avLst/>
          </a:prstGeom>
        </p:spPr>
        <p:txBody>
          <a:bodyPr vert="horz" lIns="90945" tIns="45473" rIns="90945" bIns="45473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9384855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1453" y="9384855"/>
            <a:ext cx="2938780" cy="494031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C451AC-511B-4CE5-ADEB-133AD06F87B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151349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DA20A-EB77-44C5-B358-4B38FF02EF80}" type="slidenum">
              <a:rPr lang="es-PE" smtClean="0"/>
              <a:pPr/>
              <a:t>1</a:t>
            </a:fld>
            <a:endParaRPr lang="es-P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12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2</a:t>
            </a:fld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3</a:t>
            </a:fld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7</a:t>
            </a:fld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8</a:t>
            </a:fld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451AC-511B-4CE5-ADEB-133AD06F87B0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932040" y="2564904"/>
            <a:ext cx="4104456" cy="792088"/>
          </a:xfrm>
        </p:spPr>
        <p:txBody>
          <a:bodyPr>
            <a:noAutofit/>
          </a:bodyPr>
          <a:lstStyle>
            <a:lvl1pPr algn="r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64088" y="3861048"/>
            <a:ext cx="3592488" cy="43204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4283968" y="2852936"/>
            <a:ext cx="4680520" cy="504056"/>
          </a:xfrm>
        </p:spPr>
        <p:txBody>
          <a:bodyPr>
            <a:noAutofit/>
          </a:bodyPr>
          <a:lstStyle>
            <a:lvl1pPr algn="r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 descr="Encabezad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15900"/>
            <a:ext cx="80645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10 Conector recto"/>
          <p:cNvCxnSpPr/>
          <p:nvPr/>
        </p:nvCxnSpPr>
        <p:spPr>
          <a:xfrm>
            <a:off x="395288" y="6669088"/>
            <a:ext cx="83534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6375" y="260648"/>
            <a:ext cx="7210425" cy="5746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568952" cy="1036711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23850" y="6303963"/>
            <a:ext cx="5111750" cy="365125"/>
          </a:xfrm>
        </p:spPr>
        <p:txBody>
          <a:bodyPr/>
          <a:lstStyle>
            <a:lvl1pPr marL="0" indent="0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5345DD-B7C0-439D-AB77-7AA7EE431CAE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E71A47-8696-4B9A-BCC6-1FFFDA4C2A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1476375" y="333375"/>
            <a:ext cx="72104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20986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95288" y="63039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211638" y="6661150"/>
            <a:ext cx="466725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A66F18B1-400B-4FD1-820B-1D24FA463E2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7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Book Antiqua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Book Antiqua" pitchFamily="18" charset="0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00" b="1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ata.worldbank.org/data-catalog/world-development-indicator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1932222"/>
            <a:ext cx="4321050" cy="1211026"/>
          </a:xfrm>
        </p:spPr>
        <p:txBody>
          <a:bodyPr/>
          <a:lstStyle/>
          <a:p>
            <a:r>
              <a:rPr lang="es-ES" sz="2400" b="1" dirty="0" smtClean="0"/>
              <a:t>Modelo de crecimiento de </a:t>
            </a:r>
            <a:r>
              <a:rPr lang="es-ES" sz="2400" b="1" dirty="0" err="1" smtClean="0"/>
              <a:t>Solow</a:t>
            </a:r>
            <a:endParaRPr lang="es-ES" sz="24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57818" y="4572008"/>
            <a:ext cx="3592488" cy="571504"/>
          </a:xfrm>
        </p:spPr>
        <p:txBody>
          <a:bodyPr/>
          <a:lstStyle/>
          <a:p>
            <a:r>
              <a:rPr lang="es-PE" dirty="0" smtClean="0"/>
              <a:t>Septiembre, 2012</a:t>
            </a: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643438" y="3571876"/>
            <a:ext cx="442800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E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Ismael Ignacio Mendoza Mogollón</a:t>
            </a:r>
          </a:p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PE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E-mail: imendoza@mef.gob.pe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algn="l"/>
            <a:r>
              <a:rPr lang="es-PE" sz="2400" b="1" dirty="0" smtClean="0"/>
              <a:t>Convergencia: El modelo de </a:t>
            </a:r>
            <a:r>
              <a:rPr lang="es-PE" sz="2400" b="1" dirty="0" err="1" smtClean="0"/>
              <a:t>Solow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4105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3005" y="1285860"/>
            <a:ext cx="4105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9363" y="3929084"/>
            <a:ext cx="41052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algn="l"/>
            <a:r>
              <a:rPr lang="es-PE" sz="2400" b="1" dirty="0" smtClean="0"/>
              <a:t>Trabajo Práctico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0034" y="2500306"/>
            <a:ext cx="807135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/>
            <a:r>
              <a:rPr lang="es-ES" sz="2400" dirty="0" smtClean="0">
                <a:ea typeface="Calibri" pitchFamily="34" charset="0"/>
                <a:cs typeface="Arial" pitchFamily="34" charset="0"/>
              </a:rPr>
              <a:t>	Replicar las estimaciones usando el modelo de </a:t>
            </a:r>
            <a:r>
              <a:rPr lang="es-ES" sz="2400" dirty="0" err="1" smtClean="0">
                <a:ea typeface="Calibri" pitchFamily="34" charset="0"/>
                <a:cs typeface="Arial" pitchFamily="34" charset="0"/>
              </a:rPr>
              <a:t>Solow</a:t>
            </a:r>
            <a:r>
              <a:rPr lang="es-ES" sz="2400" dirty="0" smtClean="0">
                <a:ea typeface="Calibri" pitchFamily="34" charset="0"/>
                <a:cs typeface="Arial" pitchFamily="34" charset="0"/>
              </a:rPr>
              <a:t> y/o los modelos que veremos más adelante en el curso.</a:t>
            </a:r>
          </a:p>
          <a:p>
            <a:pPr marL="173038" indent="-173038" algn="just"/>
            <a:endParaRPr lang="es-ES" sz="2400" dirty="0" smtClean="0">
              <a:ea typeface="Calibri" pitchFamily="34" charset="0"/>
              <a:cs typeface="Arial" pitchFamily="34" charset="0"/>
            </a:endParaRPr>
          </a:p>
          <a:p>
            <a:pPr marL="173038" indent="-173038" algn="just"/>
            <a:endParaRPr lang="es-ES" sz="2400" dirty="0" smtClean="0"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ctrTitle"/>
          </p:nvPr>
        </p:nvSpPr>
        <p:spPr>
          <a:xfrm>
            <a:off x="3779912" y="2852738"/>
            <a:ext cx="5256584" cy="504825"/>
          </a:xfrm>
        </p:spPr>
        <p:txBody>
          <a:bodyPr/>
          <a:lstStyle/>
          <a:p>
            <a:pPr marL="514350" indent="-514350" eaLnBrk="1" hangingPunct="1"/>
            <a:r>
              <a:rPr lang="es-ES" dirty="0" smtClean="0"/>
              <a:t>El modelo de crecimiento </a:t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PE" dirty="0" err="1" smtClean="0"/>
              <a:t>Solow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“Aplicación LATAM”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ctrTitle"/>
          </p:nvPr>
        </p:nvSpPr>
        <p:spPr>
          <a:xfrm>
            <a:off x="3779912" y="2852738"/>
            <a:ext cx="5256584" cy="504825"/>
          </a:xfrm>
        </p:spPr>
        <p:txBody>
          <a:bodyPr/>
          <a:lstStyle/>
          <a:p>
            <a:pPr marL="514350" indent="-514350" eaLnBrk="1" hangingPunct="1"/>
            <a:r>
              <a:rPr lang="es-ES" dirty="0" smtClean="0"/>
              <a:t>El modelo de crecimiento </a:t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PE" dirty="0" err="1" smtClean="0"/>
              <a:t>Solow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“Aplicación LATAM”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algn="l"/>
            <a:r>
              <a:rPr lang="es-PE" sz="2400" b="1" dirty="0" smtClean="0"/>
              <a:t>Fuente de información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214422"/>
            <a:ext cx="6169829" cy="46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Elipse"/>
          <p:cNvSpPr/>
          <p:nvPr/>
        </p:nvSpPr>
        <p:spPr>
          <a:xfrm>
            <a:off x="4929190" y="3929066"/>
            <a:ext cx="1500198" cy="428628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4500562" y="4286256"/>
            <a:ext cx="428628" cy="21431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0034" y="6050181"/>
            <a:ext cx="80713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400" dirty="0" smtClean="0">
                <a:ea typeface="Calibri" pitchFamily="34" charset="0"/>
                <a:cs typeface="Arial" pitchFamily="34" charset="0"/>
              </a:rPr>
              <a:t>…link de descarga: </a:t>
            </a:r>
            <a:r>
              <a:rPr lang="es-ES" sz="1400" dirty="0" smtClean="0">
                <a:hlinkClick r:id="rId4"/>
              </a:rPr>
              <a:t>http://data.worldbank.org/data-catalog/world-development-indicators</a:t>
            </a:r>
            <a:r>
              <a:rPr lang="es-ES" sz="1400" dirty="0" smtClean="0">
                <a:ea typeface="Calibri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algn="l"/>
            <a:r>
              <a:rPr lang="es-PE" sz="2400" b="1" dirty="0" smtClean="0"/>
              <a:t>El modelo de </a:t>
            </a:r>
            <a:r>
              <a:rPr lang="es-PE" sz="2400" b="1" dirty="0" err="1" smtClean="0"/>
              <a:t>Solow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3094" y="947735"/>
            <a:ext cx="8071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Podemos encontrar el estado estacionario (k*)</a:t>
            </a:r>
            <a:endParaRPr kumimoji="0" lang="en-US" sz="500" b="0" i="0" u="none" strike="noStrike" cap="none" normalizeH="0" baseline="0" dirty="0" smtClean="0">
              <a:ln>
                <a:noFill/>
              </a:ln>
              <a:effectLst/>
              <a:ea typeface="Calibri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247777"/>
            <a:ext cx="2071702" cy="16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33094" y="2857496"/>
            <a:ext cx="80713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Podemos usar la formula de k* para resolver el ingreso per cápita en el estado estacionado,</a:t>
            </a:r>
            <a:endParaRPr kumimoji="0" lang="en-US" sz="500" b="0" i="0" u="none" strike="noStrike" cap="none" normalizeH="0" baseline="0" dirty="0" smtClean="0">
              <a:ln>
                <a:noFill/>
              </a:ln>
              <a:effectLst/>
              <a:ea typeface="Calibri" pitchFamily="34" charset="0"/>
              <a:cs typeface="Arial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00034" y="4000504"/>
            <a:ext cx="8071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…y con un poco de algebra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72612" y="5233586"/>
            <a:ext cx="8071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Arial" pitchFamily="34" charset="0"/>
              </a:rPr>
              <a:t>Tomando logaritmos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 en la ecuación (5) establecemos,</a:t>
            </a:r>
            <a:endParaRPr lang="en-US" sz="1600" dirty="0" smtClean="0">
              <a:ea typeface="Calibri" pitchFamily="34" charset="0"/>
              <a:cs typeface="Arial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3294827"/>
            <a:ext cx="1690684" cy="70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4258260"/>
            <a:ext cx="3000396" cy="88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14515" y="5586926"/>
            <a:ext cx="5543567" cy="84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algn="l"/>
            <a:r>
              <a:rPr lang="es-PE" sz="2400" b="1" dirty="0" smtClean="0"/>
              <a:t>El modelo de </a:t>
            </a:r>
            <a:r>
              <a:rPr lang="es-PE" sz="2400" b="1" dirty="0" err="1" smtClean="0"/>
              <a:t>Solow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3094" y="1285860"/>
            <a:ext cx="80713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Esta aplicación sigue los mismos pasos del </a:t>
            </a:r>
            <a:r>
              <a:rPr lang="es-ES" sz="1600" dirty="0" err="1" smtClean="0">
                <a:ea typeface="Calibri" pitchFamily="34" charset="0"/>
                <a:cs typeface="Arial" pitchFamily="34" charset="0"/>
              </a:rPr>
              <a:t>paper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 de </a:t>
            </a:r>
            <a:r>
              <a:rPr lang="es-ES" sz="1600" dirty="0" err="1" smtClean="0">
                <a:ea typeface="Calibri" pitchFamily="34" charset="0"/>
                <a:cs typeface="Arial" pitchFamily="34" charset="0"/>
              </a:rPr>
              <a:t>Mankiw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, </a:t>
            </a:r>
            <a:r>
              <a:rPr lang="es-ES" sz="1600" dirty="0" err="1" smtClean="0">
                <a:ea typeface="Calibri" pitchFamily="34" charset="0"/>
                <a:cs typeface="Arial" pitchFamily="34" charset="0"/>
              </a:rPr>
              <a:t>Romer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 and </a:t>
            </a:r>
            <a:r>
              <a:rPr lang="es-ES" sz="1600" dirty="0" err="1" smtClean="0">
                <a:ea typeface="Calibri" pitchFamily="34" charset="0"/>
                <a:cs typeface="Arial" pitchFamily="34" charset="0"/>
              </a:rPr>
              <a:t>Weil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 (1992)</a:t>
            </a:r>
          </a:p>
          <a:p>
            <a:pPr marL="173038" indent="-173038" algn="just"/>
            <a:r>
              <a:rPr lang="es-ES" sz="1600" dirty="0" smtClean="0">
                <a:ea typeface="Calibri" pitchFamily="34" charset="0"/>
                <a:cs typeface="Arial" pitchFamily="34" charset="0"/>
              </a:rPr>
              <a:t>“</a:t>
            </a:r>
            <a:r>
              <a:rPr lang="en-US" sz="1600" dirty="0" smtClean="0">
                <a:ea typeface="Calibri" pitchFamily="34" charset="0"/>
                <a:cs typeface="Arial" pitchFamily="34" charset="0"/>
              </a:rPr>
              <a:t>A Contribution to the Empirics of Economic Growth” con </a:t>
            </a:r>
            <a:r>
              <a:rPr lang="es-PE" sz="1600" dirty="0" smtClean="0">
                <a:ea typeface="Calibri" pitchFamily="34" charset="0"/>
                <a:cs typeface="Arial" pitchFamily="34" charset="0"/>
              </a:rPr>
              <a:t>datos de América Latina y el Caribe (LATAM).</a:t>
            </a:r>
            <a:endParaRPr lang="es-PE" sz="1600" b="1" dirty="0" smtClean="0">
              <a:ea typeface="Calibri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8" y="2162169"/>
            <a:ext cx="1571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0034" y="2714620"/>
            <a:ext cx="8071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Entonces de la ecuación previa obtenemos,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7012" y="3000372"/>
            <a:ext cx="5985384" cy="83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7884" y="4714884"/>
            <a:ext cx="30718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Se usa el ratio Inversión/PBI como una proxy de “</a:t>
            </a:r>
            <a:r>
              <a:rPr lang="es-ES" sz="1600" b="1" i="1" dirty="0" smtClean="0">
                <a:ea typeface="Calibri" pitchFamily="34" charset="0"/>
                <a:cs typeface="Arial" pitchFamily="34" charset="0"/>
              </a:rPr>
              <a:t>s”, 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y </a:t>
            </a:r>
            <a:r>
              <a:rPr lang="es-ES" sz="1600" b="1" dirty="0" smtClean="0">
                <a:ea typeface="Calibri" pitchFamily="34" charset="0"/>
                <a:cs typeface="Arial" pitchFamily="34" charset="0"/>
              </a:rPr>
              <a:t>asumen que “g” y “delta” son cero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.</a:t>
            </a:r>
            <a:r>
              <a:rPr lang="es-ES" sz="1600" b="1" i="1" dirty="0" smtClean="0">
                <a:ea typeface="Calibri" pitchFamily="34" charset="0"/>
                <a:cs typeface="Arial" pitchFamily="34" charset="0"/>
              </a:rPr>
              <a:t> 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0034" y="2233190"/>
            <a:ext cx="8071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Tomamos,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929066"/>
            <a:ext cx="4500594" cy="249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algn="l"/>
            <a:r>
              <a:rPr lang="es-PE" sz="2400" b="1" dirty="0" smtClean="0"/>
              <a:t>El modelo de </a:t>
            </a:r>
            <a:r>
              <a:rPr lang="es-PE" sz="2400" b="1" dirty="0" err="1" smtClean="0"/>
              <a:t>Solow</a:t>
            </a:r>
            <a:r>
              <a:rPr lang="es-PE" sz="2400" b="1" dirty="0" smtClean="0"/>
              <a:t> aumentado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3094" y="1272589"/>
            <a:ext cx="80713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Podemos extender la función de producción agregada para incluir un factor adicional: el capital humano </a:t>
            </a:r>
            <a:r>
              <a:rPr lang="es-ES" sz="1600" i="1" dirty="0" smtClean="0">
                <a:ea typeface="Calibri" pitchFamily="34" charset="0"/>
                <a:cs typeface="Arial" pitchFamily="34" charset="0"/>
              </a:rPr>
              <a:t>H(t)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857364"/>
            <a:ext cx="402907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3094" y="2357430"/>
            <a:ext cx="8071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En el estado estacionario,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8939" y="2641574"/>
            <a:ext cx="5367705" cy="128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0034" y="4028205"/>
            <a:ext cx="80713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Utilizando la definición de Y/L, tomando logaritmos y suponiendo rendimientos similares de tecnología: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6900" y="4676795"/>
            <a:ext cx="5410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r>
              <a:rPr lang="es-PE" sz="2400" b="1" dirty="0" smtClean="0"/>
              <a:t>El modelo de </a:t>
            </a:r>
            <a:r>
              <a:rPr lang="es-PE" sz="2400" b="1" dirty="0" err="1" smtClean="0"/>
              <a:t>Solow</a:t>
            </a:r>
            <a:r>
              <a:rPr lang="es-PE" dirty="0" smtClean="0"/>
              <a:t> aumentado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1863" y="1285860"/>
            <a:ext cx="4738687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3094" y="4874983"/>
            <a:ext cx="807135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/>
            <a:r>
              <a:rPr lang="es-ES" sz="1600" b="1" dirty="0" smtClean="0">
                <a:ea typeface="Calibri" pitchFamily="34" charset="0"/>
                <a:cs typeface="Arial" pitchFamily="34" charset="0"/>
              </a:rPr>
              <a:t>Principales hallazgos</a:t>
            </a:r>
          </a:p>
          <a:p>
            <a:pPr marL="173038" indent="-173038" algn="just"/>
            <a:endParaRPr lang="es-ES" sz="1600" b="1" dirty="0" smtClean="0">
              <a:ea typeface="Calibri" pitchFamily="34" charset="0"/>
              <a:cs typeface="Arial" pitchFamily="34" charset="0"/>
            </a:endParaRPr>
          </a:p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Medida de capital humano (ESCOLARIDAD) entra en forma positiva y significativa</a:t>
            </a:r>
          </a:p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El poder explicativo del modelo aumenta (32%).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algn="l"/>
            <a:r>
              <a:rPr lang="es-PE" sz="2400" b="1" dirty="0" smtClean="0"/>
              <a:t>Convergencia: El modelo de </a:t>
            </a:r>
            <a:r>
              <a:rPr lang="es-PE" sz="2400" b="1" dirty="0" err="1" smtClean="0"/>
              <a:t>Solow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3094" y="1071546"/>
            <a:ext cx="80713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/>
            <a:r>
              <a:rPr lang="es-ES" sz="1600" b="1" dirty="0" smtClean="0">
                <a:ea typeface="Calibri" pitchFamily="34" charset="0"/>
                <a:cs typeface="Arial" pitchFamily="34" charset="0"/>
              </a:rPr>
              <a:t>Convergencia</a:t>
            </a:r>
          </a:p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Como hemos visto anteriormente,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571612"/>
            <a:ext cx="1643074" cy="73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3094" y="2343147"/>
            <a:ext cx="80713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err="1" smtClean="0">
                <a:ea typeface="Calibri" pitchFamily="34" charset="0"/>
                <a:cs typeface="Arial" pitchFamily="34" charset="0"/>
              </a:rPr>
              <a:t>Linealizando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 la ecuación fundamental de crecimiento del modelo de </a:t>
            </a:r>
            <a:r>
              <a:rPr lang="es-ES" sz="1600" dirty="0" err="1" smtClean="0">
                <a:ea typeface="Calibri" pitchFamily="34" charset="0"/>
                <a:cs typeface="Arial" pitchFamily="34" charset="0"/>
              </a:rPr>
              <a:t>Solow</a:t>
            </a:r>
            <a:r>
              <a:rPr lang="es-ES" sz="1600" dirty="0" smtClean="0">
                <a:ea typeface="Calibri" pitchFamily="34" charset="0"/>
                <a:cs typeface="Arial" pitchFamily="34" charset="0"/>
              </a:rPr>
              <a:t> alrededor del estado estacionario, podemos escribir una ecuación para el crecimiento del estado estacionario: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3000372"/>
            <a:ext cx="3000396" cy="73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00034" y="3714752"/>
            <a:ext cx="8071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Donde,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25" y="3786190"/>
            <a:ext cx="2571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00034" y="4447768"/>
            <a:ext cx="807135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La convergencia condicional implica que los países más lejos de su estado estacionario crecen más rápido.</a:t>
            </a:r>
          </a:p>
          <a:p>
            <a:pPr marL="173038" indent="-173038" algn="just">
              <a:buFont typeface="Arial" pitchFamily="34" charset="0"/>
              <a:buChar char="•"/>
            </a:pPr>
            <a:endParaRPr lang="es-ES" sz="1600" dirty="0" smtClean="0">
              <a:ea typeface="Calibri" pitchFamily="34" charset="0"/>
              <a:cs typeface="Arial" pitchFamily="34" charset="0"/>
            </a:endParaRPr>
          </a:p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Podemos integrar esta expresión para obtener la siguiente ecuación: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19350" y="5572140"/>
            <a:ext cx="43053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>
          <a:xfrm>
            <a:off x="1403648" y="260649"/>
            <a:ext cx="7668343" cy="576064"/>
          </a:xfrm>
        </p:spPr>
        <p:txBody>
          <a:bodyPr/>
          <a:lstStyle/>
          <a:p>
            <a:pPr algn="l"/>
            <a:r>
              <a:rPr lang="es-PE" sz="2400" b="1" dirty="0" smtClean="0"/>
              <a:t>Convergencia: El modelo de </a:t>
            </a:r>
            <a:r>
              <a:rPr lang="es-PE" sz="2400" b="1" dirty="0" err="1" smtClean="0"/>
              <a:t>Solow</a:t>
            </a:r>
            <a:endParaRPr lang="es-ES" sz="2400" b="1" dirty="0" smtClean="0"/>
          </a:p>
        </p:txBody>
      </p:sp>
      <p:sp>
        <p:nvSpPr>
          <p:cNvPr id="11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211638" y="6661150"/>
            <a:ext cx="466725" cy="196850"/>
          </a:xfrm>
        </p:spPr>
        <p:txBody>
          <a:bodyPr/>
          <a:lstStyle/>
          <a:p>
            <a:pPr>
              <a:defRPr/>
            </a:pPr>
            <a:fld id="{FC83227B-D85E-4166-90FE-0CEFDF890015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3094" y="1090182"/>
            <a:ext cx="80713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/>
            <a:r>
              <a:rPr lang="es-ES" sz="1600" b="1" dirty="0" smtClean="0">
                <a:ea typeface="Calibri" pitchFamily="34" charset="0"/>
                <a:cs typeface="Arial" pitchFamily="34" charset="0"/>
              </a:rPr>
              <a:t>Convergencia</a:t>
            </a:r>
          </a:p>
          <a:p>
            <a:pPr marL="173038" indent="-173038" algn="just"/>
            <a:endParaRPr lang="es-ES" sz="1600" b="1" dirty="0" smtClean="0">
              <a:ea typeface="Calibri" pitchFamily="34" charset="0"/>
              <a:cs typeface="Arial" pitchFamily="34" charset="0"/>
            </a:endParaRPr>
          </a:p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Sustituyendo y* y luego de un poco de álgebra, obtenemos: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0034" y="3090446"/>
            <a:ext cx="80713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s-ES" sz="1600" dirty="0" smtClean="0">
                <a:ea typeface="Calibri" pitchFamily="34" charset="0"/>
                <a:cs typeface="Arial" pitchFamily="34" charset="0"/>
              </a:rPr>
              <a:t>Podemos estimar esta ecuación.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788" y="2023645"/>
            <a:ext cx="7210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7" y="3444697"/>
            <a:ext cx="4714907" cy="284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  <a:noAutofit/>
      </a:bodyPr>
      <a:lstStyle>
        <a:defPPr>
          <a:spcBef>
            <a:spcPct val="50000"/>
          </a:spcBef>
          <a:defRPr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18833</TotalTime>
  <Words>350</Words>
  <Application>Microsoft Office PowerPoint</Application>
  <PresentationFormat>Presentación en pantalla (4:3)</PresentationFormat>
  <Paragraphs>65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Modelo de crecimiento de Solow</vt:lpstr>
      <vt:lpstr>El modelo de crecimiento  de Solow “Aplicación LATAM”</vt:lpstr>
      <vt:lpstr>Fuente de información</vt:lpstr>
      <vt:lpstr>El modelo de Solow</vt:lpstr>
      <vt:lpstr>El modelo de Solow</vt:lpstr>
      <vt:lpstr>El modelo de Solow aumentado</vt:lpstr>
      <vt:lpstr>El modelo de Solow aumentado</vt:lpstr>
      <vt:lpstr>Convergencia: El modelo de Solow</vt:lpstr>
      <vt:lpstr>Convergencia: El modelo de Solow</vt:lpstr>
      <vt:lpstr>Convergencia: El modelo de Solow</vt:lpstr>
      <vt:lpstr>Trabajo Práctico</vt:lpstr>
      <vt:lpstr>El modelo de crecimiento  de Solow “Aplicación LATAM”</vt:lpstr>
    </vt:vector>
  </TitlesOfParts>
  <Company>DGAES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lbasombrio</dc:creator>
  <cp:lastModifiedBy>imendoza</cp:lastModifiedBy>
  <cp:revision>2588</cp:revision>
  <dcterms:created xsi:type="dcterms:W3CDTF">2010-12-17T15:13:28Z</dcterms:created>
  <dcterms:modified xsi:type="dcterms:W3CDTF">2012-09-10T19:57:12Z</dcterms:modified>
</cp:coreProperties>
</file>