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16"/>
  </p:notesMasterIdLst>
  <p:handoutMasterIdLst>
    <p:handoutMasterId r:id="rId17"/>
  </p:handoutMasterIdLst>
  <p:sldIdLst>
    <p:sldId id="256" r:id="rId2"/>
    <p:sldId id="346" r:id="rId3"/>
    <p:sldId id="481" r:id="rId4"/>
    <p:sldId id="485" r:id="rId5"/>
    <p:sldId id="491" r:id="rId6"/>
    <p:sldId id="484" r:id="rId7"/>
    <p:sldId id="486" r:id="rId8"/>
    <p:sldId id="488" r:id="rId9"/>
    <p:sldId id="489" r:id="rId10"/>
    <p:sldId id="490" r:id="rId11"/>
    <p:sldId id="493" r:id="rId12"/>
    <p:sldId id="494" r:id="rId13"/>
    <p:sldId id="495" r:id="rId14"/>
    <p:sldId id="496" r:id="rId15"/>
  </p:sldIdLst>
  <p:sldSz cx="9144000" cy="6858000" type="screen4x3"/>
  <p:notesSz cx="6858000" cy="9737725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66FF99"/>
    <a:srgbClr val="FF3300"/>
    <a:srgbClr val="0033CC"/>
    <a:srgbClr val="A8FAB8"/>
    <a:srgbClr val="77ED8B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84262" autoAdjust="0"/>
  </p:normalViewPr>
  <p:slideViewPr>
    <p:cSldViewPr>
      <p:cViewPr varScale="1">
        <p:scale>
          <a:sx n="93" d="100"/>
          <a:sy n="93" d="100"/>
        </p:scale>
        <p:origin x="231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. Edison Achalma Mendoza" userId="b1ecd61295a042a9" providerId="LiveId" clId="{A08FD8EF-B1F0-45FC-8058-1F21DBA29673}"/>
    <pc:docChg chg="custSel modSld">
      <pc:chgData name="E. Edison Achalma Mendoza" userId="b1ecd61295a042a9" providerId="LiveId" clId="{A08FD8EF-B1F0-45FC-8058-1F21DBA29673}" dt="2021-11-25T00:14:08.931" v="283" actId="20577"/>
      <pc:docMkLst>
        <pc:docMk/>
      </pc:docMkLst>
      <pc:sldChg chg="modNotesTx">
        <pc:chgData name="E. Edison Achalma Mendoza" userId="b1ecd61295a042a9" providerId="LiveId" clId="{A08FD8EF-B1F0-45FC-8058-1F21DBA29673}" dt="2021-11-25T00:05:30.664" v="167" actId="313"/>
        <pc:sldMkLst>
          <pc:docMk/>
          <pc:sldMk cId="0" sldId="486"/>
        </pc:sldMkLst>
      </pc:sldChg>
      <pc:sldChg chg="modNotesTx">
        <pc:chgData name="E. Edison Achalma Mendoza" userId="b1ecd61295a042a9" providerId="LiveId" clId="{A08FD8EF-B1F0-45FC-8058-1F21DBA29673}" dt="2021-11-25T00:14:08.931" v="283" actId="20577"/>
        <pc:sldMkLst>
          <pc:docMk/>
          <pc:sldMk cId="0" sldId="48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F8E8DE9D-0EA3-49ED-BD04-44B5024BA24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46B37A34-E1B3-42EE-A321-4F92C7AB775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E59FCC5D-4636-45F1-ACDA-3D48EFA7173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50363"/>
            <a:ext cx="29718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BEB4A294-57A8-4046-8E14-2B107CAAD53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250363"/>
            <a:ext cx="29718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DA38B758-7C2C-4CE7-9A56-7F01E29E6F84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B2465295-110E-4923-9761-6FB865144A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00E5675-BA6C-48A3-ADD7-DB8D45E7309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5EFBAC5-88AA-4458-A1C2-35C045082ECA}" type="datetimeFigureOut">
              <a:rPr lang="es-PE"/>
              <a:pPr>
                <a:defRPr/>
              </a:pPr>
              <a:t>24/11/2021</a:t>
            </a:fld>
            <a:endParaRPr lang="es-PE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E4C83D3F-4CA6-4BE9-9F2C-552CE0A7FF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30250"/>
            <a:ext cx="4867275" cy="3651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2A8641DD-B399-4264-BFF1-7DBCE7A895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625975"/>
            <a:ext cx="5486400" cy="43815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PE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6E0423DD-65B2-453F-9138-5F6B002210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248775"/>
            <a:ext cx="2971800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D62625E2-7434-4EB2-8868-6C137F717A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9248775"/>
            <a:ext cx="2971800" cy="4873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F331BC8-5F39-4009-A728-0BB4913EA05F}" type="slidenum">
              <a:rPr lang="es-PE" altLang="es-MX"/>
              <a:pPr/>
              <a:t>‹Nº›</a:t>
            </a:fld>
            <a:endParaRPr lang="es-PE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CCC805B-3514-496E-9027-2C20037154E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5FF93FAD-4EC9-4E5B-942C-17DFD87F219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PE" altLang="es-PE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E9A656E8-A834-4127-BE39-CB429FE98A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5B4C1FA-7FD2-4CE1-82BB-9EEF3EE6B361}" type="slidenum">
              <a:rPr lang="es-PE" altLang="es-PE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s-PE" altLang="es-PE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Anexos (operacionalización de las variables y matriz de consistencia (es un resumen de formulación del problema, objetivos, hipótesis, </a:t>
            </a:r>
            <a:r>
              <a:rPr lang="es-MX" dirty="0" err="1"/>
              <a:t>etc</a:t>
            </a:r>
            <a:r>
              <a:rPr lang="es-MX" dirty="0"/>
              <a:t>))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31BC8-5F39-4009-A728-0BB4913EA05F}" type="slidenum">
              <a:rPr lang="es-PE" altLang="es-MX" smtClean="0"/>
              <a:pPr/>
              <a:t>7</a:t>
            </a:fld>
            <a:endParaRPr lang="es-PE" altLang="es-MX"/>
          </a:p>
        </p:txBody>
      </p:sp>
    </p:spTree>
    <p:extLst>
      <p:ext uri="{BB962C8B-B14F-4D97-AF65-F5344CB8AC3E}">
        <p14:creationId xmlns:p14="http://schemas.microsoft.com/office/powerpoint/2010/main" val="4283081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31BC8-5F39-4009-A728-0BB4913EA05F}" type="slidenum">
              <a:rPr lang="es-PE" altLang="es-MX" smtClean="0"/>
              <a:pPr/>
              <a:t>8</a:t>
            </a:fld>
            <a:endParaRPr lang="es-PE" altLang="es-MX"/>
          </a:p>
        </p:txBody>
      </p:sp>
    </p:spTree>
    <p:extLst>
      <p:ext uri="{BB962C8B-B14F-4D97-AF65-F5344CB8AC3E}">
        <p14:creationId xmlns:p14="http://schemas.microsoft.com/office/powerpoint/2010/main" val="2943280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Título de la tesis máx. 18 palabras.</a:t>
            </a:r>
          </a:p>
          <a:p>
            <a:r>
              <a:rPr lang="es-MX" dirty="0"/>
              <a:t>Prueba </a:t>
            </a:r>
            <a:r>
              <a:rPr lang="es-MX"/>
              <a:t>de Grainger </a:t>
            </a:r>
            <a:r>
              <a:rPr lang="es-MX" dirty="0"/>
              <a:t>(dirección de causalidad de las </a:t>
            </a:r>
            <a:r>
              <a:rPr lang="es-MX"/>
              <a:t>variables)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31BC8-5F39-4009-A728-0BB4913EA05F}" type="slidenum">
              <a:rPr lang="es-PE" altLang="es-MX" smtClean="0"/>
              <a:pPr/>
              <a:t>9</a:t>
            </a:fld>
            <a:endParaRPr lang="es-PE" altLang="es-MX"/>
          </a:p>
        </p:txBody>
      </p:sp>
    </p:spTree>
    <p:extLst>
      <p:ext uri="{BB962C8B-B14F-4D97-AF65-F5344CB8AC3E}">
        <p14:creationId xmlns:p14="http://schemas.microsoft.com/office/powerpoint/2010/main" val="3138897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CFD72B35-7870-4724-84C4-76BD6B319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cambiar el estilo de título	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434009-EA54-4529-AD77-17131B6329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42BD8A-F66C-4177-B48A-2DF8B112E7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A3C86E-ED04-49A0-896C-670AD61E67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7A8C93E-87E6-4F0F-A392-CA2F4188EDB8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4076158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9BDFAB8-0D35-4595-8C12-3EFF290074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26F9457-B5DA-4E25-B9CD-1041D95A78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2CE184B-FD27-4FB7-A8C2-7DA3470016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1CBE97-3C06-43C6-A4A1-B54E4F37945C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900460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98BDA74-B42D-417C-A244-A2CEC59D37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F44F677-7233-4423-A597-822BF61F2B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C1027A4-C063-4C85-A59E-95BEB6DBE7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253EE4-3707-40FE-8CD6-E6A003737D76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045273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566738" y="304800"/>
            <a:ext cx="8008937" cy="5715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88442C00-BEE4-47DE-9D89-25104E6DC6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55B174D-EE52-44A0-AB0B-ECADDB4A20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CA2F0F7-5BA5-4BC5-8285-FA95F56B85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4588FA-495D-4DEA-8F74-3B6AE960B4D7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891380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83DF581-38C7-4E10-BD5B-177B745CC1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37CFC7A-B66B-45AD-A1F0-7C6584257A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593871D2-0426-43F6-B42C-F4996977B5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EFDF8B-F769-4B2F-8E0B-84528273BAA8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4168939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6AFADA8-B1DA-4FAE-BD59-41601C1772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5C9F1F8-7735-4A73-96A3-DF882BD372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436973F8-29D5-43AC-9E0D-1688F11AF3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97654D-58AD-4551-8BA3-DA4AB8EAF3AA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4073820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7AFD28D-4B44-46DF-A930-4900C74987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AC2AEA3-5DB1-4061-8861-21896E4DE0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C339EE68-7720-4E30-A913-CA59B4ED01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6D960-7371-40A5-9CCF-3D1F685A6D14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721350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1EE463-C9A4-4EA9-96BA-4202747072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2C0566-1F0D-4FEA-8869-6AEF15253A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976D0F-7073-4EB8-BFA1-E6AF97CD08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018D9-6FB8-4953-91A7-3A38B663CA49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942941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7596AF82-B7EA-4B9E-BFC3-1CB7EA4DF4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4ED51708-0644-4862-A845-6FE7670240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C2B2EDF7-BDB4-44B8-8EBF-3B255347BD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D433F5-49B3-45EE-9EF3-D8F011D65920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6680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A00F704E-4450-4411-80D9-74C6C93C18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E723747F-5623-404C-A626-5AEA498EAA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8CC8D6D5-F711-4670-94E6-3C0EA04E5F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CB39D6-04D5-4B2F-BA7F-6FAC7E73A41D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605330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D1E6F4F-5B3B-4384-8D44-1313811B59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FAC43DF6-B525-48FA-8FE2-F9424441E3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479CA9A2-F205-4F28-9DA2-87AF5F877D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479C9A-25BF-4A53-94D4-ADADC2D6E0BA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827665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B40FE96-A84C-46BC-9DAC-F9A55F5757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2BEC477-6C29-4D30-868C-48EBB2D618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01358D0B-8C7F-41A1-B5DA-3D7CF94DF3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A5DF93-25E1-47F3-B6A0-EA1EB44FE8F9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861692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E911F1A-9813-4E50-A3FA-B2CB078A3A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D9FC20C-528C-4C36-9109-68FDC0A35E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/>
              <a:t>Haga clic para modificar el estilo de texto del patrón</a:t>
            </a:r>
          </a:p>
          <a:p>
            <a:pPr lvl="1"/>
            <a:r>
              <a:rPr lang="es-ES" altLang="es-PE"/>
              <a:t>Segundo nivel</a:t>
            </a:r>
          </a:p>
          <a:p>
            <a:pPr lvl="2"/>
            <a:r>
              <a:rPr lang="es-ES" altLang="es-PE"/>
              <a:t>Tercer nivel</a:t>
            </a:r>
          </a:p>
          <a:p>
            <a:pPr lvl="3"/>
            <a:r>
              <a:rPr lang="es-ES" altLang="es-PE"/>
              <a:t>Cuarto nivel</a:t>
            </a:r>
          </a:p>
          <a:p>
            <a:pPr lvl="4"/>
            <a:r>
              <a:rPr lang="es-ES" altLang="es-PE"/>
              <a:t>Quinto nivel</a:t>
            </a:r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id="{7C228B62-3ABD-4507-85AF-B1380FC36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id="{77F42AB3-B261-4422-963D-063F296DBB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8374" name="Rectangle 6">
            <a:extLst>
              <a:ext uri="{FF2B5EF4-FFF2-40B4-BE49-F238E27FC236}">
                <a16:creationId xmlns:a16="http://schemas.microsoft.com/office/drawing/2014/main" id="{A0C18140-9A93-4543-A08C-71292389070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8375" name="Rectangle 7">
            <a:extLst>
              <a:ext uri="{FF2B5EF4-FFF2-40B4-BE49-F238E27FC236}">
                <a16:creationId xmlns:a16="http://schemas.microsoft.com/office/drawing/2014/main" id="{223A7DAA-D7D7-4B89-9A8A-B6563D35A2B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8376" name="Rectangle 8">
            <a:extLst>
              <a:ext uri="{FF2B5EF4-FFF2-40B4-BE49-F238E27FC236}">
                <a16:creationId xmlns:a16="http://schemas.microsoft.com/office/drawing/2014/main" id="{4FFC4925-1963-42E8-BE08-DF29A4A52EE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CDB687B-B7CA-41A7-93B9-E57D3C29B87A}" type="slidenum">
              <a:rPr lang="es-ES" altLang="es-MX"/>
              <a:pPr/>
              <a:t>‹Nº›</a:t>
            </a:fld>
            <a:endParaRPr lang="es-ES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5" r:id="rId1"/>
    <p:sldLayoutId id="2147484384" r:id="rId2"/>
    <p:sldLayoutId id="2147484385" r:id="rId3"/>
    <p:sldLayoutId id="2147484386" r:id="rId4"/>
    <p:sldLayoutId id="2147484387" r:id="rId5"/>
    <p:sldLayoutId id="2147484388" r:id="rId6"/>
    <p:sldLayoutId id="2147484389" r:id="rId7"/>
    <p:sldLayoutId id="2147484390" r:id="rId8"/>
    <p:sldLayoutId id="2147484391" r:id="rId9"/>
    <p:sldLayoutId id="2147484392" r:id="rId10"/>
    <p:sldLayoutId id="2147484393" r:id="rId11"/>
    <p:sldLayoutId id="214748439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8">
            <a:extLst>
              <a:ext uri="{FF2B5EF4-FFF2-40B4-BE49-F238E27FC236}">
                <a16:creationId xmlns:a16="http://schemas.microsoft.com/office/drawing/2014/main" id="{A2D03350-F12F-4493-9D11-DAB57516E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2133600"/>
            <a:ext cx="48958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600" b="1" u="sng">
                <a:solidFill>
                  <a:srgbClr val="FF0000"/>
                </a:solidFill>
              </a:rPr>
              <a:t>CAPITULO 6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PE" altLang="es-PE" sz="1600" b="1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TRABAJO DE INVESTIGACIÓN EMPIRICA</a:t>
            </a:r>
          </a:p>
        </p:txBody>
      </p:sp>
      <p:sp>
        <p:nvSpPr>
          <p:cNvPr id="5123" name="Rectangle 9">
            <a:extLst>
              <a:ext uri="{FF2B5EF4-FFF2-40B4-BE49-F238E27FC236}">
                <a16:creationId xmlns:a16="http://schemas.microsoft.com/office/drawing/2014/main" id="{0B5237A4-D4BB-4454-88E8-318E10CBB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319213"/>
            <a:ext cx="5486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5124" name="Text Box 10">
            <a:extLst>
              <a:ext uri="{FF2B5EF4-FFF2-40B4-BE49-F238E27FC236}">
                <a16:creationId xmlns:a16="http://schemas.microsoft.com/office/drawing/2014/main" id="{FEC5CFF8-EED1-4173-AF68-FDF738B52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620713"/>
            <a:ext cx="7639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ES_tradnl" altLang="es-PE" sz="2400" b="1">
                <a:latin typeface="Arial" panose="020B0604020202020204" pitchFamily="34" charset="0"/>
              </a:rPr>
              <a:t>UNSCH</a:t>
            </a:r>
          </a:p>
        </p:txBody>
      </p:sp>
      <p:sp>
        <p:nvSpPr>
          <p:cNvPr id="5125" name="Rectangle 11">
            <a:extLst>
              <a:ext uri="{FF2B5EF4-FFF2-40B4-BE49-F238E27FC236}">
                <a16:creationId xmlns:a16="http://schemas.microsoft.com/office/drawing/2014/main" id="{EEA53FB6-C1FC-4D07-8D20-64B24F3CD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6237288"/>
            <a:ext cx="2951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400" b="1">
                <a:latin typeface="Arial Narrow" panose="020B0606020202030204" pitchFamily="34" charset="0"/>
              </a:rPr>
              <a:t>24 de Noviembre de 2020</a:t>
            </a:r>
            <a:endParaRPr lang="es-ES" altLang="es-PE" sz="1400" b="1">
              <a:latin typeface="Arial Narrow" panose="020B0606020202030204" pitchFamily="34" charset="0"/>
            </a:endParaRPr>
          </a:p>
        </p:txBody>
      </p:sp>
      <p:pic>
        <p:nvPicPr>
          <p:cNvPr id="5126" name="Picture 13" descr="UNSCH">
            <a:extLst>
              <a:ext uri="{FF2B5EF4-FFF2-40B4-BE49-F238E27FC236}">
                <a16:creationId xmlns:a16="http://schemas.microsoft.com/office/drawing/2014/main" id="{B37CE661-2833-4B0F-8FD0-A4099D106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613" y="287338"/>
            <a:ext cx="782637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Rectangle 14">
            <a:extLst>
              <a:ext uri="{FF2B5EF4-FFF2-40B4-BE49-F238E27FC236}">
                <a16:creationId xmlns:a16="http://schemas.microsoft.com/office/drawing/2014/main" id="{F1CBD933-DB05-478B-B576-54CF82D2F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5805488"/>
            <a:ext cx="2951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400" b="1">
                <a:latin typeface="Arial Narrow" panose="020B0606020202030204" pitchFamily="34" charset="0"/>
              </a:rPr>
              <a:t>Econ. Juan A. Huaripuma Vargas</a:t>
            </a:r>
            <a:endParaRPr lang="es-ES" altLang="es-PE" sz="1400" b="1">
              <a:latin typeface="Arial Narrow" panose="020B0606020202030204" pitchFamily="34" charset="0"/>
            </a:endParaRPr>
          </a:p>
        </p:txBody>
      </p:sp>
      <p:pic>
        <p:nvPicPr>
          <p:cNvPr id="5128" name="Imagen 1">
            <a:extLst>
              <a:ext uri="{FF2B5EF4-FFF2-40B4-BE49-F238E27FC236}">
                <a16:creationId xmlns:a16="http://schemas.microsoft.com/office/drawing/2014/main" id="{C8FAEB7B-A362-42A1-A1BB-2CA9270E94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81" t="3380" r="15981" b="2121"/>
          <a:stretch>
            <a:fillRect/>
          </a:stretch>
        </p:blipFill>
        <p:spPr bwMode="auto">
          <a:xfrm>
            <a:off x="611188" y="1708150"/>
            <a:ext cx="3744912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501A01D-2F08-45E4-BC9E-11F122D98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836613"/>
            <a:ext cx="8001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Ejemplos … Series de tiempo.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Fuente: Superintendencia de bancos, seguros y AFP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4B069E23-7BF4-4C94-8607-2B896441D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238" y="1844675"/>
            <a:ext cx="7889875" cy="286232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2857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q"/>
              <a:defRPr/>
            </a:pPr>
            <a:r>
              <a:rPr lang="es-PE" altLang="es-PE" sz="1800" dirty="0">
                <a:latin typeface="Arial" panose="020B0604020202020204" pitchFamily="34" charset="0"/>
                <a:cs typeface="Arial" panose="020B0604020202020204" pitchFamily="34" charset="0"/>
              </a:rPr>
              <a:t>Factores que explican la evolución del crédito de la </a:t>
            </a:r>
            <a:r>
              <a:rPr lang="es-PE" altLang="es-PE" sz="18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banca múltiple</a:t>
            </a:r>
            <a:r>
              <a:rPr lang="es-PE" altLang="es-PE" sz="1800" dirty="0">
                <a:latin typeface="Arial" panose="020B0604020202020204" pitchFamily="34" charset="0"/>
                <a:cs typeface="Arial" panose="020B0604020202020204" pitchFamily="34" charset="0"/>
              </a:rPr>
              <a:t> en la economía peruana: 2001-2020</a:t>
            </a:r>
          </a:p>
          <a:p>
            <a:pPr algn="just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q"/>
              <a:defRPr/>
            </a:pPr>
            <a:r>
              <a:rPr lang="es-PE" altLang="es-PE" sz="1800" dirty="0">
                <a:latin typeface="Arial" panose="020B0604020202020204" pitchFamily="34" charset="0"/>
                <a:cs typeface="Arial" panose="020B0604020202020204" pitchFamily="34" charset="0"/>
              </a:rPr>
              <a:t>Factores que explican la evolución del crédito de las </a:t>
            </a:r>
            <a:r>
              <a:rPr lang="es-PE" altLang="es-PE" sz="1800" dirty="0">
                <a:highlight>
                  <a:srgbClr val="FF00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cajas rurales </a:t>
            </a:r>
            <a:r>
              <a:rPr lang="es-PE" altLang="es-PE" sz="1800" dirty="0">
                <a:latin typeface="Arial" panose="020B0604020202020204" pitchFamily="34" charset="0"/>
                <a:cs typeface="Arial" panose="020B0604020202020204" pitchFamily="34" charset="0"/>
              </a:rPr>
              <a:t>en la economía peruana: 2001-2020</a:t>
            </a:r>
          </a:p>
          <a:p>
            <a:pPr algn="just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q"/>
              <a:defRPr/>
            </a:pPr>
            <a:r>
              <a:rPr lang="es-PE" altLang="es-PE" sz="1800" dirty="0">
                <a:latin typeface="Arial" panose="020B0604020202020204" pitchFamily="34" charset="0"/>
                <a:cs typeface="Arial" panose="020B0604020202020204" pitchFamily="34" charset="0"/>
              </a:rPr>
              <a:t>Factores que explican la evolución del crédito al consumo de la </a:t>
            </a:r>
            <a:r>
              <a:rPr lang="es-PE" altLang="es-PE" sz="18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banca múltiple</a:t>
            </a:r>
            <a:r>
              <a:rPr lang="es-PE" altLang="es-PE" sz="1800" dirty="0">
                <a:latin typeface="Arial" panose="020B0604020202020204" pitchFamily="34" charset="0"/>
                <a:cs typeface="Arial" panose="020B0604020202020204" pitchFamily="34" charset="0"/>
              </a:rPr>
              <a:t> en la economía peruana: 2001-2020</a:t>
            </a:r>
          </a:p>
          <a:p>
            <a:pPr algn="just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q"/>
              <a:defRPr/>
            </a:pPr>
            <a:r>
              <a:rPr lang="es-PE" altLang="es-PE" sz="1800" dirty="0">
                <a:latin typeface="Arial" panose="020B0604020202020204" pitchFamily="34" charset="0"/>
                <a:cs typeface="Arial" panose="020B0604020202020204" pitchFamily="34" charset="0"/>
              </a:rPr>
              <a:t>Factores que explican la morosidad de las </a:t>
            </a:r>
            <a:r>
              <a:rPr lang="es-PE" altLang="es-PE" sz="1800" dirty="0">
                <a:highlight>
                  <a:srgbClr val="66FF99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empresas financieras </a:t>
            </a:r>
            <a:r>
              <a:rPr lang="es-PE" altLang="es-PE" sz="1800" dirty="0">
                <a:latin typeface="Arial" panose="020B0604020202020204" pitchFamily="34" charset="0"/>
                <a:cs typeface="Arial" panose="020B0604020202020204" pitchFamily="34" charset="0"/>
              </a:rPr>
              <a:t>en la economía peruana: 2001-2020</a:t>
            </a:r>
          </a:p>
          <a:p>
            <a:pPr algn="just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q"/>
              <a:defRPr/>
            </a:pPr>
            <a:endParaRPr lang="es-PE" altLang="es-PE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q"/>
              <a:defRPr/>
            </a:pPr>
            <a:endParaRPr lang="es-ES_tradnl" altLang="es-P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19D6089-521C-45FD-B5AF-6D010240C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836613"/>
            <a:ext cx="8001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Ejemplos … Corte transversal.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Fuente: Instituto nacional de estadística e informática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3AB63839-2B5C-4E00-BE31-58D7C3FFA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63" y="1741488"/>
            <a:ext cx="789305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q"/>
            </a:pPr>
            <a:r>
              <a:rPr lang="es-PE" altLang="es-PE" sz="1800">
                <a:latin typeface="Arial" panose="020B0604020202020204" pitchFamily="34" charset="0"/>
                <a:cs typeface="Arial" panose="020B0604020202020204" pitchFamily="34" charset="0"/>
              </a:rPr>
              <a:t>Nivel de educación en el nivel de ingresos laborales de los trabajadores dependientes en la economía peruana, 2020</a:t>
            </a:r>
          </a:p>
          <a:p>
            <a:pPr algn="just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q"/>
            </a:pPr>
            <a:r>
              <a:rPr lang="es-ES" altLang="en-US" sz="1800">
                <a:latin typeface="Arial" panose="020B0604020202020204" pitchFamily="34" charset="0"/>
                <a:cs typeface="Arial" panose="020B0604020202020204" pitchFamily="34" charset="0"/>
              </a:rPr>
              <a:t>Nivel de educación en el nivel de ingresos laborales de los independientes en la economía peruana, 2020</a:t>
            </a:r>
          </a:p>
          <a:p>
            <a:pPr algn="just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q"/>
            </a:pPr>
            <a:r>
              <a:rPr lang="es-PE" altLang="es-PE" sz="1800">
                <a:latin typeface="Arial" panose="020B0604020202020204" pitchFamily="34" charset="0"/>
                <a:cs typeface="Arial" panose="020B0604020202020204" pitchFamily="34" charset="0"/>
              </a:rPr>
              <a:t>Factores que explican la participación laboral en el Perú: 2020</a:t>
            </a:r>
          </a:p>
          <a:p>
            <a:pPr algn="just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q"/>
            </a:pPr>
            <a:r>
              <a:rPr lang="es-PE" altLang="es-PE" sz="1800">
                <a:latin typeface="Arial" panose="020B0604020202020204" pitchFamily="34" charset="0"/>
                <a:cs typeface="Arial" panose="020B0604020202020204" pitchFamily="34" charset="0"/>
              </a:rPr>
              <a:t>Factores que explican la participación laboral femenina en el Perú: 2020</a:t>
            </a:r>
          </a:p>
          <a:p>
            <a:pPr algn="just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q"/>
            </a:pPr>
            <a:r>
              <a:rPr lang="es-PE" altLang="es-PE" sz="1800">
                <a:latin typeface="Arial" panose="020B0604020202020204" pitchFamily="34" charset="0"/>
                <a:cs typeface="Arial" panose="020B0604020202020204" pitchFamily="34" charset="0"/>
              </a:rPr>
              <a:t>Factores que explican la participación laboral de los jóvenes en el Perú: 2020</a:t>
            </a:r>
          </a:p>
          <a:p>
            <a:pPr algn="just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q"/>
            </a:pPr>
            <a:r>
              <a:rPr lang="es-PE" altLang="es-PE" sz="1800">
                <a:latin typeface="Arial" panose="020B0604020202020204" pitchFamily="34" charset="0"/>
                <a:cs typeface="Arial" panose="020B0604020202020204" pitchFamily="34" charset="0"/>
              </a:rPr>
              <a:t>Factores que explican la participación laboral de los adultos mayores en el Perú: 2020</a:t>
            </a:r>
          </a:p>
          <a:p>
            <a:pPr algn="just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q"/>
            </a:pPr>
            <a:r>
              <a:rPr lang="es-PE" altLang="es-PE" sz="1800">
                <a:latin typeface="Arial" panose="020B0604020202020204" pitchFamily="34" charset="0"/>
                <a:cs typeface="Arial" panose="020B0604020202020204" pitchFamily="34" charset="0"/>
              </a:rPr>
              <a:t>Factores que explican el empleo informal en la economía peruana: 2020</a:t>
            </a:r>
          </a:p>
          <a:p>
            <a:pPr algn="just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q"/>
            </a:pPr>
            <a:r>
              <a:rPr lang="es-PE" altLang="es-PE" sz="1800">
                <a:latin typeface="Arial" panose="020B0604020202020204" pitchFamily="34" charset="0"/>
                <a:cs typeface="Arial" panose="020B0604020202020204" pitchFamily="34" charset="0"/>
              </a:rPr>
              <a:t>Factores microeconómicos que influyen el nivel de pobreza en la economía peruana: 2020</a:t>
            </a:r>
          </a:p>
          <a:p>
            <a:pPr algn="just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q"/>
            </a:pPr>
            <a:r>
              <a:rPr lang="es-PE" altLang="es-PE" sz="1800">
                <a:latin typeface="Arial" panose="020B0604020202020204" pitchFamily="34" charset="0"/>
                <a:cs typeface="Arial" panose="020B0604020202020204" pitchFamily="34" charset="0"/>
              </a:rPr>
              <a:t>Factores que explican la tenencia de vivienda en la región de Ayacucho: 2020</a:t>
            </a:r>
          </a:p>
          <a:p>
            <a:pPr algn="just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q"/>
            </a:pPr>
            <a:endParaRPr lang="es-ES_tradnl" altLang="es-PE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>
            <a:extLst>
              <a:ext uri="{FF2B5EF4-FFF2-40B4-BE49-F238E27FC236}">
                <a16:creationId xmlns:a16="http://schemas.microsoft.com/office/drawing/2014/main" id="{F1343D80-FC24-4422-A05E-5CF1A711F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238" y="1774825"/>
            <a:ext cx="7889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q"/>
            </a:pPr>
            <a:r>
              <a:rPr lang="es-PE" altLang="es-MX" sz="1800">
                <a:latin typeface="Arial" panose="020B0604020202020204" pitchFamily="34" charset="0"/>
                <a:cs typeface="Arial" panose="020B0604020202020204" pitchFamily="34" charset="0"/>
              </a:rPr>
              <a:t>Programa articulado nutricional en la desnutrición en el Perú: 2007-2020</a:t>
            </a: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72BB8069-125A-4BA1-8276-446C09E3B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836613"/>
            <a:ext cx="8001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Ejemplos … Series de tiempo y corte transversal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Fuente: Ministerio de salud y ministerio de economía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3">
            <a:extLst>
              <a:ext uri="{FF2B5EF4-FFF2-40B4-BE49-F238E27FC236}">
                <a16:creationId xmlns:a16="http://schemas.microsoft.com/office/drawing/2014/main" id="{7856E4AC-9533-43F5-A737-C579AA55E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238" y="1774825"/>
            <a:ext cx="7889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q"/>
            </a:pPr>
            <a:r>
              <a:rPr lang="es-PE" altLang="es-MX" sz="1800">
                <a:latin typeface="Arial" panose="020B0604020202020204" pitchFamily="34" charset="0"/>
                <a:cs typeface="Arial" panose="020B0604020202020204" pitchFamily="34" charset="0"/>
              </a:rPr>
              <a:t>Gasto social en la pobreza en el Perú: 2012-2020</a:t>
            </a: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221A3BB0-57C1-4BEF-86A2-42E982614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836613"/>
            <a:ext cx="8001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Ejemplos … Series de tiempo y corte transversal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Fuente: Instituto Nacional de Estadística y Ministerio de Economía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3">
            <a:extLst>
              <a:ext uri="{FF2B5EF4-FFF2-40B4-BE49-F238E27FC236}">
                <a16:creationId xmlns:a16="http://schemas.microsoft.com/office/drawing/2014/main" id="{21BAC504-C869-4F1D-8898-18A370A47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238" y="1774825"/>
            <a:ext cx="7889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q"/>
            </a:pPr>
            <a:r>
              <a:rPr lang="es-PE" altLang="es-MX" sz="1800">
                <a:latin typeface="Arial" panose="020B0604020202020204" pitchFamily="34" charset="0"/>
                <a:cs typeface="Arial" panose="020B0604020202020204" pitchFamily="34" charset="0"/>
              </a:rPr>
              <a:t>Competitividad en el crecimiento económico del Perú: 2012-2020</a:t>
            </a: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DA8D2D7F-37A3-42E0-AD7E-815C32F6E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836613"/>
            <a:ext cx="8001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Ejemplos … Series de tiempo y corte transversal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Fuente: Instituto de estudios peruanos y Nacional de Estadística e informática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A2D6BA7-F951-4D02-AD8A-AD0AB6B18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908050"/>
            <a:ext cx="8001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CONTENIDO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7171" name="Text Box 3">
            <a:extLst>
              <a:ext uri="{FF2B5EF4-FFF2-40B4-BE49-F238E27FC236}">
                <a16:creationId xmlns:a16="http://schemas.microsoft.com/office/drawing/2014/main" id="{5E8F09AF-E794-4516-9EC8-887E8E98A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773238"/>
            <a:ext cx="8035925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800">
                <a:latin typeface="Arial" panose="020B0604020202020204" pitchFamily="34" charset="0"/>
              </a:rPr>
              <a:t>Metodología de la investigación científica</a:t>
            </a:r>
          </a:p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800">
                <a:latin typeface="Arial" panose="020B0604020202020204" pitchFamily="34" charset="0"/>
              </a:rPr>
              <a:t>Metodología de la investigación económica</a:t>
            </a:r>
          </a:p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800">
                <a:latin typeface="Arial" panose="020B0604020202020204" pitchFamily="34" charset="0"/>
              </a:rPr>
              <a:t>Tipos de investigación y problemas económicos investigables</a:t>
            </a:r>
          </a:p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800">
                <a:latin typeface="Arial" panose="020B0604020202020204" pitchFamily="34" charset="0"/>
              </a:rPr>
              <a:t>El papel de la econometría</a:t>
            </a:r>
          </a:p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800">
                <a:latin typeface="Arial" panose="020B0604020202020204" pitchFamily="34" charset="0"/>
              </a:rPr>
              <a:t>Estructura de un plan de tesis</a:t>
            </a:r>
          </a:p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800">
                <a:latin typeface="Arial" panose="020B0604020202020204" pitchFamily="34" charset="0"/>
              </a:rPr>
              <a:t>Estructura de un borrador de tesis</a:t>
            </a:r>
          </a:p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800">
                <a:latin typeface="Arial" panose="020B0604020202020204" pitchFamily="34" charset="0"/>
              </a:rPr>
              <a:t>Ejemplos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AEE6758D-63DA-41C1-B0F4-88EE64C91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908050"/>
            <a:ext cx="8001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Metodología de la investigación científica 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CD894932-E62B-4B9D-98BB-29803F0F7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868488"/>
            <a:ext cx="7891462" cy="383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800">
                <a:latin typeface="Arial" panose="020B0604020202020204" pitchFamily="34" charset="0"/>
              </a:rPr>
              <a:t>Popper, Karl (1980) </a:t>
            </a:r>
            <a:r>
              <a:rPr lang="es-ES_tradnl" altLang="es-PE" sz="1800" i="1">
                <a:latin typeface="Arial" panose="020B0604020202020204" pitchFamily="34" charset="0"/>
              </a:rPr>
              <a:t>“La lógica de la investigación científica” </a:t>
            </a:r>
            <a:r>
              <a:rPr lang="es-ES_tradnl" altLang="es-PE" sz="1800">
                <a:latin typeface="Arial" panose="020B0604020202020204" pitchFamily="34" charset="0"/>
              </a:rPr>
              <a:t>Editorial Tecnos, Madrid</a:t>
            </a:r>
          </a:p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800">
                <a:latin typeface="Arial" panose="020B0604020202020204" pitchFamily="34" charset="0"/>
              </a:rPr>
              <a:t>Lakatos, Imre (1998) </a:t>
            </a:r>
            <a:r>
              <a:rPr lang="es-ES_tradnl" altLang="es-PE" sz="1800" i="1">
                <a:latin typeface="Arial" panose="020B0604020202020204" pitchFamily="34" charset="0"/>
              </a:rPr>
              <a:t>“La metodología de los programas de investigación científica”</a:t>
            </a:r>
            <a:r>
              <a:rPr lang="es-ES_tradnl" altLang="es-PE" sz="1800">
                <a:latin typeface="Arial" panose="020B0604020202020204" pitchFamily="34" charset="0"/>
              </a:rPr>
              <a:t> Alianza universidad, Madrid</a:t>
            </a:r>
          </a:p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800">
                <a:latin typeface="Arial" panose="020B0604020202020204" pitchFamily="34" charset="0"/>
              </a:rPr>
              <a:t>Khun, Thomas (2006) </a:t>
            </a:r>
            <a:r>
              <a:rPr lang="es-ES_tradnl" altLang="es-PE" sz="1800" i="1">
                <a:latin typeface="Arial" panose="020B0604020202020204" pitchFamily="34" charset="0"/>
              </a:rPr>
              <a:t>“La estructura de las revoluciones científicas” </a:t>
            </a:r>
            <a:r>
              <a:rPr lang="es-ES_tradnl" altLang="es-PE" sz="1800">
                <a:latin typeface="Arial" panose="020B0604020202020204" pitchFamily="34" charset="0"/>
              </a:rPr>
              <a:t>Fondo de cultura económica, México</a:t>
            </a:r>
          </a:p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800">
                <a:latin typeface="Arial" panose="020B0604020202020204" pitchFamily="34" charset="0"/>
              </a:rPr>
              <a:t>Bunge, Mario (1968) </a:t>
            </a:r>
            <a:r>
              <a:rPr lang="es-ES_tradnl" altLang="es-PE" sz="1800" i="1">
                <a:latin typeface="Arial" panose="020B0604020202020204" pitchFamily="34" charset="0"/>
              </a:rPr>
              <a:t>“La ciencia, su método y su filosofía”</a:t>
            </a:r>
            <a:r>
              <a:rPr lang="es-ES_tradnl" altLang="es-PE" sz="1800">
                <a:latin typeface="Arial" panose="020B0604020202020204" pitchFamily="34" charset="0"/>
              </a:rPr>
              <a:t> Siglo Veinte, Buenos Aires</a:t>
            </a:r>
          </a:p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800">
                <a:latin typeface="Arial" panose="020B0604020202020204" pitchFamily="34" charset="0"/>
              </a:rPr>
              <a:t>Bunge, Mario (1970) </a:t>
            </a:r>
            <a:r>
              <a:rPr lang="es-ES_tradnl" altLang="es-PE" sz="1800" i="1">
                <a:latin typeface="Arial" panose="020B0604020202020204" pitchFamily="34" charset="0"/>
              </a:rPr>
              <a:t>“La investigación científica” </a:t>
            </a:r>
            <a:r>
              <a:rPr lang="es-ES_tradnl" altLang="es-PE" sz="1800">
                <a:latin typeface="Arial" panose="020B0604020202020204" pitchFamily="34" charset="0"/>
              </a:rPr>
              <a:t>Ariel, Barcelona</a:t>
            </a:r>
          </a:p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800">
                <a:latin typeface="Arial" panose="020B0604020202020204" pitchFamily="34" charset="0"/>
              </a:rPr>
              <a:t>Feyerabend, Paul () </a:t>
            </a:r>
            <a:r>
              <a:rPr lang="es-ES_tradnl" altLang="es-PE" sz="1800" i="1">
                <a:latin typeface="Arial" panose="020B0604020202020204" pitchFamily="34" charset="0"/>
              </a:rPr>
              <a:t>“Tratado contra el método: esquema de una teoría anarquista del conocimiento”</a:t>
            </a:r>
            <a:r>
              <a:rPr lang="es-ES_tradnl" altLang="es-PE" sz="1800">
                <a:latin typeface="Arial" panose="020B0604020202020204" pitchFamily="34" charset="0"/>
              </a:rPr>
              <a:t> Editorial Tecnos, Madrid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A3A3615-C955-4FAA-9B40-B5AB18F0A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908050"/>
            <a:ext cx="8001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Metodología de la investigación económica 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DEC19243-E8D3-4A0D-967A-41D6CD6E4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868488"/>
            <a:ext cx="7891462" cy="327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800">
                <a:latin typeface="Arial" panose="020B0604020202020204" pitchFamily="34" charset="0"/>
              </a:rPr>
              <a:t>Blaug, Mark (1985) </a:t>
            </a:r>
            <a:r>
              <a:rPr lang="es-ES_tradnl" altLang="es-PE" sz="1800" i="1">
                <a:latin typeface="Arial" panose="020B0604020202020204" pitchFamily="34" charset="0"/>
              </a:rPr>
              <a:t>“La metodología de la economía o cómo explican los economistas” </a:t>
            </a:r>
            <a:r>
              <a:rPr lang="es-ES_tradnl" altLang="es-PE" sz="1800">
                <a:latin typeface="Arial" panose="020B0604020202020204" pitchFamily="34" charset="0"/>
              </a:rPr>
              <a:t>Alianza Editorial, Madrid.</a:t>
            </a:r>
          </a:p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800">
                <a:latin typeface="Arial" panose="020B0604020202020204" pitchFamily="34" charset="0"/>
              </a:rPr>
              <a:t>Friedman, Milton (1967) </a:t>
            </a:r>
            <a:r>
              <a:rPr lang="es-ES_tradnl" altLang="es-PE" sz="1800" i="1">
                <a:latin typeface="Arial" panose="020B0604020202020204" pitchFamily="34" charset="0"/>
              </a:rPr>
              <a:t>“La metodología de la economía positiva”</a:t>
            </a:r>
            <a:r>
              <a:rPr lang="es-ES_tradnl" altLang="es-PE" sz="1800">
                <a:latin typeface="Arial" panose="020B0604020202020204" pitchFamily="34" charset="0"/>
              </a:rPr>
              <a:t> En ensayos sobre economía positiva. Gredos, Madrid.</a:t>
            </a:r>
          </a:p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800">
                <a:latin typeface="Arial" panose="020B0604020202020204" pitchFamily="34" charset="0"/>
              </a:rPr>
              <a:t>Figueroa, Adolfo (2001) </a:t>
            </a:r>
            <a:r>
              <a:rPr lang="es-ES_tradnl" altLang="es-PE" sz="1800" i="1">
                <a:latin typeface="Arial" panose="020B0604020202020204" pitchFamily="34" charset="0"/>
              </a:rPr>
              <a:t>“Ciencia y desarrollo: el papel de la ciencia económica”</a:t>
            </a:r>
            <a:r>
              <a:rPr lang="es-ES_tradnl" altLang="es-PE" sz="1800">
                <a:latin typeface="Arial" panose="020B0604020202020204" pitchFamily="34" charset="0"/>
              </a:rPr>
              <a:t> Documento de trabajo N° 202, Departamento de economía. PUCP</a:t>
            </a:r>
          </a:p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800">
                <a:latin typeface="Arial" panose="020B0604020202020204" pitchFamily="34" charset="0"/>
              </a:rPr>
              <a:t>Mendoza, Waldo (2014) </a:t>
            </a:r>
            <a:r>
              <a:rPr lang="es-ES_tradnl" altLang="es-PE" sz="1800" i="1">
                <a:latin typeface="Arial" panose="020B0604020202020204" pitchFamily="34" charset="0"/>
              </a:rPr>
              <a:t>“Cómo investigan los economistas: Guía para elaborar y desarrollar un proyecto de investigación” </a:t>
            </a:r>
            <a:r>
              <a:rPr lang="es-ES_tradnl" altLang="es-PE" sz="1800">
                <a:latin typeface="Arial" panose="020B0604020202020204" pitchFamily="34" charset="0"/>
              </a:rPr>
              <a:t>Fondo editorial, PUCP.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8C63B32C-37BD-4000-8913-C6676620F227}"/>
              </a:ext>
            </a:extLst>
          </p:cNvPr>
          <p:cNvGraphicFramePr>
            <a:graphicFrameLocks noGrp="1"/>
          </p:cNvGraphicFramePr>
          <p:nvPr/>
        </p:nvGraphicFramePr>
        <p:xfrm>
          <a:off x="611188" y="1738313"/>
          <a:ext cx="7964488" cy="4078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6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6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084">
                <a:tc rowSpan="2">
                  <a:txBody>
                    <a:bodyPr/>
                    <a:lstStyle/>
                    <a:p>
                      <a:pPr algn="ctr"/>
                      <a:r>
                        <a:rPr lang="es-PE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Modelo Teórico</a:t>
                      </a:r>
                    </a:p>
                  </a:txBody>
                  <a:tcPr marL="91444" marR="91444" marT="45725" marB="45725" anchor="ctr">
                    <a:solidFill>
                      <a:srgbClr val="66FF9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PE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</a:t>
                      </a:r>
                      <a:r>
                        <a:rPr lang="es-PE" sz="1600" b="1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datos completa</a:t>
                      </a:r>
                      <a:endParaRPr lang="es-PE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4" marR="91444" marT="45725" marB="45725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084">
                <a:tc v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Disponible</a:t>
                      </a:r>
                    </a:p>
                  </a:txBody>
                  <a:tcPr marL="91444" marR="91444" marT="45725" marB="457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disponible</a:t>
                      </a:r>
                    </a:p>
                  </a:txBody>
                  <a:tcPr marL="91444" marR="91444" marT="45725" marB="4572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8580">
                <a:tc>
                  <a:txBody>
                    <a:bodyPr/>
                    <a:lstStyle/>
                    <a:p>
                      <a:pPr algn="l"/>
                      <a:r>
                        <a:rPr lang="es-PE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Disponible</a:t>
                      </a:r>
                    </a:p>
                  </a:txBody>
                  <a:tcPr marL="91444" marR="91444" marT="45725" marB="45725" anchor="ctr"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(1)</a:t>
                      </a:r>
                    </a:p>
                    <a:p>
                      <a:r>
                        <a:rPr lang="es-P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Producto final: Teoría corroborada</a:t>
                      </a:r>
                    </a:p>
                    <a:p>
                      <a:r>
                        <a:rPr lang="es-P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Metodología: </a:t>
                      </a:r>
                      <a:r>
                        <a:rPr lang="es-PE" sz="1400" dirty="0"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Hipotético-Deductiva</a:t>
                      </a:r>
                    </a:p>
                    <a:p>
                      <a:r>
                        <a:rPr lang="es-P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Alcances: predice y explica</a:t>
                      </a:r>
                    </a:p>
                  </a:txBody>
                  <a:tcPr marL="91444" marR="91444" marT="45725" marB="4572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(2)</a:t>
                      </a:r>
                    </a:p>
                    <a:p>
                      <a:r>
                        <a:rPr lang="es-P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Producto final: Hipótesis derivadas del modelo teórico</a:t>
                      </a:r>
                    </a:p>
                    <a:p>
                      <a:r>
                        <a:rPr lang="es-P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Metodología: </a:t>
                      </a:r>
                      <a:r>
                        <a:rPr lang="es-PE" sz="1400" dirty="0"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Deductiva</a:t>
                      </a:r>
                    </a:p>
                    <a:p>
                      <a:r>
                        <a:rPr lang="es-P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Alcances: Explica pero no predice</a:t>
                      </a:r>
                    </a:p>
                    <a:p>
                      <a:endParaRPr lang="es-PE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4" marR="91444" marT="45725" marB="4572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9539">
                <a:tc>
                  <a:txBody>
                    <a:bodyPr/>
                    <a:lstStyle/>
                    <a:p>
                      <a:pPr algn="l"/>
                      <a:r>
                        <a:rPr lang="es-PE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disponible</a:t>
                      </a:r>
                    </a:p>
                  </a:txBody>
                  <a:tcPr marL="91444" marR="91444" marT="45725" marB="45725" anchor="ctr"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(3)</a:t>
                      </a:r>
                    </a:p>
                    <a:p>
                      <a:r>
                        <a:rPr lang="es-P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Producto final: Regularidades</a:t>
                      </a:r>
                      <a:r>
                        <a:rPr lang="es-PE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empíricas o hechos estilizados</a:t>
                      </a:r>
                      <a:endParaRPr lang="es-PE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s-P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Metodología: </a:t>
                      </a:r>
                      <a:r>
                        <a:rPr lang="es-PE" sz="1400" dirty="0"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Inductiva</a:t>
                      </a:r>
                    </a:p>
                    <a:p>
                      <a:r>
                        <a:rPr lang="es-P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Alcances: Predice pero no explica</a:t>
                      </a:r>
                    </a:p>
                    <a:p>
                      <a:endParaRPr lang="es-PE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4" marR="91444" marT="45725" marB="4572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(4)</a:t>
                      </a:r>
                    </a:p>
                    <a:p>
                      <a:r>
                        <a:rPr lang="es-P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Producto final: Hipótesis derivadas del estudio de caso</a:t>
                      </a:r>
                    </a:p>
                    <a:p>
                      <a:r>
                        <a:rPr lang="es-P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Metodología: </a:t>
                      </a:r>
                      <a:r>
                        <a:rPr lang="es-PE" sz="1400" dirty="0"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Interpretativa</a:t>
                      </a:r>
                    </a:p>
                    <a:p>
                      <a:r>
                        <a:rPr lang="es-P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Alcances: No predice ni explica</a:t>
                      </a:r>
                    </a:p>
                    <a:p>
                      <a:endParaRPr lang="es-PE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4" marR="91444" marT="45725" marB="4572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243" name="Rectangle 2">
            <a:extLst>
              <a:ext uri="{FF2B5EF4-FFF2-40B4-BE49-F238E27FC236}">
                <a16:creationId xmlns:a16="http://schemas.microsoft.com/office/drawing/2014/main" id="{1B333A8B-0835-4221-BC9B-981BC74D2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908050"/>
            <a:ext cx="8001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Tipos de investigación y problemas económicos investigables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Modelos, base de datos y metodología 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244" name="Rectángulo 10">
            <a:extLst>
              <a:ext uri="{FF2B5EF4-FFF2-40B4-BE49-F238E27FC236}">
                <a16:creationId xmlns:a16="http://schemas.microsoft.com/office/drawing/2014/main" id="{E8E32409-14E4-4484-8C9F-08B23317E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5816600"/>
            <a:ext cx="19716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s-ES_tradnl" altLang="es-PE" sz="1200" b="1">
                <a:latin typeface="Arial" panose="020B0604020202020204" pitchFamily="34" charset="0"/>
              </a:rPr>
              <a:t>Fuente: Mendoza (2014) </a:t>
            </a:r>
            <a:endParaRPr lang="es-PE" altLang="en-US" sz="12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AB717CF3-2417-4DB0-8C04-62CB5C753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908050"/>
            <a:ext cx="8001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El papel de la econometría 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BA90624C-E072-430E-8128-8F3FA011E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868488"/>
            <a:ext cx="789146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800">
                <a:latin typeface="Arial" panose="020B0604020202020204" pitchFamily="34" charset="0"/>
              </a:rPr>
              <a:t>Econometría tradicional (método hipotético deductivo)</a:t>
            </a:r>
          </a:p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800">
                <a:latin typeface="Arial" panose="020B0604020202020204" pitchFamily="34" charset="0"/>
              </a:rPr>
              <a:t>Econometría contemporánea (método inductivo)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8013BAB0-4886-42D7-8682-7D6A58A17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908050"/>
            <a:ext cx="8001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Estructura de un plan de tesis 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12291" name="Imagen 4">
            <a:extLst>
              <a:ext uri="{FF2B5EF4-FFF2-40B4-BE49-F238E27FC236}">
                <a16:creationId xmlns:a16="http://schemas.microsoft.com/office/drawing/2014/main" id="{5D123062-3845-4B46-B7D2-6ABF5F223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1700213"/>
            <a:ext cx="8001000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445B2C6A-3647-40D2-8AA3-E9397607D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908050"/>
            <a:ext cx="8001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Estructura de un borrador de tesis 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13315" name="Imagen 3">
            <a:extLst>
              <a:ext uri="{FF2B5EF4-FFF2-40B4-BE49-F238E27FC236}">
                <a16:creationId xmlns:a16="http://schemas.microsoft.com/office/drawing/2014/main" id="{AA866A9B-9C32-4595-89D5-4B93289B9D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1916113"/>
            <a:ext cx="8001000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713B95D-58E7-4F40-975A-571E75DB5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836613"/>
            <a:ext cx="8001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Ejemplos … Series de tiempo.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Fuente de información: Banco Central de Reserva del Perú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889E4FDD-FA85-4AF3-9788-119941A86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238" y="1700213"/>
            <a:ext cx="7889875" cy="258532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2857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q"/>
              <a:defRPr/>
            </a:pPr>
            <a:r>
              <a:rPr lang="es-PE" altLang="es-PE" sz="1800" dirty="0">
                <a:latin typeface="Arial" panose="020B0604020202020204" pitchFamily="34" charset="0"/>
                <a:cs typeface="Arial" panose="020B0604020202020204" pitchFamily="34" charset="0"/>
              </a:rPr>
              <a:t>Gasto público </a:t>
            </a:r>
            <a:r>
              <a:rPr lang="es-PE" altLang="es-PE" sz="1800" dirty="0">
                <a:highlight>
                  <a:srgbClr val="FF00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s-PE" altLang="es-PE" sz="1800" dirty="0">
                <a:latin typeface="Arial" panose="020B0604020202020204" pitchFamily="34" charset="0"/>
                <a:cs typeface="Arial" panose="020B0604020202020204" pitchFamily="34" charset="0"/>
              </a:rPr>
              <a:t> el crecimiento económico: Perú 1950-2018</a:t>
            </a:r>
          </a:p>
          <a:p>
            <a:pPr algn="just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q"/>
              <a:defRPr/>
            </a:pPr>
            <a:r>
              <a:rPr lang="es-PE" altLang="es-PE" sz="1800" dirty="0">
                <a:latin typeface="Arial" panose="020B0604020202020204" pitchFamily="34" charset="0"/>
                <a:cs typeface="Arial" panose="020B0604020202020204" pitchFamily="34" charset="0"/>
              </a:rPr>
              <a:t>Exportaciones </a:t>
            </a:r>
            <a:r>
              <a:rPr lang="es-PE" altLang="es-PE" sz="1800" dirty="0">
                <a:highlight>
                  <a:srgbClr val="FF00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s-PE" altLang="es-PE" sz="1800" dirty="0">
                <a:latin typeface="Arial" panose="020B0604020202020204" pitchFamily="34" charset="0"/>
                <a:cs typeface="Arial" panose="020B0604020202020204" pitchFamily="34" charset="0"/>
              </a:rPr>
              <a:t> el crecimiento económico en la economía peruana: 1950- 2018</a:t>
            </a:r>
          </a:p>
          <a:p>
            <a:pPr algn="just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q"/>
              <a:defRPr/>
            </a:pPr>
            <a:r>
              <a:rPr lang="es-PE" altLang="es-PE" sz="1800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Determinantes</a:t>
            </a:r>
            <a:r>
              <a:rPr lang="es-PE" altLang="es-PE" sz="1800" dirty="0">
                <a:latin typeface="Arial" panose="020B0604020202020204" pitchFamily="34" charset="0"/>
                <a:cs typeface="Arial" panose="020B0604020202020204" pitchFamily="34" charset="0"/>
              </a:rPr>
              <a:t> de la inversión privada en la economía peruana entre el periodo 1980-2020</a:t>
            </a:r>
          </a:p>
          <a:p>
            <a:pPr algn="just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q"/>
              <a:defRPr/>
            </a:pPr>
            <a:r>
              <a:rPr lang="es-PE" altLang="es-PE" sz="1800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Determinantes</a:t>
            </a:r>
            <a:r>
              <a:rPr lang="es-PE" altLang="es-PE" sz="1800" dirty="0">
                <a:latin typeface="Arial" panose="020B0604020202020204" pitchFamily="34" charset="0"/>
                <a:cs typeface="Arial" panose="020B0604020202020204" pitchFamily="34" charset="0"/>
              </a:rPr>
              <a:t> de las exportaciones mineras en el Perú: 1994- 2020</a:t>
            </a:r>
          </a:p>
          <a:p>
            <a:pPr algn="just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q"/>
              <a:defRPr/>
            </a:pPr>
            <a:r>
              <a:rPr lang="es-PE" altLang="es-PE" sz="1800" dirty="0">
                <a:latin typeface="Arial" panose="020B0604020202020204" pitchFamily="34" charset="0"/>
                <a:cs typeface="Arial" panose="020B0604020202020204" pitchFamily="34" charset="0"/>
              </a:rPr>
              <a:t>Desarrollo financiero </a:t>
            </a:r>
            <a:r>
              <a:rPr lang="es-PE" altLang="es-PE" sz="18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PE" altLang="es-PE" sz="1800" dirty="0">
                <a:latin typeface="Arial" panose="020B0604020202020204" pitchFamily="34" charset="0"/>
                <a:cs typeface="Arial" panose="020B0604020202020204" pitchFamily="34" charset="0"/>
              </a:rPr>
              <a:t> crecimiento económico en la economía peruana: 1994-2020</a:t>
            </a:r>
          </a:p>
          <a:p>
            <a:pPr algn="just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q"/>
              <a:defRPr/>
            </a:pPr>
            <a:endParaRPr lang="es-PE" altLang="es-P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rfil">
  <a:themeElements>
    <a:clrScheme name="Perfil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erfi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Perfil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fil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8523</TotalTime>
  <Words>866</Words>
  <Application>Microsoft Office PowerPoint</Application>
  <PresentationFormat>Presentación en pantalla (4:3)</PresentationFormat>
  <Paragraphs>95</Paragraphs>
  <Slides>14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Arial</vt:lpstr>
      <vt:lpstr>Arial Narrow</vt:lpstr>
      <vt:lpstr>Calibri</vt:lpstr>
      <vt:lpstr>Times New Roman</vt:lpstr>
      <vt:lpstr>Verdana</vt:lpstr>
      <vt:lpstr>Wingdings</vt:lpstr>
      <vt:lpstr>Perfil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CARE_PERU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ENFOQUES DE DESARROLLO</dc:title>
  <dc:creator>CARE</dc:creator>
  <cp:lastModifiedBy>E. Edison Achalma Mendoza</cp:lastModifiedBy>
  <cp:revision>401</cp:revision>
  <dcterms:created xsi:type="dcterms:W3CDTF">2006-01-31T20:24:07Z</dcterms:created>
  <dcterms:modified xsi:type="dcterms:W3CDTF">2021-11-25T00:14:30Z</dcterms:modified>
</cp:coreProperties>
</file>