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77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2" r:id="rId36"/>
    <p:sldId id="291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0929"/>
  </p:normalViewPr>
  <p:slideViewPr>
    <p:cSldViewPr>
      <p:cViewPr varScale="1">
        <p:scale>
          <a:sx n="67" d="100"/>
          <a:sy n="67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1654854-B1A4-4E8E-AED3-BA6179C534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EB6B2B-BF43-4F2B-B372-8B72483AF5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60C8D8F8-C3E5-44F4-BA29-28FD33A48DC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BA371F23-BE86-4B5B-8234-3D5130ACD8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6D20308-E70B-4092-971D-0B49B0BD2F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66BBDA02-9E12-4C11-9F6F-E2ADBDE90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3E3274D-D3FB-4A26-9045-03360602D4A3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1E58B7-AFB7-442D-B09D-1DCCC6CEC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0E595-B756-4DE5-8704-28FB21206527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882DD7D-5631-4BCD-9565-BAAFD61F5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9DA40EA-C502-46A7-A446-4CE69A38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D94CA3CC-BCE9-4FB8-A7CA-54988D76919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04FA5F81-0234-4559-AE1C-2826BA739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98DCAB5F-B40C-4D2B-BF31-B4A62F2619C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48BC3040-B7AA-41BA-964B-57100D02021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69436F31-31EF-4E60-A958-4D8891648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EC2A18F1-061C-41E9-824F-EBB11C331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F8E65EEF-E6E2-4AE8-A012-FC55F5BD3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04EA66F1-0F9B-42EF-A343-575C5682F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C3C914AA-18EE-4F27-9D74-570E4B8FE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AF48125B-3BED-453C-A606-6C9AEFF4F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62AE2212-EE81-40A3-B8FD-3906351BE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1149C1B7-2B4F-4E17-94A7-4EEB91DEA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D21B5CC9-1C12-45C3-BF4D-ED0ECF1C2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6AC3373F-5701-4888-9EF3-A95377CBB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295B1ED9-3F5D-4750-805D-01283DD82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25D2C7DD-179C-460E-BED4-1AFF7A442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C2F2776B-902C-4F16-AA27-679B55866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F79F5AE4-9076-4C68-A4EE-EEB514CA4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7D499370-4DC3-404A-A7A6-2237FA41E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F5CC4F26-CEAA-4177-8576-608AFF8BA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EAC4A7C2-91D5-442C-A773-94AA80653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F53F5BAE-0D85-4B47-87CC-54477DAD6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B842B1CA-98AE-4F46-B492-8157394E7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BB30107E-DC27-465A-9DEA-8493D836C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30018AE9-96F6-479B-947B-91C9EF363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7CA21A4A-4FB9-4C7B-9D7F-B681284A6D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E476A6F7-EF2B-4710-8085-B54A842EC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9C4CFD87-08C6-4A1D-A5BF-E6B671AC0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4E9CABFE-F232-4BA1-ACE7-17B78C926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0117D229-D6B7-4DA5-9B5F-249E01F860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1B53CE85-2D5E-4332-871F-94763B571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066ABAF2-31BF-4CCF-9FCA-C8F651526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C7FF3415-2517-486B-8B9B-3FC21F6C1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EBC7C2A5-6D7C-43DC-9784-E33D9F501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F58EF3E3-F518-4223-A8BC-8FCB7312C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FAF09FB7-BAC3-4C0E-824D-97B0AC5AC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9AA035F0-7DF2-459B-9FA0-797D0C129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8D4F400A-0650-402D-9CFB-64885DD28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03DE7733-CCB3-4AB1-9A96-47E0F0132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CBF6CCE4-5512-48F9-8CF8-EF22F0E8D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3C59A3A4-4E41-4ADE-BF29-F72EE6758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A30B0BF8-D10A-454E-90F9-B18F053BC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C16CF088-F458-457C-A967-3661EE40F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8251C0D8-C8EA-4031-AF95-F5EABE0BC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F776AF63-C54E-4E41-B63B-E3916F187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9FCF636C-2CDD-4A93-8277-D0FB0F146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FEA5DFD3-4E18-4CFE-87B1-766CAE9942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B89FC7A2-DDA5-4780-A32D-CF7503BE8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0047F33D-0AF6-4FB8-A354-D72780FAD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D50D3242-E1F0-4272-9882-37C745610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3C25F2DD-C997-49F8-B1F5-19D9A5DD0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D1C206F1-94D4-46F6-8820-DF285D715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BC872611-1B13-4F1B-A466-D70242250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4E6F4F5D-9ACA-43A6-B675-BD704EE67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2073DFB3-4DC9-4B51-83EA-8CB2E8CD5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00D9CE8C-A863-4FAB-838B-F041802D9D5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D8DD4AF8-C3CF-491F-BE7B-4520CFA8CA6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8C709379-FD17-4B7F-AE39-26E50784142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C4048278-55ED-4FBF-BA4B-0B8092D1B73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A2757832-5097-4452-B372-492E1BCEACB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D8572B65-EDD7-441B-8965-A97055BBE0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69344311-6FC4-4CD5-9E65-889BB9DD80A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D719644D-C1E0-4F5B-9B66-31A80AD574E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84B916BF-BF1F-4E2C-BD11-FE097D0E3E1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6EF207F5-5134-4CBD-BCD2-182FA60CEDA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4E339B89-C927-4ABF-9A8A-D5D6C2E021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941B21-9A79-4299-BD83-D7FF32B25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4CC7186D-6021-4FCD-95B5-AD55B4BE9F9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6FA0ACE7-8141-42B2-B4B0-4524989C0F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B6026BA1-1F28-4669-B59E-C1DDA1BF06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B0DCB1-EF01-40CC-88E9-DCD3FBF3A3EC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6968D-07DB-4F95-B8E1-E4FD3BE6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8BDBF1-BA3C-4DD6-9AEB-48B25D8C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DA27F-B041-4CE7-9BF1-6C71ECA4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0124E-CA9D-4BAA-9F19-9ACD2828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DF01D-C965-495B-8DA7-3F26A04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C70ED-D721-442B-A122-86A60C1EB22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1285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50A63-F1D1-4719-8D53-69725CDF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101023-62D2-4FC1-AB2C-8AD9AB7D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A1EEE-1C1D-4A76-8821-9E10708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6FD63-DBBD-48FA-817E-0D74CC3A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77718-6485-4D6A-9CE2-EE157A3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1C8EA-DFE0-4528-A61E-3AC09A38AE9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7311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6A27-2C6E-49CF-868E-11AC189B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F338A-B61A-4D50-86B9-7D151E39BF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9A9C1D-A3CB-41CE-B67E-113F978B0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06E43-8DEC-4E8E-9D33-7CBD0DA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28A3D-C354-45CC-846E-B5D53DB6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6D756C-1080-40CE-91AD-91F406D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EBA045-A5DA-4FB8-A023-BE8B1BE3EBD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705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65CAA-2187-4C7B-BAD4-33E4966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9E71C-06A1-48DE-85E7-673A5E09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804D0-CE83-46F6-9FEA-2929830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9EAD8-08C4-4968-A2B7-B3B71529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440B9-EA45-460B-A2CC-9C0E7536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8B799-50D6-48E7-A947-4A9111BFF70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48025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2DEE6-7933-42EE-8530-5CEAC9FB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238A9-BF8D-43F6-B532-23D09372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FF8D9-5E17-4CFD-AB82-5848FE2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C0C4A-9D39-4A60-9CBB-4F3901F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4558D-DA43-46D7-9902-3683547C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3AEF2-2BB1-4FA6-8E58-034F3CF81FC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538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0119C-5131-4990-A557-7DD0C620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65318-8809-4922-BCA9-FCC9FA028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07BF97-ED80-4F15-BBA0-F383F1D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272A6-AF7D-411D-BCD1-66DFD9BC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09AC7-A9A3-4EE9-8D63-057F9C85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0CBC3-19D5-499F-998A-78C7F7A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01351-8D77-44F2-BDDA-66D60DDEB08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840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BB1C4-79D3-4461-987E-F4D4BF2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E95B2B-DDC3-45F2-9DE9-E426F9E4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60B69C-AA32-4C76-9EEB-9D0B78BA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290A08-0124-4217-AFBF-FBA848D3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B13E26-7466-4851-83A4-12B03049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3AD64C-DE4D-4680-9AB0-5D0C923C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9AD956-53C2-4D9F-9E4A-BB9C8963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46D8E1-2518-416C-B254-8F010283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488BC-02D7-4C5D-9D8B-CB8BA62028E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578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7AA05-CB67-4B71-B135-1AC4FE64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025AAC-0D62-416B-83D4-019A3A5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EBDD3D-AC4F-41E0-99C8-95FA0687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3798F0-F001-4F9A-92E7-687ED09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F9423-2F9E-4282-986F-B3B1D57000A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453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FA98A3-6A48-401D-84CD-A5E98EE8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F33DE2-D700-4C6A-BBF9-F1280664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48F07-95F5-4E75-AFBE-EEF856A7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ED20C-8733-4806-BF41-DC0E8E982AD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471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0D29A-E002-49F0-B2D9-52F6879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47AEF-F04D-4F01-B483-AF3A5BD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139F1F-3CCE-4256-A8FE-DC95771F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88A70-5A9C-4357-B248-4004D41B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B26539-0B54-4BB1-9EE8-98E995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0058B-943F-4967-BD9B-7CEBB136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200BE-E2E3-4105-90FD-D0828884F5E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858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0ECC-7873-48C0-B950-93AD931F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149F74-D760-46AF-A927-061E3AAB4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128E1-A804-44D6-BF77-E266232E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8D983-2B17-4E95-9DC5-35226CE6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82ACE-6F8C-4DAA-B43A-E2E86011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69D05-5673-42EE-8712-32771E7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FF88-9925-414C-87A6-8182752216E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5950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A341BB5-CEA0-4DCA-8799-DC976CFC01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6BC3D68D-2D9E-4A3E-B8B4-A1C313098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C1652C54-3988-4FFE-9E48-3FD5DCF498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A249F1BB-FC06-4E94-B488-C0C3649E3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3292FCBC-26AB-4B17-88B2-F0A0047EB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72CC7947-1F53-4083-B11B-CD2CE736F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F4BA5795-8E10-4D90-8DD8-2570F158B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9A18DE4B-0808-407A-8457-BF48B8B33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17B0E570-4B5F-45B5-BC5F-54AAAC52C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147EEB80-74E8-4574-AC6F-CB50C2614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33C1D575-1DAD-434D-9B14-B6C77BE0E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CD9DF5F4-BB48-4D23-92B0-4597D5C5CF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F85EA53C-8A4C-4505-8363-265C09BC9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9B4BF760-1435-4A47-AEC1-5A360D724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8B3B9742-F4E9-410A-9C87-67208CA4D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026B408D-ABB0-49B7-B7E3-792DC5124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885C56B2-3B02-4397-8DF0-254F3428C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FFB3688A-307A-4330-90BB-59FD37DCB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C22227A4-3DB8-4A45-883B-CB4B8DCED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16331665-E562-4B66-A3B5-E79BD7914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2CC4DADB-BEE9-42E5-811E-4969C73E86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2ECC101F-20E6-4952-9AF8-05D0B4DAF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6B2B6EE3-646D-4106-BF7C-03668617F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C5E090A0-0AB6-40A3-9985-9B5D8DBDE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5F92A0D3-619B-4A9D-ACDE-581206F50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2F545788-711D-451E-A8A7-F650BE1D0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AEE9C381-CB98-4692-86CD-3F24318E0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E7A207B5-3BD4-4EF7-A9A0-0AED32AF0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5A9A5208-4210-42CB-B7B6-03696C569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C8FD4B90-ABA6-40A4-B47D-F52DF7BA6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144C20F7-4ED4-4A7E-8C1D-0D8DFBAEE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0E6BE75A-9A84-4AD1-AC06-B06517249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AD4D8076-9130-4E70-AAF7-C9259655F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FF41BFED-05A3-4887-AD78-0C46AC8942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D37CD80F-D12C-4F77-B110-F50E610DC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A9CDD1FD-9E56-4376-AE06-5148B2E00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8BC41AEF-CB24-4346-82B4-E034DAC9B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6F170C3A-5129-478E-BB49-E418FED1D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4E590DF7-E4E8-4FEF-825E-82F7C81D8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1AD93B4D-B3C5-4FCD-B5D1-7D52034BD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2811F04D-CBAE-4B1D-94E8-8E3BF7EA7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9518837D-BDBE-4B40-8A8B-7259D1CA37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EC3D08CF-7570-4D47-A3C1-6062FBF30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38782735-3ADE-459A-BFF4-A9DE854905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EF8D0BE8-839F-4329-A589-03BD302F39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803CB697-2125-49C8-90CF-F99DA98C3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7B979200-E7F7-4E0B-9B09-2D46B228C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470CB67F-3F67-440A-B421-ABF53A763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7EB9B06F-2B09-4920-A6CB-26FB986F9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48BC1DE1-D438-4EB5-965A-B228D4977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5992B932-33C0-4F35-B445-A86957D87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E03567A6-3CDC-41F0-8EB7-B4DDA4738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1CD3BFD8-B46B-4ED0-9962-52C58681D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D1A6A2FC-E58B-4F45-9BDA-5484AFB63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B8F6F2D5-F7D9-4336-AD8F-16B5062A4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BB6E6E77-B525-40EE-8E08-64D8B3EF5E5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43AAA28A-1C8E-4B7E-9881-576E7931FAF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531F42EC-57BD-44E8-8E15-C655E8781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0B863654-C796-4495-ACF8-DB7A1485B11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F7384AD1-95F3-4C88-AD0D-1ECFB1D07AC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FC2DF027-D552-4FE9-8A0F-36E6D1D25FFA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277F26D8-4E46-4313-A96D-30D39EC0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166944-C9D8-4151-9BCF-1714BC7A6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73E13A1-AB2F-4671-9639-F6D285D753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F6397CC4-672F-4532-94D5-5719090448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BB0BBCC8-F2B8-4683-87AD-DF4DB5D281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1F4AC62-0FD4-4A73-B6F8-DFC65D9F1DD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FD245D8E-0B20-47F1-B44C-7693547E9E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8E28A5B8-02C7-421D-B382-58AFEE6419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131018-6DC3-4D2B-B20B-545D75DF01D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CBEFE13-C80A-4432-9EF0-2F147CA599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PE"/>
              <a:t>The Simple Regression Model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F382D7-1310-4D30-8B47-C998187136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s-PE" i="1"/>
          </a:p>
          <a:p>
            <a:r>
              <a:rPr lang="en-US" altLang="es-PE" i="1"/>
              <a:t>	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/>
              <a:t> + </a:t>
            </a:r>
            <a:r>
              <a:rPr lang="en-US" altLang="es-PE" i="1"/>
              <a:t>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CFD336C-8C34-4E1F-BDD0-F4F56032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E2968DB-518E-4791-B9C9-399A6F46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1B54-1781-4CCF-96A7-C12A94A2CF97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8D2AAC-0CE1-4A62-8863-69BBD395E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Deriving OLS continued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EB63C0-E1FC-483B-AC25-E42081605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can write our 2 restrictions just in terms of </a:t>
            </a:r>
            <a:r>
              <a:rPr lang="en-US" altLang="es-PE" i="1"/>
              <a:t>x</a:t>
            </a:r>
            <a:r>
              <a:rPr lang="en-US" altLang="es-PE"/>
              <a:t>, </a:t>
            </a:r>
            <a:r>
              <a:rPr lang="en-US" altLang="es-PE" i="1"/>
              <a:t>y</a:t>
            </a:r>
            <a:r>
              <a:rPr lang="en-US" altLang="es-PE"/>
              <a:t>,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and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>
                <a:latin typeface="Symbol" panose="05050102010706020507" pitchFamily="18" charset="2"/>
              </a:rPr>
              <a:t>1</a:t>
            </a:r>
            <a:r>
              <a:rPr lang="en-US" altLang="es-PE"/>
              <a:t> , since </a:t>
            </a:r>
            <a:r>
              <a:rPr lang="en-US" altLang="es-PE" i="1"/>
              <a:t>u</a:t>
            </a:r>
            <a:r>
              <a:rPr lang="en-US" altLang="es-PE"/>
              <a:t> = </a:t>
            </a:r>
            <a:r>
              <a:rPr lang="en-US" altLang="es-PE" i="1"/>
              <a:t>y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</a:p>
          <a:p>
            <a:endParaRPr lang="en-US" altLang="es-PE"/>
          </a:p>
          <a:p>
            <a:r>
              <a:rPr lang="en-US" altLang="es-PE"/>
              <a:t> E(</a:t>
            </a:r>
            <a:r>
              <a:rPr lang="en-US" altLang="es-PE" i="1"/>
              <a:t>y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/>
              <a:t>) = 0</a:t>
            </a:r>
          </a:p>
          <a:p>
            <a:r>
              <a:rPr lang="en-US" altLang="es-PE"/>
              <a:t> E[</a:t>
            </a:r>
            <a:r>
              <a:rPr lang="en-US" altLang="es-PE" i="1"/>
              <a:t>x</a:t>
            </a:r>
            <a:r>
              <a:rPr lang="en-US" altLang="es-PE"/>
              <a:t>(</a:t>
            </a:r>
            <a:r>
              <a:rPr lang="en-US" altLang="es-PE" i="1"/>
              <a:t>y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/>
              <a:t>)] = 0</a:t>
            </a:r>
          </a:p>
          <a:p>
            <a:endParaRPr lang="en-US" altLang="es-PE"/>
          </a:p>
          <a:p>
            <a:r>
              <a:rPr lang="en-US" altLang="es-PE"/>
              <a:t>These are called moment restrictions</a:t>
            </a:r>
            <a:endParaRPr lang="en-US" altLang="es-PE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36AE9FF-73B7-4F29-B113-2855352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6DED8EB-016F-47B7-850E-041CFBD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F4E3-B23B-491F-923C-86C5E8010363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CE24B40-880B-4B83-973C-EC894C297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Deriving OLS using M.O.M.</a:t>
            </a:r>
          </a:p>
        </p:txBody>
      </p:sp>
      <p:sp>
        <p:nvSpPr>
          <p:cNvPr id="962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762F0E2-9E5D-4575-911E-2CAC98EB2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The method of moments approach to estimation implies imposing the population moment restrictions on the sample moments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What does this mean?  Recall that for E(X), the mean of a population distribution, a sample estimator of E(X) is simply the arithmetic mean of the sample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B176CE24-E897-4C65-BCEE-3EDD2669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34E2163C-634A-421F-BC8D-DF19B63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DC6E-6D82-4125-AF92-566BB522A2C2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03D64AD-6D65-4705-919B-7CC7AC7E0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Derivation of OLS</a:t>
            </a:r>
          </a:p>
        </p:txBody>
      </p:sp>
      <p:sp>
        <p:nvSpPr>
          <p:cNvPr id="972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480CA1-ECAB-4E90-A7CE-A0E3EB2EF8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We want to choose values of the parameters that will ensure that the sample versions of our moment restrictions are true</a:t>
            </a:r>
          </a:p>
          <a:p>
            <a:r>
              <a:rPr lang="en-US" altLang="es-PE" sz="2800"/>
              <a:t> The sample versions are as follows: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BAC1ABC4-B9E1-42A0-BA84-A700C3B6241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447800" y="3733800"/>
          <a:ext cx="60960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3" imgW="1638000" imgH="888840" progId="Equation.3">
                  <p:embed/>
                </p:oleObj>
              </mc:Choice>
              <mc:Fallback>
                <p:oleObj name="Equation" r:id="rId3" imgW="16380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096000" cy="261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A1DFC4C-B8A1-4CBC-95C3-0763BAAE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D2B92AA3-F9A7-4B05-ABD5-175A57B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8E1-A172-4859-8B5B-507162A00102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10FBA36-6A35-4366-8216-EB612572B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Derivation of OLS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A1A5D-5A13-4ED0-BF44-87DC72D89F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447800"/>
          </a:xfrm>
        </p:spPr>
        <p:txBody>
          <a:bodyPr/>
          <a:lstStyle/>
          <a:p>
            <a:r>
              <a:rPr lang="en-US" altLang="es-PE" sz="2800"/>
              <a:t>Given the definition of a sample mean, and properties of summation, we can rewrite the first condition as follows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D9E50DDC-7076-4872-95B4-DEA49BF8E65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32150" y="3352800"/>
          <a:ext cx="29829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3" imgW="838080" imgH="749160" progId="Equation.3">
                  <p:embed/>
                </p:oleObj>
              </mc:Choice>
              <mc:Fallback>
                <p:oleObj name="Equation" r:id="rId3" imgW="838080" imgH="749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352800"/>
                        <a:ext cx="2982913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E867DDC-B336-4643-9E15-640879D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89CB3C7-5FAC-45DC-82F7-BBAAF073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6252-BD99-4B70-8C32-F5BA3BC8A131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9FA7AC3F-4E9F-470A-922D-B244201E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Derivation of OLS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2B07BA19-791B-4CE7-9072-42129E9520A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500188" y="1905000"/>
          <a:ext cx="64484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3" imgW="2070000" imgH="1320480" progId="Equation.3">
                  <p:embed/>
                </p:oleObj>
              </mc:Choice>
              <mc:Fallback>
                <p:oleObj name="Equation" r:id="rId3" imgW="207000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905000"/>
                        <a:ext cx="644842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49D2161-EB62-42E6-A897-DF88B385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B82DBEA-2572-4236-B312-2FC2B3C4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A6D4-2DD3-4684-8356-D6F21117C484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2D8C23B0-C730-47DB-A36E-E5F144591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So the OLS estimated slope is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BDFF5A2D-50DB-446C-BAB8-CDEAED44B04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79600" y="1905000"/>
          <a:ext cx="56880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3" imgW="1790640" imgH="1295280" progId="Equation.3">
                  <p:embed/>
                </p:oleObj>
              </mc:Choice>
              <mc:Fallback>
                <p:oleObj name="Equation" r:id="rId3" imgW="1790640" imgH="1295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05000"/>
                        <a:ext cx="568801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A020E2F-DE96-49D5-B8E9-C504E65F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90DBCD-FCB4-4758-81E5-8CE536DA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CE7-9BF0-438E-B8C8-AECF4BC0D06F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A3128A7-D706-48F3-90CE-19125DE44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Summary of OLS slope estimate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7165CB-97A3-4017-80B4-98C80016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The slope estimate is the sample covariance between </a:t>
            </a:r>
            <a:r>
              <a:rPr lang="en-US" altLang="es-PE" i="1"/>
              <a:t>x</a:t>
            </a:r>
            <a:r>
              <a:rPr lang="en-US" altLang="es-PE"/>
              <a:t> and </a:t>
            </a:r>
            <a:r>
              <a:rPr lang="en-US" altLang="es-PE" i="1"/>
              <a:t>y</a:t>
            </a:r>
            <a:r>
              <a:rPr lang="en-US" altLang="es-PE"/>
              <a:t> divided by the sample variance of </a:t>
            </a:r>
            <a:r>
              <a:rPr lang="en-US" altLang="es-PE" i="1"/>
              <a:t>x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/>
              <a:t>x</a:t>
            </a:r>
            <a:r>
              <a:rPr lang="en-US" altLang="es-PE"/>
              <a:t> and </a:t>
            </a:r>
            <a:r>
              <a:rPr lang="en-US" altLang="es-PE" i="1"/>
              <a:t>y</a:t>
            </a:r>
            <a:r>
              <a:rPr lang="en-US" altLang="es-PE"/>
              <a:t> are positively correlated, the slope will be positive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/>
              <a:t>x</a:t>
            </a:r>
            <a:r>
              <a:rPr lang="en-US" altLang="es-PE"/>
              <a:t> and </a:t>
            </a:r>
            <a:r>
              <a:rPr lang="en-US" altLang="es-PE" i="1"/>
              <a:t>y</a:t>
            </a:r>
            <a:r>
              <a:rPr lang="en-US" altLang="es-PE"/>
              <a:t> are negatively correlated, the slope will be negative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Only need </a:t>
            </a:r>
            <a:r>
              <a:rPr lang="en-US" altLang="es-PE" i="1"/>
              <a:t>x</a:t>
            </a:r>
            <a:r>
              <a:rPr lang="en-US" altLang="es-PE"/>
              <a:t> to vary in our sample</a:t>
            </a:r>
            <a:endParaRPr lang="en-US" altLang="es-PE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910A4EA-A064-45C4-8D28-860E9795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3A7EB17-A4EF-4CAF-B7C5-A085E8FA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886-A65F-4B4C-8199-D04052A22F1D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2DED854-5270-4142-9713-3975CE506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OLS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2C04ED-3556-44FF-A2B0-AEF190707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Intuitively, OLS is fitting a line through the sample points such that the sum of squared residuals is as small as possible, hence the term least squares</a:t>
            </a:r>
          </a:p>
          <a:p>
            <a:r>
              <a:rPr lang="en-US" altLang="es-PE"/>
              <a:t> The residual, 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>
                <a:cs typeface="Times New Roman" panose="02020603050405020304" pitchFamily="18" charset="0"/>
              </a:rPr>
              <a:t>, is an estimate of the error term, u, and is the difference between the fitted line (sample regression function) and the sample point</a:t>
            </a:r>
            <a:endParaRPr lang="en-US" altLang="es-P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pie de página 2">
            <a:extLst>
              <a:ext uri="{FF2B5EF4-FFF2-40B4-BE49-F238E27FC236}">
                <a16:creationId xmlns:a16="http://schemas.microsoft.com/office/drawing/2014/main" id="{6898EA2D-92A0-476D-9728-6869A5BB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46" name="Marcador de número de diapositiva 3">
            <a:extLst>
              <a:ext uri="{FF2B5EF4-FFF2-40B4-BE49-F238E27FC236}">
                <a16:creationId xmlns:a16="http://schemas.microsoft.com/office/drawing/2014/main" id="{0C550FE3-30AE-4117-AA75-4E85843D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2B3D-7008-42E0-AA8E-32FE3D8E1CB6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43BB8BD9-D192-4BAD-8B3A-C4531B1E4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1539875"/>
            <a:ext cx="0" cy="431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9DA0E192-5BC1-4BF7-A144-27AF23197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5851525"/>
            <a:ext cx="7367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EBC04D5F-37ED-40A4-89D2-11DC296E8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5360988"/>
            <a:ext cx="12779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9820F428-44E4-44A5-B8AE-70DB2E44E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6838" y="5360988"/>
            <a:ext cx="0" cy="4905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E75F47C0-0A1E-4D84-B779-D9B6A9A39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963" y="3852863"/>
            <a:ext cx="0" cy="1985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4" name="Line 8">
            <a:extLst>
              <a:ext uri="{FF2B5EF4-FFF2-40B4-BE49-F238E27FC236}">
                <a16:creationId xmlns:a16="http://schemas.microsoft.com/office/drawing/2014/main" id="{EAB133DB-3210-4E5E-9C02-BA9BD66AE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3500" y="3843338"/>
            <a:ext cx="26844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40A39DD9-EA99-4758-95C6-AB575AFA3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581400"/>
            <a:ext cx="0" cy="2243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6" name="Line 10">
            <a:extLst>
              <a:ext uri="{FF2B5EF4-FFF2-40B4-BE49-F238E27FC236}">
                <a16:creationId xmlns:a16="http://schemas.microsoft.com/office/drawing/2014/main" id="{F8E63940-3A7D-4E9A-A44A-B0B8DEBDB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6200" y="3568700"/>
            <a:ext cx="406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B7DDDAB5-C530-4644-812B-10A38D5362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5" y="2019300"/>
            <a:ext cx="0" cy="3819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320E33E6-077D-4690-82F9-C2C747F30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362200"/>
            <a:ext cx="5562600" cy="3309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33E1545B-CA70-4FE2-B446-CB91CF78B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6200" y="2035175"/>
            <a:ext cx="5432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3EED8582-E67A-4846-B55E-2279B5BC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1566863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D62381FE-889F-4CFA-AB4C-51F6BB55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312578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67374E42-FBE7-4FB3-BDE6-245594FA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38613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153" name="Rectangle 17">
            <a:extLst>
              <a:ext uri="{FF2B5EF4-FFF2-40B4-BE49-F238E27FC236}">
                <a16:creationId xmlns:a16="http://schemas.microsoft.com/office/drawing/2014/main" id="{1A1156AC-5962-4AE8-B108-3C31F630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89743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23EAD846-B6CC-44D6-9A25-D70A9D791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57822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F989F180-E145-49C3-ABA5-B58133393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2039938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31AF4EAB-124A-4212-B1B6-2FF7AE527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5359400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1826C2C3-043A-444B-9E2E-8FA42FAE8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8385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C940F829-EEAE-4108-A876-47EB9AB9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789113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C4FC3027-143D-4CB6-BE73-AA05ABE81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5068888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3DE0039B-9F3B-4FE6-ACCF-3EDD1522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3606800"/>
            <a:ext cx="4587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E95DD436-6C7D-4FF4-9C96-0D6D0022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3201988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212F2C52-74EF-44C5-B82E-6F6101AA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819775"/>
            <a:ext cx="4587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9A5183F6-F20D-45FD-BA26-4B9829FA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581818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4B072785-77DE-4EAF-A015-D66043D4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583723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165" name="Rectangle 29">
            <a:extLst>
              <a:ext uri="{FF2B5EF4-FFF2-40B4-BE49-F238E27FC236}">
                <a16:creationId xmlns:a16="http://schemas.microsoft.com/office/drawing/2014/main" id="{AF5C8E45-4FE1-4EB8-AFB9-CB25A064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58293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166" name="Rectangle 30">
            <a:extLst>
              <a:ext uri="{FF2B5EF4-FFF2-40B4-BE49-F238E27FC236}">
                <a16:creationId xmlns:a16="http://schemas.microsoft.com/office/drawing/2014/main" id="{3A3BC89C-981F-44CF-AB5E-F6C6C778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3209925"/>
            <a:ext cx="35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1167" name="Rectangle 31">
            <a:extLst>
              <a:ext uri="{FF2B5EF4-FFF2-40B4-BE49-F238E27FC236}">
                <a16:creationId xmlns:a16="http://schemas.microsoft.com/office/drawing/2014/main" id="{2D428F28-2EDE-4BE9-A29F-EEB432C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376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2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1168" name="Rectangle 32">
            <a:extLst>
              <a:ext uri="{FF2B5EF4-FFF2-40B4-BE49-F238E27FC236}">
                <a16:creationId xmlns:a16="http://schemas.microsoft.com/office/drawing/2014/main" id="{FB37284A-FECC-4974-8B92-CE0EB103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3714750"/>
            <a:ext cx="35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91169" name="Rectangle 33">
            <a:extLst>
              <a:ext uri="{FF2B5EF4-FFF2-40B4-BE49-F238E27FC236}">
                <a16:creationId xmlns:a16="http://schemas.microsoft.com/office/drawing/2014/main" id="{0C2F7C8A-5231-4CDF-ADDA-BF45A1C3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4000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91170" name="Rectangle 34">
            <a:extLst>
              <a:ext uri="{FF2B5EF4-FFF2-40B4-BE49-F238E27FC236}">
                <a16:creationId xmlns:a16="http://schemas.microsoft.com/office/drawing/2014/main" id="{E1E3F43C-D3F1-44A0-A8B4-6B50F699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484028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û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171" name="Rectangle 35">
            <a:extLst>
              <a:ext uri="{FF2B5EF4-FFF2-40B4-BE49-F238E27FC236}">
                <a16:creationId xmlns:a16="http://schemas.microsoft.com/office/drawing/2014/main" id="{82969B8E-27D2-4DE4-8748-A0192A8E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3705225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û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72" name="Rectangle 36">
            <a:extLst>
              <a:ext uri="{FF2B5EF4-FFF2-40B4-BE49-F238E27FC236}">
                <a16:creationId xmlns:a16="http://schemas.microsoft.com/office/drawing/2014/main" id="{32496F02-CF05-4FAC-90C6-7D230A5C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û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173" name="Rectangle 37">
            <a:extLst>
              <a:ext uri="{FF2B5EF4-FFF2-40B4-BE49-F238E27FC236}">
                <a16:creationId xmlns:a16="http://schemas.microsoft.com/office/drawing/2014/main" id="{865AF7A9-C385-493C-8A44-EA33E39DD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1973263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û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174" name="Line 38">
            <a:extLst>
              <a:ext uri="{FF2B5EF4-FFF2-40B4-BE49-F238E27FC236}">
                <a16:creationId xmlns:a16="http://schemas.microsoft.com/office/drawing/2014/main" id="{60E7B40C-3155-4CA6-9AA1-A51B68B65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4138" y="5802313"/>
            <a:ext cx="0" cy="9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75" name="Line 39">
            <a:extLst>
              <a:ext uri="{FF2B5EF4-FFF2-40B4-BE49-F238E27FC236}">
                <a16:creationId xmlns:a16="http://schemas.microsoft.com/office/drawing/2014/main" id="{217EEA38-F6F0-4547-B3D2-9B1DFA8EC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7513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76" name="Line 40">
            <a:extLst>
              <a:ext uri="{FF2B5EF4-FFF2-40B4-BE49-F238E27FC236}">
                <a16:creationId xmlns:a16="http://schemas.microsoft.com/office/drawing/2014/main" id="{B6DEAC99-1E7C-49B8-8964-C921B9582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4BCE97F7-513F-44DF-9340-4D0ABBAA3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179" name="Rectangle 43">
            <a:extLst>
              <a:ext uri="{FF2B5EF4-FFF2-40B4-BE49-F238E27FC236}">
                <a16:creationId xmlns:a16="http://schemas.microsoft.com/office/drawing/2014/main" id="{7DB6A341-61F1-4501-96FE-EBAA3B8D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674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6262237E-A986-4D4C-AC92-7DEB18C6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3381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1182" name="Text Box 46">
            <a:extLst>
              <a:ext uri="{FF2B5EF4-FFF2-40B4-BE49-F238E27FC236}">
                <a16:creationId xmlns:a16="http://schemas.microsoft.com/office/drawing/2014/main" id="{55204936-8A48-44B5-A725-C3D1B94B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118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Sample regression line, sample data points</a:t>
            </a:r>
          </a:p>
          <a:p>
            <a:r>
              <a:rPr lang="en-US" altLang="es-PE" sz="3200"/>
              <a:t>and the associated estimated error terms</a:t>
            </a:r>
          </a:p>
        </p:txBody>
      </p:sp>
      <p:graphicFrame>
        <p:nvGraphicFramePr>
          <p:cNvPr id="91183" name="Object 47">
            <a:extLst>
              <a:ext uri="{FF2B5EF4-FFF2-40B4-BE49-F238E27FC236}">
                <a16:creationId xmlns:a16="http://schemas.microsoft.com/office/drawing/2014/main" id="{B10B04E4-F68C-49B7-82FA-DCEC28996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590800"/>
          <a:ext cx="1905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4" name="Equation" r:id="rId3" imgW="799920" imgH="253800" progId="Equation.3">
                  <p:embed/>
                </p:oleObj>
              </mc:Choice>
              <mc:Fallback>
                <p:oleObj name="Equation" r:id="rId3" imgW="799920" imgH="253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90800"/>
                        <a:ext cx="1905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E2A745B6-3D71-49CF-907E-FD01F672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39FBE560-A783-472D-B6BE-3675E541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F6F-2DE6-4731-902A-2A6410C54BD5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C8F81DB-2262-4076-9F38-BC4D01E12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Alternate approach to derivation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9D8315-A014-4792-B09A-AD6C6129C4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Given the intuitive idea of fitting a line, we can set up a formal minimization problem</a:t>
            </a:r>
          </a:p>
          <a:p>
            <a:r>
              <a:rPr lang="en-US" altLang="es-PE" sz="2800"/>
              <a:t> That is, we want to choose our parameters such that we minimize the following: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A343CDFD-4F80-4847-9CCA-A2EE090594D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95363" y="4122738"/>
          <a:ext cx="7458075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3" imgW="1777680" imgH="431640" progId="Equation.3">
                  <p:embed/>
                </p:oleObj>
              </mc:Choice>
              <mc:Fallback>
                <p:oleObj name="Equation" r:id="rId3" imgW="1777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122738"/>
                        <a:ext cx="7458075" cy="181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A9DB067-EAC3-48B7-8D3B-52267A13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8CC2A8B-1B76-49ED-B736-BD83C78C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F65-7C2A-48AC-AB66-2A093F1E8E1C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542ABE2-2DA0-49C4-A48D-4C8CBCA9E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Some Terminology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577698-9109-42D6-8FBD-C91896031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In the simple linear regression model, where </a:t>
            </a:r>
            <a:r>
              <a:rPr lang="en-US" altLang="es-PE" i="1"/>
              <a:t>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/>
              <a:t> + </a:t>
            </a:r>
            <a:r>
              <a:rPr lang="en-US" altLang="es-PE" i="1"/>
              <a:t>u</a:t>
            </a:r>
            <a:r>
              <a:rPr lang="en-US" altLang="es-PE"/>
              <a:t>,  we typically refer to y as the</a:t>
            </a:r>
            <a:endParaRPr lang="en-US" altLang="es-PE" i="1"/>
          </a:p>
          <a:p>
            <a:pPr lvl="1"/>
            <a:r>
              <a:rPr lang="en-US" altLang="es-PE"/>
              <a:t>Dependent Variable, or</a:t>
            </a:r>
          </a:p>
          <a:p>
            <a:pPr lvl="1"/>
            <a:r>
              <a:rPr lang="en-US" altLang="es-PE"/>
              <a:t>Left-Hand Side Variable, or</a:t>
            </a:r>
          </a:p>
          <a:p>
            <a:pPr lvl="1"/>
            <a:r>
              <a:rPr lang="en-US" altLang="es-PE"/>
              <a:t>Explained Variable, or</a:t>
            </a:r>
          </a:p>
          <a:p>
            <a:pPr lvl="1"/>
            <a:r>
              <a:rPr lang="en-US" altLang="es-PE"/>
              <a:t>Regressand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EA8CC720-F1C7-4312-97D6-A1282D76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60053410-56BF-439E-8199-BB8FAEF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58D-0FBD-465D-B5E6-E8BCCF0ACB8E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7131C0C-7296-401A-A3B7-1F81F42A1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Alternate approach, continued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836F13-166C-4F1B-BBB8-EF3829EB03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If one uses calculus to solve the minimization problem for the two parameters you obtain the following first order conditions, which are the same as we obtained before, multiplied by </a:t>
            </a:r>
            <a:r>
              <a:rPr lang="en-US" altLang="es-PE" sz="2800" i="1"/>
              <a:t>n</a:t>
            </a:r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FD5D28DC-6CAA-42B1-A0EE-6988F62E0A8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03425" y="3810000"/>
          <a:ext cx="4854575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3" imgW="1447560" imgH="888840" progId="Equation.3">
                  <p:embed/>
                </p:oleObj>
              </mc:Choice>
              <mc:Fallback>
                <p:oleObj name="Equation" r:id="rId3" imgW="14475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810000"/>
                        <a:ext cx="4854575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2E97FE6-9CE1-4CEB-B060-77FFF2B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EFE24AD-7B08-48DF-A936-3F88A21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8D4-0C98-46E5-BFA4-1FE41714A28D}" type="slidenum">
              <a:rPr lang="en-US" altLang="es-PE"/>
              <a:pPr/>
              <a:t>21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BC04968-0D2F-4F91-BE69-1A06EB168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Algebraic Properties of OLS 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B98CA2-24FA-4270-9D80-4EA7B40A7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The sum of the OLS residuals is zero</a:t>
            </a:r>
          </a:p>
          <a:p>
            <a:r>
              <a:rPr lang="en-US" altLang="es-PE"/>
              <a:t> Thus, the sample average of the OLS residuals is zero as well</a:t>
            </a:r>
          </a:p>
          <a:p>
            <a:r>
              <a:rPr lang="en-US" altLang="es-PE"/>
              <a:t> The sample covariance between the regressors and the OLS residuals is zero</a:t>
            </a:r>
          </a:p>
          <a:p>
            <a:r>
              <a:rPr lang="en-US" altLang="es-PE"/>
              <a:t> The OLS regression line always goes through the mean of the sample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37A03B3-DA4D-464F-8C7F-85B74BA4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BB3889-7157-4AF3-AABA-4AA2A019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7F19-3ACA-4992-AF86-9DADFD3BD014}" type="slidenum">
              <a:rPr lang="en-US" altLang="es-PE"/>
              <a:pPr/>
              <a:t>22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688FA1-0801-4C14-BD34-1BC7E4A0B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Algebraic Properties (precise)</a:t>
            </a:r>
          </a:p>
        </p:txBody>
      </p:sp>
      <p:graphicFrame>
        <p:nvGraphicFramePr>
          <p:cNvPr id="107523" name="Object 3">
            <a:extLst>
              <a:ext uri="{FF2B5EF4-FFF2-40B4-BE49-F238E27FC236}">
                <a16:creationId xmlns:a16="http://schemas.microsoft.com/office/drawing/2014/main" id="{20E49943-296A-4F99-9103-E862FAF7AF8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447800" y="1763713"/>
          <a:ext cx="617220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3" imgW="1726920" imgH="1346040" progId="Equation.3">
                  <p:embed/>
                </p:oleObj>
              </mc:Choice>
              <mc:Fallback>
                <p:oleObj name="Equation" r:id="rId3" imgW="1726920" imgH="1346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63713"/>
                        <a:ext cx="6172200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41BF533-ECC2-4B58-9457-1725FBF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D74614A-F341-4855-9FAE-501F789B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600-79D6-4CC7-827F-1F73696CE244}" type="slidenum">
              <a:rPr lang="en-US" altLang="es-PE"/>
              <a:pPr/>
              <a:t>23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BC7230A-091E-4CD4-AC27-F9897FE8C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terminology</a:t>
            </a:r>
          </a:p>
        </p:txBody>
      </p:sp>
      <p:graphicFrame>
        <p:nvGraphicFramePr>
          <p:cNvPr id="108547" name="Object 3">
            <a:extLst>
              <a:ext uri="{FF2B5EF4-FFF2-40B4-BE49-F238E27FC236}">
                <a16:creationId xmlns:a16="http://schemas.microsoft.com/office/drawing/2014/main" id="{C552287C-27B2-4010-865C-11B8ED2325A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2000" y="1743075"/>
          <a:ext cx="77724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Equation" r:id="rId3" imgW="3035160" imgH="1701720" progId="Equation.3">
                  <p:embed/>
                </p:oleObj>
              </mc:Choice>
              <mc:Fallback>
                <p:oleObj name="Equation" r:id="rId3" imgW="3035160" imgH="1701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43075"/>
                        <a:ext cx="7772400" cy="435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530F5D0-B33A-4EAB-9B0F-0ACA451F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B9660F8-AB36-4E44-B252-7B00ACDA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8673-0D23-4843-8CDF-DBFAE3D8251A}" type="slidenum">
              <a:rPr lang="en-US" altLang="es-PE"/>
              <a:pPr/>
              <a:t>24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845EEE3-4CDB-427D-A490-F82C426A6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Proof that SST = SSE + SSR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79819C19-5B7B-45E3-867D-CE86C433560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376363" y="1905000"/>
          <a:ext cx="6696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3" imgW="2273040" imgH="1396800" progId="Equation.3">
                  <p:embed/>
                </p:oleObj>
              </mc:Choice>
              <mc:Fallback>
                <p:oleObj name="Equation" r:id="rId3" imgW="227304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905000"/>
                        <a:ext cx="669607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0FB2BBC-0AC7-4EFE-9A67-0CD2D091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3B71DF8-286E-4361-AA6E-78F0C77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DD-BDAB-42CA-95DE-B0D999D37902}" type="slidenum">
              <a:rPr lang="en-US" altLang="es-PE"/>
              <a:pPr/>
              <a:t>25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2C7D04F-3C73-4982-9EB7-4330F9E81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Goodness-of-Fit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1BD5B3-39E2-477D-ADC6-6BE188CE2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How do we think about how well our sample regression line fits our sample data?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Can compute the fraction of the total sum of squares (SST) that is explained by the model, call this the R-squared of regression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R</a:t>
            </a:r>
            <a:r>
              <a:rPr lang="en-US" altLang="es-PE" baseline="30000"/>
              <a:t>2</a:t>
            </a:r>
            <a:r>
              <a:rPr lang="en-US" altLang="es-PE"/>
              <a:t> = SSE/SST = 1 – SSR/SST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6DE2819-04C4-4AFC-BAE3-BA6C9EF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E142020-0B01-4AB7-AB91-31B497EE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1003-6EB5-453B-A6A6-7B8B79191A98}" type="slidenum">
              <a:rPr lang="en-US" altLang="es-PE"/>
              <a:pPr/>
              <a:t>26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391728F-4BE2-49DE-B1C1-762D7EC63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Using Stata for OLS regressions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2BE12B-906F-4121-BD59-2779AE20D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Now that we’ve derived the formula for calculating the OLS estimates of our parameters, you’ll be happy to know you don’t have to compute them by hand</a:t>
            </a:r>
          </a:p>
          <a:p>
            <a:r>
              <a:rPr lang="en-US" altLang="es-PE"/>
              <a:t> Regressions in Stata are very simple, to run the regression of y on x, just type</a:t>
            </a:r>
          </a:p>
          <a:p>
            <a:r>
              <a:rPr lang="en-US" altLang="es-PE"/>
              <a:t> reg y 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730FD9B-FB6E-4993-AA18-169074C1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B483E53-D2C8-47E1-BAAA-DCF0CFA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BFA1-E69D-47DD-90A3-B0C7DCA96B51}" type="slidenum">
              <a:rPr lang="en-US" altLang="es-PE"/>
              <a:pPr/>
              <a:t>27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CB9B59B-5BE2-4D5C-9691-3261972E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7AC36E-5784-43DB-97D7-B808E51EA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Assume the population model is linear in parameters as </a:t>
            </a:r>
            <a:r>
              <a:rPr lang="en-US" altLang="es-PE" i="1"/>
              <a:t>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Assume we can use a random sample of size </a:t>
            </a:r>
            <a:r>
              <a:rPr lang="en-US" altLang="es-PE" i="1"/>
              <a:t>n</a:t>
            </a:r>
            <a:r>
              <a:rPr lang="en-US" altLang="es-PE"/>
              <a:t>, {(</a:t>
            </a:r>
            <a:r>
              <a:rPr lang="en-US" altLang="es-PE" i="1"/>
              <a:t>x</a:t>
            </a:r>
            <a:r>
              <a:rPr lang="en-US" altLang="es-PE" i="1" baseline="-25000"/>
              <a:t>i</a:t>
            </a:r>
            <a:r>
              <a:rPr lang="en-US" altLang="es-PE" i="1"/>
              <a:t>, y</a:t>
            </a:r>
            <a:r>
              <a:rPr lang="en-US" altLang="es-PE" i="1" baseline="-25000"/>
              <a:t>i</a:t>
            </a:r>
            <a:r>
              <a:rPr lang="en-US" altLang="es-PE"/>
              <a:t>): </a:t>
            </a:r>
            <a:r>
              <a:rPr lang="en-US" altLang="es-PE" i="1"/>
              <a:t>i</a:t>
            </a:r>
            <a:r>
              <a:rPr lang="en-US" altLang="es-PE"/>
              <a:t>=1, 2, …, </a:t>
            </a:r>
            <a:r>
              <a:rPr lang="en-US" altLang="es-PE" i="1"/>
              <a:t>n</a:t>
            </a:r>
            <a:r>
              <a:rPr lang="en-US" altLang="es-PE"/>
              <a:t>}, from the population model.  Thus we can write the sample model </a:t>
            </a:r>
            <a:r>
              <a:rPr lang="en-US" altLang="es-PE" i="1"/>
              <a:t>y</a:t>
            </a:r>
            <a:r>
              <a:rPr lang="en-US" altLang="es-PE" i="1" baseline="-25000"/>
              <a:t>i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Assume E(</a:t>
            </a:r>
            <a:r>
              <a:rPr lang="en-US" altLang="es-PE" i="1"/>
              <a:t>u|x</a:t>
            </a:r>
            <a:r>
              <a:rPr lang="en-US" altLang="es-PE"/>
              <a:t>) = 0 and thus E(</a:t>
            </a:r>
            <a:r>
              <a:rPr lang="en-US" altLang="es-PE" i="1"/>
              <a:t>u</a:t>
            </a:r>
            <a:r>
              <a:rPr lang="en-US" altLang="es-PE" i="1" baseline="-25000"/>
              <a:t>i</a:t>
            </a:r>
            <a:r>
              <a:rPr lang="en-US" altLang="es-PE" i="1"/>
              <a:t>|x</a:t>
            </a:r>
            <a:r>
              <a:rPr lang="en-US" altLang="es-PE" i="1" baseline="-25000"/>
              <a:t>i</a:t>
            </a:r>
            <a:r>
              <a:rPr lang="en-US" altLang="es-PE"/>
              <a:t>) = 0</a:t>
            </a:r>
          </a:p>
          <a:p>
            <a:pPr>
              <a:lnSpc>
                <a:spcPct val="90000"/>
              </a:lnSpc>
            </a:pPr>
            <a:r>
              <a:rPr lang="en-US" altLang="es-PE" i="1"/>
              <a:t> </a:t>
            </a:r>
            <a:r>
              <a:rPr lang="en-US" altLang="es-PE"/>
              <a:t>Assume there is variation in the </a:t>
            </a:r>
            <a:r>
              <a:rPr lang="en-US" altLang="es-PE" i="1"/>
              <a:t>x</a:t>
            </a:r>
            <a:r>
              <a:rPr lang="en-US" altLang="es-PE" i="1" baseline="-25000"/>
              <a:t>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ED864C19-B1F9-464D-BAEA-B19AFEB8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49E59821-D7D3-4AA2-B1B3-081B89E6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91A-4399-4D13-8E1E-D5FDB0B0E419}" type="slidenum">
              <a:rPr lang="en-US" altLang="es-PE"/>
              <a:pPr/>
              <a:t>28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C18143D-80AE-46C4-B2B7-74C74D03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 (cont)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FFD4F8-9E8F-4C92-8597-090FE06A3E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In order to think about unbiasedness, we need to rewrite our estimator in terms of the population parameter</a:t>
            </a:r>
          </a:p>
          <a:p>
            <a:r>
              <a:rPr lang="en-US" altLang="es-PE" sz="2800"/>
              <a:t> Start with a simple rewrite of the formula as</a:t>
            </a:r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7BC01EA4-2C85-48B2-A40A-88820C9E63C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22550" y="4038600"/>
          <a:ext cx="42021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3" imgW="1562040" imgH="736560" progId="Equation.3">
                  <p:embed/>
                </p:oleObj>
              </mc:Choice>
              <mc:Fallback>
                <p:oleObj name="Equation" r:id="rId3" imgW="156204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038600"/>
                        <a:ext cx="4202113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A32B1BD-0FC5-45CE-8FF0-3A07754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8E03DB3-E7EB-49DA-82FF-28E721D1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E4EF-A2D3-422E-ADB2-BAAC6EC83551}" type="slidenum">
              <a:rPr lang="en-US" altLang="es-PE"/>
              <a:pPr/>
              <a:t>29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2DC2DF98-6821-48AF-9339-7ED35C4C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 (cont)</a:t>
            </a:r>
          </a:p>
        </p:txBody>
      </p:sp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A23156AA-5E40-4AAE-87E6-707F3D1D6E1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1930400"/>
          <a:ext cx="77724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Equation" r:id="rId3" imgW="2527200" imgH="1320480" progId="Equation.3">
                  <p:embed/>
                </p:oleObj>
              </mc:Choice>
              <mc:Fallback>
                <p:oleObj name="Equation" r:id="rId3" imgW="252720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30400"/>
                        <a:ext cx="7772400" cy="394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02B1022-F70A-4A3D-AD7F-A21C6749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A957141-8748-4C45-9C99-B00FA1E1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5CA8-D3DA-4B57-9C5E-568C8D792ABC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3D881A6-F950-4DB3-9394-B9D23F6E3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Some Terminology, cont.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2B9C99-D798-4AC2-8E01-725F2D230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In the simple linear regression of y on x, we typically refer to x as the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Independent Variable, or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Right-Hand Side Variable, or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Explanatory Variable, or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Regressor, or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Covariate, or</a:t>
            </a:r>
          </a:p>
          <a:p>
            <a:pPr lvl="1">
              <a:lnSpc>
                <a:spcPct val="90000"/>
              </a:lnSpc>
            </a:pPr>
            <a:r>
              <a:rPr lang="en-US" altLang="es-PE"/>
              <a:t>Control Variables</a:t>
            </a:r>
          </a:p>
          <a:p>
            <a:pPr lvl="1">
              <a:lnSpc>
                <a:spcPct val="90000"/>
              </a:lnSpc>
            </a:pPr>
            <a:endParaRPr lang="en-US" altLang="es-P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2C34BAA-5C6E-4A6E-9160-4AC8156C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994F82-6EBF-492F-B959-4A6EA317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E81F-A06C-4E2E-881C-57043CCE47E0}" type="slidenum">
              <a:rPr lang="en-US" altLang="es-PE"/>
              <a:pPr/>
              <a:t>30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058CB844-008D-47CF-AFB8-9E5E5C2B5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 (cont)</a:t>
            </a:r>
          </a:p>
        </p:txBody>
      </p:sp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3718E085-08CD-4CA1-89BD-76D234783A6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66813" y="1574800"/>
          <a:ext cx="696118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Equation" r:id="rId3" imgW="2247840" imgH="1511280" progId="Equation.3">
                  <p:embed/>
                </p:oleObj>
              </mc:Choice>
              <mc:Fallback>
                <p:oleObj name="Equation" r:id="rId3" imgW="2247840" imgH="1511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574800"/>
                        <a:ext cx="6961187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44C1B3B-07A1-45F0-8F35-F666A7E5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3AABC43-46A4-4208-AF62-CC48F914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8324-7551-413E-AB31-A26A49071026}" type="slidenum">
              <a:rPr lang="en-US" altLang="es-PE"/>
              <a:pPr/>
              <a:t>31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4814034C-1B28-4EE7-BDAA-760022B3A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 (cont)</a:t>
            </a:r>
          </a:p>
        </p:txBody>
      </p:sp>
      <p:graphicFrame>
        <p:nvGraphicFramePr>
          <p:cNvPr id="117763" name="Object 3">
            <a:extLst>
              <a:ext uri="{FF2B5EF4-FFF2-40B4-BE49-F238E27FC236}">
                <a16:creationId xmlns:a16="http://schemas.microsoft.com/office/drawing/2014/main" id="{C5AB5038-75F7-428F-B778-566465CC9AC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317625" y="2157413"/>
          <a:ext cx="6811963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3" imgW="2133360" imgH="1130040" progId="Equation.3">
                  <p:embed/>
                </p:oleObj>
              </mc:Choice>
              <mc:Fallback>
                <p:oleObj name="Equation" r:id="rId3" imgW="2133360" imgH="1130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157413"/>
                        <a:ext cx="6811963" cy="360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DC64A4D-C32E-448E-B682-11AD9357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9B9B0F5-18E7-44EE-ACF9-AA7BCF7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1F3-EE38-4F91-A735-603A1EE9E56B}" type="slidenum">
              <a:rPr lang="en-US" altLang="es-PE"/>
              <a:pPr/>
              <a:t>32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ADB130E-3ED4-42CD-9A61-13E24FE29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Summary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C904B79-1570-400A-8BF6-A18BF43C2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The OLS estimates of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/>
              <a:t> and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are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Proof of unbiasedness depends on our 4 assumptions – if any assumption fails, then OLS is not necessarily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Remember unbiasedness is a description of the estimator – in a given sample we may be “near” or “far” from the true parameter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367A250-DE5A-4C60-8F91-AF675011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31EA97A-E974-4734-8B34-3FBF057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A50-731B-44BF-9084-AC02860DDA5A}" type="slidenum">
              <a:rPr lang="en-US" altLang="es-PE"/>
              <a:pPr/>
              <a:t>33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B243EE3-06D3-49E0-936D-48377A65A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the OLS Estimators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360677-9289-4C23-A86B-2067FAC8B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Now we know that the sampling distribution of our estimate is centered around the true parameter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Want to think about how spread out this distribution is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Much easier to think about this variance under an additional assumption, so</a:t>
            </a:r>
          </a:p>
          <a:p>
            <a:pPr>
              <a:lnSpc>
                <a:spcPct val="90000"/>
              </a:lnSpc>
            </a:pPr>
            <a:r>
              <a:rPr lang="en-US" altLang="es-PE"/>
              <a:t>Assume Var(</a:t>
            </a:r>
            <a:r>
              <a:rPr lang="en-US" altLang="es-PE" i="1"/>
              <a:t>u|x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 (Homoskedasticity)</a:t>
            </a:r>
            <a:endParaRPr lang="en-US" altLang="es-PE" baseline="30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BF8F46B-D12E-45AB-9E4B-E96C284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EC4803F-09B4-4E1C-A7B1-979C8A6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3C44-3BB4-49B6-A3F1-4687F483B87D}" type="slidenum">
              <a:rPr lang="en-US" altLang="es-PE"/>
              <a:pPr/>
              <a:t>34</a:t>
            </a:fld>
            <a:endParaRPr lang="en-US" altLang="es-PE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18242A76-F3DF-45C3-B110-B485E00F9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OLS (cont)</a:t>
            </a:r>
          </a:p>
        </p:txBody>
      </p:sp>
      <p:sp>
        <p:nvSpPr>
          <p:cNvPr id="1228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CFE0A8-6E14-4B89-981F-19E1192C2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Var(</a:t>
            </a:r>
            <a:r>
              <a:rPr lang="en-US" altLang="es-PE" i="1"/>
              <a:t>u|x)</a:t>
            </a:r>
            <a:r>
              <a:rPr lang="en-US" altLang="es-PE"/>
              <a:t> = E(</a:t>
            </a:r>
            <a:r>
              <a:rPr lang="en-US" altLang="es-PE" i="1"/>
              <a:t>u</a:t>
            </a:r>
            <a:r>
              <a:rPr lang="en-US" altLang="es-PE" i="1" baseline="30000"/>
              <a:t>2</a:t>
            </a:r>
            <a:r>
              <a:rPr lang="en-US" altLang="es-PE" i="1"/>
              <a:t>|x</a:t>
            </a:r>
            <a:r>
              <a:rPr lang="en-US" altLang="es-PE"/>
              <a:t>)-[E(</a:t>
            </a:r>
            <a:r>
              <a:rPr lang="en-US" altLang="es-PE" i="1"/>
              <a:t>u|x</a:t>
            </a:r>
            <a:r>
              <a:rPr lang="en-US" altLang="es-PE"/>
              <a:t>)]</a:t>
            </a:r>
            <a:r>
              <a:rPr lang="en-US" altLang="es-PE" baseline="30000"/>
              <a:t>2</a:t>
            </a:r>
            <a:endParaRPr lang="en-US" altLang="es-PE"/>
          </a:p>
          <a:p>
            <a:r>
              <a:rPr lang="en-US" altLang="es-PE"/>
              <a:t> E(</a:t>
            </a:r>
            <a:r>
              <a:rPr lang="en-US" altLang="es-PE" i="1"/>
              <a:t>u</a:t>
            </a:r>
            <a:r>
              <a:rPr lang="en-US" altLang="es-PE"/>
              <a:t>|</a:t>
            </a:r>
            <a:r>
              <a:rPr lang="en-US" altLang="es-PE" i="1"/>
              <a:t>x</a:t>
            </a:r>
            <a:r>
              <a:rPr lang="en-US" altLang="es-PE"/>
              <a:t>) = 0, so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r>
              <a:rPr lang="en-US" altLang="es-PE" baseline="30000"/>
              <a:t> </a:t>
            </a:r>
            <a:r>
              <a:rPr lang="en-US" altLang="es-PE"/>
              <a:t>= E(</a:t>
            </a:r>
            <a:r>
              <a:rPr lang="en-US" altLang="es-PE" i="1"/>
              <a:t>u</a:t>
            </a:r>
            <a:r>
              <a:rPr lang="en-US" altLang="es-PE" i="1" baseline="30000"/>
              <a:t>2</a:t>
            </a:r>
            <a:r>
              <a:rPr lang="en-US" altLang="es-PE" i="1"/>
              <a:t>|x</a:t>
            </a:r>
            <a:r>
              <a:rPr lang="en-US" altLang="es-PE"/>
              <a:t>) = E(</a:t>
            </a:r>
            <a:r>
              <a:rPr lang="en-US" altLang="es-PE" i="1"/>
              <a:t>u</a:t>
            </a:r>
            <a:r>
              <a:rPr lang="en-US" altLang="es-PE" i="1" baseline="30000"/>
              <a:t>2</a:t>
            </a:r>
            <a:r>
              <a:rPr lang="en-US" altLang="es-PE"/>
              <a:t>) = Var(</a:t>
            </a:r>
            <a:r>
              <a:rPr lang="en-US" altLang="es-PE" i="1"/>
              <a:t>u</a:t>
            </a:r>
            <a:r>
              <a:rPr lang="en-US" altLang="es-PE"/>
              <a:t>)</a:t>
            </a:r>
          </a:p>
          <a:p>
            <a:r>
              <a:rPr lang="en-US" altLang="es-PE"/>
              <a:t> Thus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r>
              <a:rPr lang="en-US" altLang="es-PE"/>
              <a:t> is also the unconditional variance, called the error variance</a:t>
            </a:r>
          </a:p>
          <a:p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/>
              <a:t>, the square root of the error variance is called the standard deviation of the error</a:t>
            </a:r>
          </a:p>
          <a:p>
            <a:r>
              <a:rPr lang="en-US" altLang="es-PE"/>
              <a:t> Can say: E(</a:t>
            </a:r>
            <a:r>
              <a:rPr lang="en-US" altLang="es-PE" i="1"/>
              <a:t>y|x</a:t>
            </a:r>
            <a:r>
              <a:rPr lang="en-US" altLang="es-PE"/>
              <a:t>)=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/>
              <a:t> and Var(</a:t>
            </a:r>
            <a:r>
              <a:rPr lang="en-US" altLang="es-PE" i="1"/>
              <a:t>y</a:t>
            </a:r>
            <a:r>
              <a:rPr lang="en-US" altLang="es-PE"/>
              <a:t>|</a:t>
            </a:r>
            <a:r>
              <a:rPr lang="en-US" altLang="es-PE" i="1"/>
              <a:t>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endParaRPr lang="en-US" altLang="es-PE"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ie de página 2">
            <a:extLst>
              <a:ext uri="{FF2B5EF4-FFF2-40B4-BE49-F238E27FC236}">
                <a16:creationId xmlns:a16="http://schemas.microsoft.com/office/drawing/2014/main" id="{6829B50E-8115-4FEC-8E49-E6609FBC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26" name="Marcador de número de diapositiva 3">
            <a:extLst>
              <a:ext uri="{FF2B5EF4-FFF2-40B4-BE49-F238E27FC236}">
                <a16:creationId xmlns:a16="http://schemas.microsoft.com/office/drawing/2014/main" id="{801773CC-BE3A-4BE0-9C30-8356F98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0436-4305-4064-A076-9120C7CC6A30}" type="slidenum">
              <a:rPr lang="en-US" altLang="es-PE"/>
              <a:pPr/>
              <a:t>35</a:t>
            </a:fld>
            <a:endParaRPr lang="en-US" altLang="es-PE"/>
          </a:p>
        </p:txBody>
      </p:sp>
      <p:sp>
        <p:nvSpPr>
          <p:cNvPr id="121858" name="Line 2">
            <a:extLst>
              <a:ext uri="{FF2B5EF4-FFF2-40B4-BE49-F238E27FC236}">
                <a16:creationId xmlns:a16="http://schemas.microsoft.com/office/drawing/2014/main" id="{B4EEC699-8326-422C-B10A-087BC5436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570547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1859" name="Line 3">
            <a:extLst>
              <a:ext uri="{FF2B5EF4-FFF2-40B4-BE49-F238E27FC236}">
                <a16:creationId xmlns:a16="http://schemas.microsoft.com/office/drawing/2014/main" id="{8C2055DF-216D-447B-BFBB-B1D886FE0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725" y="166687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1860" name="Line 4">
            <a:extLst>
              <a:ext uri="{FF2B5EF4-FFF2-40B4-BE49-F238E27FC236}">
                <a16:creationId xmlns:a16="http://schemas.microsoft.com/office/drawing/2014/main" id="{C7596C70-D1D6-4946-8F18-9D11D8A82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1861" name="Line 5">
            <a:extLst>
              <a:ext uri="{FF2B5EF4-FFF2-40B4-BE49-F238E27FC236}">
                <a16:creationId xmlns:a16="http://schemas.microsoft.com/office/drawing/2014/main" id="{0A1455E4-CA9E-4B27-9406-7C8F65CE8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1862" name="Line 6">
            <a:extLst>
              <a:ext uri="{FF2B5EF4-FFF2-40B4-BE49-F238E27FC236}">
                <a16:creationId xmlns:a16="http://schemas.microsoft.com/office/drawing/2014/main" id="{8B230ABA-EBE8-4229-9DB2-FBDEE02CD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8125" y="2886075"/>
            <a:ext cx="6553200" cy="22590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9345A1BA-9DC2-4578-8BB7-7F4775DF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2898775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A3602743-59D9-4949-B862-B42FA264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689350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0B7ED220-52AB-4DEC-B440-64BEEAA1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1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77FF4248-2CBE-4A27-A781-0E69FBCC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2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121867" name="Line 11">
            <a:extLst>
              <a:ext uri="{FF2B5EF4-FFF2-40B4-BE49-F238E27FC236}">
                <a16:creationId xmlns:a16="http://schemas.microsoft.com/office/drawing/2014/main" id="{85B910EF-0B46-4D98-B400-F6C391C8B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860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121868" name="Group 12">
            <a:extLst>
              <a:ext uri="{FF2B5EF4-FFF2-40B4-BE49-F238E27FC236}">
                <a16:creationId xmlns:a16="http://schemas.microsoft.com/office/drawing/2014/main" id="{6F4A065F-A84C-4A61-AD2D-71C92161AF46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3449638"/>
            <a:ext cx="1673225" cy="1731962"/>
            <a:chOff x="2238" y="1651"/>
            <a:chExt cx="1054" cy="1091"/>
          </a:xfrm>
        </p:grpSpPr>
        <p:sp>
          <p:nvSpPr>
            <p:cNvPr id="121869" name="Line 13">
              <a:extLst>
                <a:ext uri="{FF2B5EF4-FFF2-40B4-BE49-F238E27FC236}">
                  <a16:creationId xmlns:a16="http://schemas.microsoft.com/office/drawing/2014/main" id="{5EA5E7C9-022C-49CD-86C6-92F618BA8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713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id="{E690480F-5443-404D-A109-C7BB8548B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1" y="1694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1871" name="Freeform 15">
              <a:extLst>
                <a:ext uri="{FF2B5EF4-FFF2-40B4-BE49-F238E27FC236}">
                  <a16:creationId xmlns:a16="http://schemas.microsoft.com/office/drawing/2014/main" id="{41160FD4-75C4-4F7C-911A-D057C1E0F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1651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1872" name="Group 16">
            <a:extLst>
              <a:ext uri="{FF2B5EF4-FFF2-40B4-BE49-F238E27FC236}">
                <a16:creationId xmlns:a16="http://schemas.microsoft.com/office/drawing/2014/main" id="{D057B1A6-6A11-4A04-9AE0-6C33B1226CDC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98750"/>
            <a:ext cx="1673225" cy="1731963"/>
            <a:chOff x="3686" y="1178"/>
            <a:chExt cx="1054" cy="1091"/>
          </a:xfrm>
        </p:grpSpPr>
        <p:sp>
          <p:nvSpPr>
            <p:cNvPr id="121873" name="Line 17">
              <a:extLst>
                <a:ext uri="{FF2B5EF4-FFF2-40B4-BE49-F238E27FC236}">
                  <a16:creationId xmlns:a16="http://schemas.microsoft.com/office/drawing/2014/main" id="{6B0F9262-48E7-456A-B61A-5DEC02A9D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6" y="2240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1874" name="Line 18">
              <a:extLst>
                <a:ext uri="{FF2B5EF4-FFF2-40B4-BE49-F238E27FC236}">
                  <a16:creationId xmlns:a16="http://schemas.microsoft.com/office/drawing/2014/main" id="{1E9BBD27-D923-4705-9150-D13CBF09E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1221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1875" name="Freeform 19">
              <a:extLst>
                <a:ext uri="{FF2B5EF4-FFF2-40B4-BE49-F238E27FC236}">
                  <a16:creationId xmlns:a16="http://schemas.microsoft.com/office/drawing/2014/main" id="{5E21451E-D4A1-4AFF-AD73-E4DF7D86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178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21876" name="Text Box 20">
            <a:extLst>
              <a:ext uri="{FF2B5EF4-FFF2-40B4-BE49-F238E27FC236}">
                <a16:creationId xmlns:a16="http://schemas.microsoft.com/office/drawing/2014/main" id="{F9C6DF01-D8DB-4AC5-A603-0F97E427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2413"/>
            <a:ext cx="4854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/>
              <a:t>Homoskedastic Case</a:t>
            </a:r>
          </a:p>
        </p:txBody>
      </p:sp>
      <p:sp>
        <p:nvSpPr>
          <p:cNvPr id="121877" name="Text Box 21">
            <a:extLst>
              <a:ext uri="{FF2B5EF4-FFF2-40B4-BE49-F238E27FC236}">
                <a16:creationId xmlns:a16="http://schemas.microsoft.com/office/drawing/2014/main" id="{295C0B0F-A387-4798-89E9-8B833A57D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E(</a:t>
            </a:r>
            <a:r>
              <a:rPr lang="en-US" altLang="es-PE" sz="2400" i="1"/>
              <a:t>y</a:t>
            </a:r>
            <a:r>
              <a:rPr lang="en-US" altLang="es-PE" sz="2400"/>
              <a:t>|</a:t>
            </a:r>
            <a:r>
              <a:rPr lang="en-US" altLang="es-PE" sz="2400" i="1"/>
              <a:t>x</a:t>
            </a:r>
            <a:r>
              <a:rPr lang="en-US" altLang="es-PE" sz="2400"/>
              <a:t>) =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0</a:t>
            </a:r>
            <a:r>
              <a:rPr lang="en-US" altLang="es-PE" sz="2400" i="1"/>
              <a:t> +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1</a:t>
            </a:r>
            <a:r>
              <a:rPr lang="en-US" altLang="es-PE" sz="2400" i="1"/>
              <a:t>x</a:t>
            </a:r>
          </a:p>
        </p:txBody>
      </p:sp>
      <p:sp>
        <p:nvSpPr>
          <p:cNvPr id="121878" name="Line 22">
            <a:extLst>
              <a:ext uri="{FF2B5EF4-FFF2-40B4-BE49-F238E27FC236}">
                <a16:creationId xmlns:a16="http://schemas.microsoft.com/office/drawing/2014/main" id="{E126139C-0550-4CA2-A3CD-BE5FC9DC2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21879" name="Rectangle 23">
            <a:extLst>
              <a:ext uri="{FF2B5EF4-FFF2-40B4-BE49-F238E27FC236}">
                <a16:creationId xmlns:a16="http://schemas.microsoft.com/office/drawing/2014/main" id="{FDD90609-E82C-48BA-B207-23714F88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1880" name="Text Box 24">
            <a:extLst>
              <a:ext uri="{FF2B5EF4-FFF2-40B4-BE49-F238E27FC236}">
                <a16:creationId xmlns:a16="http://schemas.microsoft.com/office/drawing/2014/main" id="{B8ED0D2F-F2AF-4F6F-BB85-C1A7464F7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174875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f(</a:t>
            </a:r>
            <a:r>
              <a:rPr lang="en-US" altLang="es-PE" sz="2400" i="1"/>
              <a:t>y|x</a:t>
            </a:r>
            <a:r>
              <a:rPr lang="en-US" altLang="es-PE" sz="240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ie de página 2">
            <a:extLst>
              <a:ext uri="{FF2B5EF4-FFF2-40B4-BE49-F238E27FC236}">
                <a16:creationId xmlns:a16="http://schemas.microsoft.com/office/drawing/2014/main" id="{D0094AAC-7EB3-49E9-A731-4078F54A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34" name="Marcador de número de diapositiva 3">
            <a:extLst>
              <a:ext uri="{FF2B5EF4-FFF2-40B4-BE49-F238E27FC236}">
                <a16:creationId xmlns:a16="http://schemas.microsoft.com/office/drawing/2014/main" id="{BA63B895-978E-460F-88DA-BD6D8C1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2216-E283-46CA-87F1-431870D3891F}" type="slidenum">
              <a:rPr lang="en-US" altLang="es-PE"/>
              <a:pPr/>
              <a:t>36</a:t>
            </a:fld>
            <a:endParaRPr lang="en-US" altLang="es-PE"/>
          </a:p>
        </p:txBody>
      </p:sp>
      <p:sp>
        <p:nvSpPr>
          <p:cNvPr id="120834" name="Line 2">
            <a:extLst>
              <a:ext uri="{FF2B5EF4-FFF2-40B4-BE49-F238E27FC236}">
                <a16:creationId xmlns:a16="http://schemas.microsoft.com/office/drawing/2014/main" id="{F2771DEA-C5FD-4006-A1C8-84F94D05C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688" y="569912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35" name="Line 3">
            <a:extLst>
              <a:ext uri="{FF2B5EF4-FFF2-40B4-BE49-F238E27FC236}">
                <a16:creationId xmlns:a16="http://schemas.microsoft.com/office/drawing/2014/main" id="{A6D7A2EE-C4B7-4C8C-A849-ED7C84ED8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8" y="166052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02C2258B-CEDC-4B19-B238-5FB8C1897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30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37" name="Line 5">
            <a:extLst>
              <a:ext uri="{FF2B5EF4-FFF2-40B4-BE49-F238E27FC236}">
                <a16:creationId xmlns:a16="http://schemas.microsoft.com/office/drawing/2014/main" id="{75106C1B-04F9-4802-B759-7B2A86193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66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38" name="Line 6">
            <a:extLst>
              <a:ext uri="{FF2B5EF4-FFF2-40B4-BE49-F238E27FC236}">
                <a16:creationId xmlns:a16="http://schemas.microsoft.com/office/drawing/2014/main" id="{C25F47A5-FB83-4DAC-A546-0DC5A703F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88" y="2879725"/>
            <a:ext cx="6553200" cy="2259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E8CAFACA-A7FC-47C8-8C66-DCD757F4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3832225"/>
            <a:ext cx="40957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72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4AEC8EC5-3C9E-45D1-82C2-7ED83602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3667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900" i="1">
                <a:solidFill>
                  <a:schemeClr val="tx1"/>
                </a:solidFill>
              </a:rPr>
              <a:t> </a:t>
            </a:r>
            <a:endParaRPr lang="en-US" altLang="es-PE" sz="2800" i="1" baseline="-25000">
              <a:solidFill>
                <a:schemeClr val="tx1"/>
              </a:solidFill>
            </a:endParaRP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AAA8AD94-5EFB-4C5E-93F3-142E6BAE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2EC718A2-3C25-4446-BDE6-CA8A3352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843" name="Line 11">
            <a:extLst>
              <a:ext uri="{FF2B5EF4-FFF2-40B4-BE49-F238E27FC236}">
                <a16:creationId xmlns:a16="http://schemas.microsoft.com/office/drawing/2014/main" id="{F03BA5F0-2E02-4D3F-8CB3-E91BBBF25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8" y="227012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44" name="Rectangle 12">
            <a:extLst>
              <a:ext uri="{FF2B5EF4-FFF2-40B4-BE49-F238E27FC236}">
                <a16:creationId xmlns:a16="http://schemas.microsoft.com/office/drawing/2014/main" id="{22AE8043-71F2-4051-8462-D74F8F0AEE0D}"/>
              </a:ext>
            </a:extLst>
          </p:cNvPr>
          <p:cNvSpPr>
            <a:spLocks noChangeArrowheads="1"/>
          </p:cNvSpPr>
          <p:nvPr/>
        </p:nvSpPr>
        <p:spPr bwMode="auto">
          <a:xfrm rot="18840000">
            <a:off x="4121150" y="1630363"/>
            <a:ext cx="3381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endParaRPr lang="en-US" altLang="es-PE" sz="2800" i="1" baseline="-25000">
              <a:solidFill>
                <a:schemeClr val="tx1"/>
              </a:solidFill>
            </a:endParaRP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id="{339E3330-4A3E-4A4E-8C6C-2E5409EC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9509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>
                <a:solidFill>
                  <a:schemeClr val="tx1"/>
                </a:solidFill>
              </a:rPr>
              <a:t>f(</a:t>
            </a:r>
            <a:r>
              <a:rPr lang="en-US" altLang="es-PE" sz="2800" i="1">
                <a:solidFill>
                  <a:schemeClr val="tx1"/>
                </a:solidFill>
              </a:rPr>
              <a:t>y|x</a:t>
            </a:r>
            <a:r>
              <a:rPr lang="en-US" altLang="es-PE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B5D87989-E6CF-4AED-A3E6-472E39E9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497363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>
                <a:solidFill>
                  <a:schemeClr val="tx1"/>
                </a:solidFill>
              </a:rPr>
              <a:t>Heteroskedastic Case</a:t>
            </a:r>
          </a:p>
        </p:txBody>
      </p:sp>
      <p:sp>
        <p:nvSpPr>
          <p:cNvPr id="120849" name="Line 17">
            <a:extLst>
              <a:ext uri="{FF2B5EF4-FFF2-40B4-BE49-F238E27FC236}">
                <a16:creationId xmlns:a16="http://schemas.microsoft.com/office/drawing/2014/main" id="{29E10B74-9DD9-40A1-AE4A-C831026D4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8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DEDE249C-91BF-4CA4-B703-D846725D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851" name="Rectangle 19">
            <a:extLst>
              <a:ext uri="{FF2B5EF4-FFF2-40B4-BE49-F238E27FC236}">
                <a16:creationId xmlns:a16="http://schemas.microsoft.com/office/drawing/2014/main" id="{45A4041D-D405-4763-8E2D-679042C2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257550"/>
            <a:ext cx="40957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72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4B025F9B-7C2D-40F1-9906-4EA38DE1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2703513"/>
            <a:ext cx="409575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7200" b="1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0853" name="Group 21">
            <a:extLst>
              <a:ext uri="{FF2B5EF4-FFF2-40B4-BE49-F238E27FC236}">
                <a16:creationId xmlns:a16="http://schemas.microsoft.com/office/drawing/2014/main" id="{036CEE71-664A-4F24-A0D8-91E7A969C2D2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3163888"/>
            <a:ext cx="1673225" cy="1731962"/>
            <a:chOff x="2717" y="1475"/>
            <a:chExt cx="1054" cy="1091"/>
          </a:xfrm>
        </p:grpSpPr>
        <p:sp>
          <p:nvSpPr>
            <p:cNvPr id="120854" name="Line 22">
              <a:extLst>
                <a:ext uri="{FF2B5EF4-FFF2-40B4-BE49-F238E27FC236}">
                  <a16:creationId xmlns:a16="http://schemas.microsoft.com/office/drawing/2014/main" id="{5CF0FE21-A377-43DB-96CA-D7F9DB04E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7" y="2537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55" name="Line 23">
              <a:extLst>
                <a:ext uri="{FF2B5EF4-FFF2-40B4-BE49-F238E27FC236}">
                  <a16:creationId xmlns:a16="http://schemas.microsoft.com/office/drawing/2014/main" id="{EDB5ABA1-7CF1-432E-BB15-5F78E1E06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0" y="1518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56" name="Freeform 24">
              <a:extLst>
                <a:ext uri="{FF2B5EF4-FFF2-40B4-BE49-F238E27FC236}">
                  <a16:creationId xmlns:a16="http://schemas.microsoft.com/office/drawing/2014/main" id="{70BFF9C8-D67E-40DD-8DD5-40CE471C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1475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0857" name="Group 25">
            <a:extLst>
              <a:ext uri="{FF2B5EF4-FFF2-40B4-BE49-F238E27FC236}">
                <a16:creationId xmlns:a16="http://schemas.microsoft.com/office/drawing/2014/main" id="{8A806575-494E-4996-B84C-8E64B5DEA72F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3263900"/>
            <a:ext cx="1825625" cy="1828800"/>
            <a:chOff x="1364" y="1538"/>
            <a:chExt cx="1150" cy="1152"/>
          </a:xfrm>
        </p:grpSpPr>
        <p:sp>
          <p:nvSpPr>
            <p:cNvPr id="120858" name="Line 26">
              <a:extLst>
                <a:ext uri="{FF2B5EF4-FFF2-40B4-BE49-F238E27FC236}">
                  <a16:creationId xmlns:a16="http://schemas.microsoft.com/office/drawing/2014/main" id="{31EA0916-CF9E-4C24-B48F-C2C1932C0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085"/>
              <a:ext cx="605" cy="6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59" name="Freeform 27">
              <a:extLst>
                <a:ext uri="{FF2B5EF4-FFF2-40B4-BE49-F238E27FC236}">
                  <a16:creationId xmlns:a16="http://schemas.microsoft.com/office/drawing/2014/main" id="{33EC5FB0-16E6-425A-9142-B9C555E3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2101"/>
              <a:ext cx="243" cy="581"/>
            </a:xfrm>
            <a:custGeom>
              <a:avLst/>
              <a:gdLst>
                <a:gd name="T0" fmla="*/ 216 w 243"/>
                <a:gd name="T1" fmla="*/ 580 h 581"/>
                <a:gd name="T2" fmla="*/ 226 w 243"/>
                <a:gd name="T3" fmla="*/ 570 h 581"/>
                <a:gd name="T4" fmla="*/ 230 w 243"/>
                <a:gd name="T5" fmla="*/ 553 h 581"/>
                <a:gd name="T6" fmla="*/ 239 w 243"/>
                <a:gd name="T7" fmla="*/ 543 h 581"/>
                <a:gd name="T8" fmla="*/ 242 w 243"/>
                <a:gd name="T9" fmla="*/ 527 h 581"/>
                <a:gd name="T10" fmla="*/ 237 w 243"/>
                <a:gd name="T11" fmla="*/ 502 h 581"/>
                <a:gd name="T12" fmla="*/ 240 w 243"/>
                <a:gd name="T13" fmla="*/ 486 h 581"/>
                <a:gd name="T14" fmla="*/ 237 w 243"/>
                <a:gd name="T15" fmla="*/ 460 h 581"/>
                <a:gd name="T16" fmla="*/ 232 w 243"/>
                <a:gd name="T17" fmla="*/ 437 h 581"/>
                <a:gd name="T18" fmla="*/ 222 w 243"/>
                <a:gd name="T19" fmla="*/ 405 h 581"/>
                <a:gd name="T20" fmla="*/ 212 w 243"/>
                <a:gd name="T21" fmla="*/ 372 h 581"/>
                <a:gd name="T22" fmla="*/ 200 w 243"/>
                <a:gd name="T23" fmla="*/ 341 h 581"/>
                <a:gd name="T24" fmla="*/ 184 w 243"/>
                <a:gd name="T25" fmla="*/ 304 h 581"/>
                <a:gd name="T26" fmla="*/ 160 w 243"/>
                <a:gd name="T27" fmla="*/ 259 h 581"/>
                <a:gd name="T28" fmla="*/ 133 w 243"/>
                <a:gd name="T29" fmla="*/ 214 h 581"/>
                <a:gd name="T30" fmla="*/ 110 w 243"/>
                <a:gd name="T31" fmla="*/ 170 h 581"/>
                <a:gd name="T32" fmla="*/ 70 w 243"/>
                <a:gd name="T33" fmla="*/ 111 h 581"/>
                <a:gd name="T34" fmla="*/ 38 w 243"/>
                <a:gd name="T35" fmla="*/ 58 h 581"/>
                <a:gd name="T36" fmla="*/ 0 w 243"/>
                <a:gd name="T3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581">
                  <a:moveTo>
                    <a:pt x="216" y="580"/>
                  </a:moveTo>
                  <a:lnTo>
                    <a:pt x="226" y="570"/>
                  </a:lnTo>
                  <a:lnTo>
                    <a:pt x="230" y="553"/>
                  </a:lnTo>
                  <a:lnTo>
                    <a:pt x="239" y="543"/>
                  </a:lnTo>
                  <a:lnTo>
                    <a:pt x="242" y="527"/>
                  </a:lnTo>
                  <a:lnTo>
                    <a:pt x="237" y="502"/>
                  </a:lnTo>
                  <a:lnTo>
                    <a:pt x="240" y="486"/>
                  </a:lnTo>
                  <a:lnTo>
                    <a:pt x="237" y="460"/>
                  </a:lnTo>
                  <a:lnTo>
                    <a:pt x="232" y="437"/>
                  </a:lnTo>
                  <a:lnTo>
                    <a:pt x="222" y="405"/>
                  </a:lnTo>
                  <a:lnTo>
                    <a:pt x="212" y="372"/>
                  </a:lnTo>
                  <a:lnTo>
                    <a:pt x="200" y="341"/>
                  </a:lnTo>
                  <a:lnTo>
                    <a:pt x="184" y="304"/>
                  </a:lnTo>
                  <a:lnTo>
                    <a:pt x="160" y="259"/>
                  </a:lnTo>
                  <a:lnTo>
                    <a:pt x="133" y="214"/>
                  </a:lnTo>
                  <a:lnTo>
                    <a:pt x="110" y="170"/>
                  </a:lnTo>
                  <a:lnTo>
                    <a:pt x="70" y="111"/>
                  </a:lnTo>
                  <a:lnTo>
                    <a:pt x="38" y="58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60" name="Freeform 28">
              <a:extLst>
                <a:ext uri="{FF2B5EF4-FFF2-40B4-BE49-F238E27FC236}">
                  <a16:creationId xmlns:a16="http://schemas.microsoft.com/office/drawing/2014/main" id="{6845D56D-23CA-41BA-AB0A-EDACC304A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538"/>
              <a:ext cx="1143" cy="567"/>
            </a:xfrm>
            <a:custGeom>
              <a:avLst/>
              <a:gdLst>
                <a:gd name="T0" fmla="*/ 323 w 1143"/>
                <a:gd name="T1" fmla="*/ 563 h 567"/>
                <a:gd name="T2" fmla="*/ 282 w 1143"/>
                <a:gd name="T3" fmla="*/ 504 h 567"/>
                <a:gd name="T4" fmla="*/ 238 w 1143"/>
                <a:gd name="T5" fmla="*/ 440 h 567"/>
                <a:gd name="T6" fmla="*/ 198 w 1143"/>
                <a:gd name="T7" fmla="*/ 380 h 567"/>
                <a:gd name="T8" fmla="*/ 161 w 1143"/>
                <a:gd name="T9" fmla="*/ 320 h 567"/>
                <a:gd name="T10" fmla="*/ 121 w 1143"/>
                <a:gd name="T11" fmla="*/ 263 h 567"/>
                <a:gd name="T12" fmla="*/ 90 w 1143"/>
                <a:gd name="T13" fmla="*/ 210 h 567"/>
                <a:gd name="T14" fmla="*/ 58 w 1143"/>
                <a:gd name="T15" fmla="*/ 158 h 567"/>
                <a:gd name="T16" fmla="*/ 33 w 1143"/>
                <a:gd name="T17" fmla="*/ 114 h 567"/>
                <a:gd name="T18" fmla="*/ 15 w 1143"/>
                <a:gd name="T19" fmla="*/ 77 h 567"/>
                <a:gd name="T20" fmla="*/ 3 w 1143"/>
                <a:gd name="T21" fmla="*/ 45 h 567"/>
                <a:gd name="T22" fmla="*/ 0 w 1143"/>
                <a:gd name="T23" fmla="*/ 21 h 567"/>
                <a:gd name="T24" fmla="*/ 11 w 1143"/>
                <a:gd name="T25" fmla="*/ 10 h 567"/>
                <a:gd name="T26" fmla="*/ 20 w 1143"/>
                <a:gd name="T27" fmla="*/ 0 h 567"/>
                <a:gd name="T28" fmla="*/ 44 w 1143"/>
                <a:gd name="T29" fmla="*/ 4 h 567"/>
                <a:gd name="T30" fmla="*/ 75 w 1143"/>
                <a:gd name="T31" fmla="*/ 16 h 567"/>
                <a:gd name="T32" fmla="*/ 113 w 1143"/>
                <a:gd name="T33" fmla="*/ 34 h 567"/>
                <a:gd name="T34" fmla="*/ 157 w 1143"/>
                <a:gd name="T35" fmla="*/ 59 h 567"/>
                <a:gd name="T36" fmla="*/ 209 w 1143"/>
                <a:gd name="T37" fmla="*/ 91 h 567"/>
                <a:gd name="T38" fmla="*/ 261 w 1143"/>
                <a:gd name="T39" fmla="*/ 123 h 567"/>
                <a:gd name="T40" fmla="*/ 321 w 1143"/>
                <a:gd name="T41" fmla="*/ 160 h 567"/>
                <a:gd name="T42" fmla="*/ 379 w 1143"/>
                <a:gd name="T43" fmla="*/ 200 h 567"/>
                <a:gd name="T44" fmla="*/ 438 w 1143"/>
                <a:gd name="T45" fmla="*/ 239 h 567"/>
                <a:gd name="T46" fmla="*/ 503 w 1143"/>
                <a:gd name="T47" fmla="*/ 286 h 567"/>
                <a:gd name="T48" fmla="*/ 562 w 1143"/>
                <a:gd name="T49" fmla="*/ 324 h 567"/>
                <a:gd name="T50" fmla="*/ 621 w 1143"/>
                <a:gd name="T51" fmla="*/ 362 h 567"/>
                <a:gd name="T52" fmla="*/ 672 w 1143"/>
                <a:gd name="T53" fmla="*/ 393 h 567"/>
                <a:gd name="T54" fmla="*/ 735 w 1143"/>
                <a:gd name="T55" fmla="*/ 431 h 567"/>
                <a:gd name="T56" fmla="*/ 779 w 1143"/>
                <a:gd name="T57" fmla="*/ 455 h 567"/>
                <a:gd name="T58" fmla="*/ 825 w 1143"/>
                <a:gd name="T59" fmla="*/ 480 h 567"/>
                <a:gd name="T60" fmla="*/ 868 w 1143"/>
                <a:gd name="T61" fmla="*/ 506 h 567"/>
                <a:gd name="T62" fmla="*/ 907 w 1143"/>
                <a:gd name="T63" fmla="*/ 523 h 567"/>
                <a:gd name="T64" fmla="*/ 938 w 1143"/>
                <a:gd name="T65" fmla="*/ 535 h 567"/>
                <a:gd name="T66" fmla="*/ 969 w 1143"/>
                <a:gd name="T67" fmla="*/ 545 h 567"/>
                <a:gd name="T68" fmla="*/ 999 w 1143"/>
                <a:gd name="T69" fmla="*/ 556 h 567"/>
                <a:gd name="T70" fmla="*/ 1023 w 1143"/>
                <a:gd name="T71" fmla="*/ 560 h 567"/>
                <a:gd name="T72" fmla="*/ 1047 w 1143"/>
                <a:gd name="T73" fmla="*/ 564 h 567"/>
                <a:gd name="T74" fmla="*/ 1064 w 1143"/>
                <a:gd name="T75" fmla="*/ 562 h 567"/>
                <a:gd name="T76" fmla="*/ 1088 w 1143"/>
                <a:gd name="T77" fmla="*/ 566 h 567"/>
                <a:gd name="T78" fmla="*/ 1106 w 1143"/>
                <a:gd name="T79" fmla="*/ 562 h 567"/>
                <a:gd name="T80" fmla="*/ 1117 w 1143"/>
                <a:gd name="T81" fmla="*/ 552 h 567"/>
                <a:gd name="T82" fmla="*/ 1133 w 1143"/>
                <a:gd name="T83" fmla="*/ 549 h 567"/>
                <a:gd name="T84" fmla="*/ 1142 w 1143"/>
                <a:gd name="T85" fmla="*/ 539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3" h="567">
                  <a:moveTo>
                    <a:pt x="323" y="563"/>
                  </a:moveTo>
                  <a:lnTo>
                    <a:pt x="282" y="504"/>
                  </a:lnTo>
                  <a:lnTo>
                    <a:pt x="238" y="440"/>
                  </a:lnTo>
                  <a:lnTo>
                    <a:pt x="198" y="380"/>
                  </a:lnTo>
                  <a:lnTo>
                    <a:pt x="161" y="320"/>
                  </a:lnTo>
                  <a:lnTo>
                    <a:pt x="121" y="263"/>
                  </a:lnTo>
                  <a:lnTo>
                    <a:pt x="90" y="210"/>
                  </a:lnTo>
                  <a:lnTo>
                    <a:pt x="58" y="158"/>
                  </a:lnTo>
                  <a:lnTo>
                    <a:pt x="33" y="114"/>
                  </a:lnTo>
                  <a:lnTo>
                    <a:pt x="15" y="77"/>
                  </a:lnTo>
                  <a:lnTo>
                    <a:pt x="3" y="45"/>
                  </a:lnTo>
                  <a:lnTo>
                    <a:pt x="0" y="21"/>
                  </a:lnTo>
                  <a:lnTo>
                    <a:pt x="11" y="10"/>
                  </a:lnTo>
                  <a:lnTo>
                    <a:pt x="20" y="0"/>
                  </a:lnTo>
                  <a:lnTo>
                    <a:pt x="44" y="4"/>
                  </a:lnTo>
                  <a:lnTo>
                    <a:pt x="75" y="16"/>
                  </a:lnTo>
                  <a:lnTo>
                    <a:pt x="113" y="34"/>
                  </a:lnTo>
                  <a:lnTo>
                    <a:pt x="157" y="59"/>
                  </a:lnTo>
                  <a:lnTo>
                    <a:pt x="209" y="91"/>
                  </a:lnTo>
                  <a:lnTo>
                    <a:pt x="261" y="123"/>
                  </a:lnTo>
                  <a:lnTo>
                    <a:pt x="321" y="160"/>
                  </a:lnTo>
                  <a:lnTo>
                    <a:pt x="379" y="200"/>
                  </a:lnTo>
                  <a:lnTo>
                    <a:pt x="438" y="239"/>
                  </a:lnTo>
                  <a:lnTo>
                    <a:pt x="503" y="286"/>
                  </a:lnTo>
                  <a:lnTo>
                    <a:pt x="562" y="324"/>
                  </a:lnTo>
                  <a:lnTo>
                    <a:pt x="621" y="362"/>
                  </a:lnTo>
                  <a:lnTo>
                    <a:pt x="672" y="393"/>
                  </a:lnTo>
                  <a:lnTo>
                    <a:pt x="735" y="431"/>
                  </a:lnTo>
                  <a:lnTo>
                    <a:pt x="779" y="455"/>
                  </a:lnTo>
                  <a:lnTo>
                    <a:pt x="825" y="480"/>
                  </a:lnTo>
                  <a:lnTo>
                    <a:pt x="868" y="506"/>
                  </a:lnTo>
                  <a:lnTo>
                    <a:pt x="907" y="523"/>
                  </a:lnTo>
                  <a:lnTo>
                    <a:pt x="938" y="535"/>
                  </a:lnTo>
                  <a:lnTo>
                    <a:pt x="969" y="545"/>
                  </a:lnTo>
                  <a:lnTo>
                    <a:pt x="999" y="556"/>
                  </a:lnTo>
                  <a:lnTo>
                    <a:pt x="1023" y="560"/>
                  </a:lnTo>
                  <a:lnTo>
                    <a:pt x="1047" y="564"/>
                  </a:lnTo>
                  <a:lnTo>
                    <a:pt x="1064" y="562"/>
                  </a:lnTo>
                  <a:lnTo>
                    <a:pt x="1088" y="566"/>
                  </a:lnTo>
                  <a:lnTo>
                    <a:pt x="1106" y="562"/>
                  </a:lnTo>
                  <a:lnTo>
                    <a:pt x="1117" y="552"/>
                  </a:lnTo>
                  <a:lnTo>
                    <a:pt x="1133" y="549"/>
                  </a:lnTo>
                  <a:lnTo>
                    <a:pt x="1142" y="539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0861" name="Group 29">
            <a:extLst>
              <a:ext uri="{FF2B5EF4-FFF2-40B4-BE49-F238E27FC236}">
                <a16:creationId xmlns:a16="http://schemas.microsoft.com/office/drawing/2014/main" id="{3A97185F-F381-42D4-9A84-4D0861E30AD8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2027238"/>
            <a:ext cx="2963862" cy="3003550"/>
            <a:chOff x="3316" y="759"/>
            <a:chExt cx="1867" cy="1892"/>
          </a:xfrm>
        </p:grpSpPr>
        <p:sp>
          <p:nvSpPr>
            <p:cNvPr id="120862" name="Line 30">
              <a:extLst>
                <a:ext uri="{FF2B5EF4-FFF2-40B4-BE49-F238E27FC236}">
                  <a16:creationId xmlns:a16="http://schemas.microsoft.com/office/drawing/2014/main" id="{6FDCDAEE-2936-492A-8A0D-3F384A165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762"/>
              <a:ext cx="1867" cy="1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63" name="Freeform 31">
              <a:extLst>
                <a:ext uri="{FF2B5EF4-FFF2-40B4-BE49-F238E27FC236}">
                  <a16:creationId xmlns:a16="http://schemas.microsoft.com/office/drawing/2014/main" id="{E80C4D20-1BCE-437C-9D7D-451F5D1E8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1911"/>
              <a:ext cx="358" cy="734"/>
            </a:xfrm>
            <a:custGeom>
              <a:avLst/>
              <a:gdLst>
                <a:gd name="T0" fmla="*/ 0 w 358"/>
                <a:gd name="T1" fmla="*/ 733 h 734"/>
                <a:gd name="T2" fmla="*/ 30 w 358"/>
                <a:gd name="T3" fmla="*/ 703 h 734"/>
                <a:gd name="T4" fmla="*/ 58 w 358"/>
                <a:gd name="T5" fmla="*/ 669 h 734"/>
                <a:gd name="T6" fmla="*/ 89 w 358"/>
                <a:gd name="T7" fmla="*/ 638 h 734"/>
                <a:gd name="T8" fmla="*/ 115 w 358"/>
                <a:gd name="T9" fmla="*/ 603 h 734"/>
                <a:gd name="T10" fmla="*/ 139 w 358"/>
                <a:gd name="T11" fmla="*/ 567 h 734"/>
                <a:gd name="T12" fmla="*/ 165 w 358"/>
                <a:gd name="T13" fmla="*/ 532 h 734"/>
                <a:gd name="T14" fmla="*/ 190 w 358"/>
                <a:gd name="T15" fmla="*/ 496 h 734"/>
                <a:gd name="T16" fmla="*/ 214 w 358"/>
                <a:gd name="T17" fmla="*/ 457 h 734"/>
                <a:gd name="T18" fmla="*/ 234 w 358"/>
                <a:gd name="T19" fmla="*/ 418 h 734"/>
                <a:gd name="T20" fmla="*/ 261 w 358"/>
                <a:gd name="T21" fmla="*/ 371 h 734"/>
                <a:gd name="T22" fmla="*/ 281 w 358"/>
                <a:gd name="T23" fmla="*/ 330 h 734"/>
                <a:gd name="T24" fmla="*/ 298 w 358"/>
                <a:gd name="T25" fmla="*/ 287 h 734"/>
                <a:gd name="T26" fmla="*/ 310 w 358"/>
                <a:gd name="T27" fmla="*/ 242 h 734"/>
                <a:gd name="T28" fmla="*/ 322 w 358"/>
                <a:gd name="T29" fmla="*/ 196 h 734"/>
                <a:gd name="T30" fmla="*/ 336 w 358"/>
                <a:gd name="T31" fmla="*/ 151 h 734"/>
                <a:gd name="T32" fmla="*/ 342 w 358"/>
                <a:gd name="T33" fmla="*/ 100 h 734"/>
                <a:gd name="T34" fmla="*/ 351 w 358"/>
                <a:gd name="T35" fmla="*/ 51 h 734"/>
                <a:gd name="T36" fmla="*/ 357 w 358"/>
                <a:gd name="T37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8" h="734">
                  <a:moveTo>
                    <a:pt x="0" y="733"/>
                  </a:moveTo>
                  <a:lnTo>
                    <a:pt x="30" y="703"/>
                  </a:lnTo>
                  <a:lnTo>
                    <a:pt x="58" y="669"/>
                  </a:lnTo>
                  <a:lnTo>
                    <a:pt x="89" y="638"/>
                  </a:lnTo>
                  <a:lnTo>
                    <a:pt x="115" y="603"/>
                  </a:lnTo>
                  <a:lnTo>
                    <a:pt x="139" y="567"/>
                  </a:lnTo>
                  <a:lnTo>
                    <a:pt x="165" y="532"/>
                  </a:lnTo>
                  <a:lnTo>
                    <a:pt x="190" y="496"/>
                  </a:lnTo>
                  <a:lnTo>
                    <a:pt x="214" y="457"/>
                  </a:lnTo>
                  <a:lnTo>
                    <a:pt x="234" y="418"/>
                  </a:lnTo>
                  <a:lnTo>
                    <a:pt x="261" y="371"/>
                  </a:lnTo>
                  <a:lnTo>
                    <a:pt x="281" y="330"/>
                  </a:lnTo>
                  <a:lnTo>
                    <a:pt x="298" y="287"/>
                  </a:lnTo>
                  <a:lnTo>
                    <a:pt x="310" y="242"/>
                  </a:lnTo>
                  <a:lnTo>
                    <a:pt x="322" y="196"/>
                  </a:lnTo>
                  <a:lnTo>
                    <a:pt x="336" y="151"/>
                  </a:lnTo>
                  <a:lnTo>
                    <a:pt x="342" y="100"/>
                  </a:lnTo>
                  <a:lnTo>
                    <a:pt x="351" y="51"/>
                  </a:lnTo>
                  <a:lnTo>
                    <a:pt x="357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20864" name="Freeform 32">
              <a:extLst>
                <a:ext uri="{FF2B5EF4-FFF2-40B4-BE49-F238E27FC236}">
                  <a16:creationId xmlns:a16="http://schemas.microsoft.com/office/drawing/2014/main" id="{1E48993E-D8A1-471F-921D-CD45615B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759"/>
              <a:ext cx="1506" cy="1153"/>
            </a:xfrm>
            <a:custGeom>
              <a:avLst/>
              <a:gdLst>
                <a:gd name="T0" fmla="*/ 0 w 1506"/>
                <a:gd name="T1" fmla="*/ 1152 h 1153"/>
                <a:gd name="T2" fmla="*/ 7 w 1506"/>
                <a:gd name="T3" fmla="*/ 1100 h 1153"/>
                <a:gd name="T4" fmla="*/ 8 w 1506"/>
                <a:gd name="T5" fmla="*/ 1046 h 1153"/>
                <a:gd name="T6" fmla="*/ 15 w 1506"/>
                <a:gd name="T7" fmla="*/ 993 h 1153"/>
                <a:gd name="T8" fmla="*/ 21 w 1506"/>
                <a:gd name="T9" fmla="*/ 942 h 1153"/>
                <a:gd name="T10" fmla="*/ 27 w 1506"/>
                <a:gd name="T11" fmla="*/ 891 h 1153"/>
                <a:gd name="T12" fmla="*/ 36 w 1506"/>
                <a:gd name="T13" fmla="*/ 842 h 1153"/>
                <a:gd name="T14" fmla="*/ 46 w 1506"/>
                <a:gd name="T15" fmla="*/ 792 h 1153"/>
                <a:gd name="T16" fmla="*/ 59 w 1506"/>
                <a:gd name="T17" fmla="*/ 747 h 1153"/>
                <a:gd name="T18" fmla="*/ 76 w 1506"/>
                <a:gd name="T19" fmla="*/ 703 h 1153"/>
                <a:gd name="T20" fmla="*/ 96 w 1506"/>
                <a:gd name="T21" fmla="*/ 664 h 1153"/>
                <a:gd name="T22" fmla="*/ 119 w 1506"/>
                <a:gd name="T23" fmla="*/ 627 h 1153"/>
                <a:gd name="T24" fmla="*/ 150 w 1506"/>
                <a:gd name="T25" fmla="*/ 597 h 1153"/>
                <a:gd name="T26" fmla="*/ 181 w 1506"/>
                <a:gd name="T27" fmla="*/ 566 h 1153"/>
                <a:gd name="T28" fmla="*/ 218 w 1506"/>
                <a:gd name="T29" fmla="*/ 541 h 1153"/>
                <a:gd name="T30" fmla="*/ 260 w 1506"/>
                <a:gd name="T31" fmla="*/ 517 h 1153"/>
                <a:gd name="T32" fmla="*/ 305 w 1506"/>
                <a:gd name="T33" fmla="*/ 499 h 1153"/>
                <a:gd name="T34" fmla="*/ 353 w 1506"/>
                <a:gd name="T35" fmla="*/ 481 h 1153"/>
                <a:gd name="T36" fmla="*/ 407 w 1506"/>
                <a:gd name="T37" fmla="*/ 467 h 1153"/>
                <a:gd name="T38" fmla="*/ 458 w 1506"/>
                <a:gd name="T39" fmla="*/ 454 h 1153"/>
                <a:gd name="T40" fmla="*/ 515 w 1506"/>
                <a:gd name="T41" fmla="*/ 443 h 1153"/>
                <a:gd name="T42" fmla="*/ 570 w 1506"/>
                <a:gd name="T43" fmla="*/ 433 h 1153"/>
                <a:gd name="T44" fmla="*/ 625 w 1506"/>
                <a:gd name="T45" fmla="*/ 422 h 1153"/>
                <a:gd name="T46" fmla="*/ 685 w 1506"/>
                <a:gd name="T47" fmla="*/ 415 h 1153"/>
                <a:gd name="T48" fmla="*/ 740 w 1506"/>
                <a:gd name="T49" fmla="*/ 403 h 1153"/>
                <a:gd name="T50" fmla="*/ 795 w 1506"/>
                <a:gd name="T51" fmla="*/ 393 h 1153"/>
                <a:gd name="T52" fmla="*/ 849 w 1506"/>
                <a:gd name="T53" fmla="*/ 378 h 1153"/>
                <a:gd name="T54" fmla="*/ 910 w 1506"/>
                <a:gd name="T55" fmla="*/ 360 h 1153"/>
                <a:gd name="T56" fmla="*/ 961 w 1506"/>
                <a:gd name="T57" fmla="*/ 343 h 1153"/>
                <a:gd name="T58" fmla="*/ 1008 w 1506"/>
                <a:gd name="T59" fmla="*/ 327 h 1153"/>
                <a:gd name="T60" fmla="*/ 1057 w 1506"/>
                <a:gd name="T61" fmla="*/ 310 h 1153"/>
                <a:gd name="T62" fmla="*/ 1102 w 1506"/>
                <a:gd name="T63" fmla="*/ 291 h 1153"/>
                <a:gd name="T64" fmla="*/ 1143 w 1506"/>
                <a:gd name="T65" fmla="*/ 269 h 1153"/>
                <a:gd name="T66" fmla="*/ 1185 w 1506"/>
                <a:gd name="T67" fmla="*/ 246 h 1153"/>
                <a:gd name="T68" fmla="*/ 1227 w 1506"/>
                <a:gd name="T69" fmla="*/ 223 h 1153"/>
                <a:gd name="T70" fmla="*/ 1265 w 1506"/>
                <a:gd name="T71" fmla="*/ 198 h 1153"/>
                <a:gd name="T72" fmla="*/ 1302 w 1506"/>
                <a:gd name="T73" fmla="*/ 172 h 1153"/>
                <a:gd name="T74" fmla="*/ 1338 w 1506"/>
                <a:gd name="T75" fmla="*/ 144 h 1153"/>
                <a:gd name="T76" fmla="*/ 1374 w 1506"/>
                <a:gd name="T77" fmla="*/ 119 h 1153"/>
                <a:gd name="T78" fmla="*/ 1411 w 1506"/>
                <a:gd name="T79" fmla="*/ 90 h 1153"/>
                <a:gd name="T80" fmla="*/ 1441 w 1506"/>
                <a:gd name="T81" fmla="*/ 59 h 1153"/>
                <a:gd name="T82" fmla="*/ 1475 w 1506"/>
                <a:gd name="T83" fmla="*/ 31 h 1153"/>
                <a:gd name="T84" fmla="*/ 1505 w 1506"/>
                <a:gd name="T8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06" h="1153">
                  <a:moveTo>
                    <a:pt x="0" y="1152"/>
                  </a:moveTo>
                  <a:lnTo>
                    <a:pt x="7" y="1100"/>
                  </a:lnTo>
                  <a:lnTo>
                    <a:pt x="8" y="1046"/>
                  </a:lnTo>
                  <a:lnTo>
                    <a:pt x="15" y="993"/>
                  </a:lnTo>
                  <a:lnTo>
                    <a:pt x="21" y="942"/>
                  </a:lnTo>
                  <a:lnTo>
                    <a:pt x="27" y="891"/>
                  </a:lnTo>
                  <a:lnTo>
                    <a:pt x="36" y="842"/>
                  </a:lnTo>
                  <a:lnTo>
                    <a:pt x="46" y="792"/>
                  </a:lnTo>
                  <a:lnTo>
                    <a:pt x="59" y="747"/>
                  </a:lnTo>
                  <a:lnTo>
                    <a:pt x="76" y="703"/>
                  </a:lnTo>
                  <a:lnTo>
                    <a:pt x="96" y="664"/>
                  </a:lnTo>
                  <a:lnTo>
                    <a:pt x="119" y="627"/>
                  </a:lnTo>
                  <a:lnTo>
                    <a:pt x="150" y="597"/>
                  </a:lnTo>
                  <a:lnTo>
                    <a:pt x="181" y="566"/>
                  </a:lnTo>
                  <a:lnTo>
                    <a:pt x="218" y="541"/>
                  </a:lnTo>
                  <a:lnTo>
                    <a:pt x="260" y="517"/>
                  </a:lnTo>
                  <a:lnTo>
                    <a:pt x="305" y="499"/>
                  </a:lnTo>
                  <a:lnTo>
                    <a:pt x="353" y="481"/>
                  </a:lnTo>
                  <a:lnTo>
                    <a:pt x="407" y="467"/>
                  </a:lnTo>
                  <a:lnTo>
                    <a:pt x="458" y="454"/>
                  </a:lnTo>
                  <a:lnTo>
                    <a:pt x="515" y="443"/>
                  </a:lnTo>
                  <a:lnTo>
                    <a:pt x="570" y="433"/>
                  </a:lnTo>
                  <a:lnTo>
                    <a:pt x="625" y="422"/>
                  </a:lnTo>
                  <a:lnTo>
                    <a:pt x="685" y="415"/>
                  </a:lnTo>
                  <a:lnTo>
                    <a:pt x="740" y="403"/>
                  </a:lnTo>
                  <a:lnTo>
                    <a:pt x="795" y="393"/>
                  </a:lnTo>
                  <a:lnTo>
                    <a:pt x="849" y="378"/>
                  </a:lnTo>
                  <a:lnTo>
                    <a:pt x="910" y="360"/>
                  </a:lnTo>
                  <a:lnTo>
                    <a:pt x="961" y="343"/>
                  </a:lnTo>
                  <a:lnTo>
                    <a:pt x="1008" y="327"/>
                  </a:lnTo>
                  <a:lnTo>
                    <a:pt x="1057" y="310"/>
                  </a:lnTo>
                  <a:lnTo>
                    <a:pt x="1102" y="291"/>
                  </a:lnTo>
                  <a:lnTo>
                    <a:pt x="1143" y="269"/>
                  </a:lnTo>
                  <a:lnTo>
                    <a:pt x="1185" y="246"/>
                  </a:lnTo>
                  <a:lnTo>
                    <a:pt x="1227" y="223"/>
                  </a:lnTo>
                  <a:lnTo>
                    <a:pt x="1265" y="198"/>
                  </a:lnTo>
                  <a:lnTo>
                    <a:pt x="1302" y="172"/>
                  </a:lnTo>
                  <a:lnTo>
                    <a:pt x="1338" y="144"/>
                  </a:lnTo>
                  <a:lnTo>
                    <a:pt x="1374" y="119"/>
                  </a:lnTo>
                  <a:lnTo>
                    <a:pt x="1411" y="90"/>
                  </a:lnTo>
                  <a:lnTo>
                    <a:pt x="1441" y="59"/>
                  </a:lnTo>
                  <a:lnTo>
                    <a:pt x="1475" y="31"/>
                  </a:lnTo>
                  <a:lnTo>
                    <a:pt x="1505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20867" name="Rectangle 35">
            <a:extLst>
              <a:ext uri="{FF2B5EF4-FFF2-40B4-BE49-F238E27FC236}">
                <a16:creationId xmlns:a16="http://schemas.microsoft.com/office/drawing/2014/main" id="{2BAD2CA8-617E-4182-BF07-93AD75D2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2400"/>
              <a:t>E(</a:t>
            </a:r>
            <a:r>
              <a:rPr lang="en-US" altLang="es-PE" sz="2400" i="1"/>
              <a:t>y</a:t>
            </a:r>
            <a:r>
              <a:rPr lang="en-US" altLang="es-PE" sz="2400"/>
              <a:t>|</a:t>
            </a:r>
            <a:r>
              <a:rPr lang="en-US" altLang="es-PE" sz="2400" i="1"/>
              <a:t>x</a:t>
            </a:r>
            <a:r>
              <a:rPr lang="en-US" altLang="es-PE" sz="2400"/>
              <a:t>) =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0</a:t>
            </a:r>
            <a:r>
              <a:rPr lang="en-US" altLang="es-PE" sz="2400" i="1"/>
              <a:t> +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1</a:t>
            </a:r>
            <a:r>
              <a:rPr lang="en-US" altLang="es-PE" sz="2400" i="1"/>
              <a:t>x</a:t>
            </a:r>
          </a:p>
        </p:txBody>
      </p:sp>
      <p:sp>
        <p:nvSpPr>
          <p:cNvPr id="120868" name="Line 36">
            <a:extLst>
              <a:ext uri="{FF2B5EF4-FFF2-40B4-BE49-F238E27FC236}">
                <a16:creationId xmlns:a16="http://schemas.microsoft.com/office/drawing/2014/main" id="{F5B61F83-593F-4979-BDDA-2D7206822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32427A7-98F2-4147-9305-6908B561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BCE6A3C-C500-4765-8BBD-8B80FB79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23D2-99E0-4770-8743-742E04FCBDE6}" type="slidenum">
              <a:rPr lang="en-US" altLang="es-PE"/>
              <a:pPr/>
              <a:t>37</a:t>
            </a:fld>
            <a:endParaRPr lang="en-US" altLang="es-PE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EC8560ED-89DB-405E-ADB9-84D96DDE4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OLS (cont)</a:t>
            </a:r>
          </a:p>
        </p:txBody>
      </p:sp>
      <p:graphicFrame>
        <p:nvGraphicFramePr>
          <p:cNvPr id="123907" name="Object 3">
            <a:extLst>
              <a:ext uri="{FF2B5EF4-FFF2-40B4-BE49-F238E27FC236}">
                <a16:creationId xmlns:a16="http://schemas.microsoft.com/office/drawing/2014/main" id="{80B5DE7F-3E0B-4564-8B1B-CAEAA0A414B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43000" y="1622425"/>
          <a:ext cx="67818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8" name="Equation" r:id="rId3" imgW="2666880" imgH="1904760" progId="Equation.3">
                  <p:embed/>
                </p:oleObj>
              </mc:Choice>
              <mc:Fallback>
                <p:oleObj name="Equation" r:id="rId3" imgW="2666880" imgH="1904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22425"/>
                        <a:ext cx="67818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7EFB382-4EB8-4867-B578-ECF738B0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D0D4A04-F575-4090-9880-3B135A1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ACD2-04FE-45F0-B396-66DD398A940B}" type="slidenum">
              <a:rPr lang="en-US" altLang="es-PE"/>
              <a:pPr/>
              <a:t>38</a:t>
            </a:fld>
            <a:endParaRPr lang="en-US" altLang="es-PE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DDD811BB-1722-4276-8F80-4F0A55BDB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OLS Summary</a:t>
            </a:r>
          </a:p>
        </p:txBody>
      </p:sp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71EFE3-06A3-4500-9C04-B3BB531E3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The larger the error variance,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, the larger the variance of the slope estimate</a:t>
            </a:r>
          </a:p>
          <a:p>
            <a:r>
              <a:rPr lang="en-US" altLang="es-PE"/>
              <a:t> The larger the variability in the </a:t>
            </a:r>
            <a:r>
              <a:rPr lang="en-US" altLang="es-PE" i="1"/>
              <a:t>x</a:t>
            </a:r>
            <a:r>
              <a:rPr lang="en-US" altLang="es-PE" baseline="-25000"/>
              <a:t>i</a:t>
            </a:r>
            <a:r>
              <a:rPr lang="en-US" altLang="es-PE"/>
              <a:t>, the smaller the variance of the slope estimate</a:t>
            </a:r>
          </a:p>
          <a:p>
            <a:r>
              <a:rPr lang="en-US" altLang="es-PE"/>
              <a:t> As a result, a larger sample size should decrease the variance of the slope estimate</a:t>
            </a:r>
          </a:p>
          <a:p>
            <a:r>
              <a:rPr lang="en-US" altLang="es-PE"/>
              <a:t> Problem that the error variance is unknown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4B3A603-35A1-4E05-B24B-422B4056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6AF4F98-F40B-479B-96CF-69629730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9D71-C001-480E-9F45-63623ADCDE44}" type="slidenum">
              <a:rPr lang="en-US" altLang="es-PE"/>
              <a:pPr/>
              <a:t>39</a:t>
            </a:fld>
            <a:endParaRPr lang="en-US" altLang="es-PE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9002FECE-624A-4BCB-A891-527B7F946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Estimating the Error Variance</a:t>
            </a:r>
          </a:p>
        </p:txBody>
      </p:sp>
      <p:sp>
        <p:nvSpPr>
          <p:cNvPr id="1259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E544A5-3F39-42C9-95BA-552D4B190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don’t know what the error variance,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, is, because we don’t observe the errors, </a:t>
            </a:r>
            <a:r>
              <a:rPr lang="en-US" altLang="es-PE" i="1"/>
              <a:t>u</a:t>
            </a:r>
            <a:r>
              <a:rPr lang="en-US" altLang="es-PE" baseline="-25000"/>
              <a:t>i</a:t>
            </a:r>
            <a:endParaRPr lang="en-US" altLang="es-PE"/>
          </a:p>
          <a:p>
            <a:endParaRPr lang="en-US" altLang="es-PE"/>
          </a:p>
          <a:p>
            <a:r>
              <a:rPr lang="en-US" altLang="es-PE"/>
              <a:t> What we observe are the residuals, 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 baseline="-25000">
                <a:cs typeface="Times New Roman" panose="02020603050405020304" pitchFamily="18" charset="0"/>
              </a:rPr>
              <a:t>i</a:t>
            </a:r>
          </a:p>
          <a:p>
            <a:endParaRPr lang="en-US" altLang="es-PE" baseline="-25000">
              <a:cs typeface="Times New Roman" panose="02020603050405020304" pitchFamily="18" charset="0"/>
            </a:endParaRPr>
          </a:p>
          <a:p>
            <a:r>
              <a:rPr lang="en-US" altLang="es-PE"/>
              <a:t> We can use the residuals to form an estimate of the error variance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9BE7202-03FC-4B72-91C1-E34EFE06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31C5371-A4C0-443A-955A-98F3729A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4233-BB80-48D1-B64B-83A958656A51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9C0D9E7-761F-44C0-91C0-7FA851430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 Simple Assumption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5D9BB9F-64D1-4585-B61D-A117EF57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The average value of </a:t>
            </a:r>
            <a:r>
              <a:rPr lang="en-US" altLang="es-PE" i="1"/>
              <a:t>u</a:t>
            </a:r>
            <a:r>
              <a:rPr lang="en-US" altLang="es-PE"/>
              <a:t>, the error term, in the population is 0.  That is,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/>
          </a:p>
          <a:p>
            <a:r>
              <a:rPr lang="en-US" altLang="es-PE"/>
              <a:t> E(</a:t>
            </a:r>
            <a:r>
              <a:rPr lang="en-US" altLang="es-PE" i="1"/>
              <a:t>u</a:t>
            </a:r>
            <a:r>
              <a:rPr lang="en-US" altLang="es-PE"/>
              <a:t>) = 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/>
          </a:p>
          <a:p>
            <a:r>
              <a:rPr lang="en-US" altLang="es-PE"/>
              <a:t> This is not a restrictive assumption, since we can always use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</a:t>
            </a:r>
            <a:r>
              <a:rPr lang="en-US" altLang="es-PE"/>
              <a:t>to normalize E(</a:t>
            </a:r>
            <a:r>
              <a:rPr lang="en-US" altLang="es-PE" i="1"/>
              <a:t>u</a:t>
            </a:r>
            <a:r>
              <a:rPr lang="en-US" altLang="es-PE"/>
              <a:t>) to 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2AAFF6E-A37A-4997-999F-09ED02AB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084AEF2-78B9-45A7-8CC5-06DA5FD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5A6B-B7D4-4716-B9B4-981C3D5E3CCB}" type="slidenum">
              <a:rPr lang="en-US" altLang="es-PE"/>
              <a:pPr/>
              <a:t>40</a:t>
            </a:fld>
            <a:endParaRPr lang="en-US" altLang="es-PE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08674CE4-C7AB-4CF3-A8E8-5286B37B2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Error Variance Estimate (cont)</a:t>
            </a:r>
          </a:p>
        </p:txBody>
      </p:sp>
      <p:graphicFrame>
        <p:nvGraphicFramePr>
          <p:cNvPr id="126979" name="Object 3">
            <a:extLst>
              <a:ext uri="{FF2B5EF4-FFF2-40B4-BE49-F238E27FC236}">
                <a16:creationId xmlns:a16="http://schemas.microsoft.com/office/drawing/2014/main" id="{31A6D3B2-0806-41FA-825A-E5B163257F2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17688" y="2057400"/>
          <a:ext cx="5811837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4" name="Equation" r:id="rId3" imgW="2247840" imgH="1473120" progId="Equation.3">
                  <p:embed/>
                </p:oleObj>
              </mc:Choice>
              <mc:Fallback>
                <p:oleObj name="Equation" r:id="rId3" imgW="2247840" imgH="1473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057400"/>
                        <a:ext cx="5811837" cy="380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B4D8E82-4ABE-4C97-B056-BA5D4E1E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E47097D-CF35-486E-B3AD-F1C70829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716B-9FE3-4701-B07D-1B6C78BE657D}" type="slidenum">
              <a:rPr lang="en-US" altLang="es-PE"/>
              <a:pPr/>
              <a:t>41</a:t>
            </a:fld>
            <a:endParaRPr lang="en-US" altLang="es-PE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A505C8F1-BF40-49A3-9163-6ED46685B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Error Variance Estimate (cont)</a:t>
            </a:r>
          </a:p>
        </p:txBody>
      </p:sp>
      <p:graphicFrame>
        <p:nvGraphicFramePr>
          <p:cNvPr id="128003" name="Object 3">
            <a:extLst>
              <a:ext uri="{FF2B5EF4-FFF2-40B4-BE49-F238E27FC236}">
                <a16:creationId xmlns:a16="http://schemas.microsoft.com/office/drawing/2014/main" id="{90E99017-4CB1-4F65-9255-58E26154D0C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75438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8" name="Equation" r:id="rId3" imgW="2666880" imgH="1434960" progId="Equation.3">
                  <p:embed/>
                </p:oleObj>
              </mc:Choice>
              <mc:Fallback>
                <p:oleObj name="Equation" r:id="rId3" imgW="2666880" imgH="1434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543800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A9B5F29-DF19-445C-A490-1C07DCF1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ED4CD67-EEB7-4A85-AAEF-8E1A94F6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3FC-5728-4DD0-8B0C-019596331788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6C6B6A2-6E24-4CE4-BFF2-A6B612C7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Zero Conditional Mean 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91424A-63E9-4692-B9C9-B8CBB6434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 need to make a crucial assumption about how </a:t>
            </a:r>
            <a:r>
              <a:rPr lang="en-US" altLang="es-PE" i="1"/>
              <a:t>u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/>
              <a:t> are related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want it to be the case that knowing something about x does not give us any information about u, so that they are completely unrelated.  That is, that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E(</a:t>
            </a:r>
            <a:r>
              <a:rPr lang="en-US" altLang="es-PE" i="1"/>
              <a:t>u</a:t>
            </a:r>
            <a:r>
              <a:rPr lang="en-US" altLang="es-PE"/>
              <a:t>|</a:t>
            </a:r>
            <a:r>
              <a:rPr lang="en-US" altLang="es-PE" i="1"/>
              <a:t>x</a:t>
            </a:r>
            <a:r>
              <a:rPr lang="en-US" altLang="es-PE"/>
              <a:t>) = E(</a:t>
            </a:r>
            <a:r>
              <a:rPr lang="en-US" altLang="es-PE" i="1"/>
              <a:t>u</a:t>
            </a:r>
            <a:r>
              <a:rPr lang="en-US" altLang="es-PE"/>
              <a:t>) = 0, which implies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E(</a:t>
            </a:r>
            <a:r>
              <a:rPr lang="en-US" altLang="es-PE" i="1"/>
              <a:t>y</a:t>
            </a:r>
            <a:r>
              <a:rPr lang="en-US" altLang="es-PE"/>
              <a:t>|</a:t>
            </a:r>
            <a:r>
              <a:rPr lang="en-US" altLang="es-PE" i="1"/>
              <a:t>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</a:p>
          <a:p>
            <a:pPr>
              <a:lnSpc>
                <a:spcPct val="90000"/>
              </a:lnSpc>
            </a:pPr>
            <a:endParaRPr lang="en-US" alt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ie de página 2">
            <a:extLst>
              <a:ext uri="{FF2B5EF4-FFF2-40B4-BE49-F238E27FC236}">
                <a16:creationId xmlns:a16="http://schemas.microsoft.com/office/drawing/2014/main" id="{0EC58717-A197-4F2F-B1D8-C4EB911E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26" name="Marcador de número de diapositiva 3">
            <a:extLst>
              <a:ext uri="{FF2B5EF4-FFF2-40B4-BE49-F238E27FC236}">
                <a16:creationId xmlns:a16="http://schemas.microsoft.com/office/drawing/2014/main" id="{DBE37A0D-BCFB-4C8A-965F-2D5C7CE1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9A4C-AF90-47E0-B62C-93CD40735A52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9090" name="Line 2">
            <a:extLst>
              <a:ext uri="{FF2B5EF4-FFF2-40B4-BE49-F238E27FC236}">
                <a16:creationId xmlns:a16="http://schemas.microsoft.com/office/drawing/2014/main" id="{35CE0607-B616-4E7D-BACE-86EE59BF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570547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9091" name="Line 3">
            <a:extLst>
              <a:ext uri="{FF2B5EF4-FFF2-40B4-BE49-F238E27FC236}">
                <a16:creationId xmlns:a16="http://schemas.microsoft.com/office/drawing/2014/main" id="{B64B5C53-A8FB-4DCD-8DC0-D5B6C89FC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725" y="166687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9092" name="Line 4">
            <a:extLst>
              <a:ext uri="{FF2B5EF4-FFF2-40B4-BE49-F238E27FC236}">
                <a16:creationId xmlns:a16="http://schemas.microsoft.com/office/drawing/2014/main" id="{A1748E8E-6751-4272-9E78-3020995051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CB9819C1-3024-49EA-816E-1C5248FBE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9094" name="Line 6">
            <a:extLst>
              <a:ext uri="{FF2B5EF4-FFF2-40B4-BE49-F238E27FC236}">
                <a16:creationId xmlns:a16="http://schemas.microsoft.com/office/drawing/2014/main" id="{BFD1F7D3-0F18-4F1F-9140-F744D71A4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8125" y="2886075"/>
            <a:ext cx="6553200" cy="22590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E077A9D2-0910-40F4-9CFC-5AA4A76E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2898775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8BD102A4-B39A-436F-ABD0-C4C89349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689350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A34F6D28-A327-4741-87B2-6DEA76E3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1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B1FD41FD-1142-4A9A-A9C2-F5A8D5A5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2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6C194C13-E9AE-497C-B465-2A15CA7B5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860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89104" name="Group 16">
            <a:extLst>
              <a:ext uri="{FF2B5EF4-FFF2-40B4-BE49-F238E27FC236}">
                <a16:creationId xmlns:a16="http://schemas.microsoft.com/office/drawing/2014/main" id="{AFB95EDE-354D-4359-8B3E-B9B0421EEA9E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3449638"/>
            <a:ext cx="1673225" cy="1731962"/>
            <a:chOff x="2238" y="1651"/>
            <a:chExt cx="1054" cy="1091"/>
          </a:xfrm>
        </p:grpSpPr>
        <p:sp>
          <p:nvSpPr>
            <p:cNvPr id="89105" name="Line 17">
              <a:extLst>
                <a:ext uri="{FF2B5EF4-FFF2-40B4-BE49-F238E27FC236}">
                  <a16:creationId xmlns:a16="http://schemas.microsoft.com/office/drawing/2014/main" id="{F3520BA3-F61B-4BCE-955E-439227E30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713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9106" name="Line 18">
              <a:extLst>
                <a:ext uri="{FF2B5EF4-FFF2-40B4-BE49-F238E27FC236}">
                  <a16:creationId xmlns:a16="http://schemas.microsoft.com/office/drawing/2014/main" id="{2970C13E-551A-493B-A01A-CAD19BF33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1" y="1694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9107" name="Freeform 19">
              <a:extLst>
                <a:ext uri="{FF2B5EF4-FFF2-40B4-BE49-F238E27FC236}">
                  <a16:creationId xmlns:a16="http://schemas.microsoft.com/office/drawing/2014/main" id="{978BF552-81C1-4CAF-B8B3-93C471A4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1651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ED279945-9632-4E14-BEED-1A8F961836F7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98750"/>
            <a:ext cx="1673225" cy="1731963"/>
            <a:chOff x="3686" y="1178"/>
            <a:chExt cx="1054" cy="1091"/>
          </a:xfrm>
        </p:grpSpPr>
        <p:sp>
          <p:nvSpPr>
            <p:cNvPr id="89109" name="Line 21">
              <a:extLst>
                <a:ext uri="{FF2B5EF4-FFF2-40B4-BE49-F238E27FC236}">
                  <a16:creationId xmlns:a16="http://schemas.microsoft.com/office/drawing/2014/main" id="{F70B7D91-50BC-463A-ACDC-DD9D28CAB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6" y="2240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9110" name="Line 22">
              <a:extLst>
                <a:ext uri="{FF2B5EF4-FFF2-40B4-BE49-F238E27FC236}">
                  <a16:creationId xmlns:a16="http://schemas.microsoft.com/office/drawing/2014/main" id="{ADFC1A99-210A-4842-A7D7-2730000F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1221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9111" name="Freeform 23">
              <a:extLst>
                <a:ext uri="{FF2B5EF4-FFF2-40B4-BE49-F238E27FC236}">
                  <a16:creationId xmlns:a16="http://schemas.microsoft.com/office/drawing/2014/main" id="{9A0B087E-E4E1-422A-8ADE-4C7B1535F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178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9113" name="Text Box 25">
            <a:extLst>
              <a:ext uri="{FF2B5EF4-FFF2-40B4-BE49-F238E27FC236}">
                <a16:creationId xmlns:a16="http://schemas.microsoft.com/office/drawing/2014/main" id="{9C1D151C-B2FF-4F10-95D4-787AE0F0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0050"/>
            <a:ext cx="79486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E(</a:t>
            </a:r>
            <a:r>
              <a:rPr lang="en-US" altLang="es-PE" sz="3200" i="1"/>
              <a:t>y|x</a:t>
            </a:r>
            <a:r>
              <a:rPr lang="en-US" altLang="es-PE" sz="3200"/>
              <a:t>) as a linear function of </a:t>
            </a:r>
            <a:r>
              <a:rPr lang="en-US" altLang="es-PE" sz="3200" i="1"/>
              <a:t>x</a:t>
            </a:r>
            <a:r>
              <a:rPr lang="en-US" altLang="es-PE" sz="3200"/>
              <a:t>, where for any </a:t>
            </a:r>
            <a:r>
              <a:rPr lang="en-US" altLang="es-PE" sz="3200" i="1"/>
              <a:t>x</a:t>
            </a:r>
            <a:r>
              <a:rPr lang="en-US" altLang="es-PE" sz="3200"/>
              <a:t> </a:t>
            </a:r>
          </a:p>
          <a:p>
            <a:r>
              <a:rPr lang="en-US" altLang="es-PE" sz="3200"/>
              <a:t>the distribution of </a:t>
            </a:r>
            <a:r>
              <a:rPr lang="en-US" altLang="es-PE" sz="3200" i="1"/>
              <a:t>y</a:t>
            </a:r>
            <a:r>
              <a:rPr lang="en-US" altLang="es-PE" sz="3200"/>
              <a:t> is centered about E(</a:t>
            </a:r>
            <a:r>
              <a:rPr lang="en-US" altLang="es-PE" sz="3200" i="1"/>
              <a:t>y|x</a:t>
            </a:r>
            <a:r>
              <a:rPr lang="en-US" altLang="es-PE" sz="3200"/>
              <a:t>)</a:t>
            </a:r>
          </a:p>
        </p:txBody>
      </p:sp>
      <p:sp>
        <p:nvSpPr>
          <p:cNvPr id="89115" name="Text Box 27">
            <a:extLst>
              <a:ext uri="{FF2B5EF4-FFF2-40B4-BE49-F238E27FC236}">
                <a16:creationId xmlns:a16="http://schemas.microsoft.com/office/drawing/2014/main" id="{34A67C0A-CAC0-458C-82FF-66615FDD3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E(</a:t>
            </a:r>
            <a:r>
              <a:rPr lang="en-US" altLang="es-PE" sz="2400" i="1"/>
              <a:t>y</a:t>
            </a:r>
            <a:r>
              <a:rPr lang="en-US" altLang="es-PE" sz="2400"/>
              <a:t>|</a:t>
            </a:r>
            <a:r>
              <a:rPr lang="en-US" altLang="es-PE" sz="2400" i="1"/>
              <a:t>x</a:t>
            </a:r>
            <a:r>
              <a:rPr lang="en-US" altLang="es-PE" sz="2400"/>
              <a:t>) =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0</a:t>
            </a:r>
            <a:r>
              <a:rPr lang="en-US" altLang="es-PE" sz="2400" i="1"/>
              <a:t> +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1</a:t>
            </a:r>
            <a:r>
              <a:rPr lang="en-US" altLang="es-PE" sz="2400" i="1"/>
              <a:t>x</a:t>
            </a:r>
          </a:p>
        </p:txBody>
      </p:sp>
      <p:sp>
        <p:nvSpPr>
          <p:cNvPr id="89116" name="Line 28">
            <a:extLst>
              <a:ext uri="{FF2B5EF4-FFF2-40B4-BE49-F238E27FC236}">
                <a16:creationId xmlns:a16="http://schemas.microsoft.com/office/drawing/2014/main" id="{1E4AF710-E99C-4610-961C-049E2248E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9117" name="Rectangle 29">
            <a:extLst>
              <a:ext uri="{FF2B5EF4-FFF2-40B4-BE49-F238E27FC236}">
                <a16:creationId xmlns:a16="http://schemas.microsoft.com/office/drawing/2014/main" id="{8ED3AA78-CD25-41BA-A37B-747183F9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DBF881B2-C756-4D6E-9C06-CF0646AA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174875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f(</a:t>
            </a:r>
            <a:r>
              <a:rPr lang="en-US" altLang="es-PE" sz="2400" i="1"/>
              <a:t>y</a:t>
            </a:r>
            <a:r>
              <a:rPr lang="en-US" altLang="es-PE" sz="240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787FEEA-B536-4A19-8DFB-EFDD6A11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BCD358D-3A0A-41BA-9A9C-94FF140E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275-94FD-46A1-A788-E541F90EB03B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DD6C8B0-C998-49DC-8F8B-7B06ACDC3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Ordinary Least Squares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EDC177-EAA6-4C52-9F2B-C69C63FB2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Basic idea of regression is to estimate the population parameters from a sample</a:t>
            </a:r>
          </a:p>
          <a:p>
            <a:r>
              <a:rPr lang="en-US" altLang="es-PE"/>
              <a:t> Let {(</a:t>
            </a:r>
            <a:r>
              <a:rPr lang="en-US" altLang="es-PE" i="1"/>
              <a:t>x</a:t>
            </a:r>
            <a:r>
              <a:rPr lang="en-US" altLang="es-PE" i="1" baseline="-25000"/>
              <a:t>i</a:t>
            </a:r>
            <a:r>
              <a:rPr lang="en-US" altLang="es-PE" i="1"/>
              <a:t>,y</a:t>
            </a:r>
            <a:r>
              <a:rPr lang="en-US" altLang="es-PE" i="1" baseline="-25000"/>
              <a:t>i</a:t>
            </a:r>
            <a:r>
              <a:rPr lang="en-US" altLang="es-PE"/>
              <a:t>): </a:t>
            </a:r>
            <a:r>
              <a:rPr lang="en-US" altLang="es-PE" i="1"/>
              <a:t>i</a:t>
            </a:r>
            <a:r>
              <a:rPr lang="en-US" altLang="es-PE"/>
              <a:t>=1, …,</a:t>
            </a:r>
            <a:r>
              <a:rPr lang="en-US" altLang="es-PE" i="1"/>
              <a:t>n</a:t>
            </a:r>
            <a:r>
              <a:rPr lang="en-US" altLang="es-PE"/>
              <a:t>} denote a random sample of size </a:t>
            </a:r>
            <a:r>
              <a:rPr lang="en-US" altLang="es-PE" i="1"/>
              <a:t>n</a:t>
            </a:r>
            <a:r>
              <a:rPr lang="en-US" altLang="es-PE"/>
              <a:t> from the population</a:t>
            </a:r>
          </a:p>
          <a:p>
            <a:r>
              <a:rPr lang="en-US" altLang="es-PE"/>
              <a:t> For each observation in this sample, it will be the case that</a:t>
            </a:r>
          </a:p>
          <a:p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 i="1" baseline="-25000"/>
              <a:t>i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pie de página 2">
            <a:extLst>
              <a:ext uri="{FF2B5EF4-FFF2-40B4-BE49-F238E27FC236}">
                <a16:creationId xmlns:a16="http://schemas.microsoft.com/office/drawing/2014/main" id="{A764D14C-393C-41FB-96E6-995B3069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46" name="Marcador de número de diapositiva 3">
            <a:extLst>
              <a:ext uri="{FF2B5EF4-FFF2-40B4-BE49-F238E27FC236}">
                <a16:creationId xmlns:a16="http://schemas.microsoft.com/office/drawing/2014/main" id="{43B9A6BD-A22C-44A7-8AFA-0356C729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2320-99B9-4D57-8DEE-36B08C75C9B1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3186" name="Line 2">
            <a:extLst>
              <a:ext uri="{FF2B5EF4-FFF2-40B4-BE49-F238E27FC236}">
                <a16:creationId xmlns:a16="http://schemas.microsoft.com/office/drawing/2014/main" id="{D5C1201E-7550-4196-8E44-A7B6AAEA6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1539875"/>
            <a:ext cx="0" cy="431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87" name="Line 3">
            <a:extLst>
              <a:ext uri="{FF2B5EF4-FFF2-40B4-BE49-F238E27FC236}">
                <a16:creationId xmlns:a16="http://schemas.microsoft.com/office/drawing/2014/main" id="{1859D45D-617C-45B8-80A8-2C2F3C4B7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5851525"/>
            <a:ext cx="7367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88" name="Line 4">
            <a:extLst>
              <a:ext uri="{FF2B5EF4-FFF2-40B4-BE49-F238E27FC236}">
                <a16:creationId xmlns:a16="http://schemas.microsoft.com/office/drawing/2014/main" id="{6A07065E-A0C7-4484-BD2C-3160CAE36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5360988"/>
            <a:ext cx="12779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89" name="Line 5">
            <a:extLst>
              <a:ext uri="{FF2B5EF4-FFF2-40B4-BE49-F238E27FC236}">
                <a16:creationId xmlns:a16="http://schemas.microsoft.com/office/drawing/2014/main" id="{48FF4363-526A-49B8-A1F7-3220207A9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6838" y="5360988"/>
            <a:ext cx="0" cy="4905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0" name="Line 6">
            <a:extLst>
              <a:ext uri="{FF2B5EF4-FFF2-40B4-BE49-F238E27FC236}">
                <a16:creationId xmlns:a16="http://schemas.microsoft.com/office/drawing/2014/main" id="{5BB936A5-B50F-476B-8A7A-F26619B3D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963" y="3852863"/>
            <a:ext cx="0" cy="1985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1" name="Line 7">
            <a:extLst>
              <a:ext uri="{FF2B5EF4-FFF2-40B4-BE49-F238E27FC236}">
                <a16:creationId xmlns:a16="http://schemas.microsoft.com/office/drawing/2014/main" id="{69C91DE4-E6E2-4C11-9085-D8645441B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3500" y="3843338"/>
            <a:ext cx="26844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ACD1E289-85ED-44B3-A592-76B670C6F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581400"/>
            <a:ext cx="0" cy="2243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EB5A096-C2F0-4AE1-9D52-1679B2C01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6200" y="3568700"/>
            <a:ext cx="406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CEAC5630-9FF1-4657-BE6B-8308F3F21E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5" y="2019300"/>
            <a:ext cx="0" cy="3819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2A67EF26-8D06-4B34-8327-3A95C1A7D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133600"/>
            <a:ext cx="5486400" cy="3733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6" name="Line 12">
            <a:extLst>
              <a:ext uri="{FF2B5EF4-FFF2-40B4-BE49-F238E27FC236}">
                <a16:creationId xmlns:a16="http://schemas.microsoft.com/office/drawing/2014/main" id="{94F528E0-C38C-4F20-A4CF-46E54F3D6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6200" y="2035175"/>
            <a:ext cx="5432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E832E97B-C104-48B9-B874-50EAE762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1566863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4A2BC442-D668-4959-81FD-23EEE5F1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312578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67085A8D-01D1-4D3A-9C38-EAE1EBEA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38613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200" name="Rectangle 16">
            <a:extLst>
              <a:ext uri="{FF2B5EF4-FFF2-40B4-BE49-F238E27FC236}">
                <a16:creationId xmlns:a16="http://schemas.microsoft.com/office/drawing/2014/main" id="{E76F3F65-9285-4068-A378-D1477B51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897438"/>
            <a:ext cx="307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9FAFEB82-9E71-4D55-92D9-E299964B5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57822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21F4FC6E-4E7A-48D8-812D-6D3C710E6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2039938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0F0CE914-D5AF-4724-BBD1-8AF06534F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5359400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54AFD338-51EC-49CD-88DA-B7AF1397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8385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05" name="Rectangle 21">
            <a:extLst>
              <a:ext uri="{FF2B5EF4-FFF2-40B4-BE49-F238E27FC236}">
                <a16:creationId xmlns:a16="http://schemas.microsoft.com/office/drawing/2014/main" id="{0A03A160-0F50-498A-88FB-374A8F254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789113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6CB7B55A-0E09-49FD-8FEF-4DD52B5E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5068888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0126BFCB-8491-4F97-92FB-982B1F6B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3606800"/>
            <a:ext cx="4587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208" name="Rectangle 24">
            <a:extLst>
              <a:ext uri="{FF2B5EF4-FFF2-40B4-BE49-F238E27FC236}">
                <a16:creationId xmlns:a16="http://schemas.microsoft.com/office/drawing/2014/main" id="{808A4174-556F-45B5-9FF6-684F2868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3201988"/>
            <a:ext cx="4587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209" name="Rectangle 25">
            <a:extLst>
              <a:ext uri="{FF2B5EF4-FFF2-40B4-BE49-F238E27FC236}">
                <a16:creationId xmlns:a16="http://schemas.microsoft.com/office/drawing/2014/main" id="{0F641B3E-1AF2-465F-A8A7-ED3EC18F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819775"/>
            <a:ext cx="4587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210" name="Rectangle 26">
            <a:extLst>
              <a:ext uri="{FF2B5EF4-FFF2-40B4-BE49-F238E27FC236}">
                <a16:creationId xmlns:a16="http://schemas.microsoft.com/office/drawing/2014/main" id="{CE8B4DBA-8C15-40BC-ADDC-7EE3DE08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581818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211" name="Rectangle 27">
            <a:extLst>
              <a:ext uri="{FF2B5EF4-FFF2-40B4-BE49-F238E27FC236}">
                <a16:creationId xmlns:a16="http://schemas.microsoft.com/office/drawing/2014/main" id="{A0A7816E-3481-4C8E-A481-9EF9DB9B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583723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212" name="Rectangle 28">
            <a:extLst>
              <a:ext uri="{FF2B5EF4-FFF2-40B4-BE49-F238E27FC236}">
                <a16:creationId xmlns:a16="http://schemas.microsoft.com/office/drawing/2014/main" id="{1E17C436-73B0-467B-86C0-095E0CF5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58293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D81BCE37-E860-43CA-91A5-9ABEEFF0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3209925"/>
            <a:ext cx="327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3214" name="Rectangle 30">
            <a:extLst>
              <a:ext uri="{FF2B5EF4-FFF2-40B4-BE49-F238E27FC236}">
                <a16:creationId xmlns:a16="http://schemas.microsoft.com/office/drawing/2014/main" id="{FA774EFC-E38B-48F2-B084-F5760263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27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3215" name="Rectangle 31">
            <a:extLst>
              <a:ext uri="{FF2B5EF4-FFF2-40B4-BE49-F238E27FC236}">
                <a16:creationId xmlns:a16="http://schemas.microsoft.com/office/drawing/2014/main" id="{FBE24F14-06FE-4CAF-BB57-DFCB4804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3714750"/>
            <a:ext cx="376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20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93216" name="Rectangle 32">
            <a:extLst>
              <a:ext uri="{FF2B5EF4-FFF2-40B4-BE49-F238E27FC236}">
                <a16:creationId xmlns:a16="http://schemas.microsoft.com/office/drawing/2014/main" id="{8C22318B-BD22-4E2E-967B-087DE8F3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1930400"/>
            <a:ext cx="35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93217" name="Rectangle 33">
            <a:extLst>
              <a:ext uri="{FF2B5EF4-FFF2-40B4-BE49-F238E27FC236}">
                <a16:creationId xmlns:a16="http://schemas.microsoft.com/office/drawing/2014/main" id="{E6228CF8-387A-4A23-83ED-C45A5CCA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4840288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218" name="Rectangle 34">
            <a:extLst>
              <a:ext uri="{FF2B5EF4-FFF2-40B4-BE49-F238E27FC236}">
                <a16:creationId xmlns:a16="http://schemas.microsoft.com/office/drawing/2014/main" id="{2A6D3DDA-9D12-4FE8-BCCA-3C47EBFB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3705225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altLang="es-PE" sz="2800" i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219" name="Rectangle 35">
            <a:extLst>
              <a:ext uri="{FF2B5EF4-FFF2-40B4-BE49-F238E27FC236}">
                <a16:creationId xmlns:a16="http://schemas.microsoft.com/office/drawing/2014/main" id="{10F63532-C50C-4F7E-9049-1A694242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146425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altLang="es-PE" sz="2800" i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220" name="Rectangle 36">
            <a:extLst>
              <a:ext uri="{FF2B5EF4-FFF2-40B4-BE49-F238E27FC236}">
                <a16:creationId xmlns:a16="http://schemas.microsoft.com/office/drawing/2014/main" id="{D96C5C5B-4770-410A-9D5B-4CD3660B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1973263"/>
            <a:ext cx="479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altLang="es-PE" sz="2800" i="1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221" name="Line 37">
            <a:extLst>
              <a:ext uri="{FF2B5EF4-FFF2-40B4-BE49-F238E27FC236}">
                <a16:creationId xmlns:a16="http://schemas.microsoft.com/office/drawing/2014/main" id="{C8C768D5-5199-4D87-9792-40671820B2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4138" y="5802313"/>
            <a:ext cx="0" cy="9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22" name="Line 38">
            <a:extLst>
              <a:ext uri="{FF2B5EF4-FFF2-40B4-BE49-F238E27FC236}">
                <a16:creationId xmlns:a16="http://schemas.microsoft.com/office/drawing/2014/main" id="{26DD9E02-7A79-4E16-BB28-7E1059F51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7513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23" name="Line 39">
            <a:extLst>
              <a:ext uri="{FF2B5EF4-FFF2-40B4-BE49-F238E27FC236}">
                <a16:creationId xmlns:a16="http://schemas.microsoft.com/office/drawing/2014/main" id="{5A8EC199-75F6-4B23-90FC-4FA6BFF42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24" name="Line 40">
            <a:extLst>
              <a:ext uri="{FF2B5EF4-FFF2-40B4-BE49-F238E27FC236}">
                <a16:creationId xmlns:a16="http://schemas.microsoft.com/office/drawing/2014/main" id="{3E563721-34D9-443B-9449-EC62172080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5794375"/>
            <a:ext cx="0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226" name="Rectangle 42">
            <a:extLst>
              <a:ext uri="{FF2B5EF4-FFF2-40B4-BE49-F238E27FC236}">
                <a16:creationId xmlns:a16="http://schemas.microsoft.com/office/drawing/2014/main" id="{4F8D1647-4DE7-4D5D-8456-AE96F1DB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674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227" name="Rectangle 43">
            <a:extLst>
              <a:ext uri="{FF2B5EF4-FFF2-40B4-BE49-F238E27FC236}">
                <a16:creationId xmlns:a16="http://schemas.microsoft.com/office/drawing/2014/main" id="{E4140BE0-4F90-4657-8BEB-CC4B730C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3381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3228" name="Text Box 44">
            <a:extLst>
              <a:ext uri="{FF2B5EF4-FFF2-40B4-BE49-F238E27FC236}">
                <a16:creationId xmlns:a16="http://schemas.microsoft.com/office/drawing/2014/main" id="{D28DECA6-9DC3-41E6-B48A-99629F39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6596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Population regression line, sample data points</a:t>
            </a:r>
          </a:p>
          <a:p>
            <a:r>
              <a:rPr lang="en-US" altLang="es-PE" sz="3200"/>
              <a:t>and the associated error terms</a:t>
            </a:r>
          </a:p>
        </p:txBody>
      </p:sp>
      <p:sp>
        <p:nvSpPr>
          <p:cNvPr id="93230" name="Rectangle 46">
            <a:extLst>
              <a:ext uri="{FF2B5EF4-FFF2-40B4-BE49-F238E27FC236}">
                <a16:creationId xmlns:a16="http://schemas.microsoft.com/office/drawing/2014/main" id="{28F0A373-263B-4D32-B4A8-46A48BE2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2605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s-PE" sz="2800">
                <a:solidFill>
                  <a:schemeClr val="tx1"/>
                </a:solidFill>
              </a:rPr>
              <a:t>E(</a:t>
            </a:r>
            <a:r>
              <a:rPr lang="en-US" altLang="es-PE" sz="2800" i="1">
                <a:solidFill>
                  <a:schemeClr val="tx1"/>
                </a:solidFill>
              </a:rPr>
              <a:t>y|x</a:t>
            </a:r>
            <a:r>
              <a:rPr lang="en-US" altLang="es-PE" sz="2800">
                <a:solidFill>
                  <a:schemeClr val="tx1"/>
                </a:solidFill>
              </a:rPr>
              <a:t>) = </a:t>
            </a:r>
            <a:r>
              <a:rPr lang="en-US" altLang="es-PE" sz="28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2800" i="1" baseline="-25000">
                <a:solidFill>
                  <a:schemeClr val="tx1"/>
                </a:solidFill>
              </a:rPr>
              <a:t>0 </a:t>
            </a:r>
            <a:r>
              <a:rPr lang="en-US" altLang="es-PE" sz="2800" i="1">
                <a:solidFill>
                  <a:schemeClr val="tx1"/>
                </a:solidFill>
              </a:rPr>
              <a:t>+ </a:t>
            </a:r>
            <a:r>
              <a:rPr lang="en-US" altLang="es-PE" sz="28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2800" i="1" baseline="-25000">
                <a:solidFill>
                  <a:schemeClr val="tx1"/>
                </a:solidFill>
              </a:rPr>
              <a:t>1</a:t>
            </a:r>
            <a:r>
              <a:rPr lang="en-US" altLang="es-PE" sz="2800" i="1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024394F-8262-49F1-B3DF-D38C58C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D34D028-F4B1-492B-9818-FF70FD0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30-1D5C-4838-9770-B90AAAF3696B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6D65E26-4773-4C43-8381-AAF3F342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Deriving OLS Estimates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8ED7BC-9CDF-43B4-B2B5-D9757AECE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To derive the OLS estimates we need to realize that our main assumption of E(</a:t>
            </a:r>
            <a:r>
              <a:rPr lang="en-US" altLang="es-PE" i="1"/>
              <a:t>u</a:t>
            </a:r>
            <a:r>
              <a:rPr lang="en-US" altLang="es-PE"/>
              <a:t>|</a:t>
            </a:r>
            <a:r>
              <a:rPr lang="en-US" altLang="es-PE" i="1"/>
              <a:t>x</a:t>
            </a:r>
            <a:r>
              <a:rPr lang="en-US" altLang="es-PE"/>
              <a:t>) = E(</a:t>
            </a:r>
            <a:r>
              <a:rPr lang="en-US" altLang="es-PE" i="1"/>
              <a:t>u</a:t>
            </a:r>
            <a:r>
              <a:rPr lang="en-US" altLang="es-PE"/>
              <a:t>) = 0 also implies that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Cov(</a:t>
            </a:r>
            <a:r>
              <a:rPr lang="en-US" altLang="es-PE" i="1"/>
              <a:t>x,u</a:t>
            </a:r>
            <a:r>
              <a:rPr lang="en-US" altLang="es-PE"/>
              <a:t>) = E(</a:t>
            </a:r>
            <a:r>
              <a:rPr lang="en-US" altLang="es-PE" i="1"/>
              <a:t>xu</a:t>
            </a:r>
            <a:r>
              <a:rPr lang="en-US" altLang="es-PE"/>
              <a:t>) =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Why? Remember from basic probability that Cov(X,Y) = E(XY) – E(X)E(Y)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1197</TotalTime>
  <Words>1910</Words>
  <Application>Microsoft Office PowerPoint</Application>
  <PresentationFormat>Presentación en pantalla (4:3)</PresentationFormat>
  <Paragraphs>288</Paragraphs>
  <Slides>41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Times New Roman</vt:lpstr>
      <vt:lpstr>Wingdings</vt:lpstr>
      <vt:lpstr>Symbol</vt:lpstr>
      <vt:lpstr>Blueprint</vt:lpstr>
      <vt:lpstr>Microsoft Equation 3.0</vt:lpstr>
      <vt:lpstr>The Simple Regression Model</vt:lpstr>
      <vt:lpstr>Some Terminology</vt:lpstr>
      <vt:lpstr>Some Terminology, cont.</vt:lpstr>
      <vt:lpstr>A Simple Assumption</vt:lpstr>
      <vt:lpstr>Zero Conditional Mean </vt:lpstr>
      <vt:lpstr>Presentación de PowerPoint</vt:lpstr>
      <vt:lpstr>Ordinary Least Squares</vt:lpstr>
      <vt:lpstr>Presentación de PowerPoint</vt:lpstr>
      <vt:lpstr>Deriving OLS Estimates</vt:lpstr>
      <vt:lpstr>Deriving OLS continued</vt:lpstr>
      <vt:lpstr>Deriving OLS using M.O.M.</vt:lpstr>
      <vt:lpstr>More Derivation of OLS</vt:lpstr>
      <vt:lpstr>More Derivation of OLS</vt:lpstr>
      <vt:lpstr>More Derivation of OLS</vt:lpstr>
      <vt:lpstr>So the OLS estimated slope is</vt:lpstr>
      <vt:lpstr>Summary of OLS slope estimate</vt:lpstr>
      <vt:lpstr>More OLS</vt:lpstr>
      <vt:lpstr>Presentación de PowerPoint</vt:lpstr>
      <vt:lpstr>Alternate approach to derivation</vt:lpstr>
      <vt:lpstr>Alternate approach, continued</vt:lpstr>
      <vt:lpstr>Algebraic Properties of OLS </vt:lpstr>
      <vt:lpstr>Algebraic Properties (precise)</vt:lpstr>
      <vt:lpstr>More terminology</vt:lpstr>
      <vt:lpstr>Proof that SST = SSE + SSR</vt:lpstr>
      <vt:lpstr>Goodness-of-Fit</vt:lpstr>
      <vt:lpstr>Using Stata for OLS regressions</vt:lpstr>
      <vt:lpstr>Unbiasedness of OLS</vt:lpstr>
      <vt:lpstr>Unbiasedness of OLS (cont)</vt:lpstr>
      <vt:lpstr>Unbiasedness of OLS (cont)</vt:lpstr>
      <vt:lpstr>Unbiasedness of OLS (cont)</vt:lpstr>
      <vt:lpstr>Unbiasedness of OLS (cont)</vt:lpstr>
      <vt:lpstr>Unbiasedness Summary</vt:lpstr>
      <vt:lpstr>Variance of the OLS Estimators</vt:lpstr>
      <vt:lpstr>Variance of OLS (cont)</vt:lpstr>
      <vt:lpstr>Presentación de PowerPoint</vt:lpstr>
      <vt:lpstr>Presentación de PowerPoint</vt:lpstr>
      <vt:lpstr>Variance of OLS (cont)</vt:lpstr>
      <vt:lpstr>Variance of OLS Summary</vt:lpstr>
      <vt:lpstr>Estimating the Error Variance</vt:lpstr>
      <vt:lpstr>Error Variance Estimate (cont)</vt:lpstr>
      <vt:lpstr>Error Variance Estimate (cont)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44</cp:revision>
  <cp:lastPrinted>1601-01-01T00:00:00Z</cp:lastPrinted>
  <dcterms:created xsi:type="dcterms:W3CDTF">1999-10-02T17:37:41Z</dcterms:created>
  <dcterms:modified xsi:type="dcterms:W3CDTF">2020-02-04T23:15:31Z</dcterms:modified>
</cp:coreProperties>
</file>