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0" r:id="rId25"/>
    <p:sldId id="283" r:id="rId26"/>
    <p:sldId id="284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0929"/>
  </p:normalViewPr>
  <p:slideViewPr>
    <p:cSldViewPr>
      <p:cViewPr varScale="1">
        <p:scale>
          <a:sx n="67" d="100"/>
          <a:sy n="67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B3F8E46-4E80-45F3-B196-B7FCBC23DA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PE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71151D6-B441-43C8-BE00-6B333085A1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PE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5F4375BD-0CF6-486C-9B50-D4B25D9F76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PE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B00EC821-F0F2-4ADF-8129-865B0FDAA7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61A690-FF5D-4571-8FC9-E4CB70A9DC8B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4514028-7382-40C9-A5CA-D94802FF62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E9EE6F5-F5D4-4B2D-9A29-B6D98A35D0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77186F31-49CB-4BFA-A78F-83675AC882C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8D01A4A-EDE2-4189-B8C9-455BB5D32E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59402D18-BB3A-482B-A41D-22BB5EC07A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40AE4E1A-6B98-4782-A837-539927FDD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0EED65A-3761-4267-9097-B49F830E550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803E5A-5FC7-4028-B215-E6703800A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CF172-FCEF-4F9D-A5A1-01FA5405F817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26FED69-3034-49AA-8C59-0FE3E9A6F0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B4B85C7-A816-41FC-95C3-A522EE8D0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3B0FD94C-F57D-4B29-AC33-523408E30FB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606F2883-34A4-470E-8D5B-46BF6B6A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3BBF54D8-1C07-4A6B-B9F2-0DF63E0DB50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6D533AC3-3A5E-4B1C-B274-84E9DF388C7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C955E7BC-60D0-4EFA-A4A5-60808603A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B41330F7-1DBB-47F9-A3C6-69945DE35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347B0D32-EA8E-42E6-B508-8F5B9A6EA4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28DB2A1D-13D9-4A01-B8C3-892C16D7F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FAD68AFA-A846-481B-8988-0EAA2EF47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2C4570B5-7BFF-4150-B292-9A47477E5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0C35C6A3-91A5-42FA-A6C0-1553E2085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BF73ED35-208D-4B4F-9E00-18C42F6500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B67B8BBB-CBFE-452A-87EA-50E0F29F0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69552DBE-9CA1-4259-ABD0-34AE01B11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D0CB3D44-5718-438E-BEAF-0B718C42F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7D726C1F-98C1-4FA0-892E-8CE9B442D8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8A6924EF-F539-476E-96EA-8A7D0690C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D9E9213E-640C-4985-A9E9-21214552E8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B4292B58-E0B8-41D5-8D5E-A1BA61F95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BBB5B6DA-F0A9-4EAF-A4DC-42A025985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957CDC6F-5A56-4849-9E56-17652A3DE1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AEAEE600-7488-4FE5-8EDD-B973720CED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4D7F7043-C59B-47DB-BDE3-BC12B2324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BF6DE609-57B3-4908-BCE8-0E5136F49D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ACE6B9B0-B91A-435E-9C1D-7E362D143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CC7E215C-4289-4909-A92D-FF19B92091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11046980-8AA0-46F0-AF30-45116E1B4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3333A71F-9028-4AD5-B859-0B5CF671A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2933A888-7EC6-4BA6-A57F-E5DAC1DD7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4FB477E0-6B93-4A55-88D9-5449C2EC2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2FCCF635-3BAB-42A9-AA4F-3D65A6BBA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65BBDA05-D955-4F08-915E-90BAB7D675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DCCE877E-0BA1-461A-B8E3-1E9235D0F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7CF5B8B8-B153-4F45-AC44-D80EE712C7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75B01510-C895-43C3-8D0F-78F7B34030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4B4F8087-E3D8-44D8-B7E1-38BEE7406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D2079F9F-E126-4BB3-AFD7-AC6722BA0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6A6F58B0-961E-4FDD-8EE7-29AE6DE71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CFEC4CFA-061A-4361-BE92-94DBB2951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C3511868-A403-403B-9FAC-1B5CF8F22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AB3F5A03-DEA4-4EBB-9B97-A3AAE50AE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078B41D0-CA1E-41B3-AED0-12738253A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DF37AFFE-6C57-4FED-8CD6-45267831F9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4370106B-C56E-408E-97BE-5072EFD23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57465776-0D1B-40C6-BCDC-BB8F769CB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098279BE-14E8-4C0D-8C15-2C52EC10F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A7F39598-C2C2-4A85-BC28-4F69B6992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5CF7E82D-9429-4BFF-9D12-CD33092D0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115193F1-830E-46E7-849F-7FFA16FE99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9D015229-F1A1-49D7-ADDE-C2A90474E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D18A148C-0519-42F5-8618-E03243F60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8003475A-8985-493B-8CE1-6FA02BE33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BB53169B-A42A-4B2B-ADC4-105DBF702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65D5500F-BCB6-4D91-9402-CE544F25E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7D725DFD-15EB-4328-A5AE-E35C92035B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13741CD3-8B9A-443A-A7DE-FA84E27B768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63D821DF-F6BA-403B-B390-2C4933C02FD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F5A1C728-7618-457B-8E07-2A7F3837B20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445E2D34-0FE3-4477-949A-E2FFDFE6432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FEA327F5-C46B-42E8-A6BF-FC0CADE3290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761424E8-4701-4617-B50D-BC1A5316085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1E7D395D-37F0-4A4E-94D3-8E5C32CAD13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5BE4728E-CEC7-4C3D-A03F-93BF4DC09F3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1F5D31F3-0FC1-4FA9-996B-54E2E4B75AD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4785DDF8-96EA-4672-A5E9-6D5769B27B7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F277AAA8-1028-4EFF-8D89-298031D421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23612C-E3E7-4B87-8F1A-2D210703A4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D3F5D167-D789-4B71-84D6-42EEA463F02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6FD89B7A-CD59-4FCC-A87B-D5FD4F7C80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6B68F0D6-7BFE-42D4-8BE9-AEE7D5D064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BDD512-89DC-4500-9543-50F576BBA8AD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6FDAA-20F6-4738-965C-5A1EDD43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58B322-1233-4AD8-B3E9-7FDDA42F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99AC4-4C6D-47D2-8F5E-36558093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42691-CB95-4887-B493-3DFAE2C6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45E34-C635-4A7D-B129-F8B26467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B8AEB-6FB7-4619-8396-3BF26C2A14E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309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629F9C-6A64-44DC-A384-9F2DE13B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862FB4-A8AC-43A7-9A0F-56B87CC30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21382-CBD6-4176-9766-F5222490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E3CFC-6067-44E9-B16A-848E8F4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5533-C1A8-422A-B8C4-E1B9B78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C53D6-5A4A-4580-BD61-9C048ED223E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96773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63823-4CE2-474A-ACBE-0C2EA5B0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D2BF7190-5BEE-4F9F-AB82-B9FE548749A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4AB0F-4B30-40B8-A708-CB6299AC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75F69-BCA7-457A-BFA3-AE8D4C9C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70235-C4BB-466B-B455-B2FC225E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1EDBA5-83C2-4BA8-8C5A-83140F1D3F6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5842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B2AC0-8805-4BE0-9012-85C42DEA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104A9-C2FD-4854-A8DC-CEBB3C7EC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738BAE-6E79-4695-A344-8098C5B8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635EAD-C185-4215-9B02-24412C04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59CECA-BAC8-4810-A484-107DA2B9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78B9C-D6BE-48DC-9822-50916A16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2D8D72-3F51-4B40-B486-064A8FAA0A2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5669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FB13B-CFDC-476F-B9F1-A97E9463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AA91A-7B42-4471-87A0-DE31DA80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25DC8-8007-4A05-BFA6-F0D76E0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AF0D01-D85E-46B6-98EE-AFA6109D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BD81C-9730-4929-976C-9D481C3B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3CBF1-6473-4526-8A90-1994834E34C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2797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8A4DC-5C85-4897-B1C0-708EB63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8ECC1-65DB-4827-9D74-4CECDBD0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C06F4-A6AE-437A-9181-35FBD1E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612F2-4136-4565-95D2-220F1970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3F24C-5965-49CA-AB94-27703B8F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0FDBE-6F28-41C7-9498-74BE939843D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6090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10CE1-CD15-4B2F-9EC2-B9604D08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53C8A-1B1D-4FA7-ABD7-9B219907F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0F8D6A-735B-47DD-BCAB-3B450738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C7ADF4-61EE-4F7B-9E23-7651993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5FF44-A9EB-46E6-B54C-E3D71331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E74111-B636-4274-831D-727B0029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A0829-81EF-4330-BD13-2C4321C6723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2509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C658C-40DF-44BD-B536-F15AF5D0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2AF57-5354-49F5-9195-FC9703FD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5AD10-29D7-4129-86D9-1A62E872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D21FC3-BA60-42F4-ABC6-7D44A7B12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39E5EB-12C4-4F9A-9F7A-D090BE2FE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884CE9-5FF3-4F2F-8DC7-9AA2F5CC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E81EF4-2B77-421C-8000-7DE5712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124B36-97F2-4197-8554-5D9FD50B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04B86-D431-4072-9B4B-F6EC53B603B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7404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1FB-DD7C-47FD-9FE7-4AA42F74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7A86F5-A1EA-4D4A-AE2B-498E01F9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C66414-F845-41A9-B253-477410E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EADC44-FA99-4DF5-9653-81CFBA4C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8706A-3474-4E7B-AFEF-3E1AE31C366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6473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A2C946-7CF7-4464-8ABA-AE220FA6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0CB010-CFF6-406D-833D-43774FEF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597149-015D-4F03-8DDF-4F73719B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8283C-E9AB-4869-BEB4-B09A3D1F9D1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165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35C8C-A33C-4FE1-AFE2-89914289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6E9DA-4209-4222-AECD-37BD1E17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06D502-FF69-4CEB-A0A0-EBB9313BC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20F60-B0A0-4464-9201-52AD8DAB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500F8A-72C7-49BE-BC89-DEA53023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CC1B0C-CC9F-4FD1-B641-4BF4A005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9FB46-0B62-4F42-BD8E-3CEAD32ECCA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6311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16017-4AB3-4A57-9B2D-B72DB8A6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033CC1-A9E8-40D2-9A0B-0D119FF1F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ACB4C2-F3F3-4EA8-BD61-C5D56F7E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EF2E3-43CB-41B9-A5D6-DA346263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67C10-A199-4CC3-8FD5-063CC366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C17AF-EAFD-4B75-92C4-D03F94E3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CCB7F-E21F-4BD3-9C0C-560C32EE668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927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000C613-1B38-4EC1-BC26-61326E8679D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B440BC14-81D7-4C07-B5EB-832AEAC6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66142B3A-D2E2-4BC0-98BA-0AAF9836F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B7E00246-A533-4C62-8524-390C74750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541FABE9-E37E-439A-98D5-1416E56B8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EEE22600-C399-476C-BC79-69A1D4868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BFA420EF-1384-46D2-B1C9-02F5671D0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78829D19-11B9-4A5B-ADD3-AEF373EB6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4A6AF4ED-1B1C-482D-BAFC-B8597B1055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F18BBCDD-45CB-49B5-824A-8863CEC19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AD1CA3CA-732B-4F96-B9D4-C379E1CAC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7814F275-3032-4B04-8391-B242CA0DF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407EB8B5-9320-4D5B-B099-F45E053C9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29ED9B93-83CB-45AD-BF00-82E7D4B14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64E15895-9E31-48B3-9289-F90F9A96F0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CE70DD05-D187-4DB5-96E6-B1ED300FD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126B681B-6CCB-409D-92DD-C76B06E9D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78FA6AEC-92F8-4E87-B551-0FF53ED59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0F8E2609-74C2-417C-BE27-1B6AB42E5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CE3D2E88-1699-402B-B06A-39E8E40F6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C74D2A8E-56C4-4120-926D-E60B8B38A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92136B4D-5D4C-4835-89D5-5076CBDBA8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CEFC23AB-841A-4E0B-8D92-CD882A426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9C225660-D86C-4D7E-ACC9-6A67E5FD3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D5781B2E-3B33-4864-9650-7C01AB207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D209EC49-FAAC-45B0-9AFB-5F7C3FBBA3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D0386BFE-9950-4940-ABA5-045D554C4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090A930A-8074-468D-B10F-25C953E86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23B96163-BAAC-49CC-B93B-0992C5B45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F4085D5F-DABD-4BCC-928C-AF0C2A1B17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3DECC2E3-161F-4B6F-BEC5-FD6593E5C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B2616F34-2E9E-401D-80B9-15FF6B5A5A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CA9243EB-4033-4472-B901-D71C9129B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44791383-D7DC-49CB-A971-0EB453E913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E374EDE2-7190-491C-81C1-EFA9AF34E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1B94AA72-53A6-4C5E-80C3-E95C8B3FC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80BBFF11-A7DA-4B70-955C-9A3EBC815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E3695FA4-8FD7-4CED-977B-07D769AD1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EFF5AAD6-8572-4C38-979A-75129D2650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4AEB75AA-7EC1-4CF2-901B-78151339DF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5D793D61-B293-448F-AEA0-3922EAF4A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0642029F-60F4-4596-A410-D72092711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DF71D573-3670-4FA6-A9D0-A57CB4833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BD7C8DFF-1AE0-442E-B56F-B7529A40B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98422DD8-30E8-475C-8175-85406CE322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6803E318-0894-4B24-8272-9AD1FDA95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E98556C8-0AB7-4604-ACC0-F1F2D350C8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84091F20-A862-41DE-A1C9-5773C7B06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69BD68A4-8FA9-4816-BC4C-B16AD31E3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225D0F9D-365B-445D-9CD6-BD4F92D1AF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6F8B9A5B-A1E8-4DA2-8E44-CE34C7534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7BAD394A-059C-4A5D-8AA2-823D267CC8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A510B5E9-20F6-4F36-A613-548C75E8A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78B4A0EB-C906-499A-B84D-AA9921131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475A497C-230C-4FC2-BF1C-5C4B2AF93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CF543350-DC63-4921-8A7D-B9EDAE1CF61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6DE1B63D-6FB7-4039-99AB-8A63CE0886F8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F2C50D31-5669-4DF7-8852-FB2F5AC33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94CD6B58-BCB4-4B1D-84A3-77F77D7027B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E6C4397D-D172-40EC-8549-F0A7DC70889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68B2812E-7A8E-489B-B0D8-0F109FF938C1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D8AA4102-96F9-468A-AF0B-28D68ADB1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E037114-FA76-4B71-9051-7EDAA0C7A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09FD7E71-99E5-4B8C-A39E-5F19FDA68E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80A6F031-BA36-4C4E-A4C3-EE8C554851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904A22FC-8633-4AEA-B5C3-FECC17BD5E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A10E0BA-42F2-498B-92FC-EF21278856F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>
            <a:extLst>
              <a:ext uri="{FF2B5EF4-FFF2-40B4-BE49-F238E27FC236}">
                <a16:creationId xmlns:a16="http://schemas.microsoft.com/office/drawing/2014/main" id="{BECD14C6-DE45-4B4E-AF23-9B12327358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1EBB1338-0DC8-4704-A38E-B4CF86F4D6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67B8F2B-242E-4AE9-991D-040B3A8C5F30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86C1EBC-5304-480F-A8AE-4D899E5101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PE"/>
              <a:t>Multiple Regression Analysis</a:t>
            </a:r>
          </a:p>
        </p:txBody>
      </p:sp>
      <p:sp>
        <p:nvSpPr>
          <p:cNvPr id="33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BE74200-2399-4C94-93F8-F0F1C91729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s-PE" i="1"/>
              <a:t>y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r>
              <a:rPr lang="en-US" altLang="es-PE" i="1"/>
              <a:t> + . . .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k</a:t>
            </a:r>
            <a:r>
              <a:rPr lang="en-US" altLang="es-PE" i="1"/>
              <a:t> + u</a:t>
            </a:r>
          </a:p>
          <a:p>
            <a:endParaRPr lang="en-US" altLang="es-PE" i="1"/>
          </a:p>
          <a:p>
            <a:r>
              <a:rPr lang="en-US" altLang="es-PE"/>
              <a:t>1.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5922ADE-4D4A-4E72-B07C-23A8BBF7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08CA368-D67E-4F80-A3C2-258FB7A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B051-7FD8-4357-963D-10EEF74A6B66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2984127-6F76-497C-ACEE-166BC0D50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about </a:t>
            </a:r>
            <a:r>
              <a:rPr lang="en-US" altLang="es-PE" i="1"/>
              <a:t>R</a:t>
            </a:r>
            <a:r>
              <a:rPr lang="en-US" altLang="es-PE"/>
              <a:t>-squared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48D7C95-6877-4623-900A-DA04EBACE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/>
              <a:t> can never decrease when another independent variable is added to a regression, and usually will increase</a:t>
            </a:r>
          </a:p>
          <a:p>
            <a:endParaRPr lang="en-US" altLang="es-PE"/>
          </a:p>
          <a:p>
            <a:r>
              <a:rPr lang="en-US" altLang="es-PE"/>
              <a:t> Because 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 i="1"/>
              <a:t> </a:t>
            </a:r>
            <a:r>
              <a:rPr lang="en-US" altLang="es-PE"/>
              <a:t>will usually increase with the number of independent variables, it is not a good way to compare models</a:t>
            </a:r>
            <a:endParaRPr lang="en-US" altLang="es-PE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4B24049C-50D0-41F7-B78B-DA481860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87C2C26B-F49B-4657-8D5D-C80CD3EE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342-5AE2-431B-B434-EEC0AAC4F467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09E0A10-F635-4DEB-99B1-0A2C4125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Assumptions for Unbiasedness</a:t>
            </a:r>
          </a:p>
        </p:txBody>
      </p:sp>
      <p:sp>
        <p:nvSpPr>
          <p:cNvPr id="931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8E6D9E-2477-42A8-A901-50BDE276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 Population model is linear in parameters:  </a:t>
            </a:r>
            <a:r>
              <a:rPr lang="en-US" altLang="es-PE" sz="3200" i="1"/>
              <a:t>y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2</a:t>
            </a:r>
            <a:r>
              <a:rPr lang="en-US" altLang="es-PE" sz="3200"/>
              <a:t> +…+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 </a:t>
            </a:r>
            <a:r>
              <a:rPr lang="en-US" altLang="es-PE" sz="3200"/>
              <a:t>+ </a:t>
            </a:r>
            <a:r>
              <a:rPr lang="en-US" altLang="es-PE" sz="3200" i="1"/>
              <a:t>u</a:t>
            </a:r>
            <a:endParaRPr lang="en-US" altLang="es-PE" sz="3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We can use a random sample of size </a:t>
            </a:r>
            <a:r>
              <a:rPr lang="en-US" altLang="es-PE" sz="3200" i="1"/>
              <a:t>n</a:t>
            </a:r>
            <a:r>
              <a:rPr lang="en-US" altLang="es-PE" sz="3200"/>
              <a:t>, {(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i1</a:t>
            </a:r>
            <a:r>
              <a:rPr lang="en-US" altLang="es-PE" sz="3200" i="1"/>
              <a:t>, x</a:t>
            </a:r>
            <a:r>
              <a:rPr lang="en-US" altLang="es-PE" sz="3200" i="1" baseline="-25000"/>
              <a:t>i2</a:t>
            </a:r>
            <a:r>
              <a:rPr lang="en-US" altLang="es-PE" sz="3200"/>
              <a:t>,…, 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ik</a:t>
            </a:r>
            <a:r>
              <a:rPr lang="en-US" altLang="es-PE" sz="3200"/>
              <a:t>,</a:t>
            </a:r>
            <a:r>
              <a:rPr lang="en-US" altLang="es-PE" sz="3200" i="1"/>
              <a:t> y</a:t>
            </a:r>
            <a:r>
              <a:rPr lang="en-US" altLang="es-PE" sz="3200" i="1" baseline="-25000"/>
              <a:t>i</a:t>
            </a:r>
            <a:r>
              <a:rPr lang="en-US" altLang="es-PE" sz="3200"/>
              <a:t>): </a:t>
            </a:r>
            <a:r>
              <a:rPr lang="en-US" altLang="es-PE" sz="3200" i="1"/>
              <a:t>i</a:t>
            </a:r>
            <a:r>
              <a:rPr lang="en-US" altLang="es-PE" sz="3200"/>
              <a:t>=1, 2, …, </a:t>
            </a:r>
            <a:r>
              <a:rPr lang="en-US" altLang="es-PE" sz="3200" i="1"/>
              <a:t>n</a:t>
            </a:r>
            <a:r>
              <a:rPr lang="en-US" altLang="es-PE" sz="3200"/>
              <a:t>}, from the population model,  so that the sample model is </a:t>
            </a:r>
            <a:r>
              <a:rPr lang="en-US" altLang="es-PE" sz="3200" i="1"/>
              <a:t>y</a:t>
            </a:r>
            <a:r>
              <a:rPr lang="en-US" altLang="es-PE" sz="3200" i="1" baseline="-25000"/>
              <a:t>i</a:t>
            </a:r>
            <a:r>
              <a:rPr lang="en-US" altLang="es-PE" sz="3200" i="1"/>
              <a:t>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i1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i2</a:t>
            </a:r>
            <a:r>
              <a:rPr lang="en-US" altLang="es-PE" sz="3200"/>
              <a:t> +…+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ik</a:t>
            </a:r>
            <a:r>
              <a:rPr lang="en-US" altLang="es-PE" sz="3200" i="1"/>
              <a:t> </a:t>
            </a:r>
            <a:r>
              <a:rPr lang="en-US" altLang="es-PE" sz="3200"/>
              <a:t>+ </a:t>
            </a:r>
            <a:r>
              <a:rPr lang="en-US" altLang="es-PE" sz="3200" i="1"/>
              <a:t>u</a:t>
            </a:r>
            <a:r>
              <a:rPr lang="en-US" altLang="es-PE" sz="3200" i="1" baseline="-25000"/>
              <a:t>i</a:t>
            </a:r>
            <a:r>
              <a:rPr lang="en-US" altLang="es-PE" sz="320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E(</a:t>
            </a:r>
            <a:r>
              <a:rPr lang="en-US" altLang="es-PE" sz="3200" i="1"/>
              <a:t>u|x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, 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,… x</a:t>
            </a:r>
            <a:r>
              <a:rPr lang="en-US" altLang="es-PE" sz="3200" i="1" baseline="-25000"/>
              <a:t>k</a:t>
            </a:r>
            <a:r>
              <a:rPr lang="en-US" altLang="es-PE" sz="3200"/>
              <a:t>) = 0, implying that all of the explanatory variables are exogenous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None of the </a:t>
            </a:r>
            <a:r>
              <a:rPr lang="en-US" altLang="es-PE" sz="3200" i="1"/>
              <a:t>x</a:t>
            </a:r>
            <a:r>
              <a:rPr lang="en-US" altLang="es-PE" sz="3200"/>
              <a:t>’s is constant, and there are no </a:t>
            </a:r>
            <a:r>
              <a:rPr lang="en-US" altLang="es-PE" sz="3200" u="sng"/>
              <a:t>exact linear</a:t>
            </a:r>
            <a:r>
              <a:rPr lang="en-US" altLang="es-PE" sz="3200"/>
              <a:t> relationships among them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D04F8CD-986B-4A3E-BDFE-45026791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0D0B60D-AADE-485B-8D68-F53B0AE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2B63-FE66-409D-9B61-144411415DAC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37D1E3F-495C-44E1-83FE-2F87DB801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Too Many or Too Few Variables</a:t>
            </a:r>
          </a:p>
        </p:txBody>
      </p:sp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EB7F2F5-6636-4717-B85E-BFC6F737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What happens if we include variables in our specification that don’t belong?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There is no effect on our parameter estimate, and OLS remains unbiased</a:t>
            </a:r>
          </a:p>
          <a:p>
            <a:pPr>
              <a:lnSpc>
                <a:spcPct val="90000"/>
              </a:lnSpc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What if we exclude a variable from our specification that does belong?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OLS will usually be biased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5FF3B74-0A2A-4ECC-A299-1AC4966A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BD80F63-24F7-4D47-999C-66F05CF1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2A03-693A-4593-B675-F6D9F824467B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DF8BD8E-F680-40CB-A6AA-9AD708AB8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Omitted Variable Bias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1A33C667-F7F5-4AB7-8154-12334DB8B8C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28713" y="1905000"/>
          <a:ext cx="718978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Equation" r:id="rId3" imgW="2108160" imgH="1206360" progId="Equation.3">
                  <p:embed/>
                </p:oleObj>
              </mc:Choice>
              <mc:Fallback>
                <p:oleObj name="Equation" r:id="rId3" imgW="2108160" imgH="1206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905000"/>
                        <a:ext cx="7189787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26FB143-6B4F-40AB-B04A-B4A8E298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8655213-5F75-4B6E-BB17-44178A6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F66A-3A37-4B40-A887-3C72D2B65288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0F7B2DF2-3639-4B41-997E-8DD01D63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Omitted Variable Bias (cont)</a:t>
            </a:r>
          </a:p>
        </p:txBody>
      </p:sp>
      <p:graphicFrame>
        <p:nvGraphicFramePr>
          <p:cNvPr id="96259" name="Object 3">
            <a:extLst>
              <a:ext uri="{FF2B5EF4-FFF2-40B4-BE49-F238E27FC236}">
                <a16:creationId xmlns:a16="http://schemas.microsoft.com/office/drawing/2014/main" id="{1EE71B61-1AB2-4AF1-8574-C11BE81CB8C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1905000"/>
          <a:ext cx="81534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3" imgW="2984400" imgH="1231560" progId="Equation.3">
                  <p:embed/>
                </p:oleObj>
              </mc:Choice>
              <mc:Fallback>
                <p:oleObj name="Equation" r:id="rId3" imgW="2984400" imgH="1231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8153400" cy="33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6B341AF-4855-4A38-8FEE-6C4C8429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52D5957-DFAD-44B3-896C-A976E024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26E-4467-4A9A-9431-9F8A82788B36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F8FA11DD-5076-49B2-94DD-2E6362F55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Omitted Variable Bias (cont)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3379D9E9-FD40-40F3-A670-5752935B262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2097088"/>
          <a:ext cx="8153400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3" imgW="2692080" imgH="1244520" progId="Equation.3">
                  <p:embed/>
                </p:oleObj>
              </mc:Choice>
              <mc:Fallback>
                <p:oleObj name="Equation" r:id="rId3" imgW="2692080" imgH="1244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97088"/>
                        <a:ext cx="8153400" cy="376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BDE2944-229B-403A-B6B9-2F076E18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ED7A8B6-C49B-4A6F-AB7E-C1C3AA3A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0A6-9BEF-4DEB-8712-54AD974488CE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97859299-5BCC-4637-A0F5-5A3BB0807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Omitted Variable Bias (cont)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52507923-9522-4752-810C-B72728C9E2C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2271713"/>
          <a:ext cx="8077200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3" imgW="2336760" imgH="977760" progId="Equation.3">
                  <p:embed/>
                </p:oleObj>
              </mc:Choice>
              <mc:Fallback>
                <p:oleObj name="Equation" r:id="rId3" imgW="233676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71713"/>
                        <a:ext cx="8077200" cy="337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ie de página 4">
            <a:extLst>
              <a:ext uri="{FF2B5EF4-FFF2-40B4-BE49-F238E27FC236}">
                <a16:creationId xmlns:a16="http://schemas.microsoft.com/office/drawing/2014/main" id="{3FFC2586-E25D-4D05-8493-A4C6837F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22" name="Marcador de número de diapositiva 5">
            <a:extLst>
              <a:ext uri="{FF2B5EF4-FFF2-40B4-BE49-F238E27FC236}">
                <a16:creationId xmlns:a16="http://schemas.microsoft.com/office/drawing/2014/main" id="{AA98B767-7EDA-4F59-AD4F-0CCE5BD0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6248-FFBA-421B-A136-3151016F0A7A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77610CD3-994C-4416-8A28-FD54603A4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Summary of Direction of Bias</a:t>
            </a:r>
          </a:p>
        </p:txBody>
      </p:sp>
      <p:graphicFrame>
        <p:nvGraphicFramePr>
          <p:cNvPr id="100382" name="Group 30">
            <a:extLst>
              <a:ext uri="{FF2B5EF4-FFF2-40B4-BE49-F238E27FC236}">
                <a16:creationId xmlns:a16="http://schemas.microsoft.com/office/drawing/2014/main" id="{713DD5AA-9C1D-4C81-B246-1CD3016A976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1905000"/>
          <a:ext cx="7772400" cy="41148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72856578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2335058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38380241"/>
                    </a:ext>
                  </a:extLst>
                </a:gridCol>
              </a:tblGrid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PE" altLang="es-PE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Corr(</a:t>
                      </a:r>
                      <a:r>
                        <a:rPr kumimoji="0" lang="en-US" altLang="es-PE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s-PE" sz="3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s-PE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x</a:t>
                      </a:r>
                      <a:r>
                        <a:rPr kumimoji="0" lang="en-US" altLang="es-PE" sz="3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Corr(</a:t>
                      </a:r>
                      <a:r>
                        <a:rPr kumimoji="0" lang="en-US" altLang="es-PE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s-PE" sz="3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s-PE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x</a:t>
                      </a:r>
                      <a:r>
                        <a:rPr kumimoji="0" lang="en-US" altLang="es-PE" sz="3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&lt;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s-PE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322911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  <a:r>
                        <a:rPr kumimoji="0" lang="en-US" altLang="es-PE" sz="3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&gt;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 bias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Negative bias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281415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  <a:r>
                        <a:rPr kumimoji="0" lang="en-US" altLang="es-PE" sz="3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&lt;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s-PE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Negative bias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PE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 bias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017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B05625F-14AA-46AD-83FD-617F0692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D32A6D8-4C07-488A-A575-5E32C837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2F9E-526D-4446-900D-41F34E1B566D}" type="slidenum">
              <a:rPr lang="en-US" altLang="es-PE"/>
              <a:pPr/>
              <a:t>18</a:t>
            </a:fld>
            <a:endParaRPr lang="en-US" altLang="es-PE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1554F2D0-7819-4E0C-AFC3-E70DA19E8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Omitted Variable Bias Summary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5AAE5F-802A-484A-95F3-1DBC8DD6C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Two cases where bias is equal to zero</a:t>
            </a:r>
          </a:p>
          <a:p>
            <a:pPr lvl="1">
              <a:lnSpc>
                <a:spcPct val="90000"/>
              </a:lnSpc>
            </a:pP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/>
              <a:t> = 0, that is 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r>
              <a:rPr lang="en-US" altLang="es-PE"/>
              <a:t> doesn’t really belong in model</a:t>
            </a:r>
          </a:p>
          <a:p>
            <a:pPr lvl="1">
              <a:lnSpc>
                <a:spcPct val="90000"/>
              </a:lnSpc>
            </a:pP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r>
              <a:rPr lang="en-US" altLang="es-PE"/>
              <a:t> are uncorrelated in the sample</a:t>
            </a:r>
          </a:p>
          <a:p>
            <a:pPr>
              <a:lnSpc>
                <a:spcPct val="90000"/>
              </a:lnSpc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If correlation between x</a:t>
            </a:r>
            <a:r>
              <a:rPr lang="en-US" altLang="es-PE" baseline="-25000"/>
              <a:t>2</a:t>
            </a:r>
            <a:r>
              <a:rPr lang="en-US" altLang="es-PE"/>
              <a:t> , x</a:t>
            </a:r>
            <a:r>
              <a:rPr lang="en-US" altLang="es-PE" baseline="-25000"/>
              <a:t>1</a:t>
            </a:r>
            <a:r>
              <a:rPr lang="en-US" altLang="es-PE"/>
              <a:t> and x</a:t>
            </a:r>
            <a:r>
              <a:rPr lang="en-US" altLang="es-PE" baseline="-25000"/>
              <a:t>2 </a:t>
            </a:r>
            <a:r>
              <a:rPr lang="en-US" altLang="es-PE"/>
              <a:t>, y is the same direction, bias will be positive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correlation between x</a:t>
            </a:r>
            <a:r>
              <a:rPr lang="en-US" altLang="es-PE" baseline="-25000"/>
              <a:t>2</a:t>
            </a:r>
            <a:r>
              <a:rPr lang="en-US" altLang="es-PE"/>
              <a:t> , x</a:t>
            </a:r>
            <a:r>
              <a:rPr lang="en-US" altLang="es-PE" baseline="-25000"/>
              <a:t>1</a:t>
            </a:r>
            <a:r>
              <a:rPr lang="en-US" altLang="es-PE"/>
              <a:t> and x</a:t>
            </a:r>
            <a:r>
              <a:rPr lang="en-US" altLang="es-PE" baseline="-25000"/>
              <a:t>2 </a:t>
            </a:r>
            <a:r>
              <a:rPr lang="en-US" altLang="es-PE"/>
              <a:t>, y is the opposite direction, bias will be negative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4FA3B1A-D764-44AF-B559-C4B9B1FD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58689F6-E561-4C96-83DD-6D19DF0D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72EE-F573-4F4D-BEE1-3D21F50895E2}" type="slidenum">
              <a:rPr lang="en-US" altLang="es-PE"/>
              <a:pPr/>
              <a:t>19</a:t>
            </a:fld>
            <a:endParaRPr lang="en-US" altLang="es-PE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5DE602A-4FE8-46F3-8B70-A5F59F716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More General Case</a:t>
            </a:r>
          </a:p>
        </p:txBody>
      </p:sp>
      <p:sp>
        <p:nvSpPr>
          <p:cNvPr id="1024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CA89A1-43EF-4B6A-AE11-891D706B4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Technically, can only sign the bias for the more general case if all of the included </a:t>
            </a:r>
            <a:r>
              <a:rPr lang="en-US" altLang="es-PE" i="1"/>
              <a:t>x</a:t>
            </a:r>
            <a:r>
              <a:rPr lang="en-US" altLang="es-PE"/>
              <a:t>’s are uncorrelated</a:t>
            </a:r>
          </a:p>
          <a:p>
            <a:pPr>
              <a:lnSpc>
                <a:spcPct val="90000"/>
              </a:lnSpc>
            </a:pP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Typically, then, we work through the bias assuming the </a:t>
            </a:r>
            <a:r>
              <a:rPr lang="en-US" altLang="es-PE" i="1"/>
              <a:t>x</a:t>
            </a:r>
            <a:r>
              <a:rPr lang="en-US" altLang="es-PE"/>
              <a:t>’s are uncorrelated, as a useful guide even if this assumption is not strictly true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3EBFC9D-02DF-4E2E-B757-41BA3521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6C99B86-7ED9-4D61-B526-435F4D9A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54A-0AC9-48D8-9AE5-EC987AE200D3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5F45ACC-24D1-4799-A830-E2A1354C6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Parallels with Simple Regression</a:t>
            </a: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78C410B-AC7C-4F52-B6D7-0FBB3D929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/>
              <a:t> is still the intercept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/>
              <a:t> to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/>
              <a:t> all called slope parameters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u</a:t>
            </a:r>
            <a:r>
              <a:rPr lang="en-US" altLang="es-PE"/>
              <a:t> is still the error term (or disturbance)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Still need to make a zero conditional mean assumption, so now assume that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E(</a:t>
            </a:r>
            <a:r>
              <a:rPr lang="en-US" altLang="es-PE" i="1"/>
              <a:t>u|x</a:t>
            </a:r>
            <a:r>
              <a:rPr lang="en-US" altLang="es-PE" i="1" baseline="-25000"/>
              <a:t>1</a:t>
            </a:r>
            <a:r>
              <a:rPr lang="en-US" altLang="es-PE" i="1"/>
              <a:t>,x</a:t>
            </a:r>
            <a:r>
              <a:rPr lang="en-US" altLang="es-PE" i="1" baseline="-25000"/>
              <a:t>2</a:t>
            </a:r>
            <a:r>
              <a:rPr lang="en-US" altLang="es-PE" i="1"/>
              <a:t>, …,x</a:t>
            </a:r>
            <a:r>
              <a:rPr lang="en-US" altLang="es-PE" i="1" baseline="-25000"/>
              <a:t>k</a:t>
            </a:r>
            <a:r>
              <a:rPr lang="en-US" altLang="es-PE"/>
              <a:t>) = 0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Still minimizing the sum of squared residuals, so have k+1 first order conditions</a:t>
            </a:r>
            <a:endParaRPr lang="en-US" altLang="es-PE" baseline="-2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66D11602-AA29-4D46-B750-97B740E5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0AF45AFF-1A0B-404B-AB92-80E7823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644A-6149-4FAE-81C6-7CA4565224F9}" type="slidenum">
              <a:rPr lang="en-US" altLang="es-PE"/>
              <a:pPr/>
              <a:t>20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821F4964-E377-4BAB-BF7E-493309E0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Variance of the OLS Estimators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0B6D6FD-BA3E-45ED-B509-1A4B4E3E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Now we know that the sampling distribution of our estimate is centered around the true parameter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Want to think about how spread out this distribution is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Much easier to think about this variance under an additional assumption, so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Assume Var(</a:t>
            </a:r>
            <a:r>
              <a:rPr lang="en-US" altLang="es-PE" sz="3200" i="1"/>
              <a:t>u|x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, 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,…, x</a:t>
            </a:r>
            <a:r>
              <a:rPr lang="en-US" altLang="es-PE" sz="3200" i="1" baseline="-25000"/>
              <a:t>k</a:t>
            </a:r>
            <a:r>
              <a:rPr lang="en-US" altLang="es-PE" sz="3200"/>
              <a:t>) = </a:t>
            </a:r>
            <a:r>
              <a:rPr lang="en-US" altLang="es-PE" sz="3200" i="1">
                <a:latin typeface="Symbol" panose="05050102010706020507" pitchFamily="18" charset="2"/>
              </a:rPr>
              <a:t>s</a:t>
            </a:r>
            <a:r>
              <a:rPr lang="en-US" altLang="es-PE" sz="3200" baseline="30000"/>
              <a:t>2</a:t>
            </a:r>
            <a:r>
              <a:rPr lang="en-US" altLang="es-PE" sz="3200"/>
              <a:t> (Homoskedasticity)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0EEE819-0A1F-486F-9491-1CC7215D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A1D724A-9CF3-4457-8BBA-5143B23D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E6A0-235D-4787-AA47-345E278E348F}" type="slidenum">
              <a:rPr lang="en-US" altLang="es-PE"/>
              <a:pPr/>
              <a:t>21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4DECADF-1926-4547-8440-0A5B5013B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Variance of OLS (cont)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656BD4-0D70-4CC5-98CF-AFDF336CB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Let </a:t>
            </a:r>
            <a:r>
              <a:rPr lang="en-US" altLang="es-PE" b="1" i="1"/>
              <a:t>x</a:t>
            </a:r>
            <a:r>
              <a:rPr lang="en-US" altLang="es-PE"/>
              <a:t> stand for (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, x</a:t>
            </a:r>
            <a:r>
              <a:rPr lang="en-US" altLang="es-PE" i="1" baseline="-25000"/>
              <a:t>2</a:t>
            </a:r>
            <a:r>
              <a:rPr lang="en-US" altLang="es-PE" i="1"/>
              <a:t>,…x</a:t>
            </a:r>
            <a:r>
              <a:rPr lang="en-US" altLang="es-PE" i="1" baseline="-25000"/>
              <a:t>k</a:t>
            </a:r>
            <a:r>
              <a:rPr lang="en-US" altLang="es-PE"/>
              <a:t>)</a:t>
            </a:r>
          </a:p>
          <a:p>
            <a:r>
              <a:rPr lang="en-US" altLang="es-PE"/>
              <a:t> Assuming that Var(</a:t>
            </a:r>
            <a:r>
              <a:rPr lang="en-US" altLang="es-PE" i="1"/>
              <a:t>u</a:t>
            </a:r>
            <a:r>
              <a:rPr lang="en-US" altLang="es-PE"/>
              <a:t>|</a:t>
            </a:r>
            <a:r>
              <a:rPr lang="en-US" altLang="es-PE" b="1" i="1"/>
              <a:t>x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 also implies that Var(</a:t>
            </a:r>
            <a:r>
              <a:rPr lang="en-US" altLang="es-PE" i="1"/>
              <a:t>y</a:t>
            </a:r>
            <a:r>
              <a:rPr lang="en-US" altLang="es-PE"/>
              <a:t>| </a:t>
            </a:r>
            <a:r>
              <a:rPr lang="en-US" altLang="es-PE" b="1" i="1"/>
              <a:t>x</a:t>
            </a:r>
            <a:r>
              <a:rPr lang="en-US" altLang="es-PE"/>
              <a:t>) = 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 baseline="30000"/>
          </a:p>
          <a:p>
            <a:r>
              <a:rPr lang="en-US" altLang="es-PE" baseline="30000"/>
              <a:t> </a:t>
            </a:r>
            <a:r>
              <a:rPr lang="en-US" altLang="es-PE"/>
              <a:t>The 4 assumptions for unbiasedness, plus this homoskedasticity assumption are known as the Gauss-Markov assumptions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 baseline="3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A0CF2CE-7782-490A-9EB6-9CAC39F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C3A3428-67D5-409E-819B-1F6BBFB7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1828-BE69-4238-B16A-41D38E8F99CC}" type="slidenum">
              <a:rPr lang="en-US" altLang="es-PE"/>
              <a:pPr/>
              <a:t>22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46BE9AA-77B6-459B-B109-1FC7F9CF7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Variance of OLS (cont)</a:t>
            </a:r>
          </a:p>
        </p:txBody>
      </p:sp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0E859038-6C61-437C-8179-1B6751F48A8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1900238"/>
          <a:ext cx="8077200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Equation" r:id="rId3" imgW="2438280" imgH="1244520" progId="Equation.3">
                  <p:embed/>
                </p:oleObj>
              </mc:Choice>
              <mc:Fallback>
                <p:oleObj name="Equation" r:id="rId3" imgW="2438280" imgH="1244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0238"/>
                        <a:ext cx="8077200" cy="412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DC25CC9-9213-4987-9F1C-C9D1CA8A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0B99813-CDBB-4CD7-896D-F722738D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3592-5FB4-44AA-A681-31C2271EAF16}" type="slidenum">
              <a:rPr lang="en-US" altLang="es-PE"/>
              <a:pPr/>
              <a:t>23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7D3AE9F-1D1D-4B02-890E-827697197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Components of OLS Variances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524A34-518F-4A4D-A3A4-9A741352A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The error variance:  a larger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 implies a larger variance for the OLS estimators</a:t>
            </a:r>
          </a:p>
          <a:p>
            <a:r>
              <a:rPr lang="en-US" altLang="es-PE"/>
              <a:t> The total sample variation: a larger SST</a:t>
            </a:r>
            <a:r>
              <a:rPr lang="en-US" altLang="es-PE" baseline="-25000"/>
              <a:t>j</a:t>
            </a:r>
            <a:r>
              <a:rPr lang="en-US" altLang="es-PE"/>
              <a:t> implies a smaller variance for the estimators</a:t>
            </a:r>
          </a:p>
          <a:p>
            <a:r>
              <a:rPr lang="en-US" altLang="es-PE"/>
              <a:t> Linear relationships among the independent variables: a larger R</a:t>
            </a:r>
            <a:r>
              <a:rPr lang="en-US" altLang="es-PE" baseline="-25000"/>
              <a:t>j</a:t>
            </a:r>
            <a:r>
              <a:rPr lang="en-US" altLang="es-PE" baseline="30000"/>
              <a:t>2</a:t>
            </a:r>
            <a:r>
              <a:rPr lang="en-US" altLang="es-PE"/>
              <a:t> implies a larger variance for the estimators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B3A89D0-8F65-4846-B5AB-AE13067E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4BE7CFA-4270-40A8-A4F8-17D2FA7B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2190-91EF-4AD9-880A-3C0B198005DB}" type="slidenum">
              <a:rPr lang="en-US" altLang="es-PE"/>
              <a:pPr/>
              <a:t>24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6BA9752-1937-425D-B94D-002073215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Misspecified Models</a:t>
            </a:r>
          </a:p>
        </p:txBody>
      </p:sp>
      <p:graphicFrame>
        <p:nvGraphicFramePr>
          <p:cNvPr id="107523" name="Object 3">
            <a:extLst>
              <a:ext uri="{FF2B5EF4-FFF2-40B4-BE49-F238E27FC236}">
                <a16:creationId xmlns:a16="http://schemas.microsoft.com/office/drawing/2014/main" id="{633FB6C6-01F0-4140-8D06-800C9DD0E97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38200" y="2165350"/>
          <a:ext cx="77724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Equation" r:id="rId3" imgW="2527200" imgH="1168200" progId="Equation.3">
                  <p:embed/>
                </p:oleObj>
              </mc:Choice>
              <mc:Fallback>
                <p:oleObj name="Equation" r:id="rId3" imgW="2527200" imgH="116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65350"/>
                        <a:ext cx="7772400" cy="359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344164A-687D-485C-A04E-4F2209D8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FB42AB4-AED4-4DBF-B7F1-F1DD8E22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5300-B6EF-4089-B0DF-B4284E230680}" type="slidenum">
              <a:rPr lang="en-US" altLang="es-PE"/>
              <a:pPr/>
              <a:t>25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0E76C43D-BDD8-459D-B0C4-5E72210DB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Misspecified Models (cont)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8553BC-535A-421B-A6E8-258B99C1A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While the variance of the estimator is smaller for the misspecified model, unless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 = 0 the misspecified model is biased</a:t>
            </a:r>
          </a:p>
          <a:p>
            <a:endParaRPr lang="en-US" altLang="es-PE"/>
          </a:p>
          <a:p>
            <a:r>
              <a:rPr lang="en-US" altLang="es-PE"/>
              <a:t> As the sample size grows, the variance of each estimator shrinks to zero, making the variance difference less important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5F605F77-44BF-4588-BEC2-992BCC41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D3872650-D6EF-4160-8806-8CF93B1C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913C-E74E-4B4F-B5FD-AE9E887D9E78}" type="slidenum">
              <a:rPr lang="en-US" altLang="es-PE"/>
              <a:pPr/>
              <a:t>26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2A59FE16-8C24-440F-82B5-E82E34C1D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Estimating the Error Variance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AE8F49-C21B-4A94-A790-EFF09A3C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We don’t know what the error variance, </a:t>
            </a:r>
            <a:r>
              <a:rPr lang="en-US" altLang="es-PE" sz="3200" i="1">
                <a:latin typeface="Symbol" panose="05050102010706020507" pitchFamily="18" charset="2"/>
              </a:rPr>
              <a:t>s</a:t>
            </a:r>
            <a:r>
              <a:rPr lang="en-US" altLang="es-PE" sz="3200" baseline="30000"/>
              <a:t>2</a:t>
            </a:r>
            <a:r>
              <a:rPr lang="en-US" altLang="es-PE" sz="3200"/>
              <a:t>, is, because we don’t observe the errors, </a:t>
            </a:r>
            <a:r>
              <a:rPr lang="en-US" altLang="es-PE" sz="3200" i="1"/>
              <a:t>u</a:t>
            </a:r>
            <a:r>
              <a:rPr lang="en-US" altLang="es-PE" sz="3200" baseline="-25000"/>
              <a:t>i</a:t>
            </a:r>
            <a:endParaRPr lang="en-US" altLang="es-PE" sz="320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What we observe are the residuals, </a:t>
            </a:r>
            <a:r>
              <a:rPr lang="en-US" altLang="es-PE" sz="3200" i="1">
                <a:cs typeface="Times New Roman" panose="02020603050405020304" pitchFamily="18" charset="0"/>
              </a:rPr>
              <a:t>û</a:t>
            </a:r>
            <a:r>
              <a:rPr lang="en-US" altLang="es-PE" sz="3200" baseline="-25000">
                <a:cs typeface="Times New Roman" panose="02020603050405020304" pitchFamily="18" charset="0"/>
              </a:rPr>
              <a:t>i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 baseline="-25000"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We can use the residuals to form an estimate of the error variance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D09D6730-0CC6-4F05-92BB-1698A37E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3384783F-03BB-45C3-B12C-5A89AC14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650E-9E7E-4F7B-99AC-DD77C0AE641C}" type="slidenum">
              <a:rPr lang="en-US" altLang="es-PE"/>
              <a:pPr/>
              <a:t>27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47646A9-659C-4066-B0D1-20C105974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Error Variance Estimate (cont)</a:t>
            </a:r>
          </a:p>
        </p:txBody>
      </p:sp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id="{D62F99D8-15CF-410A-9B99-1E51967F9A2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609600" y="1763713"/>
          <a:ext cx="73914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Equation" r:id="rId3" imgW="2031840" imgH="558720" progId="Equation.3">
                  <p:embed/>
                </p:oleObj>
              </mc:Choice>
              <mc:Fallback>
                <p:oleObj name="Equation" r:id="rId3" imgW="203184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63713"/>
                        <a:ext cx="73914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AD4D36-A06A-4298-A54F-D78DAD404E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 </a:t>
            </a:r>
            <a:r>
              <a:rPr lang="en-US" altLang="es-PE" i="1"/>
              <a:t>df</a:t>
            </a:r>
            <a:r>
              <a:rPr lang="en-US" altLang="es-PE"/>
              <a:t> = </a:t>
            </a:r>
            <a:r>
              <a:rPr lang="en-US" altLang="es-PE" i="1"/>
              <a:t>n</a:t>
            </a:r>
            <a:r>
              <a:rPr lang="en-US" altLang="es-PE"/>
              <a:t> – (</a:t>
            </a:r>
            <a:r>
              <a:rPr lang="en-US" altLang="es-PE" i="1"/>
              <a:t>k</a:t>
            </a:r>
            <a:r>
              <a:rPr lang="en-US" altLang="es-PE"/>
              <a:t> + 1), or </a:t>
            </a:r>
            <a:r>
              <a:rPr lang="en-US" altLang="es-PE" i="1"/>
              <a:t>df</a:t>
            </a:r>
            <a:r>
              <a:rPr lang="en-US" altLang="es-PE"/>
              <a:t> = </a:t>
            </a:r>
            <a:r>
              <a:rPr lang="en-US" altLang="es-PE" i="1"/>
              <a:t>n</a:t>
            </a:r>
            <a:r>
              <a:rPr lang="en-US" altLang="es-PE"/>
              <a:t> – </a:t>
            </a:r>
            <a:r>
              <a:rPr lang="en-US" altLang="es-PE" i="1"/>
              <a:t>k</a:t>
            </a:r>
            <a:r>
              <a:rPr lang="en-US" altLang="es-PE"/>
              <a:t> – 1</a:t>
            </a:r>
          </a:p>
          <a:p>
            <a:pPr>
              <a:lnSpc>
                <a:spcPct val="90000"/>
              </a:lnSpc>
            </a:pPr>
            <a:r>
              <a:rPr lang="en-US" altLang="es-PE" i="1"/>
              <a:t> df</a:t>
            </a:r>
            <a:r>
              <a:rPr lang="en-US" altLang="es-PE"/>
              <a:t> (i.e. degrees of freedom) is the (number of observations) – (number of estimated parameters)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C6F2174-9B46-4234-BE2A-72C60AB7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EE2B1E9-9BDD-4B55-B4D1-623F307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0F7-CE20-412A-BAA1-20A8AF5AD094}" type="slidenum">
              <a:rPr lang="en-US" altLang="es-PE"/>
              <a:pPr/>
              <a:t>28</a:t>
            </a:fld>
            <a:endParaRPr lang="en-US" altLang="es-PE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0EC5936-5773-4739-9C1E-1A101605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Gauss-Markov Theorem</a:t>
            </a:r>
          </a:p>
        </p:txBody>
      </p:sp>
      <p:sp>
        <p:nvSpPr>
          <p:cNvPr id="1157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AB97F3-8329-4A1D-9A1F-94BF18373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Given our 5 Gauss-Markov Assumptions it can be shown that OLS is “BLUE”</a:t>
            </a:r>
          </a:p>
          <a:p>
            <a:r>
              <a:rPr lang="en-US" altLang="es-PE"/>
              <a:t> Best</a:t>
            </a:r>
          </a:p>
          <a:p>
            <a:r>
              <a:rPr lang="en-US" altLang="es-PE"/>
              <a:t> Linear</a:t>
            </a:r>
          </a:p>
          <a:p>
            <a:r>
              <a:rPr lang="en-US" altLang="es-PE"/>
              <a:t> Unbiased</a:t>
            </a:r>
          </a:p>
          <a:p>
            <a:r>
              <a:rPr lang="en-US" altLang="es-PE"/>
              <a:t> Estimator</a:t>
            </a:r>
          </a:p>
          <a:p>
            <a:r>
              <a:rPr lang="en-US" altLang="es-PE"/>
              <a:t> Thus, if the assumptions hold, use 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6C17592-58A1-4261-808E-80E584E7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A1D541A-35AB-4A04-8462-067961B3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C735-11CD-4C4B-B34E-A10B07BB8C8F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0DEB0A45-EB20-4E93-9FBF-85E6F800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Interpreting Multiple Regression</a:t>
            </a:r>
          </a:p>
        </p:txBody>
      </p:sp>
      <p:graphicFrame>
        <p:nvGraphicFramePr>
          <p:cNvPr id="84995" name="Object 3">
            <a:extLst>
              <a:ext uri="{FF2B5EF4-FFF2-40B4-BE49-F238E27FC236}">
                <a16:creationId xmlns:a16="http://schemas.microsoft.com/office/drawing/2014/main" id="{76E3E46A-8850-49CC-88AA-22E2A0E789D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38200" y="1855788"/>
          <a:ext cx="73120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3" imgW="2273040" imgH="1231560" progId="Equation.3">
                  <p:embed/>
                </p:oleObj>
              </mc:Choice>
              <mc:Fallback>
                <p:oleObj name="Equation" r:id="rId3" imgW="2273040" imgH="1231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55788"/>
                        <a:ext cx="7312025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4DBBC1F-3739-401A-9B6C-351F215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FF27304-A273-4DEA-8A88-F9E44C57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94AC-33E5-426B-92D6-EF257E2EE086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B18E61C3-2CF0-4E2E-A152-5A48D2E80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 “Partialling Out” Interpretation</a:t>
            </a:r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FA3F8DC2-0192-4BAB-8D9A-970E4F14E6B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92213" y="1917700"/>
          <a:ext cx="7062787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3" imgW="2082600" imgH="1206360" progId="Equation.3">
                  <p:embed/>
                </p:oleObj>
              </mc:Choice>
              <mc:Fallback>
                <p:oleObj name="Equation" r:id="rId3" imgW="2082600" imgH="1206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917700"/>
                        <a:ext cx="7062787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6441CD9-5A31-4FDA-8E2D-3A2AB30B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14D830D-4C20-4F79-9FFC-7E4BD070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0E1-355A-469E-8B54-C64929F4B2C1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E2F3683-6ABF-4887-99A4-54743AD33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“Partialling Out” continued</a:t>
            </a:r>
          </a:p>
        </p:txBody>
      </p:sp>
      <p:sp>
        <p:nvSpPr>
          <p:cNvPr id="87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C12923-5C53-4247-9C12-15F1CB548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Previous equation implies that regressing </a:t>
            </a:r>
            <a:r>
              <a:rPr lang="en-US" altLang="es-PE" i="1"/>
              <a:t>y</a:t>
            </a:r>
            <a:r>
              <a:rPr lang="en-US" altLang="es-PE"/>
              <a:t> on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baseline="-25000"/>
              <a:t> </a:t>
            </a:r>
            <a:r>
              <a:rPr lang="en-US" altLang="es-PE"/>
              <a:t>and 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r>
              <a:rPr lang="en-US" altLang="es-PE"/>
              <a:t> gives same effect of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/>
              <a:t> as regressing </a:t>
            </a:r>
            <a:r>
              <a:rPr lang="en-US" altLang="es-PE" i="1"/>
              <a:t>y</a:t>
            </a:r>
            <a:r>
              <a:rPr lang="en-US" altLang="es-PE"/>
              <a:t> on residuals from a regression of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/>
              <a:t> on 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endParaRPr lang="en-US" altLang="es-PE" baseline="-25000"/>
          </a:p>
          <a:p>
            <a:r>
              <a:rPr lang="en-US" altLang="es-PE"/>
              <a:t> This means only the part of </a:t>
            </a:r>
            <a:r>
              <a:rPr lang="en-US" altLang="es-PE" i="1"/>
              <a:t>x</a:t>
            </a:r>
            <a:r>
              <a:rPr lang="en-US" altLang="es-PE" i="1" baseline="-25000"/>
              <a:t>i1</a:t>
            </a:r>
            <a:r>
              <a:rPr lang="en-US" altLang="es-PE"/>
              <a:t> that is uncorrelated with </a:t>
            </a:r>
            <a:r>
              <a:rPr lang="en-US" altLang="es-PE" i="1"/>
              <a:t>x</a:t>
            </a:r>
            <a:r>
              <a:rPr lang="en-US" altLang="es-PE" i="1" baseline="-25000"/>
              <a:t>i2</a:t>
            </a:r>
            <a:r>
              <a:rPr lang="en-US" altLang="es-PE"/>
              <a:t> are being related to </a:t>
            </a:r>
            <a:r>
              <a:rPr lang="en-US" altLang="es-PE" i="1"/>
              <a:t>y</a:t>
            </a:r>
            <a:r>
              <a:rPr lang="en-US" altLang="es-PE" i="1" baseline="-25000"/>
              <a:t>i</a:t>
            </a:r>
            <a:r>
              <a:rPr lang="en-US" altLang="es-PE"/>
              <a:t> so we’re estimating the effect of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/>
              <a:t> on </a:t>
            </a:r>
            <a:r>
              <a:rPr lang="en-US" altLang="es-PE" i="1"/>
              <a:t>y</a:t>
            </a:r>
            <a:r>
              <a:rPr lang="en-US" altLang="es-PE"/>
              <a:t> after 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r>
              <a:rPr lang="en-US" altLang="es-PE"/>
              <a:t> has been “partialled out”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BD5AA91-C29E-4B59-A6FB-4491FF55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1FD0B4C-2187-4FAF-B708-135B031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11D-8FF5-42F3-9EB4-ABFDB7B49183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7734D59D-78E4-43E7-886B-F9928EF99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Simple vs Multiple Reg Estimate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5198EE3F-7957-4491-BD45-0D7817B04FF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2243138"/>
          <a:ext cx="81534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3" imgW="2984400" imgH="1269720" progId="Equation.3">
                  <p:embed/>
                </p:oleObj>
              </mc:Choice>
              <mc:Fallback>
                <p:oleObj name="Equation" r:id="rId3" imgW="2984400" imgH="1269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43138"/>
                        <a:ext cx="8153400" cy="347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F86E723D-97C1-4113-988C-9C598A8B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9414B6A8-72E7-4F84-AAFB-B8DE798D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1CDB-DBF0-47A3-9723-7EFB734B271E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FA2A6759-4749-4382-87D5-F6F79ECE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Goodness-of-Fit</a:t>
            </a:r>
          </a:p>
        </p:txBody>
      </p:sp>
      <p:graphicFrame>
        <p:nvGraphicFramePr>
          <p:cNvPr id="89091" name="Object 1027">
            <a:extLst>
              <a:ext uri="{FF2B5EF4-FFF2-40B4-BE49-F238E27FC236}">
                <a16:creationId xmlns:a16="http://schemas.microsoft.com/office/drawing/2014/main" id="{0BB12118-86CA-4E65-B69D-50A9E65F1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743075"/>
          <a:ext cx="7772400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4" name="Equation" r:id="rId3" imgW="3035160" imgH="1701720" progId="Equation.3">
                  <p:embed/>
                </p:oleObj>
              </mc:Choice>
              <mc:Fallback>
                <p:oleObj name="Equation" r:id="rId3" imgW="3035160" imgH="17017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43075"/>
                        <a:ext cx="7772400" cy="435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6AB4E29B-249D-45A7-9C67-1ADE4E5B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DEC31C4D-E2EC-43B2-A5EA-D4F1230C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4BF-154F-4E10-8F48-B67D5031F770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83B29290-12F3-43FB-B680-DBF54C79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Goodness-of-Fit (continued)</a:t>
            </a:r>
          </a:p>
        </p:txBody>
      </p:sp>
      <p:sp>
        <p:nvSpPr>
          <p:cNvPr id="9011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9935FC1-28CF-4C71-84C1-9001B6C3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How do we think about how well our sample regression line fits our sample data?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s-PE" sz="3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Can compute the fraction of the total sum of squares (SST) that is explained by the model, call this the R-squared of regression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s-PE" sz="3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R</a:t>
            </a:r>
            <a:r>
              <a:rPr lang="en-US" altLang="es-PE" sz="3200" baseline="30000"/>
              <a:t>2</a:t>
            </a:r>
            <a:r>
              <a:rPr lang="en-US" altLang="es-PE" sz="3200"/>
              <a:t> = SSE/SST = 1 – SSR/SST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008A4-30EB-47BA-8D7F-D1D1811F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C06F0-666B-4606-98C5-F6FC12C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9D97-76DB-4AAD-8747-92F58D4B3EDA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7949796-794F-4EE5-A6A3-37D9ED724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Goodness-of-Fit (continued)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78BAF15C-3443-49E5-8DF2-C83CF804E35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635375" y="1905000"/>
          <a:ext cx="21780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05000"/>
                        <a:ext cx="21780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3729F435-BE66-4793-A44A-F30017238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27225"/>
          <a:ext cx="71628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5" imgW="2641320" imgH="1269720" progId="Equation.3">
                  <p:embed/>
                </p:oleObj>
              </mc:Choice>
              <mc:Fallback>
                <p:oleObj name="Equation" r:id="rId5" imgW="264132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27225"/>
                        <a:ext cx="7162800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1074</TotalTime>
  <Words>1197</Words>
  <Application>Microsoft Office PowerPoint</Application>
  <PresentationFormat>Presentación en pantalla (4:3)</PresentationFormat>
  <Paragraphs>157</Paragraphs>
  <Slides>28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Times New Roman</vt:lpstr>
      <vt:lpstr>Wingdings</vt:lpstr>
      <vt:lpstr>Symbol</vt:lpstr>
      <vt:lpstr>Blueprint</vt:lpstr>
      <vt:lpstr>Microsoft Equation 3.0</vt:lpstr>
      <vt:lpstr>Multiple Regression Analysis</vt:lpstr>
      <vt:lpstr>Parallels with Simple Regression</vt:lpstr>
      <vt:lpstr>Interpreting Multiple Regression</vt:lpstr>
      <vt:lpstr>A “Partialling Out” Interpretation</vt:lpstr>
      <vt:lpstr>“Partialling Out” continued</vt:lpstr>
      <vt:lpstr>Simple vs Multiple Reg Estimate</vt:lpstr>
      <vt:lpstr>Presentación de PowerPoint</vt:lpstr>
      <vt:lpstr>Presentación de PowerPoint</vt:lpstr>
      <vt:lpstr>Goodness-of-Fit (continued)</vt:lpstr>
      <vt:lpstr>More about R-squared</vt:lpstr>
      <vt:lpstr>Presentación de PowerPoint</vt:lpstr>
      <vt:lpstr>Too Many or Too Few Variables</vt:lpstr>
      <vt:lpstr>Omitted Variable Bias</vt:lpstr>
      <vt:lpstr>Omitted Variable Bias (cont)</vt:lpstr>
      <vt:lpstr>Omitted Variable Bias (cont)</vt:lpstr>
      <vt:lpstr>Omitted Variable Bias (cont)</vt:lpstr>
      <vt:lpstr>Summary of Direction of Bias</vt:lpstr>
      <vt:lpstr>Omitted Variable Bias Summary</vt:lpstr>
      <vt:lpstr>The More General Case</vt:lpstr>
      <vt:lpstr>Presentación de PowerPoint</vt:lpstr>
      <vt:lpstr>Variance of OLS (cont)</vt:lpstr>
      <vt:lpstr>Variance of OLS (cont)</vt:lpstr>
      <vt:lpstr>Components of OLS Variances</vt:lpstr>
      <vt:lpstr>Misspecified Models</vt:lpstr>
      <vt:lpstr>Misspecified Models (cont)</vt:lpstr>
      <vt:lpstr>Presentación de PowerPoint</vt:lpstr>
      <vt:lpstr>Error Variance Estimate (cont)</vt:lpstr>
      <vt:lpstr>The Gauss-Markov Theorem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28</cp:revision>
  <cp:lastPrinted>1601-01-01T00:00:00Z</cp:lastPrinted>
  <dcterms:created xsi:type="dcterms:W3CDTF">1999-10-02T17:37:41Z</dcterms:created>
  <dcterms:modified xsi:type="dcterms:W3CDTF">2020-02-04T23:15:50Z</dcterms:modified>
</cp:coreProperties>
</file>