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6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  <p:sldId id="271" r:id="rId15"/>
    <p:sldId id="273" r:id="rId16"/>
    <p:sldId id="276" r:id="rId17"/>
    <p:sldId id="274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0929"/>
  </p:normalViewPr>
  <p:slideViewPr>
    <p:cSldViewPr>
      <p:cViewPr varScale="1">
        <p:scale>
          <a:sx n="67" d="100"/>
          <a:sy n="67" d="100"/>
        </p:scale>
        <p:origin x="13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16E8E4A-AF49-4741-BFF7-608704B62E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7E747E3-05B5-4922-89E9-6AF37824AB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DDCB8102-00F7-4836-A156-130BC2FFF52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E7A252BE-2711-4226-91CF-132A3EC6F0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45EA425C-CF27-4495-A8C0-7283ECBEC1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FCE18B74-6A52-4949-B28D-5DB25CA3E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3BFF81B-143B-43C8-9654-41D05A2CD4CB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680C418C-77CE-4B00-88B6-E5D8B9946A1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5EE1BD99-6253-4976-A712-B1AA45D88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F55F52EE-B325-4FF8-AC8C-EA1EF865859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96BB7F74-2BEF-4FB9-B474-522D5B13488D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A8EBA8A7-4F68-4CFB-BB8A-1D77513AE5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C112D988-92D8-4FB5-AAAF-5B71900C61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94CCC1B2-F41A-4CB2-94AD-4C15A8242C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8C6E7589-0AEB-411B-96BC-91C4155F74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A512B610-C077-4AC2-B5A0-07491CE48D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1B43D66A-0B19-42DC-A3C8-0A89730C86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856602EB-FB6A-4990-9FC6-290DE9E47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C9B67547-6DA5-4D11-ACDE-F4EA72015F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71A5EF5C-925D-48EE-BCAB-3CD10835E7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F69C891E-21D3-43A3-A584-4CD1A3626F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1D4BA610-6629-4309-A270-3E3607D28C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93E2CDB2-2430-42CC-B8B1-680AA39D40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8A3950CA-BA6C-44A0-A0F6-CD838100D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042740B9-B727-418F-8FAB-5D540F7798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2D17F6DE-E3D3-4086-90E0-AA9F22461B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1F92383E-D240-4582-81C9-9309FB566B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A3370C43-51B6-4A11-8F56-6CF64D6DA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37C605C8-13AD-4A61-A0BC-0B162A83FD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48DE7360-D7EB-4B94-BFB2-83DB924BE7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8AB74DE2-F7D8-40E4-AEAF-0BB641C8D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4E248C79-ADAA-448B-872E-302EE6F9D6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D274FEC8-1DA1-43C1-86D4-DFB434F49D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6937231D-63D7-49F6-9153-84186F2E0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B11A0333-DAB5-4C61-B75A-EAF390D285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5061B4BD-26FA-40CF-8F79-A299FE910D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2DD68F7B-CA0C-4174-93EF-960580773E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F730E760-CD67-4FF6-B72A-AD08BC1624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0E28F83F-D869-4EA8-BF04-DAE36FFD5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5BC8AF90-98FD-4A9A-B57B-E34DE78553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1FF252D5-A0F4-4985-9297-5EB34AA201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A492C98B-93E3-4725-A010-59F46A4632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8BE454B6-04C0-434E-820C-D45018EB8E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E7E00395-1BF3-4607-B70B-D6118709BB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0B443666-6970-47D5-9332-C3C07F859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70D78DEC-392E-49AB-817E-CFFBCF1D19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81F38703-D3AD-413F-ACCC-533FE95CBE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EF89A097-2EB8-4A0D-9F73-471CC76F41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EA735905-27AA-4E81-BD95-3B6B498A6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FBD9797A-BB07-4910-B6C0-B140783293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3AE4D564-99A6-4130-87DA-3E6D4C732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F44DF8A9-688A-43CC-8C12-4E895FAE84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B4AF91B7-BE91-4F9B-874E-56B989168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392D42DB-10C8-475D-B706-DE1893EC70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84B52D43-28B1-4E10-B51A-0485F6BDFD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BF3AB5F9-1939-476F-A148-53AE9ED3B4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DD64C02C-4748-4234-9B9C-6DF3E3A95B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5410C44F-5781-4C04-A4D5-7DF1954656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3411739F-5B94-4DB1-A272-FA0FB4B9B6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EBB7AC05-9ACB-467A-BED6-9836BC7B21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CB30CB52-C5E5-4BCF-930D-B802955C7C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7E7AF711-F8ED-4EAF-98A9-C7AED2AF2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E6DFA5AF-EDC2-45C6-A094-289588497F3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2D663478-BD4E-4808-8565-027C3343B3E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16605C49-F4CB-46AE-B5C3-8C0FF2B2521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C17D4AAE-A90D-4ADD-8092-99DAD26069F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89FAA9B8-C440-4F64-A05E-3B967E8E990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16C71F87-7A36-4140-B4BB-87FE5DE1344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525CD1ED-DB1B-48CE-88BA-C21B1194731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C647AE57-68EA-4900-8861-4F94655EEE4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C2CE50DA-7EEF-4865-845E-A2A6B350B9F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33C71155-2F26-4C3E-BFA3-637BD4F1A5A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89BA1EB4-6DA2-416C-96EA-D4188FE894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D553E84-FC72-4919-8967-0D53628EBE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08693923-AB88-4CE6-8587-BFF571F088EE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EFC54436-DBC4-4EC6-A773-487A7E1E63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95EDDEAE-9FBB-4829-BFCA-E235D00154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C61448-0B80-49EF-B5D7-037D737AA1EB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DEE5C-87C5-41EA-A2A9-88F80A84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BE1992-C5EF-4AF3-8F25-E9A47E665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BC613-9250-47DE-9715-0B497527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D260D-C861-4972-9928-498D0278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8BC0E-F505-43EE-96FE-0E0EE779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DEC29-FAD4-41ED-85B1-E533B52D703A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1902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D9E5B3-8E51-4A03-A8DD-E1C5D93B7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406233-58AD-41D1-B6D5-C745014AC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38339A-C86D-4057-A4BC-64513F82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FC121-1FBB-4FAA-8103-E3072AF2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27A2F-964F-4BAE-8F7C-00815957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B98ED-3B21-4341-8906-AD1CABBDB2E4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785823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6A2AB-D074-4131-BB40-2A665D1B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FCE380-4A18-436B-AA4B-A6E3C53E3F1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A655DB-3EC6-494E-A736-E8A11766D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9FA8C3-6BAB-4C95-BDDD-AE7FB42B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8C4C14-97C3-45BE-A8B5-C3A8F54A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4C254C-61CE-4103-BEC9-D0F5D44E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4C939E5-A27D-4ECD-9FCC-D552E726669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82707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ABBC0-68CD-48C1-AE96-D0AC0072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478E7-5F80-40AA-9873-CB3372CF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577D7-C7FB-476E-9F88-D776CA56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D2F3D7-FF91-4DBC-910C-65293022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420E1D-64B9-45D7-A1E6-1A07F7D1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43786-D5F0-4D1B-B823-D3E8600C0F05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05286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AF962-9CAF-468E-B5EA-40D300B7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BDF86D-10A4-4691-8C14-0841583FB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BF1FC-FB13-40A9-9ACE-92D47F82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D23A25-DB52-4400-A22B-E2BA2248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D473A-A138-4FB5-B3F0-DFBA845B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63023-EFDA-4D68-B7FC-B83996DBE4B7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21478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18D7C-B5E5-4BC0-AD43-23241461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986988-F2F7-4A64-95DB-9AEDB52BD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58F2D8-71E2-4009-9859-0EB51D82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FC7694-6271-44C2-890F-A6A7EEC8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927A83-33DD-4ADF-A801-EC39ECE3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7EC5A5-9251-4A40-BC3A-300E6EAA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957A6-C5F9-470C-86E4-01A5386EACE7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3067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188AF-9795-4307-B0EF-FB017F574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7C158-53B9-48C9-9754-006983336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14A7C5-5091-4339-ABB0-F647A773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FA5ABF-1960-4C85-9762-110C9E9ED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A775CE-3599-4235-B752-6DBD12968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BF0AD2-88DD-4202-B4A1-8364C7E5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7ECF05-64F6-4990-84E4-E877C90C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9500F5-BCF8-420F-B540-B12C50B2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C264B-2510-4C56-B049-7663734B5FC9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25634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3DACA-C612-496C-8591-C472F7C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6E6461-DA4F-46BB-B384-392D7D5E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F015DD-6F55-4136-886F-A51CE2E1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871EA9-C884-426E-9CDA-8EDB10AC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E8AAA-0D7E-4556-8291-06D776F5B86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57040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77CE1F-CA56-440F-A54C-671DA05B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A69E84-DE02-46A1-A8FE-C75C0747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E54D0-C9EE-4717-9FC9-EB90106D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54271-B8FD-4031-BCA9-4F5AFE4FD118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1633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4C338-A783-47CD-A796-9AFA2646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890F9C-9140-4EB4-9F05-2E1231399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038DB7-7C5E-4F99-8EBB-7DA7CCDE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DCEF14-4D6B-40F6-AAD8-EC1A460F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3D82ED-F0CA-4B95-A3E9-828B0EA9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597914-F5AC-47A9-B604-5C98DB4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9253C-48A8-4E84-A464-2CB68C103E56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15533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FC307-A3B1-4128-8729-953D13D2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8B5C3C-F85E-4378-8A77-CFB5D9C85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B68F6F-6EC5-4E4A-8505-7365F5E31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27CCF9-BCC4-4758-886C-3B847F76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DD3FA9-3FB5-404F-B794-D7852779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DE1EE2-ED4F-42A0-B6C4-13E1A2ED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0A1C7-8DB2-4471-84CB-06896CA30B4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51427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AE70998-46F6-4DFD-8C96-D8F33FB7567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FF4C4EE2-1DC0-4A54-B38D-843C14F86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3657A0C0-3A95-4DFB-99C5-FDD04667FD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ADC2FF94-AC05-4314-B0CF-944EEBFE41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F61D09CB-E315-4C9B-BBDF-7D34BEA47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9E0E4FC0-A8F1-4F76-8F72-2958530696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31CC5DFB-B5EB-41F3-B340-9BF73F835B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FAD31E83-4B09-4306-807C-AF955F842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76239305-66D1-46D9-8B32-D8D224F294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D4EAAADD-7CF3-4B80-A1A5-3BCF6793B2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BE6B2318-DB6B-429D-8E7B-B8DFC5BB51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8E1E1EC4-274D-43DF-AB8B-F098CFC43F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231ACB57-4A54-42EC-B5C2-10EA2C4727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52AFD660-90BD-41B7-9CBB-DC6AB5FD01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31FCB641-8CF6-4D9D-9879-0885CB4692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5DD3C4F9-1F53-4F73-B566-D26A23ED84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FAF0A38F-0B04-4C6B-B291-5E9E688DA1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0D1F6A6C-5CAB-410D-A73C-5F6720952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63F7DA7E-FF86-48C4-86C2-D4F55CFFA3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45E4CD06-902F-4768-8B46-80EE1E687A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B943DBBF-2A2B-471E-B86F-E6FF1D880E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5B7C091D-5FD7-4F66-ABF4-584D3CF7C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F762F5E8-1441-45B6-AFEA-1073005201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3D659565-08FB-4518-A5F1-3823831539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41E05F4E-FB84-421F-BCC2-89C5715D3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3243F94A-27C5-4F1E-B14C-4EAB4BFB4A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A595E95C-4FA6-4E3E-A149-11B69BA02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8985DC81-30E3-4724-953C-600589525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42C40F2C-FEA6-4BB7-A3FC-DDCFB75CEE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01DBE4BE-1B06-49EA-A153-0D77D11532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04E3143B-85E1-43F4-BA18-AC2358BAFB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60DEE368-3E7D-4407-ACE9-9E978E303F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0CDE7D3C-75FA-4A35-8610-255DFF392A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B6C6CEDF-AC50-480B-AE70-80206D424E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9401A5DE-DBCC-4BE0-B7A7-D1FEDFBA03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A8ABA2E2-8933-417A-A5AF-7A941CBE3B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D36AC686-0EF4-4E55-AEA9-76CBEC614A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0DA62A33-95B9-4909-8E75-CEEA1B81EB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3055A1E2-2D4B-4B64-9B9C-9C962028F1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E7B32F99-5773-4E5E-8712-DDB0AE687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CF10BC75-2030-4F26-9889-7A5BFFE864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D9F37D1B-177E-4CFF-8F64-7C3FDDD891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9B0D6844-2B18-47AB-91E9-9FC8C76C40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12B28320-02EE-4F49-B4C3-A88D30C85E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4A1D041C-F68D-40C2-BB9E-1159BE6085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C7175327-A8B0-436D-B5AD-B482160276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01FA4362-480E-462A-809F-5F1057A6B5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D8840480-8FE2-4EC1-B8F2-F293F6D136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5005035E-742A-498F-A564-EEF1935F17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201BFAFD-4387-48E4-B5AE-6C3E3B8890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40CA8307-C6A8-4C68-8744-72FFCDA750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7716AA23-0822-46AB-B8D6-675AE5FC13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CB3F439A-EFF8-41B8-B8FB-0705D5B439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5DE6326C-4B88-45F8-89D2-1A776C78A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AFA70214-B404-4B6C-8AB8-A46889DDA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0BE1506A-A684-475C-AC17-5DD9E3F6B22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2E882B17-9C7F-46FA-A518-489FC30EFAC4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7423CA19-5EE3-4EAC-9E0D-34E13C51A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6B45BAF0-A42C-4873-B52A-E200D25D653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7538A9F3-85D0-4A86-A48D-EBF84F981E2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F7FF9865-C799-45BB-936F-DDFFAD525D3C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E69B0762-A362-4519-9DB9-36DFBFACA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B8D60A0-4749-4049-9B04-1A03BDD85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F0E81E1F-3A67-452D-9911-961ED0455D4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DB3F47CA-5F2E-4294-812E-7B30732D69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0F229B12-C92E-4CFC-828D-6277F9E1B5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6F64E871-B390-4155-A221-76E4009FCF7E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24E74BBE-EEE5-4D4C-99FD-BE920089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477B598B-CD14-42E8-ABB3-698A4C10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C33E-D549-4FEB-AF5B-249F2239EA7C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182EF5D1-598B-4DD1-9904-C4C6D61E9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Multiple Regression Analysis</a:t>
            </a:r>
          </a:p>
        </p:txBody>
      </p:sp>
      <p:sp>
        <p:nvSpPr>
          <p:cNvPr id="839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C705814-476B-429E-B2D1-3212AF8FA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 i="1"/>
              <a:t> y =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0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 + . . .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 + u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s-PE" sz="3200" i="1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2. Inference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DF6E7E1-EF8F-4AD4-92F1-4F80D49D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FAB15BE-9C04-4A61-8366-C26D1242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F213-8FE7-450A-B7C7-C006A3A33E45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11329269-24EE-4839-8C7B-A7B1E3350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One-Sided Alternatives (cont)</a:t>
            </a:r>
          </a:p>
        </p:txBody>
      </p:sp>
      <p:sp>
        <p:nvSpPr>
          <p:cNvPr id="952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4779565-C1A5-4912-9EBD-39C2711F2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Having picked a significance level, </a:t>
            </a:r>
            <a:r>
              <a:rPr lang="en-US" altLang="es-PE">
                <a:latin typeface="Symbol" panose="05050102010706020507" pitchFamily="18" charset="2"/>
              </a:rPr>
              <a:t>a</a:t>
            </a:r>
            <a:r>
              <a:rPr lang="en-US" altLang="es-PE"/>
              <a:t>, we look up the (1 – </a:t>
            </a:r>
            <a:r>
              <a:rPr lang="en-US" altLang="es-PE">
                <a:latin typeface="Symbol" panose="05050102010706020507" pitchFamily="18" charset="2"/>
              </a:rPr>
              <a:t>a</a:t>
            </a:r>
            <a:r>
              <a:rPr lang="en-US" altLang="es-PE"/>
              <a:t>)</a:t>
            </a:r>
            <a:r>
              <a:rPr lang="en-US" altLang="es-PE" baseline="30000"/>
              <a:t>th</a:t>
            </a:r>
            <a:r>
              <a:rPr lang="en-US" altLang="es-PE"/>
              <a:t> percentile in a </a:t>
            </a:r>
            <a:r>
              <a:rPr lang="en-US" altLang="es-PE" i="1"/>
              <a:t>t</a:t>
            </a:r>
            <a:r>
              <a:rPr lang="en-US" altLang="es-PE"/>
              <a:t> distribution with </a:t>
            </a:r>
            <a:r>
              <a:rPr lang="en-US" altLang="es-PE" i="1"/>
              <a:t>n – k</a:t>
            </a:r>
            <a:r>
              <a:rPr lang="en-US" altLang="es-PE"/>
              <a:t> – 1 df and call this </a:t>
            </a:r>
            <a:r>
              <a:rPr lang="en-US" altLang="es-PE" i="1"/>
              <a:t>c</a:t>
            </a:r>
            <a:r>
              <a:rPr lang="en-US" altLang="es-PE"/>
              <a:t>, the critical value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We can reject the null hypothesis if the </a:t>
            </a:r>
            <a:r>
              <a:rPr lang="en-US" altLang="es-PE" i="1"/>
              <a:t>t</a:t>
            </a:r>
            <a:r>
              <a:rPr lang="en-US" altLang="es-PE"/>
              <a:t> statistic is greater than the critical value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the </a:t>
            </a:r>
            <a:r>
              <a:rPr lang="en-US" altLang="es-PE" i="1"/>
              <a:t>t</a:t>
            </a:r>
            <a:r>
              <a:rPr lang="en-US" altLang="es-PE"/>
              <a:t> statistic is less than the critical value then we fail to reject the null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ie de página 2">
            <a:extLst>
              <a:ext uri="{FF2B5EF4-FFF2-40B4-BE49-F238E27FC236}">
                <a16:creationId xmlns:a16="http://schemas.microsoft.com/office/drawing/2014/main" id="{08C7B048-01B0-44BA-8546-D93C66B2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14" name="Marcador de número de diapositiva 3">
            <a:extLst>
              <a:ext uri="{FF2B5EF4-FFF2-40B4-BE49-F238E27FC236}">
                <a16:creationId xmlns:a16="http://schemas.microsoft.com/office/drawing/2014/main" id="{C22F27E8-D7B3-47F7-B66B-3BFB5AB3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30C6-241F-45F2-B16B-E7A97D76C238}" type="slidenum">
              <a:rPr lang="en-US" altLang="es-PE"/>
              <a:pPr/>
              <a:t>11</a:t>
            </a:fld>
            <a:endParaRPr lang="en-US" altLang="es-PE"/>
          </a:p>
        </p:txBody>
      </p:sp>
      <p:pic>
        <p:nvPicPr>
          <p:cNvPr id="94210" name="Picture 2">
            <a:extLst>
              <a:ext uri="{FF2B5EF4-FFF2-40B4-BE49-F238E27FC236}">
                <a16:creationId xmlns:a16="http://schemas.microsoft.com/office/drawing/2014/main" id="{B394043B-9FA9-498C-BAB0-43EC00E840B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4130675"/>
            <a:ext cx="82931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212" name="Rectangle 4">
            <a:extLst>
              <a:ext uri="{FF2B5EF4-FFF2-40B4-BE49-F238E27FC236}">
                <a16:creationId xmlns:a16="http://schemas.microsoft.com/office/drawing/2014/main" id="{90240D7D-1CD0-4472-9266-EFFF85CB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71834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4000" i="1">
                <a:solidFill>
                  <a:schemeClr val="tx1"/>
                </a:solidFill>
              </a:rPr>
              <a:t>y</a:t>
            </a:r>
            <a:r>
              <a:rPr lang="en-US" altLang="es-PE" sz="4000" i="1" baseline="-25000">
                <a:solidFill>
                  <a:schemeClr val="tx1"/>
                </a:solidFill>
              </a:rPr>
              <a:t>i</a:t>
            </a:r>
            <a:r>
              <a:rPr lang="en-US" altLang="es-PE" sz="4000" i="1">
                <a:solidFill>
                  <a:schemeClr val="tx1"/>
                </a:solidFill>
              </a:rPr>
              <a:t>  =  </a:t>
            </a:r>
            <a:r>
              <a:rPr lang="en-US" altLang="es-PE" sz="4000" i="1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s-PE" sz="4000" i="1" baseline="-25000">
                <a:solidFill>
                  <a:schemeClr val="tx1"/>
                </a:solidFill>
              </a:rPr>
              <a:t>0</a:t>
            </a:r>
            <a:r>
              <a:rPr lang="en-US" altLang="es-PE" sz="4000" i="1">
                <a:solidFill>
                  <a:schemeClr val="tx1"/>
                </a:solidFill>
              </a:rPr>
              <a:t>  +  </a:t>
            </a:r>
            <a:r>
              <a:rPr lang="en-US" altLang="es-PE" sz="4000" i="1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s-PE" sz="4000" i="1" baseline="-25000">
                <a:solidFill>
                  <a:schemeClr val="tx1"/>
                </a:solidFill>
              </a:rPr>
              <a:t>1</a:t>
            </a:r>
            <a:r>
              <a:rPr lang="en-US" altLang="es-PE" sz="4000" i="1">
                <a:solidFill>
                  <a:schemeClr val="tx1"/>
                </a:solidFill>
              </a:rPr>
              <a:t>x</a:t>
            </a:r>
            <a:r>
              <a:rPr lang="en-US" altLang="es-PE" sz="4000" i="1" baseline="-25000">
                <a:solidFill>
                  <a:schemeClr val="tx1"/>
                </a:solidFill>
              </a:rPr>
              <a:t>i1  </a:t>
            </a:r>
            <a:r>
              <a:rPr lang="en-US" altLang="es-PE" sz="4000" i="1">
                <a:solidFill>
                  <a:schemeClr val="tx1"/>
                </a:solidFill>
              </a:rPr>
              <a:t>+ … </a:t>
            </a:r>
            <a:r>
              <a:rPr lang="en-US" altLang="es-PE" sz="4000" i="1" baseline="-25000">
                <a:solidFill>
                  <a:schemeClr val="tx1"/>
                </a:solidFill>
              </a:rPr>
              <a:t> </a:t>
            </a:r>
            <a:r>
              <a:rPr lang="en-US" altLang="es-PE" sz="4000" i="1">
                <a:solidFill>
                  <a:schemeClr val="tx1"/>
                </a:solidFill>
              </a:rPr>
              <a:t>+ </a:t>
            </a:r>
            <a:r>
              <a:rPr lang="en-US" altLang="es-PE" sz="4000" i="1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s-PE" sz="4000" i="1" baseline="-25000">
                <a:solidFill>
                  <a:schemeClr val="tx1"/>
                </a:solidFill>
              </a:rPr>
              <a:t>k</a:t>
            </a:r>
            <a:r>
              <a:rPr lang="en-US" altLang="es-PE" sz="4000" i="1">
                <a:solidFill>
                  <a:schemeClr val="tx1"/>
                </a:solidFill>
              </a:rPr>
              <a:t>x</a:t>
            </a:r>
            <a:r>
              <a:rPr lang="en-US" altLang="es-PE" sz="4000" i="1" baseline="-25000">
                <a:solidFill>
                  <a:schemeClr val="tx1"/>
                </a:solidFill>
              </a:rPr>
              <a:t>ik </a:t>
            </a:r>
            <a:r>
              <a:rPr lang="en-US" altLang="es-PE" sz="4000" i="1">
                <a:solidFill>
                  <a:schemeClr val="tx1"/>
                </a:solidFill>
              </a:rPr>
              <a:t>+ u</a:t>
            </a:r>
            <a:r>
              <a:rPr lang="en-US" altLang="es-PE" sz="4000" i="1" baseline="-25000">
                <a:solidFill>
                  <a:schemeClr val="tx1"/>
                </a:solidFill>
              </a:rPr>
              <a:t>i</a:t>
            </a:r>
          </a:p>
          <a:p>
            <a:pPr eaLnBrk="0" hangingPunct="0"/>
            <a:endParaRPr lang="en-US" altLang="es-PE" sz="4000">
              <a:solidFill>
                <a:schemeClr val="tx1"/>
              </a:solidFill>
            </a:endParaRPr>
          </a:p>
          <a:p>
            <a:pPr eaLnBrk="0" hangingPunct="0"/>
            <a:r>
              <a:rPr lang="en-US" altLang="es-PE" sz="4000">
                <a:solidFill>
                  <a:schemeClr val="tx1"/>
                </a:solidFill>
              </a:rPr>
              <a:t>H</a:t>
            </a:r>
            <a:r>
              <a:rPr lang="en-US" altLang="es-PE" sz="4000" baseline="-25000">
                <a:solidFill>
                  <a:schemeClr val="tx1"/>
                </a:solidFill>
              </a:rPr>
              <a:t>0</a:t>
            </a:r>
            <a:r>
              <a:rPr lang="en-US" altLang="es-PE" sz="4000">
                <a:solidFill>
                  <a:schemeClr val="tx1"/>
                </a:solidFill>
              </a:rPr>
              <a:t>: </a:t>
            </a:r>
            <a:r>
              <a:rPr lang="en-US" altLang="es-PE" sz="4000" i="1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s-PE" sz="4000" i="1" baseline="-25000">
                <a:solidFill>
                  <a:schemeClr val="tx1"/>
                </a:solidFill>
              </a:rPr>
              <a:t>j</a:t>
            </a:r>
            <a:r>
              <a:rPr lang="en-US" altLang="es-PE" sz="4000">
                <a:solidFill>
                  <a:schemeClr val="tx1"/>
                </a:solidFill>
              </a:rPr>
              <a:t> = 0                       H</a:t>
            </a:r>
            <a:r>
              <a:rPr lang="en-US" altLang="es-PE" sz="4000" baseline="-25000">
                <a:solidFill>
                  <a:schemeClr val="tx1"/>
                </a:solidFill>
              </a:rPr>
              <a:t>1</a:t>
            </a:r>
            <a:r>
              <a:rPr lang="en-US" altLang="es-PE" sz="4000">
                <a:solidFill>
                  <a:schemeClr val="tx1"/>
                </a:solidFill>
              </a:rPr>
              <a:t>: </a:t>
            </a:r>
            <a:r>
              <a:rPr lang="en-US" altLang="es-PE" sz="4000" i="1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s-PE" sz="4000" i="1" baseline="-25000">
                <a:solidFill>
                  <a:schemeClr val="tx1"/>
                </a:solidFill>
              </a:rPr>
              <a:t>j</a:t>
            </a:r>
            <a:r>
              <a:rPr lang="en-US" altLang="es-PE" sz="4000">
                <a:solidFill>
                  <a:schemeClr val="tx1"/>
                </a:solidFill>
              </a:rPr>
              <a:t> &gt; 0</a:t>
            </a:r>
          </a:p>
        </p:txBody>
      </p:sp>
      <p:sp>
        <p:nvSpPr>
          <p:cNvPr id="94223" name="Rectangle 15">
            <a:extLst>
              <a:ext uri="{FF2B5EF4-FFF2-40B4-BE49-F238E27FC236}">
                <a16:creationId xmlns:a16="http://schemas.microsoft.com/office/drawing/2014/main" id="{0F6A4269-9E55-4D17-9883-A841E25E1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5800725"/>
            <a:ext cx="384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6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4224" name="Rectangle 16">
            <a:extLst>
              <a:ext uri="{FF2B5EF4-FFF2-40B4-BE49-F238E27FC236}">
                <a16:creationId xmlns:a16="http://schemas.microsoft.com/office/drawing/2014/main" id="{3D106445-5853-477A-A3BC-C14AE9E01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5838825"/>
            <a:ext cx="409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6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226" name="Rectangle 18">
            <a:extLst>
              <a:ext uri="{FF2B5EF4-FFF2-40B4-BE49-F238E27FC236}">
                <a16:creationId xmlns:a16="http://schemas.microsoft.com/office/drawing/2014/main" id="{A4C6459F-51E5-4595-AADB-60645DC3B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5" y="4933950"/>
            <a:ext cx="4699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600">
                <a:solidFill>
                  <a:schemeClr val="tx1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94227" name="Rectangle 19">
            <a:extLst>
              <a:ext uri="{FF2B5EF4-FFF2-40B4-BE49-F238E27FC236}">
                <a16:creationId xmlns:a16="http://schemas.microsoft.com/office/drawing/2014/main" id="{C4F68548-6724-4E90-B76D-F05C4E6FB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5" y="4770438"/>
            <a:ext cx="14827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600">
                <a:solidFill>
                  <a:schemeClr val="tx1"/>
                </a:solidFill>
                <a:latin typeface="Symbol" panose="05050102010706020507" pitchFamily="18" charset="2"/>
              </a:rPr>
              <a:t>(1 - a)</a:t>
            </a:r>
          </a:p>
        </p:txBody>
      </p:sp>
      <p:sp>
        <p:nvSpPr>
          <p:cNvPr id="94230" name="Rectangle 22">
            <a:extLst>
              <a:ext uri="{FF2B5EF4-FFF2-40B4-BE49-F238E27FC236}">
                <a16:creationId xmlns:a16="http://schemas.microsoft.com/office/drawing/2014/main" id="{29189D3D-8EAC-421E-9000-A68A8E063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3400"/>
            <a:ext cx="6916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s-PE"/>
              <a:t>One-Sided Alternatives (cont)</a:t>
            </a:r>
          </a:p>
        </p:txBody>
      </p:sp>
      <p:sp>
        <p:nvSpPr>
          <p:cNvPr id="94231" name="Text Box 23">
            <a:extLst>
              <a:ext uri="{FF2B5EF4-FFF2-40B4-BE49-F238E27FC236}">
                <a16:creationId xmlns:a16="http://schemas.microsoft.com/office/drawing/2014/main" id="{0889D60C-2652-4620-9E27-095C6A74A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105275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800"/>
              <a:t>Fail to reject</a:t>
            </a:r>
          </a:p>
        </p:txBody>
      </p:sp>
      <p:sp>
        <p:nvSpPr>
          <p:cNvPr id="94232" name="Text Box 24">
            <a:extLst>
              <a:ext uri="{FF2B5EF4-FFF2-40B4-BE49-F238E27FC236}">
                <a16:creationId xmlns:a16="http://schemas.microsoft.com/office/drawing/2014/main" id="{D59DE324-9686-404D-87CB-E85E7793D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562475"/>
            <a:ext cx="97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800"/>
              <a:t>reject</a:t>
            </a:r>
          </a:p>
        </p:txBody>
      </p:sp>
      <p:sp>
        <p:nvSpPr>
          <p:cNvPr id="94233" name="Line 25">
            <a:extLst>
              <a:ext uri="{FF2B5EF4-FFF2-40B4-BE49-F238E27FC236}">
                <a16:creationId xmlns:a16="http://schemas.microsoft.com/office/drawing/2014/main" id="{25E401FF-6C87-4210-ACDD-049B8BD6D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648200"/>
            <a:ext cx="990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94234" name="Line 26">
            <a:extLst>
              <a:ext uri="{FF2B5EF4-FFF2-40B4-BE49-F238E27FC236}">
                <a16:creationId xmlns:a16="http://schemas.microsoft.com/office/drawing/2014/main" id="{809F68AD-E45D-42DE-BC95-E969F164B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105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042A106-E99F-483F-9EED-F43C5A26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A787862-75A4-42B8-A52F-884A3664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F156-0C55-4A79-BC14-70DB97B5B66E}" type="slidenum">
              <a:rPr lang="en-US" altLang="es-PE"/>
              <a:pPr/>
              <a:t>12</a:t>
            </a:fld>
            <a:endParaRPr lang="en-US" altLang="es-PE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AED9F395-4723-43B8-A6D1-260787075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One-sided vs Two-sided</a:t>
            </a:r>
          </a:p>
        </p:txBody>
      </p:sp>
      <p:sp>
        <p:nvSpPr>
          <p:cNvPr id="962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536E426-4AAC-4A03-BBC2-3E56106C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Because the </a:t>
            </a:r>
            <a:r>
              <a:rPr lang="en-US" altLang="es-PE" i="1"/>
              <a:t>t</a:t>
            </a:r>
            <a:r>
              <a:rPr lang="en-US" altLang="es-PE"/>
              <a:t> distribution is symmetric, testing H</a:t>
            </a:r>
            <a:r>
              <a:rPr lang="en-US" altLang="es-PE" baseline="-25000"/>
              <a:t>1</a:t>
            </a:r>
            <a:r>
              <a:rPr lang="en-US" altLang="es-PE"/>
              <a:t>: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j</a:t>
            </a:r>
            <a:r>
              <a:rPr lang="en-US" altLang="es-PE"/>
              <a:t> &lt; 0 is straightforward.  The critical value is just the negative of before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We can reject the null if the </a:t>
            </a:r>
            <a:r>
              <a:rPr lang="en-US" altLang="es-PE" i="1"/>
              <a:t>t</a:t>
            </a:r>
            <a:r>
              <a:rPr lang="en-US" altLang="es-PE"/>
              <a:t> statistic &lt; –</a:t>
            </a:r>
            <a:r>
              <a:rPr lang="en-US" altLang="es-PE" i="1"/>
              <a:t>c</a:t>
            </a:r>
            <a:r>
              <a:rPr lang="en-US" altLang="es-PE"/>
              <a:t>, and if the </a:t>
            </a:r>
            <a:r>
              <a:rPr lang="en-US" altLang="es-PE" i="1"/>
              <a:t>t</a:t>
            </a:r>
            <a:r>
              <a:rPr lang="en-US" altLang="es-PE"/>
              <a:t> statistic &gt; than –</a:t>
            </a:r>
            <a:r>
              <a:rPr lang="en-US" altLang="es-PE" i="1"/>
              <a:t>c</a:t>
            </a:r>
            <a:r>
              <a:rPr lang="en-US" altLang="es-PE"/>
              <a:t> then we fail to reject the null</a:t>
            </a:r>
          </a:p>
          <a:p>
            <a:pPr>
              <a:lnSpc>
                <a:spcPct val="90000"/>
              </a:lnSpc>
            </a:pPr>
            <a:r>
              <a:rPr lang="en-US" altLang="es-PE"/>
              <a:t> For a two-sided test, we set the critical value based on </a:t>
            </a:r>
            <a:r>
              <a:rPr lang="en-US" altLang="es-PE">
                <a:latin typeface="Symbol" panose="05050102010706020507" pitchFamily="18" charset="2"/>
              </a:rPr>
              <a:t>a</a:t>
            </a:r>
            <a:r>
              <a:rPr lang="en-US" altLang="es-PE"/>
              <a:t>/2 and reject H</a:t>
            </a:r>
            <a:r>
              <a:rPr lang="en-US" altLang="es-PE" baseline="-25000"/>
              <a:t>1</a:t>
            </a:r>
            <a:r>
              <a:rPr lang="en-US" altLang="es-PE"/>
              <a:t>: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j</a:t>
            </a:r>
            <a:r>
              <a:rPr lang="en-US" altLang="es-PE"/>
              <a:t> </a:t>
            </a:r>
            <a:r>
              <a:rPr lang="en-US" altLang="es-PE">
                <a:sym typeface="Symbol" panose="05050102010706020507" pitchFamily="18" charset="2"/>
              </a:rPr>
              <a:t></a:t>
            </a:r>
            <a:r>
              <a:rPr lang="en-US" altLang="es-PE"/>
              <a:t> 0 if the </a:t>
            </a:r>
            <a:r>
              <a:rPr lang="en-US" altLang="es-PE" u="sng"/>
              <a:t>absolute value</a:t>
            </a:r>
            <a:r>
              <a:rPr lang="en-US" altLang="es-PE"/>
              <a:t> of the </a:t>
            </a:r>
            <a:r>
              <a:rPr lang="en-US" altLang="es-PE" i="1"/>
              <a:t>t</a:t>
            </a:r>
            <a:r>
              <a:rPr lang="en-US" altLang="es-PE"/>
              <a:t> statistic &gt; </a:t>
            </a:r>
            <a:r>
              <a:rPr lang="en-US" altLang="es-PE" i="1"/>
              <a:t>c</a:t>
            </a:r>
            <a:endParaRPr lang="en-US" altLang="es-P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ie de página 2">
            <a:extLst>
              <a:ext uri="{FF2B5EF4-FFF2-40B4-BE49-F238E27FC236}">
                <a16:creationId xmlns:a16="http://schemas.microsoft.com/office/drawing/2014/main" id="{55BA21DA-6CA1-47FE-BF9E-4C6861DC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E4B2F5D2-0FED-4051-8DED-DF87165C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9D9F-893D-4176-A036-BB0B4213C48C}" type="slidenum">
              <a:rPr lang="en-US" altLang="es-PE"/>
              <a:pPr/>
              <a:t>13</a:t>
            </a:fld>
            <a:endParaRPr lang="en-US" altLang="es-PE"/>
          </a:p>
        </p:txBody>
      </p:sp>
      <p:pic>
        <p:nvPicPr>
          <p:cNvPr id="97282" name="Picture 2">
            <a:extLst>
              <a:ext uri="{FF2B5EF4-FFF2-40B4-BE49-F238E27FC236}">
                <a16:creationId xmlns:a16="http://schemas.microsoft.com/office/drawing/2014/main" id="{02EA8BA7-A721-4741-87F3-6A68B80FAA4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4152900"/>
            <a:ext cx="83312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84" name="Rectangle 4">
            <a:extLst>
              <a:ext uri="{FF2B5EF4-FFF2-40B4-BE49-F238E27FC236}">
                <a16:creationId xmlns:a16="http://schemas.microsoft.com/office/drawing/2014/main" id="{2081B524-3F3D-4D3A-96FE-856FA1A49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881938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s-PE" sz="4000" i="1">
                <a:solidFill>
                  <a:schemeClr val="tx1"/>
                </a:solidFill>
              </a:rPr>
              <a:t>y</a:t>
            </a:r>
            <a:r>
              <a:rPr lang="en-US" altLang="es-PE" sz="4000" i="1" baseline="-25000">
                <a:solidFill>
                  <a:schemeClr val="tx1"/>
                </a:solidFill>
              </a:rPr>
              <a:t>i</a:t>
            </a:r>
            <a:r>
              <a:rPr lang="en-US" altLang="es-PE" sz="4000" i="1">
                <a:solidFill>
                  <a:schemeClr val="tx1"/>
                </a:solidFill>
              </a:rPr>
              <a:t>  =  </a:t>
            </a:r>
            <a:r>
              <a:rPr lang="en-US" altLang="es-PE" sz="4000" i="1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s-PE" sz="4000" i="1" baseline="-25000">
                <a:solidFill>
                  <a:schemeClr val="tx1"/>
                </a:solidFill>
              </a:rPr>
              <a:t>0</a:t>
            </a:r>
            <a:r>
              <a:rPr lang="en-US" altLang="es-PE" sz="4000" i="1">
                <a:solidFill>
                  <a:schemeClr val="tx1"/>
                </a:solidFill>
              </a:rPr>
              <a:t>  +  </a:t>
            </a:r>
            <a:r>
              <a:rPr lang="en-US" altLang="es-PE" sz="4000" i="1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s-PE" sz="4000" i="1" baseline="-25000">
                <a:solidFill>
                  <a:schemeClr val="tx1"/>
                </a:solidFill>
              </a:rPr>
              <a:t>1</a:t>
            </a:r>
            <a:r>
              <a:rPr lang="en-US" altLang="es-PE" sz="4000" i="1">
                <a:solidFill>
                  <a:schemeClr val="tx1"/>
                </a:solidFill>
              </a:rPr>
              <a:t>X</a:t>
            </a:r>
            <a:r>
              <a:rPr lang="en-US" altLang="es-PE" sz="4000" i="1" baseline="-25000">
                <a:solidFill>
                  <a:schemeClr val="tx1"/>
                </a:solidFill>
              </a:rPr>
              <a:t>i1  </a:t>
            </a:r>
            <a:r>
              <a:rPr lang="en-US" altLang="es-PE" sz="4000" i="1">
                <a:solidFill>
                  <a:schemeClr val="tx1"/>
                </a:solidFill>
              </a:rPr>
              <a:t>+ … </a:t>
            </a:r>
            <a:r>
              <a:rPr lang="en-US" altLang="es-PE" sz="4000" i="1" baseline="-25000">
                <a:solidFill>
                  <a:schemeClr val="tx1"/>
                </a:solidFill>
              </a:rPr>
              <a:t> </a:t>
            </a:r>
            <a:r>
              <a:rPr lang="en-US" altLang="es-PE" sz="4000" i="1">
                <a:solidFill>
                  <a:schemeClr val="tx1"/>
                </a:solidFill>
              </a:rPr>
              <a:t>+ </a:t>
            </a:r>
            <a:r>
              <a:rPr lang="en-US" altLang="es-PE" sz="4000" i="1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s-PE" sz="4000" i="1" baseline="-25000">
                <a:solidFill>
                  <a:schemeClr val="tx1"/>
                </a:solidFill>
              </a:rPr>
              <a:t>k</a:t>
            </a:r>
            <a:r>
              <a:rPr lang="en-US" altLang="es-PE" sz="4000" i="1">
                <a:solidFill>
                  <a:schemeClr val="tx1"/>
                </a:solidFill>
              </a:rPr>
              <a:t>X</a:t>
            </a:r>
            <a:r>
              <a:rPr lang="en-US" altLang="es-PE" sz="4000" i="1" baseline="-25000">
                <a:solidFill>
                  <a:schemeClr val="tx1"/>
                </a:solidFill>
              </a:rPr>
              <a:t>ik </a:t>
            </a:r>
            <a:r>
              <a:rPr lang="en-US" altLang="es-PE" sz="4000" i="1">
                <a:solidFill>
                  <a:schemeClr val="tx1"/>
                </a:solidFill>
              </a:rPr>
              <a:t>+ u</a:t>
            </a:r>
            <a:r>
              <a:rPr lang="en-US" altLang="es-PE" sz="4000" i="1" baseline="-25000">
                <a:solidFill>
                  <a:schemeClr val="tx1"/>
                </a:solidFill>
              </a:rPr>
              <a:t>i</a:t>
            </a:r>
          </a:p>
          <a:p>
            <a:pPr eaLnBrk="0" hangingPunct="0"/>
            <a:endParaRPr lang="en-US" altLang="es-PE" sz="4000" i="1" baseline="-25000">
              <a:solidFill>
                <a:schemeClr val="tx1"/>
              </a:solidFill>
            </a:endParaRPr>
          </a:p>
          <a:p>
            <a:pPr eaLnBrk="0" hangingPunct="0"/>
            <a:r>
              <a:rPr lang="en-US" altLang="es-PE" sz="4000">
                <a:solidFill>
                  <a:schemeClr val="tx1"/>
                </a:solidFill>
              </a:rPr>
              <a:t>H</a:t>
            </a:r>
            <a:r>
              <a:rPr lang="en-US" altLang="es-PE" sz="4000" baseline="-25000">
                <a:solidFill>
                  <a:schemeClr val="tx1"/>
                </a:solidFill>
              </a:rPr>
              <a:t>0</a:t>
            </a:r>
            <a:r>
              <a:rPr lang="en-US" altLang="es-PE" sz="4000">
                <a:solidFill>
                  <a:schemeClr val="tx1"/>
                </a:solidFill>
              </a:rPr>
              <a:t>: </a:t>
            </a:r>
            <a:r>
              <a:rPr lang="en-US" altLang="es-PE" sz="4000" i="1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s-PE" sz="4000" i="1" baseline="-25000">
                <a:solidFill>
                  <a:schemeClr val="tx1"/>
                </a:solidFill>
              </a:rPr>
              <a:t>j</a:t>
            </a:r>
            <a:r>
              <a:rPr lang="en-US" altLang="es-PE" sz="4000">
                <a:solidFill>
                  <a:schemeClr val="tx1"/>
                </a:solidFill>
              </a:rPr>
              <a:t> = 0                       H</a:t>
            </a:r>
            <a:r>
              <a:rPr lang="en-US" altLang="es-PE" sz="4000" baseline="-25000">
                <a:solidFill>
                  <a:schemeClr val="tx1"/>
                </a:solidFill>
              </a:rPr>
              <a:t>1</a:t>
            </a:r>
            <a:r>
              <a:rPr lang="en-US" altLang="es-PE" sz="4000">
                <a:solidFill>
                  <a:schemeClr val="tx1"/>
                </a:solidFill>
              </a:rPr>
              <a:t>: </a:t>
            </a:r>
            <a:r>
              <a:rPr lang="en-US" altLang="es-PE" sz="4000" i="1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s-PE" sz="4000" i="1" baseline="-25000">
                <a:solidFill>
                  <a:schemeClr val="tx1"/>
                </a:solidFill>
              </a:rPr>
              <a:t>j</a:t>
            </a:r>
            <a:r>
              <a:rPr lang="en-US" altLang="es-PE" sz="4000">
                <a:solidFill>
                  <a:schemeClr val="tx1"/>
                </a:solidFill>
              </a:rPr>
              <a:t> &gt; 0</a:t>
            </a:r>
          </a:p>
          <a:p>
            <a:pPr eaLnBrk="0" hangingPunct="0"/>
            <a:endParaRPr lang="en-US" altLang="es-PE" sz="4000" i="1" baseline="-25000">
              <a:solidFill>
                <a:schemeClr val="tx1"/>
              </a:solidFill>
            </a:endParaRPr>
          </a:p>
        </p:txBody>
      </p:sp>
      <p:sp>
        <p:nvSpPr>
          <p:cNvPr id="97295" name="Rectangle 15">
            <a:extLst>
              <a:ext uri="{FF2B5EF4-FFF2-40B4-BE49-F238E27FC236}">
                <a16:creationId xmlns:a16="http://schemas.microsoft.com/office/drawing/2014/main" id="{D2849C67-3740-46CE-8FEE-FA7C736CA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5800725"/>
            <a:ext cx="384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600">
                <a:solidFill>
                  <a:schemeClr val="tx1"/>
                </a:solidFill>
              </a:rPr>
              <a:t>c</a:t>
            </a:r>
            <a:endParaRPr lang="en-US" altLang="es-PE" sz="3600" baseline="-25000">
              <a:solidFill>
                <a:schemeClr val="tx1"/>
              </a:solidFill>
            </a:endParaRPr>
          </a:p>
        </p:txBody>
      </p:sp>
      <p:sp>
        <p:nvSpPr>
          <p:cNvPr id="97296" name="Rectangle 16">
            <a:extLst>
              <a:ext uri="{FF2B5EF4-FFF2-40B4-BE49-F238E27FC236}">
                <a16:creationId xmlns:a16="http://schemas.microsoft.com/office/drawing/2014/main" id="{D28136D1-1408-4CA0-BFBE-1DAD19B02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5838825"/>
            <a:ext cx="409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6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298" name="Rectangle 18">
            <a:extLst>
              <a:ext uri="{FF2B5EF4-FFF2-40B4-BE49-F238E27FC236}">
                <a16:creationId xmlns:a16="http://schemas.microsoft.com/office/drawing/2014/main" id="{E1C3A573-E8A7-4445-A30A-4BCD6FDF3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5" y="4933950"/>
            <a:ext cx="8255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600">
                <a:solidFill>
                  <a:schemeClr val="tx1"/>
                </a:solidFill>
                <a:latin typeface="Symbol" panose="05050102010706020507" pitchFamily="18" charset="2"/>
              </a:rPr>
              <a:t>a/2</a:t>
            </a:r>
          </a:p>
        </p:txBody>
      </p:sp>
      <p:sp>
        <p:nvSpPr>
          <p:cNvPr id="97299" name="Rectangle 19">
            <a:extLst>
              <a:ext uri="{FF2B5EF4-FFF2-40B4-BE49-F238E27FC236}">
                <a16:creationId xmlns:a16="http://schemas.microsoft.com/office/drawing/2014/main" id="{6F04AC06-4193-4DB0-840F-7A580DD30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4779963"/>
            <a:ext cx="14827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600">
                <a:solidFill>
                  <a:schemeClr val="tx1"/>
                </a:solidFill>
                <a:latin typeface="Symbol" panose="05050102010706020507" pitchFamily="18" charset="2"/>
              </a:rPr>
              <a:t>(1 - a)</a:t>
            </a:r>
          </a:p>
        </p:txBody>
      </p:sp>
      <p:sp>
        <p:nvSpPr>
          <p:cNvPr id="97300" name="Rectangle 20">
            <a:extLst>
              <a:ext uri="{FF2B5EF4-FFF2-40B4-BE49-F238E27FC236}">
                <a16:creationId xmlns:a16="http://schemas.microsoft.com/office/drawing/2014/main" id="{54AE7FBE-016E-45AC-8798-2C636B69F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3" y="5762625"/>
            <a:ext cx="536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600">
                <a:solidFill>
                  <a:schemeClr val="tx1"/>
                </a:solidFill>
              </a:rPr>
              <a:t>-c</a:t>
            </a:r>
            <a:endParaRPr lang="en-US" altLang="es-PE" sz="3600" baseline="-25000">
              <a:solidFill>
                <a:schemeClr val="tx1"/>
              </a:solidFill>
            </a:endParaRPr>
          </a:p>
        </p:txBody>
      </p:sp>
      <p:sp>
        <p:nvSpPr>
          <p:cNvPr id="97301" name="Rectangle 21">
            <a:extLst>
              <a:ext uri="{FF2B5EF4-FFF2-40B4-BE49-F238E27FC236}">
                <a16:creationId xmlns:a16="http://schemas.microsoft.com/office/drawing/2014/main" id="{D21DE240-FAF3-4223-967F-D78E83B14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862513"/>
            <a:ext cx="8286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s-PE" sz="3600">
                <a:solidFill>
                  <a:schemeClr val="tx1"/>
                </a:solidFill>
                <a:latin typeface="Symbol" panose="05050102010706020507" pitchFamily="18" charset="2"/>
              </a:rPr>
              <a:t>a/2</a:t>
            </a:r>
          </a:p>
        </p:txBody>
      </p:sp>
      <p:sp>
        <p:nvSpPr>
          <p:cNvPr id="97303" name="Rectangle 23">
            <a:extLst>
              <a:ext uri="{FF2B5EF4-FFF2-40B4-BE49-F238E27FC236}">
                <a16:creationId xmlns:a16="http://schemas.microsoft.com/office/drawing/2014/main" id="{8F6D9FCE-7B31-4746-A2A5-FCC8E92E1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3400"/>
            <a:ext cx="6916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s-PE"/>
              <a:t>Two-Sided Alternatives</a:t>
            </a:r>
          </a:p>
        </p:txBody>
      </p:sp>
      <p:sp>
        <p:nvSpPr>
          <p:cNvPr id="97304" name="Text Box 24">
            <a:extLst>
              <a:ext uri="{FF2B5EF4-FFF2-40B4-BE49-F238E27FC236}">
                <a16:creationId xmlns:a16="http://schemas.microsoft.com/office/drawing/2014/main" id="{BF74A0C1-5A27-4DEC-AAF6-760DC6202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333875"/>
            <a:ext cx="97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800"/>
              <a:t>reject</a:t>
            </a:r>
          </a:p>
        </p:txBody>
      </p:sp>
      <p:sp>
        <p:nvSpPr>
          <p:cNvPr id="97305" name="Text Box 25">
            <a:extLst>
              <a:ext uri="{FF2B5EF4-FFF2-40B4-BE49-F238E27FC236}">
                <a16:creationId xmlns:a16="http://schemas.microsoft.com/office/drawing/2014/main" id="{769EB9D4-EB0F-4367-8E3D-EBA83C4C8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95800"/>
            <a:ext cx="97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800"/>
              <a:t>reject</a:t>
            </a:r>
          </a:p>
        </p:txBody>
      </p:sp>
      <p:sp>
        <p:nvSpPr>
          <p:cNvPr id="97306" name="Text Box 26">
            <a:extLst>
              <a:ext uri="{FF2B5EF4-FFF2-40B4-BE49-F238E27FC236}">
                <a16:creationId xmlns:a16="http://schemas.microsoft.com/office/drawing/2014/main" id="{AC9C2101-EC26-426D-8288-1BABB6959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3495675"/>
            <a:ext cx="189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800"/>
              <a:t>fail to reject</a:t>
            </a:r>
          </a:p>
        </p:txBody>
      </p:sp>
      <p:sp>
        <p:nvSpPr>
          <p:cNvPr id="97307" name="Line 27">
            <a:extLst>
              <a:ext uri="{FF2B5EF4-FFF2-40B4-BE49-F238E27FC236}">
                <a16:creationId xmlns:a16="http://schemas.microsoft.com/office/drawing/2014/main" id="{2A99CF3A-8B24-4E03-8310-4C9B5BB31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876800"/>
            <a:ext cx="304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97308" name="Line 28">
            <a:extLst>
              <a:ext uri="{FF2B5EF4-FFF2-40B4-BE49-F238E27FC236}">
                <a16:creationId xmlns:a16="http://schemas.microsoft.com/office/drawing/2014/main" id="{C9D8F1A5-B1A2-40B0-9FA6-2B486508D7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0292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97309" name="Line 29">
            <a:extLst>
              <a:ext uri="{FF2B5EF4-FFF2-40B4-BE49-F238E27FC236}">
                <a16:creationId xmlns:a16="http://schemas.microsoft.com/office/drawing/2014/main" id="{C191A249-2D9F-415F-8FCA-269E25123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38600"/>
            <a:ext cx="76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D4F980FE-B474-48A9-A5EE-B5DEEA58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E791BA7-3E10-40E6-80BA-4712F04D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B7CE-E92D-4248-A491-C52560430851}" type="slidenum">
              <a:rPr lang="en-US" altLang="es-PE"/>
              <a:pPr/>
              <a:t>14</a:t>
            </a:fld>
            <a:endParaRPr lang="en-US" altLang="es-PE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47A9D77C-406E-4396-94B1-11C9747A7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Summary for H</a:t>
            </a:r>
            <a:r>
              <a:rPr lang="en-US" altLang="es-PE" baseline="-25000"/>
              <a:t>0</a:t>
            </a:r>
            <a:r>
              <a:rPr lang="en-US" altLang="es-PE"/>
              <a:t>: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j</a:t>
            </a:r>
            <a:r>
              <a:rPr lang="en-US" altLang="es-PE"/>
              <a:t> = 0</a:t>
            </a:r>
          </a:p>
        </p:txBody>
      </p:sp>
      <p:sp>
        <p:nvSpPr>
          <p:cNvPr id="983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39A167-BFCA-4702-84A6-E968E5E8D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Unless otherwise stated, the alternative is assumed to be two-sided</a:t>
            </a:r>
          </a:p>
          <a:p>
            <a:r>
              <a:rPr lang="en-US" altLang="es-PE"/>
              <a:t> If we reject the null, we typically say “</a:t>
            </a:r>
            <a:r>
              <a:rPr lang="en-US" altLang="es-PE" i="1"/>
              <a:t>x</a:t>
            </a:r>
            <a:r>
              <a:rPr lang="en-US" altLang="es-PE" baseline="-25000"/>
              <a:t>j</a:t>
            </a:r>
            <a:r>
              <a:rPr lang="en-US" altLang="es-PE"/>
              <a:t> is statistically significant at the </a:t>
            </a:r>
            <a:r>
              <a:rPr lang="en-US" altLang="es-PE">
                <a:latin typeface="Symbol" panose="05050102010706020507" pitchFamily="18" charset="2"/>
              </a:rPr>
              <a:t>a </a:t>
            </a:r>
            <a:r>
              <a:rPr lang="en-US" altLang="es-PE"/>
              <a:t>% level”</a:t>
            </a:r>
          </a:p>
          <a:p>
            <a:r>
              <a:rPr lang="en-US" altLang="es-PE"/>
              <a:t> If we fail to reject the null, we typically say “</a:t>
            </a:r>
            <a:r>
              <a:rPr lang="en-US" altLang="es-PE" i="1"/>
              <a:t>x</a:t>
            </a:r>
            <a:r>
              <a:rPr lang="en-US" altLang="es-PE" baseline="-25000"/>
              <a:t>j</a:t>
            </a:r>
            <a:r>
              <a:rPr lang="en-US" altLang="es-PE"/>
              <a:t> is statistically insignificant at the </a:t>
            </a:r>
            <a:r>
              <a:rPr lang="en-US" altLang="es-PE">
                <a:latin typeface="Symbol" panose="05050102010706020507" pitchFamily="18" charset="2"/>
              </a:rPr>
              <a:t>a </a:t>
            </a:r>
            <a:r>
              <a:rPr lang="en-US" altLang="es-PE"/>
              <a:t>% level”</a:t>
            </a:r>
          </a:p>
          <a:p>
            <a:endParaRPr lang="en-US" altLang="es-P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8B628DF4-419F-4E62-9962-56443B3F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F88F3C20-3693-478C-A013-B68CE5DA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ABB1-3086-4626-9B8B-638012A1B66B}" type="slidenum">
              <a:rPr lang="en-US" altLang="es-PE"/>
              <a:pPr/>
              <a:t>15</a:t>
            </a:fld>
            <a:endParaRPr lang="en-US" altLang="es-PE"/>
          </a:p>
        </p:txBody>
      </p:sp>
      <p:sp>
        <p:nvSpPr>
          <p:cNvPr id="100354" name="Rectangle 1026">
            <a:extLst>
              <a:ext uri="{FF2B5EF4-FFF2-40B4-BE49-F238E27FC236}">
                <a16:creationId xmlns:a16="http://schemas.microsoft.com/office/drawing/2014/main" id="{81DD56D5-F1F0-4548-B348-AADB11BAE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other hypotheses</a:t>
            </a:r>
          </a:p>
        </p:txBody>
      </p:sp>
      <p:sp>
        <p:nvSpPr>
          <p:cNvPr id="100355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6DDC081-D911-4F8D-BD77-7702DF20D6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A more general form of the </a:t>
            </a:r>
            <a:r>
              <a:rPr lang="en-US" altLang="es-PE" i="1"/>
              <a:t>t</a:t>
            </a:r>
            <a:r>
              <a:rPr lang="en-US" altLang="es-PE"/>
              <a:t> statistic recognizes that we may want to test something like H</a:t>
            </a:r>
            <a:r>
              <a:rPr lang="en-US" altLang="es-PE" baseline="-25000"/>
              <a:t>0</a:t>
            </a:r>
            <a:r>
              <a:rPr lang="en-US" altLang="es-PE"/>
              <a:t>: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j</a:t>
            </a:r>
            <a:r>
              <a:rPr lang="en-US" altLang="es-PE" i="1"/>
              <a:t> = a</a:t>
            </a:r>
            <a:r>
              <a:rPr lang="en-US" altLang="es-PE" i="1" baseline="-25000"/>
              <a:t>j</a:t>
            </a:r>
            <a:r>
              <a:rPr lang="en-US" altLang="es-PE"/>
              <a:t> </a:t>
            </a:r>
          </a:p>
          <a:p>
            <a:pPr>
              <a:lnSpc>
                <a:spcPct val="90000"/>
              </a:lnSpc>
            </a:pPr>
            <a:r>
              <a:rPr lang="en-US" altLang="es-PE"/>
              <a:t>In this case, the appropriate </a:t>
            </a:r>
            <a:r>
              <a:rPr lang="en-US" altLang="es-PE" i="1"/>
              <a:t>t</a:t>
            </a:r>
            <a:r>
              <a:rPr lang="en-US" altLang="es-PE"/>
              <a:t> statistic is</a:t>
            </a:r>
          </a:p>
        </p:txBody>
      </p:sp>
      <p:graphicFrame>
        <p:nvGraphicFramePr>
          <p:cNvPr id="100356" name="Object 1028">
            <a:extLst>
              <a:ext uri="{FF2B5EF4-FFF2-40B4-BE49-F238E27FC236}">
                <a16:creationId xmlns:a16="http://schemas.microsoft.com/office/drawing/2014/main" id="{4A1C6DA5-8672-4F06-8DD2-B2245788DF1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520950" y="4038600"/>
          <a:ext cx="44069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6" name="Equation" r:id="rId3" imgW="1638000" imgH="736560" progId="Equation.3">
                  <p:embed/>
                </p:oleObj>
              </mc:Choice>
              <mc:Fallback>
                <p:oleObj name="Equation" r:id="rId3" imgW="1638000" imgH="7365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4038600"/>
                        <a:ext cx="44069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68EA06E7-8FA6-47EF-8CD6-3171D309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720BEA86-F236-4E1A-AD4C-BE793D0D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D97A-7B72-4605-A446-E3787E14D428}" type="slidenum">
              <a:rPr lang="en-US" altLang="es-PE"/>
              <a:pPr/>
              <a:t>16</a:t>
            </a:fld>
            <a:endParaRPr lang="en-US" altLang="es-PE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E93F5D88-E9F5-4DFD-B1FB-A2D62DEC9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Confidence Intervals</a:t>
            </a:r>
          </a:p>
        </p:txBody>
      </p:sp>
      <p:sp>
        <p:nvSpPr>
          <p:cNvPr id="1034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F9CADE1-CAC4-4599-878A-39BD9A13DD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Another way to use classical statistical testing is to construct a confidence interval using the same critical value as was used for a two-sided test</a:t>
            </a:r>
          </a:p>
          <a:p>
            <a:r>
              <a:rPr lang="en-US" altLang="es-PE" sz="2800"/>
              <a:t> A (1 - </a:t>
            </a:r>
            <a:r>
              <a:rPr lang="en-US" altLang="es-PE" sz="2800" i="1">
                <a:latin typeface="Symbol" panose="05050102010706020507" pitchFamily="18" charset="2"/>
              </a:rPr>
              <a:t>a</a:t>
            </a:r>
            <a:r>
              <a:rPr lang="en-US" altLang="es-PE" sz="2800"/>
              <a:t>) % confidence interval is defined as</a:t>
            </a:r>
          </a:p>
        </p:txBody>
      </p:sp>
      <p:graphicFrame>
        <p:nvGraphicFramePr>
          <p:cNvPr id="103428" name="Object 4">
            <a:extLst>
              <a:ext uri="{FF2B5EF4-FFF2-40B4-BE49-F238E27FC236}">
                <a16:creationId xmlns:a16="http://schemas.microsoft.com/office/drawing/2014/main" id="{2AE03E5B-8468-4E4A-AC40-F498041A696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914400" y="4140200"/>
          <a:ext cx="7772400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0" name="Equation" r:id="rId3" imgW="2831760" imgH="660240" progId="Equation.3">
                  <p:embed/>
                </p:oleObj>
              </mc:Choice>
              <mc:Fallback>
                <p:oleObj name="Equation" r:id="rId3" imgW="283176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40200"/>
                        <a:ext cx="7772400" cy="181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031E4B14-EE09-41ED-9582-9C592BB0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9DA9B25-79FA-4F8D-96B7-083B529A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EDA-5863-4E76-A4F7-53CB50BEA29F}" type="slidenum">
              <a:rPr lang="en-US" altLang="es-PE"/>
              <a:pPr/>
              <a:t>17</a:t>
            </a:fld>
            <a:endParaRPr lang="en-US" altLang="es-PE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E540BB5C-9D6B-42D2-AF8B-C25E5FDAB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Computing </a:t>
            </a:r>
            <a:r>
              <a:rPr lang="en-US" altLang="es-PE" i="1"/>
              <a:t>p</a:t>
            </a:r>
            <a:r>
              <a:rPr lang="en-US" altLang="es-PE"/>
              <a:t>-values for </a:t>
            </a:r>
            <a:r>
              <a:rPr lang="en-US" altLang="es-PE" i="1"/>
              <a:t>t</a:t>
            </a:r>
            <a:r>
              <a:rPr lang="en-US" altLang="es-PE"/>
              <a:t> tests</a:t>
            </a:r>
          </a:p>
        </p:txBody>
      </p:sp>
      <p:sp>
        <p:nvSpPr>
          <p:cNvPr id="1013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E4CAECD-D12C-45E1-8E0D-BEE335D9C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An alternative to the classical approach is to ask, “what is the smallest significance level at which the null would be rejected?”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So, compute the </a:t>
            </a:r>
            <a:r>
              <a:rPr lang="en-US" altLang="es-PE" i="1"/>
              <a:t>t</a:t>
            </a:r>
            <a:r>
              <a:rPr lang="en-US" altLang="es-PE"/>
              <a:t> statistic, and then look up what percentile it is in the appropriate </a:t>
            </a:r>
            <a:r>
              <a:rPr lang="en-US" altLang="es-PE" i="1"/>
              <a:t>t</a:t>
            </a:r>
            <a:r>
              <a:rPr lang="en-US" altLang="es-PE"/>
              <a:t> distribution – this is the </a:t>
            </a:r>
            <a:r>
              <a:rPr lang="en-US" altLang="es-PE" i="1"/>
              <a:t>p</a:t>
            </a:r>
            <a:r>
              <a:rPr lang="en-US" altLang="es-PE"/>
              <a:t>-value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</a:t>
            </a:r>
            <a:r>
              <a:rPr lang="en-US" altLang="es-PE" i="1"/>
              <a:t>p</a:t>
            </a:r>
            <a:r>
              <a:rPr lang="en-US" altLang="es-PE"/>
              <a:t>-value is the probability we would observe the </a:t>
            </a:r>
            <a:r>
              <a:rPr lang="en-US" altLang="es-PE" i="1"/>
              <a:t>t</a:t>
            </a:r>
            <a:r>
              <a:rPr lang="en-US" altLang="es-PE"/>
              <a:t> statistic we did, if the null were true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01BFB1E4-5996-479B-BD3E-C982BFCE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EE2AB55-B5F0-4AB6-A9BC-DF6BBF6E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C79C-47F8-45FE-BE83-87073666DFC5}" type="slidenum">
              <a:rPr lang="en-US" altLang="es-PE"/>
              <a:pPr/>
              <a:t>18</a:t>
            </a:fld>
            <a:endParaRPr lang="en-US" altLang="es-PE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5A37F03A-6281-4304-BF4F-97C73B876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Stata and </a:t>
            </a:r>
            <a:r>
              <a:rPr lang="en-US" altLang="es-PE" i="1"/>
              <a:t>p</a:t>
            </a:r>
            <a:r>
              <a:rPr lang="en-US" altLang="es-PE"/>
              <a:t>-values, </a:t>
            </a:r>
            <a:r>
              <a:rPr lang="en-US" altLang="es-PE" i="1"/>
              <a:t>t</a:t>
            </a:r>
            <a:r>
              <a:rPr lang="en-US" altLang="es-PE"/>
              <a:t> tests, etc.</a:t>
            </a:r>
          </a:p>
        </p:txBody>
      </p:sp>
      <p:sp>
        <p:nvSpPr>
          <p:cNvPr id="1024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F70CD84-3114-474A-BB0C-8319FAECF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Most computer packages will compute the </a:t>
            </a:r>
            <a:r>
              <a:rPr lang="en-US" altLang="es-PE" i="1"/>
              <a:t>p</a:t>
            </a:r>
            <a:r>
              <a:rPr lang="en-US" altLang="es-PE"/>
              <a:t>-value for you, assuming a two-sided test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you really want a one-sided alternative, just divide the two-sided </a:t>
            </a:r>
            <a:r>
              <a:rPr lang="en-US" altLang="es-PE" i="1"/>
              <a:t>p</a:t>
            </a:r>
            <a:r>
              <a:rPr lang="en-US" altLang="es-PE"/>
              <a:t>-value by 2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Stata provides the </a:t>
            </a:r>
            <a:r>
              <a:rPr lang="en-US" altLang="es-PE" i="1"/>
              <a:t>t</a:t>
            </a:r>
            <a:r>
              <a:rPr lang="en-US" altLang="es-PE"/>
              <a:t> statistic, </a:t>
            </a:r>
            <a:r>
              <a:rPr lang="en-US" altLang="es-PE" i="1"/>
              <a:t>p</a:t>
            </a:r>
            <a:r>
              <a:rPr lang="en-US" altLang="es-PE"/>
              <a:t>-value, and 95% confidence interval for H</a:t>
            </a:r>
            <a:r>
              <a:rPr lang="en-US" altLang="es-PE" baseline="-25000"/>
              <a:t>0</a:t>
            </a:r>
            <a:r>
              <a:rPr lang="en-US" altLang="es-PE"/>
              <a:t>: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j</a:t>
            </a:r>
            <a:r>
              <a:rPr lang="en-US" altLang="es-PE"/>
              <a:t> = 0 for you, in columns labeled “t”, “P &gt; |t|” and “[95% Conf. Interval]”, respectively</a:t>
            </a:r>
            <a:endParaRPr lang="en-US" altLang="es-P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88A164A5-C8E6-4390-98A5-771100DC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20491187-AAF9-4F50-A4BB-C384DA63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043-C62F-43F4-8B19-B99F31901AFC}" type="slidenum">
              <a:rPr lang="en-US" altLang="es-PE"/>
              <a:pPr/>
              <a:t>19</a:t>
            </a:fld>
            <a:endParaRPr lang="en-US" altLang="es-PE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C0CB6290-6A72-410D-8ACC-89818CEF4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a Linear Combination</a:t>
            </a:r>
          </a:p>
        </p:txBody>
      </p:sp>
      <p:sp>
        <p:nvSpPr>
          <p:cNvPr id="1054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8948379-42D2-4A3C-899E-D91C2FA1A3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Suppose instead of testing whether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baseline="-25000"/>
              <a:t>1</a:t>
            </a:r>
            <a:r>
              <a:rPr lang="en-US" altLang="es-PE" sz="2800"/>
              <a:t> is equal to a constant, you want to test if it is equal to another parameter, that is H</a:t>
            </a:r>
            <a:r>
              <a:rPr lang="en-US" altLang="es-PE" sz="2800" baseline="-25000"/>
              <a:t>0</a:t>
            </a:r>
            <a:r>
              <a:rPr lang="en-US" altLang="es-PE" sz="2800"/>
              <a:t> :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baseline="-25000"/>
              <a:t>1</a:t>
            </a:r>
            <a:r>
              <a:rPr lang="en-US" altLang="es-PE" sz="2800"/>
              <a:t> =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baseline="-25000"/>
              <a:t>2</a:t>
            </a:r>
            <a:endParaRPr lang="en-US" altLang="es-PE" sz="2800"/>
          </a:p>
          <a:p>
            <a:r>
              <a:rPr lang="en-US" altLang="es-PE" sz="2800"/>
              <a:t> Use same basic procedure for forming a t statistic </a:t>
            </a:r>
          </a:p>
        </p:txBody>
      </p:sp>
      <p:graphicFrame>
        <p:nvGraphicFramePr>
          <p:cNvPr id="105476" name="Object 4">
            <a:extLst>
              <a:ext uri="{FF2B5EF4-FFF2-40B4-BE49-F238E27FC236}">
                <a16:creationId xmlns:a16="http://schemas.microsoft.com/office/drawing/2014/main" id="{226324C7-4311-4C92-AA29-52CC30328D8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846388" y="4038600"/>
          <a:ext cx="375443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7" name="Equation" r:id="rId3" imgW="914400" imgH="482400" progId="Equation.3">
                  <p:embed/>
                </p:oleObj>
              </mc:Choice>
              <mc:Fallback>
                <p:oleObj name="Equation" r:id="rId3" imgW="9144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4038600"/>
                        <a:ext cx="3754437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6AE15BD-74DF-4235-8390-3A0F229E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EF46C49-C9C8-4759-8ADC-1A422C79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15C9B-1409-4C6B-ACA0-B30166CD7C7A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F17832DE-613C-448C-A4A9-4C889CCC2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Assumptions of the Classical Linear Model (CLM)</a:t>
            </a:r>
          </a:p>
        </p:txBody>
      </p:sp>
      <p:sp>
        <p:nvSpPr>
          <p:cNvPr id="849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29D8E7D-7876-4515-B971-0F4670016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So far, we know that given the Gauss-Markov assumptions, OLS is BLUE,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In order to do classical hypothesis testing, we need to add another assumption (beyond the Gauss-Markov assumptions)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Assume that </a:t>
            </a:r>
            <a:r>
              <a:rPr lang="en-US" altLang="es-PE" i="1"/>
              <a:t>u</a:t>
            </a:r>
            <a:r>
              <a:rPr lang="en-US" altLang="es-PE"/>
              <a:t> is independent of </a:t>
            </a:r>
            <a:r>
              <a:rPr lang="en-US" altLang="es-PE" i="1"/>
              <a:t>x</a:t>
            </a:r>
            <a:r>
              <a:rPr lang="en-US" altLang="es-PE" i="1" baseline="-25000"/>
              <a:t>1</a:t>
            </a:r>
            <a:r>
              <a:rPr lang="en-US" altLang="es-PE" i="1"/>
              <a:t>, x</a:t>
            </a:r>
            <a:r>
              <a:rPr lang="en-US" altLang="es-PE" i="1" baseline="-25000"/>
              <a:t>2</a:t>
            </a:r>
            <a:r>
              <a:rPr lang="en-US" altLang="es-PE" i="1"/>
              <a:t>,…, x</a:t>
            </a:r>
            <a:r>
              <a:rPr lang="en-US" altLang="es-PE" i="1" baseline="-25000"/>
              <a:t>k</a:t>
            </a:r>
            <a:r>
              <a:rPr lang="en-US" altLang="es-PE"/>
              <a:t> and </a:t>
            </a:r>
            <a:r>
              <a:rPr lang="en-US" altLang="es-PE" i="1"/>
              <a:t>u</a:t>
            </a:r>
            <a:r>
              <a:rPr lang="en-US" altLang="es-PE"/>
              <a:t> is normally distributed with zero mean and variance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baseline="30000"/>
              <a:t>2</a:t>
            </a:r>
            <a:r>
              <a:rPr lang="en-US" altLang="es-PE"/>
              <a:t>: </a:t>
            </a:r>
            <a:r>
              <a:rPr lang="en-US" altLang="es-PE" i="1"/>
              <a:t>u</a:t>
            </a:r>
            <a:r>
              <a:rPr lang="en-US" altLang="es-PE"/>
              <a:t> ~ Normal(0,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baseline="30000"/>
              <a:t>2</a:t>
            </a:r>
            <a:r>
              <a:rPr lang="en-US" altLang="es-PE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09FA4ECD-78C0-4050-A01E-691716FC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CEC9AFC-50F4-4033-8FDA-31B45440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8992-68AB-4B08-8477-32DA89C5FBB7}" type="slidenum">
              <a:rPr lang="en-US" altLang="es-PE"/>
              <a:pPr/>
              <a:t>20</a:t>
            </a:fld>
            <a:endParaRPr lang="en-US" altLang="es-PE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FF4EF21D-BA1D-453B-B5C6-5301B5595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Linear Combo (cont)</a:t>
            </a:r>
          </a:p>
        </p:txBody>
      </p:sp>
      <p:graphicFrame>
        <p:nvGraphicFramePr>
          <p:cNvPr id="106499" name="Object 3">
            <a:extLst>
              <a:ext uri="{FF2B5EF4-FFF2-40B4-BE49-F238E27FC236}">
                <a16:creationId xmlns:a16="http://schemas.microsoft.com/office/drawing/2014/main" id="{5BA2234E-52D4-47E6-BC74-A30D8808D6D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09600" y="1958975"/>
          <a:ext cx="8153400" cy="396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0" name="Equation" r:id="rId3" imgW="2869920" imgH="1396800" progId="Equation.3">
                  <p:embed/>
                </p:oleObj>
              </mc:Choice>
              <mc:Fallback>
                <p:oleObj name="Equation" r:id="rId3" imgW="2869920" imgH="139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58975"/>
                        <a:ext cx="8153400" cy="396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F595913D-F886-4015-A869-B2DDF7CC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8A8142C-0693-42AD-A532-EBF6009C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9079-1142-4722-8809-1BD36CB79DFA}" type="slidenum">
              <a:rPr lang="en-US" altLang="es-PE"/>
              <a:pPr/>
              <a:t>21</a:t>
            </a:fld>
            <a:endParaRPr lang="en-US" altLang="es-PE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30F21D9B-3E1B-4A61-99E2-B3A5B502E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a Linear Combo (cont)</a:t>
            </a:r>
          </a:p>
        </p:txBody>
      </p:sp>
      <p:sp>
        <p:nvSpPr>
          <p:cNvPr id="1075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A6CF836-4944-4396-8CD7-ECC2C19DF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So, to use formula, need </a:t>
            </a:r>
            <a:r>
              <a:rPr lang="en-US" altLang="es-PE" i="1"/>
              <a:t>s</a:t>
            </a:r>
            <a:r>
              <a:rPr lang="en-US" altLang="es-PE" baseline="-25000"/>
              <a:t>12</a:t>
            </a:r>
            <a:r>
              <a:rPr lang="en-US" altLang="es-PE"/>
              <a:t>, which standard output does not have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Many packages will have an option to get it, or will just perform the test for you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In Stata, after reg y x1 x2 … xk you would type test x1 = x2 to get a </a:t>
            </a:r>
            <a:r>
              <a:rPr lang="en-US" altLang="es-PE" i="1"/>
              <a:t>p</a:t>
            </a:r>
            <a:r>
              <a:rPr lang="en-US" altLang="es-PE"/>
              <a:t>-value for the test</a:t>
            </a:r>
          </a:p>
          <a:p>
            <a:pPr>
              <a:lnSpc>
                <a:spcPct val="90000"/>
              </a:lnSpc>
            </a:pPr>
            <a:r>
              <a:rPr lang="en-US" altLang="es-PE"/>
              <a:t> More generally, you can always restate the problem to get the test you want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B69341F-67CD-4810-BF0F-6F460E94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15F297F-82A4-4BB3-9F7C-8CE73DEA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0C02-211C-499B-A94A-A70CA8910341}" type="slidenum">
              <a:rPr lang="en-US" altLang="es-PE"/>
              <a:pPr/>
              <a:t>22</a:t>
            </a:fld>
            <a:endParaRPr lang="en-US" altLang="es-PE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1F4FBCE1-C824-4EEE-829A-11BB32A07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Example:</a:t>
            </a:r>
          </a:p>
        </p:txBody>
      </p:sp>
      <p:sp>
        <p:nvSpPr>
          <p:cNvPr id="1085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8211CB2-934D-4ACF-9E5B-43D3D7DBA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343400"/>
          </a:xfrm>
        </p:spPr>
        <p:txBody>
          <a:bodyPr/>
          <a:lstStyle/>
          <a:p>
            <a:r>
              <a:rPr lang="en-US" altLang="es-PE"/>
              <a:t> Suppose you are interested in the effect of campaign expenditures on outcomes</a:t>
            </a:r>
          </a:p>
          <a:p>
            <a:r>
              <a:rPr lang="en-US" altLang="es-PE"/>
              <a:t> Model is </a:t>
            </a:r>
            <a:r>
              <a:rPr lang="en-US" altLang="es-PE" i="1"/>
              <a:t>voteA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0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log(</a:t>
            </a:r>
            <a:r>
              <a:rPr lang="en-US" altLang="es-PE" i="1"/>
              <a:t>expendA</a:t>
            </a:r>
            <a:r>
              <a:rPr lang="en-US" altLang="es-PE"/>
              <a:t>)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</a:t>
            </a:r>
            <a:r>
              <a:rPr lang="en-US" altLang="es-PE"/>
              <a:t>log(</a:t>
            </a:r>
            <a:r>
              <a:rPr lang="en-US" altLang="es-PE" i="1"/>
              <a:t>expendB</a:t>
            </a:r>
            <a:r>
              <a:rPr lang="en-US" altLang="es-PE"/>
              <a:t>)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3</a:t>
            </a:r>
            <a:r>
              <a:rPr lang="en-US" altLang="es-PE" i="1"/>
              <a:t>prtystrA</a:t>
            </a:r>
            <a:r>
              <a:rPr lang="en-US" altLang="es-PE"/>
              <a:t> + </a:t>
            </a:r>
            <a:r>
              <a:rPr lang="en-US" altLang="es-PE" i="1"/>
              <a:t>u</a:t>
            </a:r>
          </a:p>
          <a:p>
            <a:r>
              <a:rPr lang="en-US" altLang="es-PE" i="1"/>
              <a:t> </a:t>
            </a:r>
            <a:r>
              <a:rPr lang="en-US" altLang="es-PE"/>
              <a:t>H</a:t>
            </a:r>
            <a:r>
              <a:rPr lang="en-US" altLang="es-PE" baseline="-25000"/>
              <a:t>0</a:t>
            </a:r>
            <a:r>
              <a:rPr lang="en-US" altLang="es-PE"/>
              <a:t>: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 = -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</a:t>
            </a:r>
            <a:r>
              <a:rPr lang="en-US" altLang="es-PE"/>
              <a:t>, or H</a:t>
            </a:r>
            <a:r>
              <a:rPr lang="en-US" altLang="es-PE" baseline="-25000"/>
              <a:t>0</a:t>
            </a:r>
            <a:r>
              <a:rPr lang="en-US" altLang="es-PE"/>
              <a:t>: </a:t>
            </a:r>
            <a:r>
              <a:rPr lang="en-US" altLang="es-PE" i="1">
                <a:latin typeface="Symbol" panose="05050102010706020507" pitchFamily="18" charset="2"/>
              </a:rPr>
              <a:t>q</a:t>
            </a:r>
            <a:r>
              <a:rPr lang="en-US" altLang="es-PE" baseline="-25000"/>
              <a:t>1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</a:t>
            </a:r>
            <a:r>
              <a:rPr lang="en-US" altLang="es-PE"/>
              <a:t> = 0</a:t>
            </a:r>
          </a:p>
          <a:p>
            <a:r>
              <a:rPr lang="en-US" altLang="es-PE"/>
              <a:t>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q</a:t>
            </a:r>
            <a:r>
              <a:rPr lang="en-US" altLang="es-PE" baseline="-25000"/>
              <a:t>1</a:t>
            </a:r>
            <a:r>
              <a:rPr lang="en-US" altLang="es-PE"/>
              <a:t> –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</a:t>
            </a:r>
            <a:r>
              <a:rPr lang="en-US" altLang="es-PE"/>
              <a:t>, so substitute in and rearrange </a:t>
            </a:r>
            <a:r>
              <a:rPr lang="en-US" altLang="es-PE">
                <a:sym typeface="Symbol" panose="05050102010706020507" pitchFamily="18" charset="2"/>
              </a:rPr>
              <a:t> </a:t>
            </a:r>
            <a:r>
              <a:rPr lang="en-US" altLang="es-PE"/>
              <a:t> </a:t>
            </a:r>
            <a:r>
              <a:rPr lang="en-US" altLang="es-PE" i="1"/>
              <a:t>voteA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0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q</a:t>
            </a:r>
            <a:r>
              <a:rPr lang="en-US" altLang="es-PE" baseline="-25000"/>
              <a:t>1</a:t>
            </a:r>
            <a:r>
              <a:rPr lang="en-US" altLang="es-PE"/>
              <a:t>log(</a:t>
            </a:r>
            <a:r>
              <a:rPr lang="en-US" altLang="es-PE" i="1"/>
              <a:t>expendA</a:t>
            </a:r>
            <a:r>
              <a:rPr lang="en-US" altLang="es-PE"/>
              <a:t>)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</a:t>
            </a:r>
            <a:r>
              <a:rPr lang="en-US" altLang="es-PE"/>
              <a:t>log(</a:t>
            </a:r>
            <a:r>
              <a:rPr lang="en-US" altLang="es-PE" i="1"/>
              <a:t>expendB - expendA</a:t>
            </a:r>
            <a:r>
              <a:rPr lang="en-US" altLang="es-PE"/>
              <a:t>)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3</a:t>
            </a:r>
            <a:r>
              <a:rPr lang="en-US" altLang="es-PE" i="1"/>
              <a:t>prtystrA</a:t>
            </a:r>
            <a:r>
              <a:rPr lang="en-US" altLang="es-PE"/>
              <a:t> + </a:t>
            </a:r>
            <a:r>
              <a:rPr lang="en-US" altLang="es-PE" i="1"/>
              <a:t>u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835638E-D906-4D09-AED2-E004D810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2E57905-84AE-41D9-BD27-7F3522FB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4685-DAE2-42C8-84E9-4B79EB7CACFF}" type="slidenum">
              <a:rPr lang="en-US" altLang="es-PE"/>
              <a:pPr/>
              <a:t>23</a:t>
            </a:fld>
            <a:endParaRPr lang="en-US" altLang="es-PE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29423FCC-5FBC-4AFB-BB37-CF9A28B11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Example (cont):</a:t>
            </a:r>
          </a:p>
        </p:txBody>
      </p:sp>
      <p:sp>
        <p:nvSpPr>
          <p:cNvPr id="1095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636C7C4-A35B-458D-ADA6-E7DF9DF3C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This is the same model as originally, but now you get a standard error for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 –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q</a:t>
            </a:r>
            <a:r>
              <a:rPr lang="en-US" altLang="es-PE" baseline="-25000"/>
              <a:t>1</a:t>
            </a:r>
            <a:r>
              <a:rPr lang="en-US" altLang="es-PE"/>
              <a:t> directly from the basic regression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Any linear combination of parameters could be tested in a similar manner</a:t>
            </a:r>
          </a:p>
          <a:p>
            <a:pPr>
              <a:lnSpc>
                <a:spcPct val="90000"/>
              </a:lnSpc>
            </a:pPr>
            <a:r>
              <a:rPr lang="en-US" altLang="es-PE"/>
              <a:t> Other examples of hypotheses about a single linear combination of parameters:</a:t>
            </a:r>
          </a:p>
          <a:p>
            <a:pPr lvl="1">
              <a:lnSpc>
                <a:spcPct val="90000"/>
              </a:lnSpc>
            </a:pP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 = 1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</a:t>
            </a:r>
            <a:r>
              <a:rPr lang="en-US" altLang="es-PE"/>
              <a:t> ;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 = 5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</a:t>
            </a:r>
            <a:r>
              <a:rPr lang="en-US" altLang="es-PE"/>
              <a:t> ;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 = -1/2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 </a:t>
            </a:r>
            <a:r>
              <a:rPr lang="en-US" altLang="es-PE"/>
              <a:t>; etc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E755A4A-9F31-4B4C-8423-5CD5E48E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4087D12-C6F0-4DC4-AE1B-347BFEE9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3983-2F12-4BB9-809D-8370B0BDBD3A}" type="slidenum">
              <a:rPr lang="en-US" altLang="es-PE"/>
              <a:pPr/>
              <a:t>24</a:t>
            </a:fld>
            <a:endParaRPr lang="en-US" altLang="es-PE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ECE10823-50BA-4B50-96BA-CA52E272D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Multiple Linear Restrictions</a:t>
            </a:r>
          </a:p>
        </p:txBody>
      </p:sp>
      <p:sp>
        <p:nvSpPr>
          <p:cNvPr id="1105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76CC902-4B87-4A50-AC45-AEA4BEC8C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Everything we’ve done so far has involved testing a single linear restriction, (e.g.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 = </a:t>
            </a:r>
            <a:r>
              <a:rPr lang="en-US" altLang="es-PE">
                <a:latin typeface="Symbol" panose="05050102010706020507" pitchFamily="18" charset="2"/>
              </a:rPr>
              <a:t>0</a:t>
            </a:r>
            <a:r>
              <a:rPr lang="en-US" altLang="es-PE"/>
              <a:t>  or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</a:t>
            </a:r>
            <a:r>
              <a:rPr lang="en-US" altLang="es-PE"/>
              <a:t> 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However, we may want to jointly test multiple hypotheses about our parameters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 typical example is testing “exclusion restrictions” – we want to know if a group of parameters are all equal to zero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297D9F9-3D17-4253-852A-8652A8FF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6644265-44E2-4050-973F-71AE323D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CE55-02E5-47B0-B566-AA834AE4D445}" type="slidenum">
              <a:rPr lang="en-US" altLang="es-PE"/>
              <a:pPr/>
              <a:t>25</a:t>
            </a:fld>
            <a:endParaRPr lang="en-US" altLang="es-PE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EA323184-73CE-438A-B213-C747431B9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Exclusion Restrictions</a:t>
            </a:r>
          </a:p>
        </p:txBody>
      </p:sp>
      <p:sp>
        <p:nvSpPr>
          <p:cNvPr id="1116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FAB4243-5F33-45A4-A58E-D22610419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Now the null hypothesis might be something like H</a:t>
            </a:r>
            <a:r>
              <a:rPr lang="en-US" altLang="es-PE" baseline="-25000"/>
              <a:t>0</a:t>
            </a:r>
            <a:r>
              <a:rPr lang="en-US" altLang="es-PE"/>
              <a:t>: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k-q+1</a:t>
            </a:r>
            <a:r>
              <a:rPr lang="en-US" altLang="es-PE"/>
              <a:t> = 0, </a:t>
            </a:r>
            <a:r>
              <a:rPr lang="en-US" altLang="es-PE" i="1">
                <a:latin typeface="Symbol" panose="05050102010706020507" pitchFamily="18" charset="2"/>
              </a:rPr>
              <a:t>... </a:t>
            </a:r>
            <a:r>
              <a:rPr lang="en-US" altLang="es-PE"/>
              <a:t>,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k</a:t>
            </a:r>
            <a:r>
              <a:rPr lang="en-US" altLang="es-PE"/>
              <a:t> = 0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The alternative is just H</a:t>
            </a:r>
            <a:r>
              <a:rPr lang="en-US" altLang="es-PE" baseline="-25000"/>
              <a:t>1</a:t>
            </a:r>
            <a:r>
              <a:rPr lang="en-US" altLang="es-PE"/>
              <a:t>: H</a:t>
            </a:r>
            <a:r>
              <a:rPr lang="en-US" altLang="es-PE" baseline="-25000"/>
              <a:t>0</a:t>
            </a:r>
            <a:r>
              <a:rPr lang="en-US" altLang="es-PE"/>
              <a:t> is not true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Can’t just check each </a:t>
            </a:r>
            <a:r>
              <a:rPr lang="en-US" altLang="es-PE" i="1"/>
              <a:t>t</a:t>
            </a:r>
            <a:r>
              <a:rPr lang="en-US" altLang="es-PE"/>
              <a:t> statistic separately, because we want to know if the </a:t>
            </a:r>
            <a:r>
              <a:rPr lang="en-US" altLang="es-PE" i="1"/>
              <a:t>q</a:t>
            </a:r>
            <a:r>
              <a:rPr lang="en-US" altLang="es-PE"/>
              <a:t> parameters are </a:t>
            </a:r>
            <a:r>
              <a:rPr lang="en-US" altLang="es-PE" u="sng"/>
              <a:t>jointly</a:t>
            </a:r>
            <a:r>
              <a:rPr lang="en-US" altLang="es-PE"/>
              <a:t> significant at a given level – it is possible for none to be individually significant at that level</a:t>
            </a:r>
            <a:endParaRPr lang="en-US" altLang="es-PE" baseline="-25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22471B-D17B-4518-B638-5CA63BFB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F985E8-A9BE-4C7C-AFF8-4B45F86E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813F-8CD7-4B72-A819-65E85F5F93AD}" type="slidenum">
              <a:rPr lang="en-US" altLang="es-PE"/>
              <a:pPr/>
              <a:t>26</a:t>
            </a:fld>
            <a:endParaRPr lang="en-US" altLang="es-PE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FF0C57B7-80FF-4AD3-B0E7-10CBC1BC9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Exclusion Restrictions (cont)</a:t>
            </a:r>
          </a:p>
        </p:txBody>
      </p:sp>
      <p:sp>
        <p:nvSpPr>
          <p:cNvPr id="1126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ECEF53B-43DB-49B5-8902-5597D9C1E3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2514600"/>
          </a:xfrm>
        </p:spPr>
        <p:txBody>
          <a:bodyPr/>
          <a:lstStyle/>
          <a:p>
            <a:r>
              <a:rPr lang="en-US" altLang="es-PE" sz="2800"/>
              <a:t> To do the test we need to estimate the “restricted model” without </a:t>
            </a:r>
            <a:r>
              <a:rPr lang="en-US" altLang="es-PE" sz="2800" i="1"/>
              <a:t>x</a:t>
            </a:r>
            <a:r>
              <a:rPr lang="en-US" altLang="es-PE" sz="2800" baseline="-25000"/>
              <a:t>k-q+1</a:t>
            </a:r>
            <a:r>
              <a:rPr lang="en-US" altLang="es-PE" sz="2800"/>
              <a:t>,</a:t>
            </a:r>
            <a:r>
              <a:rPr lang="en-US" altLang="es-PE" sz="2800" baseline="-25000"/>
              <a:t>, </a:t>
            </a:r>
            <a:r>
              <a:rPr lang="en-US" altLang="es-PE" sz="2800"/>
              <a:t>…, </a:t>
            </a:r>
            <a:r>
              <a:rPr lang="en-US" altLang="es-PE" sz="2800" i="1"/>
              <a:t>x</a:t>
            </a:r>
            <a:r>
              <a:rPr lang="en-US" altLang="es-PE" sz="2800" baseline="-25000"/>
              <a:t>k</a:t>
            </a:r>
            <a:r>
              <a:rPr lang="en-US" altLang="es-PE" sz="2800"/>
              <a:t> included, as well as the “unrestricted model” with all </a:t>
            </a:r>
            <a:r>
              <a:rPr lang="en-US" altLang="es-PE" sz="2800" i="1"/>
              <a:t>x</a:t>
            </a:r>
            <a:r>
              <a:rPr lang="en-US" altLang="es-PE" sz="2800"/>
              <a:t>’s included</a:t>
            </a:r>
          </a:p>
          <a:p>
            <a:r>
              <a:rPr lang="en-US" altLang="es-PE" sz="2800"/>
              <a:t> Intuitively, we want to know if the change in SSR is big enough to warrant inclusion of </a:t>
            </a:r>
            <a:r>
              <a:rPr lang="en-US" altLang="es-PE" sz="2800" i="1"/>
              <a:t>x</a:t>
            </a:r>
            <a:r>
              <a:rPr lang="en-US" altLang="es-PE" sz="2800" baseline="-25000"/>
              <a:t>k-q+1</a:t>
            </a:r>
            <a:r>
              <a:rPr lang="en-US" altLang="es-PE" sz="2800"/>
              <a:t>,</a:t>
            </a:r>
            <a:r>
              <a:rPr lang="en-US" altLang="es-PE" sz="2800" baseline="-25000"/>
              <a:t>, </a:t>
            </a:r>
            <a:r>
              <a:rPr lang="en-US" altLang="es-PE" sz="2800"/>
              <a:t>…, </a:t>
            </a:r>
            <a:r>
              <a:rPr lang="en-US" altLang="es-PE" sz="2800" i="1"/>
              <a:t>x</a:t>
            </a:r>
            <a:r>
              <a:rPr lang="en-US" altLang="es-PE" sz="2800" baseline="-25000"/>
              <a:t>k</a:t>
            </a:r>
            <a:r>
              <a:rPr lang="en-US" altLang="es-PE" sz="2800"/>
              <a:t> </a:t>
            </a:r>
          </a:p>
        </p:txBody>
      </p:sp>
      <p:graphicFrame>
        <p:nvGraphicFramePr>
          <p:cNvPr id="112644" name="Object 4">
            <a:extLst>
              <a:ext uri="{FF2B5EF4-FFF2-40B4-BE49-F238E27FC236}">
                <a16:creationId xmlns:a16="http://schemas.microsoft.com/office/drawing/2014/main" id="{A1FFEF9D-ABDC-4A6D-A4AB-81FA17756E1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300538" y="4419600"/>
          <a:ext cx="8477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4419600"/>
                        <a:ext cx="847725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>
            <a:extLst>
              <a:ext uri="{FF2B5EF4-FFF2-40B4-BE49-F238E27FC236}">
                <a16:creationId xmlns:a16="http://schemas.microsoft.com/office/drawing/2014/main" id="{964F55B7-E912-4D74-B44D-D6016F965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267200"/>
          <a:ext cx="70866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name="Equation" r:id="rId5" imgW="2120760" imgH="634680" progId="Equation.3">
                  <p:embed/>
                </p:oleObj>
              </mc:Choice>
              <mc:Fallback>
                <p:oleObj name="Equation" r:id="rId5" imgW="212076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70866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8C0A02C-CB01-4C07-9463-FCE19224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CE440B9-CED0-45A8-9F9C-1B543A88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456F-0B52-47A1-97C3-3F013704F669}" type="slidenum">
              <a:rPr lang="en-US" altLang="es-PE"/>
              <a:pPr/>
              <a:t>27</a:t>
            </a:fld>
            <a:endParaRPr lang="en-US" altLang="es-PE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525CB00E-1A1E-4FED-B4DA-DA312B1C3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</a:t>
            </a:r>
            <a:r>
              <a:rPr lang="en-US" altLang="es-PE" i="1"/>
              <a:t>F</a:t>
            </a:r>
            <a:r>
              <a:rPr lang="en-US" altLang="es-PE"/>
              <a:t> statistic</a:t>
            </a:r>
          </a:p>
        </p:txBody>
      </p:sp>
      <p:sp>
        <p:nvSpPr>
          <p:cNvPr id="1136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6FC61BA-F789-4A5E-B9C7-394EC4417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The </a:t>
            </a:r>
            <a:r>
              <a:rPr lang="en-US" altLang="es-PE" i="1"/>
              <a:t>F </a:t>
            </a:r>
            <a:r>
              <a:rPr lang="en-US" altLang="es-PE"/>
              <a:t>statistic is always positive, since the SSR from the restricted model can’t be less than the SSR from the unrestricted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Essentially the</a:t>
            </a:r>
            <a:r>
              <a:rPr lang="en-US" altLang="es-PE" i="1"/>
              <a:t> F</a:t>
            </a:r>
            <a:r>
              <a:rPr lang="en-US" altLang="es-PE"/>
              <a:t> statistic is measuring the relative increase in SSR when moving from the unrestricted to restricted model</a:t>
            </a:r>
          </a:p>
          <a:p>
            <a:pPr>
              <a:lnSpc>
                <a:spcPct val="90000"/>
              </a:lnSpc>
            </a:pPr>
            <a:r>
              <a:rPr lang="en-US" altLang="es-PE"/>
              <a:t> </a:t>
            </a:r>
            <a:r>
              <a:rPr lang="en-US" altLang="es-PE" i="1"/>
              <a:t>q</a:t>
            </a:r>
            <a:r>
              <a:rPr lang="en-US" altLang="es-PE"/>
              <a:t> = number of restrictions, or </a:t>
            </a:r>
            <a:r>
              <a:rPr lang="en-US" altLang="es-PE" i="1"/>
              <a:t>df</a:t>
            </a:r>
            <a:r>
              <a:rPr lang="en-US" altLang="es-PE" baseline="-25000"/>
              <a:t>r</a:t>
            </a:r>
            <a:r>
              <a:rPr lang="en-US" altLang="es-PE"/>
              <a:t> – </a:t>
            </a:r>
            <a:r>
              <a:rPr lang="en-US" altLang="es-PE" i="1"/>
              <a:t>df</a:t>
            </a:r>
            <a:r>
              <a:rPr lang="en-US" altLang="es-PE" baseline="-25000"/>
              <a:t>ur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</a:t>
            </a:r>
            <a:r>
              <a:rPr lang="en-US" altLang="es-PE" i="1"/>
              <a:t>n – k</a:t>
            </a:r>
            <a:r>
              <a:rPr lang="en-US" altLang="es-PE"/>
              <a:t> – 1 =  </a:t>
            </a:r>
            <a:r>
              <a:rPr lang="en-US" altLang="es-PE" i="1"/>
              <a:t>df</a:t>
            </a:r>
            <a:r>
              <a:rPr lang="en-US" altLang="es-PE" baseline="-25000"/>
              <a:t>ur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691F9AB-5A71-4935-8FB6-F1C6E4A0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C4A6D46-BB30-4725-87A0-F8B91DCF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5DC-4CA6-445A-B84A-69E9CBAF6203}" type="slidenum">
              <a:rPr lang="en-US" altLang="es-PE"/>
              <a:pPr/>
              <a:t>28</a:t>
            </a:fld>
            <a:endParaRPr lang="en-US" altLang="es-PE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9F96C4A2-3F1E-4DB3-8429-C12E166AD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</a:t>
            </a:r>
            <a:r>
              <a:rPr lang="en-US" altLang="es-PE" i="1"/>
              <a:t>F</a:t>
            </a:r>
            <a:r>
              <a:rPr lang="en-US" altLang="es-PE"/>
              <a:t> statistic (cont)</a:t>
            </a:r>
          </a:p>
        </p:txBody>
      </p:sp>
      <p:sp>
        <p:nvSpPr>
          <p:cNvPr id="1146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0FEDAFC-40F4-46C7-8DA0-F37925CD0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To decide if the increase in SSR when we move to a restricted model is “big enough” to reject the exclusions, we need to know about the sampling distribution of our </a:t>
            </a:r>
            <a:r>
              <a:rPr lang="en-US" altLang="es-PE" i="1"/>
              <a:t>F</a:t>
            </a:r>
            <a:r>
              <a:rPr lang="en-US" altLang="es-PE"/>
              <a:t> stat</a:t>
            </a:r>
          </a:p>
          <a:p>
            <a:r>
              <a:rPr lang="en-US" altLang="es-PE"/>
              <a:t> Not surprisingly, </a:t>
            </a:r>
            <a:r>
              <a:rPr lang="en-US" altLang="es-PE" i="1"/>
              <a:t>F</a:t>
            </a:r>
            <a:r>
              <a:rPr lang="en-US" altLang="es-PE"/>
              <a:t> ~ </a:t>
            </a:r>
            <a:r>
              <a:rPr lang="en-US" altLang="es-PE" i="1"/>
              <a:t>F</a:t>
            </a:r>
            <a:r>
              <a:rPr lang="en-US" altLang="es-PE" i="1" baseline="-25000"/>
              <a:t>q,n-k-1</a:t>
            </a:r>
            <a:r>
              <a:rPr lang="en-US" altLang="es-PE"/>
              <a:t>, where </a:t>
            </a:r>
            <a:r>
              <a:rPr lang="en-US" altLang="es-PE" i="1"/>
              <a:t>q</a:t>
            </a:r>
            <a:r>
              <a:rPr lang="en-US" altLang="es-PE"/>
              <a:t> is referred to as the numerator degrees of freedom and </a:t>
            </a:r>
            <a:r>
              <a:rPr lang="en-US" altLang="es-PE" i="1"/>
              <a:t>n – k –</a:t>
            </a:r>
            <a:r>
              <a:rPr lang="en-US" altLang="es-PE"/>
              <a:t> 1 as the denominator degrees of freedom </a:t>
            </a:r>
            <a:endParaRPr lang="en-US" altLang="es-PE"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ie de página 2">
            <a:extLst>
              <a:ext uri="{FF2B5EF4-FFF2-40B4-BE49-F238E27FC236}">
                <a16:creationId xmlns:a16="http://schemas.microsoft.com/office/drawing/2014/main" id="{003F701E-AA84-48CE-B869-34820E9F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16" name="Marcador de número de diapositiva 3">
            <a:extLst>
              <a:ext uri="{FF2B5EF4-FFF2-40B4-BE49-F238E27FC236}">
                <a16:creationId xmlns:a16="http://schemas.microsoft.com/office/drawing/2014/main" id="{A13C69BE-4FA9-40D0-8FE5-CBBC5F7D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90AB-6290-4BA7-B2D6-A6AD0D82DC97}" type="slidenum">
              <a:rPr lang="en-US" altLang="es-PE"/>
              <a:pPr/>
              <a:t>29</a:t>
            </a:fld>
            <a:endParaRPr lang="en-US" altLang="es-PE"/>
          </a:p>
        </p:txBody>
      </p:sp>
      <p:pic>
        <p:nvPicPr>
          <p:cNvPr id="115714" name="Picture 2">
            <a:extLst>
              <a:ext uri="{FF2B5EF4-FFF2-40B4-BE49-F238E27FC236}">
                <a16:creationId xmlns:a16="http://schemas.microsoft.com/office/drawing/2014/main" id="{F8E75471-5DFF-4274-863B-B557107CC0F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53721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722" name="Rectangle 10">
            <a:extLst>
              <a:ext uri="{FF2B5EF4-FFF2-40B4-BE49-F238E27FC236}">
                <a16:creationId xmlns:a16="http://schemas.microsoft.com/office/drawing/2014/main" id="{FF782119-AFC3-45C1-9FD0-A84ED4720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5278438"/>
            <a:ext cx="409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6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723" name="Rectangle 11">
            <a:extLst>
              <a:ext uri="{FF2B5EF4-FFF2-40B4-BE49-F238E27FC236}">
                <a16:creationId xmlns:a16="http://schemas.microsoft.com/office/drawing/2014/main" id="{52A1C555-9C64-4EDE-B8A4-90B433723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5316538"/>
            <a:ext cx="36195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200" i="1">
                <a:solidFill>
                  <a:schemeClr val="tx1"/>
                </a:solidFill>
              </a:rPr>
              <a:t>c</a:t>
            </a:r>
            <a:endParaRPr lang="en-US" altLang="es-PE" sz="3200" i="1" baseline="-25000">
              <a:solidFill>
                <a:schemeClr val="tx1"/>
              </a:solidFill>
            </a:endParaRPr>
          </a:p>
        </p:txBody>
      </p:sp>
      <p:sp>
        <p:nvSpPr>
          <p:cNvPr id="115724" name="Rectangle 12">
            <a:extLst>
              <a:ext uri="{FF2B5EF4-FFF2-40B4-BE49-F238E27FC236}">
                <a16:creationId xmlns:a16="http://schemas.microsoft.com/office/drawing/2014/main" id="{528908D1-D6DB-4CFE-8517-D7D354D37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4614863"/>
            <a:ext cx="4699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600">
                <a:solidFill>
                  <a:schemeClr val="tx1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15725" name="Rectangle 13">
            <a:extLst>
              <a:ext uri="{FF2B5EF4-FFF2-40B4-BE49-F238E27FC236}">
                <a16:creationId xmlns:a16="http://schemas.microsoft.com/office/drawing/2014/main" id="{4B8F4B3B-62A3-4AEE-BDFD-0BD757601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8" y="4633913"/>
            <a:ext cx="14827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600">
                <a:solidFill>
                  <a:schemeClr val="tx1"/>
                </a:solidFill>
                <a:latin typeface="Symbol" panose="05050102010706020507" pitchFamily="18" charset="2"/>
              </a:rPr>
              <a:t>(1 - a)</a:t>
            </a:r>
          </a:p>
        </p:txBody>
      </p:sp>
      <p:sp>
        <p:nvSpPr>
          <p:cNvPr id="115726" name="Rectangle 14">
            <a:extLst>
              <a:ext uri="{FF2B5EF4-FFF2-40B4-BE49-F238E27FC236}">
                <a16:creationId xmlns:a16="http://schemas.microsoft.com/office/drawing/2014/main" id="{8DDED971-952D-41C3-B365-CB69A770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611313"/>
            <a:ext cx="863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600">
                <a:solidFill>
                  <a:schemeClr val="tx1"/>
                </a:solidFill>
              </a:rPr>
              <a:t>f(</a:t>
            </a:r>
            <a:r>
              <a:rPr lang="en-US" altLang="es-PE" sz="3200">
                <a:solidFill>
                  <a:schemeClr val="tx1"/>
                </a:solidFill>
              </a:rPr>
              <a:t>F</a:t>
            </a:r>
            <a:r>
              <a:rPr lang="en-US" altLang="es-PE" sz="36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5727" name="Rectangle 15">
            <a:extLst>
              <a:ext uri="{FF2B5EF4-FFF2-40B4-BE49-F238E27FC236}">
                <a16:creationId xmlns:a16="http://schemas.microsoft.com/office/drawing/2014/main" id="{15085C0A-9148-45E0-AB96-3D8D10E5A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5394325"/>
            <a:ext cx="434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36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5729" name="Rectangle 17">
            <a:extLst>
              <a:ext uri="{FF2B5EF4-FFF2-40B4-BE49-F238E27FC236}">
                <a16:creationId xmlns:a16="http://schemas.microsoft.com/office/drawing/2014/main" id="{2B706C47-D525-42FD-8749-116CA918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The </a:t>
            </a:r>
            <a:r>
              <a:rPr lang="en-US" altLang="es-PE" sz="4400" i="1">
                <a:solidFill>
                  <a:schemeClr val="tx2"/>
                </a:solidFill>
              </a:rPr>
              <a:t>F</a:t>
            </a:r>
            <a:r>
              <a:rPr lang="en-US" altLang="es-PE" sz="4400">
                <a:solidFill>
                  <a:schemeClr val="tx2"/>
                </a:solidFill>
              </a:rPr>
              <a:t> statistic (cont)</a:t>
            </a:r>
          </a:p>
        </p:txBody>
      </p:sp>
      <p:sp>
        <p:nvSpPr>
          <p:cNvPr id="115730" name="Text Box 18">
            <a:extLst>
              <a:ext uri="{FF2B5EF4-FFF2-40B4-BE49-F238E27FC236}">
                <a16:creationId xmlns:a16="http://schemas.microsoft.com/office/drawing/2014/main" id="{3F9ED6B7-FE4A-436B-924B-B9B553544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210050"/>
            <a:ext cx="108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/>
              <a:t>reject</a:t>
            </a:r>
          </a:p>
        </p:txBody>
      </p:sp>
      <p:sp>
        <p:nvSpPr>
          <p:cNvPr id="115731" name="Text Box 19">
            <a:extLst>
              <a:ext uri="{FF2B5EF4-FFF2-40B4-BE49-F238E27FC236}">
                <a16:creationId xmlns:a16="http://schemas.microsoft.com/office/drawing/2014/main" id="{FDDEB1CF-1ABF-484F-8BC3-E15D315F3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457450"/>
            <a:ext cx="2147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/>
              <a:t>fail to reject</a:t>
            </a:r>
          </a:p>
        </p:txBody>
      </p:sp>
      <p:sp>
        <p:nvSpPr>
          <p:cNvPr id="115732" name="Line 20">
            <a:extLst>
              <a:ext uri="{FF2B5EF4-FFF2-40B4-BE49-F238E27FC236}">
                <a16:creationId xmlns:a16="http://schemas.microsoft.com/office/drawing/2014/main" id="{963855D9-7B81-43DD-B114-08602A739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724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115733" name="Line 21">
            <a:extLst>
              <a:ext uri="{FF2B5EF4-FFF2-40B4-BE49-F238E27FC236}">
                <a16:creationId xmlns:a16="http://schemas.microsoft.com/office/drawing/2014/main" id="{588C6A7E-712C-4F18-8FF5-04BCB8A507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3048000"/>
            <a:ext cx="2286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115734" name="Text Box 22">
            <a:extLst>
              <a:ext uri="{FF2B5EF4-FFF2-40B4-BE49-F238E27FC236}">
                <a16:creationId xmlns:a16="http://schemas.microsoft.com/office/drawing/2014/main" id="{B6500AD7-FD75-47E8-B20C-D529A0485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752600"/>
            <a:ext cx="35115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s-PE" sz="3600"/>
              <a:t>Reject H</a:t>
            </a:r>
            <a:r>
              <a:rPr lang="en-US" altLang="es-PE" sz="3600" baseline="-25000"/>
              <a:t>0</a:t>
            </a:r>
            <a:r>
              <a:rPr lang="en-US" altLang="es-PE" sz="3600"/>
              <a:t> at </a:t>
            </a:r>
            <a:r>
              <a:rPr lang="en-US" altLang="es-PE" sz="3600">
                <a:latin typeface="Symbol" panose="05050102010706020507" pitchFamily="18" charset="2"/>
              </a:rPr>
              <a:t>a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s-PE" sz="3600"/>
              <a:t> significance level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s-PE" sz="3600"/>
              <a:t> if </a:t>
            </a:r>
            <a:r>
              <a:rPr lang="en-US" altLang="es-PE" sz="3600" i="1"/>
              <a:t>F</a:t>
            </a:r>
            <a:r>
              <a:rPr lang="en-US" altLang="es-PE" sz="3600"/>
              <a:t> &gt; </a:t>
            </a:r>
            <a:r>
              <a:rPr lang="en-US" altLang="es-PE" sz="3600" i="1"/>
              <a:t>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7016626E-ACB6-47F5-B191-7BF5FD00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7CA851EF-05A5-4FDD-B065-B006BAAE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7D63-091C-4273-ACA5-3759E5FB98C5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A327F72-E396-4332-9B28-9A2742B86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CLM Assumptions (cont)</a:t>
            </a:r>
          </a:p>
        </p:txBody>
      </p:sp>
      <p:sp>
        <p:nvSpPr>
          <p:cNvPr id="870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5BFAA16-0FE5-464A-9340-96E54FD8D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Under CLM, OLS is not only BLUE, but is the minimum variance unbiased estimator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We can summarize the population assumptions of CLM as follows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</a:t>
            </a:r>
            <a:r>
              <a:rPr lang="en-US" altLang="es-PE" i="1"/>
              <a:t>y|</a:t>
            </a:r>
            <a:r>
              <a:rPr lang="en-US" altLang="es-PE" b="1" i="1"/>
              <a:t>x</a:t>
            </a:r>
            <a:r>
              <a:rPr lang="en-US" altLang="es-PE"/>
              <a:t> ~ Normal(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 i="1" baseline="-25000"/>
              <a:t>1</a:t>
            </a:r>
            <a:r>
              <a:rPr lang="en-US" altLang="es-PE" i="1"/>
              <a:t> +…+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k</a:t>
            </a:r>
            <a:r>
              <a:rPr lang="en-US" altLang="es-PE" i="1"/>
              <a:t>x</a:t>
            </a:r>
            <a:r>
              <a:rPr lang="en-US" altLang="es-PE" i="1" baseline="-25000"/>
              <a:t>k</a:t>
            </a:r>
            <a:r>
              <a:rPr lang="en-US" altLang="es-PE" i="1"/>
              <a:t>,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i="1" baseline="30000"/>
              <a:t>2</a:t>
            </a:r>
            <a:r>
              <a:rPr lang="en-US" altLang="es-PE"/>
              <a:t>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While for now we just assume normality, clear that sometimes not the case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Large samples will let us drop normality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5E879D3E-37E9-4F1C-8FA9-5D4A4FE8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189F598D-4D42-4F35-BACE-1960CA41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0FDB-1B24-488A-BB36-9B6E820E4D55}" type="slidenum">
              <a:rPr lang="en-US" altLang="es-PE"/>
              <a:pPr/>
              <a:t>30</a:t>
            </a:fld>
            <a:endParaRPr lang="en-US" altLang="es-PE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E8E0B103-A803-4EB0-A1FC-52AC7DB1D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</a:t>
            </a:r>
            <a:r>
              <a:rPr lang="en-US" altLang="es-PE" i="1"/>
              <a:t>R</a:t>
            </a:r>
            <a:r>
              <a:rPr lang="en-US" altLang="es-PE" baseline="30000"/>
              <a:t>2</a:t>
            </a:r>
            <a:r>
              <a:rPr lang="en-US" altLang="es-PE"/>
              <a:t> form of the </a:t>
            </a:r>
            <a:r>
              <a:rPr lang="en-US" altLang="es-PE" i="1"/>
              <a:t>F</a:t>
            </a:r>
            <a:r>
              <a:rPr lang="en-US" altLang="es-PE"/>
              <a:t> statistic</a:t>
            </a:r>
          </a:p>
        </p:txBody>
      </p:sp>
      <p:sp>
        <p:nvSpPr>
          <p:cNvPr id="1167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67A8DC8-DBC1-4002-BE02-A6469690A6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Because the SSR’s may be large and unwieldy, an alternative form of the formula is useful</a:t>
            </a:r>
          </a:p>
          <a:p>
            <a:r>
              <a:rPr lang="en-US" altLang="es-PE" sz="2800"/>
              <a:t> We use the fact that SSR = SST(1 – R</a:t>
            </a:r>
            <a:r>
              <a:rPr lang="en-US" altLang="es-PE" sz="2800" baseline="30000"/>
              <a:t>2</a:t>
            </a:r>
            <a:r>
              <a:rPr lang="en-US" altLang="es-PE" sz="2800"/>
              <a:t>) for any regression, so can substitute in for SSR</a:t>
            </a:r>
            <a:r>
              <a:rPr lang="en-US" altLang="es-PE" sz="2800" baseline="-25000"/>
              <a:t>u</a:t>
            </a:r>
            <a:r>
              <a:rPr lang="en-US" altLang="es-PE" sz="2800"/>
              <a:t> and SSR</a:t>
            </a:r>
            <a:r>
              <a:rPr lang="en-US" altLang="es-PE" sz="2800" baseline="-25000"/>
              <a:t>ur</a:t>
            </a:r>
          </a:p>
        </p:txBody>
      </p:sp>
      <p:graphicFrame>
        <p:nvGraphicFramePr>
          <p:cNvPr id="116740" name="Object 4">
            <a:extLst>
              <a:ext uri="{FF2B5EF4-FFF2-40B4-BE49-F238E27FC236}">
                <a16:creationId xmlns:a16="http://schemas.microsoft.com/office/drawing/2014/main" id="{229E480D-5F4A-46DB-AE6C-12F9272B2CE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62000" y="3962400"/>
          <a:ext cx="777240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1" name="Equation" r:id="rId3" imgW="2273040" imgH="660240" progId="Equation.3">
                  <p:embed/>
                </p:oleObj>
              </mc:Choice>
              <mc:Fallback>
                <p:oleObj name="Equation" r:id="rId3" imgW="227304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7772400" cy="225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8B927B63-2FBE-45F3-AE0A-3A547BC5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A9E13153-3386-45DB-A7E1-A58BE230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6286-2614-4B4C-933E-E57ED75D521C}" type="slidenum">
              <a:rPr lang="en-US" altLang="es-PE"/>
              <a:pPr/>
              <a:t>31</a:t>
            </a:fld>
            <a:endParaRPr lang="en-US" altLang="es-PE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AB05D092-F618-4FD6-B204-9F61A01B7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Overall Significance</a:t>
            </a:r>
          </a:p>
        </p:txBody>
      </p:sp>
      <p:sp>
        <p:nvSpPr>
          <p:cNvPr id="1177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ACAA3A1-8DB0-4D92-ADAB-18C505D290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A special case of exclusion restrictions is to test H</a:t>
            </a:r>
            <a:r>
              <a:rPr lang="en-US" altLang="es-PE" sz="2800" baseline="-25000"/>
              <a:t>0</a:t>
            </a:r>
            <a:r>
              <a:rPr lang="en-US" altLang="es-PE" sz="2800"/>
              <a:t>: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baseline="-25000"/>
              <a:t>1</a:t>
            </a:r>
            <a:r>
              <a:rPr lang="en-US" altLang="es-PE" sz="2800"/>
              <a:t> = 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baseline="-25000"/>
              <a:t>2</a:t>
            </a:r>
            <a:r>
              <a:rPr lang="en-US" altLang="es-PE" sz="2800"/>
              <a:t> =…= 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baseline="-25000"/>
              <a:t>k</a:t>
            </a:r>
            <a:r>
              <a:rPr lang="en-US" altLang="es-PE" sz="2800"/>
              <a:t> = 0</a:t>
            </a:r>
          </a:p>
          <a:p>
            <a:r>
              <a:rPr lang="en-US" altLang="es-PE" sz="2800"/>
              <a:t> Since the R</a:t>
            </a:r>
            <a:r>
              <a:rPr lang="en-US" altLang="es-PE" sz="2800" baseline="30000"/>
              <a:t>2</a:t>
            </a:r>
            <a:r>
              <a:rPr lang="en-US" altLang="es-PE" sz="2800"/>
              <a:t> from a model with only an intercept will be zero, the </a:t>
            </a:r>
            <a:r>
              <a:rPr lang="en-US" altLang="es-PE" sz="2800" i="1"/>
              <a:t>F</a:t>
            </a:r>
            <a:r>
              <a:rPr lang="en-US" altLang="es-PE" sz="2800"/>
              <a:t> statistic is simply</a:t>
            </a:r>
            <a:endParaRPr lang="en-US" altLang="es-PE" sz="2800" baseline="-25000"/>
          </a:p>
        </p:txBody>
      </p:sp>
      <p:graphicFrame>
        <p:nvGraphicFramePr>
          <p:cNvPr id="117764" name="Object 4">
            <a:extLst>
              <a:ext uri="{FF2B5EF4-FFF2-40B4-BE49-F238E27FC236}">
                <a16:creationId xmlns:a16="http://schemas.microsoft.com/office/drawing/2014/main" id="{6C1D2E34-09C2-4A66-B70C-74FC66E7049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697038" y="4038600"/>
          <a:ext cx="605313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5" name="Equation" r:id="rId3" imgW="1396800" imgH="457200" progId="Equation.3">
                  <p:embed/>
                </p:oleObj>
              </mc:Choice>
              <mc:Fallback>
                <p:oleObj name="Equation" r:id="rId3" imgW="1396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4038600"/>
                        <a:ext cx="6053137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F8CD9A1-C319-4DAA-B621-71EEE626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C6DA1E3-46F9-415A-AE6C-917A58E4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5A52-F12F-4EDF-8290-45AFFC337C7A}" type="slidenum">
              <a:rPr lang="en-US" altLang="es-PE"/>
              <a:pPr/>
              <a:t>32</a:t>
            </a:fld>
            <a:endParaRPr lang="en-US" altLang="es-PE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12C14A67-4B69-4701-8EB0-4DE107537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General Linear Restrictions</a:t>
            </a:r>
          </a:p>
        </p:txBody>
      </p:sp>
      <p:sp>
        <p:nvSpPr>
          <p:cNvPr id="1187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8C22572-68DC-4EF9-81ED-0754E1750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The basic form of the </a:t>
            </a:r>
            <a:r>
              <a:rPr lang="en-US" altLang="es-PE" i="1"/>
              <a:t>F</a:t>
            </a:r>
            <a:r>
              <a:rPr lang="en-US" altLang="es-PE"/>
              <a:t> statistic will work for any set of linear restrictions</a:t>
            </a:r>
          </a:p>
          <a:p>
            <a:r>
              <a:rPr lang="en-US" altLang="es-PE"/>
              <a:t> First estimate the unrestricted model and then estimate the restricted model</a:t>
            </a:r>
          </a:p>
          <a:p>
            <a:r>
              <a:rPr lang="en-US" altLang="es-PE"/>
              <a:t> In each case, make note of the SSR</a:t>
            </a:r>
          </a:p>
          <a:p>
            <a:r>
              <a:rPr lang="en-US" altLang="es-PE"/>
              <a:t> Imposing the restrictions can be tricky – will likely have to redefine variables again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1DA66C8-7AE7-40C8-B995-8FDBAD4A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9E54663-9773-4A8C-8EF1-F434AC88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47FE-E047-4F0B-BCC2-ED0FEA52CF7F}" type="slidenum">
              <a:rPr lang="en-US" altLang="es-PE"/>
              <a:pPr/>
              <a:t>33</a:t>
            </a:fld>
            <a:endParaRPr lang="en-US" altLang="es-PE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61CB0EE6-D077-4442-AC12-1AC110A14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Example:</a:t>
            </a:r>
          </a:p>
        </p:txBody>
      </p:sp>
      <p:sp>
        <p:nvSpPr>
          <p:cNvPr id="1198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2BA863-823F-4ABC-8544-ED45350AB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Use same voting model as before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Model is </a:t>
            </a:r>
            <a:r>
              <a:rPr lang="en-US" altLang="es-PE" i="1"/>
              <a:t>voteA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0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log(</a:t>
            </a:r>
            <a:r>
              <a:rPr lang="en-US" altLang="es-PE" i="1"/>
              <a:t>expendA</a:t>
            </a:r>
            <a:r>
              <a:rPr lang="en-US" altLang="es-PE"/>
              <a:t>)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</a:t>
            </a:r>
            <a:r>
              <a:rPr lang="en-US" altLang="es-PE"/>
              <a:t>log(</a:t>
            </a:r>
            <a:r>
              <a:rPr lang="en-US" altLang="es-PE" i="1"/>
              <a:t>expendB</a:t>
            </a:r>
            <a:r>
              <a:rPr lang="en-US" altLang="es-PE"/>
              <a:t>)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3</a:t>
            </a:r>
            <a:r>
              <a:rPr lang="en-US" altLang="es-PE" i="1"/>
              <a:t>prtystrA</a:t>
            </a:r>
            <a:r>
              <a:rPr lang="en-US" altLang="es-PE"/>
              <a:t> + </a:t>
            </a:r>
            <a:r>
              <a:rPr lang="en-US" altLang="es-PE" i="1"/>
              <a:t>u</a:t>
            </a:r>
          </a:p>
          <a:p>
            <a:pPr>
              <a:lnSpc>
                <a:spcPct val="90000"/>
              </a:lnSpc>
            </a:pPr>
            <a:r>
              <a:rPr lang="en-US" altLang="es-PE"/>
              <a:t> now null is H</a:t>
            </a:r>
            <a:r>
              <a:rPr lang="en-US" altLang="es-PE" baseline="-25000"/>
              <a:t>0</a:t>
            </a:r>
            <a:r>
              <a:rPr lang="en-US" altLang="es-PE"/>
              <a:t>: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 = 1,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>
                <a:latin typeface="Symbol" panose="05050102010706020507" pitchFamily="18" charset="2"/>
              </a:rPr>
              <a:t>3</a:t>
            </a:r>
            <a:r>
              <a:rPr lang="en-US" altLang="es-PE"/>
              <a:t> = 0</a:t>
            </a:r>
          </a:p>
          <a:p>
            <a:pPr>
              <a:lnSpc>
                <a:spcPct val="90000"/>
              </a:lnSpc>
            </a:pPr>
            <a:r>
              <a:rPr lang="en-US" altLang="es-PE">
                <a:sym typeface="Symbol" panose="05050102010706020507" pitchFamily="18" charset="2"/>
              </a:rPr>
              <a:t> Substituting in the restrictions:</a:t>
            </a:r>
            <a:r>
              <a:rPr lang="en-US" altLang="es-PE"/>
              <a:t>  </a:t>
            </a:r>
            <a:r>
              <a:rPr lang="en-US" altLang="es-PE" i="1"/>
              <a:t>voteA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0</a:t>
            </a:r>
            <a:r>
              <a:rPr lang="en-US" altLang="es-PE"/>
              <a:t> + log(</a:t>
            </a:r>
            <a:r>
              <a:rPr lang="en-US" altLang="es-PE" i="1"/>
              <a:t>expendA</a:t>
            </a:r>
            <a:r>
              <a:rPr lang="en-US" altLang="es-PE"/>
              <a:t>)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</a:t>
            </a:r>
            <a:r>
              <a:rPr lang="en-US" altLang="es-PE"/>
              <a:t>log(</a:t>
            </a:r>
            <a:r>
              <a:rPr lang="en-US" altLang="es-PE" i="1"/>
              <a:t>expendB</a:t>
            </a:r>
            <a:r>
              <a:rPr lang="en-US" altLang="es-PE"/>
              <a:t>) + </a:t>
            </a:r>
            <a:r>
              <a:rPr lang="en-US" altLang="es-PE" i="1"/>
              <a:t>u</a:t>
            </a:r>
            <a:r>
              <a:rPr lang="en-US" altLang="es-PE"/>
              <a:t>, so</a:t>
            </a:r>
          </a:p>
          <a:p>
            <a:pPr>
              <a:lnSpc>
                <a:spcPct val="90000"/>
              </a:lnSpc>
            </a:pPr>
            <a:r>
              <a:rPr lang="en-US" altLang="es-PE"/>
              <a:t> Use </a:t>
            </a:r>
            <a:r>
              <a:rPr lang="en-US" altLang="es-PE" i="1"/>
              <a:t>voteA - </a:t>
            </a:r>
            <a:r>
              <a:rPr lang="en-US" altLang="es-PE"/>
              <a:t>log(</a:t>
            </a:r>
            <a:r>
              <a:rPr lang="en-US" altLang="es-PE" i="1"/>
              <a:t>expendA</a:t>
            </a:r>
            <a:r>
              <a:rPr lang="en-US" altLang="es-PE"/>
              <a:t>)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0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</a:t>
            </a:r>
            <a:r>
              <a:rPr lang="en-US" altLang="es-PE"/>
              <a:t>log(</a:t>
            </a:r>
            <a:r>
              <a:rPr lang="en-US" altLang="es-PE" i="1"/>
              <a:t>expendB</a:t>
            </a:r>
            <a:r>
              <a:rPr lang="en-US" altLang="es-PE"/>
              <a:t>) + </a:t>
            </a:r>
            <a:r>
              <a:rPr lang="en-US" altLang="es-PE" i="1"/>
              <a:t>u</a:t>
            </a:r>
            <a:r>
              <a:rPr lang="en-US" altLang="es-PE"/>
              <a:t> as restricted model</a:t>
            </a:r>
            <a:endParaRPr lang="en-US" altLang="es-PE" i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4CCA4D7-8593-4511-AEDB-00D5C538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3D8F44F-3FEC-40D8-9E96-FC45A87E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EC25-50F4-4AF7-A37E-23183D8B60B5}" type="slidenum">
              <a:rPr lang="en-US" altLang="es-PE"/>
              <a:pPr/>
              <a:t>34</a:t>
            </a:fld>
            <a:endParaRPr lang="en-US" altLang="es-PE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378B29A0-775F-414E-9A18-6AF21D0DA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i="1"/>
              <a:t>F</a:t>
            </a:r>
            <a:r>
              <a:rPr lang="en-US" altLang="es-PE"/>
              <a:t> Statistic Summary</a:t>
            </a:r>
          </a:p>
        </p:txBody>
      </p:sp>
      <p:sp>
        <p:nvSpPr>
          <p:cNvPr id="1208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102ACC7-28EA-42A3-A5C3-F90C484D7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Just as with </a:t>
            </a:r>
            <a:r>
              <a:rPr lang="en-US" altLang="es-PE" i="1"/>
              <a:t>t</a:t>
            </a:r>
            <a:r>
              <a:rPr lang="en-US" altLang="es-PE"/>
              <a:t> statistics, p-values can be calculated by looking up the percentile in the appropriate </a:t>
            </a:r>
            <a:r>
              <a:rPr lang="en-US" altLang="es-PE" i="1"/>
              <a:t>F</a:t>
            </a:r>
            <a:r>
              <a:rPr lang="en-US" altLang="es-PE"/>
              <a:t> distribution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Stata will do this by entering: display fprob(</a:t>
            </a:r>
            <a:r>
              <a:rPr lang="en-US" altLang="es-PE" i="1"/>
              <a:t>q, n – k –</a:t>
            </a:r>
            <a:r>
              <a:rPr lang="en-US" altLang="es-PE"/>
              <a:t> 1, </a:t>
            </a:r>
            <a:r>
              <a:rPr lang="en-US" altLang="es-PE" i="1"/>
              <a:t>F</a:t>
            </a:r>
            <a:r>
              <a:rPr lang="en-US" altLang="es-PE"/>
              <a:t>), where the appropriate values of </a:t>
            </a:r>
            <a:r>
              <a:rPr lang="en-US" altLang="es-PE" i="1"/>
              <a:t>F, q,</a:t>
            </a:r>
            <a:r>
              <a:rPr lang="en-US" altLang="es-PE"/>
              <a:t>and</a:t>
            </a:r>
            <a:r>
              <a:rPr lang="en-US" altLang="es-PE" i="1"/>
              <a:t> n – k –</a:t>
            </a:r>
            <a:r>
              <a:rPr lang="en-US" altLang="es-PE"/>
              <a:t> 1 are used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only one exclusion is being tested, then </a:t>
            </a:r>
            <a:r>
              <a:rPr lang="en-US" altLang="es-PE" i="1"/>
              <a:t>F</a:t>
            </a:r>
            <a:r>
              <a:rPr lang="en-US" altLang="es-PE"/>
              <a:t> =  </a:t>
            </a:r>
            <a:r>
              <a:rPr lang="en-US" altLang="es-PE" i="1"/>
              <a:t>t</a:t>
            </a:r>
            <a:r>
              <a:rPr lang="en-US" altLang="es-PE" baseline="30000"/>
              <a:t>2</a:t>
            </a:r>
            <a:r>
              <a:rPr lang="en-US" altLang="es-PE"/>
              <a:t>, and the </a:t>
            </a:r>
            <a:r>
              <a:rPr lang="en-US" altLang="es-PE" i="1"/>
              <a:t>p</a:t>
            </a:r>
            <a:r>
              <a:rPr lang="en-US" altLang="es-PE"/>
              <a:t>-values will be the same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ie de página 2">
            <a:extLst>
              <a:ext uri="{FF2B5EF4-FFF2-40B4-BE49-F238E27FC236}">
                <a16:creationId xmlns:a16="http://schemas.microsoft.com/office/drawing/2014/main" id="{97AA48BE-4479-4975-B1A8-20258623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29" name="Marcador de número de diapositiva 3">
            <a:extLst>
              <a:ext uri="{FF2B5EF4-FFF2-40B4-BE49-F238E27FC236}">
                <a16:creationId xmlns:a16="http://schemas.microsoft.com/office/drawing/2014/main" id="{87A80610-01DE-4942-8DEB-684920D5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8F50-27DD-44FA-B762-6648EEC71280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86018" name="Line 2">
            <a:extLst>
              <a:ext uri="{FF2B5EF4-FFF2-40B4-BE49-F238E27FC236}">
                <a16:creationId xmlns:a16="http://schemas.microsoft.com/office/drawing/2014/main" id="{E1FD446B-78CA-4FAA-9CB9-29F2466C7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725" y="5705475"/>
            <a:ext cx="662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6019" name="Line 3">
            <a:extLst>
              <a:ext uri="{FF2B5EF4-FFF2-40B4-BE49-F238E27FC236}">
                <a16:creationId xmlns:a16="http://schemas.microsoft.com/office/drawing/2014/main" id="{06A45AB2-66E8-4D1B-962B-7E6DEB535D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4725" y="1666875"/>
            <a:ext cx="403860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B3E50CE6-984E-4363-8298-A7637E78DA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8725" y="1666875"/>
            <a:ext cx="40386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0F14CCEB-AF73-406A-8934-6C1E75D1D8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2725" y="1666875"/>
            <a:ext cx="40386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1153113F-F2C7-4531-9820-3D3D02B29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8125" y="2886075"/>
            <a:ext cx="6553200" cy="22590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7F1777E1-90A8-4407-A28D-999E3DC21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2898775"/>
            <a:ext cx="3524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54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6024" name="Rectangle 8">
            <a:extLst>
              <a:ext uri="{FF2B5EF4-FFF2-40B4-BE49-F238E27FC236}">
                <a16:creationId xmlns:a16="http://schemas.microsoft.com/office/drawing/2014/main" id="{4EC1AC6C-B5CF-4A82-AAE5-105CE1B3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3689350"/>
            <a:ext cx="3524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54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5E432411-2351-4EAF-9EC5-8360F7C81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91200"/>
            <a:ext cx="4587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baseline="-25000">
                <a:solidFill>
                  <a:schemeClr val="tx1"/>
                </a:solidFill>
              </a:rPr>
              <a:t>1</a:t>
            </a:r>
            <a:endParaRPr lang="en-US" altLang="es-PE" sz="2800">
              <a:solidFill>
                <a:schemeClr val="tx1"/>
              </a:solidFill>
            </a:endParaRPr>
          </a:p>
        </p:txBody>
      </p:sp>
      <p:sp>
        <p:nvSpPr>
          <p:cNvPr id="86026" name="Rectangle 10">
            <a:extLst>
              <a:ext uri="{FF2B5EF4-FFF2-40B4-BE49-F238E27FC236}">
                <a16:creationId xmlns:a16="http://schemas.microsoft.com/office/drawing/2014/main" id="{53E42D40-A63F-48B0-972F-C796F8ED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791200"/>
            <a:ext cx="4587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x</a:t>
            </a:r>
            <a:r>
              <a:rPr lang="en-US" altLang="es-PE" sz="2800" baseline="-25000">
                <a:solidFill>
                  <a:schemeClr val="tx1"/>
                </a:solidFill>
              </a:rPr>
              <a:t>2</a:t>
            </a:r>
            <a:endParaRPr lang="en-US" altLang="es-PE" sz="2800">
              <a:solidFill>
                <a:schemeClr val="tx1"/>
              </a:solidFill>
            </a:endParaRPr>
          </a:p>
        </p:txBody>
      </p:sp>
      <p:sp>
        <p:nvSpPr>
          <p:cNvPr id="86027" name="Line 11">
            <a:extLst>
              <a:ext uri="{FF2B5EF4-FFF2-40B4-BE49-F238E27FC236}">
                <a16:creationId xmlns:a16="http://schemas.microsoft.com/office/drawing/2014/main" id="{F6E2559B-C191-4821-AD24-2002581CE4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2286000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grpSp>
        <p:nvGrpSpPr>
          <p:cNvPr id="86028" name="Group 12">
            <a:extLst>
              <a:ext uri="{FF2B5EF4-FFF2-40B4-BE49-F238E27FC236}">
                <a16:creationId xmlns:a16="http://schemas.microsoft.com/office/drawing/2014/main" id="{F0B6C861-897A-4376-8104-B47596EAEFA0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3449638"/>
            <a:ext cx="1673225" cy="1731962"/>
            <a:chOff x="2238" y="1651"/>
            <a:chExt cx="1054" cy="1091"/>
          </a:xfrm>
        </p:grpSpPr>
        <p:sp>
          <p:nvSpPr>
            <p:cNvPr id="86029" name="Line 13">
              <a:extLst>
                <a:ext uri="{FF2B5EF4-FFF2-40B4-BE49-F238E27FC236}">
                  <a16:creationId xmlns:a16="http://schemas.microsoft.com/office/drawing/2014/main" id="{3CCEF1FC-8D28-4983-B14D-8943F6298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8" y="2713"/>
              <a:ext cx="31" cy="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86030" name="Line 14">
              <a:extLst>
                <a:ext uri="{FF2B5EF4-FFF2-40B4-BE49-F238E27FC236}">
                  <a16:creationId xmlns:a16="http://schemas.microsoft.com/office/drawing/2014/main" id="{32FB8CF8-711E-4571-927C-901F01449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1" y="1694"/>
              <a:ext cx="1041" cy="10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86031" name="Freeform 15">
              <a:extLst>
                <a:ext uri="{FF2B5EF4-FFF2-40B4-BE49-F238E27FC236}">
                  <a16:creationId xmlns:a16="http://schemas.microsoft.com/office/drawing/2014/main" id="{8F2B118B-C11F-4EC8-B27B-A36567D1A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1651"/>
              <a:ext cx="1041" cy="1068"/>
            </a:xfrm>
            <a:custGeom>
              <a:avLst/>
              <a:gdLst>
                <a:gd name="T0" fmla="*/ 1 w 1041"/>
                <a:gd name="T1" fmla="*/ 1067 h 1068"/>
                <a:gd name="T2" fmla="*/ 19 w 1041"/>
                <a:gd name="T3" fmla="*/ 1051 h 1068"/>
                <a:gd name="T4" fmla="*/ 31 w 1041"/>
                <a:gd name="T5" fmla="*/ 1029 h 1068"/>
                <a:gd name="T6" fmla="*/ 47 w 1041"/>
                <a:gd name="T7" fmla="*/ 1013 h 1068"/>
                <a:gd name="T8" fmla="*/ 60 w 1041"/>
                <a:gd name="T9" fmla="*/ 991 h 1068"/>
                <a:gd name="T10" fmla="*/ 70 w 1041"/>
                <a:gd name="T11" fmla="*/ 964 h 1068"/>
                <a:gd name="T12" fmla="*/ 83 w 1041"/>
                <a:gd name="T13" fmla="*/ 942 h 1068"/>
                <a:gd name="T14" fmla="*/ 92 w 1041"/>
                <a:gd name="T15" fmla="*/ 916 h 1068"/>
                <a:gd name="T16" fmla="*/ 102 w 1041"/>
                <a:gd name="T17" fmla="*/ 892 h 1068"/>
                <a:gd name="T18" fmla="*/ 105 w 1041"/>
                <a:gd name="T19" fmla="*/ 861 h 1068"/>
                <a:gd name="T20" fmla="*/ 114 w 1041"/>
                <a:gd name="T21" fmla="*/ 826 h 1068"/>
                <a:gd name="T22" fmla="*/ 118 w 1041"/>
                <a:gd name="T23" fmla="*/ 795 h 1068"/>
                <a:gd name="T24" fmla="*/ 121 w 1041"/>
                <a:gd name="T25" fmla="*/ 763 h 1068"/>
                <a:gd name="T26" fmla="*/ 118 w 1041"/>
                <a:gd name="T27" fmla="*/ 723 h 1068"/>
                <a:gd name="T28" fmla="*/ 114 w 1041"/>
                <a:gd name="T29" fmla="*/ 683 h 1068"/>
                <a:gd name="T30" fmla="*/ 112 w 1041"/>
                <a:gd name="T31" fmla="*/ 647 h 1068"/>
                <a:gd name="T32" fmla="*/ 101 w 1041"/>
                <a:gd name="T33" fmla="*/ 597 h 1068"/>
                <a:gd name="T34" fmla="*/ 92 w 1041"/>
                <a:gd name="T35" fmla="*/ 553 h 1068"/>
                <a:gd name="T36" fmla="*/ 80 w 1041"/>
                <a:gd name="T37" fmla="*/ 507 h 1068"/>
                <a:gd name="T38" fmla="*/ 70 w 1041"/>
                <a:gd name="T39" fmla="*/ 459 h 1068"/>
                <a:gd name="T40" fmla="*/ 53 w 1041"/>
                <a:gd name="T41" fmla="*/ 407 h 1068"/>
                <a:gd name="T42" fmla="*/ 42 w 1041"/>
                <a:gd name="T43" fmla="*/ 359 h 1068"/>
                <a:gd name="T44" fmla="*/ 31 w 1041"/>
                <a:gd name="T45" fmla="*/ 310 h 1068"/>
                <a:gd name="T46" fmla="*/ 19 w 1041"/>
                <a:gd name="T47" fmla="*/ 265 h 1068"/>
                <a:gd name="T48" fmla="*/ 12 w 1041"/>
                <a:gd name="T49" fmla="*/ 220 h 1068"/>
                <a:gd name="T50" fmla="*/ 4 w 1041"/>
                <a:gd name="T51" fmla="*/ 176 h 1068"/>
                <a:gd name="T52" fmla="*/ 0 w 1041"/>
                <a:gd name="T53" fmla="*/ 138 h 1068"/>
                <a:gd name="T54" fmla="*/ 0 w 1041"/>
                <a:gd name="T55" fmla="*/ 104 h 1068"/>
                <a:gd name="T56" fmla="*/ 6 w 1041"/>
                <a:gd name="T57" fmla="*/ 73 h 1068"/>
                <a:gd name="T58" fmla="*/ 13 w 1041"/>
                <a:gd name="T59" fmla="*/ 47 h 1068"/>
                <a:gd name="T60" fmla="*/ 32 w 1041"/>
                <a:gd name="T61" fmla="*/ 29 h 1068"/>
                <a:gd name="T62" fmla="*/ 50 w 1041"/>
                <a:gd name="T63" fmla="*/ 13 h 1068"/>
                <a:gd name="T64" fmla="*/ 74 w 1041"/>
                <a:gd name="T65" fmla="*/ 3 h 1068"/>
                <a:gd name="T66" fmla="*/ 105 w 1041"/>
                <a:gd name="T67" fmla="*/ 0 h 1068"/>
                <a:gd name="T68" fmla="*/ 137 w 1041"/>
                <a:gd name="T69" fmla="*/ 0 h 1068"/>
                <a:gd name="T70" fmla="*/ 176 w 1041"/>
                <a:gd name="T71" fmla="*/ 6 h 1068"/>
                <a:gd name="T72" fmla="*/ 217 w 1041"/>
                <a:gd name="T73" fmla="*/ 16 h 1068"/>
                <a:gd name="T74" fmla="*/ 260 w 1041"/>
                <a:gd name="T75" fmla="*/ 24 h 1068"/>
                <a:gd name="T76" fmla="*/ 306 w 1041"/>
                <a:gd name="T77" fmla="*/ 37 h 1068"/>
                <a:gd name="T78" fmla="*/ 350 w 1041"/>
                <a:gd name="T79" fmla="*/ 51 h 1068"/>
                <a:gd name="T80" fmla="*/ 397 w 1041"/>
                <a:gd name="T81" fmla="*/ 66 h 1068"/>
                <a:gd name="T82" fmla="*/ 448 w 1041"/>
                <a:gd name="T83" fmla="*/ 82 h 1068"/>
                <a:gd name="T84" fmla="*/ 492 w 1041"/>
                <a:gd name="T85" fmla="*/ 96 h 1068"/>
                <a:gd name="T86" fmla="*/ 538 w 1041"/>
                <a:gd name="T87" fmla="*/ 109 h 1068"/>
                <a:gd name="T88" fmla="*/ 581 w 1041"/>
                <a:gd name="T89" fmla="*/ 118 h 1068"/>
                <a:gd name="T90" fmla="*/ 630 w 1041"/>
                <a:gd name="T91" fmla="*/ 129 h 1068"/>
                <a:gd name="T92" fmla="*/ 668 w 1041"/>
                <a:gd name="T93" fmla="*/ 132 h 1068"/>
                <a:gd name="T94" fmla="*/ 705 w 1041"/>
                <a:gd name="T95" fmla="*/ 137 h 1068"/>
                <a:gd name="T96" fmla="*/ 742 w 1041"/>
                <a:gd name="T97" fmla="*/ 143 h 1068"/>
                <a:gd name="T98" fmla="*/ 776 w 1041"/>
                <a:gd name="T99" fmla="*/ 143 h 1068"/>
                <a:gd name="T100" fmla="*/ 807 w 1041"/>
                <a:gd name="T101" fmla="*/ 140 h 1068"/>
                <a:gd name="T102" fmla="*/ 834 w 1041"/>
                <a:gd name="T103" fmla="*/ 134 h 1068"/>
                <a:gd name="T104" fmla="*/ 864 w 1041"/>
                <a:gd name="T105" fmla="*/ 131 h 1068"/>
                <a:gd name="T106" fmla="*/ 890 w 1041"/>
                <a:gd name="T107" fmla="*/ 123 h 1068"/>
                <a:gd name="T108" fmla="*/ 916 w 1041"/>
                <a:gd name="T109" fmla="*/ 113 h 1068"/>
                <a:gd name="T110" fmla="*/ 938 w 1041"/>
                <a:gd name="T111" fmla="*/ 101 h 1068"/>
                <a:gd name="T112" fmla="*/ 961 w 1041"/>
                <a:gd name="T113" fmla="*/ 94 h 1068"/>
                <a:gd name="T114" fmla="*/ 985 w 1041"/>
                <a:gd name="T115" fmla="*/ 81 h 1068"/>
                <a:gd name="T116" fmla="*/ 1001 w 1041"/>
                <a:gd name="T117" fmla="*/ 62 h 1068"/>
                <a:gd name="T118" fmla="*/ 1022 w 1041"/>
                <a:gd name="T119" fmla="*/ 51 h 1068"/>
                <a:gd name="T120" fmla="*/ 1040 w 1041"/>
                <a:gd name="T121" fmla="*/ 32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1" h="1068">
                  <a:moveTo>
                    <a:pt x="1" y="1067"/>
                  </a:moveTo>
                  <a:lnTo>
                    <a:pt x="19" y="1051"/>
                  </a:lnTo>
                  <a:lnTo>
                    <a:pt x="31" y="1029"/>
                  </a:lnTo>
                  <a:lnTo>
                    <a:pt x="47" y="1013"/>
                  </a:lnTo>
                  <a:lnTo>
                    <a:pt x="60" y="991"/>
                  </a:lnTo>
                  <a:lnTo>
                    <a:pt x="70" y="964"/>
                  </a:lnTo>
                  <a:lnTo>
                    <a:pt x="83" y="942"/>
                  </a:lnTo>
                  <a:lnTo>
                    <a:pt x="92" y="916"/>
                  </a:lnTo>
                  <a:lnTo>
                    <a:pt x="102" y="892"/>
                  </a:lnTo>
                  <a:lnTo>
                    <a:pt x="105" y="861"/>
                  </a:lnTo>
                  <a:lnTo>
                    <a:pt x="114" y="826"/>
                  </a:lnTo>
                  <a:lnTo>
                    <a:pt x="118" y="795"/>
                  </a:lnTo>
                  <a:lnTo>
                    <a:pt x="121" y="763"/>
                  </a:lnTo>
                  <a:lnTo>
                    <a:pt x="118" y="723"/>
                  </a:lnTo>
                  <a:lnTo>
                    <a:pt x="114" y="683"/>
                  </a:lnTo>
                  <a:lnTo>
                    <a:pt x="112" y="647"/>
                  </a:lnTo>
                  <a:lnTo>
                    <a:pt x="101" y="597"/>
                  </a:lnTo>
                  <a:lnTo>
                    <a:pt x="92" y="553"/>
                  </a:lnTo>
                  <a:lnTo>
                    <a:pt x="80" y="507"/>
                  </a:lnTo>
                  <a:lnTo>
                    <a:pt x="70" y="459"/>
                  </a:lnTo>
                  <a:lnTo>
                    <a:pt x="53" y="407"/>
                  </a:lnTo>
                  <a:lnTo>
                    <a:pt x="42" y="359"/>
                  </a:lnTo>
                  <a:lnTo>
                    <a:pt x="31" y="310"/>
                  </a:lnTo>
                  <a:lnTo>
                    <a:pt x="19" y="265"/>
                  </a:lnTo>
                  <a:lnTo>
                    <a:pt x="12" y="220"/>
                  </a:lnTo>
                  <a:lnTo>
                    <a:pt x="4" y="176"/>
                  </a:lnTo>
                  <a:lnTo>
                    <a:pt x="0" y="138"/>
                  </a:lnTo>
                  <a:lnTo>
                    <a:pt x="0" y="104"/>
                  </a:lnTo>
                  <a:lnTo>
                    <a:pt x="6" y="73"/>
                  </a:lnTo>
                  <a:lnTo>
                    <a:pt x="13" y="47"/>
                  </a:lnTo>
                  <a:lnTo>
                    <a:pt x="32" y="29"/>
                  </a:lnTo>
                  <a:lnTo>
                    <a:pt x="50" y="13"/>
                  </a:lnTo>
                  <a:lnTo>
                    <a:pt x="74" y="3"/>
                  </a:lnTo>
                  <a:lnTo>
                    <a:pt x="105" y="0"/>
                  </a:lnTo>
                  <a:lnTo>
                    <a:pt x="137" y="0"/>
                  </a:lnTo>
                  <a:lnTo>
                    <a:pt x="176" y="6"/>
                  </a:lnTo>
                  <a:lnTo>
                    <a:pt x="217" y="16"/>
                  </a:lnTo>
                  <a:lnTo>
                    <a:pt x="260" y="24"/>
                  </a:lnTo>
                  <a:lnTo>
                    <a:pt x="306" y="37"/>
                  </a:lnTo>
                  <a:lnTo>
                    <a:pt x="350" y="51"/>
                  </a:lnTo>
                  <a:lnTo>
                    <a:pt x="397" y="66"/>
                  </a:lnTo>
                  <a:lnTo>
                    <a:pt x="448" y="82"/>
                  </a:lnTo>
                  <a:lnTo>
                    <a:pt x="492" y="96"/>
                  </a:lnTo>
                  <a:lnTo>
                    <a:pt x="538" y="109"/>
                  </a:lnTo>
                  <a:lnTo>
                    <a:pt x="581" y="118"/>
                  </a:lnTo>
                  <a:lnTo>
                    <a:pt x="630" y="129"/>
                  </a:lnTo>
                  <a:lnTo>
                    <a:pt x="668" y="132"/>
                  </a:lnTo>
                  <a:lnTo>
                    <a:pt x="705" y="137"/>
                  </a:lnTo>
                  <a:lnTo>
                    <a:pt x="742" y="143"/>
                  </a:lnTo>
                  <a:lnTo>
                    <a:pt x="776" y="143"/>
                  </a:lnTo>
                  <a:lnTo>
                    <a:pt x="807" y="140"/>
                  </a:lnTo>
                  <a:lnTo>
                    <a:pt x="834" y="134"/>
                  </a:lnTo>
                  <a:lnTo>
                    <a:pt x="864" y="131"/>
                  </a:lnTo>
                  <a:lnTo>
                    <a:pt x="890" y="123"/>
                  </a:lnTo>
                  <a:lnTo>
                    <a:pt x="916" y="113"/>
                  </a:lnTo>
                  <a:lnTo>
                    <a:pt x="938" y="101"/>
                  </a:lnTo>
                  <a:lnTo>
                    <a:pt x="961" y="94"/>
                  </a:lnTo>
                  <a:lnTo>
                    <a:pt x="985" y="81"/>
                  </a:lnTo>
                  <a:lnTo>
                    <a:pt x="1001" y="62"/>
                  </a:lnTo>
                  <a:lnTo>
                    <a:pt x="1022" y="51"/>
                  </a:lnTo>
                  <a:lnTo>
                    <a:pt x="1040" y="32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86032" name="Group 16">
            <a:extLst>
              <a:ext uri="{FF2B5EF4-FFF2-40B4-BE49-F238E27FC236}">
                <a16:creationId xmlns:a16="http://schemas.microsoft.com/office/drawing/2014/main" id="{05535959-BBEC-4F4E-A73B-19D51E058F13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2698750"/>
            <a:ext cx="1673225" cy="1731963"/>
            <a:chOff x="3686" y="1178"/>
            <a:chExt cx="1054" cy="1091"/>
          </a:xfrm>
        </p:grpSpPr>
        <p:sp>
          <p:nvSpPr>
            <p:cNvPr id="86033" name="Line 17">
              <a:extLst>
                <a:ext uri="{FF2B5EF4-FFF2-40B4-BE49-F238E27FC236}">
                  <a16:creationId xmlns:a16="http://schemas.microsoft.com/office/drawing/2014/main" id="{90875D4E-2525-4EC6-B588-DD9E354CE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6" y="2240"/>
              <a:ext cx="31" cy="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86034" name="Line 18">
              <a:extLst>
                <a:ext uri="{FF2B5EF4-FFF2-40B4-BE49-F238E27FC236}">
                  <a16:creationId xmlns:a16="http://schemas.microsoft.com/office/drawing/2014/main" id="{BBFAA15B-D976-465C-965F-4BB85CBCB0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9" y="1221"/>
              <a:ext cx="1041" cy="10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86035" name="Freeform 19">
              <a:extLst>
                <a:ext uri="{FF2B5EF4-FFF2-40B4-BE49-F238E27FC236}">
                  <a16:creationId xmlns:a16="http://schemas.microsoft.com/office/drawing/2014/main" id="{0F2A4AF1-EC76-4844-979E-8A4AFEA46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1178"/>
              <a:ext cx="1041" cy="1068"/>
            </a:xfrm>
            <a:custGeom>
              <a:avLst/>
              <a:gdLst>
                <a:gd name="T0" fmla="*/ 1 w 1041"/>
                <a:gd name="T1" fmla="*/ 1067 h 1068"/>
                <a:gd name="T2" fmla="*/ 19 w 1041"/>
                <a:gd name="T3" fmla="*/ 1051 h 1068"/>
                <a:gd name="T4" fmla="*/ 31 w 1041"/>
                <a:gd name="T5" fmla="*/ 1029 h 1068"/>
                <a:gd name="T6" fmla="*/ 47 w 1041"/>
                <a:gd name="T7" fmla="*/ 1013 h 1068"/>
                <a:gd name="T8" fmla="*/ 60 w 1041"/>
                <a:gd name="T9" fmla="*/ 991 h 1068"/>
                <a:gd name="T10" fmla="*/ 70 w 1041"/>
                <a:gd name="T11" fmla="*/ 964 h 1068"/>
                <a:gd name="T12" fmla="*/ 83 w 1041"/>
                <a:gd name="T13" fmla="*/ 942 h 1068"/>
                <a:gd name="T14" fmla="*/ 92 w 1041"/>
                <a:gd name="T15" fmla="*/ 916 h 1068"/>
                <a:gd name="T16" fmla="*/ 102 w 1041"/>
                <a:gd name="T17" fmla="*/ 892 h 1068"/>
                <a:gd name="T18" fmla="*/ 105 w 1041"/>
                <a:gd name="T19" fmla="*/ 861 h 1068"/>
                <a:gd name="T20" fmla="*/ 114 w 1041"/>
                <a:gd name="T21" fmla="*/ 826 h 1068"/>
                <a:gd name="T22" fmla="*/ 118 w 1041"/>
                <a:gd name="T23" fmla="*/ 795 h 1068"/>
                <a:gd name="T24" fmla="*/ 121 w 1041"/>
                <a:gd name="T25" fmla="*/ 763 h 1068"/>
                <a:gd name="T26" fmla="*/ 118 w 1041"/>
                <a:gd name="T27" fmla="*/ 723 h 1068"/>
                <a:gd name="T28" fmla="*/ 114 w 1041"/>
                <a:gd name="T29" fmla="*/ 683 h 1068"/>
                <a:gd name="T30" fmla="*/ 112 w 1041"/>
                <a:gd name="T31" fmla="*/ 647 h 1068"/>
                <a:gd name="T32" fmla="*/ 101 w 1041"/>
                <a:gd name="T33" fmla="*/ 597 h 1068"/>
                <a:gd name="T34" fmla="*/ 92 w 1041"/>
                <a:gd name="T35" fmla="*/ 553 h 1068"/>
                <a:gd name="T36" fmla="*/ 80 w 1041"/>
                <a:gd name="T37" fmla="*/ 507 h 1068"/>
                <a:gd name="T38" fmla="*/ 70 w 1041"/>
                <a:gd name="T39" fmla="*/ 459 h 1068"/>
                <a:gd name="T40" fmla="*/ 53 w 1041"/>
                <a:gd name="T41" fmla="*/ 407 h 1068"/>
                <a:gd name="T42" fmla="*/ 42 w 1041"/>
                <a:gd name="T43" fmla="*/ 359 h 1068"/>
                <a:gd name="T44" fmla="*/ 31 w 1041"/>
                <a:gd name="T45" fmla="*/ 310 h 1068"/>
                <a:gd name="T46" fmla="*/ 19 w 1041"/>
                <a:gd name="T47" fmla="*/ 265 h 1068"/>
                <a:gd name="T48" fmla="*/ 12 w 1041"/>
                <a:gd name="T49" fmla="*/ 220 h 1068"/>
                <a:gd name="T50" fmla="*/ 4 w 1041"/>
                <a:gd name="T51" fmla="*/ 176 h 1068"/>
                <a:gd name="T52" fmla="*/ 0 w 1041"/>
                <a:gd name="T53" fmla="*/ 138 h 1068"/>
                <a:gd name="T54" fmla="*/ 0 w 1041"/>
                <a:gd name="T55" fmla="*/ 104 h 1068"/>
                <a:gd name="T56" fmla="*/ 6 w 1041"/>
                <a:gd name="T57" fmla="*/ 73 h 1068"/>
                <a:gd name="T58" fmla="*/ 13 w 1041"/>
                <a:gd name="T59" fmla="*/ 47 h 1068"/>
                <a:gd name="T60" fmla="*/ 32 w 1041"/>
                <a:gd name="T61" fmla="*/ 29 h 1068"/>
                <a:gd name="T62" fmla="*/ 50 w 1041"/>
                <a:gd name="T63" fmla="*/ 13 h 1068"/>
                <a:gd name="T64" fmla="*/ 74 w 1041"/>
                <a:gd name="T65" fmla="*/ 3 h 1068"/>
                <a:gd name="T66" fmla="*/ 105 w 1041"/>
                <a:gd name="T67" fmla="*/ 0 h 1068"/>
                <a:gd name="T68" fmla="*/ 137 w 1041"/>
                <a:gd name="T69" fmla="*/ 0 h 1068"/>
                <a:gd name="T70" fmla="*/ 176 w 1041"/>
                <a:gd name="T71" fmla="*/ 6 h 1068"/>
                <a:gd name="T72" fmla="*/ 217 w 1041"/>
                <a:gd name="T73" fmla="*/ 16 h 1068"/>
                <a:gd name="T74" fmla="*/ 260 w 1041"/>
                <a:gd name="T75" fmla="*/ 24 h 1068"/>
                <a:gd name="T76" fmla="*/ 306 w 1041"/>
                <a:gd name="T77" fmla="*/ 37 h 1068"/>
                <a:gd name="T78" fmla="*/ 350 w 1041"/>
                <a:gd name="T79" fmla="*/ 51 h 1068"/>
                <a:gd name="T80" fmla="*/ 397 w 1041"/>
                <a:gd name="T81" fmla="*/ 66 h 1068"/>
                <a:gd name="T82" fmla="*/ 448 w 1041"/>
                <a:gd name="T83" fmla="*/ 82 h 1068"/>
                <a:gd name="T84" fmla="*/ 492 w 1041"/>
                <a:gd name="T85" fmla="*/ 96 h 1068"/>
                <a:gd name="T86" fmla="*/ 538 w 1041"/>
                <a:gd name="T87" fmla="*/ 109 h 1068"/>
                <a:gd name="T88" fmla="*/ 581 w 1041"/>
                <a:gd name="T89" fmla="*/ 118 h 1068"/>
                <a:gd name="T90" fmla="*/ 630 w 1041"/>
                <a:gd name="T91" fmla="*/ 129 h 1068"/>
                <a:gd name="T92" fmla="*/ 668 w 1041"/>
                <a:gd name="T93" fmla="*/ 132 h 1068"/>
                <a:gd name="T94" fmla="*/ 705 w 1041"/>
                <a:gd name="T95" fmla="*/ 137 h 1068"/>
                <a:gd name="T96" fmla="*/ 742 w 1041"/>
                <a:gd name="T97" fmla="*/ 143 h 1068"/>
                <a:gd name="T98" fmla="*/ 776 w 1041"/>
                <a:gd name="T99" fmla="*/ 143 h 1068"/>
                <a:gd name="T100" fmla="*/ 807 w 1041"/>
                <a:gd name="T101" fmla="*/ 140 h 1068"/>
                <a:gd name="T102" fmla="*/ 834 w 1041"/>
                <a:gd name="T103" fmla="*/ 134 h 1068"/>
                <a:gd name="T104" fmla="*/ 864 w 1041"/>
                <a:gd name="T105" fmla="*/ 131 h 1068"/>
                <a:gd name="T106" fmla="*/ 890 w 1041"/>
                <a:gd name="T107" fmla="*/ 123 h 1068"/>
                <a:gd name="T108" fmla="*/ 916 w 1041"/>
                <a:gd name="T109" fmla="*/ 113 h 1068"/>
                <a:gd name="T110" fmla="*/ 938 w 1041"/>
                <a:gd name="T111" fmla="*/ 101 h 1068"/>
                <a:gd name="T112" fmla="*/ 961 w 1041"/>
                <a:gd name="T113" fmla="*/ 94 h 1068"/>
                <a:gd name="T114" fmla="*/ 985 w 1041"/>
                <a:gd name="T115" fmla="*/ 81 h 1068"/>
                <a:gd name="T116" fmla="*/ 1001 w 1041"/>
                <a:gd name="T117" fmla="*/ 62 h 1068"/>
                <a:gd name="T118" fmla="*/ 1022 w 1041"/>
                <a:gd name="T119" fmla="*/ 51 h 1068"/>
                <a:gd name="T120" fmla="*/ 1040 w 1041"/>
                <a:gd name="T121" fmla="*/ 32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1" h="1068">
                  <a:moveTo>
                    <a:pt x="1" y="1067"/>
                  </a:moveTo>
                  <a:lnTo>
                    <a:pt x="19" y="1051"/>
                  </a:lnTo>
                  <a:lnTo>
                    <a:pt x="31" y="1029"/>
                  </a:lnTo>
                  <a:lnTo>
                    <a:pt x="47" y="1013"/>
                  </a:lnTo>
                  <a:lnTo>
                    <a:pt x="60" y="991"/>
                  </a:lnTo>
                  <a:lnTo>
                    <a:pt x="70" y="964"/>
                  </a:lnTo>
                  <a:lnTo>
                    <a:pt x="83" y="942"/>
                  </a:lnTo>
                  <a:lnTo>
                    <a:pt x="92" y="916"/>
                  </a:lnTo>
                  <a:lnTo>
                    <a:pt x="102" y="892"/>
                  </a:lnTo>
                  <a:lnTo>
                    <a:pt x="105" y="861"/>
                  </a:lnTo>
                  <a:lnTo>
                    <a:pt x="114" y="826"/>
                  </a:lnTo>
                  <a:lnTo>
                    <a:pt x="118" y="795"/>
                  </a:lnTo>
                  <a:lnTo>
                    <a:pt x="121" y="763"/>
                  </a:lnTo>
                  <a:lnTo>
                    <a:pt x="118" y="723"/>
                  </a:lnTo>
                  <a:lnTo>
                    <a:pt x="114" y="683"/>
                  </a:lnTo>
                  <a:lnTo>
                    <a:pt x="112" y="647"/>
                  </a:lnTo>
                  <a:lnTo>
                    <a:pt x="101" y="597"/>
                  </a:lnTo>
                  <a:lnTo>
                    <a:pt x="92" y="553"/>
                  </a:lnTo>
                  <a:lnTo>
                    <a:pt x="80" y="507"/>
                  </a:lnTo>
                  <a:lnTo>
                    <a:pt x="70" y="459"/>
                  </a:lnTo>
                  <a:lnTo>
                    <a:pt x="53" y="407"/>
                  </a:lnTo>
                  <a:lnTo>
                    <a:pt x="42" y="359"/>
                  </a:lnTo>
                  <a:lnTo>
                    <a:pt x="31" y="310"/>
                  </a:lnTo>
                  <a:lnTo>
                    <a:pt x="19" y="265"/>
                  </a:lnTo>
                  <a:lnTo>
                    <a:pt x="12" y="220"/>
                  </a:lnTo>
                  <a:lnTo>
                    <a:pt x="4" y="176"/>
                  </a:lnTo>
                  <a:lnTo>
                    <a:pt x="0" y="138"/>
                  </a:lnTo>
                  <a:lnTo>
                    <a:pt x="0" y="104"/>
                  </a:lnTo>
                  <a:lnTo>
                    <a:pt x="6" y="73"/>
                  </a:lnTo>
                  <a:lnTo>
                    <a:pt x="13" y="47"/>
                  </a:lnTo>
                  <a:lnTo>
                    <a:pt x="32" y="29"/>
                  </a:lnTo>
                  <a:lnTo>
                    <a:pt x="50" y="13"/>
                  </a:lnTo>
                  <a:lnTo>
                    <a:pt x="74" y="3"/>
                  </a:lnTo>
                  <a:lnTo>
                    <a:pt x="105" y="0"/>
                  </a:lnTo>
                  <a:lnTo>
                    <a:pt x="137" y="0"/>
                  </a:lnTo>
                  <a:lnTo>
                    <a:pt x="176" y="6"/>
                  </a:lnTo>
                  <a:lnTo>
                    <a:pt x="217" y="16"/>
                  </a:lnTo>
                  <a:lnTo>
                    <a:pt x="260" y="24"/>
                  </a:lnTo>
                  <a:lnTo>
                    <a:pt x="306" y="37"/>
                  </a:lnTo>
                  <a:lnTo>
                    <a:pt x="350" y="51"/>
                  </a:lnTo>
                  <a:lnTo>
                    <a:pt x="397" y="66"/>
                  </a:lnTo>
                  <a:lnTo>
                    <a:pt x="448" y="82"/>
                  </a:lnTo>
                  <a:lnTo>
                    <a:pt x="492" y="96"/>
                  </a:lnTo>
                  <a:lnTo>
                    <a:pt x="538" y="109"/>
                  </a:lnTo>
                  <a:lnTo>
                    <a:pt x="581" y="118"/>
                  </a:lnTo>
                  <a:lnTo>
                    <a:pt x="630" y="129"/>
                  </a:lnTo>
                  <a:lnTo>
                    <a:pt x="668" y="132"/>
                  </a:lnTo>
                  <a:lnTo>
                    <a:pt x="705" y="137"/>
                  </a:lnTo>
                  <a:lnTo>
                    <a:pt x="742" y="143"/>
                  </a:lnTo>
                  <a:lnTo>
                    <a:pt x="776" y="143"/>
                  </a:lnTo>
                  <a:lnTo>
                    <a:pt x="807" y="140"/>
                  </a:lnTo>
                  <a:lnTo>
                    <a:pt x="834" y="134"/>
                  </a:lnTo>
                  <a:lnTo>
                    <a:pt x="864" y="131"/>
                  </a:lnTo>
                  <a:lnTo>
                    <a:pt x="890" y="123"/>
                  </a:lnTo>
                  <a:lnTo>
                    <a:pt x="916" y="113"/>
                  </a:lnTo>
                  <a:lnTo>
                    <a:pt x="938" y="101"/>
                  </a:lnTo>
                  <a:lnTo>
                    <a:pt x="961" y="94"/>
                  </a:lnTo>
                  <a:lnTo>
                    <a:pt x="985" y="81"/>
                  </a:lnTo>
                  <a:lnTo>
                    <a:pt x="1001" y="62"/>
                  </a:lnTo>
                  <a:lnTo>
                    <a:pt x="1022" y="51"/>
                  </a:lnTo>
                  <a:lnTo>
                    <a:pt x="1040" y="32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6036" name="Text Box 20">
            <a:extLst>
              <a:ext uri="{FF2B5EF4-FFF2-40B4-BE49-F238E27FC236}">
                <a16:creationId xmlns:a16="http://schemas.microsoft.com/office/drawing/2014/main" id="{E740CB11-CA24-4B80-A679-5467035E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00050"/>
            <a:ext cx="74882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/>
              <a:t>The homoskedastic normal distribution with </a:t>
            </a:r>
          </a:p>
          <a:p>
            <a:r>
              <a:rPr lang="en-US" altLang="es-PE" sz="3200"/>
              <a:t>a single explanatory variable</a:t>
            </a:r>
          </a:p>
        </p:txBody>
      </p:sp>
      <p:sp>
        <p:nvSpPr>
          <p:cNvPr id="86037" name="Text Box 21">
            <a:extLst>
              <a:ext uri="{FF2B5EF4-FFF2-40B4-BE49-F238E27FC236}">
                <a16:creationId xmlns:a16="http://schemas.microsoft.com/office/drawing/2014/main" id="{76050CCA-1D00-405C-973D-7CF75EC90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225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400"/>
              <a:t>E(</a:t>
            </a:r>
            <a:r>
              <a:rPr lang="en-US" altLang="es-PE" sz="2400" i="1"/>
              <a:t>y</a:t>
            </a:r>
            <a:r>
              <a:rPr lang="en-US" altLang="es-PE" sz="2400"/>
              <a:t>|</a:t>
            </a:r>
            <a:r>
              <a:rPr lang="en-US" altLang="es-PE" sz="2400" i="1"/>
              <a:t>x</a:t>
            </a:r>
            <a:r>
              <a:rPr lang="en-US" altLang="es-PE" sz="2400"/>
              <a:t>) = </a:t>
            </a:r>
            <a:r>
              <a:rPr lang="en-US" altLang="es-PE" sz="2400" i="1">
                <a:latin typeface="Symbol" panose="05050102010706020507" pitchFamily="18" charset="2"/>
              </a:rPr>
              <a:t>b</a:t>
            </a:r>
            <a:r>
              <a:rPr lang="en-US" altLang="es-PE" sz="2400" i="1" baseline="-25000"/>
              <a:t>0</a:t>
            </a:r>
            <a:r>
              <a:rPr lang="en-US" altLang="es-PE" sz="2400" i="1"/>
              <a:t> + </a:t>
            </a:r>
            <a:r>
              <a:rPr lang="en-US" altLang="es-PE" sz="2400" i="1">
                <a:latin typeface="Symbol" panose="05050102010706020507" pitchFamily="18" charset="2"/>
              </a:rPr>
              <a:t>b</a:t>
            </a:r>
            <a:r>
              <a:rPr lang="en-US" altLang="es-PE" sz="2400" i="1" baseline="-25000"/>
              <a:t>1</a:t>
            </a:r>
            <a:r>
              <a:rPr lang="en-US" altLang="es-PE" sz="2400" i="1"/>
              <a:t>x</a:t>
            </a:r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8313D11C-1F5E-4AFE-93A3-0C36187FB4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86039" name="Rectangle 23">
            <a:extLst>
              <a:ext uri="{FF2B5EF4-FFF2-40B4-BE49-F238E27FC236}">
                <a16:creationId xmlns:a16="http://schemas.microsoft.com/office/drawing/2014/main" id="{0C277B53-1F88-4D2D-9C62-FCA253A0E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447800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PE" sz="2800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A2558C20-E58E-4D49-927A-F1CC56C95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174875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2400"/>
              <a:t>f(</a:t>
            </a:r>
            <a:r>
              <a:rPr lang="en-US" altLang="es-PE" sz="2400" i="1"/>
              <a:t>y|x</a:t>
            </a:r>
            <a:r>
              <a:rPr lang="en-US" altLang="es-PE" sz="2400"/>
              <a:t>)</a:t>
            </a:r>
          </a:p>
        </p:txBody>
      </p:sp>
      <p:sp>
        <p:nvSpPr>
          <p:cNvPr id="86041" name="Text Box 25">
            <a:extLst>
              <a:ext uri="{FF2B5EF4-FFF2-40B4-BE49-F238E27FC236}">
                <a16:creationId xmlns:a16="http://schemas.microsoft.com/office/drawing/2014/main" id="{E20050CA-7930-44A9-8685-4A8D6823F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00600"/>
            <a:ext cx="1706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s-PE" sz="2400"/>
              <a:t>Normal</a:t>
            </a:r>
          </a:p>
          <a:p>
            <a:r>
              <a:rPr lang="en-US" altLang="es-PE" sz="2400"/>
              <a:t>distributions</a:t>
            </a:r>
          </a:p>
        </p:txBody>
      </p:sp>
      <p:sp>
        <p:nvSpPr>
          <p:cNvPr id="86042" name="Line 26">
            <a:extLst>
              <a:ext uri="{FF2B5EF4-FFF2-40B4-BE49-F238E27FC236}">
                <a16:creationId xmlns:a16="http://schemas.microsoft.com/office/drawing/2014/main" id="{55A1B9E9-6EAA-48F5-BB7D-B6B646CDCC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114800"/>
            <a:ext cx="990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86043" name="Line 27">
            <a:extLst>
              <a:ext uri="{FF2B5EF4-FFF2-40B4-BE49-F238E27FC236}">
                <a16:creationId xmlns:a16="http://schemas.microsoft.com/office/drawing/2014/main" id="{875216B7-2C31-4027-B541-5404EBDA17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4953000"/>
            <a:ext cx="76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3B80ADB-2A27-46BB-992A-F9368C01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FA3F56E-9F12-4745-B73A-222B1C02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19F1-9C1F-4B59-8A38-82FF614D8AF5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18EFD693-D6BA-423D-B706-8C21F13B1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Normal Sampling Distributions</a:t>
            </a:r>
          </a:p>
        </p:txBody>
      </p:sp>
      <p:graphicFrame>
        <p:nvGraphicFramePr>
          <p:cNvPr id="88067" name="Object 3">
            <a:extLst>
              <a:ext uri="{FF2B5EF4-FFF2-40B4-BE49-F238E27FC236}">
                <a16:creationId xmlns:a16="http://schemas.microsoft.com/office/drawing/2014/main" id="{4CB7DBB9-A29C-40F3-8A22-37EC6953822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838200" y="1681163"/>
          <a:ext cx="777240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Equation" r:id="rId3" imgW="2857320" imgH="1676160" progId="Equation.3">
                  <p:embed/>
                </p:oleObj>
              </mc:Choice>
              <mc:Fallback>
                <p:oleObj name="Equation" r:id="rId3" imgW="2857320" imgH="1676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81163"/>
                        <a:ext cx="7772400" cy="455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D2AF6B1F-5EFF-4025-BE98-3E7330C2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ACE6E79-8C64-4AEA-97FE-A70275E4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BA3C-9989-4B94-841E-E688D3E6B20C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AF41C9F8-FAE5-45E5-A2CE-93B65F1E0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</a:t>
            </a:r>
            <a:r>
              <a:rPr lang="en-US" altLang="es-PE" i="1"/>
              <a:t>t</a:t>
            </a:r>
            <a:r>
              <a:rPr lang="en-US" altLang="es-PE"/>
              <a:t> Test</a:t>
            </a:r>
          </a:p>
        </p:txBody>
      </p:sp>
      <p:graphicFrame>
        <p:nvGraphicFramePr>
          <p:cNvPr id="89091" name="Object 3">
            <a:extLst>
              <a:ext uri="{FF2B5EF4-FFF2-40B4-BE49-F238E27FC236}">
                <a16:creationId xmlns:a16="http://schemas.microsoft.com/office/drawing/2014/main" id="{68392658-B45D-498E-9964-F7551E47F1F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914400" y="1700213"/>
          <a:ext cx="71564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Equation" r:id="rId3" imgW="2374560" imgH="1409400" progId="Equation.3">
                  <p:embed/>
                </p:oleObj>
              </mc:Choice>
              <mc:Fallback>
                <p:oleObj name="Equation" r:id="rId3" imgW="2374560" imgH="140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00213"/>
                        <a:ext cx="71564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6DC3710-8BE9-417D-9526-B07CF328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3B23ABD-7291-425A-B645-214ADEB3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71CF-96C3-44B2-9EA1-A52C32581BFF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73C73638-5365-44AE-8362-145699328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</a:t>
            </a:r>
            <a:r>
              <a:rPr lang="en-US" altLang="es-PE" i="1"/>
              <a:t>t</a:t>
            </a:r>
            <a:r>
              <a:rPr lang="en-US" altLang="es-PE"/>
              <a:t> Test (cont)</a:t>
            </a:r>
          </a:p>
        </p:txBody>
      </p:sp>
      <p:sp>
        <p:nvSpPr>
          <p:cNvPr id="901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F2759C9-3080-465C-A73B-0748AB0F4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Knowing the sampling distribution for the standardized estimator allows us to carry out hypothesis tests</a:t>
            </a:r>
          </a:p>
          <a:p>
            <a:r>
              <a:rPr lang="en-US" altLang="es-PE"/>
              <a:t> Start with a null hypothesis</a:t>
            </a:r>
          </a:p>
          <a:p>
            <a:r>
              <a:rPr lang="en-US" altLang="es-PE"/>
              <a:t> For example,  H</a:t>
            </a:r>
            <a:r>
              <a:rPr lang="en-US" altLang="es-PE" baseline="-25000"/>
              <a:t>0</a:t>
            </a:r>
            <a:r>
              <a:rPr lang="en-US" altLang="es-PE"/>
              <a:t>: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j</a:t>
            </a:r>
            <a:r>
              <a:rPr lang="en-US" altLang="es-PE"/>
              <a:t>=0</a:t>
            </a:r>
          </a:p>
          <a:p>
            <a:r>
              <a:rPr lang="en-US" altLang="es-PE"/>
              <a:t> If accept null, then accept that </a:t>
            </a:r>
            <a:r>
              <a:rPr lang="en-US" altLang="es-PE" i="1"/>
              <a:t>x</a:t>
            </a:r>
            <a:r>
              <a:rPr lang="en-US" altLang="es-PE" i="1" baseline="-25000"/>
              <a:t>j</a:t>
            </a:r>
            <a:r>
              <a:rPr lang="en-US" altLang="es-PE"/>
              <a:t> has no effect on </a:t>
            </a:r>
            <a:r>
              <a:rPr lang="en-US" altLang="es-PE" i="1"/>
              <a:t>y</a:t>
            </a:r>
            <a:r>
              <a:rPr lang="en-US" altLang="es-PE"/>
              <a:t>, controlling for other </a:t>
            </a:r>
            <a:r>
              <a:rPr lang="en-US" altLang="es-PE" i="1"/>
              <a:t>x</a:t>
            </a:r>
            <a:r>
              <a:rPr lang="en-US" altLang="es-PE"/>
              <a:t>’s</a:t>
            </a:r>
          </a:p>
          <a:p>
            <a:endParaRPr lang="en-US" altLang="es-PE"/>
          </a:p>
          <a:p>
            <a:endParaRPr lang="en-US" altLang="es-P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7650484-FE60-45AD-8625-6F6DD4F5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DE2060-A69C-4F69-BE57-F53C4E2E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26A8-8582-40B8-B4DD-EC3E7BD1D174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5C3EA0DE-72B9-47B0-A556-209D68528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</a:t>
            </a:r>
            <a:r>
              <a:rPr lang="en-US" altLang="es-PE" i="1"/>
              <a:t>t</a:t>
            </a:r>
            <a:r>
              <a:rPr lang="en-US" altLang="es-PE"/>
              <a:t> Test (cont)</a:t>
            </a:r>
          </a:p>
        </p:txBody>
      </p:sp>
      <p:graphicFrame>
        <p:nvGraphicFramePr>
          <p:cNvPr id="91139" name="Object 3">
            <a:extLst>
              <a:ext uri="{FF2B5EF4-FFF2-40B4-BE49-F238E27FC236}">
                <a16:creationId xmlns:a16="http://schemas.microsoft.com/office/drawing/2014/main" id="{211015FB-A469-4C07-8479-758FF81760F0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704850" y="1752600"/>
          <a:ext cx="78105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" name="Equation" r:id="rId3" imgW="2539800" imgH="1396800" progId="Equation.3">
                  <p:embed/>
                </p:oleObj>
              </mc:Choice>
              <mc:Fallback>
                <p:oleObj name="Equation" r:id="rId3" imgW="2539800" imgH="139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752600"/>
                        <a:ext cx="7810500" cy="429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781C7183-0C1A-41F7-AF7C-7870CA04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7B2EE4FB-25DB-4C10-87DF-E9E66A94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2FC-D0B7-4272-A943-82B9E724B000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3CA60FE9-5355-40DD-B3ED-DD6AC367D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i="1"/>
              <a:t>t</a:t>
            </a:r>
            <a:r>
              <a:rPr lang="en-US" altLang="es-PE"/>
              <a:t> Test: One-Sided Alternatives</a:t>
            </a:r>
          </a:p>
        </p:txBody>
      </p:sp>
      <p:sp>
        <p:nvSpPr>
          <p:cNvPr id="921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775AE91-D1B2-4E4B-88A5-B131B1B2D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Besides our null, H</a:t>
            </a:r>
            <a:r>
              <a:rPr lang="en-US" altLang="es-PE" baseline="-25000"/>
              <a:t>0</a:t>
            </a:r>
            <a:r>
              <a:rPr lang="en-US" altLang="es-PE"/>
              <a:t>, we need an alternative hypothesis, H</a:t>
            </a:r>
            <a:r>
              <a:rPr lang="en-US" altLang="es-PE" baseline="-25000"/>
              <a:t>1</a:t>
            </a:r>
            <a:r>
              <a:rPr lang="en-US" altLang="es-PE"/>
              <a:t>, and a significance level</a:t>
            </a:r>
            <a:endParaRPr lang="en-US" altLang="es-PE" baseline="-25000"/>
          </a:p>
          <a:p>
            <a:pPr>
              <a:lnSpc>
                <a:spcPct val="90000"/>
              </a:lnSpc>
            </a:pPr>
            <a:r>
              <a:rPr lang="en-US" altLang="es-PE"/>
              <a:t> H</a:t>
            </a:r>
            <a:r>
              <a:rPr lang="en-US" altLang="es-PE" baseline="-25000"/>
              <a:t>1</a:t>
            </a:r>
            <a:r>
              <a:rPr lang="en-US" altLang="es-PE"/>
              <a:t> may be one-sided, or two-sided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H</a:t>
            </a:r>
            <a:r>
              <a:rPr lang="en-US" altLang="es-PE" baseline="-25000"/>
              <a:t>1</a:t>
            </a:r>
            <a:r>
              <a:rPr lang="en-US" altLang="es-PE"/>
              <a:t>: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j</a:t>
            </a:r>
            <a:r>
              <a:rPr lang="en-US" altLang="es-PE"/>
              <a:t> &gt; 0 and H</a:t>
            </a:r>
            <a:r>
              <a:rPr lang="en-US" altLang="es-PE" baseline="-25000"/>
              <a:t>1</a:t>
            </a:r>
            <a:r>
              <a:rPr lang="en-US" altLang="es-PE"/>
              <a:t>: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j</a:t>
            </a:r>
            <a:r>
              <a:rPr lang="en-US" altLang="es-PE"/>
              <a:t> &lt; 0 are one-sided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H</a:t>
            </a:r>
            <a:r>
              <a:rPr lang="en-US" altLang="es-PE" baseline="-25000"/>
              <a:t>1</a:t>
            </a:r>
            <a:r>
              <a:rPr lang="en-US" altLang="es-PE"/>
              <a:t>: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j</a:t>
            </a:r>
            <a:r>
              <a:rPr lang="en-US" altLang="es-PE"/>
              <a:t> </a:t>
            </a:r>
            <a:r>
              <a:rPr lang="en-US" altLang="es-PE">
                <a:sym typeface="Symbol" panose="05050102010706020507" pitchFamily="18" charset="2"/>
              </a:rPr>
              <a:t></a:t>
            </a:r>
            <a:r>
              <a:rPr lang="en-US" altLang="es-PE"/>
              <a:t> 0 is a two-sided alternative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we want to have only a 5% probability of rejecting H</a:t>
            </a:r>
            <a:r>
              <a:rPr lang="en-US" altLang="es-PE" baseline="-25000"/>
              <a:t>0</a:t>
            </a:r>
            <a:r>
              <a:rPr lang="en-US" altLang="es-PE"/>
              <a:t> if it is really true, then we say our significance level is 5%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1328</TotalTime>
  <Words>2138</Words>
  <Application>Microsoft Office PowerPoint</Application>
  <PresentationFormat>Presentación en pantalla (4:3)</PresentationFormat>
  <Paragraphs>227</Paragraphs>
  <Slides>34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Times New Roman</vt:lpstr>
      <vt:lpstr>Wingdings</vt:lpstr>
      <vt:lpstr>Symbol</vt:lpstr>
      <vt:lpstr>Courier New</vt:lpstr>
      <vt:lpstr>Blueprint</vt:lpstr>
      <vt:lpstr>Microsoft Equation 3.0</vt:lpstr>
      <vt:lpstr>Presentación de PowerPoint</vt:lpstr>
      <vt:lpstr>Assumptions of the Classical Linear Model (CLM)</vt:lpstr>
      <vt:lpstr>CLM Assumptions (cont)</vt:lpstr>
      <vt:lpstr>Presentación de PowerPoint</vt:lpstr>
      <vt:lpstr>Normal Sampling Distributions</vt:lpstr>
      <vt:lpstr>The t Test</vt:lpstr>
      <vt:lpstr>The t Test (cont)</vt:lpstr>
      <vt:lpstr>The t Test (cont)</vt:lpstr>
      <vt:lpstr>t Test: One-Sided Alternatives</vt:lpstr>
      <vt:lpstr>One-Sided Alternatives (cont)</vt:lpstr>
      <vt:lpstr>Presentación de PowerPoint</vt:lpstr>
      <vt:lpstr>One-sided vs Two-sided</vt:lpstr>
      <vt:lpstr>Presentación de PowerPoint</vt:lpstr>
      <vt:lpstr>Summary for H0: bj = 0</vt:lpstr>
      <vt:lpstr>Testing other hypotheses</vt:lpstr>
      <vt:lpstr>Confidence Intervals</vt:lpstr>
      <vt:lpstr>Computing p-values for t tests</vt:lpstr>
      <vt:lpstr>Stata and p-values, t tests, etc.</vt:lpstr>
      <vt:lpstr>Testing a Linear Combination</vt:lpstr>
      <vt:lpstr>Testing Linear Combo (cont)</vt:lpstr>
      <vt:lpstr>Testing a Linear Combo (cont)</vt:lpstr>
      <vt:lpstr>Example:</vt:lpstr>
      <vt:lpstr>Example (cont):</vt:lpstr>
      <vt:lpstr>Multiple Linear Restrictions</vt:lpstr>
      <vt:lpstr>Testing Exclusion Restrictions</vt:lpstr>
      <vt:lpstr>Exclusion Restrictions (cont)</vt:lpstr>
      <vt:lpstr>The F statistic</vt:lpstr>
      <vt:lpstr>The F statistic (cont)</vt:lpstr>
      <vt:lpstr>Presentación de PowerPoint</vt:lpstr>
      <vt:lpstr>The R2 form of the F statistic</vt:lpstr>
      <vt:lpstr>Overall Significance</vt:lpstr>
      <vt:lpstr>General Linear Restrictions</vt:lpstr>
      <vt:lpstr>Example:</vt:lpstr>
      <vt:lpstr>F Statistic Summary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31</cp:revision>
  <cp:lastPrinted>1601-01-01T00:00:00Z</cp:lastPrinted>
  <dcterms:created xsi:type="dcterms:W3CDTF">1999-10-02T17:37:41Z</dcterms:created>
  <dcterms:modified xsi:type="dcterms:W3CDTF">2020-02-04T23:16:08Z</dcterms:modified>
</cp:coreProperties>
</file>