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0929"/>
  </p:normalViewPr>
  <p:slideViewPr>
    <p:cSldViewPr>
      <p:cViewPr varScale="1">
        <p:scale>
          <a:sx n="67" d="100"/>
          <a:sy n="67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C4D8757-79F3-4B08-BCCA-37FCA95FD2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2E3D885-7254-472D-985B-1318F9EB3F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35D672D-F1A8-41E1-8BCA-57374A26378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FB1D2B8-EA22-490B-A39B-23D281DF2B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4CD54E2-1329-41E8-B027-063C781866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C99FF54-77D9-4EDF-B1CC-74D1F892F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A3EF29-5645-4CA7-A8C9-651C44026699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39AE29-FB5E-46D7-BEE4-8B6D7DDC5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77D52-19D4-4BEF-9CED-6BE9A23FBF8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3950DAA-3083-4B70-81BA-7D92EE2061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26DD000-C057-4C31-A668-CA38D86D8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5AA79A5B-9846-4965-8BD4-121D8E334C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1F80BE8A-EE21-4FC4-A05A-55DE1C1B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4F678268-CCF8-4CE8-A322-FFD02D602A9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10FB48B6-B283-4B85-976C-2217AE85D04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7BD891BF-562E-4080-952C-A5BE47904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9CE7AF4A-BBCA-4989-8DF0-921B719EE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2746F9CB-AE1B-4FF9-92A8-76301C701C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6422A06C-388F-48B7-8AD5-0D29C2B93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A5ABC04A-4BD0-4EDE-8196-43EE78640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AC7C8E98-706C-49DF-B6D2-ADC3169DF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1DE797FD-8472-4589-BAA4-09E71D507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E66E2C87-F46F-4584-80A1-9859E54CE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7FF7455D-D264-4F23-A3B6-F8D5D40C9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24783B47-913A-4C21-AD5A-397D292DA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162C24B6-1713-43E6-8D06-C468B5B58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CE0DA5DB-9C21-4843-9023-44D83CF55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185C413A-3EAC-4440-B03C-A131BBC6A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28C6A8E4-E7E2-4BFE-A211-8B797D44A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CC9F4FCE-9C0F-49AD-8294-61742BD5D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B8882AD7-5C82-4C62-A70A-5CB0B7286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A349171E-9129-4B5B-85EE-0D3C15C8A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306D5715-0E06-4C40-A2C2-D28B6437B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713F3CC6-1076-4484-AC70-4B08D97DD9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D7E05722-2013-47A2-9DB6-41E374BBE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5D367190-482B-423E-B0D6-BEFB11307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14AAF642-F301-40E5-A4BC-FCD58F59E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EB20C2E6-9A5E-44BB-910F-AF2A58CC4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A005BB67-BF0D-4773-9F71-1CE4720FC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61F3A348-F298-433D-850B-2FCFDBA5E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24D94EC1-4E8A-4A11-B894-568366458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6C14F119-F7A1-49D7-AA6B-5A842CB76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192A45E1-5E2C-4460-BB8B-FAC8A0F4B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3C43BC4D-8FB8-4CEF-AD9F-8EA0B0F8B1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3C4B8122-03A6-46D1-813F-3F63EF5F3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16DAFF98-16D3-45AC-B143-958FF1C9E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F747CE11-549C-4D55-8A75-28CC2729E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9FD1C149-B37B-4320-A198-995B6FA57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AEE991E6-F8CE-43B6-989B-1241BAF94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6CE0EC5F-2DBA-4EA1-BCAF-5A5C1A679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E08FC589-BA01-4705-9B4F-6FFC07CCA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D6CE0735-12DB-48B2-9127-B040AFFD9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D6E39C38-E325-4B99-87A0-BD59E1F93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ECF59727-553E-4973-BCF7-2442A7841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BBD2D643-E509-480D-A00F-FC5C33250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D3F2C112-47AC-4C10-B496-C6C6DD7D3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1A22BE06-4719-493A-9AB3-5240C5167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F5A5726C-8A13-4443-B91C-CD8E622BD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A45D940C-0B59-4900-A2B0-9C388FA54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A7F5A746-5DBF-4124-B255-44F7D74F5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628238D5-5330-4430-81D7-A6A4B9169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D2C258DF-722F-4B68-A3E6-A6E522B9C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1957214-155C-4AF9-835D-728BBFF98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A6DFAF7C-4F54-43D1-9DCC-A9643AAC4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7C75310A-A723-4A21-9B65-7F4CE9F50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0A5596E6-37CA-4201-973B-DE36B5B4A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05DDB97F-436A-47EE-B715-A86AAED3A57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DFC1D968-65B3-4F89-8D8C-F6148750245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FFA0A6AC-4E28-4F93-B407-D1FD1DE0B39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5C0B20B1-811D-4553-9F52-CE1EDA590B5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0EB0E591-0D68-43C7-BDED-35C1113608E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348D596C-DCED-4D2E-A5D4-171C5E8B896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65D659CD-70C3-44EF-B207-40C95A738B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A6FCE68A-E01F-44BE-A451-A347FF33906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C4251133-9DE1-4AE8-AA41-AC94CB96C7D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DF107E2C-E0DE-48FC-9276-632FCB9B1B3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A9EDD1B6-AC4A-4B7A-9861-DC8D145430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7EFB566-755C-4288-8200-D81EB224DD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6CB46C71-6799-4F2F-9426-FF73C54FFFB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D2B0F7D1-6967-40B0-91A5-14D45D3745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2206839F-B010-4F50-B3BB-007F224221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BC7A54-FB71-47A6-9E5B-85320D28B2BC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7D333-CFFC-4461-9E24-21FD0ED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98F803-2512-4EC6-9907-9CD7C5A2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BC815-434C-4C5C-99D1-B4AF2089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79BDC-6097-4EDF-A3DD-D2A3C598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4B6A0-A2FA-4051-A458-8D3D18EF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D289A-FF5D-42B9-83E9-2A10F9532EC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91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6DEEB-25F9-4AC9-B2C3-91CB020A7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0EB2FF-2287-4F53-A4B6-CE619D8F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52AC2-3E19-4D3E-AD52-D5A65962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82239-7FA4-4AC9-B626-E8868744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73758-7C32-4E45-970A-82F973B4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25166-43D8-45A4-A90E-EBC32DB343C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6550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E1AA-80F1-4C22-AD32-650DB16F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8ABF28-41DF-4068-8D46-9D7AA606C3B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37535-E18C-46BC-98FD-CDC76790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4D966-9CC2-4630-98B5-9B1BA5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24546C-C007-4818-AFE5-588459D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E86568-9F4D-428A-974B-D0A83402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F7B525-5CE1-4E6D-BCCC-A5AA8C956BB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7333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376D4-18AB-4AD3-BF59-69D9F1AA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758C9-DC95-4463-9AFF-B1EF272F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ACA86-7AED-489F-9EDD-27DA6CC20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F3793-4D3B-4ECB-AD7C-7F66DBB5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A904E7-B16E-4932-9157-86EA3A4F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4DDA9-B8A9-487E-BD5D-98BC6308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9F9ABD-7669-458D-800C-4ACA0533E11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313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7377-8FE7-4B63-9435-C3494173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F41C0-E3EC-4A9B-B95E-A8FF7D3A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12AC8-355F-4821-B1F7-64DDC34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93453-9BD6-417B-9ACE-003278F9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993A3-6A10-4A44-AE5F-0023BCBB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B12CB-E812-430C-A833-86A90A2C4B0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893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2989-CD7A-4B86-86B1-9523C75B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55951-2A02-4445-B3F0-5E701210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3B9C8-F55D-43C0-9DD2-08AF8B94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CC3AE-34B6-465E-A085-772A4031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9EA6C-54BA-4A6D-A665-9F95A6C7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D02FC-E454-4CCE-9AD3-8086485DB01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40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725E-F135-443D-83C2-DD0F8E3A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302FB-6A45-4E0E-B519-3400E30E1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9FEE9-032A-4172-93AF-58DF2EAC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07E86-EE78-4D6E-88DC-5BF2C7EA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3D382-4CA6-48B2-8987-F54177A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66103-92F3-4039-9DDB-0478E666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C2330-D2D1-411E-B67C-42F20B55045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305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E7CB-8CB5-4AAE-BD2B-558BE73B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5E95C8-C6EE-4541-B177-7F095CF0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28819-8BE7-407A-921A-D9B9DF95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B6EE72-D17B-4B24-BD07-34C3C7317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444315-7EF8-4D76-8368-6ECC76EA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7AF5D-C5A5-4852-811E-3389E98E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BE9F39-8C2E-4CD0-8FB3-9A8DFC04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939D58-EB18-42BB-AE44-B2BA4B11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B37F1-9751-462A-BBD6-254216B08A7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939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1368E-F65B-4C03-AB06-520D2B32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21378B-2236-4052-B9A6-60FEF0F8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AF785F-2D1F-46B4-832A-9F675FEC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3B56DD-E520-460C-B701-1E209481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CC4ED-7A75-4675-9ABC-0479700312C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1739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A0DA01-6AC9-49E1-9E46-BE863E08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621752-0977-40A4-8328-E41AF47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BB9D4-E4FB-45C5-9F0E-BA3B59E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89B9B-B6BB-4FDD-B02D-A6904F4C5AB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9576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086F8-721E-43D7-966C-67C7FDDE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80835-A0D2-4BD1-A816-64030C1F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C2D52-9B6F-45A7-ACF5-9DDDF7F3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E71D2-DC05-405F-A946-3B235ED3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B4FCD-977C-4A0C-8F9F-C158B056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D1B82-CC2A-43B8-B517-EE988C94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2FB3B-3A18-4009-96E4-D793FE51A16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8724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E9DF8-4EAB-4303-AC39-E378181F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EFACD5-BE88-4FB9-BB91-116DA4271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E4F7C7-BC38-434A-B84A-9C604A97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E5F6E-436B-4A86-9908-A779757A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76032-A4C3-43F3-B466-D480D99B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E01EC-11E5-49C7-BF5F-6B2E4061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297D8-8D58-4348-921C-414E088E0AF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105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34D624E-1703-44EB-84D9-24B537FC18F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0D2F8784-3C8E-4A8D-B250-1994E1D85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9735642B-18CB-47AB-B23D-EE2F2307C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E75F15FF-CF46-419A-8D16-5AEB76FFC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7890C0C8-823E-4683-AAB2-63DAF1BD0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317A7D80-3147-47FE-83AF-F8D9635D4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C2C1CFCE-0BC3-4AC0-B057-B66CE5F04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A1507F85-F62C-43D7-9817-46A5773B6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5737BE87-05D5-49E4-8490-AD3735DD5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91DEB38B-38F5-4485-9B2E-1DB44AAE7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036B385C-7D6F-4BB9-BE58-D0CCB5B54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2618B126-B1A3-4C57-9F75-FF1B03445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2419B580-9953-47B4-8A23-46A3209D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998E5C71-88BF-498E-A2A0-4CF97C84C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020C772B-8CC4-4C82-94D8-4564DCBB3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4642285E-90F6-43A9-8374-AB420F16F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6BF2E3A4-0E47-4CB0-A77B-CEAD50974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B93EA74C-C367-4AAE-ABE8-9232D292A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2D4CDB83-C0AC-4C4B-9939-0F72555AC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47FD13E3-36EB-4412-805C-C4AE9CB14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DC478F85-5009-4EED-8B21-C4071CA07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16B6A14D-D40F-43BD-871D-3D645851A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57B29300-268A-474C-B357-27D82FC60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1E46245F-B971-432B-98F3-38208BFAA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BF203864-B1AF-4F2E-A266-0EDB8D817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ED3B2503-706D-4BB5-A2E3-8A4C491AAE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930E6526-2634-49BB-96BE-C8B41416D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7958818D-4601-429F-AB85-5E3277605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E54401B6-029F-4FD0-9A6B-9640729C7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1339D474-0842-4879-BC63-D30D36419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F0CC7196-18E2-410F-92F7-22D15191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D931990B-420F-41F0-980B-F72CE2122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BF4C8DFC-1974-49EC-ACA9-D987B0D63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B3780E35-FBCD-4A58-BD12-7952E0022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753C543C-E258-490B-9698-E81D21515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7AA91F92-144B-4EB4-AABD-7D4C45A82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B40EB9AE-6A77-4769-BE6B-24E4F8E8C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1B076246-4B84-47E9-AE14-69BBA44FF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74369592-9D50-4828-99A5-6C1F718CA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26A48D16-75D6-4374-8679-28A77727E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5883E1F5-9368-421B-9965-25372AA25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3AFC4595-72B8-4A1C-A87C-DDA954133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7167D88D-699A-463A-91E7-020D2D72E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18ECC309-1BCF-49A9-9ADC-A7317CF1E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1A7F7289-CCD6-42CB-84F5-A195A0373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97C91282-9EF8-45DE-B016-A1D9EE73C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C7D26AB2-5DA1-405C-BA24-6963BCC0E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818B3FC5-99BE-4506-9AEF-D45D19BAB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1F3A18EE-73A8-4767-94A4-3EB650A8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911A0457-FD14-4280-90E4-5541E16154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DB1C4320-AA31-46B1-817B-FA0B90E69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F7386DF8-A8D5-4C86-BAD0-7DD2648A3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77EB4C96-8F0A-4161-867B-D7C9CE26E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763948D8-127A-4185-8A9A-E8FE742887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68B6A07D-774A-4B6A-9C9B-F82CB3D81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864010F2-1C14-4F8F-A011-72DBF083EBA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B1392941-F086-4E61-BF78-21DA7264539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3F1B62E4-75E0-4A5C-B292-970CE89CD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84494399-BB15-4C34-BB0B-C83C820425C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632BF624-9BF8-4D7C-8CEE-A579A91B7A5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6A73E39B-3A59-48E4-BEC9-63C67E7FAFD9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AB2DECB5-1939-4FFE-9E36-84001BA75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744B81-34A6-4A5E-84FB-214B30B0D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2ECD48F8-99CA-4D98-88D5-61D8A8A11B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E6E47AFD-305C-4E5D-A42E-DA1C62434F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929095DC-40E3-4001-A8DD-B824A7E8E5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B76B86-7AFF-4EC6-A4D2-E97B35A819C0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0D348E85-DB7B-4ADE-8C44-A7CE59EE64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A9AC52C-89A5-49E7-AED0-927A82233D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489F72B-E74F-4FCE-98C9-0E87FDE6EC84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61F10DA-D698-478E-BA10-D23E066172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PE"/>
              <a:t>Multiple Regression Analysis</a:t>
            </a:r>
            <a:br>
              <a:rPr lang="en-US" altLang="es-PE"/>
            </a:br>
            <a:endParaRPr lang="en-US" altLang="es-PE"/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D9E44D0-E409-4424-B20B-2D06691380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 i="1"/>
              <a:t> 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r>
              <a:rPr lang="en-US" altLang="es-PE" i="1"/>
              <a:t> + . . .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k</a:t>
            </a:r>
            <a:r>
              <a:rPr lang="en-US" altLang="es-PE" i="1"/>
              <a:t> + u</a:t>
            </a:r>
          </a:p>
          <a:p>
            <a:pPr>
              <a:buFont typeface="Wingdings" panose="05000000000000000000" pitchFamily="2" charset="2"/>
              <a:buBlip>
                <a:blip r:embed="rId3"/>
              </a:buBlip>
            </a:pPr>
            <a:endParaRPr lang="en-US" altLang="es-PE" i="1"/>
          </a:p>
          <a:p>
            <a:pP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/>
              <a:t> 3. Asymptotic Properties</a:t>
            </a:r>
          </a:p>
          <a:p>
            <a:endParaRPr lang="en-US" altLang="es-P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A613079-26B5-4860-B241-B4D18920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10FE971-5AFA-4F18-9330-0DF98C63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D875-78FE-474A-957A-9481E7DF737D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A5CEE0F-9FD9-497A-9A56-B6204D25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Large Sample Inference (cont)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F2F181-0D24-4714-8F79-86FD4E97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Easy to come up with examples for which this exact normality assumption will fail</a:t>
            </a:r>
          </a:p>
          <a:p>
            <a:r>
              <a:rPr lang="en-US" altLang="es-PE"/>
              <a:t> Any clearly skewed variable, like wages, arrests, savings, etc. can’t be normal, since a normal distribution is symmetric</a:t>
            </a:r>
          </a:p>
          <a:p>
            <a:r>
              <a:rPr lang="en-US" altLang="es-PE"/>
              <a:t> Normality assumption not needed to conclude OLS is BLUE, only for inference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2">
            <a:extLst>
              <a:ext uri="{FF2B5EF4-FFF2-40B4-BE49-F238E27FC236}">
                <a16:creationId xmlns:a16="http://schemas.microsoft.com/office/drawing/2014/main" id="{80AE7655-DB55-4DC3-976C-1F4F881A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965422D-B339-4A38-A83F-3197A368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D0D3-493A-4892-A91C-B70FBA296593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38BE0D58-0526-48D3-89DC-208B65E2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Central Limit Theorem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92AB0AE-42A6-4470-9884-63B90F12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 sz="2800"/>
              <a:t> Based on the central limit theorem, we can show that OLS estimators are asymptotically normal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 sz="2800"/>
              <a:t> Asymptotic Normality implies that P(Z&lt;z)</a:t>
            </a:r>
            <a:r>
              <a:rPr lang="en-US" altLang="es-PE" sz="2800">
                <a:sym typeface="Symbol" panose="05050102010706020507" pitchFamily="18" charset="2"/>
              </a:rPr>
              <a:t></a:t>
            </a:r>
            <a:r>
              <a:rPr lang="en-US" altLang="es-PE" sz="2800"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  <a:r>
              <a:rPr lang="en-US" altLang="es-PE" sz="2800">
                <a:sym typeface="Symbol" panose="05050102010706020507" pitchFamily="18" charset="2"/>
              </a:rPr>
              <a:t>(z) as n , or P(Z&lt;z)  </a:t>
            </a:r>
            <a:r>
              <a:rPr lang="en-US" altLang="es-PE" sz="2800"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  <a:r>
              <a:rPr lang="en-US" altLang="es-PE" sz="2800">
                <a:sym typeface="Symbol" panose="05050102010706020507" pitchFamily="18" charset="2"/>
              </a:rPr>
              <a:t>(z)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 sz="2800">
                <a:sym typeface="Symbol" panose="05050102010706020507" pitchFamily="18" charset="2"/>
              </a:rPr>
              <a:t> The central limit theorem states that the standardized average of any population with mean </a:t>
            </a:r>
            <a:r>
              <a:rPr lang="en-US" altLang="es-PE" sz="2800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es-PE" sz="2800">
                <a:sym typeface="Symbol" panose="05050102010706020507" pitchFamily="18" charset="2"/>
              </a:rPr>
              <a:t> and variance </a:t>
            </a:r>
            <a:r>
              <a:rPr lang="en-US" altLang="es-PE" sz="28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es-PE" sz="2800" baseline="30000">
                <a:sym typeface="Symbol" panose="05050102010706020507" pitchFamily="18" charset="2"/>
              </a:rPr>
              <a:t>2 </a:t>
            </a:r>
            <a:r>
              <a:rPr lang="en-US" altLang="es-PE" sz="2800">
                <a:sym typeface="Symbol" panose="05050102010706020507" pitchFamily="18" charset="2"/>
              </a:rPr>
              <a:t> is asymptotically ~N(0,1), or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00900BB4-64C3-49AF-9408-E0B294C9F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59363"/>
          <a:ext cx="29114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4" name="Equation" r:id="rId4" imgW="1244520" imgH="545760" progId="Equation.3">
                  <p:embed/>
                </p:oleObj>
              </mc:Choice>
              <mc:Fallback>
                <p:oleObj name="Equation" r:id="rId4" imgW="124452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59363"/>
                        <a:ext cx="29114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42075E0-5C62-4F81-8B83-62DCA244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180871D-5CCA-4F4C-A935-10CB69AA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D571-183E-46F5-A8B5-F8E680DA5B3C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1152E49-7E43-4A5A-8498-50441BF5B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Asymptotic Normality</a:t>
            </a:r>
          </a:p>
        </p:txBody>
      </p:sp>
      <p:graphicFrame>
        <p:nvGraphicFramePr>
          <p:cNvPr id="96259" name="Object 3">
            <a:extLst>
              <a:ext uri="{FF2B5EF4-FFF2-40B4-BE49-F238E27FC236}">
                <a16:creationId xmlns:a16="http://schemas.microsoft.com/office/drawing/2014/main" id="{D4E0A72A-D54B-4C07-8BB0-11AC2D3DC12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2000" y="1703388"/>
          <a:ext cx="7772400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3" imgW="2450880" imgH="1396800" progId="Equation.3">
                  <p:embed/>
                </p:oleObj>
              </mc:Choice>
              <mc:Fallback>
                <p:oleObj name="Equation" r:id="rId3" imgW="245088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03388"/>
                        <a:ext cx="7772400" cy="443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14C8C-9307-4A30-8A41-3FB7357E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0C8A5-EEE6-459C-B5E8-E842671F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FE1B-E84C-4705-8E64-FD3B9AAF22D3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F41F49CF-ED07-4B3A-B633-A3B9D6547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Asymptotic Normality (cont)</a:t>
            </a:r>
          </a:p>
        </p:txBody>
      </p:sp>
      <p:sp>
        <p:nvSpPr>
          <p:cNvPr id="972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94CB8AA-A375-4AC7-BCC1-40DE64505C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400"/>
              <a:t> </a:t>
            </a:r>
            <a:r>
              <a:rPr lang="en-US" altLang="es-PE"/>
              <a:t>Because the </a:t>
            </a:r>
            <a:r>
              <a:rPr lang="en-US" altLang="es-PE" i="1"/>
              <a:t>t</a:t>
            </a:r>
            <a:r>
              <a:rPr lang="en-US" altLang="es-PE"/>
              <a:t> distribution approaches the normal distribution for large </a:t>
            </a:r>
            <a:r>
              <a:rPr lang="en-US" altLang="es-PE" i="1"/>
              <a:t>df</a:t>
            </a:r>
            <a:r>
              <a:rPr lang="en-US" altLang="es-PE"/>
              <a:t>, we can also say that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A5AA0702-1872-417F-8D20-CFF8BAAD005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00200" y="3276600"/>
          <a:ext cx="57912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3" imgW="1434960" imgH="330120" progId="Equation.3">
                  <p:embed/>
                </p:oleObj>
              </mc:Choice>
              <mc:Fallback>
                <p:oleObj name="Equation" r:id="rId3" imgW="14349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5791200" cy="13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230090-0F3E-4933-8CCF-D54DCF46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s-PE" sz="2800"/>
              <a:t> </a:t>
            </a:r>
            <a:r>
              <a:rPr lang="en-US" altLang="es-PE" sz="3200"/>
              <a:t>Note that while we no longer need to assume normality with a large sample, we do still need homoskedasticity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313EC5D7-641D-4A58-B92D-2822F664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0552DA2C-D306-4BDF-BAAC-22B36692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5544-0340-4A11-9654-36B826DEC6E0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61649E5-D914-4020-B894-6AB0A211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Asymptotic Standard Errors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B73FDC-9183-4355-A04A-77EADAE3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/>
              <a:t> </a:t>
            </a:r>
            <a:r>
              <a:rPr lang="en-US" altLang="es-PE" sz="2800"/>
              <a:t>If </a:t>
            </a:r>
            <a:r>
              <a:rPr lang="en-US" altLang="es-PE" sz="2800" i="1"/>
              <a:t>u</a:t>
            </a:r>
            <a:r>
              <a:rPr lang="en-US" altLang="es-PE" sz="2800"/>
              <a:t> is not normally distributed, we sometimes will refer to the standard error as an asymptotic standard error, since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C6F4F050-5276-491A-B83B-21398CEF6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00400"/>
          <a:ext cx="41148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8" name="Equation" r:id="rId4" imgW="1473120" imgH="799920" progId="Equation.3">
                  <p:embed/>
                </p:oleObj>
              </mc:Choice>
              <mc:Fallback>
                <p:oleObj name="Equation" r:id="rId4" imgW="147312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1148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5E7D53D-ED6B-4B9E-A608-E8929467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s-PE" sz="2800"/>
              <a:t> So, we can expect standard errors to shrink at a rate proportional to the inverse of </a:t>
            </a:r>
            <a:r>
              <a:rPr lang="en-US" altLang="es-PE" sz="2800">
                <a:cs typeface="Times New Roman" panose="02020603050405020304" pitchFamily="18" charset="0"/>
              </a:rPr>
              <a:t>√</a:t>
            </a:r>
            <a:r>
              <a:rPr lang="en-US" altLang="es-PE" sz="2800" i="1">
                <a:cs typeface="Times New Roman" panose="02020603050405020304" pitchFamily="18" charset="0"/>
              </a:rPr>
              <a:t>n</a:t>
            </a:r>
            <a:endParaRPr lang="en-US" altLang="es-PE" sz="32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7FEFF92-8485-4411-8FC3-833F6A77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A8EBA3E-FC6A-4FC3-91E9-5249B25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BE4-0A49-4D40-AA11-7BECBAAC8A1C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3081E246-4DE7-4ED4-A0DB-DAA169032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Lagrange Multiplier statistic</a:t>
            </a:r>
          </a:p>
        </p:txBody>
      </p:sp>
      <p:sp>
        <p:nvSpPr>
          <p:cNvPr id="99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441FEC-51B8-4B0D-9978-C8F595138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Once we are using large samples and relying on asymptotic normality for inference, we can use more that </a:t>
            </a:r>
            <a:r>
              <a:rPr lang="en-US" altLang="es-PE" i="1"/>
              <a:t>t</a:t>
            </a:r>
            <a:r>
              <a:rPr lang="en-US" altLang="es-PE"/>
              <a:t> and </a:t>
            </a:r>
            <a:r>
              <a:rPr lang="en-US" altLang="es-PE" i="1"/>
              <a:t>F</a:t>
            </a:r>
            <a:r>
              <a:rPr lang="en-US" altLang="es-PE"/>
              <a:t> stats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Lagrange multiplier or </a:t>
            </a:r>
            <a:r>
              <a:rPr lang="en-US" altLang="es-PE" i="1"/>
              <a:t>LM</a:t>
            </a:r>
            <a:r>
              <a:rPr lang="en-US" altLang="es-PE"/>
              <a:t> statistic is an alternative for testing multiple exclusion restrictions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Because the </a:t>
            </a:r>
            <a:r>
              <a:rPr lang="en-US" altLang="es-PE" i="1"/>
              <a:t>LM</a:t>
            </a:r>
            <a:r>
              <a:rPr lang="en-US" altLang="es-PE"/>
              <a:t> statistic uses an auxiliary regression it’s sometimes called an </a:t>
            </a:r>
            <a:r>
              <a:rPr lang="en-US" altLang="es-PE" i="1"/>
              <a:t>nR</a:t>
            </a:r>
            <a:r>
              <a:rPr lang="en-US" altLang="es-PE" baseline="30000"/>
              <a:t>2</a:t>
            </a:r>
            <a:r>
              <a:rPr lang="en-US" altLang="es-PE"/>
              <a:t> stat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0D9CE54C-DB5C-47C2-99EC-1B8FEEE4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E58EA35E-1548-4792-8B7F-54FF292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8E0A-6432-4C31-A86A-3CD145FA63EC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A3CE6477-9B7B-4121-9903-FCD3AF4BB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i="1"/>
              <a:t>LM</a:t>
            </a:r>
            <a:r>
              <a:rPr lang="en-US" altLang="es-PE"/>
              <a:t> Statistic (cont)</a:t>
            </a:r>
          </a:p>
        </p:txBody>
      </p:sp>
      <p:sp>
        <p:nvSpPr>
          <p:cNvPr id="1003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6706A7-4A0D-4F63-A1FF-577D8014C2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Suppose we have a standard model, </a:t>
            </a:r>
            <a:r>
              <a:rPr lang="en-US" altLang="es-PE" sz="2800" i="1"/>
              <a:t>y 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 + . . .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k</a:t>
            </a:r>
            <a:r>
              <a:rPr lang="en-US" altLang="es-PE" sz="2800" i="1"/>
              <a:t>x</a:t>
            </a:r>
            <a:r>
              <a:rPr lang="en-US" altLang="es-PE" sz="2800" i="1" baseline="-25000"/>
              <a:t>k</a:t>
            </a:r>
            <a:r>
              <a:rPr lang="en-US" altLang="es-PE" sz="2800" i="1"/>
              <a:t> + u</a:t>
            </a:r>
            <a:r>
              <a:rPr lang="en-US" altLang="es-PE" sz="2800"/>
              <a:t> and our null hypothesis is</a:t>
            </a:r>
          </a:p>
          <a:p>
            <a:r>
              <a:rPr lang="en-US" altLang="es-PE" sz="2800"/>
              <a:t> H</a:t>
            </a:r>
            <a:r>
              <a:rPr lang="en-US" altLang="es-PE" sz="2800" baseline="-25000"/>
              <a:t>0</a:t>
            </a:r>
            <a:r>
              <a:rPr lang="en-US" altLang="es-PE" sz="2800"/>
              <a:t>: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k-q+1</a:t>
            </a:r>
            <a:r>
              <a:rPr lang="en-US" altLang="es-PE" sz="2800"/>
              <a:t> = 0, </a:t>
            </a:r>
            <a:r>
              <a:rPr lang="en-US" altLang="es-PE" sz="2800" i="1">
                <a:latin typeface="Symbol" panose="05050102010706020507" pitchFamily="18" charset="2"/>
              </a:rPr>
              <a:t>... </a:t>
            </a:r>
            <a:r>
              <a:rPr lang="en-US" altLang="es-PE" sz="2800"/>
              <a:t>,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k</a:t>
            </a:r>
            <a:r>
              <a:rPr lang="en-US" altLang="es-PE" sz="2800"/>
              <a:t> = 0</a:t>
            </a:r>
          </a:p>
          <a:p>
            <a:r>
              <a:rPr lang="en-US" altLang="es-PE" sz="2800"/>
              <a:t> First, we just run the restricted model</a:t>
            </a:r>
            <a:endParaRPr lang="en-US" altLang="es-PE" sz="2800" i="1"/>
          </a:p>
          <a:p>
            <a:endParaRPr lang="en-US" altLang="es-PE" sz="2800"/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5056FDFD-AC38-4382-8B9C-B8EF0A08ADC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71600" y="3886200"/>
          <a:ext cx="55626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2" name="Equation" r:id="rId3" imgW="2336760" imgH="990360" progId="Equation.3">
                  <p:embed/>
                </p:oleObj>
              </mc:Choice>
              <mc:Fallback>
                <p:oleObj name="Equation" r:id="rId3" imgW="233676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5562600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EFE57BF5-A037-4460-B95A-A112F17C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B20D2D5F-5445-45BE-8325-2BC7244E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F5EC-675A-4A1E-B38B-91DD54AA5098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14DDABF-E940-4DE6-88AD-8BDF1D38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i="1"/>
              <a:t>LM</a:t>
            </a:r>
            <a:r>
              <a:rPr lang="en-US" altLang="es-PE"/>
              <a:t> Statistic (cont)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CDEDFCE9-0D45-4369-97AD-83F620926D2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19338" y="1905000"/>
          <a:ext cx="4806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6" name="Equation" r:id="rId3" imgW="2095200" imgH="863280" progId="Equation.3">
                  <p:embed/>
                </p:oleObj>
              </mc:Choice>
              <mc:Fallback>
                <p:oleObj name="Equation" r:id="rId3" imgW="209520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905000"/>
                        <a:ext cx="480695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106D99-FC35-4EFC-9AA2-96E285A6FEF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s-PE" sz="2800"/>
              <a:t> With a large sample, the result from an </a:t>
            </a:r>
            <a:r>
              <a:rPr lang="en-US" altLang="es-PE" sz="2800" i="1"/>
              <a:t>F</a:t>
            </a:r>
            <a:r>
              <a:rPr lang="en-US" altLang="es-PE" sz="2800"/>
              <a:t> test and from an </a:t>
            </a:r>
            <a:r>
              <a:rPr lang="en-US" altLang="es-PE" sz="2800" i="1"/>
              <a:t>LM</a:t>
            </a:r>
            <a:r>
              <a:rPr lang="en-US" altLang="es-PE" sz="2800"/>
              <a:t> test should be similar</a:t>
            </a:r>
          </a:p>
          <a:p>
            <a:r>
              <a:rPr lang="en-US" altLang="es-PE" sz="2800"/>
              <a:t> Unlike the </a:t>
            </a:r>
            <a:r>
              <a:rPr lang="en-US" altLang="es-PE" sz="2800" i="1"/>
              <a:t>F</a:t>
            </a:r>
            <a:r>
              <a:rPr lang="en-US" altLang="es-PE" sz="2800"/>
              <a:t> test and </a:t>
            </a:r>
            <a:r>
              <a:rPr lang="en-US" altLang="es-PE" sz="2800" i="1"/>
              <a:t>t</a:t>
            </a:r>
            <a:r>
              <a:rPr lang="en-US" altLang="es-PE" sz="2800"/>
              <a:t> test for one exclusion, the </a:t>
            </a:r>
            <a:r>
              <a:rPr lang="en-US" altLang="es-PE" sz="2800" i="1"/>
              <a:t>LM</a:t>
            </a:r>
            <a:r>
              <a:rPr lang="en-US" altLang="es-PE" sz="2800"/>
              <a:t> test and </a:t>
            </a:r>
            <a:r>
              <a:rPr lang="en-US" altLang="es-PE" sz="2800" i="1"/>
              <a:t>F</a:t>
            </a:r>
            <a:r>
              <a:rPr lang="en-US" altLang="es-PE" sz="2800"/>
              <a:t> test will not be identical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C3AF0CE-C467-49E8-B392-4309799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A09FFB0-9676-45E8-8B59-8F84D42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E061-BFE9-4EB3-B56D-66794E1E585F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1FAD52C7-59B7-4C27-B643-571BE4C78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Asymptotic Efficiency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40BC94-2FD8-43F6-8540-C8282C61C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Estimators besides OLS will be consistent</a:t>
            </a:r>
          </a:p>
          <a:p>
            <a:r>
              <a:rPr lang="en-US" altLang="es-PE"/>
              <a:t> However, under the Gauss-Markov assumptions, the OLS estimators will have the smallest asymptotic variances</a:t>
            </a:r>
          </a:p>
          <a:p>
            <a:r>
              <a:rPr lang="en-US" altLang="es-PE"/>
              <a:t> We say that OLS is asymptotically efficient</a:t>
            </a:r>
          </a:p>
          <a:p>
            <a:r>
              <a:rPr lang="en-US" altLang="es-PE"/>
              <a:t> Important to remember our assumptions though, if not homoskedastic, not 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457C064-29DB-48C5-8526-16DD7AB6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84BE1C9-DEA0-435B-9E9B-39F6D010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E82F-2BA5-472E-A83A-EA3FA7096E6B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43191112-D774-4276-8C8A-23A0E6515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Consistency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C61E95-0B03-4768-A837-64A3EFC16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Under the Gauss-Markov assumptions OLS is BLUE, but in other cases it won’t always be possible to find unbiased estimators</a:t>
            </a:r>
          </a:p>
          <a:p>
            <a:r>
              <a:rPr lang="en-US" altLang="es-PE"/>
              <a:t> In those cases, we may settle for estimators that are </a:t>
            </a:r>
            <a:r>
              <a:rPr lang="en-US" altLang="es-PE" u="sng"/>
              <a:t>consistent</a:t>
            </a:r>
            <a:r>
              <a:rPr lang="en-US" altLang="es-PE"/>
              <a:t>, meaning as n </a:t>
            </a:r>
            <a:r>
              <a:rPr lang="en-US" altLang="es-PE">
                <a:sym typeface="Symbol" panose="05050102010706020507" pitchFamily="18" charset="2"/>
              </a:rPr>
              <a:t> </a:t>
            </a:r>
            <a:r>
              <a:rPr lang="en-US" altLang="es-PE">
                <a:cs typeface="Times New Roman" panose="02020603050405020304" pitchFamily="18" charset="0"/>
                <a:sym typeface="Symbol" panose="05050102010706020507" pitchFamily="18" charset="2"/>
              </a:rPr>
              <a:t>∞, the distribution of the estimator collapses to the parameter value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ie de página 3">
            <a:extLst>
              <a:ext uri="{FF2B5EF4-FFF2-40B4-BE49-F238E27FC236}">
                <a16:creationId xmlns:a16="http://schemas.microsoft.com/office/drawing/2014/main" id="{7970E5A2-619F-4513-A764-39B05BB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5" name="Marcador de número de diapositiva 4">
            <a:extLst>
              <a:ext uri="{FF2B5EF4-FFF2-40B4-BE49-F238E27FC236}">
                <a16:creationId xmlns:a16="http://schemas.microsoft.com/office/drawing/2014/main" id="{BD53B70F-5B9A-4665-BFFF-78CAF7D1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85E4-3AB3-48E1-8FE4-545E57BF9681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A9D5946-D2A2-4B6C-BD84-88C0F76F7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Sampling Distributions as </a:t>
            </a:r>
            <a:r>
              <a:rPr lang="en-US" altLang="es-PE" i="1"/>
              <a:t>n</a:t>
            </a:r>
            <a:r>
              <a:rPr lang="en-US" altLang="es-PE"/>
              <a:t> </a:t>
            </a:r>
            <a:r>
              <a:rPr lang="en-US" altLang="es-PE">
                <a:sym typeface="Symbol" panose="05050102010706020507" pitchFamily="18" charset="2"/>
              </a:rPr>
              <a:t></a:t>
            </a:r>
            <a:endParaRPr lang="en-US" altLang="es-PE"/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416FDEA-75CF-4EA5-8CF9-813202534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8288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0D5E0E13-DFBF-4543-8C0B-3BECA4606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579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74" name="Freeform 6">
            <a:extLst>
              <a:ext uri="{FF2B5EF4-FFF2-40B4-BE49-F238E27FC236}">
                <a16:creationId xmlns:a16="http://schemas.microsoft.com/office/drawing/2014/main" id="{A2CDEF00-98F2-4DFC-BA94-00AFC429535D}"/>
              </a:ext>
            </a:extLst>
          </p:cNvPr>
          <p:cNvSpPr>
            <a:spLocks/>
          </p:cNvSpPr>
          <p:nvPr/>
        </p:nvSpPr>
        <p:spPr bwMode="auto">
          <a:xfrm>
            <a:off x="1219200" y="4051300"/>
            <a:ext cx="5638800" cy="1739900"/>
          </a:xfrm>
          <a:custGeom>
            <a:avLst/>
            <a:gdLst>
              <a:gd name="T0" fmla="*/ 0 w 3552"/>
              <a:gd name="T1" fmla="*/ 1096 h 1096"/>
              <a:gd name="T2" fmla="*/ 576 w 3552"/>
              <a:gd name="T3" fmla="*/ 40 h 1096"/>
              <a:gd name="T4" fmla="*/ 2016 w 3552"/>
              <a:gd name="T5" fmla="*/ 856 h 1096"/>
              <a:gd name="T6" fmla="*/ 3552 w 3552"/>
              <a:gd name="T7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1096">
                <a:moveTo>
                  <a:pt x="0" y="1096"/>
                </a:moveTo>
                <a:cubicBezTo>
                  <a:pt x="120" y="588"/>
                  <a:pt x="240" y="80"/>
                  <a:pt x="576" y="40"/>
                </a:cubicBezTo>
                <a:cubicBezTo>
                  <a:pt x="912" y="0"/>
                  <a:pt x="1520" y="680"/>
                  <a:pt x="2016" y="856"/>
                </a:cubicBezTo>
                <a:cubicBezTo>
                  <a:pt x="2512" y="1032"/>
                  <a:pt x="3304" y="1056"/>
                  <a:pt x="3552" y="10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76" name="Freeform 8">
            <a:extLst>
              <a:ext uri="{FF2B5EF4-FFF2-40B4-BE49-F238E27FC236}">
                <a16:creationId xmlns:a16="http://schemas.microsoft.com/office/drawing/2014/main" id="{ADC77EBE-91D0-40B3-AE97-6FA97A6107CE}"/>
              </a:ext>
            </a:extLst>
          </p:cNvPr>
          <p:cNvSpPr>
            <a:spLocks/>
          </p:cNvSpPr>
          <p:nvPr/>
        </p:nvSpPr>
        <p:spPr bwMode="auto">
          <a:xfrm>
            <a:off x="1524000" y="3073400"/>
            <a:ext cx="3048000" cy="2717800"/>
          </a:xfrm>
          <a:custGeom>
            <a:avLst/>
            <a:gdLst>
              <a:gd name="T0" fmla="*/ 0 w 1920"/>
              <a:gd name="T1" fmla="*/ 1712 h 1712"/>
              <a:gd name="T2" fmla="*/ 528 w 1920"/>
              <a:gd name="T3" fmla="*/ 1136 h 1712"/>
              <a:gd name="T4" fmla="*/ 768 w 1920"/>
              <a:gd name="T5" fmla="*/ 128 h 1712"/>
              <a:gd name="T6" fmla="*/ 1104 w 1920"/>
              <a:gd name="T7" fmla="*/ 368 h 1712"/>
              <a:gd name="T8" fmla="*/ 1344 w 1920"/>
              <a:gd name="T9" fmla="*/ 1136 h 1712"/>
              <a:gd name="T10" fmla="*/ 1920 w 1920"/>
              <a:gd name="T11" fmla="*/ 1712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712">
                <a:moveTo>
                  <a:pt x="0" y="1712"/>
                </a:moveTo>
                <a:cubicBezTo>
                  <a:pt x="200" y="1556"/>
                  <a:pt x="400" y="1400"/>
                  <a:pt x="528" y="1136"/>
                </a:cubicBezTo>
                <a:cubicBezTo>
                  <a:pt x="656" y="872"/>
                  <a:pt x="672" y="256"/>
                  <a:pt x="768" y="128"/>
                </a:cubicBezTo>
                <a:cubicBezTo>
                  <a:pt x="864" y="0"/>
                  <a:pt x="1008" y="200"/>
                  <a:pt x="1104" y="368"/>
                </a:cubicBezTo>
                <a:cubicBezTo>
                  <a:pt x="1200" y="536"/>
                  <a:pt x="1208" y="912"/>
                  <a:pt x="1344" y="1136"/>
                </a:cubicBezTo>
                <a:cubicBezTo>
                  <a:pt x="1480" y="1360"/>
                  <a:pt x="1824" y="1616"/>
                  <a:pt x="1920" y="171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82" name="Freeform 14">
            <a:extLst>
              <a:ext uri="{FF2B5EF4-FFF2-40B4-BE49-F238E27FC236}">
                <a16:creationId xmlns:a16="http://schemas.microsoft.com/office/drawing/2014/main" id="{124A07D6-625E-4038-8F0A-6E35A961ED6F}"/>
              </a:ext>
            </a:extLst>
          </p:cNvPr>
          <p:cNvSpPr>
            <a:spLocks/>
          </p:cNvSpPr>
          <p:nvPr/>
        </p:nvSpPr>
        <p:spPr bwMode="auto">
          <a:xfrm>
            <a:off x="2133600" y="2133600"/>
            <a:ext cx="1498600" cy="3721100"/>
          </a:xfrm>
          <a:custGeom>
            <a:avLst/>
            <a:gdLst>
              <a:gd name="T0" fmla="*/ 0 w 944"/>
              <a:gd name="T1" fmla="*/ 2264 h 2344"/>
              <a:gd name="T2" fmla="*/ 288 w 944"/>
              <a:gd name="T3" fmla="*/ 1928 h 2344"/>
              <a:gd name="T4" fmla="*/ 384 w 944"/>
              <a:gd name="T5" fmla="*/ 8 h 2344"/>
              <a:gd name="T6" fmla="*/ 624 w 944"/>
              <a:gd name="T7" fmla="*/ 1976 h 2344"/>
              <a:gd name="T8" fmla="*/ 912 w 944"/>
              <a:gd name="T9" fmla="*/ 2216 h 2344"/>
              <a:gd name="T10" fmla="*/ 816 w 944"/>
              <a:gd name="T11" fmla="*/ 2216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4" h="2344">
                <a:moveTo>
                  <a:pt x="0" y="2264"/>
                </a:moveTo>
                <a:cubicBezTo>
                  <a:pt x="112" y="2284"/>
                  <a:pt x="224" y="2304"/>
                  <a:pt x="288" y="1928"/>
                </a:cubicBezTo>
                <a:cubicBezTo>
                  <a:pt x="352" y="1552"/>
                  <a:pt x="328" y="0"/>
                  <a:pt x="384" y="8"/>
                </a:cubicBezTo>
                <a:cubicBezTo>
                  <a:pt x="440" y="16"/>
                  <a:pt x="536" y="1608"/>
                  <a:pt x="624" y="1976"/>
                </a:cubicBezTo>
                <a:cubicBezTo>
                  <a:pt x="712" y="2344"/>
                  <a:pt x="880" y="2176"/>
                  <a:pt x="912" y="2216"/>
                </a:cubicBezTo>
                <a:cubicBezTo>
                  <a:pt x="944" y="2256"/>
                  <a:pt x="880" y="2236"/>
                  <a:pt x="816" y="221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613E1A90-1679-49BC-9CAA-F38A5EC50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638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2AAEF521-8536-4127-A7B1-DA77B5C7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878513"/>
            <a:ext cx="541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baseline="-25000"/>
              <a:t>1</a:t>
            </a:r>
            <a:endParaRPr lang="en-US" altLang="es-PE" sz="3200"/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FE5D5EA1-F390-4A4D-8B8B-43EA87E0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92125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600" i="1"/>
              <a:t>n</a:t>
            </a:r>
            <a:r>
              <a:rPr lang="en-US" altLang="es-PE" sz="3600" baseline="-25000"/>
              <a:t>1</a:t>
            </a:r>
            <a:endParaRPr lang="en-US" altLang="es-PE" sz="3600"/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BF8ADF06-F414-40C4-B9C6-41EF536F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77825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600" i="1"/>
              <a:t>n</a:t>
            </a:r>
            <a:r>
              <a:rPr lang="en-US" altLang="es-PE" sz="3600" baseline="-25000"/>
              <a:t>2</a:t>
            </a:r>
            <a:endParaRPr lang="en-US" altLang="es-PE" sz="3600"/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4824DEDA-C6E4-4837-BF8C-211979DC3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8478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n</a:t>
            </a:r>
            <a:r>
              <a:rPr lang="en-US" altLang="es-PE" sz="3200" baseline="-25000"/>
              <a:t>3</a:t>
            </a:r>
            <a:endParaRPr lang="en-US" altLang="es-PE" sz="3200"/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03FCBB7-42C4-4679-841E-54CC7A70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29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600" i="1"/>
              <a:t>n</a:t>
            </a:r>
            <a:r>
              <a:rPr lang="en-US" altLang="es-PE" sz="3600" baseline="-25000"/>
              <a:t>1</a:t>
            </a:r>
            <a:r>
              <a:rPr lang="en-US" altLang="es-PE" sz="3600"/>
              <a:t> &lt; </a:t>
            </a:r>
            <a:r>
              <a:rPr lang="en-US" altLang="es-PE" sz="3600" i="1"/>
              <a:t>n</a:t>
            </a:r>
            <a:r>
              <a:rPr lang="en-US" altLang="es-PE" sz="3600" baseline="-25000"/>
              <a:t>2</a:t>
            </a:r>
            <a:r>
              <a:rPr lang="en-US" altLang="es-PE" sz="3600"/>
              <a:t> &lt; </a:t>
            </a:r>
            <a:r>
              <a:rPr lang="en-US" altLang="es-PE" sz="3600" i="1"/>
              <a:t>n</a:t>
            </a:r>
            <a:r>
              <a:rPr lang="en-US" altLang="es-PE" sz="3600" baseline="-25000"/>
              <a:t>3</a:t>
            </a:r>
            <a:endParaRPr lang="en-US" altLang="es-PE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8304786-DBD6-40EB-B82E-C94670F6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E3D906C-89F0-4989-87F1-C08E1A9D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CA69-762E-49C7-8096-0214279F7C75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6018" name="Rectangle 1026">
            <a:extLst>
              <a:ext uri="{FF2B5EF4-FFF2-40B4-BE49-F238E27FC236}">
                <a16:creationId xmlns:a16="http://schemas.microsoft.com/office/drawing/2014/main" id="{4581F92F-3942-4E94-BD0C-4B2CC94A2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Consistency of OLS</a:t>
            </a:r>
          </a:p>
        </p:txBody>
      </p:sp>
      <p:sp>
        <p:nvSpPr>
          <p:cNvPr id="86019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EDBAAD-FE7A-4FB2-B0E6-5BF19ECCE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Under the Gauss-Markov assumptions, the OLS estimator is consistent (and unbiased)</a:t>
            </a:r>
          </a:p>
          <a:p>
            <a:r>
              <a:rPr lang="en-US" altLang="es-PE"/>
              <a:t> Consistency can be proved for the simple regression case in a manner similar to the proof of unbiasedness</a:t>
            </a:r>
          </a:p>
          <a:p>
            <a:r>
              <a:rPr lang="en-US" altLang="es-PE"/>
              <a:t> Will need to take probability limit (plim) to establish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CE9C261-A3E7-4B91-868C-13BC16F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9074B29-A32B-413A-B0AD-3DB14240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FFB0-493D-41C6-860A-F2C830844958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BBE274F-D959-45FD-8AC7-597A72F1A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Proving Consistency</a:t>
            </a: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F6A97690-ED7F-4F2E-BAEF-779AC11F9DF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85800" y="2290763"/>
          <a:ext cx="80772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" imgW="2577960" imgH="1066680" progId="Equation.3">
                  <p:embed/>
                </p:oleObj>
              </mc:Choice>
              <mc:Fallback>
                <p:oleObj name="Equation" r:id="rId3" imgW="257796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90763"/>
                        <a:ext cx="8077200" cy="334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B6AFAD4-7F3D-4546-B08A-779A8F65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4DD79C-E28D-4E6B-B7E1-C7BF4CDE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B88-C800-477E-8F44-154B533A6B8D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C32B40F-8890-478B-80CA-EB4477E89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 Weaker Assumption</a:t>
            </a:r>
          </a:p>
        </p:txBody>
      </p:sp>
      <p:sp>
        <p:nvSpPr>
          <p:cNvPr id="880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453AA7-7DA8-4715-86E6-4B6602E0B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For unbiasedness, we assumed a zero conditional mean – E(</a:t>
            </a:r>
            <a:r>
              <a:rPr lang="en-US" altLang="es-PE" i="1"/>
              <a:t>u|x</a:t>
            </a:r>
            <a:r>
              <a:rPr lang="en-US" altLang="es-PE" i="1" baseline="-25000"/>
              <a:t>1</a:t>
            </a:r>
            <a:r>
              <a:rPr lang="en-US" altLang="es-PE" i="1"/>
              <a:t>, x</a:t>
            </a:r>
            <a:r>
              <a:rPr lang="en-US" altLang="es-PE" i="1" baseline="-25000"/>
              <a:t>2</a:t>
            </a:r>
            <a:r>
              <a:rPr lang="en-US" altLang="es-PE" i="1"/>
              <a:t>,…,x</a:t>
            </a:r>
            <a:r>
              <a:rPr lang="en-US" altLang="es-PE" i="1" baseline="-25000"/>
              <a:t>k</a:t>
            </a:r>
            <a:r>
              <a:rPr lang="en-US" altLang="es-PE"/>
              <a:t>) = 0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consistency, we can have the weaker assumption of zero mean and zero correlation – E(</a:t>
            </a:r>
            <a:r>
              <a:rPr lang="en-US" altLang="es-PE" i="1"/>
              <a:t>u</a:t>
            </a:r>
            <a:r>
              <a:rPr lang="en-US" altLang="es-PE"/>
              <a:t>) = 0 and Cov(</a:t>
            </a:r>
            <a:r>
              <a:rPr lang="en-US" altLang="es-PE" i="1"/>
              <a:t>x</a:t>
            </a:r>
            <a:r>
              <a:rPr lang="en-US" altLang="es-PE" i="1" baseline="-25000"/>
              <a:t>j</a:t>
            </a:r>
            <a:r>
              <a:rPr lang="en-US" altLang="es-PE" i="1"/>
              <a:t>,u</a:t>
            </a:r>
            <a:r>
              <a:rPr lang="en-US" altLang="es-PE"/>
              <a:t>) = 0, for </a:t>
            </a:r>
            <a:r>
              <a:rPr lang="en-US" altLang="es-PE" i="1"/>
              <a:t>j </a:t>
            </a:r>
            <a:r>
              <a:rPr lang="en-US" altLang="es-PE"/>
              <a:t>= 1, 2, …, </a:t>
            </a:r>
            <a:r>
              <a:rPr lang="en-US" altLang="es-PE" i="1"/>
              <a:t>k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Without this assumption, OLS will be biased and inconsistent!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E6D85-27FF-4874-958A-98A6138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82DFB-A889-4B81-AA9B-565D2CD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6B0B-E1A5-4C4D-8F2B-2F7C5C708DF8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AA1EAB28-6AFC-4834-B529-FEB44BA1E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Deriving the Inconsistency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0798DA-5C0D-4D3B-ABEC-52DBC48D01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447800"/>
          </a:xfrm>
        </p:spPr>
        <p:txBody>
          <a:bodyPr/>
          <a:lstStyle/>
          <a:p>
            <a:r>
              <a:rPr lang="en-US" altLang="es-PE" sz="2800"/>
              <a:t> Just as we could derive the omitted variable bias earlier, now we want to think about the inconsistency, or asymptotic bias, in this case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9ED71354-38FA-47B8-982A-F4C0F0ABF14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198938" y="4038600"/>
          <a:ext cx="10493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038600"/>
                        <a:ext cx="1049337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DA765E8C-1433-491D-9395-CB445742F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69342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5" imgW="2247840" imgH="939600" progId="Equation.3">
                  <p:embed/>
                </p:oleObj>
              </mc:Choice>
              <mc:Fallback>
                <p:oleObj name="Equation" r:id="rId5" imgW="224784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6934200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2FD01FB-C29C-4972-8F43-BE361C7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B23127E-7F6A-4F8C-8DDD-33CA6665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97BE-E7E6-4BAC-9C42-FB33EEA1D8FD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19B0601-2CEF-45C7-B2D2-CEA845FE4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Asymptotic Bias (cont)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2D0A36-ABC7-4667-9210-F14ACB3AB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So, thinking about the direction of the asymptotic bias is just like thinking about the direction of bias for an omitted variable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Main difference is that asymptotic bias uses the population variance and covariance, while bias uses the sample counterparts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Remember, inconsistency is a large sample problem – it doesn’t go away as add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DC98F55-7DCE-4572-A66B-7D94408B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10DCC55-2D6D-4D13-9D05-F0876DC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E9F8-84A7-4DD6-A642-E21E41C79941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8206869-E4AE-4A1B-8456-977F16849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Large Sample Inference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983575-537F-4DB7-9568-5F2D7D86F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Recall that under the CLM assumptions, the sampling distributions are normal, so we could derive </a:t>
            </a:r>
            <a:r>
              <a:rPr lang="en-US" altLang="es-PE" i="1"/>
              <a:t>t</a:t>
            </a:r>
            <a:r>
              <a:rPr lang="en-US" altLang="es-PE"/>
              <a:t> and </a:t>
            </a:r>
            <a:r>
              <a:rPr lang="en-US" altLang="es-PE" i="1"/>
              <a:t>F</a:t>
            </a:r>
            <a:r>
              <a:rPr lang="en-US" altLang="es-PE"/>
              <a:t> distributions for testing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exact normality was due to assuming the population error distribution was normal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assumption of normal errors implied that the distribution of </a:t>
            </a:r>
            <a:r>
              <a:rPr lang="en-US" altLang="es-PE" i="1"/>
              <a:t>y</a:t>
            </a:r>
            <a:r>
              <a:rPr lang="en-US" altLang="es-PE"/>
              <a:t>, given the </a:t>
            </a:r>
            <a:r>
              <a:rPr lang="en-US" altLang="es-PE" i="1"/>
              <a:t>x</a:t>
            </a:r>
            <a:r>
              <a:rPr lang="en-US" altLang="es-PE"/>
              <a:t>’s, was normal as well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1017</TotalTime>
  <Words>947</Words>
  <Application>Microsoft Office PowerPoint</Application>
  <PresentationFormat>Presentación en pantalla (4:3)</PresentationFormat>
  <Paragraphs>100</Paragraphs>
  <Slides>18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Times New Roman</vt:lpstr>
      <vt:lpstr>Wingdings</vt:lpstr>
      <vt:lpstr>Symbol</vt:lpstr>
      <vt:lpstr>Blueprint</vt:lpstr>
      <vt:lpstr>Microsoft Equation 3.0</vt:lpstr>
      <vt:lpstr>Multiple Regression Analysis </vt:lpstr>
      <vt:lpstr>Consistency</vt:lpstr>
      <vt:lpstr>Sampling Distributions as n </vt:lpstr>
      <vt:lpstr>Consistency of OLS</vt:lpstr>
      <vt:lpstr>Proving Consistency</vt:lpstr>
      <vt:lpstr>A Weaker Assumption</vt:lpstr>
      <vt:lpstr>Deriving the Inconsistency</vt:lpstr>
      <vt:lpstr>Asymptotic Bias (cont)</vt:lpstr>
      <vt:lpstr>Large Sample Inference</vt:lpstr>
      <vt:lpstr>Large Sample Inference (cont)</vt:lpstr>
      <vt:lpstr>Presentación de PowerPoint</vt:lpstr>
      <vt:lpstr>Asymptotic Normality</vt:lpstr>
      <vt:lpstr>Asymptotic Normality (cont)</vt:lpstr>
      <vt:lpstr>Presentación de PowerPoint</vt:lpstr>
      <vt:lpstr>Lagrange Multiplier statistic</vt:lpstr>
      <vt:lpstr>LM Statistic (cont)</vt:lpstr>
      <vt:lpstr>LM Statistic (cont)</vt:lpstr>
      <vt:lpstr>Asymptotic Efficiency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24</cp:revision>
  <cp:lastPrinted>1601-01-01T00:00:00Z</cp:lastPrinted>
  <dcterms:created xsi:type="dcterms:W3CDTF">1999-10-02T17:37:41Z</dcterms:created>
  <dcterms:modified xsi:type="dcterms:W3CDTF">2020-02-04T23:16:29Z</dcterms:modified>
</cp:coreProperties>
</file>