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0929"/>
  </p:normalViewPr>
  <p:slideViewPr>
    <p:cSldViewPr>
      <p:cViewPr varScale="1">
        <p:scale>
          <a:sx n="67" d="100"/>
          <a:sy n="67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50EDB36-4FA0-44E7-B636-3D817F5B78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3F43C64-4BCF-4D67-9F04-E094F5F20C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D242E14-9328-41FE-9EEB-5BD59D31841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CAB7979-24CF-4552-BD46-3AEC5E055A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E648AC17-2B79-4EF2-BC80-AA53E7F848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2B961D67-967D-4B55-8A76-B2CD89764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8B9B93-F9AB-4089-9AC5-342E124F2F34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6B999245-0162-4516-9462-FABDFFA16F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9C343A66-B4F2-4529-833B-B032AA2BC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F4098559-F176-4274-9101-931FD3121B0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0BF0FE05-F3DA-425D-88BE-B442EED368B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7F0FB542-26F1-4E4A-AF11-0DC3666B0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45435151-9B5E-4CCA-B336-888F78462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F7CFACFA-DF24-4298-9442-5F49AB611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9BBB0D63-66F3-449D-876D-6AD61034C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F5F15255-E5EA-47E5-80DE-A6A907308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4C92DBA6-4B6B-48CA-A8E1-1B3713D97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F3A32E5F-A1FC-4130-9182-11296CBF1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8CF3F605-F6F6-4FE4-976D-35026E0F6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F2853681-1D31-447B-A396-058554E81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DAF9DE49-92DD-4BEC-99E9-118B333D4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285E4B59-61BF-4F6A-9845-FFBA9F1A1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3EB3BE9D-2294-4714-AF3D-DE4DE8EBC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6CCE9B1C-1A7D-4FC1-ABCF-03F986D47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8C6CAFD6-5F87-4A07-9E65-87F0CF1C8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A6C6A520-A1A0-415C-AB89-77F8C893D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6CC174F3-0DDC-44DD-9EFA-4E3B99971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69050132-33B5-4908-B2CD-BB779C201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B0E42EA2-16DE-4886-A564-F4825FC65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533352B0-78C6-4701-B619-F9A46C067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D21FACB7-F9C3-4624-BB24-15CFE53B7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FD26154A-FC3A-4FC1-8599-329CD8491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B85E6BEB-C3FC-4AB4-AE4A-7ECBE63CD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7BBF2A21-FD3D-4798-A2EA-7D78AC626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D602CE96-1480-4BA5-A12E-9C7DDCD17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3DB8346D-D07D-4145-A7D8-7E681EF61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E630256E-E803-4B08-B5A5-B79D3D3CC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1AF18312-3B94-4AAB-B850-A72B87498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01FBD861-E189-458B-850C-49961A553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F1060B8C-3633-4098-9741-FF4890B6B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3157903E-1881-4758-B053-A8C2633D3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EA95E102-2558-41D7-91CE-9EB961B31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E0390A8A-CB46-489A-A0AC-8C0333DC6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E62A108A-A053-44D0-97B7-1455AB438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134DBF3A-7CB5-4431-AECF-F904A6303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3BEA413E-C51D-4DB7-99D2-727D92340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259EC3BA-4FB9-4F5E-8A44-5D8153D1C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561464F6-12DA-4728-A342-460282D3A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EEB71536-FD38-4478-B152-EB6F2B35D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21BB4CD2-38C6-4021-8308-CF28AC503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EA63514E-84D5-444C-A31A-07AFEE653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57FA555B-F90B-4BBE-8B3A-A462E0E203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C5E8EDB7-57E0-4198-9721-A5EED1080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F9C5BC9E-FF6E-48F2-83CE-85593B5DA1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45B43513-F112-4822-84E0-D4D804532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78A21D15-DEBA-4ED9-9CD0-13A7698E1A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E15EB525-0206-4547-92FF-FCFBD0551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F3904DDA-E7A4-4DDA-974C-E8E436C1C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236EBF21-0269-4AFC-BE28-3E693ABB3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46205BDF-BB9F-48FF-9540-7885D5621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19AF094F-579E-45E2-978E-3CFE673CE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CA100215-4C91-4B72-969B-979EB74E5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5EED62CB-410F-4138-BBAE-6FF910A4B30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7BA36CB6-B92C-4E9A-877F-881EDFAB21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DAA65255-0B3B-4D34-B69D-BF655181C5C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83896CA9-BB40-406E-AD72-023BA0BE38E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C4A58AB8-E7CB-4E0E-ACAD-AAEEC520C44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1689EEA2-D622-462C-91E2-B76118FDA8D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D1971AA3-DE82-46EA-A3ED-D07F75AE037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4CBC10AF-DE62-4AB2-9E14-94213F841C6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F9AC6BE2-FF0B-4E9F-83E0-D6FE3486C64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B2C8E55B-9404-45B6-9B99-882A8F52A8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51480773-3E4E-40CD-AD4A-B0EC274D8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F93E31-2257-4F71-80D2-008B9F048C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F096BBA5-5DCC-4360-85B9-4C5AD668A2A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5FBFF02C-8A8F-46A1-B93F-2B6DD1A7E6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A6D2E4EE-4114-4F78-B3FC-0C809138A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97F97E-D4D7-4B54-AAA9-2D30ACEAB404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0AF61-520A-4EF8-B32B-5C0C350E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8AD8EC-0889-43BA-8170-BA7B10D8E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1BB4F-7E30-427A-A9FD-FB0CE67A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7D988-698C-4917-AB9F-1590DB30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088FF-9E50-44CD-AFBF-438B159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6DAEC-376F-4A7B-9831-BE5EFF49294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155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F640E3-ACA1-40C0-BB04-28FB48F6B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6765AA-98D5-474F-A4CE-3B513BE2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3AC5D-8047-4F09-BCB3-AA7F83F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B9313-B9CA-4086-B4FB-510F801C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67AC3-4F29-46B5-996B-F3A1D27B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3362F-17F4-47C8-9B37-403D2DB9266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10268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046E-4B80-4146-956C-263984FC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4D141-80E7-4B18-B1F9-5C285B3181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DAF66-B927-466A-8758-B24BE38A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41BE0-857D-4E6B-A698-D90BC712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6AFD0D-1049-4069-9C85-D55F7BC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732AB-FB27-4315-84BC-4F7166C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93298C-B1D4-41AA-B606-4D18A57721D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15446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65C2D-353D-40ED-8AA2-20BBC2F7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EF1E7-D126-42CA-BEF6-001B0062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9B0C3-B029-4B40-AF9B-223C3944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43EE9-F0D0-44A9-81AC-DB58F801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560AD-3D17-494F-A9A2-FD0D11BC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C9336-5645-4E7B-9A9F-99C3D806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96F036-C47F-4729-A739-1FFFA8018DE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199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99CA1-02B5-4B58-94AE-D3886B4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7FBD2-3288-49CD-9ACF-58AF1130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B0D20-929B-478F-A3DE-B0051ACA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BD258-F011-4ECA-A044-1BC1D11B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38C7-DFD7-45B1-86D3-C2361B8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56A68-66BF-4611-B1A2-62F48554BA2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554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38892-545E-4AAF-B46F-2C8B311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7A24C-0AFC-4047-BA93-699DB30F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A8115-4C2F-441E-86DB-75F0CE0E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54926-7DEF-41EE-B1FC-9E07F726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BD2FE-C307-4857-AE8C-9CCC28D8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FF1F3-FCA4-4DFA-B658-E0D22625C22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752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C7F9D-B30C-441D-BD8A-8FA00394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84BDB-416F-4EB3-87DE-1996504A4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508600-CCE5-4E0A-AF84-7E5C3281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08E327-EDAF-49F3-8888-D7A2003D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48C20-6376-4500-8A4F-E837024B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A41BB-3B32-4EA0-B495-2797F5B6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26D0B-4983-4AB9-A979-B7F6CE6E7DB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342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229F7-C130-448E-BA76-73BFE83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4864AD-11BB-4953-BD2E-C2778969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C11283-673E-4268-A10E-0E25E900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901E7C-0927-4B8D-B88A-26D2DD96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6545AC-8CA8-42CC-9F27-3E14B8D76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F81B45-E7F9-4C80-ADF6-C03A7467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EF373F-1877-4548-81F2-86D1EA9A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7F5257-B339-408F-9463-C1301FB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9E461-E43F-4989-B2ED-59A8F7299A2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7873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21D11-8EE2-4A20-8486-88C7584B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60C768-0885-4AD1-AE79-D0826BE7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0CCCA4-A4F2-469E-A6E3-0ECDA9A3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834971-520A-4839-B69D-B2EF7098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B9F2E-A59B-4B35-BF0B-CDCC5EDF74A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373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06501B-F2EE-4BE5-B980-4150916E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11A7FD-7C81-4096-BF70-55589DB7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C5DA3-0D31-42D5-B0A9-A28E89D2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A528E-4405-4514-9E9F-DC0B949DD16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669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B4F86-CC08-427D-A55E-43A994D1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7E34B-0225-45E9-8E17-E142534F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06C4F-6E59-461C-9F15-DC34C0C4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BE476-C619-4B25-9FBC-028F68B4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14F5C-4222-491B-9FC3-B846B5B3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0F862-2C2D-4734-90AD-494F7567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8F781-9DA6-4286-A1FB-BA61C8259F9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936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200D-8420-4A1F-88BA-AAFB31A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610B09-6615-4A1E-9A82-04D965628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8C583D-7FB5-4032-85E1-E3EC50FF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FAA3F-264C-4A0F-B233-4DFB366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E6C69-1F1B-4811-9693-E5C0ED9D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1AB51-4EC9-44F1-99C1-BD6854F5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B89B6-3CDB-49DB-AAD2-A75719D8BD1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315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ADEA24-15CF-4FA4-8D75-5D65684A633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9EB50351-E55F-40ED-A850-0871A461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26C21152-AE70-4B59-A53E-F2C867751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FA29E855-BF37-4A2E-B4D5-0A2F41720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0AFA0879-EF4D-4F7E-8741-126E3480E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840F014D-5766-4B67-BD41-CE750E7DD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7A94020C-580F-4756-9E9F-E65A571E7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82DE38F8-18DB-4AE1-BF52-6C55173DA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647499BC-2BCA-47B2-BFCF-866ACDC9B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E992C38E-E208-4836-B0FE-99DAC6D02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BCCACD4-F3D6-4733-A513-C27B8EDB9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98023F78-7A6F-4869-9865-D65D1E2D9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7DE082C6-A3AE-4CDE-9ED5-116D87069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93D47D5C-9DBF-4682-BF40-2CADB6486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0A8E5A76-7F61-4B76-9DB5-DF772C3A0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76A9D198-0B01-43C4-8BAF-9A711138A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7D836C51-84C6-4B37-804D-834C8EEFB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D7DA9B37-186C-4ABA-9C03-99612C84B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B126AFCD-17E0-41AD-93A2-400535338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DE75F9D8-B13D-4A8F-B8FF-5F0556794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767428F3-9311-46C3-8F0E-DED502DA9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56B60C05-9E4F-44A7-A8AC-27E52EA1BA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A189E92F-F164-451C-A155-923FEB95C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8BDA1082-DB1A-4FBB-AB70-EE52FBF66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D93A3EDB-4C03-4182-AE4B-C0F60A445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26A0C184-46A9-4A25-B995-DC2E3087D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502CF68E-8D9D-4E37-AF1B-F5077292E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84B7C21B-F733-4B75-B78D-547C6B243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82C7156B-AC7E-4D93-99F0-AF764D98D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83DA9723-A303-4A14-92B9-5720BAF26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D81B114A-14F7-4BCA-B395-ECB4EE567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ACBF9BCE-163E-4F56-B2A1-267761FF6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031F1111-DEBF-4BE4-B4D2-057345485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A342ACD7-A40A-47CE-BB14-718FF1FCE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62FE28DF-6468-4D3E-82D4-380FF883E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CE782A16-A0EB-4923-B20C-D40BE0EF8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26196A83-24F6-4C25-9586-C1EEDC47E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E38635C2-DC78-4053-9100-6362442A9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26CA93E0-5AA9-4805-8108-BCE678416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83B6DCEE-E073-4C08-B2DB-EE68DC687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66E1D50D-774C-4A45-9E14-32BD5E392D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E1B5AD8A-D8D0-4CCA-AC30-8D948C84D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6ED43F05-52F3-4A98-B540-89F159165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074A9528-759B-4845-9C7E-2BD768B46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3E91FA88-B38A-48F2-A674-3FF6DF049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38B4F0D1-B64F-4733-B100-FE86E9B11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E713CCE9-1F0A-45C0-9F04-035B1302C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E5E59FFD-AC29-44BF-901E-698134E21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38448948-672F-43B1-A72C-05BE538F3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68F68F1C-47B8-43EF-8463-CBC7A95A1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56B6846E-B30C-4C61-96C6-CB686CC00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9BB667B2-F00A-4B52-9F9D-D7F026B04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26CC81C9-AAD8-4D0D-8A23-803D6BCC0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1B0C474D-4B34-495F-9B99-03B506F0D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DDF1663A-88D7-442B-AC67-F48747BC4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673868CA-DF38-4440-872C-8755B71E6C4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7FA1EBDA-71AE-4ADB-9C15-CCB1FB740B8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E1114314-E56B-4575-B74D-CB063836C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7C92D5A9-8F43-4002-8C3A-9540278A507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CF72AED4-01E5-4A6A-BB94-85F0C19E3C5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57E0D420-563A-4548-9E91-862C266160EB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0BA26475-18B1-4764-A6C1-819DA53A1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46E1C1-0E06-4AC8-8445-3B2F0EC13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9B059E67-D419-40EA-9AE5-FFE2DDEB48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0887C530-050B-4968-A8D7-D58A7BD516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3AE61437-217F-41B0-99ED-9D51C789F2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465BAA5-5B00-47E7-A5FA-78B90893138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7C9B0588-6A04-48E6-9B7D-00DF777E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D4F599C4-11E8-4F0C-AA77-5659383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21D5-7A8F-4593-A302-4870E45CEDF2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D1F7BA1-4624-449D-9F3D-C35F8CD9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Multiple Regression Analysis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1DA0390-EFF3-41EF-BFD5-DDEAE4D1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4. Further Issues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BA9C0A4E-252A-423F-B882-B4C43D8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DCE84757-8DC0-4E18-B7E1-14875B0B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CED8-65B2-4E61-A965-2BCEA443537C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4917CE96-6D1F-4F79-9ACA-8D6B03D8E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on Quadratic Models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1B53EA-BFB5-4DF6-8E5F-5023A87B2A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Suppose that the coefficient on </a:t>
            </a:r>
            <a:r>
              <a:rPr lang="en-US" altLang="es-PE" sz="2800" i="1"/>
              <a:t>x</a:t>
            </a:r>
            <a:r>
              <a:rPr lang="en-US" altLang="es-PE" sz="2800"/>
              <a:t> is negative and the coefficient on </a:t>
            </a:r>
            <a:r>
              <a:rPr lang="en-US" altLang="es-PE" sz="2800" i="1"/>
              <a:t>x</a:t>
            </a:r>
            <a:r>
              <a:rPr lang="en-US" altLang="es-PE" sz="2800" baseline="30000"/>
              <a:t>2</a:t>
            </a:r>
            <a:r>
              <a:rPr lang="en-US" altLang="es-PE" sz="2800"/>
              <a:t> is positive</a:t>
            </a:r>
          </a:p>
          <a:p>
            <a:r>
              <a:rPr lang="en-US" altLang="es-PE" sz="2800"/>
              <a:t> Then </a:t>
            </a:r>
            <a:r>
              <a:rPr lang="en-US" altLang="es-PE" sz="2800" i="1"/>
              <a:t>y</a:t>
            </a:r>
            <a:r>
              <a:rPr lang="en-US" altLang="es-PE" sz="2800"/>
              <a:t> is decreasing in </a:t>
            </a:r>
            <a:r>
              <a:rPr lang="en-US" altLang="es-PE" sz="2800" i="1"/>
              <a:t>x</a:t>
            </a:r>
            <a:r>
              <a:rPr lang="en-US" altLang="es-PE" sz="2800"/>
              <a:t> at first, but will eventually turn around and be increasing in </a:t>
            </a:r>
            <a:r>
              <a:rPr lang="en-US" altLang="es-PE" sz="2800" i="1"/>
              <a:t>x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17FC836E-A051-4227-8939-2416DABCFD5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447800" y="3873500"/>
          <a:ext cx="65532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3" imgW="2374560" imgH="838080" progId="Equation.3">
                  <p:embed/>
                </p:oleObj>
              </mc:Choice>
              <mc:Fallback>
                <p:oleObj name="Equation" r:id="rId3" imgW="23745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3500"/>
                        <a:ext cx="6553200" cy="231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459F523A-27E2-480A-935D-99132C33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12EDCEFC-B4A6-4F83-A06C-72BC6FF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35DE-F8A7-49D1-9888-DB7BE416652B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A3A54A1-DB63-4286-9434-BD8A5F184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Interaction Terms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13FB5F-7E4B-4B35-865D-9FC5522F13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For a model of the form </a:t>
            </a:r>
            <a:r>
              <a:rPr lang="en-US" altLang="es-PE" sz="2800" i="1"/>
              <a:t>y 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2</a:t>
            </a:r>
            <a:r>
              <a:rPr lang="en-US" altLang="es-PE" sz="2800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3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2</a:t>
            </a:r>
            <a:r>
              <a:rPr lang="en-US" altLang="es-PE" sz="2800"/>
              <a:t> + </a:t>
            </a:r>
            <a:r>
              <a:rPr lang="en-US" altLang="es-PE" sz="2800" i="1"/>
              <a:t>u</a:t>
            </a:r>
            <a:r>
              <a:rPr lang="en-US" altLang="es-PE" sz="2800"/>
              <a:t> we can’t interpret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/>
              <a:t> alone as measuring the change in </a:t>
            </a:r>
            <a:r>
              <a:rPr lang="en-US" altLang="es-PE" sz="2800" i="1"/>
              <a:t>y</a:t>
            </a:r>
            <a:r>
              <a:rPr lang="en-US" altLang="es-PE" sz="2800"/>
              <a:t> with respect to 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1</a:t>
            </a:r>
            <a:r>
              <a:rPr lang="en-US" altLang="es-PE" sz="2800"/>
              <a:t>, we need to take into account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3</a:t>
            </a:r>
            <a:r>
              <a:rPr lang="en-US" altLang="es-PE" sz="2800"/>
              <a:t> as well, since 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40542F45-A04C-45B7-85F2-43D70597A4E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3778250"/>
          <a:ext cx="55626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3" imgW="2031840" imgH="901440" progId="Equation.3">
                  <p:embed/>
                </p:oleObj>
              </mc:Choice>
              <mc:Fallback>
                <p:oleObj name="Equation" r:id="rId3" imgW="203184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78250"/>
                        <a:ext cx="556260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7692AD0-3240-4434-A25A-44EC3A4C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EAD70BBA-CC53-465B-A4EF-691482F9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AA5-89E5-4183-A8E1-7669ABE3B021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30465C5-84B5-49F9-81DE-E296026F7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Adjusted </a:t>
            </a:r>
            <a:r>
              <a:rPr lang="en-US" altLang="es-PE" i="1"/>
              <a:t>R</a:t>
            </a:r>
            <a:r>
              <a:rPr lang="en-US" altLang="es-PE"/>
              <a:t>-Squared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8939AC-4166-4506-8762-365403815C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Recall that the </a:t>
            </a:r>
            <a:r>
              <a:rPr lang="en-US" altLang="es-PE" sz="2800" i="1"/>
              <a:t>R</a:t>
            </a:r>
            <a:r>
              <a:rPr lang="en-US" altLang="es-PE" sz="2800" baseline="30000"/>
              <a:t>2</a:t>
            </a:r>
            <a:r>
              <a:rPr lang="en-US" altLang="es-PE" sz="2800"/>
              <a:t> will always increase as more variables are added to the model</a:t>
            </a:r>
          </a:p>
          <a:p>
            <a:r>
              <a:rPr lang="en-US" altLang="es-PE" sz="2800"/>
              <a:t>The adjusted </a:t>
            </a:r>
            <a:r>
              <a:rPr lang="en-US" altLang="es-PE" sz="2800" i="1"/>
              <a:t>R</a:t>
            </a:r>
            <a:r>
              <a:rPr lang="en-US" altLang="es-PE" sz="2800" baseline="30000"/>
              <a:t>2</a:t>
            </a:r>
            <a:r>
              <a:rPr lang="en-US" altLang="es-PE" sz="2800"/>
              <a:t> takes into account the number of variables in a model, and may decrease</a:t>
            </a:r>
          </a:p>
          <a:p>
            <a:endParaRPr lang="en-US" altLang="es-PE" sz="2800"/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248EE00A-793F-4742-B11D-937DFF6241B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3200" y="3884613"/>
          <a:ext cx="41148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3" imgW="1536480" imgH="888840" progId="Equation.3">
                  <p:embed/>
                </p:oleObj>
              </mc:Choice>
              <mc:Fallback>
                <p:oleObj name="Equation" r:id="rId3" imgW="15364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4613"/>
                        <a:ext cx="4114800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93C3455-ADFA-4524-AD5D-7BA295D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AFA89A0-9CAE-452D-B28F-1A1ADC9B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84CA-F8E3-484C-A68E-4EA5D26AFC00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9EB64B1-F907-4C73-9FC2-A4DEBD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Adjusted </a:t>
            </a:r>
            <a:r>
              <a:rPr lang="en-US" altLang="es-PE" i="1"/>
              <a:t>R</a:t>
            </a:r>
            <a:r>
              <a:rPr lang="en-US" altLang="es-PE"/>
              <a:t>-Squared (cont)</a:t>
            </a:r>
          </a:p>
        </p:txBody>
      </p:sp>
      <p:sp>
        <p:nvSpPr>
          <p:cNvPr id="99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E1B1EF5-0F4A-4D33-85F3-AD397DABF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It’s easy to see that the adjusted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is just (1 –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)(</a:t>
            </a:r>
            <a:r>
              <a:rPr lang="en-US" altLang="es-PE" i="1"/>
              <a:t>n</a:t>
            </a:r>
            <a:r>
              <a:rPr lang="en-US" altLang="es-PE"/>
              <a:t> – 1) / (</a:t>
            </a:r>
            <a:r>
              <a:rPr lang="en-US" altLang="es-PE" i="1"/>
              <a:t>n</a:t>
            </a:r>
            <a:r>
              <a:rPr lang="en-US" altLang="es-PE"/>
              <a:t> – </a:t>
            </a:r>
            <a:r>
              <a:rPr lang="en-US" altLang="es-PE" i="1"/>
              <a:t>k</a:t>
            </a:r>
            <a:r>
              <a:rPr lang="en-US" altLang="es-PE"/>
              <a:t> – 1), but most packages will give you both 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and adj-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endParaRPr lang="en-US" altLang="es-PE"/>
          </a:p>
          <a:p>
            <a:r>
              <a:rPr lang="en-US" altLang="es-PE"/>
              <a:t> You can compare the fit of 2 models (with the same </a:t>
            </a:r>
            <a:r>
              <a:rPr lang="en-US" altLang="es-PE" i="1"/>
              <a:t>y</a:t>
            </a:r>
            <a:r>
              <a:rPr lang="en-US" altLang="es-PE"/>
              <a:t>) by comparing the adj-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endParaRPr lang="en-US" altLang="es-PE"/>
          </a:p>
          <a:p>
            <a:r>
              <a:rPr lang="en-US" altLang="es-PE"/>
              <a:t> You cannot use the adj-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to compare models with different </a:t>
            </a:r>
            <a:r>
              <a:rPr lang="en-US" altLang="es-PE" i="1"/>
              <a:t>y</a:t>
            </a:r>
            <a:r>
              <a:rPr lang="en-US" altLang="es-PE"/>
              <a:t>’s (e.g. </a:t>
            </a:r>
            <a:r>
              <a:rPr lang="en-US" altLang="es-PE" i="1"/>
              <a:t>y</a:t>
            </a:r>
            <a:r>
              <a:rPr lang="en-US" altLang="es-PE"/>
              <a:t> vs. ln(</a:t>
            </a:r>
            <a:r>
              <a:rPr lang="en-US" altLang="es-PE" i="1"/>
              <a:t>y</a:t>
            </a:r>
            <a:r>
              <a:rPr lang="en-US" altLang="es-PE"/>
              <a:t>))</a:t>
            </a:r>
            <a:endParaRPr lang="en-US" altLang="es-PE"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89EBA96-48FD-4975-8F1F-4BFAC8A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DD07E64-15B8-4566-B727-E6DC2A1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A8EF-2412-4C3E-8666-C1720E98EB52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82C7000-BA55-4753-A4CC-4BA6F0519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Goodness of Fit</a:t>
            </a:r>
          </a:p>
        </p:txBody>
      </p:sp>
      <p:sp>
        <p:nvSpPr>
          <p:cNvPr id="1003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5FFE9C-99AA-4E8E-BC84-34A6AF6E4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Important not to fixate too much on adj-</a:t>
            </a:r>
            <a:r>
              <a:rPr lang="en-US" altLang="es-PE" i="1"/>
              <a:t>R</a:t>
            </a:r>
            <a:r>
              <a:rPr lang="en-US" altLang="es-PE" baseline="30000"/>
              <a:t>2</a:t>
            </a:r>
            <a:r>
              <a:rPr lang="en-US" altLang="es-PE"/>
              <a:t> and lose sight of theory and common sense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economic theory clearly predicts a variable belongs, generally leave it in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Don’t want to include a variable that prohibits a sensible interpretation of the variable of interest – remember ceteris paribus interpretation of multiple regression</a:t>
            </a:r>
            <a:endParaRPr lang="en-US" altLang="es-PE"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3AC5A8-00F0-4FED-A23E-F30CEF84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501FE34-52A5-4CAD-9152-26075A6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4E61-8946-4A60-A918-EC77A4C14C25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E240550-FAEA-4529-9F63-E65A9217A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Standard Errors for Predictions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B09857-6FA2-4C80-A814-B87F4CD8C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Suppose we want to use our estimates to obtain a specific prediction?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First, suppose that we want an estimate of E(</a:t>
            </a:r>
            <a:r>
              <a:rPr lang="en-US" altLang="es-PE" i="1"/>
              <a:t>y|x</a:t>
            </a:r>
            <a:r>
              <a:rPr lang="en-US" altLang="es-PE" i="1" baseline="-25000"/>
              <a:t>1</a:t>
            </a:r>
            <a:r>
              <a:rPr lang="en-US" altLang="es-PE" i="1"/>
              <a:t>=c</a:t>
            </a:r>
            <a:r>
              <a:rPr lang="en-US" altLang="es-PE" i="1" baseline="-25000"/>
              <a:t>1</a:t>
            </a:r>
            <a:r>
              <a:rPr lang="en-US" altLang="es-PE" i="1"/>
              <a:t>,…x</a:t>
            </a:r>
            <a:r>
              <a:rPr lang="en-US" altLang="es-PE" i="1" baseline="-25000"/>
              <a:t>k</a:t>
            </a:r>
            <a:r>
              <a:rPr lang="en-US" altLang="es-PE" i="1"/>
              <a:t>=c</a:t>
            </a:r>
            <a:r>
              <a:rPr lang="en-US" altLang="es-PE" i="1" baseline="-25000"/>
              <a:t>k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baseline="-25000"/>
              <a:t>0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+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c</a:t>
            </a:r>
            <a:r>
              <a:rPr lang="en-US" altLang="es-PE" i="1" baseline="-25000"/>
              <a:t>1</a:t>
            </a:r>
            <a:r>
              <a:rPr lang="en-US" altLang="es-PE" i="1"/>
              <a:t>+ 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c</a:t>
            </a:r>
            <a:r>
              <a:rPr lang="en-US" altLang="es-PE" i="1" baseline="-25000"/>
              <a:t>k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is easy to obtain by substituting the </a:t>
            </a:r>
            <a:r>
              <a:rPr lang="en-US" altLang="es-PE" i="1"/>
              <a:t>x</a:t>
            </a:r>
            <a:r>
              <a:rPr lang="en-US" altLang="es-PE"/>
              <a:t>’s in our estimated model with </a:t>
            </a:r>
            <a:r>
              <a:rPr lang="en-US" altLang="es-PE" i="1"/>
              <a:t>c</a:t>
            </a:r>
            <a:r>
              <a:rPr lang="en-US" altLang="es-PE"/>
              <a:t>’s , but what about a standard error?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Really just a test of a linear combination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92B16B0-E020-489A-99DD-85719A5B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3937D4C-08B7-4ECB-8ABA-1822C3E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6E30-7781-4CD6-BC42-5B3B11B7EA98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897A472-63EC-479F-A5B3-8FE004C1F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Predictions (cont)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C6DC61-7251-4AE5-B3A1-5F8086950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Can rewrite as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 </a:t>
            </a:r>
            <a:r>
              <a:rPr lang="en-US" altLang="es-PE" i="1"/>
              <a:t>=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i="1" baseline="-25000"/>
              <a:t>0</a:t>
            </a:r>
            <a:r>
              <a:rPr lang="en-US" altLang="es-PE" i="1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c</a:t>
            </a:r>
            <a:r>
              <a:rPr lang="en-US" altLang="es-PE" i="1" baseline="-25000"/>
              <a:t>1</a:t>
            </a:r>
            <a:r>
              <a:rPr lang="en-US" altLang="es-PE" i="1"/>
              <a:t> – …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c</a:t>
            </a:r>
            <a:r>
              <a:rPr lang="en-US" altLang="es-PE" i="1" baseline="-25000"/>
              <a:t>k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Substitute in to obtain </a:t>
            </a:r>
            <a:r>
              <a:rPr lang="en-US" altLang="es-PE" i="1"/>
              <a:t>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q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 </a:t>
            </a:r>
            <a:r>
              <a:rPr lang="en-US" altLang="es-PE"/>
              <a:t>(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- </a:t>
            </a:r>
            <a:r>
              <a:rPr lang="en-US" altLang="es-PE" i="1"/>
              <a:t>c</a:t>
            </a:r>
            <a:r>
              <a:rPr lang="en-US" altLang="es-PE" i="1" baseline="-25000"/>
              <a:t>1</a:t>
            </a:r>
            <a:r>
              <a:rPr lang="en-US" altLang="es-PE"/>
              <a:t>) + …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 </a:t>
            </a:r>
            <a:r>
              <a:rPr lang="en-US" altLang="es-PE"/>
              <a:t>(</a:t>
            </a:r>
            <a:r>
              <a:rPr lang="en-US" altLang="es-PE" i="1"/>
              <a:t>x</a:t>
            </a:r>
            <a:r>
              <a:rPr lang="en-US" altLang="es-PE" i="1" baseline="-25000"/>
              <a:t>k</a:t>
            </a:r>
            <a:r>
              <a:rPr lang="en-US" altLang="es-PE"/>
              <a:t> - </a:t>
            </a:r>
            <a:r>
              <a:rPr lang="en-US" altLang="es-PE" i="1"/>
              <a:t>c</a:t>
            </a:r>
            <a:r>
              <a:rPr lang="en-US" altLang="es-PE" i="1" baseline="-25000"/>
              <a:t>k</a:t>
            </a:r>
            <a:r>
              <a:rPr lang="en-US" altLang="es-PE"/>
              <a:t>) + </a:t>
            </a:r>
            <a:r>
              <a:rPr lang="en-US" altLang="es-PE" i="1"/>
              <a:t>u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So, if you regress </a:t>
            </a:r>
            <a:r>
              <a:rPr lang="en-US" altLang="es-PE" i="1"/>
              <a:t>y</a:t>
            </a:r>
            <a:r>
              <a:rPr lang="en-US" altLang="es-PE" baseline="-25000"/>
              <a:t>i</a:t>
            </a:r>
            <a:r>
              <a:rPr lang="en-US" altLang="es-PE"/>
              <a:t> on (</a:t>
            </a:r>
            <a:r>
              <a:rPr lang="en-US" altLang="es-PE" i="1"/>
              <a:t>x</a:t>
            </a:r>
            <a:r>
              <a:rPr lang="en-US" altLang="es-PE" i="1" baseline="-25000"/>
              <a:t>ij</a:t>
            </a:r>
            <a:r>
              <a:rPr lang="en-US" altLang="es-PE"/>
              <a:t> - </a:t>
            </a:r>
            <a:r>
              <a:rPr lang="en-US" altLang="es-PE" i="1"/>
              <a:t>c</a:t>
            </a:r>
            <a:r>
              <a:rPr lang="en-US" altLang="es-PE" i="1" baseline="-25000"/>
              <a:t>ij</a:t>
            </a:r>
            <a:r>
              <a:rPr lang="en-US" altLang="es-PE"/>
              <a:t>) the intercept will give the predicted value and its standard error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that the standard error will be smallest when the </a:t>
            </a:r>
            <a:r>
              <a:rPr lang="en-US" altLang="es-PE" i="1"/>
              <a:t>c</a:t>
            </a:r>
            <a:r>
              <a:rPr lang="en-US" altLang="es-PE"/>
              <a:t>’s equal the means of the </a:t>
            </a:r>
            <a:r>
              <a:rPr lang="en-US" altLang="es-PE" i="1"/>
              <a:t>x</a:t>
            </a:r>
            <a:r>
              <a:rPr lang="en-US" altLang="es-PE"/>
              <a:t>’s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1FA56A76-038A-4078-8B35-D22A125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97D5FA9B-F887-4366-9E1D-9FCEE82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9009-C021-4221-A39F-E781606B2FB5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D45D0FD-4C86-48E2-BEE9-BC28A458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Predictions (cont)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65E990-1A7B-4A03-AF59-DD32D8AED2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This standard error for the expected value is not the same as a standard error for an outcome on y</a:t>
            </a:r>
          </a:p>
          <a:p>
            <a:r>
              <a:rPr lang="en-US" altLang="es-PE" sz="2800"/>
              <a:t> We need to also take into account the variance in the unobserved error.  Let the prediction error be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6CEC3F93-32FD-497D-A644-651266AAD2A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3856038"/>
          <a:ext cx="76200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3" imgW="2819160" imgH="850680" progId="Equation.3">
                  <p:embed/>
                </p:oleObj>
              </mc:Choice>
              <mc:Fallback>
                <p:oleObj name="Equation" r:id="rId3" imgW="281916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56038"/>
                        <a:ext cx="76200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F9665119-E430-46D1-B9C4-08AAAE21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F07E53FC-0DD3-49EF-90FE-AC593C0C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A679-1180-4790-874D-51078C47B8A8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4702AAB-3FF7-4C69-9F03-9FA35D82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Prediction interval</a:t>
            </a: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37BE42E1-99DF-4B81-B16D-F4B0696C4EB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204913" y="1905000"/>
          <a:ext cx="70373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Equation" r:id="rId3" imgW="2616120" imgH="736560" progId="Equation.3">
                  <p:embed/>
                </p:oleObj>
              </mc:Choice>
              <mc:Fallback>
                <p:oleObj name="Equation" r:id="rId3" imgW="261612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905000"/>
                        <a:ext cx="703738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B26A04-49DA-4FFE-8292-C1563D9A1D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s-PE" sz="2800"/>
              <a:t>Usually the estimate of s</a:t>
            </a:r>
            <a:r>
              <a:rPr lang="en-US" altLang="es-PE" sz="2800" baseline="30000"/>
              <a:t>2</a:t>
            </a:r>
            <a:r>
              <a:rPr lang="en-US" altLang="es-PE" sz="2800"/>
              <a:t> is much larger than the variance of the prediction, thus</a:t>
            </a:r>
          </a:p>
          <a:p>
            <a:r>
              <a:rPr lang="en-US" altLang="es-PE" sz="2800"/>
              <a:t>This prediction interval will be a lot wider than the simple confidence interval for the prediction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650C00C-13FC-4755-8EA4-278A37AA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D5D76AA-E139-42B1-BD41-D2A07AFE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7936-773D-409A-9D08-BA96C182A77A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139B57F-26E7-4A16-B397-F534B1778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Residual Analysis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2F77A7-5CB1-47DA-9299-AD8155997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</a:t>
            </a:r>
            <a:r>
              <a:rPr lang="en-US" altLang="es-PE"/>
              <a:t>Information can be obtained from looking at the residuals (i.e. predicted vs. observed)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Example: Regress price of cars on characteristics – big negative residuals indicate a good deal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Example: Regress average earnings for students from a school on student characteristics – big positive residuals indicate greatest value-added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BD2126C-4D90-4EEB-B246-2628D820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DAA279-B5C5-4A16-9955-3022C24D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E064-A859-4004-9596-940DDC33D590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49803-0EB4-4B35-BC4F-C16A88858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Redefining Variables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D04A84-03C1-4DFB-BDEA-CFB997B17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Changing the scale of the </a:t>
            </a:r>
            <a:r>
              <a:rPr lang="en-US" altLang="es-PE" i="1"/>
              <a:t>y</a:t>
            </a:r>
            <a:r>
              <a:rPr lang="en-US" altLang="es-PE"/>
              <a:t> variable will lead to a corresponding change in the scale of the coefficients and standard errors, so no change in the significance or interpretation</a:t>
            </a:r>
          </a:p>
          <a:p>
            <a:r>
              <a:rPr lang="en-US" altLang="es-PE"/>
              <a:t> Changing the scale of one </a:t>
            </a:r>
            <a:r>
              <a:rPr lang="en-US" altLang="es-PE" i="1"/>
              <a:t>x</a:t>
            </a:r>
            <a:r>
              <a:rPr lang="en-US" altLang="es-PE"/>
              <a:t> variable will lead to a change in the scale of that coefficient and standard error, so no change in the significance or interpretation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8D92EBB9-E09D-423B-9D77-E5AB048A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C34D6F6F-2EEB-4A15-B1C3-AD9D6893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F7F-8948-478A-AF7F-0839BB5A1EE6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F8DDA99-1ECF-42A2-BD70-28C08877D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Predicting </a:t>
            </a:r>
            <a:r>
              <a:rPr lang="en-US" altLang="es-PE" i="1"/>
              <a:t>y</a:t>
            </a:r>
            <a:r>
              <a:rPr lang="en-US" altLang="es-PE"/>
              <a:t> in a log model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501AC9-0447-4A9A-82AC-BACEB9C436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Simple exponentiation of the predicted ln(</a:t>
            </a:r>
            <a:r>
              <a:rPr lang="en-US" altLang="es-PE" sz="2800" i="1"/>
              <a:t>y</a:t>
            </a:r>
            <a:r>
              <a:rPr lang="en-US" altLang="es-PE" sz="2800"/>
              <a:t>) will underestimate the expected value of </a:t>
            </a:r>
            <a:r>
              <a:rPr lang="en-US" altLang="es-PE" sz="2800" i="1"/>
              <a:t>y</a:t>
            </a:r>
            <a:endParaRPr lang="en-US" altLang="es-PE" sz="2800"/>
          </a:p>
          <a:p>
            <a:r>
              <a:rPr lang="en-US" altLang="es-PE" sz="2800"/>
              <a:t> Instead need to scale this up by an estimate of the expected value of exp(</a:t>
            </a:r>
            <a:r>
              <a:rPr lang="en-US" altLang="es-PE" sz="2800" i="1"/>
              <a:t>u</a:t>
            </a:r>
            <a:r>
              <a:rPr lang="en-US" altLang="es-PE" sz="2800"/>
              <a:t>)</a:t>
            </a:r>
            <a:endParaRPr lang="en-US" altLang="es-PE" sz="2800" i="1"/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59AFD777-AAAD-4CCC-B58C-97EC211249E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57338" y="4038600"/>
          <a:ext cx="63325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3" imgW="2273040" imgH="711000" progId="Equation.3">
                  <p:embed/>
                </p:oleObj>
              </mc:Choice>
              <mc:Fallback>
                <p:oleObj name="Equation" r:id="rId3" imgW="2273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038600"/>
                        <a:ext cx="633253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ADCF48A-E9B4-4AD6-B867-011EBFF4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46F591-AB4E-4E06-B85F-10D7C96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3C58-DE41-4994-9EE4-C624F7AF149A}" type="slidenum">
              <a:rPr lang="en-US" altLang="es-PE"/>
              <a:pPr/>
              <a:t>21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42C0A5E3-60E4-41A9-81B7-8422AC47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Predicting </a:t>
            </a:r>
            <a:r>
              <a:rPr lang="en-US" altLang="es-PE" i="1"/>
              <a:t>y</a:t>
            </a:r>
            <a:r>
              <a:rPr lang="en-US" altLang="es-PE"/>
              <a:t> in a log model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6D2387-776D-41AE-AD82-F25AF7E2B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/>
              <a:t>u</a:t>
            </a:r>
            <a:r>
              <a:rPr lang="en-US" altLang="es-PE"/>
              <a:t> is not normal, E(exp(</a:t>
            </a:r>
            <a:r>
              <a:rPr lang="en-US" altLang="es-PE" i="1"/>
              <a:t>u</a:t>
            </a:r>
            <a:r>
              <a:rPr lang="en-US" altLang="es-PE"/>
              <a:t>)) must be estimated using an auxiliary regression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Create the exponentiation of the predicted ln(</a:t>
            </a:r>
            <a:r>
              <a:rPr lang="en-US" altLang="es-PE" i="1"/>
              <a:t>y</a:t>
            </a:r>
            <a:r>
              <a:rPr lang="en-US" altLang="es-PE"/>
              <a:t>), and regress </a:t>
            </a:r>
            <a:r>
              <a:rPr lang="en-US" altLang="es-PE" i="1"/>
              <a:t>y</a:t>
            </a:r>
            <a:r>
              <a:rPr lang="en-US" altLang="es-PE"/>
              <a:t> on it with </a:t>
            </a:r>
            <a:r>
              <a:rPr lang="en-US" altLang="es-PE" u="sng"/>
              <a:t>no intercept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coefficient on this variable is the estimate of E(exp(</a:t>
            </a:r>
            <a:r>
              <a:rPr lang="en-US" altLang="es-PE" i="1"/>
              <a:t>u</a:t>
            </a:r>
            <a:r>
              <a:rPr lang="en-US" altLang="es-PE"/>
              <a:t>)) that can be used to scale up the exponentiation of the predicted ln(</a:t>
            </a:r>
            <a:r>
              <a:rPr lang="en-US" altLang="es-PE" i="1"/>
              <a:t>y</a:t>
            </a:r>
            <a:r>
              <a:rPr lang="en-US" altLang="es-PE"/>
              <a:t>) to obtain the predicted </a:t>
            </a:r>
            <a:r>
              <a:rPr lang="en-US" altLang="es-PE" i="1"/>
              <a:t>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50DD971-EED4-497C-9F56-D0863A49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ADE04B5-4D2F-479F-B46F-2BB4BE2E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AE1E-B82B-452E-BFAA-E211A74BC9D5}" type="slidenum">
              <a:rPr lang="en-US" altLang="es-PE"/>
              <a:pPr/>
              <a:t>22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C1D7CDB-9684-4ED7-AEA9-282A655D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Comparing log and level models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32F2D3-905D-4319-AFC3-DB0DA36E8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 by-product of the previous procedure is a method to compare a model in logs with one in levels. 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Take the fitted values from the auxiliary regression, and find the sample correlation between this and </a:t>
            </a:r>
            <a:r>
              <a:rPr lang="en-US" altLang="es-PE" i="1"/>
              <a:t>y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Compare the R</a:t>
            </a:r>
            <a:r>
              <a:rPr lang="en-US" altLang="es-PE" baseline="30000"/>
              <a:t>2</a:t>
            </a:r>
            <a:r>
              <a:rPr lang="en-US" altLang="es-PE"/>
              <a:t> from the levels regression with this correlation squared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9F3771A-EECB-4D84-BA72-83B9EAA9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104C559-B8D4-46A4-8356-0C90E50F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6A8B-62A4-42A8-9FDF-FFC0A7873EC0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6EDBA89-59D1-45FA-AAC5-DF2A0569D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Beta Coefficients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3FDFFF-5323-4BF0-B42E-C5F5BD923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Occasional you’ll see reference to a “standardized coefficient” or “beta coefficient” which has a specific meaning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Idea is to replace </a:t>
            </a:r>
            <a:r>
              <a:rPr lang="en-US" altLang="es-PE" i="1"/>
              <a:t>y</a:t>
            </a:r>
            <a:r>
              <a:rPr lang="en-US" altLang="es-PE"/>
              <a:t> and each </a:t>
            </a:r>
            <a:r>
              <a:rPr lang="en-US" altLang="es-PE" i="1"/>
              <a:t>x</a:t>
            </a:r>
            <a:r>
              <a:rPr lang="en-US" altLang="es-PE"/>
              <a:t> variable with a standardized version – i.e. subtract mean and divide by standard deviation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Coefficient reflects standard deviation of </a:t>
            </a:r>
            <a:r>
              <a:rPr lang="en-US" altLang="es-PE" i="1"/>
              <a:t>y</a:t>
            </a:r>
            <a:r>
              <a:rPr lang="en-US" altLang="es-PE"/>
              <a:t> for a one standard deviation change in </a:t>
            </a:r>
            <a:r>
              <a:rPr lang="en-US" altLang="es-PE" i="1"/>
              <a:t>x</a:t>
            </a:r>
            <a:r>
              <a:rPr lang="en-US" altLang="es-PE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FCFF83A-EC93-4273-8DA5-2067191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C0C02AE-B531-4B14-A124-19B9D9DB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8268-6B04-4384-A5CE-2AFC616AFF4C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804BE7C-7563-4AE5-B953-B8827C969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Functional Form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915A6F-84EA-4D57-8B21-82222B88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OLS can be used for relationships that are not strictly linear in </a:t>
            </a:r>
            <a:r>
              <a:rPr lang="en-US" altLang="es-PE" i="1"/>
              <a:t>x</a:t>
            </a:r>
            <a:r>
              <a:rPr lang="en-US" altLang="es-PE"/>
              <a:t> and </a:t>
            </a:r>
            <a:r>
              <a:rPr lang="en-US" altLang="es-PE" i="1"/>
              <a:t>y</a:t>
            </a:r>
            <a:r>
              <a:rPr lang="en-US" altLang="es-PE"/>
              <a:t> by using nonlinear functions of </a:t>
            </a:r>
            <a:r>
              <a:rPr lang="en-US" altLang="es-PE" i="1"/>
              <a:t>x</a:t>
            </a:r>
            <a:r>
              <a:rPr lang="en-US" altLang="es-PE"/>
              <a:t> and </a:t>
            </a:r>
            <a:r>
              <a:rPr lang="en-US" altLang="es-PE" i="1"/>
              <a:t>y</a:t>
            </a:r>
            <a:r>
              <a:rPr lang="en-US" altLang="es-PE"/>
              <a:t> – will still be linear in the parameters</a:t>
            </a:r>
          </a:p>
          <a:p>
            <a:r>
              <a:rPr lang="en-US" altLang="es-PE"/>
              <a:t> Can take the natural log of </a:t>
            </a:r>
            <a:r>
              <a:rPr lang="en-US" altLang="es-PE" i="1"/>
              <a:t>x, y</a:t>
            </a:r>
            <a:r>
              <a:rPr lang="en-US" altLang="es-PE"/>
              <a:t> or both</a:t>
            </a:r>
          </a:p>
          <a:p>
            <a:r>
              <a:rPr lang="en-US" altLang="es-PE"/>
              <a:t> Can use quadratic forms of </a:t>
            </a:r>
            <a:r>
              <a:rPr lang="en-US" altLang="es-PE" i="1"/>
              <a:t>x</a:t>
            </a:r>
          </a:p>
          <a:p>
            <a:r>
              <a:rPr lang="en-US" altLang="es-PE"/>
              <a:t> Can use interactions of </a:t>
            </a:r>
            <a:r>
              <a:rPr lang="en-US" altLang="es-PE" i="1"/>
              <a:t>x</a:t>
            </a:r>
            <a:r>
              <a:rPr lang="en-US" altLang="es-PE"/>
              <a:t>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19CF7BA-DDBA-4A2F-A60F-37714C0D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72045D4-D6A5-47C7-8358-F829AE42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F2DD-D67F-44C6-97D4-697E0F78C6E4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469D820-2C6A-4C9C-A521-2A8EB74B4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Interpretation of Log Models</a:t>
            </a:r>
          </a:p>
        </p:txBody>
      </p:sp>
      <p:sp>
        <p:nvSpPr>
          <p:cNvPr id="880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680E4E-6CAD-4961-BF76-26A13E7BB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the model is ln(</a:t>
            </a:r>
            <a:r>
              <a:rPr lang="en-US" altLang="es-PE" i="1"/>
              <a:t>y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ln(</a:t>
            </a:r>
            <a:r>
              <a:rPr lang="en-US" altLang="es-PE" i="1"/>
              <a:t>x</a:t>
            </a:r>
            <a:r>
              <a:rPr lang="en-US" altLang="es-PE"/>
              <a:t>) + </a:t>
            </a:r>
            <a:r>
              <a:rPr lang="en-US" altLang="es-PE" i="1"/>
              <a:t>u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is the elasticity of </a:t>
            </a:r>
            <a:r>
              <a:rPr lang="en-US" altLang="es-PE" i="1"/>
              <a:t>y</a:t>
            </a:r>
            <a:r>
              <a:rPr lang="en-US" altLang="es-PE"/>
              <a:t> with respect to </a:t>
            </a:r>
            <a:r>
              <a:rPr lang="en-US" altLang="es-PE" i="1"/>
              <a:t>x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If the model is ln(</a:t>
            </a:r>
            <a:r>
              <a:rPr lang="en-US" altLang="es-PE" i="1"/>
              <a:t>y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 i="1"/>
              <a:t>x</a:t>
            </a:r>
            <a:r>
              <a:rPr lang="en-US" altLang="es-PE"/>
              <a:t> + </a:t>
            </a:r>
            <a:r>
              <a:rPr lang="en-US" altLang="es-PE" i="1"/>
              <a:t>u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 i="1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is approximately the percentage change in </a:t>
            </a:r>
            <a:r>
              <a:rPr lang="en-US" altLang="es-PE" i="1"/>
              <a:t>y</a:t>
            </a:r>
            <a:r>
              <a:rPr lang="en-US" altLang="es-PE"/>
              <a:t> given a 1 unit change in </a:t>
            </a:r>
            <a:r>
              <a:rPr lang="en-US" altLang="es-PE" i="1"/>
              <a:t>x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model is </a:t>
            </a:r>
            <a:r>
              <a:rPr lang="en-US" altLang="es-PE" i="1"/>
              <a:t>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ln(</a:t>
            </a:r>
            <a:r>
              <a:rPr lang="en-US" altLang="es-PE" i="1"/>
              <a:t>x</a:t>
            </a:r>
            <a:r>
              <a:rPr lang="en-US" altLang="es-PE"/>
              <a:t>) + </a:t>
            </a:r>
            <a:r>
              <a:rPr lang="en-US" altLang="es-PE" i="1"/>
              <a:t>u</a:t>
            </a:r>
          </a:p>
          <a:p>
            <a:pPr>
              <a:lnSpc>
                <a:spcPct val="90000"/>
              </a:lnSpc>
            </a:pPr>
            <a:r>
              <a:rPr lang="en-US" altLang="es-PE" i="1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is approximately the change in </a:t>
            </a:r>
            <a:r>
              <a:rPr lang="en-US" altLang="es-PE" i="1"/>
              <a:t>y</a:t>
            </a:r>
            <a:r>
              <a:rPr lang="en-US" altLang="es-PE"/>
              <a:t> for a 100 percent change in </a:t>
            </a:r>
            <a:r>
              <a:rPr lang="en-US" altLang="es-PE" i="1"/>
              <a:t>x</a:t>
            </a:r>
          </a:p>
          <a:p>
            <a:pPr>
              <a:lnSpc>
                <a:spcPct val="90000"/>
              </a:lnSpc>
            </a:pPr>
            <a:endParaRPr lang="en-US" altLang="es-PE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F76E970-A45D-48EB-9054-4831642E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1FC5B5A-AEFB-47C1-9498-27DB69B8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7B30-8260-45E2-B52C-0F268CFC38F4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FB4F153-0759-4023-BBE5-129FA5314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Why use log models?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D2B379-0A98-47AD-B311-88783766E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Log models are invariant to the scale of the variables since measuring percent changes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They give a direct estimate of elasticity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models with </a:t>
            </a:r>
            <a:r>
              <a:rPr lang="en-US" altLang="es-PE" i="1"/>
              <a:t>y</a:t>
            </a:r>
            <a:r>
              <a:rPr lang="en-US" altLang="es-PE"/>
              <a:t> &gt; 0, the conditional distribution is often heteroskedastic or skewed, while ln(</a:t>
            </a:r>
            <a:r>
              <a:rPr lang="en-US" altLang="es-PE" i="1"/>
              <a:t>y</a:t>
            </a:r>
            <a:r>
              <a:rPr lang="en-US" altLang="es-PE"/>
              <a:t>) is much less so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distribution of ln(</a:t>
            </a:r>
            <a:r>
              <a:rPr lang="en-US" altLang="es-PE" i="1"/>
              <a:t>y</a:t>
            </a:r>
            <a:r>
              <a:rPr lang="en-US" altLang="es-PE"/>
              <a:t>) is more narrow, limiting the effect of outliers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8F6F9BA-76D2-4C3D-BCF2-A3EA6D6C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436C15C-8E16-4175-8147-820D66D6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C273-0584-4FA6-B57A-1AE4786C73A6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AEE30DF-ED78-4056-A2DC-DE9149DA7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Some Rules of Thumb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830B895-5171-405B-9DCE-68FEA7964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What types of variables are often used in log form?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Dollar amounts that must be positive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Very large variables, such as population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What types of variables are often used in level form?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Variables measured in years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Variables that are a proportion or percent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9622DCD6-E631-46E3-A008-6FF291A6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A53515A1-885B-4BC0-BAFF-A592A137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3599-9831-45DF-8CDC-F7D41A0EB433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D4089D2-AA67-4F07-9E85-FCBFA4F94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Quadratic Models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8F06F7-ACD3-4F59-BF47-7F495C7614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For a model of the form </a:t>
            </a:r>
            <a:r>
              <a:rPr lang="en-US" altLang="es-PE" sz="2800" i="1"/>
              <a:t>y 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x</a:t>
            </a:r>
            <a:r>
              <a:rPr lang="en-US" altLang="es-PE" sz="2800" i="1" baseline="30000"/>
              <a:t>2</a:t>
            </a:r>
            <a:r>
              <a:rPr lang="en-US" altLang="es-PE" sz="2800"/>
              <a:t> + </a:t>
            </a:r>
            <a:r>
              <a:rPr lang="en-US" altLang="es-PE" sz="2800" i="1"/>
              <a:t>u</a:t>
            </a:r>
            <a:r>
              <a:rPr lang="en-US" altLang="es-PE" sz="2800"/>
              <a:t> we can’t interpret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/>
              <a:t> alone as measuring the change in </a:t>
            </a:r>
            <a:r>
              <a:rPr lang="en-US" altLang="es-PE" sz="2800" i="1"/>
              <a:t>y</a:t>
            </a:r>
            <a:r>
              <a:rPr lang="en-US" altLang="es-PE" sz="2800"/>
              <a:t> with respect to </a:t>
            </a:r>
            <a:r>
              <a:rPr lang="en-US" altLang="es-PE" sz="2800" i="1"/>
              <a:t>x</a:t>
            </a:r>
            <a:r>
              <a:rPr lang="en-US" altLang="es-PE" sz="2800"/>
              <a:t>, we need to take into account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2</a:t>
            </a:r>
            <a:r>
              <a:rPr lang="en-US" altLang="es-PE" sz="2800"/>
              <a:t> as well, since</a:t>
            </a:r>
            <a:endParaRPr lang="en-US" altLang="es-PE" sz="2800" i="1"/>
          </a:p>
          <a:p>
            <a:endParaRPr lang="en-US" altLang="es-PE" sz="2800" i="1" baseline="-25000"/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A88B8D9D-8208-45E1-88A8-B51D1809E97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933700" y="4181475"/>
          <a:ext cx="35814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1396800" imgH="660240" progId="Equation.3">
                  <p:embed/>
                </p:oleObj>
              </mc:Choice>
              <mc:Fallback>
                <p:oleObj name="Equation" r:id="rId3" imgW="13968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81475"/>
                        <a:ext cx="3581400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922E0934-B718-49C4-8A11-D99C600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F19B66EB-46DA-4219-909D-6E36F9F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C87-3B72-4ABC-BA7B-0995411A733D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A77C23E-61A1-4AED-AA41-490D6E00F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on Quadratic Models</a:t>
            </a:r>
          </a:p>
        </p:txBody>
      </p:sp>
      <p:sp>
        <p:nvSpPr>
          <p:cNvPr id="931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3594FF-82C5-4BCB-9D17-4C18A7A41E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Suppose that the coefficient on </a:t>
            </a:r>
            <a:r>
              <a:rPr lang="en-US" altLang="es-PE" sz="2800" i="1"/>
              <a:t>x</a:t>
            </a:r>
            <a:r>
              <a:rPr lang="en-US" altLang="es-PE" sz="2800"/>
              <a:t> is positive and the coefficient on </a:t>
            </a:r>
            <a:r>
              <a:rPr lang="en-US" altLang="es-PE" sz="2800" i="1"/>
              <a:t>x</a:t>
            </a:r>
            <a:r>
              <a:rPr lang="en-US" altLang="es-PE" sz="2800" baseline="30000"/>
              <a:t>2</a:t>
            </a:r>
            <a:r>
              <a:rPr lang="en-US" altLang="es-PE" sz="2800"/>
              <a:t> is negative</a:t>
            </a:r>
          </a:p>
          <a:p>
            <a:r>
              <a:rPr lang="en-US" altLang="es-PE" sz="2800"/>
              <a:t> Then </a:t>
            </a:r>
            <a:r>
              <a:rPr lang="en-US" altLang="es-PE" sz="2800" i="1"/>
              <a:t>y</a:t>
            </a:r>
            <a:r>
              <a:rPr lang="en-US" altLang="es-PE" sz="2800"/>
              <a:t> is increasing in </a:t>
            </a:r>
            <a:r>
              <a:rPr lang="en-US" altLang="es-PE" sz="2800" i="1"/>
              <a:t>x</a:t>
            </a:r>
            <a:r>
              <a:rPr lang="en-US" altLang="es-PE" sz="2800"/>
              <a:t> at first, but will eventually turn around and be decreasing in </a:t>
            </a:r>
            <a:r>
              <a:rPr lang="en-US" altLang="es-PE" sz="2800" i="1"/>
              <a:t>x</a:t>
            </a:r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FF738E55-B2B2-4F7A-9B71-AC2BF85DA85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4073525"/>
          <a:ext cx="77724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3" imgW="2374560" imgH="583920" progId="Equation.3">
                  <p:embed/>
                </p:oleObj>
              </mc:Choice>
              <mc:Fallback>
                <p:oleObj name="Equation" r:id="rId3" imgW="237456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73525"/>
                        <a:ext cx="7772400" cy="191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805</TotalTime>
  <Words>1427</Words>
  <Application>Microsoft Office PowerPoint</Application>
  <PresentationFormat>Presentación en pantalla (4:3)</PresentationFormat>
  <Paragraphs>131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Times New Roman</vt:lpstr>
      <vt:lpstr>Wingdings</vt:lpstr>
      <vt:lpstr>Symbol</vt:lpstr>
      <vt:lpstr>Blueprint</vt:lpstr>
      <vt:lpstr>Microsoft Equation 3.0</vt:lpstr>
      <vt:lpstr>Presentación de PowerPoint</vt:lpstr>
      <vt:lpstr>Redefining Variables</vt:lpstr>
      <vt:lpstr>Beta Coefficients</vt:lpstr>
      <vt:lpstr>Functional Form</vt:lpstr>
      <vt:lpstr>Interpretation of Log Models</vt:lpstr>
      <vt:lpstr>Why use log models?</vt:lpstr>
      <vt:lpstr>Some Rules of Thumb</vt:lpstr>
      <vt:lpstr>Quadratic Models</vt:lpstr>
      <vt:lpstr>More on Quadratic Models</vt:lpstr>
      <vt:lpstr>More on Quadratic Models</vt:lpstr>
      <vt:lpstr>Interaction Terms</vt:lpstr>
      <vt:lpstr>Adjusted R-Squared</vt:lpstr>
      <vt:lpstr>Adjusted R-Squared (cont)</vt:lpstr>
      <vt:lpstr>Goodness of Fit</vt:lpstr>
      <vt:lpstr>Standard Errors for Predictions</vt:lpstr>
      <vt:lpstr>Predictions (cont)</vt:lpstr>
      <vt:lpstr>Predictions (cont)</vt:lpstr>
      <vt:lpstr>Prediction interval</vt:lpstr>
      <vt:lpstr>Residual Analysis</vt:lpstr>
      <vt:lpstr>Predicting y in a log model</vt:lpstr>
      <vt:lpstr>Predicting y in a log model</vt:lpstr>
      <vt:lpstr>Comparing log and level models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26</cp:revision>
  <cp:lastPrinted>1601-01-01T00:00:00Z</cp:lastPrinted>
  <dcterms:created xsi:type="dcterms:W3CDTF">1999-10-02T17:37:41Z</dcterms:created>
  <dcterms:modified xsi:type="dcterms:W3CDTF">2020-02-04T23:16:48Z</dcterms:modified>
</cp:coreProperties>
</file>