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0929"/>
  </p:normalViewPr>
  <p:slideViewPr>
    <p:cSldViewPr>
      <p:cViewPr varScale="1">
        <p:scale>
          <a:sx n="67" d="100"/>
          <a:sy n="67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216C1E1-7EBE-4085-BD3C-0E313DA3D0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331D8E2-BA02-44CD-A93B-86DC0C480F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F50B35C-A4C9-46BE-A930-F53538A4BCF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F23112F-52B7-47CC-829E-95C2D1903D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70A7B9B4-1474-4C42-B5C4-99DBB81B2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F10571A-5651-44ED-88DA-32300E470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AB8742A-F5FB-4834-8422-27E858DB41D9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B5C30FEC-3B8E-4A88-A294-73CAAEA6B96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D53C5073-2248-408F-AF64-B0716E51B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B45923FD-9332-4BCA-8078-5D8B27E679D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BF5E8960-A3A5-45B4-A3D9-52A2890289D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51B5939D-5710-4E7D-8A88-39CB5B0AA6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176EB50B-B6D7-499A-B8C6-B4B467F17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22AA1194-75B4-4DCA-9F8F-51399AACD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2C0653B4-0072-434B-B7A7-4C545F65C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B4D5EA6A-4F58-4A27-B76D-EBAB27419B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4E3AA3F9-EAB1-4AB3-81D5-3DE9E29C82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E623A567-5BBC-4C28-B316-6C9697CE86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2E0C9F4B-D5C9-4892-8DE7-B20146FB6F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B952C0D1-A941-4BEB-AC92-73D834211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459755D7-8BF8-4248-A16F-CCBA37F06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0E74420F-EF70-45B4-B2AF-5D7204D1FF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19FE010A-A17A-4832-88B2-F70544C8A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D9CFF643-E0DC-4D2B-A851-E5ADA3087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F87B3E82-2F08-44F9-973D-C7E4546F2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BBDDE5F7-F728-4FCD-806C-080835F3F0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07249CB8-512E-4560-8C0E-0C81AB05BB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6ADCBB22-D138-49EC-81FC-27D8B3F3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052B1599-999E-4C7B-9117-4DC3247AF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5687C52A-CF98-466F-807A-42D52D5A8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9AC3923C-FC35-451E-A5B6-3495016BD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48D18532-BF25-4783-8766-E39815B95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BCDBB1D7-FDBF-439E-8BB4-7E63F6936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2A8755FF-FE3B-4C53-97EC-1C77A70604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CF60024E-33AC-418F-8C8F-80C8EF5D8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7E2FAB44-0628-4AEC-B828-D24837FCF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99963630-B8AE-4954-AD05-A2CA8B8EB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045E23CE-61B6-4612-94C5-3C791FC7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DB60FD1F-76DC-440D-8253-1669F5C4E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96354344-E03B-44BC-BF4E-652993DEA7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A68D8D0A-2752-4D3B-BBC0-73A94CA12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8A57F2AE-89A1-4CB1-BE6E-35F0B8E78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06B8E8F5-C863-447C-A059-7D641F1CD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BAF71F80-AA25-445E-8540-5005704429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5200F47D-25F8-4BB5-9A74-F4AE8C90A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9D8EEAEF-9AA4-42F2-81D5-2D3ADF13C6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CDDDBB01-F6AD-43DD-A4F0-71989ADBE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99E3361F-CD46-494D-9B47-B7EBFA770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740192B5-EBAD-4B01-A6CC-A228714C0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C902FDE0-537F-4C2A-9DE1-1F930C996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B166CABA-D6FA-41E4-95A2-63806FB72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7A9DAD95-6535-4269-870A-3E7E0DEE1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16EECC46-DC9A-4767-B8E4-CAFCEFB9D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D820688D-A35B-44F6-8EC4-888017E7D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CDC58189-3214-4C0D-AA3F-39920924D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1FB4CBCF-F847-4552-9422-10F4F43154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3ECCA310-08B7-4AF1-BC2F-DBEE699CF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32CAA0A9-5434-4AE4-B1B0-0F6EA3639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4FF81339-D83B-4607-88D7-CDD1FB09F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90E7ECE1-7059-4AC8-8967-EEC84F1ECE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545DE191-EB8B-4192-B90C-BDB96B0EE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6DF216A1-10F9-446C-8C19-3A820E4D6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EA36801E-81B7-4DDB-B4C5-E2AF65760FF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282919AD-C49F-4D86-AEA3-2F6C3B9B155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07B02982-5CF4-48A7-937F-52B62CA0BBB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681D970C-C10E-47EE-8BEF-EDE08CE087E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BEA6F8CC-604C-4645-80A0-5E6AA987366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FD8726AA-866D-4F5D-89D5-6033D69D67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B81FD6C3-452E-4F81-8C9F-F865CA9C19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18E29252-747A-4D07-8063-03BE8AD08C8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E63245C0-7F3D-44A0-8787-D3C5430918B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29801BD0-48FA-4ED5-9D27-160DD5878D2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5A2A4A00-09A6-4404-BE63-596B183E12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07EB33-DBFB-4BD8-BCD5-9671478E0C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C0DA58F6-23EC-4189-B537-E8045B5CDBE5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F45E1C21-594F-4CC4-814B-4A87531332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56DCE3D9-7E20-4898-A26D-7A69F4A0D9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0CA773-BE57-444C-9582-086F730FBC4F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23F3C-1051-4005-BE94-B7EAB735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3365B1-D60F-4931-96C6-14CE78BE1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AEDBF-A74B-41F7-AD2F-696BD2E7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A06DB-C8D2-4037-83A0-05837D7F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C6EAA-A1CD-47A3-9A62-15C27CC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2A898-0A90-4B40-802D-C6382393FDD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2925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2ECE03-AF7C-4438-A818-9C3A5C1A8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017E2E-B30A-45E4-ACBD-9C5890E2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C89E2-D72A-4A02-83D9-2347AD0C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88A4F-F148-4014-B4CC-B7C1192A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B9B52-9F46-4454-97BD-2ACFE23E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81783-F3C8-4D9B-A982-74B12106F7F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367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F7F78-ED7B-4FF1-B8A0-451A527D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2575E-4943-439B-9D62-438F31A6DE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E7C1D3-A513-4FF7-9FB2-96BE8C31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D15876-F18A-4410-B6A6-65A21E0F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A6A3E-0819-4909-A9E3-B54F8F6C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B2413-D324-474E-A77A-8BEB77D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57DDF8B-9474-45C2-BC8D-3A170937DAF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5868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BE2B9-9E53-442D-8A61-65335683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B52CE9-1461-4FCD-824A-DC8F61FA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2FA70-9623-4E00-9ECA-708D48D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CF53C-DC95-4320-9268-4B8BBA45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2FF04-82B0-45CC-A812-26E8C549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FF7FD-3668-4141-86FA-FCD48CD58BFE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23429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89305-3659-4A62-8CC3-2A0FD793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3C8AF-E559-4944-B172-B42E5AD7D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88C4E-F002-466A-A1AE-31168003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695C2-E8D3-47CF-A944-83012BF1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CBAE4-D151-48D3-A862-0D404D55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45FD6-8098-4D84-814A-DA25CE19BC0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48853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D9CF7-04E0-4D36-9233-7EA5ABA9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4436B-704D-4C39-82A1-6A46D4BA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2B021-95F5-4D1F-A8B4-B75E49DC0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E4BBBB-8D50-4D40-9292-961832F1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ACE3BD-42FC-467E-A7E2-2475DFD7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911FF-CC8E-43C3-9155-0E33D904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018B1-91E2-4392-828A-E0D6B2450D1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3117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BA4B9-4883-444E-8E10-C08FE30F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48F830-2E0A-403A-8293-F384049C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900868-B6EE-40E8-8A92-C400956F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559A73-0083-4386-855D-DD00B6506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C7545E-7427-4863-8B67-EBEE9535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227CFE-58C7-4AE9-AD64-03545FD9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F56379-E023-4A26-8F4E-CC55F017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D12749-A48B-4101-BE92-FD321529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5A1AF-59F0-422B-9596-086E55CB42E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40119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9260-CE09-4087-BAAA-C8DA8389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96C7C3-7C71-4A2A-B485-05396493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F2A099-C5AA-44C8-BD4C-7597FBE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965864-0DA5-47ED-890B-8F71FEF5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344CB-7893-486A-B9CE-17A988994A2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7790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E52A0F-C9EE-4E32-A14D-C36005C3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B7D4D6-FF1D-4500-A4CF-16BF0A3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766D52-85BA-42B5-8A42-6BD78579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4C687-E227-44B2-8D6D-127DF5B4E4BD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556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CD60E-5C97-490B-B644-AC1C244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015C7-D091-492D-8CCF-1CAEAB80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DEDE77-793D-410E-8440-1CF0325D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F883E6-53FF-4857-BF84-19EFCA95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1DEFE9-3445-4DE4-8638-BCCBE7A4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5236E-CDE8-4FD3-BF82-70E03FA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C636D-3802-490A-8F7B-B372E55E519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6519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502F2-D46A-4414-ADD6-D14A2A08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888A21-2C9D-48EB-A85B-31C7E59E8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8C9F6A-2F20-4B2C-A837-0349D969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E065AF-B794-4937-8AD8-F32A5778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F78F4-E334-44C5-9F3E-6D39C87A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9517B-9EB3-46B5-865D-CAAAA1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DDE2E-39CC-4A20-B0FB-B1E9F228AC3C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61494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8F7E668-5E23-4009-A4DE-62F7E3CBDD3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BDA6E0F0-379F-42EA-854E-59B94DEC3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2CD03359-E250-49B3-A32D-6B9F109B0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46D9F9EF-1C07-490E-93D2-BCD6D8FF2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EBA64E9C-1506-4D96-8CEF-728F827B8D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3480C299-71B2-4480-A55C-DF6FCF81B3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2C81CC84-FF30-4443-9C7C-5EC781B540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177AAC02-3104-41A5-9589-57FE6343D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EBBEDEBA-EA96-43DC-93DE-12FD75113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E110351B-39CA-41E8-9812-F33B9D788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9D549FE0-C3B7-44B9-8074-E962725BA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D23CD79D-9BD8-4D76-B153-74786B620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4E622678-9A04-4F05-8B5D-E541E4F72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3A605800-355D-4E3A-81B9-DD8152867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EE0FD86E-F0D0-449D-B9E3-E53E78407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DB6EABCF-96DA-4E3A-86C3-14379AFEE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4EB1A333-963A-4B10-84FD-8A9007F50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F1F46C8E-D28C-4C8B-871B-DE938D9FC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E0167C32-CB38-4F5D-BBC6-C78FE3E552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6C699F27-E14E-4D69-8662-18536DA26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003A4964-ED4B-4585-AFD4-07AB8544A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3BF87CDC-5C0F-450A-99A2-133DE5E13E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F15A206C-4C4F-459B-A4DF-C5DB94F45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D22969A7-3931-4CE2-8626-0E520F61AB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F424AAE2-2CCD-4319-971B-D4F748160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F8CEFB77-C585-4580-AAE2-CB15F129E3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DB2281AE-8C07-49FD-B238-F487538875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594535B2-21CF-4134-99EC-302EBC7F5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E2BDBC0E-2F9C-4E21-9684-9148FC39A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8EEC2D40-2891-483A-ACD6-C21206415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4334D1AD-91C3-4347-8B5A-FBA187BCF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3A3FA134-E2B6-4D21-8C2F-9CDACC17E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1FFBA2E1-1060-4D9D-9A99-9CCD7E2CB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9597DE7E-ED92-4F5F-8597-5BCF2A6ABE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81760A35-AC14-465C-ABEA-A5AD4E793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9862EBC5-E126-4024-8C13-BBF517C96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1913512F-0A84-4310-BF81-F727552E8A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527AC22D-025F-4AC0-88F8-8BAE507BA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DE76F540-1FA5-4C1B-9BAB-88B9C34F9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3F062FE2-AB42-4CB9-AE98-D08103EAFF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44F9DFAC-BA38-4C28-B87D-9E98B2FAE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4DBF2A97-D1D0-450C-8C7A-8CB1EB13C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F93EEC73-E065-4F7D-9D5D-A30A25AF1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A27CEA58-CD45-4C70-B268-04673A928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E603AC8C-BD92-4751-974D-088FCB7CD4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800CE303-E94B-4778-A533-D4F00E43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E11AAC6C-74C6-4162-9354-BC5194CCD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0496AAF7-4A9F-46EE-9C8A-AF8E1F91E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9C1E2633-31FC-4C55-997B-DD703DE2D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E793ABEC-109C-4C0F-90C9-0851F5AB71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3CAC2EC3-A08D-4B6C-ABDB-6F92E70A9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09404454-77E1-479D-998A-8B438BCA7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072B91DE-33FA-4B95-AE69-FB5F4654C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2B306BF7-7F7C-438D-8FC5-580A9339FD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14CC9906-7F91-4496-AB36-2860D25AEE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A476D616-C624-4884-8F15-DC0460E24B0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F06F8030-A3E3-4C47-8209-EF61D918749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C1603830-3B5D-4BCE-BE9F-0CB2BC15E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01883B23-5529-4494-9592-C695BBDF8E3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01565689-4784-4106-A3C3-56422123D54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E765A1E3-0A34-438C-A991-6043FDD73198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AD04CC16-A53D-40C8-B246-E9A3DFC64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BE7E41-9DA9-4030-85D0-A7B7FC74F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FF91B410-2083-472D-A782-9CA8B3E42B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BBA801ED-06C8-4B83-9DE6-B5CF44CFBE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96640620-46C5-4149-8E64-63E9372F44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973BCDB-9F70-4E21-8AE6-C21175FBFA6A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2">
            <a:extLst>
              <a:ext uri="{FF2B5EF4-FFF2-40B4-BE49-F238E27FC236}">
                <a16:creationId xmlns:a16="http://schemas.microsoft.com/office/drawing/2014/main" id="{B0EE8DD6-ACF5-4608-AE9E-363A8896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4177BCD2-B9D2-4C6F-9E9A-D030F066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3D63B-EB72-48C3-BC9D-82964F2C375E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3B767C1D-101D-4CC7-9E56-C58118E9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s-PE" sz="4400">
                <a:solidFill>
                  <a:schemeClr val="tx2"/>
                </a:solidFill>
              </a:rPr>
              <a:t>Multiple Regression Analysis</a:t>
            </a:r>
            <a:br>
              <a:rPr lang="en-US" altLang="es-PE" sz="4400">
                <a:solidFill>
                  <a:schemeClr val="tx2"/>
                </a:solidFill>
              </a:rPr>
            </a:br>
            <a:endParaRPr lang="en-US" altLang="es-PE" sz="4400">
              <a:solidFill>
                <a:schemeClr val="tx2"/>
              </a:solidFill>
            </a:endParaRPr>
          </a:p>
        </p:txBody>
      </p:sp>
      <p:sp>
        <p:nvSpPr>
          <p:cNvPr id="839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09BBE03-2A06-44C4-8D60-550FD874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 i="1"/>
              <a:t> 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2</a:t>
            </a:r>
            <a:r>
              <a:rPr lang="en-US" altLang="es-PE" sz="3200" i="1"/>
              <a:t> + . . .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x</a:t>
            </a:r>
            <a:r>
              <a:rPr lang="en-US" altLang="es-PE" sz="3200" i="1" baseline="-25000"/>
              <a:t>k</a:t>
            </a:r>
            <a:r>
              <a:rPr lang="en-US" altLang="es-PE" sz="3200" i="1"/>
              <a:t> + 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 i="1"/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s-PE" sz="3200"/>
              <a:t> 5. Dummy Variables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</a:pPr>
            <a:endParaRPr lang="en-US" altLang="es-PE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ie de página 2">
            <a:extLst>
              <a:ext uri="{FF2B5EF4-FFF2-40B4-BE49-F238E27FC236}">
                <a16:creationId xmlns:a16="http://schemas.microsoft.com/office/drawing/2014/main" id="{706164D7-C55E-4898-B5EB-679D5841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16" name="Marcador de número de diapositiva 3">
            <a:extLst>
              <a:ext uri="{FF2B5EF4-FFF2-40B4-BE49-F238E27FC236}">
                <a16:creationId xmlns:a16="http://schemas.microsoft.com/office/drawing/2014/main" id="{DEC2023A-9B66-4F1A-8406-50994B1B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E16F-8252-4294-A697-757E58B340CA}" type="slidenum">
              <a:rPr lang="en-US" altLang="es-PE"/>
              <a:pPr/>
              <a:t>10</a:t>
            </a:fld>
            <a:endParaRPr lang="en-US" altLang="es-PE"/>
          </a:p>
        </p:txBody>
      </p:sp>
      <p:sp>
        <p:nvSpPr>
          <p:cNvPr id="94210" name="Line 2">
            <a:extLst>
              <a:ext uri="{FF2B5EF4-FFF2-40B4-BE49-F238E27FC236}">
                <a16:creationId xmlns:a16="http://schemas.microsoft.com/office/drawing/2014/main" id="{1ACC154B-6C39-47B0-8EF9-F63CBEF8B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7526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11" name="Line 3">
            <a:extLst>
              <a:ext uri="{FF2B5EF4-FFF2-40B4-BE49-F238E27FC236}">
                <a16:creationId xmlns:a16="http://schemas.microsoft.com/office/drawing/2014/main" id="{B596E72E-EEC1-466E-9B37-F92C7610B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60960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58E72F98-6A79-4E4E-82ED-548BCD854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133600"/>
            <a:ext cx="487680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13" name="Line 5">
            <a:extLst>
              <a:ext uri="{FF2B5EF4-FFF2-40B4-BE49-F238E27FC236}">
                <a16:creationId xmlns:a16="http://schemas.microsoft.com/office/drawing/2014/main" id="{98FE6371-C5B4-4136-9BE0-1BDFEA25F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429000"/>
            <a:ext cx="5867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6ABC7DAF-49BB-4C94-A2E6-687E6F8F9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61925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y</a:t>
            </a:r>
          </a:p>
        </p:txBody>
      </p:sp>
      <p:sp>
        <p:nvSpPr>
          <p:cNvPr id="94215" name="Text Box 7">
            <a:extLst>
              <a:ext uri="{FF2B5EF4-FFF2-40B4-BE49-F238E27FC236}">
                <a16:creationId xmlns:a16="http://schemas.microsoft.com/office/drawing/2014/main" id="{E8C66B2E-6173-4E01-8CF5-5487E65FA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6265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x</a:t>
            </a:r>
          </a:p>
        </p:txBody>
      </p:sp>
      <p:sp>
        <p:nvSpPr>
          <p:cNvPr id="94216" name="Text Box 8">
            <a:extLst>
              <a:ext uri="{FF2B5EF4-FFF2-40B4-BE49-F238E27FC236}">
                <a16:creationId xmlns:a16="http://schemas.microsoft.com/office/drawing/2014/main" id="{D7BC3875-F3CD-435E-B5CF-D022A92A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2209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3200" i="1"/>
              <a:t>y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x</a:t>
            </a:r>
          </a:p>
        </p:txBody>
      </p:sp>
      <p:sp>
        <p:nvSpPr>
          <p:cNvPr id="94217" name="Text Box 9">
            <a:extLst>
              <a:ext uri="{FF2B5EF4-FFF2-40B4-BE49-F238E27FC236}">
                <a16:creationId xmlns:a16="http://schemas.microsoft.com/office/drawing/2014/main" id="{B832CF30-A936-40F7-A2E8-1C4C7A5B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3200" i="1"/>
              <a:t>y = </a:t>
            </a:r>
            <a:r>
              <a:rPr lang="en-US" altLang="es-PE" sz="3200"/>
              <a:t>(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0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d</a:t>
            </a:r>
            <a:r>
              <a:rPr lang="en-US" altLang="es-PE" sz="3200" i="1" baseline="-25000"/>
              <a:t>0</a:t>
            </a:r>
            <a:r>
              <a:rPr lang="en-US" altLang="es-PE" sz="3200"/>
              <a:t>)</a:t>
            </a:r>
            <a:r>
              <a:rPr lang="en-US" altLang="es-PE" sz="3200" i="1"/>
              <a:t> + </a:t>
            </a:r>
            <a:r>
              <a:rPr lang="en-US" altLang="es-PE" sz="3200"/>
              <a:t>(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i="1" baseline="-25000"/>
              <a:t>1</a:t>
            </a:r>
            <a:r>
              <a:rPr lang="en-US" altLang="es-PE" sz="3200" i="1"/>
              <a:t> + </a:t>
            </a:r>
            <a:r>
              <a:rPr lang="en-US" altLang="es-PE" sz="3200" i="1">
                <a:latin typeface="Symbol" panose="05050102010706020507" pitchFamily="18" charset="2"/>
              </a:rPr>
              <a:t>d</a:t>
            </a:r>
            <a:r>
              <a:rPr lang="en-US" altLang="es-PE" sz="3200" i="1" baseline="-25000"/>
              <a:t>1</a:t>
            </a:r>
            <a:r>
              <a:rPr lang="en-US" altLang="es-PE" sz="3200"/>
              <a:t>)</a:t>
            </a:r>
            <a:r>
              <a:rPr lang="en-US" altLang="es-PE" sz="3200" i="1"/>
              <a:t> x</a:t>
            </a:r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332359B9-436D-4B83-B77B-1C0560F74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19" name="Line 11">
            <a:extLst>
              <a:ext uri="{FF2B5EF4-FFF2-40B4-BE49-F238E27FC236}">
                <a16:creationId xmlns:a16="http://schemas.microsoft.com/office/drawing/2014/main" id="{BB5BB48C-00DE-4D79-B52D-9145BBFC7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886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3AC8A546-E7B1-47CA-8F1B-8FE2F96A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46100"/>
            <a:ext cx="66706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/>
              <a:t>Example of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 &gt; 0 and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1</a:t>
            </a:r>
            <a:r>
              <a:rPr lang="en-US" altLang="es-PE"/>
              <a:t> &lt; 0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DF8C11CA-4A19-4057-B8C4-D77AA6A9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38600"/>
            <a:ext cx="102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d = 1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13E02A85-0C19-48EE-BDD8-FFFF966E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02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d =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A297DEE7-AC1E-4487-AE36-F80BA1D7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61B75F5-8406-4062-9E3A-CE5683D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FD861-6F5C-4200-A677-D102F25D6264}" type="slidenum">
              <a:rPr lang="en-US" altLang="es-PE"/>
              <a:pPr/>
              <a:t>11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5273221-AACB-4328-88DA-9AC057262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Testing for Differences Across Groups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618FB39-2912-4227-843A-9C3BCD0E6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Testing whether a regression function is different for one group versus another can be thought of as simply testing for the joint significance of the dummy and its interactions with all other </a:t>
            </a:r>
            <a:r>
              <a:rPr lang="en-US" altLang="es-PE" i="1"/>
              <a:t>x</a:t>
            </a:r>
            <a:r>
              <a:rPr lang="en-US" altLang="es-PE"/>
              <a:t> variables</a:t>
            </a:r>
          </a:p>
          <a:p>
            <a:r>
              <a:rPr lang="en-US" altLang="es-PE"/>
              <a:t> So, you can estimate the model with all the interactions and without and form an </a:t>
            </a:r>
            <a:r>
              <a:rPr lang="en-US" altLang="es-PE" i="1"/>
              <a:t>F</a:t>
            </a:r>
            <a:r>
              <a:rPr lang="en-US" altLang="es-PE"/>
              <a:t> statistic, but this could be unwieldy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2793D8AA-645B-4292-891F-825EC293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747B45E6-3A1F-4F18-A02E-530A1072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F543-9A35-4C7E-B7C9-2A84CD035831}" type="slidenum">
              <a:rPr lang="en-US" altLang="es-PE"/>
              <a:pPr/>
              <a:t>12</a:t>
            </a:fld>
            <a:endParaRPr lang="en-US" altLang="es-PE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A447810-94D4-4065-9F4F-D86F7ABC7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Chow Test</a:t>
            </a:r>
          </a:p>
        </p:txBody>
      </p:sp>
      <p:sp>
        <p:nvSpPr>
          <p:cNvPr id="972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7AD9A25-CD88-4B50-AACD-7165D7F5B4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Turns out you can compute the proper F statistic without running the unrestricted model with interactions with all </a:t>
            </a:r>
            <a:r>
              <a:rPr lang="en-US" altLang="es-PE" sz="2800" i="1"/>
              <a:t>k</a:t>
            </a:r>
            <a:r>
              <a:rPr lang="en-US" altLang="es-PE" sz="2800"/>
              <a:t> continuous variables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If run the restricted model for group one and get SSR</a:t>
            </a:r>
            <a:r>
              <a:rPr lang="en-US" altLang="es-PE" sz="2800" baseline="-25000"/>
              <a:t>1</a:t>
            </a:r>
            <a:r>
              <a:rPr lang="en-US" altLang="es-PE" sz="2800"/>
              <a:t>, then for group two and get SSR</a:t>
            </a:r>
            <a:r>
              <a:rPr lang="en-US" altLang="es-PE" sz="28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Run the restricted model for all to get SSR, then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B2D7AAA8-B829-491D-9301-84FC770C737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4579938"/>
          <a:ext cx="77724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Equation" r:id="rId3" imgW="2476440" imgH="431640" progId="Equation.3">
                  <p:embed/>
                </p:oleObj>
              </mc:Choice>
              <mc:Fallback>
                <p:oleObj name="Equation" r:id="rId3" imgW="2476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9938"/>
                        <a:ext cx="777240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60C10527-7277-4069-BFF2-DFA00FFE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25A8D80-4D38-4C11-AEEA-28DBED29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3D249-F3AC-4414-8D87-5A474D253019}" type="slidenum">
              <a:rPr lang="en-US" altLang="es-PE"/>
              <a:pPr/>
              <a:t>13</a:t>
            </a:fld>
            <a:endParaRPr lang="en-US" altLang="es-PE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2092EF5F-FE7F-4CA0-A6D1-DBD73B9BF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The Chow Test (continued)</a:t>
            </a:r>
          </a:p>
        </p:txBody>
      </p:sp>
      <p:sp>
        <p:nvSpPr>
          <p:cNvPr id="983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E98262-F17F-49CA-8B86-8D2BE299F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The Chow test is really just a simple </a:t>
            </a:r>
            <a:r>
              <a:rPr lang="en-US" altLang="es-PE" i="1"/>
              <a:t>F</a:t>
            </a:r>
            <a:r>
              <a:rPr lang="en-US" altLang="es-PE"/>
              <a:t> test for exclusion restrictions, but we’ve realized that SSR</a:t>
            </a:r>
            <a:r>
              <a:rPr lang="en-US" altLang="es-PE" baseline="-25000"/>
              <a:t>ur</a:t>
            </a:r>
            <a:r>
              <a:rPr lang="en-US" altLang="es-PE"/>
              <a:t> = SSR</a:t>
            </a:r>
            <a:r>
              <a:rPr lang="en-US" altLang="es-PE" baseline="-25000"/>
              <a:t>1</a:t>
            </a:r>
            <a:r>
              <a:rPr lang="en-US" altLang="es-PE"/>
              <a:t> + SSR</a:t>
            </a:r>
            <a:r>
              <a:rPr lang="en-US" altLang="es-PE" baseline="-25000"/>
              <a:t>2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Note, we have </a:t>
            </a:r>
            <a:r>
              <a:rPr lang="en-US" altLang="es-PE" i="1"/>
              <a:t>k</a:t>
            </a:r>
            <a:r>
              <a:rPr lang="en-US" altLang="es-PE"/>
              <a:t> + 1 restrictions (each of the slope coefficients and the intercept)</a:t>
            </a:r>
          </a:p>
          <a:p>
            <a:pPr>
              <a:lnSpc>
                <a:spcPct val="90000"/>
              </a:lnSpc>
            </a:pPr>
            <a:r>
              <a:rPr lang="en-US" altLang="es-PE"/>
              <a:t> Note the unrestricted model would estimate 2 different intercepts and 2 different slope coefficients, so the df is </a:t>
            </a:r>
            <a:r>
              <a:rPr lang="en-US" altLang="es-PE" i="1"/>
              <a:t>n</a:t>
            </a:r>
            <a:r>
              <a:rPr lang="en-US" altLang="es-PE"/>
              <a:t> – 2</a:t>
            </a:r>
            <a:r>
              <a:rPr lang="en-US" altLang="es-PE" i="1"/>
              <a:t>k</a:t>
            </a:r>
            <a:r>
              <a:rPr lang="en-US" altLang="es-PE"/>
              <a:t> – 2 </a:t>
            </a:r>
            <a:endParaRPr lang="en-US" altLang="es-PE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FF034F3-F227-41E0-B2C5-7C35B489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B3AB966-426F-4BDB-B67A-FF91A7C9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6248-2161-465C-BCFF-CAF25BC1C341}" type="slidenum">
              <a:rPr lang="en-US" altLang="es-PE"/>
              <a:pPr/>
              <a:t>14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4482152-64BE-4A44-9A3B-FF30A4BA0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Linear Probability Model</a:t>
            </a:r>
          </a:p>
        </p:txBody>
      </p:sp>
      <p:sp>
        <p:nvSpPr>
          <p:cNvPr id="993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533E936-BFA4-4AE2-89E4-1E7DBEB70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P(</a:t>
            </a:r>
            <a:r>
              <a:rPr lang="en-US" altLang="es-PE" i="1"/>
              <a:t>y</a:t>
            </a:r>
            <a:r>
              <a:rPr lang="en-US" altLang="es-PE"/>
              <a:t> = 1|</a:t>
            </a:r>
            <a:r>
              <a:rPr lang="en-US" altLang="es-PE" i="1"/>
              <a:t>x</a:t>
            </a:r>
            <a:r>
              <a:rPr lang="en-US" altLang="es-PE"/>
              <a:t>) = E(</a:t>
            </a:r>
            <a:r>
              <a:rPr lang="en-US" altLang="es-PE" i="1"/>
              <a:t>y|x</a:t>
            </a:r>
            <a:r>
              <a:rPr lang="en-US" altLang="es-PE"/>
              <a:t>), when y is a binary variable, so we can write our model as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P(</a:t>
            </a:r>
            <a:r>
              <a:rPr lang="en-US" altLang="es-PE" i="1"/>
              <a:t>y</a:t>
            </a:r>
            <a:r>
              <a:rPr lang="en-US" altLang="es-PE"/>
              <a:t> = 1|</a:t>
            </a:r>
            <a:r>
              <a:rPr lang="en-US" altLang="es-PE" i="1"/>
              <a:t>x</a:t>
            </a:r>
            <a:r>
              <a:rPr lang="en-US" altLang="es-PE"/>
              <a:t>)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</a:t>
            </a:r>
            <a:r>
              <a:rPr lang="en-US" altLang="es-PE" i="1" baseline="-25000"/>
              <a:t>1</a:t>
            </a:r>
            <a:r>
              <a:rPr lang="en-US" altLang="es-PE" i="1"/>
              <a:t> + …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k</a:t>
            </a:r>
            <a:r>
              <a:rPr lang="en-US" altLang="es-PE" i="1"/>
              <a:t>x</a:t>
            </a:r>
            <a:r>
              <a:rPr lang="en-US" altLang="es-PE" i="1" baseline="-25000"/>
              <a:t>k</a:t>
            </a:r>
            <a:endParaRPr lang="en-US" altLang="es-PE"/>
          </a:p>
          <a:p>
            <a:pPr>
              <a:lnSpc>
                <a:spcPct val="90000"/>
              </a:lnSpc>
            </a:pPr>
            <a:r>
              <a:rPr lang="en-US" altLang="es-PE"/>
              <a:t> So, the interpretation of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j </a:t>
            </a:r>
            <a:r>
              <a:rPr lang="en-US" altLang="es-PE"/>
              <a:t>is the change in the probability of success when </a:t>
            </a:r>
            <a:r>
              <a:rPr lang="en-US" altLang="es-PE" i="1"/>
              <a:t>x</a:t>
            </a:r>
            <a:r>
              <a:rPr lang="en-US" altLang="es-PE" baseline="-25000"/>
              <a:t>j </a:t>
            </a:r>
            <a:r>
              <a:rPr lang="en-US" altLang="es-PE"/>
              <a:t>changes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The predicted </a:t>
            </a:r>
            <a:r>
              <a:rPr lang="en-US" altLang="es-PE" i="1"/>
              <a:t>y</a:t>
            </a:r>
            <a:r>
              <a:rPr lang="en-US" altLang="es-PE"/>
              <a:t> is the predicted probability of success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Potential problem that can be outside [0,1]</a:t>
            </a:r>
            <a:endParaRPr lang="en-US" altLang="es-PE" i="1" baseline="-2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D6ACFE5-BC6C-42B4-8BDC-E37D6B1E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56BEA6F-D9F6-4DFC-A5FF-A8633C6E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18F-1773-493B-B45F-4BEB62151273}" type="slidenum">
              <a:rPr lang="en-US" altLang="es-PE"/>
              <a:pPr/>
              <a:t>15</a:t>
            </a:fld>
            <a:endParaRPr lang="en-US" altLang="es-PE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A530892B-17C2-417F-81CF-D87F7892A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Linear Probability Model (cont)</a:t>
            </a:r>
          </a:p>
        </p:txBody>
      </p:sp>
      <p:sp>
        <p:nvSpPr>
          <p:cNvPr id="1003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D09EB5-DBA9-4BEE-8ED6-197B18133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Even without predictions outside of [0,1], we may estimate effects that imply a change in </a:t>
            </a:r>
            <a:r>
              <a:rPr lang="en-US" altLang="es-PE" i="1"/>
              <a:t>x</a:t>
            </a:r>
            <a:r>
              <a:rPr lang="en-US" altLang="es-PE"/>
              <a:t> changes the probability by more than +1 or –1, so best to use changes near mean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This model will violate assumption of homoskedasticity, so will affect inference</a:t>
            </a:r>
          </a:p>
          <a:p>
            <a:pPr>
              <a:lnSpc>
                <a:spcPct val="90000"/>
              </a:lnSpc>
            </a:pPr>
            <a:r>
              <a:rPr lang="en-US" altLang="es-PE"/>
              <a:t> Despite drawbacks, it’s usually a good place to start when </a:t>
            </a:r>
            <a:r>
              <a:rPr lang="en-US" altLang="es-PE" i="1"/>
              <a:t>y </a:t>
            </a:r>
            <a:r>
              <a:rPr lang="en-US" altLang="es-PE"/>
              <a:t>is binary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58ABE4F-0A66-4F54-93E2-1DC9EC99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7A24F71C-0AAF-4807-9F0B-A46A44ED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C3260-183F-437B-B300-E6D4169189FF}" type="slidenum">
              <a:rPr lang="en-US" altLang="es-PE"/>
              <a:pPr/>
              <a:t>16</a:t>
            </a:fld>
            <a:endParaRPr lang="en-US" altLang="es-PE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4D300062-E850-4675-9D3E-45D0E915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Caveats on Program Evaluation</a:t>
            </a:r>
          </a:p>
        </p:txBody>
      </p:sp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92C594-E628-4632-A6D4-22A665DC7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 typical use of a dummy variable is when we are looking for a program effect</a:t>
            </a:r>
          </a:p>
          <a:p>
            <a:pPr>
              <a:lnSpc>
                <a:spcPct val="90000"/>
              </a:lnSpc>
            </a:pPr>
            <a:r>
              <a:rPr lang="en-US" altLang="es-PE"/>
              <a:t> For example, we may have individuals that received job training, or welfare, etc</a:t>
            </a:r>
          </a:p>
          <a:p>
            <a:pPr>
              <a:lnSpc>
                <a:spcPct val="90000"/>
              </a:lnSpc>
            </a:pPr>
            <a:r>
              <a:rPr lang="en-US" altLang="es-PE"/>
              <a:t> We need to remember that usually individuals choose whether to participate in a program, which may lead to a self-selection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FAE2A1B-A38A-4B52-9AE6-8D343224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4318295-EB24-4BAA-B0FA-589E1F1A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D9E0-BF62-4AC1-8B68-5001F3F43F22}" type="slidenum">
              <a:rPr lang="en-US" altLang="es-PE"/>
              <a:pPr/>
              <a:t>17</a:t>
            </a:fld>
            <a:endParaRPr lang="en-US" altLang="es-PE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F8C678E5-9C5C-40DB-9FF8-618D39F51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Self-selection Problems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08E1282-D552-4B64-B9C1-B26D9AD31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If we can control for everything that is correlated with both participation and the outcome of interest then it’s not a problem</a:t>
            </a:r>
          </a:p>
          <a:p>
            <a:pPr>
              <a:lnSpc>
                <a:spcPct val="90000"/>
              </a:lnSpc>
            </a:pPr>
            <a:r>
              <a:rPr lang="en-US" altLang="es-PE"/>
              <a:t> Often, though, there are unobservables that are correlated with participation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In this case, the estimate of the program effect is biased, and we don’t want to set policy based on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77B483C3-BF3E-48A9-8B8F-610A23CC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A5C6DA1-695D-4D7D-9B33-68851C06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EC7E-087E-4315-93A9-070D9732DD38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085B0D5-7513-4B3F-9EA8-2349AF901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Dummy Variables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4C0D9A-6BD0-46FA-BF4B-38745CC00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A dummy variable is a variable that takes on the value 1 or 0</a:t>
            </a:r>
          </a:p>
          <a:p>
            <a:r>
              <a:rPr lang="en-US" altLang="es-PE"/>
              <a:t> Examples:  male (= 1 if are male, 0 otherwise), south (= 1 if in the south, 0 otherwise), etc.</a:t>
            </a:r>
          </a:p>
          <a:p>
            <a:r>
              <a:rPr lang="en-US" altLang="es-PE"/>
              <a:t> Dummy variables are also called binary variables, for obvious reasons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9C7D2BA8-6970-426D-B1D6-DC3DF3D8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76A0EDE-D986-44EC-A141-62E16026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91F90-C0CF-4CAD-93CF-4030DC67D953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EC4B55F-3F40-431E-9AEC-E3A7267EB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A Dummy Independent Variable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6011C2-BE01-4483-BEA2-3D969C384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Consider a simple model with one continuous variable (</a:t>
            </a:r>
            <a:r>
              <a:rPr lang="en-US" altLang="es-PE" i="1"/>
              <a:t>x</a:t>
            </a:r>
            <a:r>
              <a:rPr lang="en-US" altLang="es-PE"/>
              <a:t>) and one dummy (</a:t>
            </a:r>
            <a:r>
              <a:rPr lang="en-US" altLang="es-PE" i="1"/>
              <a:t>d</a:t>
            </a:r>
            <a:r>
              <a:rPr lang="en-US" altLang="es-PE"/>
              <a:t>) </a:t>
            </a:r>
          </a:p>
          <a:p>
            <a:r>
              <a:rPr lang="en-US" altLang="es-PE"/>
              <a:t> </a:t>
            </a:r>
            <a:r>
              <a:rPr lang="en-US" altLang="es-PE" i="1"/>
              <a:t>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 i="1"/>
              <a:t>d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</a:p>
          <a:p>
            <a:r>
              <a:rPr lang="en-US" altLang="es-PE" i="1"/>
              <a:t> </a:t>
            </a:r>
            <a:r>
              <a:rPr lang="en-US" altLang="es-PE"/>
              <a:t>This can be interpreted as an intercept shift</a:t>
            </a:r>
          </a:p>
          <a:p>
            <a:r>
              <a:rPr lang="en-US" altLang="es-PE"/>
              <a:t> If d = 0, then </a:t>
            </a:r>
            <a:r>
              <a:rPr lang="en-US" altLang="es-PE" i="1"/>
              <a:t>y 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</a:p>
          <a:p>
            <a:r>
              <a:rPr lang="en-US" altLang="es-PE"/>
              <a:t> If d = 1, then </a:t>
            </a:r>
            <a:r>
              <a:rPr lang="en-US" altLang="es-PE" i="1"/>
              <a:t>y = </a:t>
            </a:r>
            <a:r>
              <a:rPr lang="en-US" altLang="es-PE"/>
              <a:t>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0</a:t>
            </a:r>
            <a:r>
              <a:rPr lang="en-US" altLang="es-PE"/>
              <a:t>)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  <a:endParaRPr lang="en-US" altLang="es-PE"/>
          </a:p>
          <a:p>
            <a:r>
              <a:rPr lang="en-US" altLang="es-PE"/>
              <a:t> The case of d = 0 is the base group</a:t>
            </a:r>
            <a:endParaRPr lang="en-US" altLang="es-PE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ie de página 2">
            <a:extLst>
              <a:ext uri="{FF2B5EF4-FFF2-40B4-BE49-F238E27FC236}">
                <a16:creationId xmlns:a16="http://schemas.microsoft.com/office/drawing/2014/main" id="{C4263B84-185C-40ED-9D77-EEB93E2C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21" name="Marcador de número de diapositiva 3">
            <a:extLst>
              <a:ext uri="{FF2B5EF4-FFF2-40B4-BE49-F238E27FC236}">
                <a16:creationId xmlns:a16="http://schemas.microsoft.com/office/drawing/2014/main" id="{CC231E12-142E-43B4-803F-0B75B05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CD1C9-D6A9-4688-BF58-3C16AD444D91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419CB67-2E3B-4C57-B115-C8FB0415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8488"/>
            <a:ext cx="42497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/>
              <a:t>Example of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  <a:r>
              <a:rPr lang="en-US" altLang="es-PE"/>
              <a:t> &gt; 0</a:t>
            </a:r>
          </a:p>
        </p:txBody>
      </p:sp>
      <p:sp>
        <p:nvSpPr>
          <p:cNvPr id="88067" name="Line 3">
            <a:extLst>
              <a:ext uri="{FF2B5EF4-FFF2-40B4-BE49-F238E27FC236}">
                <a16:creationId xmlns:a16="http://schemas.microsoft.com/office/drawing/2014/main" id="{37DAE8CB-E084-4F76-9E72-81AB038A3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25152F3A-6A4B-4665-9C87-4081333EA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69" name="Line 5">
            <a:extLst>
              <a:ext uri="{FF2B5EF4-FFF2-40B4-BE49-F238E27FC236}">
                <a16:creationId xmlns:a16="http://schemas.microsoft.com/office/drawing/2014/main" id="{4E9E9006-9DC3-4BA3-B5A3-206F4B102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1600200"/>
            <a:ext cx="548640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EFFDCD0B-BFB2-483E-8412-DD352CA54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743200"/>
            <a:ext cx="5486400" cy="213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71" name="Text Box 7">
            <a:extLst>
              <a:ext uri="{FF2B5EF4-FFF2-40B4-BE49-F238E27FC236}">
                <a16:creationId xmlns:a16="http://schemas.microsoft.com/office/drawing/2014/main" id="{1F855822-F0B4-47FA-9C2F-A991BE73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573405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x</a:t>
            </a: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1968B817-76F2-49F6-A71C-0D28F41B5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695450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y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7F904A68-3B10-44C5-8E01-51372230A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6254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9600"/>
              <a:t>{</a:t>
            </a:r>
          </a:p>
        </p:txBody>
      </p:sp>
      <p:sp>
        <p:nvSpPr>
          <p:cNvPr id="88074" name="Text Box 10">
            <a:extLst>
              <a:ext uri="{FF2B5EF4-FFF2-40B4-BE49-F238E27FC236}">
                <a16:creationId xmlns:a16="http://schemas.microsoft.com/office/drawing/2014/main" id="{03DD3DBE-B03E-4526-AA1E-0EF3F570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644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0</a:t>
            </a: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id="{F66E63E9-7BC7-4689-BE7A-571A4BF7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72000"/>
            <a:ext cx="6223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7200"/>
              <a:t>}</a:t>
            </a:r>
          </a:p>
        </p:txBody>
      </p:sp>
      <p:sp>
        <p:nvSpPr>
          <p:cNvPr id="88076" name="Text Box 12">
            <a:extLst>
              <a:ext uri="{FF2B5EF4-FFF2-40B4-BE49-F238E27FC236}">
                <a16:creationId xmlns:a16="http://schemas.microsoft.com/office/drawing/2014/main" id="{0643514A-4864-4097-8BEE-AAB9B0AB7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737100"/>
            <a:ext cx="6746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baseline="-25000"/>
              <a:t>0</a:t>
            </a:r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B24E7290-1696-425C-9E89-42FE52DF1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1560513"/>
            <a:ext cx="368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3600" i="1"/>
              <a:t>y = </a:t>
            </a:r>
            <a:r>
              <a:rPr lang="en-US" altLang="es-PE" sz="3600"/>
              <a:t>(</a:t>
            </a:r>
            <a:r>
              <a:rPr lang="en-US" altLang="es-PE" sz="3600" i="1">
                <a:latin typeface="Symbol" panose="05050102010706020507" pitchFamily="18" charset="2"/>
              </a:rPr>
              <a:t>b</a:t>
            </a:r>
            <a:r>
              <a:rPr lang="en-US" altLang="es-PE" sz="3600" i="1" baseline="-25000"/>
              <a:t>0</a:t>
            </a:r>
            <a:r>
              <a:rPr lang="en-US" altLang="es-PE" sz="3600" i="1"/>
              <a:t> + </a:t>
            </a:r>
            <a:r>
              <a:rPr lang="en-US" altLang="es-PE" sz="3600" i="1">
                <a:latin typeface="Symbol" panose="05050102010706020507" pitchFamily="18" charset="2"/>
              </a:rPr>
              <a:t>d</a:t>
            </a:r>
            <a:r>
              <a:rPr lang="en-US" altLang="es-PE" sz="3600" i="1" baseline="-25000"/>
              <a:t>0</a:t>
            </a:r>
            <a:r>
              <a:rPr lang="en-US" altLang="es-PE" sz="3600"/>
              <a:t>)</a:t>
            </a:r>
            <a:r>
              <a:rPr lang="en-US" altLang="es-PE" sz="3600" i="1"/>
              <a:t> + </a:t>
            </a:r>
            <a:r>
              <a:rPr lang="en-US" altLang="es-PE" sz="3600" i="1">
                <a:latin typeface="Symbol" panose="05050102010706020507" pitchFamily="18" charset="2"/>
              </a:rPr>
              <a:t>b</a:t>
            </a:r>
            <a:r>
              <a:rPr lang="en-US" altLang="es-PE" sz="3600" i="1" baseline="-25000"/>
              <a:t>1</a:t>
            </a:r>
            <a:r>
              <a:rPr lang="en-US" altLang="es-PE" sz="3600" i="1"/>
              <a:t>x</a:t>
            </a:r>
          </a:p>
        </p:txBody>
      </p:sp>
      <p:sp>
        <p:nvSpPr>
          <p:cNvPr id="88078" name="Line 14">
            <a:extLst>
              <a:ext uri="{FF2B5EF4-FFF2-40B4-BE49-F238E27FC236}">
                <a16:creationId xmlns:a16="http://schemas.microsoft.com/office/drawing/2014/main" id="{DC9E4B12-2113-4E29-A4E6-73AF65FB7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860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F2FC6FFB-07CD-45A3-9743-B9538E9F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PE" sz="3600" i="1"/>
              <a:t>y = </a:t>
            </a:r>
            <a:r>
              <a:rPr lang="en-US" altLang="es-PE" sz="3600" i="1">
                <a:latin typeface="Symbol" panose="05050102010706020507" pitchFamily="18" charset="2"/>
              </a:rPr>
              <a:t>b</a:t>
            </a:r>
            <a:r>
              <a:rPr lang="en-US" altLang="es-PE" sz="3600" i="1" baseline="-25000"/>
              <a:t>0</a:t>
            </a:r>
            <a:r>
              <a:rPr lang="en-US" altLang="es-PE" sz="3600" i="1"/>
              <a:t> + </a:t>
            </a:r>
            <a:r>
              <a:rPr lang="en-US" altLang="es-PE" sz="3600" i="1">
                <a:latin typeface="Symbol" panose="05050102010706020507" pitchFamily="18" charset="2"/>
              </a:rPr>
              <a:t>b</a:t>
            </a:r>
            <a:r>
              <a:rPr lang="en-US" altLang="es-PE" sz="3600" i="1" baseline="-25000"/>
              <a:t>1</a:t>
            </a:r>
            <a:r>
              <a:rPr lang="en-US" altLang="es-PE" sz="3600" i="1"/>
              <a:t>x</a:t>
            </a:r>
          </a:p>
        </p:txBody>
      </p:sp>
      <p:sp>
        <p:nvSpPr>
          <p:cNvPr id="88080" name="Line 16">
            <a:extLst>
              <a:ext uri="{FF2B5EF4-FFF2-40B4-BE49-F238E27FC236}">
                <a16:creationId xmlns:a16="http://schemas.microsoft.com/office/drawing/2014/main" id="{37D51295-1CF0-4CD1-A58F-D834164C3B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8100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88081" name="Text Box 17">
            <a:extLst>
              <a:ext uri="{FF2B5EF4-FFF2-40B4-BE49-F238E27FC236}">
                <a16:creationId xmlns:a16="http://schemas.microsoft.com/office/drawing/2014/main" id="{0A465836-D602-446B-839B-2D411A21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3211513"/>
            <a:ext cx="183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/>
              <a:t>slope = </a:t>
            </a:r>
            <a:r>
              <a:rPr lang="en-US" altLang="es-PE" sz="3200" i="1">
                <a:latin typeface="Symbol" panose="05050102010706020507" pitchFamily="18" charset="2"/>
              </a:rPr>
              <a:t>b</a:t>
            </a:r>
            <a:r>
              <a:rPr lang="en-US" altLang="es-PE" sz="3200" baseline="-25000"/>
              <a:t>1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:a16="http://schemas.microsoft.com/office/drawing/2014/main" id="{664A2450-B9BA-4E46-BE99-16A2C65DF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3829050"/>
            <a:ext cx="1022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d</a:t>
            </a:r>
            <a:r>
              <a:rPr lang="en-US" altLang="es-PE" sz="3200"/>
              <a:t> = 0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:a16="http://schemas.microsoft.com/office/drawing/2014/main" id="{6D74F0B2-32D3-4C7B-9768-CD1D5105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46338"/>
            <a:ext cx="1022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PE" sz="3200" i="1"/>
              <a:t>d</a:t>
            </a:r>
            <a:r>
              <a:rPr lang="en-US" altLang="es-PE" sz="3200"/>
              <a:t> 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517D239-530D-49BD-AE6A-9AB1B07E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3B44CAB-B065-4885-A775-F7E0F4E9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517DF-8716-44C6-AAF7-8C97D229801A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6D9CB1C-24AB-469E-B1E1-1A4D08E51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Dummies for Multiple Categories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B3DAA6-7869-4518-9357-114C255D1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We can use dummy variables to control for something with multiple categories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Suppose everyone in your data is either a HS dropout, HS grad only, or college grad</a:t>
            </a:r>
          </a:p>
          <a:p>
            <a:pPr>
              <a:lnSpc>
                <a:spcPct val="90000"/>
              </a:lnSpc>
            </a:pPr>
            <a:r>
              <a:rPr lang="en-US" altLang="es-PE"/>
              <a:t> To compare HS and college grads to HS dropouts, include 2 dummy variables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hsgrad = 1 if HS grad only, 0 otherwise; and colgrad = 1 if college grad, 0 otherwise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DF1581F-3EC6-407A-A86A-DBE6F0ED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E6A4683-1262-46F2-AE85-4A762CC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57BA-FA24-4739-8A83-3ECD87B85310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6F8D1839-F591-499E-99F2-5E6A10860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Multiple Categories (cont)</a:t>
            </a:r>
          </a:p>
        </p:txBody>
      </p:sp>
      <p:sp>
        <p:nvSpPr>
          <p:cNvPr id="901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2FC62C-5BBD-4D38-A09C-A4BB203C8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/>
              <a:t> Any categorical variable can be turned into a set of dummy variables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Because the base group is represented by the intercept, if there are n categories there should be n – 1 dummy variables</a:t>
            </a:r>
          </a:p>
          <a:p>
            <a:pPr>
              <a:lnSpc>
                <a:spcPct val="90000"/>
              </a:lnSpc>
            </a:pPr>
            <a:r>
              <a:rPr lang="en-US" altLang="es-PE"/>
              <a:t> If there are a lot of categories, it may make sense to group some together</a:t>
            </a:r>
          </a:p>
          <a:p>
            <a:pPr>
              <a:lnSpc>
                <a:spcPct val="90000"/>
              </a:lnSpc>
            </a:pPr>
            <a:r>
              <a:rPr lang="en-US" altLang="es-PE"/>
              <a:t> Example: top 10 ranking, 11 – 25,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5BF5675E-CF66-403F-B7E6-CA6390E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F410EAE-2874-4EB9-805C-B421F8D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8B8-9D77-42B9-9874-982BBEC490B3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B408710F-68A9-44D9-A1E2-3C720CB92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Interactions Among Dummies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2DA83E-9521-43B9-979A-370D5C1C5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Interacting dummy variables is like subdividing the group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Example: have dummies for male, as well as hsgrad and colgrad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Add male*hsgrad and male*colgrad, for a total of 5 dummy variables –&gt; 6 categories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Base group is female HS dropouts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hsgrad is for female HS grads, colgrad is for female college grads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The interactions reflect male HS grads and male college grads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8B9BA649-8A63-43BB-B553-652DF7C7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300D51BF-A73C-422B-A78C-E54E0690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090B-CB21-4631-B94E-8FF66E9EB85D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C2EC3CE7-74C5-4186-AF01-200F7787C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More on Dummy Interactions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C003FC-75C0-4779-9ADC-53234AC94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 sz="2800"/>
              <a:t> Formally, the model is </a:t>
            </a:r>
            <a:r>
              <a:rPr lang="en-US" altLang="es-PE" sz="2800" i="1"/>
              <a:t>y</a:t>
            </a:r>
            <a:r>
              <a:rPr lang="en-US" altLang="es-PE" sz="2800"/>
              <a:t> </a:t>
            </a:r>
            <a:r>
              <a:rPr lang="en-US" altLang="es-PE" sz="2800" i="1"/>
              <a:t>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male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hsgrad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3</a:t>
            </a:r>
            <a:r>
              <a:rPr lang="en-US" altLang="es-PE" sz="2800" i="1"/>
              <a:t>colgrad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4</a:t>
            </a:r>
            <a:r>
              <a:rPr lang="en-US" altLang="es-PE" sz="2800" i="1"/>
              <a:t>male*hsgrad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5</a:t>
            </a:r>
            <a:r>
              <a:rPr lang="en-US" altLang="es-PE" sz="2800" i="1"/>
              <a:t>male*colgrad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 + u, </a:t>
            </a:r>
            <a:r>
              <a:rPr lang="en-US" altLang="es-PE" sz="2800"/>
              <a:t>then, for example:</a:t>
            </a:r>
            <a:endParaRPr lang="en-US" altLang="es-PE" sz="2800" i="1"/>
          </a:p>
          <a:p>
            <a:pPr>
              <a:lnSpc>
                <a:spcPct val="90000"/>
              </a:lnSpc>
            </a:pPr>
            <a:r>
              <a:rPr lang="en-US" altLang="es-PE" sz="2800" i="1"/>
              <a:t> </a:t>
            </a:r>
            <a:r>
              <a:rPr lang="en-US" altLang="es-PE" sz="2800"/>
              <a:t>If male = 0 and hsgrad = 0 and colgrad = 0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</a:t>
            </a:r>
            <a:r>
              <a:rPr lang="en-US" altLang="es-PE" sz="2800" i="1"/>
              <a:t>y</a:t>
            </a:r>
            <a:r>
              <a:rPr lang="en-US" altLang="es-PE" sz="2800"/>
              <a:t> </a:t>
            </a:r>
            <a:r>
              <a:rPr lang="en-US" altLang="es-PE" sz="2800" i="1"/>
              <a:t>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 + u</a:t>
            </a:r>
          </a:p>
          <a:p>
            <a:pPr>
              <a:lnSpc>
                <a:spcPct val="90000"/>
              </a:lnSpc>
            </a:pPr>
            <a:r>
              <a:rPr lang="en-US" altLang="es-PE" sz="2800" i="1"/>
              <a:t> </a:t>
            </a:r>
            <a:r>
              <a:rPr lang="en-US" altLang="es-PE" sz="2800"/>
              <a:t>If male = 0 and hsgrad = 1 and colgrad = 0</a:t>
            </a:r>
          </a:p>
          <a:p>
            <a:pPr>
              <a:lnSpc>
                <a:spcPct val="90000"/>
              </a:lnSpc>
            </a:pPr>
            <a:r>
              <a:rPr lang="en-US" altLang="es-PE" sz="2800" i="1"/>
              <a:t> y</a:t>
            </a:r>
            <a:r>
              <a:rPr lang="en-US" altLang="es-PE" sz="2800"/>
              <a:t> </a:t>
            </a:r>
            <a:r>
              <a:rPr lang="en-US" altLang="es-PE" sz="2800" i="1"/>
              <a:t>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2</a:t>
            </a:r>
            <a:r>
              <a:rPr lang="en-US" altLang="es-PE" sz="2800" i="1"/>
              <a:t>hsgrad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 + u</a:t>
            </a:r>
          </a:p>
          <a:p>
            <a:pPr>
              <a:lnSpc>
                <a:spcPct val="90000"/>
              </a:lnSpc>
            </a:pPr>
            <a:r>
              <a:rPr lang="en-US" altLang="es-PE" sz="2800"/>
              <a:t> If male = 1 and hsgrad = 0 and colgrad = 1</a:t>
            </a:r>
          </a:p>
          <a:p>
            <a:pPr>
              <a:lnSpc>
                <a:spcPct val="90000"/>
              </a:lnSpc>
            </a:pPr>
            <a:r>
              <a:rPr lang="en-US" altLang="es-PE" sz="2800" i="1"/>
              <a:t> y</a:t>
            </a:r>
            <a:r>
              <a:rPr lang="en-US" altLang="es-PE" sz="2800"/>
              <a:t> </a:t>
            </a:r>
            <a:r>
              <a:rPr lang="en-US" altLang="es-PE" sz="2800" i="1"/>
              <a:t>=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0</a:t>
            </a:r>
            <a:r>
              <a:rPr lang="en-US" altLang="es-PE" sz="2800" i="1"/>
              <a:t>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male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3</a:t>
            </a:r>
            <a:r>
              <a:rPr lang="en-US" altLang="es-PE" sz="2800" i="1"/>
              <a:t>colgrad + </a:t>
            </a:r>
            <a:r>
              <a:rPr lang="en-US" altLang="es-PE" sz="2800" i="1">
                <a:latin typeface="Symbol" panose="05050102010706020507" pitchFamily="18" charset="2"/>
              </a:rPr>
              <a:t>d</a:t>
            </a:r>
            <a:r>
              <a:rPr lang="en-US" altLang="es-PE" sz="2800" i="1" baseline="-25000"/>
              <a:t>5</a:t>
            </a:r>
            <a:r>
              <a:rPr lang="en-US" altLang="es-PE" sz="2800" i="1"/>
              <a:t>male*colgrad + </a:t>
            </a:r>
            <a:r>
              <a:rPr lang="en-US" altLang="es-PE" sz="2800" i="1">
                <a:latin typeface="Symbol" panose="05050102010706020507" pitchFamily="18" charset="2"/>
              </a:rPr>
              <a:t>b</a:t>
            </a:r>
            <a:r>
              <a:rPr lang="en-US" altLang="es-PE" sz="2800" i="1" baseline="-25000"/>
              <a:t>1</a:t>
            </a:r>
            <a:r>
              <a:rPr lang="en-US" altLang="es-PE" sz="2800" i="1"/>
              <a:t>x + 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5D6267E-9C24-41E7-B5A3-6CD28C7D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B811FB1-8DD9-4999-96D7-52FB09F1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33B3-EAC6-46D8-889E-3B9C0DE8F38B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02B5103-2B06-44D2-90BE-4DA3037B6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/>
              <a:t>Other Interactions with Dummies</a:t>
            </a:r>
          </a:p>
        </p:txBody>
      </p:sp>
      <p:sp>
        <p:nvSpPr>
          <p:cNvPr id="931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8DB0B0-370B-4CE8-ADD0-DE70C1F6E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 Can also consider interacting a dummy variable, </a:t>
            </a:r>
            <a:r>
              <a:rPr lang="en-US" altLang="es-PE" i="1"/>
              <a:t>d</a:t>
            </a:r>
            <a:r>
              <a:rPr lang="en-US" altLang="es-PE"/>
              <a:t>, with a continuous variable, </a:t>
            </a:r>
            <a:r>
              <a:rPr lang="en-US" altLang="es-PE" i="1"/>
              <a:t>x</a:t>
            </a:r>
          </a:p>
          <a:p>
            <a:r>
              <a:rPr lang="en-US" altLang="es-PE"/>
              <a:t> </a:t>
            </a:r>
            <a:r>
              <a:rPr lang="en-US" altLang="es-PE" i="1"/>
              <a:t>y</a:t>
            </a:r>
            <a:r>
              <a:rPr lang="en-US" altLang="es-PE"/>
              <a:t> </a:t>
            </a:r>
            <a:r>
              <a:rPr lang="en-US" altLang="es-PE" i="1"/>
              <a:t>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1</a:t>
            </a:r>
            <a:r>
              <a:rPr lang="en-US" altLang="es-PE" i="1"/>
              <a:t>d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2</a:t>
            </a:r>
            <a:r>
              <a:rPr lang="en-US" altLang="es-PE" i="1"/>
              <a:t>d*x + u</a:t>
            </a:r>
          </a:p>
          <a:p>
            <a:r>
              <a:rPr lang="en-US" altLang="es-PE" i="1"/>
              <a:t> </a:t>
            </a:r>
            <a:r>
              <a:rPr lang="en-US" altLang="es-PE"/>
              <a:t>If </a:t>
            </a:r>
            <a:r>
              <a:rPr lang="en-US" altLang="es-PE" i="1"/>
              <a:t>d</a:t>
            </a:r>
            <a:r>
              <a:rPr lang="en-US" altLang="es-PE"/>
              <a:t> = 0, then </a:t>
            </a:r>
            <a:r>
              <a:rPr lang="en-US" altLang="es-PE" i="1"/>
              <a:t>y</a:t>
            </a:r>
            <a:r>
              <a:rPr lang="en-US" altLang="es-PE"/>
              <a:t> </a:t>
            </a:r>
            <a:r>
              <a:rPr lang="en-US" altLang="es-PE" i="1"/>
              <a:t>=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x + u</a:t>
            </a:r>
            <a:endParaRPr lang="en-US" altLang="es-PE"/>
          </a:p>
          <a:p>
            <a:r>
              <a:rPr lang="en-US" altLang="es-PE"/>
              <a:t> If </a:t>
            </a:r>
            <a:r>
              <a:rPr lang="en-US" altLang="es-PE" i="1"/>
              <a:t>d</a:t>
            </a:r>
            <a:r>
              <a:rPr lang="en-US" altLang="es-PE"/>
              <a:t> = 1, then </a:t>
            </a:r>
            <a:r>
              <a:rPr lang="en-US" altLang="es-PE" i="1"/>
              <a:t>y</a:t>
            </a:r>
            <a:r>
              <a:rPr lang="en-US" altLang="es-PE"/>
              <a:t> </a:t>
            </a:r>
            <a:r>
              <a:rPr lang="en-US" altLang="es-PE" i="1"/>
              <a:t>= </a:t>
            </a:r>
            <a:r>
              <a:rPr lang="en-US" altLang="es-PE"/>
              <a:t>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0</a:t>
            </a:r>
            <a:r>
              <a:rPr lang="en-US" altLang="es-PE" i="1"/>
              <a:t> + </a:t>
            </a:r>
            <a:r>
              <a:rPr lang="en-US" altLang="es-PE" i="1">
                <a:latin typeface="Symbol" panose="05050102010706020507" pitchFamily="18" charset="2"/>
              </a:rPr>
              <a:t>d</a:t>
            </a:r>
            <a:r>
              <a:rPr lang="en-US" altLang="es-PE" i="1" baseline="-25000"/>
              <a:t>1</a:t>
            </a:r>
            <a:r>
              <a:rPr lang="en-US" altLang="es-PE"/>
              <a:t>)</a:t>
            </a:r>
            <a:r>
              <a:rPr lang="en-US" altLang="es-PE" i="1"/>
              <a:t> + </a:t>
            </a:r>
            <a:r>
              <a:rPr lang="en-US" altLang="es-PE"/>
              <a:t>(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/>
              <a:t>1</a:t>
            </a:r>
            <a:r>
              <a:rPr lang="en-US" altLang="es-PE" i="1"/>
              <a:t>+ </a:t>
            </a:r>
            <a:r>
              <a:rPr lang="en-US" altLang="es-PE">
                <a:latin typeface="Symbol" panose="05050102010706020507" pitchFamily="18" charset="2"/>
              </a:rPr>
              <a:t>d</a:t>
            </a:r>
            <a:r>
              <a:rPr lang="en-US" altLang="es-PE" baseline="-25000"/>
              <a:t>2</a:t>
            </a:r>
            <a:r>
              <a:rPr lang="en-US" altLang="es-PE"/>
              <a:t>) </a:t>
            </a:r>
            <a:r>
              <a:rPr lang="en-US" altLang="es-PE" i="1"/>
              <a:t>x + u</a:t>
            </a:r>
          </a:p>
          <a:p>
            <a:r>
              <a:rPr lang="en-US" altLang="es-PE"/>
              <a:t> This is interpreted as a change in the slope</a:t>
            </a:r>
            <a:endParaRPr lang="en-US" altLang="es-PE" i="1"/>
          </a:p>
          <a:p>
            <a:endParaRPr lang="en-US" altLang="es-PE" i="1"/>
          </a:p>
          <a:p>
            <a:endParaRPr lang="en-US" alt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956</TotalTime>
  <Words>1247</Words>
  <Application>Microsoft Office PowerPoint</Application>
  <PresentationFormat>Presentación en pantalla (4:3)</PresentationFormat>
  <Paragraphs>128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Times New Roman</vt:lpstr>
      <vt:lpstr>Wingdings</vt:lpstr>
      <vt:lpstr>Symbol</vt:lpstr>
      <vt:lpstr>Blueprint</vt:lpstr>
      <vt:lpstr>Microsoft Equation 3.0</vt:lpstr>
      <vt:lpstr>Presentación de PowerPoint</vt:lpstr>
      <vt:lpstr>Dummy Variables</vt:lpstr>
      <vt:lpstr>A Dummy Independent Variable</vt:lpstr>
      <vt:lpstr>Presentación de PowerPoint</vt:lpstr>
      <vt:lpstr>Dummies for Multiple Categories</vt:lpstr>
      <vt:lpstr>Multiple Categories (cont)</vt:lpstr>
      <vt:lpstr>Interactions Among Dummies</vt:lpstr>
      <vt:lpstr>More on Dummy Interactions</vt:lpstr>
      <vt:lpstr>Other Interactions with Dummies</vt:lpstr>
      <vt:lpstr>Presentación de PowerPoint</vt:lpstr>
      <vt:lpstr>Testing for Differences Across Groups</vt:lpstr>
      <vt:lpstr>The Chow Test</vt:lpstr>
      <vt:lpstr>The Chow Test (continued)</vt:lpstr>
      <vt:lpstr>Linear Probability Model</vt:lpstr>
      <vt:lpstr>Linear Probability Model (cont)</vt:lpstr>
      <vt:lpstr>Caveats on Program Evaluation</vt:lpstr>
      <vt:lpstr>Self-selection Problems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21</cp:revision>
  <cp:lastPrinted>1601-01-01T00:00:00Z</cp:lastPrinted>
  <dcterms:created xsi:type="dcterms:W3CDTF">1999-10-02T17:37:41Z</dcterms:created>
  <dcterms:modified xsi:type="dcterms:W3CDTF">2020-02-04T23:17:07Z</dcterms:modified>
</cp:coreProperties>
</file>