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0929"/>
  </p:normalViewPr>
  <p:slideViewPr>
    <p:cSldViewPr>
      <p:cViewPr varScale="1">
        <p:scale>
          <a:sx n="67" d="100"/>
          <a:sy n="67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53854BE-A0A1-4E2C-BBEA-CF5949FF69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E9B23CA-A2BE-429E-AE4D-DD712E233F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03AF3B4-CBB8-4D5E-9D5C-D37896FF6CA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811DC463-89B6-422E-85BB-962C00F2688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E2DEE4C-F71B-4DAD-A64F-8360C7E7FD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E49DBEB6-7D72-45B3-83DD-A6274B289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90B33D-4188-40CB-A7EE-57151E3080DA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BA251FA5-ACBC-4052-9ED7-1053908DD6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4B64AB5A-A1C8-4AFE-84C5-46BF15F94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84BC0F21-94DA-4CFF-8A5C-7B7815F0D365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E4DB3687-FE56-43F8-A4EB-4A866230BC9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1645F986-60CB-40D6-997F-A827A089A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32A49556-D46F-43B2-AC01-24146A16E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7912CE54-4B2B-49E4-84B5-54CB312482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3165AA1C-F597-4320-9A3B-BCC6253429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5C9D86B5-A810-4D67-89FC-6435530CE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E5DE6C41-A268-4409-8EE5-D44D60E69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4F2EB0DE-CF08-4797-B646-6D71D1014F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F4348FEA-3224-41A9-A6F5-2C94F1FC1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DEC98423-D76F-44B2-B1F8-23B7B3E98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5A3F7DB9-152B-4729-9066-ED7D2A42D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77ACD753-C42D-4EA1-8908-58B734680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C2770BE7-09C7-44A8-8BA0-CCC07AAE8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E13B5E5E-572C-4691-AF05-AA44B4899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8BBC0B2A-B008-4918-A748-41A2AC3D80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D4BBFD92-FBA5-4C3F-BD28-7029A71E9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CF4C7009-0587-46E5-94DE-52DB1BF264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8BCD5896-41C7-4845-B7FF-70E7488BD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C684D523-CEA6-4A61-B529-865F2C906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A32001AE-FA22-49A6-A81D-373F9B36FD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7AE18BEA-C4BE-4746-9D0A-E29FC2795A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71FFA34E-886E-4B67-B110-6509CA909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D7D813CF-B657-4769-9EC5-57FBBE0FDB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6511E180-FDB0-4630-859E-D0834E37B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8AC715EE-9211-4D45-9128-411916571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7A8EEF61-51A8-4EC7-9C36-7E92E57E07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8815F793-D117-478C-ACB3-89546E7569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90E15B00-DE0E-4836-AF20-97A5D3D2A4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A47B8E15-4D45-43AF-AF0A-9EBF92292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3AA970B4-22E2-41F1-A54E-63BB1A6FD0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E2FBC307-8506-4879-BA4F-A48152788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031D6520-C9F3-452E-9575-D9BDA92A8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D0576209-8CF1-4D3A-8D03-5FCCF8E943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647E5401-F327-4059-AB9C-6077FF2A15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89B0B251-C53A-4519-88C4-F9F5E6E34E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15677B58-8FF2-4939-A15F-C432D216E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AE68FD7E-A862-476E-8281-4B668F6C6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1103BD68-C0AF-49E4-B6FB-7A2EA34C1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4C77C2AF-4D28-4BF2-AA60-3C6F55FFEB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05ADF25F-9CDA-4C0F-81BC-DD4234F0D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F5A4BB35-CCA3-4DD1-8A37-6C54B20660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052BDCE9-FE11-482D-8B60-DE5B48B05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B7FBC356-120A-4695-B4B8-53134E325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B4BD1131-9CAC-48F2-B474-D7E42FA7B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85304B77-4BED-471D-8BD9-9D79737D9D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695B984F-F5E0-4DA6-B8E6-A1EAB4374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882D5E63-23D5-4AEA-AF2C-6E97B5976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3952BC17-F0C1-43B6-95A7-EDE9B61B2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FF26F350-256F-4BFD-B0BB-D6DD6E80E8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173ABE4A-B27C-4D46-9F7F-C5E5B4D66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9650036F-85D3-416D-870D-0110365010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D26BEEAB-3307-4147-BC84-5D175023B8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B29CF899-F60F-48E7-A109-1679FC8B0D5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897D91DB-BA17-45B5-B78E-94731D4859E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7A00B861-F8CB-4728-924B-620444D6A99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266F6EC7-4BEA-42AA-A15B-BE5E0BAD1BA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8E7F38F1-7514-4F1A-BFD8-5F475F7306E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C5EDC3F9-B319-4DE7-9E71-F11838AAC0D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4493C4EC-70B3-41EB-A93C-CA2FA641255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76BE57E9-4152-4C51-9B3D-A04841A24C7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B565FE06-1CB6-40DB-8007-12C87C6D722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113517CC-76CF-48B3-9275-88777024688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7C958549-26DB-4B03-924F-E705DE2B55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36538C-A921-401D-8A80-86B10C20B7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80551436-5F95-4C6F-9A19-A110397123FD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B490617F-E402-4720-9D3E-5E89648640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AE000E37-7A0E-424F-A8D6-8888E70538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5C76E7C-9A5F-45F2-9631-C784A2D67A9D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E07BD-F594-4AAA-9C78-FAF9767F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57554A-0AC7-439B-B9E0-E7860696E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AE1D0-1E1C-42E8-BB54-0E181F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CA9CD-F3DB-4AC5-AD7C-1FB5FD2C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31730-2DBF-479D-B833-6ADAB08D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7526F-5285-4627-83EE-1B3BA3CB466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1769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846204-B62D-4050-A5A7-362F3903E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EBCF87-B796-4399-BB80-D653BCD0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2A1D6-6AB5-42B8-87A2-35967DD9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024BD-F69C-43E4-8FD0-4B13A298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114C5-2414-49EF-82DF-3F8E6BDF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EA500-C863-47EC-B801-30C578069309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3753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477D7-C0A2-4577-9427-E880C6B3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0242C-1423-46B7-A504-287B3694777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A774A-5D29-4A6A-930D-0EE17E42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462112-00C3-4ADB-8B86-54190AA8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8AD0A1-81B0-4A2B-B1C7-8830E75B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7BD20-74E7-4AFB-BB54-77D7479D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BD918A-3F96-45C4-B061-FC10B867CE5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2812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F7CEA-4035-48A3-A8FF-91E34CC2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FB514F-F7AC-42B0-A3B7-C5E21AC3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C9E13-C086-4DDE-911C-A6A35730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DE486-FECD-40C7-85AA-BB7B2899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CE798B-07FB-4F71-B942-E48747C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9BB35-8B5E-43F9-9FE1-3AC4DD4B680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7350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DEA90-A4A0-43E4-B306-24FD03EB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8197DC-4740-4BAE-92B3-57CF473F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A0AC3-65D7-47FA-82CC-B069030F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95113-7AF1-4CFD-BDF1-130D4E83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0D04F-CC1C-47F5-A245-07063F5D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10EFD-FD40-40EA-8B69-2F5049B8E79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5067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AB64-DE82-4CEB-A61A-5C7D9861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51E40-66BD-4EBC-B631-6D695E9F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03B7BC-3250-4339-8258-821483B52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F94E3-7083-4D33-A40D-99836FAC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ABA3CB-37DD-410A-93E9-DCF52343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405FF-9908-4F7A-9B50-0DD59D42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B2F5F-4404-4A8E-B468-360F9BF3DED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58602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AE849-AB82-4AB5-A1D3-E4320E45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1BE97-D627-4923-9D32-919F4489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61C0F-CBDF-478E-A33E-B6D3502F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9E44A6-86CE-4B78-9794-F50832E1A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B9EEDA-7059-4F2F-8E41-BBC742A2F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97313C-5BD2-46CB-BDE2-3BA1F81F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8DF0C8-508C-45AB-966D-74B0DAE4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512B80-BEF0-4A1A-B49F-921B7F5A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B8A3A-20B0-4A97-BDE6-77931DC0928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17693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2CDDD-3CCC-473E-8CC3-0B96E382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037165-0022-4603-89D7-D94CEC4D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C9D2D6-56DB-46C5-9A61-BF307EFD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1AA47D-2BD2-4263-BBD1-DD6460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BA44B-F613-42DB-B4F5-9301C8BB432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03570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F361FF-2220-4EC8-B8A4-EE26071F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41BF6A-04D0-4A0D-B44B-C7AB7736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041D99-908A-4709-A0A9-19EE2A89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BCD76-C165-4588-B7DF-7514AB93A4D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171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A50C-3B42-4787-BE81-40730315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A9A5EE-4B08-48D3-B088-FFC4DCF0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4A5C1F-FC50-4874-A293-D8025EE6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7FBE1D-935D-47B7-9FE1-C87A22AD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5AEEF9-BC34-47BB-8AA1-126ECA18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2D142F-11FD-4C85-B7DE-64B6C5C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A1251-12CE-4B36-BD17-979428E3850B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5069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0CAE0-0C57-4D2A-9F09-7BF96282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455680-9136-44A2-9E26-9A2CCB1B4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AD5BE8-055C-4DB6-9F97-171FB7D4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B4BCBA-B698-4AD3-98E6-475AAD96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E77778-D89C-4554-A7C3-9FF75C7E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4DD15-EB83-403A-86D3-649C836C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035C5-9B7D-4DFB-A334-BB0C087E16D4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69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228F62E-909C-430D-94F5-BD7719123B4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DC4057FE-FA00-4AB0-9A99-07D3AE32A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1584BB4C-045B-400F-BACE-FC6345B5C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CC320E3D-3543-4A6C-8D67-F62306560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A06CCC79-F7B2-4DBB-A689-C6A5B8E6E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FA8160BF-93BB-448C-98C1-70C42583B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2D2329B8-C52E-46FD-AD28-981DAAD5D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06C90131-3C2C-44AF-8616-2BC95D26A8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C6B52467-0B4D-407D-8063-D79960E0F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001EEF5D-20D1-48DC-A92D-BA2DE9B48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4E38C859-8213-4E67-9B16-3390D71062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86C15FD2-4E79-44E7-ACAB-22D72FEA6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DDA2D1BC-5C16-4EA3-BA1C-EADB55C93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87B370F8-32D0-4362-9A11-193299441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48356D70-DE57-4507-9189-634F30F00A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3C5AB3D3-191A-459C-A957-265DA5C31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DE89EE95-7D54-4607-AF73-0DC21CEB7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F10E34DA-36BD-4D67-A80B-807A933D9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DD359762-A224-46EA-BA53-17463090B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CE9DFF3A-965C-4BF6-B77B-C72DEEBA9E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3655D277-4080-4AEF-A46E-6770CC409A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A330EFFB-0A9F-4FE2-9929-D1A3406FFD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AA5C093F-8F4C-4E95-A37E-7F3949403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635FBAEC-1191-49B2-97A4-55BBBD90C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D2AEEA70-DC8D-49BA-9146-028C47DDF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CA2CB169-12CC-4C94-A513-9BD7FE01E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4405D7D9-C8CD-4550-940E-BF9366148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5989E184-A68B-48E5-9893-2E46E08993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E0DD6DAC-35EE-434F-8BEF-33DE2D0D05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2561395E-C084-457A-8A14-D0A422040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2FC9153C-AD4E-41ED-A1DD-23A5BD0220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F5DF3EFC-B179-435B-A4C1-A36823CA9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EDD35B93-A7BF-4EB5-8924-8ED7CC1E2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1374C5CC-87D0-4346-9FAE-4E51FE51E1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38CF7020-FEDE-4934-B06A-8DBFDC34FC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7E34D69E-AA08-4668-8FC1-4BB79A607D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A4B1DC54-9051-4C0B-ABF1-98C1D9C02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5AAB7D61-BA84-4DB5-BD3E-64FA39AC2B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6EFD83BE-04DA-40A8-BF88-2432E34D5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8E0B4FC9-85EB-41F8-BDD7-5F3E076006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093C11C5-87AF-4EB2-B279-C61098D534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54272A29-841E-4A93-978C-E851D57416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6ABF909A-B9E2-42A0-B35D-A7857D42B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ECF85CD0-EC1D-47B5-8612-E52219592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D7E1D86D-A2A8-43FB-9768-32A291AAB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D9340EF9-4F3F-4AAE-9B54-0677F7F9AD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D80C5A40-6334-4495-9E97-F1BD5338A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BA0C3AA6-6801-4415-B1F9-4AF80AB33A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7CA5EB2F-477F-48AD-972A-BF0E0B62F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7C85A7DD-2894-41E8-AA1B-C662B1F17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29DCD8C5-A0A6-43F7-8E93-CD85A6354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08D1ED67-1B19-4EEA-9C0E-BE30A4CD7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6F4B2F76-0E3B-4BC1-82AE-69BA79C3AF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C8984446-2845-4150-91E7-DF48A6B1A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D0C3910B-9C9C-4DD1-9183-7C1EEEE3B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4F619E71-E944-49E1-BDA6-F8FB512A510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D792AF78-50A8-4E78-9AFC-F166E8EA1733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3698F8FF-0186-4B23-89F2-42DBFA81A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EFE01DB9-9E68-481C-A4F5-09B0AD90448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D1627F93-B4B5-410E-922A-19FA2E056C1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C9F9187D-7AD4-4C82-945C-E77A65640DE6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16D7D57C-DBF1-49F0-A0AC-38DD90AD9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6167CDA-CBE5-434B-A9F0-5AC7A957D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5214B857-EEAF-4F3F-9E13-3DE96B6916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F6A58C71-D1B2-44AD-A00E-CD5151B25C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B553D0EC-F5BF-4470-91FD-C573A71B52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C301240-8BBC-4ECA-A3CB-D75AC7C153BA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A1BC8064-DBDF-46F4-8F18-7A0687F5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02737BED-FE42-43AA-8EAC-1F484407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0CB5-D3BF-4683-AE51-AD6A7C675EF9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013D55DD-36C0-4279-B6D3-582B996B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Multiple Regression Analysis</a:t>
            </a:r>
            <a:br>
              <a:rPr lang="en-US" altLang="es-PE" sz="4400">
                <a:solidFill>
                  <a:schemeClr val="tx2"/>
                </a:solidFill>
              </a:rPr>
            </a:br>
            <a:endParaRPr lang="en-US" altLang="es-PE" sz="4400">
              <a:solidFill>
                <a:schemeClr val="tx2"/>
              </a:solidFill>
            </a:endParaRP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EB5510-1930-45DC-A7F0-3E27EA98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+ . . .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 + u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7. Specification and Data Problems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AFDB9E-EB1A-4D6A-BA83-06823AF8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D05A945-0292-47F2-8C06-E7F40970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1EB82-E4C9-472D-AF55-17D12D967997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3099606-E8B5-431D-9489-90691CE77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Proxy Variables (continued)</a:t>
            </a:r>
          </a:p>
        </p:txBody>
      </p:sp>
      <p:sp>
        <p:nvSpPr>
          <p:cNvPr id="931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E519DAC-5A23-4290-8DA5-CBD54B7C7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Without out assumptions, can end up with biased estimates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Say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* =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1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 +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2</a:t>
            </a:r>
            <a:r>
              <a:rPr lang="en-US" altLang="es-PE" i="1"/>
              <a:t>x</a:t>
            </a:r>
            <a:r>
              <a:rPr lang="en-US" altLang="es-PE" baseline="-25000"/>
              <a:t>2</a:t>
            </a:r>
            <a:r>
              <a:rPr lang="en-US" altLang="es-PE"/>
              <a:t> +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3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 + </a:t>
            </a:r>
            <a:r>
              <a:rPr lang="en-US" altLang="es-PE" i="1"/>
              <a:t>v</a:t>
            </a:r>
            <a:r>
              <a:rPr lang="en-US" altLang="es-PE" baseline="-25000"/>
              <a:t>3</a:t>
            </a:r>
          </a:p>
          <a:p>
            <a:pPr>
              <a:lnSpc>
                <a:spcPct val="90000"/>
              </a:lnSpc>
            </a:pPr>
            <a:r>
              <a:rPr lang="en-US" altLang="es-PE" baseline="-25000"/>
              <a:t> </a:t>
            </a:r>
            <a:r>
              <a:rPr lang="en-US" altLang="es-PE"/>
              <a:t>Then really running </a:t>
            </a:r>
            <a:r>
              <a:rPr lang="en-US" altLang="es-PE" i="1"/>
              <a:t>y</a:t>
            </a:r>
            <a:r>
              <a:rPr lang="en-US" altLang="es-PE"/>
              <a:t> = 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0</a:t>
            </a:r>
            <a:r>
              <a:rPr lang="en-US" altLang="es-PE"/>
              <a:t>) + 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1</a:t>
            </a:r>
            <a:r>
              <a:rPr lang="en-US" altLang="es-PE"/>
              <a:t>)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+ 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2</a:t>
            </a:r>
            <a:r>
              <a:rPr lang="en-US" altLang="es-PE"/>
              <a:t>) </a:t>
            </a:r>
            <a:r>
              <a:rPr lang="en-US" altLang="es-PE" i="1"/>
              <a:t>x</a:t>
            </a:r>
            <a:r>
              <a:rPr lang="en-US" altLang="es-PE" baseline="-25000"/>
              <a:t>2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3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 + (</a:t>
            </a:r>
            <a:r>
              <a:rPr lang="en-US" altLang="es-PE" i="1"/>
              <a:t>u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/>
              <a:t>v</a:t>
            </a:r>
            <a:r>
              <a:rPr lang="en-US" altLang="es-PE" baseline="-25000"/>
              <a:t>3</a:t>
            </a:r>
            <a:r>
              <a:rPr lang="en-US" altLang="es-PE"/>
              <a:t>)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Bias will depend on signs of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/>
              <a:t> and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j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This bias may still be smaller than omitted variable bias, though</a:t>
            </a:r>
            <a:endParaRPr lang="en-US" altLang="es-PE" baseline="-2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4F9E8614-5F2D-42EF-BF44-B2677EAC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D73E07E-2A37-42C2-A65B-EB35F381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FA01-3612-41F0-B946-CC81CED9DBD7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E4B0475-F1D5-4FA1-8D67-EBD0FED2D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Lagged Dependent Variables</a:t>
            </a:r>
          </a:p>
        </p:txBody>
      </p:sp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645F8EA-0AED-494B-8C2F-909B02CB3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What if there are unobserved variables, and you can’t find reasonable proxy variables?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May be possible to include a lagged dependent variable to account for omitted variables that contribute to both past and current levels of </a:t>
            </a:r>
            <a:r>
              <a:rPr lang="en-US" altLang="es-PE" i="1"/>
              <a:t>y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Obviously, you must think past and current </a:t>
            </a:r>
            <a:r>
              <a:rPr lang="en-US" altLang="es-PE" i="1"/>
              <a:t>y</a:t>
            </a:r>
            <a:r>
              <a:rPr lang="en-US" altLang="es-PE"/>
              <a:t> are related for this to make sense</a:t>
            </a:r>
            <a:endParaRPr lang="en-US" altLang="es-PE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0513583-A0CB-47F2-846A-CED4BE31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32982F8-7561-4485-8E64-BF0F4B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8496E-B488-49F5-AA7B-7E7D534512F1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0486281F-6C5B-44F3-893A-0EF77343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Measurement Error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954D2D-751C-4B99-A1E9-5859AB68B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Sometimes we have the variable we want, but we think it is measured with error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Examples: A survey asks how many hours did you work over the last year, or how many weeks you used child care when your child was young</a:t>
            </a:r>
          </a:p>
          <a:p>
            <a:pPr>
              <a:lnSpc>
                <a:spcPct val="90000"/>
              </a:lnSpc>
            </a:pPr>
            <a:r>
              <a:rPr lang="en-US" altLang="es-PE"/>
              <a:t> Measurement error in </a:t>
            </a:r>
            <a:r>
              <a:rPr lang="en-US" altLang="es-PE" i="1"/>
              <a:t>y</a:t>
            </a:r>
            <a:r>
              <a:rPr lang="en-US" altLang="es-PE"/>
              <a:t> different from measurement error in </a:t>
            </a:r>
            <a:r>
              <a:rPr lang="en-US" altLang="es-PE" i="1"/>
              <a:t>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09415A0-7332-4C1A-9FE6-287CAF57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FC90F5D-43B1-4505-A614-B5329D7F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D8CEF-0FAD-47B0-B7FF-636293190814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BAC84E7F-DB35-452B-B122-1E769DD4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Measurement Error in a Dependent Variable</a:t>
            </a:r>
          </a:p>
        </p:txBody>
      </p:sp>
      <p:sp>
        <p:nvSpPr>
          <p:cNvPr id="962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95FE1B1-A19C-4EA3-A12C-A2B88EB96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Define measurement error as </a:t>
            </a:r>
            <a:r>
              <a:rPr lang="en-US" altLang="es-PE" i="1"/>
              <a:t>e</a:t>
            </a:r>
            <a:r>
              <a:rPr lang="en-US" altLang="es-PE" baseline="-25000"/>
              <a:t>0</a:t>
            </a:r>
            <a:r>
              <a:rPr lang="en-US" altLang="es-PE"/>
              <a:t> = </a:t>
            </a:r>
            <a:r>
              <a:rPr lang="en-US" altLang="es-PE" i="1"/>
              <a:t>y</a:t>
            </a:r>
            <a:r>
              <a:rPr lang="en-US" altLang="es-PE"/>
              <a:t> – </a:t>
            </a:r>
            <a:r>
              <a:rPr lang="en-US" altLang="es-PE" i="1"/>
              <a:t>y</a:t>
            </a:r>
            <a:r>
              <a:rPr lang="en-US" altLang="es-PE"/>
              <a:t>*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Thus, really estimating </a:t>
            </a:r>
            <a:r>
              <a:rPr lang="en-US" altLang="es-PE" i="1"/>
              <a:t>y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 + …+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k</a:t>
            </a:r>
            <a:r>
              <a:rPr lang="en-US" altLang="es-PE" i="1"/>
              <a:t>x</a:t>
            </a:r>
            <a:r>
              <a:rPr lang="en-US" altLang="es-PE" baseline="-25000"/>
              <a:t>k</a:t>
            </a:r>
            <a:r>
              <a:rPr lang="en-US" altLang="es-PE"/>
              <a:t> + </a:t>
            </a:r>
            <a:r>
              <a:rPr lang="en-US" altLang="es-PE" i="1"/>
              <a:t>u</a:t>
            </a:r>
            <a:r>
              <a:rPr lang="en-US" altLang="es-PE"/>
              <a:t> + </a:t>
            </a:r>
            <a:r>
              <a:rPr lang="en-US" altLang="es-PE" i="1"/>
              <a:t>e</a:t>
            </a:r>
            <a:r>
              <a:rPr lang="en-US" altLang="es-PE" baseline="-25000"/>
              <a:t>0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When will OLS produce unbiased results?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</a:t>
            </a:r>
            <a:r>
              <a:rPr lang="en-US" altLang="es-PE" i="1"/>
              <a:t>e</a:t>
            </a:r>
            <a:r>
              <a:rPr lang="en-US" altLang="es-PE" baseline="-25000"/>
              <a:t>0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 baseline="-25000"/>
              <a:t>j</a:t>
            </a:r>
            <a:r>
              <a:rPr lang="en-US" altLang="es-PE"/>
              <a:t>, </a:t>
            </a:r>
            <a:r>
              <a:rPr lang="en-US" altLang="es-PE" i="1"/>
              <a:t>u</a:t>
            </a:r>
            <a:r>
              <a:rPr lang="en-US" altLang="es-PE"/>
              <a:t> are uncorrelated is unbiased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E(</a:t>
            </a:r>
            <a:r>
              <a:rPr lang="en-US" altLang="es-PE" i="1"/>
              <a:t>e</a:t>
            </a:r>
            <a:r>
              <a:rPr lang="en-US" altLang="es-PE" baseline="-25000"/>
              <a:t>0</a:t>
            </a:r>
            <a:r>
              <a:rPr lang="en-US" altLang="es-PE"/>
              <a:t>) </a:t>
            </a:r>
            <a:r>
              <a:rPr lang="en-US" altLang="es-PE">
                <a:cs typeface="Times New Roman" panose="02020603050405020304" pitchFamily="18" charset="0"/>
              </a:rPr>
              <a:t>≠ 0 then </a:t>
            </a:r>
            <a:r>
              <a:rPr lang="en-US" altLang="es-PE"/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will be biased, though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While unbiased, larger variances than with no measurement error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A58B485-92DF-4FAB-BE3D-004439EF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40E38D6-4FB0-44DD-88B2-20DAEF5D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D26F-BA37-4C8F-9FEC-D965C15C5287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691B2FC-FAF0-421F-9B36-230D0171B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Measurement Error in an Explanatory Variable</a:t>
            </a:r>
          </a:p>
        </p:txBody>
      </p:sp>
      <p:sp>
        <p:nvSpPr>
          <p:cNvPr id="972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9C6D31-D7DC-4CEB-98B3-5D5D78A4C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Define measurement error as </a:t>
            </a:r>
            <a:r>
              <a:rPr lang="en-US" altLang="es-PE" i="1"/>
              <a:t>e</a:t>
            </a:r>
            <a:r>
              <a:rPr lang="en-US" altLang="es-PE" baseline="-25000"/>
              <a:t>1</a:t>
            </a:r>
            <a:r>
              <a:rPr lang="en-US" altLang="es-PE"/>
              <a:t> =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 –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*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Assume E(</a:t>
            </a:r>
            <a:r>
              <a:rPr lang="en-US" altLang="es-PE" i="1"/>
              <a:t>e</a:t>
            </a:r>
            <a:r>
              <a:rPr lang="en-US" altLang="es-PE" baseline="-25000"/>
              <a:t>1</a:t>
            </a:r>
            <a:r>
              <a:rPr lang="en-US" altLang="es-PE"/>
              <a:t>) = 0 , E(</a:t>
            </a:r>
            <a:r>
              <a:rPr lang="en-US" altLang="es-PE" i="1"/>
              <a:t>y</a:t>
            </a:r>
            <a:r>
              <a:rPr lang="en-US" altLang="es-PE"/>
              <a:t>|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*,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) = E(</a:t>
            </a:r>
            <a:r>
              <a:rPr lang="en-US" altLang="es-PE" i="1"/>
              <a:t>y</a:t>
            </a:r>
            <a:r>
              <a:rPr lang="en-US" altLang="es-PE"/>
              <a:t>|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*)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Really estimating </a:t>
            </a:r>
            <a:r>
              <a:rPr lang="en-US" altLang="es-PE" i="1"/>
              <a:t>y</a:t>
            </a:r>
            <a:r>
              <a:rPr lang="en-US" altLang="es-PE"/>
              <a:t>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 + (</a:t>
            </a:r>
            <a:r>
              <a:rPr lang="en-US" altLang="es-PE" i="1"/>
              <a:t>u</a:t>
            </a:r>
            <a:r>
              <a:rPr lang="en-US" altLang="es-PE"/>
              <a:t> –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 i="1"/>
              <a:t>e</a:t>
            </a:r>
            <a:r>
              <a:rPr lang="en-US" altLang="es-PE" baseline="-25000"/>
              <a:t>1</a:t>
            </a:r>
            <a:r>
              <a:rPr lang="en-US" altLang="es-PE"/>
              <a:t>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effect of measurement error on OLS estimates depends on our assumption about the correlation between </a:t>
            </a:r>
            <a:r>
              <a:rPr lang="en-US" altLang="es-PE" i="1"/>
              <a:t>e</a:t>
            </a:r>
            <a:r>
              <a:rPr lang="en-US" altLang="es-PE" baseline="-25000"/>
              <a:t>1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Suppose Cov(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, </a:t>
            </a:r>
            <a:r>
              <a:rPr lang="en-US" altLang="es-PE" i="1"/>
              <a:t>e</a:t>
            </a:r>
            <a:r>
              <a:rPr lang="en-US" altLang="es-PE" baseline="-25000"/>
              <a:t>1</a:t>
            </a:r>
            <a:r>
              <a:rPr lang="en-US" altLang="es-PE"/>
              <a:t>) = 0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OLS remains unbiased, variances larger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782C5D99-1D41-4604-B838-4C3207C1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99DC8170-DDE4-462A-AF39-D843E771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F7D7-DC7D-4D69-B447-2735BBF4E6E9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FFABBC4B-080A-4439-BFF5-0CD772E8F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Measurement Error in an Explanatory Variable (cont)</a:t>
            </a:r>
          </a:p>
        </p:txBody>
      </p:sp>
      <p:sp>
        <p:nvSpPr>
          <p:cNvPr id="983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C490EC-4C84-4D01-8325-EF4C8ED5CD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/>
              <a:t> Suppose Cov(</a:t>
            </a:r>
            <a:r>
              <a:rPr lang="en-US" altLang="es-PE" sz="2800" i="1"/>
              <a:t>x</a:t>
            </a:r>
            <a:r>
              <a:rPr lang="en-US" altLang="es-PE" sz="2800" baseline="-25000"/>
              <a:t>1</a:t>
            </a:r>
            <a:r>
              <a:rPr lang="en-US" altLang="es-PE" sz="2800" baseline="30000"/>
              <a:t>*</a:t>
            </a:r>
            <a:r>
              <a:rPr lang="en-US" altLang="es-PE" sz="2800"/>
              <a:t>, </a:t>
            </a:r>
            <a:r>
              <a:rPr lang="en-US" altLang="es-PE" sz="2800" i="1"/>
              <a:t>e</a:t>
            </a:r>
            <a:r>
              <a:rPr lang="en-US" altLang="es-PE" sz="2800" baseline="-25000"/>
              <a:t>1</a:t>
            </a:r>
            <a:r>
              <a:rPr lang="en-US" altLang="es-PE" sz="2800"/>
              <a:t>) = 0, known as the classical errors-in-variables assumption, then</a:t>
            </a:r>
          </a:p>
          <a:p>
            <a:r>
              <a:rPr lang="en-US" altLang="es-PE" sz="2800"/>
              <a:t> Cov(</a:t>
            </a:r>
            <a:r>
              <a:rPr lang="en-US" altLang="es-PE" sz="2800" i="1"/>
              <a:t>x</a:t>
            </a:r>
            <a:r>
              <a:rPr lang="en-US" altLang="es-PE" sz="2800" baseline="-25000"/>
              <a:t>1</a:t>
            </a:r>
            <a:r>
              <a:rPr lang="en-US" altLang="es-PE" sz="2800"/>
              <a:t>, </a:t>
            </a:r>
            <a:r>
              <a:rPr lang="en-US" altLang="es-PE" sz="2800" i="1"/>
              <a:t>e</a:t>
            </a:r>
            <a:r>
              <a:rPr lang="en-US" altLang="es-PE" sz="2800" baseline="-25000"/>
              <a:t>1</a:t>
            </a:r>
            <a:r>
              <a:rPr lang="en-US" altLang="es-PE" sz="2800"/>
              <a:t>) = E(</a:t>
            </a:r>
            <a:r>
              <a:rPr lang="en-US" altLang="es-PE" sz="2800" i="1"/>
              <a:t>x</a:t>
            </a:r>
            <a:r>
              <a:rPr lang="en-US" altLang="es-PE" sz="2800" baseline="-25000"/>
              <a:t>1</a:t>
            </a:r>
            <a:r>
              <a:rPr lang="en-US" altLang="es-PE" sz="2800" i="1"/>
              <a:t>e</a:t>
            </a:r>
            <a:r>
              <a:rPr lang="en-US" altLang="es-PE" sz="2800" baseline="-25000"/>
              <a:t>1</a:t>
            </a:r>
            <a:r>
              <a:rPr lang="en-US" altLang="es-PE" sz="2800"/>
              <a:t>) = E(</a:t>
            </a:r>
            <a:r>
              <a:rPr lang="en-US" altLang="es-PE" sz="2800" i="1"/>
              <a:t>x</a:t>
            </a:r>
            <a:r>
              <a:rPr lang="en-US" altLang="es-PE" sz="2800" baseline="-25000"/>
              <a:t>1</a:t>
            </a:r>
            <a:r>
              <a:rPr lang="en-US" altLang="es-PE" sz="2800" baseline="30000"/>
              <a:t>*</a:t>
            </a:r>
            <a:r>
              <a:rPr lang="en-US" altLang="es-PE" sz="2800" i="1"/>
              <a:t>e</a:t>
            </a:r>
            <a:r>
              <a:rPr lang="en-US" altLang="es-PE" sz="2800" baseline="-25000"/>
              <a:t>1</a:t>
            </a:r>
            <a:r>
              <a:rPr lang="en-US" altLang="es-PE" sz="2800"/>
              <a:t>) + E(</a:t>
            </a:r>
            <a:r>
              <a:rPr lang="en-US" altLang="es-PE" sz="2800" i="1"/>
              <a:t>e</a:t>
            </a:r>
            <a:r>
              <a:rPr lang="en-US" altLang="es-PE" sz="2800" baseline="-25000"/>
              <a:t>1</a:t>
            </a:r>
            <a:r>
              <a:rPr lang="en-US" altLang="es-PE" sz="2800" baseline="30000"/>
              <a:t>2</a:t>
            </a:r>
            <a:r>
              <a:rPr lang="en-US" altLang="es-PE" sz="2800"/>
              <a:t>) = 0 + </a:t>
            </a:r>
            <a:r>
              <a:rPr lang="en-US" altLang="es-PE" sz="2800" i="1">
                <a:latin typeface="Symbol" panose="05050102010706020507" pitchFamily="18" charset="2"/>
              </a:rPr>
              <a:t>s</a:t>
            </a:r>
            <a:r>
              <a:rPr lang="en-US" altLang="es-PE" sz="2800" i="1" baseline="-25000"/>
              <a:t>e</a:t>
            </a:r>
            <a:r>
              <a:rPr lang="en-US" altLang="es-PE" sz="2800" baseline="30000"/>
              <a:t>2</a:t>
            </a:r>
            <a:endParaRPr lang="en-US" altLang="es-PE" sz="2800"/>
          </a:p>
          <a:p>
            <a:r>
              <a:rPr lang="en-US" altLang="es-PE" sz="2800" i="1"/>
              <a:t>x</a:t>
            </a:r>
            <a:r>
              <a:rPr lang="en-US" altLang="es-PE" sz="2800" baseline="-25000"/>
              <a:t>1</a:t>
            </a:r>
            <a:r>
              <a:rPr lang="en-US" altLang="es-PE" sz="2800"/>
              <a:t> is correlated with the error so estimate is biased</a:t>
            </a:r>
            <a:endParaRPr lang="en-US" altLang="es-PE" sz="2800" baseline="-25000"/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3A70F01E-DE33-42C8-B25C-AD02BED442C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219200" y="3917950"/>
          <a:ext cx="73914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3" imgW="2933640" imgH="939600" progId="Equation.3">
                  <p:embed/>
                </p:oleObj>
              </mc:Choice>
              <mc:Fallback>
                <p:oleObj name="Equation" r:id="rId3" imgW="293364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17950"/>
                        <a:ext cx="7391400" cy="236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DBA73BA-EE2B-47FA-B127-6C62E527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1F5F86C-E619-4EED-871F-11FFC6FC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4470-2106-48CB-BA82-2B25B0F8E61E}" type="slidenum">
              <a:rPr lang="en-US" altLang="es-PE"/>
              <a:pPr/>
              <a:t>16</a:t>
            </a:fld>
            <a:endParaRPr lang="en-US" altLang="es-PE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40E3203D-B1B7-472C-A72F-B75691D0D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Measurement Error in an Explanatory Variable (cont)</a:t>
            </a:r>
          </a:p>
        </p:txBody>
      </p:sp>
      <p:sp>
        <p:nvSpPr>
          <p:cNvPr id="993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1A1A824-E5C0-4BA6-AF91-54B48BF92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Notice that the multiplicative error is just Var(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*)/Var(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)</a:t>
            </a:r>
          </a:p>
          <a:p>
            <a:r>
              <a:rPr lang="en-US" altLang="es-PE"/>
              <a:t> Since Var(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*)/Var(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) &lt; 1, the estimate is biased toward zero – called attenuation bias</a:t>
            </a:r>
          </a:p>
          <a:p>
            <a:r>
              <a:rPr lang="en-US" altLang="es-PE"/>
              <a:t> It’s more complicated with a multiple regression, but can still expect attenuation bias with classical errors in variables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0AF5825-9213-435B-A656-B766B9A8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396EC28-381B-40A3-BFAF-0E3306C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1EC1-A839-41CE-87F2-CA4E1214879F}" type="slidenum">
              <a:rPr lang="en-US" altLang="es-PE"/>
              <a:pPr/>
              <a:t>17</a:t>
            </a:fld>
            <a:endParaRPr lang="en-US" altLang="es-PE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11D6391-D082-4F40-B1A8-D405F458E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Missing Data – Is it a Problem?</a:t>
            </a:r>
          </a:p>
        </p:txBody>
      </p:sp>
      <p:sp>
        <p:nvSpPr>
          <p:cNvPr id="1003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1C5BF10-2055-4B3C-B890-03AD97975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any observation is missing data on one of the variables in the model, it can’t be used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data is missing at random, using a sample restricted to observations with no missing values will be fine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 problem can arise if the data is missing systematically – say high income individuals refuse to provide income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76CF8F3-D97C-4B0C-8C4D-906449EC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40B8B1A-C869-4717-B872-69263551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3565-6E8F-4AC2-8BDF-67AB83CD9129}" type="slidenum">
              <a:rPr lang="en-US" altLang="es-PE"/>
              <a:pPr/>
              <a:t>18</a:t>
            </a:fld>
            <a:endParaRPr lang="en-US" altLang="es-PE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71A514E-FD45-46A5-9853-2F3D73B83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Nonrandom Samples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92CB90B-AD4F-4D71-A315-E66C7B81C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the sample is chosen on the basis of an </a:t>
            </a:r>
            <a:r>
              <a:rPr lang="en-US" altLang="es-PE" i="1"/>
              <a:t>x</a:t>
            </a:r>
            <a:r>
              <a:rPr lang="en-US" altLang="es-PE"/>
              <a:t> variable, then estimates are unbiased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the sample is chosen on the basis of the </a:t>
            </a:r>
            <a:r>
              <a:rPr lang="en-US" altLang="es-PE" i="1"/>
              <a:t>y</a:t>
            </a:r>
            <a:r>
              <a:rPr lang="en-US" altLang="es-PE"/>
              <a:t> variable, then we have sample selection bias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Sample selection can be more subtle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Say looking at wages for workers – since people choose to work this isn’t the same as wage offers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AAE863D-D685-4001-AD6D-6666B9A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F53C13B-BDB9-4025-8C08-BC0D3765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D4C4-19FE-4B94-8F92-2418A8B07507}" type="slidenum">
              <a:rPr lang="en-US" altLang="es-PE"/>
              <a:pPr/>
              <a:t>19</a:t>
            </a:fld>
            <a:endParaRPr lang="en-US" altLang="es-PE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B7BC1A3-697C-422B-98CE-AE3345609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Outliers</a:t>
            </a:r>
          </a:p>
        </p:txBody>
      </p:sp>
      <p:sp>
        <p:nvSpPr>
          <p:cNvPr id="1024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24ABF97-287D-4F58-998C-5A604874B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Sometimes an individual observation can be very different from the others, and can have a large effect on the outcome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Sometimes this outlier will simply be do to errors in data entry – one reason why looking at summary statistics is important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Sometimes the observation will just truly be very different from the others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EFD0218-C2E4-4C38-B5A8-A8BAB73B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01D59EA-E93F-412C-8365-73B0E665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FBDB-B99F-4B47-90D8-29D926967B11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90FF4D3-6C85-45FD-896C-AEE2FA381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Functional Form</a:t>
            </a:r>
          </a:p>
        </p:txBody>
      </p:sp>
      <p:sp>
        <p:nvSpPr>
          <p:cNvPr id="849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A9A22-A208-4643-9540-B6B60675F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We’ve seen that a linear regression can really fit nonlinear relationships</a:t>
            </a:r>
          </a:p>
          <a:p>
            <a:r>
              <a:rPr lang="en-US" altLang="es-PE"/>
              <a:t> Can use logs on RHS, LHS or both</a:t>
            </a:r>
          </a:p>
          <a:p>
            <a:r>
              <a:rPr lang="en-US" altLang="es-PE"/>
              <a:t> Can use quadratic forms of </a:t>
            </a:r>
            <a:r>
              <a:rPr lang="en-US" altLang="es-PE" i="1"/>
              <a:t>x</a:t>
            </a:r>
            <a:r>
              <a:rPr lang="en-US" altLang="es-PE"/>
              <a:t>’s </a:t>
            </a:r>
          </a:p>
          <a:p>
            <a:r>
              <a:rPr lang="en-US" altLang="es-PE"/>
              <a:t> Can use interactions of </a:t>
            </a:r>
            <a:r>
              <a:rPr lang="en-US" altLang="es-PE" i="1"/>
              <a:t>x</a:t>
            </a:r>
            <a:r>
              <a:rPr lang="en-US" altLang="es-PE"/>
              <a:t>’s</a:t>
            </a:r>
          </a:p>
          <a:p>
            <a:r>
              <a:rPr lang="en-US" altLang="es-PE"/>
              <a:t> How do we know if we’ve gotten the right functional form for our model?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7F4A443-9FF3-43C4-90B5-FF289C95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DA95273-B161-46C5-9612-7776E398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2A72A-BD13-4F72-864E-C23B78D76E23}" type="slidenum">
              <a:rPr lang="en-US" altLang="es-PE"/>
              <a:pPr/>
              <a:t>20</a:t>
            </a:fld>
            <a:endParaRPr lang="en-US" altLang="es-PE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FC411FF4-474A-4D1F-AE3C-B1B89217D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Outliers (continued)</a:t>
            </a:r>
          </a:p>
        </p:txBody>
      </p:sp>
      <p:sp>
        <p:nvSpPr>
          <p:cNvPr id="1034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1A7074-D1B6-4750-AE3C-049F27404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Not unreasonable to fix observations where it’s clear there was just an extra zero entered or left off, etc.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Not unreasonable to drop observations that appear to be extreme outliers, although readers may prefer to see estimates with and without the outliers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Can use Stata to investigate outliers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E5884EB-3834-4255-BFA0-5865CE43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BB69D85-306E-4467-90B6-020F79EA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D561-9414-4BA0-8E93-910A49C5D487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F7F35C8-1CB1-4A0D-9658-872ED4FFE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Functional Form (continued)</a:t>
            </a:r>
          </a:p>
        </p:txBody>
      </p:sp>
      <p:sp>
        <p:nvSpPr>
          <p:cNvPr id="860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C20B40-B55D-46C5-80B1-2C4D6BD25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First, use economic theory to guide you</a:t>
            </a:r>
          </a:p>
          <a:p>
            <a:r>
              <a:rPr lang="en-US" altLang="es-PE"/>
              <a:t> Think about the interpretation </a:t>
            </a:r>
          </a:p>
          <a:p>
            <a:r>
              <a:rPr lang="en-US" altLang="es-PE"/>
              <a:t> Does it make more sense for </a:t>
            </a:r>
            <a:r>
              <a:rPr lang="en-US" altLang="es-PE" i="1"/>
              <a:t>x</a:t>
            </a:r>
            <a:r>
              <a:rPr lang="en-US" altLang="es-PE"/>
              <a:t> to affect </a:t>
            </a:r>
            <a:r>
              <a:rPr lang="en-US" altLang="es-PE" i="1"/>
              <a:t>y</a:t>
            </a:r>
            <a:r>
              <a:rPr lang="en-US" altLang="es-PE"/>
              <a:t> in percentage (use logs) or absolute terms?</a:t>
            </a:r>
          </a:p>
          <a:p>
            <a:r>
              <a:rPr lang="en-US" altLang="es-PE"/>
              <a:t> Does it make more sense for the derivative of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 to vary with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 (quadratic) or with </a:t>
            </a:r>
            <a:r>
              <a:rPr lang="en-US" altLang="es-PE" i="1"/>
              <a:t>x</a:t>
            </a:r>
            <a:r>
              <a:rPr lang="en-US" altLang="es-PE" baseline="-25000"/>
              <a:t>2</a:t>
            </a:r>
            <a:r>
              <a:rPr lang="en-US" altLang="es-PE"/>
              <a:t> (interactions) or to be fixed?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71E58F6-7BDA-471F-84B8-C1E7238E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3332799-1DAB-423E-B4E3-8B31232F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1110D-64A6-4C3E-A4D4-6EEDBB9C61D2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12E7E76-AFF0-444D-894F-F06FF1476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Functional Form (continued)</a:t>
            </a:r>
          </a:p>
        </p:txBody>
      </p:sp>
      <p:sp>
        <p:nvSpPr>
          <p:cNvPr id="870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9221B45-968E-4293-B34D-0A61C5428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We already know how to test joint exclusion restrictions to see if higher order terms or interactions belong in the model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It can be tedious to add and test extra terms, plus may find a square term matters when really using logs would be even better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 test of functional form is Ramsey’s regression specification error test (RESET)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D09C6019-5165-4EAD-B75C-AF0A9FD9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55A2542-AAA1-46E6-8489-D529E3FD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E08F-6FB4-4C65-97E7-E474FD3B293A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C1FC59E9-747C-4256-8866-8D8861C49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Ramsey’s RESET</a:t>
            </a:r>
          </a:p>
        </p:txBody>
      </p:sp>
      <p:sp>
        <p:nvSpPr>
          <p:cNvPr id="880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F2F9DD-B240-4AB0-A214-051F0FE8A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91000"/>
          </a:xfrm>
        </p:spPr>
        <p:txBody>
          <a:bodyPr/>
          <a:lstStyle/>
          <a:p>
            <a:r>
              <a:rPr lang="en-US" altLang="es-PE"/>
              <a:t> RESET relies on a trick similar to the special form of the White test</a:t>
            </a:r>
          </a:p>
          <a:p>
            <a:r>
              <a:rPr lang="en-US" altLang="es-PE"/>
              <a:t> Instead of adding functions of the </a:t>
            </a:r>
            <a:r>
              <a:rPr lang="en-US" altLang="es-PE" i="1"/>
              <a:t>x</a:t>
            </a:r>
            <a:r>
              <a:rPr lang="en-US" altLang="es-PE"/>
              <a:t>’s directly, we add and test functions of </a:t>
            </a:r>
            <a:r>
              <a:rPr lang="en-US" altLang="es-PE" i="1">
                <a:cs typeface="Times New Roman" panose="02020603050405020304" pitchFamily="18" charset="0"/>
              </a:rPr>
              <a:t>ŷ</a:t>
            </a:r>
            <a:endParaRPr lang="en-US" altLang="es-PE">
              <a:cs typeface="Times New Roman" panose="02020603050405020304" pitchFamily="18" charset="0"/>
            </a:endParaRPr>
          </a:p>
          <a:p>
            <a:r>
              <a:rPr lang="en-US" altLang="es-PE">
                <a:cs typeface="Times New Roman" panose="02020603050405020304" pitchFamily="18" charset="0"/>
              </a:rPr>
              <a:t>  So, estimate </a:t>
            </a:r>
            <a:r>
              <a:rPr lang="en-US" altLang="es-PE" i="1">
                <a:cs typeface="Times New Roman" panose="02020603050405020304" pitchFamily="18" charset="0"/>
              </a:rPr>
              <a:t>y</a:t>
            </a:r>
            <a:r>
              <a:rPr lang="en-US" altLang="es-PE">
                <a:cs typeface="Times New Roman" panose="02020603050405020304" pitchFamily="18" charset="0"/>
              </a:rPr>
              <a:t> = </a:t>
            </a:r>
            <a:r>
              <a:rPr lang="en-US" altLang="es-PE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 baseline="-25000">
                <a:cs typeface="Times New Roman" panose="02020603050405020304" pitchFamily="18" charset="0"/>
              </a:rPr>
              <a:t>0</a:t>
            </a:r>
            <a:r>
              <a:rPr lang="en-US" altLang="es-PE">
                <a:cs typeface="Times New Roman" panose="02020603050405020304" pitchFamily="18" charset="0"/>
              </a:rPr>
              <a:t> + </a:t>
            </a:r>
            <a:r>
              <a:rPr lang="en-US" altLang="es-PE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 baseline="-25000">
                <a:cs typeface="Times New Roman" panose="02020603050405020304" pitchFamily="18" charset="0"/>
              </a:rPr>
              <a:t>1</a:t>
            </a:r>
            <a:r>
              <a:rPr lang="en-US" altLang="es-PE" i="1">
                <a:cs typeface="Times New Roman" panose="02020603050405020304" pitchFamily="18" charset="0"/>
              </a:rPr>
              <a:t>x</a:t>
            </a:r>
            <a:r>
              <a:rPr lang="en-US" altLang="es-PE" baseline="-25000">
                <a:cs typeface="Times New Roman" panose="02020603050405020304" pitchFamily="18" charset="0"/>
              </a:rPr>
              <a:t>1</a:t>
            </a:r>
            <a:r>
              <a:rPr lang="en-US" altLang="es-PE">
                <a:cs typeface="Times New Roman" panose="02020603050405020304" pitchFamily="18" charset="0"/>
              </a:rPr>
              <a:t> + … + </a:t>
            </a:r>
            <a:r>
              <a:rPr lang="en-US" altLang="es-PE">
                <a:latin typeface="Symbol" panose="05050102010706020507" pitchFamily="18" charset="2"/>
                <a:cs typeface="Times New Roman" panose="02020603050405020304" pitchFamily="18" charset="0"/>
              </a:rPr>
              <a:t>b</a:t>
            </a:r>
            <a:r>
              <a:rPr lang="en-US" altLang="es-PE" baseline="-25000">
                <a:cs typeface="Times New Roman" panose="02020603050405020304" pitchFamily="18" charset="0"/>
              </a:rPr>
              <a:t>k</a:t>
            </a:r>
            <a:r>
              <a:rPr lang="en-US" altLang="es-PE" i="1">
                <a:cs typeface="Times New Roman" panose="02020603050405020304" pitchFamily="18" charset="0"/>
              </a:rPr>
              <a:t>x</a:t>
            </a:r>
            <a:r>
              <a:rPr lang="en-US" altLang="es-PE" baseline="-25000">
                <a:cs typeface="Times New Roman" panose="02020603050405020304" pitchFamily="18" charset="0"/>
              </a:rPr>
              <a:t>k</a:t>
            </a:r>
            <a:r>
              <a:rPr lang="en-US" altLang="es-PE">
                <a:cs typeface="Times New Roman" panose="02020603050405020304" pitchFamily="18" charset="0"/>
              </a:rPr>
              <a:t> + </a:t>
            </a:r>
            <a:r>
              <a:rPr lang="en-US" altLang="es-PE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es-PE" baseline="-25000">
                <a:cs typeface="Times New Roman" panose="02020603050405020304" pitchFamily="18" charset="0"/>
              </a:rPr>
              <a:t>1</a:t>
            </a:r>
            <a:r>
              <a:rPr lang="en-US" altLang="es-PE" i="1">
                <a:cs typeface="Times New Roman" panose="02020603050405020304" pitchFamily="18" charset="0"/>
              </a:rPr>
              <a:t>ŷ</a:t>
            </a:r>
            <a:r>
              <a:rPr lang="en-US" altLang="es-PE" baseline="30000">
                <a:cs typeface="Times New Roman" panose="02020603050405020304" pitchFamily="18" charset="0"/>
              </a:rPr>
              <a:t>2</a:t>
            </a:r>
            <a:r>
              <a:rPr lang="en-US" altLang="es-PE" i="1">
                <a:cs typeface="Times New Roman" panose="02020603050405020304" pitchFamily="18" charset="0"/>
              </a:rPr>
              <a:t> + </a:t>
            </a:r>
            <a:r>
              <a:rPr lang="en-US" altLang="es-PE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es-PE" baseline="-25000">
                <a:cs typeface="Times New Roman" panose="02020603050405020304" pitchFamily="18" charset="0"/>
              </a:rPr>
              <a:t>1</a:t>
            </a:r>
            <a:r>
              <a:rPr lang="en-US" altLang="es-PE" i="1">
                <a:cs typeface="Times New Roman" panose="02020603050405020304" pitchFamily="18" charset="0"/>
              </a:rPr>
              <a:t>ŷ</a:t>
            </a:r>
            <a:r>
              <a:rPr lang="en-US" altLang="es-PE" baseline="30000">
                <a:cs typeface="Times New Roman" panose="02020603050405020304" pitchFamily="18" charset="0"/>
              </a:rPr>
              <a:t>3</a:t>
            </a:r>
            <a:r>
              <a:rPr lang="en-US" altLang="es-PE" i="1">
                <a:cs typeface="Times New Roman" panose="02020603050405020304" pitchFamily="18" charset="0"/>
              </a:rPr>
              <a:t> +error</a:t>
            </a:r>
            <a:r>
              <a:rPr lang="en-US" altLang="es-PE">
                <a:cs typeface="Times New Roman" panose="02020603050405020304" pitchFamily="18" charset="0"/>
              </a:rPr>
              <a:t> and test</a:t>
            </a:r>
          </a:p>
          <a:p>
            <a:r>
              <a:rPr lang="en-US" altLang="es-PE">
                <a:cs typeface="Times New Roman" panose="02020603050405020304" pitchFamily="18" charset="0"/>
              </a:rPr>
              <a:t> H</a:t>
            </a:r>
            <a:r>
              <a:rPr lang="en-US" altLang="es-PE" baseline="-25000">
                <a:cs typeface="Times New Roman" panose="02020603050405020304" pitchFamily="18" charset="0"/>
              </a:rPr>
              <a:t>0</a:t>
            </a:r>
            <a:r>
              <a:rPr lang="en-US" altLang="es-PE">
                <a:cs typeface="Times New Roman" panose="02020603050405020304" pitchFamily="18" charset="0"/>
              </a:rPr>
              <a:t>: </a:t>
            </a:r>
            <a:r>
              <a:rPr lang="en-US" altLang="es-PE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es-PE" baseline="-25000">
                <a:cs typeface="Times New Roman" panose="02020603050405020304" pitchFamily="18" charset="0"/>
              </a:rPr>
              <a:t>1</a:t>
            </a:r>
            <a:r>
              <a:rPr lang="en-US" altLang="es-PE">
                <a:cs typeface="Times New Roman" panose="02020603050405020304" pitchFamily="18" charset="0"/>
              </a:rPr>
              <a:t> = 0, </a:t>
            </a:r>
            <a:r>
              <a:rPr lang="en-US" altLang="es-PE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altLang="es-PE" baseline="-25000">
                <a:cs typeface="Times New Roman" panose="02020603050405020304" pitchFamily="18" charset="0"/>
              </a:rPr>
              <a:t>2</a:t>
            </a:r>
            <a:r>
              <a:rPr lang="en-US" altLang="es-PE">
                <a:cs typeface="Times New Roman" panose="02020603050405020304" pitchFamily="18" charset="0"/>
              </a:rPr>
              <a:t> = 0 using </a:t>
            </a:r>
            <a:r>
              <a:rPr lang="en-US" altLang="es-PE" i="1">
                <a:cs typeface="Times New Roman" panose="02020603050405020304" pitchFamily="18" charset="0"/>
              </a:rPr>
              <a:t>F</a:t>
            </a:r>
            <a:r>
              <a:rPr lang="en-US" altLang="es-PE">
                <a:cs typeface="Times New Roman" panose="02020603050405020304" pitchFamily="18" charset="0"/>
              </a:rPr>
              <a:t>~</a:t>
            </a:r>
            <a:r>
              <a:rPr lang="en-US" altLang="es-PE" i="1">
                <a:cs typeface="Times New Roman" panose="02020603050405020304" pitchFamily="18" charset="0"/>
              </a:rPr>
              <a:t>F</a:t>
            </a:r>
            <a:r>
              <a:rPr lang="en-US" altLang="es-PE" baseline="-25000">
                <a:cs typeface="Times New Roman" panose="02020603050405020304" pitchFamily="18" charset="0"/>
              </a:rPr>
              <a:t>2,n-k-3</a:t>
            </a:r>
            <a:r>
              <a:rPr lang="en-US" altLang="es-PE">
                <a:cs typeface="Times New Roman" panose="02020603050405020304" pitchFamily="18" charset="0"/>
              </a:rPr>
              <a:t> or </a:t>
            </a:r>
            <a:r>
              <a:rPr lang="en-US" altLang="es-PE" i="1">
                <a:cs typeface="Times New Roman" panose="02020603050405020304" pitchFamily="18" charset="0"/>
              </a:rPr>
              <a:t>LM</a:t>
            </a:r>
            <a:r>
              <a:rPr lang="en-US" altLang="es-PE">
                <a:cs typeface="Times New Roman" panose="02020603050405020304" pitchFamily="18" charset="0"/>
              </a:rPr>
              <a:t>~χ</a:t>
            </a:r>
            <a:r>
              <a:rPr lang="en-US" altLang="es-PE" baseline="30000">
                <a:cs typeface="Times New Roman" panose="02020603050405020304" pitchFamily="18" charset="0"/>
              </a:rPr>
              <a:t>2</a:t>
            </a:r>
            <a:r>
              <a:rPr lang="en-US" altLang="es-PE" baseline="-25000"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50E3C48-8A46-47EC-A7D5-3815FCD3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71598E8-C928-4800-A84F-C9AC982F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00A2B-1368-4BBF-AA09-064E1B7A53A6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1EA5DA-5C16-4E4F-89B2-DC38791DF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Nonnested Alternative Tests</a:t>
            </a:r>
          </a:p>
        </p:txBody>
      </p:sp>
      <p:sp>
        <p:nvSpPr>
          <p:cNvPr id="890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5D5614-F35A-41A7-8B11-E15454900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If the models have the same dependent variables, but nonnested </a:t>
            </a:r>
            <a:r>
              <a:rPr lang="en-US" altLang="es-PE" i="1"/>
              <a:t>x</a:t>
            </a:r>
            <a:r>
              <a:rPr lang="en-US" altLang="es-PE"/>
              <a:t>’s could still just make a giant model with the </a:t>
            </a:r>
            <a:r>
              <a:rPr lang="en-US" altLang="es-PE" i="1"/>
              <a:t>x</a:t>
            </a:r>
            <a:r>
              <a:rPr lang="en-US" altLang="es-PE"/>
              <a:t>’s from both and test joint exclusion restrictions that lead to one model or the other</a:t>
            </a:r>
          </a:p>
          <a:p>
            <a:r>
              <a:rPr lang="en-US" altLang="es-PE"/>
              <a:t> An alternative, the Davidson-MacKinnon test, uses </a:t>
            </a:r>
            <a:r>
              <a:rPr lang="en-US" altLang="es-PE" i="1">
                <a:cs typeface="Times New Roman" panose="02020603050405020304" pitchFamily="18" charset="0"/>
              </a:rPr>
              <a:t>ŷ</a:t>
            </a:r>
            <a:r>
              <a:rPr lang="en-US" altLang="es-PE">
                <a:cs typeface="Times New Roman" panose="02020603050405020304" pitchFamily="18" charset="0"/>
              </a:rPr>
              <a:t> from one model as regressor in the second model and tests for significance</a:t>
            </a:r>
            <a:endParaRPr lang="en-US" altLang="es-P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4882900-2EE5-4DE2-8902-ECE98847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756352A-4AE1-4605-AD99-2077BBFC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2C46-0D91-4CA8-8DE6-12292714F2EF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9E54F50-00B6-4002-94BF-621663251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Nonnested Alternatives (cont)</a:t>
            </a:r>
          </a:p>
        </p:txBody>
      </p:sp>
      <p:sp>
        <p:nvSpPr>
          <p:cNvPr id="901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12BE4E-2F81-446B-97D2-7A8C541F1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More difficult if one model uses </a:t>
            </a:r>
            <a:r>
              <a:rPr lang="en-US" altLang="es-PE" i="1"/>
              <a:t>y</a:t>
            </a:r>
            <a:r>
              <a:rPr lang="en-US" altLang="es-PE"/>
              <a:t> and the other uses ln(</a:t>
            </a:r>
            <a:r>
              <a:rPr lang="en-US" altLang="es-PE" i="1"/>
              <a:t>y</a:t>
            </a:r>
            <a:r>
              <a:rPr lang="en-US" altLang="es-PE"/>
              <a:t>)</a:t>
            </a:r>
          </a:p>
          <a:p>
            <a:r>
              <a:rPr lang="en-US" altLang="es-PE"/>
              <a:t> Can follow same basic logic and transform predicted ln(</a:t>
            </a:r>
            <a:r>
              <a:rPr lang="en-US" altLang="es-PE" i="1"/>
              <a:t>y</a:t>
            </a:r>
            <a:r>
              <a:rPr lang="en-US" altLang="es-PE"/>
              <a:t>) to get </a:t>
            </a:r>
            <a:r>
              <a:rPr lang="en-US" altLang="es-PE" i="1">
                <a:cs typeface="Times New Roman" panose="02020603050405020304" pitchFamily="18" charset="0"/>
              </a:rPr>
              <a:t>ŷ</a:t>
            </a:r>
            <a:r>
              <a:rPr lang="en-US" altLang="es-PE">
                <a:cs typeface="Times New Roman" panose="02020603050405020304" pitchFamily="18" charset="0"/>
              </a:rPr>
              <a:t> for the second step</a:t>
            </a:r>
          </a:p>
          <a:p>
            <a:r>
              <a:rPr lang="en-US" altLang="es-PE">
                <a:cs typeface="Times New Roman" panose="02020603050405020304" pitchFamily="18" charset="0"/>
              </a:rPr>
              <a:t> In any case, Davidson-MacKinnon test may reject neither or both models rather than clearly preferring one specification</a:t>
            </a:r>
            <a:endParaRPr lang="en-US" altLang="es-PE" i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DD565D8-75D4-4586-AA7B-E7BD6B2E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DA44F54-BD72-496F-9432-250D19EC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0A6A8-4AE6-4899-93B1-716ECE6900E6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C978DA0B-1183-4B78-A798-BBC935E44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Proxy Variables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0884AA-3F83-4F26-AC95-39A6F9054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What if model is misspecified because no data is available on an important </a:t>
            </a:r>
            <a:r>
              <a:rPr lang="en-US" altLang="es-PE" i="1"/>
              <a:t>x</a:t>
            </a:r>
            <a:r>
              <a:rPr lang="en-US" altLang="es-PE"/>
              <a:t> variable?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It may be possible to avoid omitted variable bias by using a proxy variable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A proxy variable must be related to the unobservable variable – for example: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* =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3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 + </a:t>
            </a:r>
            <a:r>
              <a:rPr lang="en-US" altLang="es-PE" i="1"/>
              <a:t>v</a:t>
            </a:r>
            <a:r>
              <a:rPr lang="en-US" altLang="es-PE" baseline="-25000"/>
              <a:t>3</a:t>
            </a:r>
            <a:r>
              <a:rPr lang="en-US" altLang="es-PE"/>
              <a:t>, where * implies unobserved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Now suppose we just substitute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 for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*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08FC2C4-DB9C-4447-AF55-E2513EF6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C7DD96F-8FAF-4F2B-A045-AA7ED3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3741-1599-4431-9577-C4623C17EFC5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3FC812A-FEB1-47E6-B913-335B4657D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Proxy Variables (continued)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B1FCA26-A30C-4B87-814E-9710AB768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What do we need for for this solution to give us consistent estimates of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/>
              <a:t> and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/>
              <a:t>?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E(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* |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, </a:t>
            </a:r>
            <a:r>
              <a:rPr lang="en-US" altLang="es-PE" i="1"/>
              <a:t>x</a:t>
            </a:r>
            <a:r>
              <a:rPr lang="en-US" altLang="es-PE" baseline="-25000"/>
              <a:t>2</a:t>
            </a:r>
            <a:r>
              <a:rPr lang="en-US" altLang="es-PE"/>
              <a:t>,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) = E(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* |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) =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3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 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That is, u is uncorrelated with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, </a:t>
            </a:r>
            <a:r>
              <a:rPr lang="en-US" altLang="es-PE" i="1"/>
              <a:t>x</a:t>
            </a:r>
            <a:r>
              <a:rPr lang="en-US" altLang="es-PE" baseline="-25000"/>
              <a:t>2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* and </a:t>
            </a:r>
            <a:r>
              <a:rPr lang="en-US" altLang="es-PE" i="1"/>
              <a:t>v</a:t>
            </a:r>
            <a:r>
              <a:rPr lang="en-US" altLang="es-PE" baseline="-25000"/>
              <a:t>3</a:t>
            </a:r>
            <a:r>
              <a:rPr lang="en-US" altLang="es-PE"/>
              <a:t> is uncorrelated with 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, </a:t>
            </a:r>
            <a:r>
              <a:rPr lang="en-US" altLang="es-PE" i="1"/>
              <a:t>x</a:t>
            </a:r>
            <a:r>
              <a:rPr lang="en-US" altLang="es-PE" baseline="-25000"/>
              <a:t>2</a:t>
            </a:r>
            <a:r>
              <a:rPr lang="en-US" altLang="es-PE"/>
              <a:t> and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So really running </a:t>
            </a:r>
            <a:r>
              <a:rPr lang="en-US" altLang="es-PE" i="1"/>
              <a:t>y</a:t>
            </a:r>
            <a:r>
              <a:rPr lang="en-US" altLang="es-PE"/>
              <a:t> = 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0</a:t>
            </a:r>
            <a:r>
              <a:rPr lang="en-US" altLang="es-PE"/>
              <a:t>)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1</a:t>
            </a:r>
            <a:r>
              <a:rPr lang="en-US" altLang="es-PE" i="1"/>
              <a:t>x</a:t>
            </a:r>
            <a:r>
              <a:rPr lang="en-US" altLang="es-PE" baseline="-25000"/>
              <a:t>1</a:t>
            </a:r>
            <a:r>
              <a:rPr lang="en-US" altLang="es-PE"/>
              <a:t>+ 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2</a:t>
            </a:r>
            <a:r>
              <a:rPr lang="en-US" altLang="es-PE" i="1"/>
              <a:t>x</a:t>
            </a:r>
            <a:r>
              <a:rPr lang="en-US" altLang="es-PE" baseline="-25000"/>
              <a:t>2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3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 + (</a:t>
            </a:r>
            <a:r>
              <a:rPr lang="en-US" altLang="es-PE" i="1"/>
              <a:t>u</a:t>
            </a:r>
            <a:r>
              <a:rPr lang="en-US" altLang="es-PE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3</a:t>
            </a:r>
            <a:r>
              <a:rPr lang="en-US" altLang="es-PE" i="1"/>
              <a:t>v</a:t>
            </a:r>
            <a:r>
              <a:rPr lang="en-US" altLang="es-PE" baseline="-25000"/>
              <a:t>3</a:t>
            </a:r>
            <a:r>
              <a:rPr lang="en-US" altLang="es-PE"/>
              <a:t>) and have just redefined intercept, error term </a:t>
            </a:r>
            <a:r>
              <a:rPr lang="en-US" altLang="es-PE" i="1"/>
              <a:t>x</a:t>
            </a:r>
            <a:r>
              <a:rPr lang="en-US" altLang="es-PE" baseline="-25000"/>
              <a:t>3</a:t>
            </a:r>
            <a:r>
              <a:rPr lang="en-US" altLang="es-PE"/>
              <a:t> coefficient</a:t>
            </a:r>
            <a:endParaRPr lang="en-US" altLang="es-PE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975</TotalTime>
  <Words>1499</Words>
  <Application>Microsoft Office PowerPoint</Application>
  <PresentationFormat>Presentación en pantalla (4:3)</PresentationFormat>
  <Paragraphs>134</Paragraphs>
  <Slides>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Times New Roman</vt:lpstr>
      <vt:lpstr>Wingdings</vt:lpstr>
      <vt:lpstr>Symbol</vt:lpstr>
      <vt:lpstr>Blueprint</vt:lpstr>
      <vt:lpstr>Microsoft Equation 3.0</vt:lpstr>
      <vt:lpstr>Presentación de PowerPoint</vt:lpstr>
      <vt:lpstr>Functional Form</vt:lpstr>
      <vt:lpstr>Functional Form (continued)</vt:lpstr>
      <vt:lpstr>Functional Form (continued)</vt:lpstr>
      <vt:lpstr>Ramsey’s RESET</vt:lpstr>
      <vt:lpstr>Nonnested Alternative Tests</vt:lpstr>
      <vt:lpstr>Nonnested Alternatives (cont)</vt:lpstr>
      <vt:lpstr>Proxy Variables</vt:lpstr>
      <vt:lpstr>Proxy Variables (continued)</vt:lpstr>
      <vt:lpstr>Proxy Variables (continued)</vt:lpstr>
      <vt:lpstr>Lagged Dependent Variables</vt:lpstr>
      <vt:lpstr>Measurement Error</vt:lpstr>
      <vt:lpstr>Measurement Error in a Dependent Variable</vt:lpstr>
      <vt:lpstr>Measurement Error in an Explanatory Variable</vt:lpstr>
      <vt:lpstr>Measurement Error in an Explanatory Variable (cont)</vt:lpstr>
      <vt:lpstr>Measurement Error in an Explanatory Variable (cont)</vt:lpstr>
      <vt:lpstr>Missing Data – Is it a Problem?</vt:lpstr>
      <vt:lpstr>Nonrandom Samples</vt:lpstr>
      <vt:lpstr>Outliers</vt:lpstr>
      <vt:lpstr>Outliers (continued)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25</cp:revision>
  <cp:lastPrinted>1601-01-01T00:00:00Z</cp:lastPrinted>
  <dcterms:created xsi:type="dcterms:W3CDTF">1999-10-02T17:37:41Z</dcterms:created>
  <dcterms:modified xsi:type="dcterms:W3CDTF">2020-02-04T23:17:44Z</dcterms:modified>
</cp:coreProperties>
</file>