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4F2809A6-2BC2-43DF-AA3A-F84A840036B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9A3EAF6-9846-4CE5-8D53-09FC547FCB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B3609AA5-CEEC-40F6-AB6D-8F5B3D5F5E43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446B94E5-3381-4FA9-8433-EDC843073CD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text styles</a:t>
            </a:r>
          </a:p>
          <a:p>
            <a:pPr lvl="1"/>
            <a:r>
              <a:rPr lang="en-US" altLang="es-PE"/>
              <a:t>Second level</a:t>
            </a:r>
          </a:p>
          <a:p>
            <a:pPr lvl="2"/>
            <a:r>
              <a:rPr lang="en-US" altLang="es-PE"/>
              <a:t>Third level</a:t>
            </a:r>
          </a:p>
          <a:p>
            <a:pPr lvl="3"/>
            <a:r>
              <a:rPr lang="en-US" altLang="es-PE"/>
              <a:t>Fourth level</a:t>
            </a:r>
          </a:p>
          <a:p>
            <a:pPr lvl="4"/>
            <a:r>
              <a:rPr lang="en-US" altLang="es-PE"/>
              <a:t>Fifth level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8C51E102-5494-45D2-AEE5-528C5C11489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1CA67C1B-950B-490B-821E-0044342582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3F2CAA0-9669-4F1C-9EBA-CC4B35D5194B}" type="slidenum">
              <a:rPr lang="en-US" altLang="es-PE"/>
              <a:pPr/>
              <a:t>‹Nº›</a:t>
            </a:fld>
            <a:endParaRPr lang="en-U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1" name="Group 77">
            <a:extLst>
              <a:ext uri="{FF2B5EF4-FFF2-40B4-BE49-F238E27FC236}">
                <a16:creationId xmlns:a16="http://schemas.microsoft.com/office/drawing/2014/main" id="{154C07FB-593F-48F0-8725-6A60601EF4D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6146" name="Group 2">
              <a:extLst>
                <a:ext uri="{FF2B5EF4-FFF2-40B4-BE49-F238E27FC236}">
                  <a16:creationId xmlns:a16="http://schemas.microsoft.com/office/drawing/2014/main" id="{E228F29D-E72E-4949-8DF0-FC34628420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DAF02E2-232F-4E24-9384-E776F3A0BEEF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grpSp>
            <p:nvGrpSpPr>
              <p:cNvPr id="6148" name="Group 4">
                <a:extLst>
                  <a:ext uri="{FF2B5EF4-FFF2-40B4-BE49-F238E27FC236}">
                    <a16:creationId xmlns:a16="http://schemas.microsoft.com/office/drawing/2014/main" id="{5CB363D5-72E9-4C79-B080-3443B8858BD7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6149" name="Line 5">
                  <a:extLst>
                    <a:ext uri="{FF2B5EF4-FFF2-40B4-BE49-F238E27FC236}">
                      <a16:creationId xmlns:a16="http://schemas.microsoft.com/office/drawing/2014/main" id="{0CE2A730-1881-429C-802D-016A5E8B2D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0" name="Line 6">
                  <a:extLst>
                    <a:ext uri="{FF2B5EF4-FFF2-40B4-BE49-F238E27FC236}">
                      <a16:creationId xmlns:a16="http://schemas.microsoft.com/office/drawing/2014/main" id="{71F9485C-7149-4478-B1E8-ACB0FBC4DC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1" name="Line 7">
                  <a:extLst>
                    <a:ext uri="{FF2B5EF4-FFF2-40B4-BE49-F238E27FC236}">
                      <a16:creationId xmlns:a16="http://schemas.microsoft.com/office/drawing/2014/main" id="{DA2D9DBD-3D9B-4D53-B0D9-E01FD08D32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2" name="Line 8">
                  <a:extLst>
                    <a:ext uri="{FF2B5EF4-FFF2-40B4-BE49-F238E27FC236}">
                      <a16:creationId xmlns:a16="http://schemas.microsoft.com/office/drawing/2014/main" id="{0F5551C2-ADCB-4C7B-B934-6F577D7FB1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3" name="Line 9">
                  <a:extLst>
                    <a:ext uri="{FF2B5EF4-FFF2-40B4-BE49-F238E27FC236}">
                      <a16:creationId xmlns:a16="http://schemas.microsoft.com/office/drawing/2014/main" id="{9CB78516-C68E-45D0-8EC6-60BF5A8D81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4" name="Line 10">
                  <a:extLst>
                    <a:ext uri="{FF2B5EF4-FFF2-40B4-BE49-F238E27FC236}">
                      <a16:creationId xmlns:a16="http://schemas.microsoft.com/office/drawing/2014/main" id="{1B478891-1FA5-4C0B-8532-F71BD4B943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5" name="Line 11">
                  <a:extLst>
                    <a:ext uri="{FF2B5EF4-FFF2-40B4-BE49-F238E27FC236}">
                      <a16:creationId xmlns:a16="http://schemas.microsoft.com/office/drawing/2014/main" id="{509B5DE3-6952-42DD-A5C9-8FF3F67E40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6" name="Line 12">
                  <a:extLst>
                    <a:ext uri="{FF2B5EF4-FFF2-40B4-BE49-F238E27FC236}">
                      <a16:creationId xmlns:a16="http://schemas.microsoft.com/office/drawing/2014/main" id="{A08807DA-A4D5-4672-8209-7D9536122E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7" name="Line 13">
                  <a:extLst>
                    <a:ext uri="{FF2B5EF4-FFF2-40B4-BE49-F238E27FC236}">
                      <a16:creationId xmlns:a16="http://schemas.microsoft.com/office/drawing/2014/main" id="{B983D32E-2FC0-464F-88AD-DD1700D39F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8" name="Line 14">
                  <a:extLst>
                    <a:ext uri="{FF2B5EF4-FFF2-40B4-BE49-F238E27FC236}">
                      <a16:creationId xmlns:a16="http://schemas.microsoft.com/office/drawing/2014/main" id="{F8AB6295-9F36-4CD5-84F6-E928876238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9" name="Line 15">
                  <a:extLst>
                    <a:ext uri="{FF2B5EF4-FFF2-40B4-BE49-F238E27FC236}">
                      <a16:creationId xmlns:a16="http://schemas.microsoft.com/office/drawing/2014/main" id="{D9EC199D-025E-49BB-B2AA-4CEA95A75C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0" name="Line 16">
                  <a:extLst>
                    <a:ext uri="{FF2B5EF4-FFF2-40B4-BE49-F238E27FC236}">
                      <a16:creationId xmlns:a16="http://schemas.microsoft.com/office/drawing/2014/main" id="{95892341-CB24-4140-B74E-BFA7545E0B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1" name="Line 17">
                  <a:extLst>
                    <a:ext uri="{FF2B5EF4-FFF2-40B4-BE49-F238E27FC236}">
                      <a16:creationId xmlns:a16="http://schemas.microsoft.com/office/drawing/2014/main" id="{98673D16-81E9-4B0D-A762-7BC333C0FB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2" name="Line 18">
                  <a:extLst>
                    <a:ext uri="{FF2B5EF4-FFF2-40B4-BE49-F238E27FC236}">
                      <a16:creationId xmlns:a16="http://schemas.microsoft.com/office/drawing/2014/main" id="{E39A3854-A2AC-44D3-9FE1-7CFE786253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3" name="Line 19">
                  <a:extLst>
                    <a:ext uri="{FF2B5EF4-FFF2-40B4-BE49-F238E27FC236}">
                      <a16:creationId xmlns:a16="http://schemas.microsoft.com/office/drawing/2014/main" id="{0AA61465-AA7E-4B41-89C0-0E576F44F5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4" name="Line 20">
                  <a:extLst>
                    <a:ext uri="{FF2B5EF4-FFF2-40B4-BE49-F238E27FC236}">
                      <a16:creationId xmlns:a16="http://schemas.microsoft.com/office/drawing/2014/main" id="{884CE7C7-EFE7-4FF7-87C3-92B72F6DBC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5" name="Line 21">
                  <a:extLst>
                    <a:ext uri="{FF2B5EF4-FFF2-40B4-BE49-F238E27FC236}">
                      <a16:creationId xmlns:a16="http://schemas.microsoft.com/office/drawing/2014/main" id="{22AE238B-2EE6-421F-8501-E0DAB9ECA9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6" name="Line 22">
                  <a:extLst>
                    <a:ext uri="{FF2B5EF4-FFF2-40B4-BE49-F238E27FC236}">
                      <a16:creationId xmlns:a16="http://schemas.microsoft.com/office/drawing/2014/main" id="{3E5BBB7A-9ECC-4D11-8F08-082A959EB2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7" name="Line 23">
                  <a:extLst>
                    <a:ext uri="{FF2B5EF4-FFF2-40B4-BE49-F238E27FC236}">
                      <a16:creationId xmlns:a16="http://schemas.microsoft.com/office/drawing/2014/main" id="{495770BA-544D-40BD-AEE1-4D9E9567AD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8" name="Line 24">
                  <a:extLst>
                    <a:ext uri="{FF2B5EF4-FFF2-40B4-BE49-F238E27FC236}">
                      <a16:creationId xmlns:a16="http://schemas.microsoft.com/office/drawing/2014/main" id="{9C311B27-8A38-4F17-A1CF-6BBB2BB65B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9" name="Line 25">
                  <a:extLst>
                    <a:ext uri="{FF2B5EF4-FFF2-40B4-BE49-F238E27FC236}">
                      <a16:creationId xmlns:a16="http://schemas.microsoft.com/office/drawing/2014/main" id="{0AF8C829-C6C9-485E-9943-6218E0916D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0" name="Line 26">
                  <a:extLst>
                    <a:ext uri="{FF2B5EF4-FFF2-40B4-BE49-F238E27FC236}">
                      <a16:creationId xmlns:a16="http://schemas.microsoft.com/office/drawing/2014/main" id="{1EC392D5-176C-4AB7-812C-442EF4ED65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1" name="Line 27">
                  <a:extLst>
                    <a:ext uri="{FF2B5EF4-FFF2-40B4-BE49-F238E27FC236}">
                      <a16:creationId xmlns:a16="http://schemas.microsoft.com/office/drawing/2014/main" id="{E948DC45-ABEC-43F6-A29E-B78308D5CC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2" name="Line 28">
                  <a:extLst>
                    <a:ext uri="{FF2B5EF4-FFF2-40B4-BE49-F238E27FC236}">
                      <a16:creationId xmlns:a16="http://schemas.microsoft.com/office/drawing/2014/main" id="{E55F6D06-5FE4-42A1-99BB-FB387E467A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3" name="Line 29">
                  <a:extLst>
                    <a:ext uri="{FF2B5EF4-FFF2-40B4-BE49-F238E27FC236}">
                      <a16:creationId xmlns:a16="http://schemas.microsoft.com/office/drawing/2014/main" id="{789E3A41-2F33-4949-A5F9-6B3B109F02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4" name="Line 30">
                  <a:extLst>
                    <a:ext uri="{FF2B5EF4-FFF2-40B4-BE49-F238E27FC236}">
                      <a16:creationId xmlns:a16="http://schemas.microsoft.com/office/drawing/2014/main" id="{FC324B00-5BD9-4300-B570-89D381AD9F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5" name="Line 31">
                  <a:extLst>
                    <a:ext uri="{FF2B5EF4-FFF2-40B4-BE49-F238E27FC236}">
                      <a16:creationId xmlns:a16="http://schemas.microsoft.com/office/drawing/2014/main" id="{66F63B60-7928-4416-999B-9C92D5CD67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6" name="Line 32">
                  <a:extLst>
                    <a:ext uri="{FF2B5EF4-FFF2-40B4-BE49-F238E27FC236}">
                      <a16:creationId xmlns:a16="http://schemas.microsoft.com/office/drawing/2014/main" id="{17F5B317-BB6C-4933-B2D7-5B8C0B84AB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7" name="Line 33">
                  <a:extLst>
                    <a:ext uri="{FF2B5EF4-FFF2-40B4-BE49-F238E27FC236}">
                      <a16:creationId xmlns:a16="http://schemas.microsoft.com/office/drawing/2014/main" id="{D637770A-4913-4500-B38D-D766CF9B96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8" name="Line 34">
                  <a:extLst>
                    <a:ext uri="{FF2B5EF4-FFF2-40B4-BE49-F238E27FC236}">
                      <a16:creationId xmlns:a16="http://schemas.microsoft.com/office/drawing/2014/main" id="{E8AAB44A-17E5-4C02-8757-93B42649B9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9" name="Line 35">
                  <a:extLst>
                    <a:ext uri="{FF2B5EF4-FFF2-40B4-BE49-F238E27FC236}">
                      <a16:creationId xmlns:a16="http://schemas.microsoft.com/office/drawing/2014/main" id="{FB0894D5-E441-469B-B9C6-71758AF1F4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0" name="Line 36">
                  <a:extLst>
                    <a:ext uri="{FF2B5EF4-FFF2-40B4-BE49-F238E27FC236}">
                      <a16:creationId xmlns:a16="http://schemas.microsoft.com/office/drawing/2014/main" id="{94BEB094-A0F6-4907-856C-D796D26BED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1" name="Line 37">
                  <a:extLst>
                    <a:ext uri="{FF2B5EF4-FFF2-40B4-BE49-F238E27FC236}">
                      <a16:creationId xmlns:a16="http://schemas.microsoft.com/office/drawing/2014/main" id="{24AE12F1-4FB6-4E71-97B3-31EE3A78EB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2" name="Line 38">
                  <a:extLst>
                    <a:ext uri="{FF2B5EF4-FFF2-40B4-BE49-F238E27FC236}">
                      <a16:creationId xmlns:a16="http://schemas.microsoft.com/office/drawing/2014/main" id="{141BF3D5-97F9-4ADF-8049-D1FEF7FB0F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3" name="Line 39">
                  <a:extLst>
                    <a:ext uri="{FF2B5EF4-FFF2-40B4-BE49-F238E27FC236}">
                      <a16:creationId xmlns:a16="http://schemas.microsoft.com/office/drawing/2014/main" id="{C9706B0D-77D6-44DB-A533-320A4A4208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4" name="Line 40">
                  <a:extLst>
                    <a:ext uri="{FF2B5EF4-FFF2-40B4-BE49-F238E27FC236}">
                      <a16:creationId xmlns:a16="http://schemas.microsoft.com/office/drawing/2014/main" id="{EAA85794-20D9-48A9-A760-67DE360F38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5" name="Line 41">
                  <a:extLst>
                    <a:ext uri="{FF2B5EF4-FFF2-40B4-BE49-F238E27FC236}">
                      <a16:creationId xmlns:a16="http://schemas.microsoft.com/office/drawing/2014/main" id="{6CF85BA9-DF2A-45F7-8EFD-1F59DE02A9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6" name="Line 42">
                  <a:extLst>
                    <a:ext uri="{FF2B5EF4-FFF2-40B4-BE49-F238E27FC236}">
                      <a16:creationId xmlns:a16="http://schemas.microsoft.com/office/drawing/2014/main" id="{9B413E38-F061-4353-83F4-369F37865D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7" name="Line 43">
                  <a:extLst>
                    <a:ext uri="{FF2B5EF4-FFF2-40B4-BE49-F238E27FC236}">
                      <a16:creationId xmlns:a16="http://schemas.microsoft.com/office/drawing/2014/main" id="{AE449AB8-334B-4EFC-988A-AC47007058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8" name="Line 44">
                  <a:extLst>
                    <a:ext uri="{FF2B5EF4-FFF2-40B4-BE49-F238E27FC236}">
                      <a16:creationId xmlns:a16="http://schemas.microsoft.com/office/drawing/2014/main" id="{17871E65-FC97-4B8B-91D4-BB82B47C7F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9" name="Line 45">
                  <a:extLst>
                    <a:ext uri="{FF2B5EF4-FFF2-40B4-BE49-F238E27FC236}">
                      <a16:creationId xmlns:a16="http://schemas.microsoft.com/office/drawing/2014/main" id="{21B56A76-7F6E-42AA-95E6-248153BF6C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0" name="Line 46">
                  <a:extLst>
                    <a:ext uri="{FF2B5EF4-FFF2-40B4-BE49-F238E27FC236}">
                      <a16:creationId xmlns:a16="http://schemas.microsoft.com/office/drawing/2014/main" id="{5866EB12-132D-4962-8DB9-0AEC84A892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1" name="Line 47">
                  <a:extLst>
                    <a:ext uri="{FF2B5EF4-FFF2-40B4-BE49-F238E27FC236}">
                      <a16:creationId xmlns:a16="http://schemas.microsoft.com/office/drawing/2014/main" id="{A5C31C85-9844-42A7-B240-00FDD46656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2" name="Line 48">
                  <a:extLst>
                    <a:ext uri="{FF2B5EF4-FFF2-40B4-BE49-F238E27FC236}">
                      <a16:creationId xmlns:a16="http://schemas.microsoft.com/office/drawing/2014/main" id="{09CA87EE-1780-4357-809A-2AB55BC5A7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3" name="Line 49">
                  <a:extLst>
                    <a:ext uri="{FF2B5EF4-FFF2-40B4-BE49-F238E27FC236}">
                      <a16:creationId xmlns:a16="http://schemas.microsoft.com/office/drawing/2014/main" id="{DFC4A393-C0BE-4872-8E8F-7A9AE0979D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4" name="Line 50">
                  <a:extLst>
                    <a:ext uri="{FF2B5EF4-FFF2-40B4-BE49-F238E27FC236}">
                      <a16:creationId xmlns:a16="http://schemas.microsoft.com/office/drawing/2014/main" id="{55D01F0E-2922-4C6D-AF2B-88D8803F57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5" name="Line 51">
                  <a:extLst>
                    <a:ext uri="{FF2B5EF4-FFF2-40B4-BE49-F238E27FC236}">
                      <a16:creationId xmlns:a16="http://schemas.microsoft.com/office/drawing/2014/main" id="{1A981032-D234-45A8-8BB1-A1C86B8FDB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6" name="Line 52">
                  <a:extLst>
                    <a:ext uri="{FF2B5EF4-FFF2-40B4-BE49-F238E27FC236}">
                      <a16:creationId xmlns:a16="http://schemas.microsoft.com/office/drawing/2014/main" id="{63F71C9A-8712-4BA1-88D1-ED20B97546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7" name="Line 53">
                  <a:extLst>
                    <a:ext uri="{FF2B5EF4-FFF2-40B4-BE49-F238E27FC236}">
                      <a16:creationId xmlns:a16="http://schemas.microsoft.com/office/drawing/2014/main" id="{300541B7-4D19-42CF-8BF4-DCA345DC66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8" name="Line 54">
                  <a:extLst>
                    <a:ext uri="{FF2B5EF4-FFF2-40B4-BE49-F238E27FC236}">
                      <a16:creationId xmlns:a16="http://schemas.microsoft.com/office/drawing/2014/main" id="{04FF98D4-2A18-4FB5-884C-BFD477A523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9" name="Line 55">
                  <a:extLst>
                    <a:ext uri="{FF2B5EF4-FFF2-40B4-BE49-F238E27FC236}">
                      <a16:creationId xmlns:a16="http://schemas.microsoft.com/office/drawing/2014/main" id="{F3CC1B35-BD18-4963-AC50-99CE755149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  <p:sp>
            <p:nvSpPr>
              <p:cNvPr id="6200" name="Line 56">
                <a:extLst>
                  <a:ext uri="{FF2B5EF4-FFF2-40B4-BE49-F238E27FC236}">
                    <a16:creationId xmlns:a16="http://schemas.microsoft.com/office/drawing/2014/main" id="{D81DAB02-2BD8-4AA0-A6DE-91099A834D16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grpSp>
          <p:nvGrpSpPr>
            <p:cNvPr id="6220" name="Group 76">
              <a:extLst>
                <a:ext uri="{FF2B5EF4-FFF2-40B4-BE49-F238E27FC236}">
                  <a16:creationId xmlns:a16="http://schemas.microsoft.com/office/drawing/2014/main" id="{824C0635-7B57-4EC9-84E4-473DFA3A215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6209" name="Line 65">
                <a:extLst>
                  <a:ext uri="{FF2B5EF4-FFF2-40B4-BE49-F238E27FC236}">
                    <a16:creationId xmlns:a16="http://schemas.microsoft.com/office/drawing/2014/main" id="{D6B0535F-EB99-44AB-912E-8F4DB6353DA9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07" name="Line 63">
                <a:extLst>
                  <a:ext uri="{FF2B5EF4-FFF2-40B4-BE49-F238E27FC236}">
                    <a16:creationId xmlns:a16="http://schemas.microsoft.com/office/drawing/2014/main" id="{A180DD81-DB91-4D61-B4C7-AFB9323764FE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08" name="Line 64">
                <a:extLst>
                  <a:ext uri="{FF2B5EF4-FFF2-40B4-BE49-F238E27FC236}">
                    <a16:creationId xmlns:a16="http://schemas.microsoft.com/office/drawing/2014/main" id="{0EA12214-0A40-488C-9C29-F39F97217471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10" name="Arc 66">
                <a:extLst>
                  <a:ext uri="{FF2B5EF4-FFF2-40B4-BE49-F238E27FC236}">
                    <a16:creationId xmlns:a16="http://schemas.microsoft.com/office/drawing/2014/main" id="{8C854074-7D04-4524-8D11-8D463948F481}"/>
                  </a:ext>
                </a:extLst>
              </p:cNvPr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grpSp>
          <p:nvGrpSpPr>
            <p:cNvPr id="6219" name="Group 75">
              <a:extLst>
                <a:ext uri="{FF2B5EF4-FFF2-40B4-BE49-F238E27FC236}">
                  <a16:creationId xmlns:a16="http://schemas.microsoft.com/office/drawing/2014/main" id="{A767DFE9-C5BA-4713-B830-99F896D0E5EE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6211" name="Line 67">
                <a:extLst>
                  <a:ext uri="{FF2B5EF4-FFF2-40B4-BE49-F238E27FC236}">
                    <a16:creationId xmlns:a16="http://schemas.microsoft.com/office/drawing/2014/main" id="{83518DCD-E12C-465B-A2A2-8EE2E449097D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12" name="Line 68">
                <a:extLst>
                  <a:ext uri="{FF2B5EF4-FFF2-40B4-BE49-F238E27FC236}">
                    <a16:creationId xmlns:a16="http://schemas.microsoft.com/office/drawing/2014/main" id="{A37F2E31-3BF1-4AE3-BB6B-0B476C33A678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13" name="Arc 69">
                <a:extLst>
                  <a:ext uri="{FF2B5EF4-FFF2-40B4-BE49-F238E27FC236}">
                    <a16:creationId xmlns:a16="http://schemas.microsoft.com/office/drawing/2014/main" id="{E51FF3BC-ADD4-4A6E-8C18-C486C7F266F9}"/>
                  </a:ext>
                </a:extLst>
              </p:cNvPr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</p:grpSp>
      <p:sp>
        <p:nvSpPr>
          <p:cNvPr id="6201" name="Rectangle 57">
            <a:extLst>
              <a:ext uri="{FF2B5EF4-FFF2-40B4-BE49-F238E27FC236}">
                <a16:creationId xmlns:a16="http://schemas.microsoft.com/office/drawing/2014/main" id="{2D5CD3A5-B1E7-40B8-840F-C304658E1BE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s-PE" noProof="0"/>
              <a:t>Click to edit Master title style</a:t>
            </a:r>
          </a:p>
        </p:txBody>
      </p:sp>
      <p:sp>
        <p:nvSpPr>
          <p:cNvPr id="6202" name="Rectangle 58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C5D1B01-6C51-4B2C-9C1D-40B63BDEE02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s-PE" noProof="0"/>
              <a:t>Click to edit Master subtitle style</a:t>
            </a:r>
          </a:p>
        </p:txBody>
      </p:sp>
      <p:sp>
        <p:nvSpPr>
          <p:cNvPr id="6215" name="Rectangle 71">
            <a:extLst>
              <a:ext uri="{FF2B5EF4-FFF2-40B4-BE49-F238E27FC236}">
                <a16:creationId xmlns:a16="http://schemas.microsoft.com/office/drawing/2014/main" id="{98F9DB0A-4446-4D86-A0E6-B31C137A1BDC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216" name="Rectangle 72">
            <a:extLst>
              <a:ext uri="{FF2B5EF4-FFF2-40B4-BE49-F238E27FC236}">
                <a16:creationId xmlns:a16="http://schemas.microsoft.com/office/drawing/2014/main" id="{911F988A-09A7-4F5A-83D3-66643274D29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217" name="Rectangle 73">
            <a:extLst>
              <a:ext uri="{FF2B5EF4-FFF2-40B4-BE49-F238E27FC236}">
                <a16:creationId xmlns:a16="http://schemas.microsoft.com/office/drawing/2014/main" id="{7C3FDDAF-ED3A-4462-9E28-1E81C2CAC15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2C4A534-16F8-4C80-A23E-1FFF05E21B33}" type="slidenum">
              <a:rPr lang="en-US" altLang="es-PE"/>
              <a:pPr/>
              <a:t>‹Nº›</a:t>
            </a:fld>
            <a:endParaRPr lang="en-US" alt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6DF0A-C077-4307-97D6-DA0B8590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07A9C7-1F4C-4B69-8642-6A3D9ADB1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EDCBBE-66CC-4807-A331-AD1A084D2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E6B3C7-32DE-48F4-A4F4-1CBD32E1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46DB86-2BDB-4FF0-839E-A45BC559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4DD194-91A4-43C3-A103-986C4A9F55DA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60275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C1BE4A-B086-4069-97D4-0F9ED3FDB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E28DBDC-4E94-41AD-ACFD-7C21D70BF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54AB7B-8B91-44AF-BEAE-D51E2FB1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647B34-B129-4A1F-BA2C-F0B31240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9F3B8B-D475-478D-8EBB-19C53437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7D09DF-F37F-4452-A546-B824A1EB8D54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12503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E5232-FAF4-4763-8439-5F2678FA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D64667-0A7B-438E-BC79-D30994104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3C28FD-7602-4629-BF7C-48735BCE7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F8F469-3BEF-496A-B6CD-2C398068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D6C88E-446C-4D2F-AB08-C689A7F7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8AF32D-1325-4427-95A1-6A1969D44E15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87819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4C19D-D3EC-472A-8FAC-C499D123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FC845C-8950-4C18-A186-E7DAABA7E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0D1FED-3DAC-43AE-A2D6-911F0390F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1E38AA-1173-4C00-B40C-6ECA1114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F94E70-5772-4619-B51D-FC636796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BBE644-00F6-4BE3-ADB9-643334870AD5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70771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276AB-C890-415C-9C8B-71D1DF33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5FE2A8-0C81-4540-A7BC-612779DCC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2E9562-96EB-4659-86C0-2F361251A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7F850C-135B-4477-8F4F-D545B6E3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FBE7E9-7D23-4BC8-8796-630F174C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A8AAC0-E919-4AB8-B302-4D4B86563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139CB-108E-407B-AF15-22B959590541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55205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4E460-599F-4B53-8DFE-AFE5E46E8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1F5805-EFA2-4502-A3A1-E7323B880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1E38AA-9F7B-4E84-A0AF-453286E55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647BDF-EC76-4089-A22C-3C21A33B1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B27B53-6717-48E4-BFA7-7EA54C854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4D1FCEA-01A7-4C97-AEF3-AFE0243F7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CD5B07A-CE4F-4F4F-B7A7-2CE54B5B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C57CF6B-A2E8-4E92-B3AC-E543879C1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B5B69A-C7A7-4604-B2AF-C672D76DD99D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22198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65F78-9E0B-48F2-9B80-6DD54C15D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95BDCD2-3923-48C4-BE6A-5A8F0208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1C2B629-7352-4940-8B4E-EE8FAEEF4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F4602C-143E-47EC-B787-DBE3E323C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0F308-485C-4022-91BA-96B4B99000D3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5055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53BE1B8-F26E-44DE-90DC-64997CB29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EB50B2B-86B4-40C0-B0DA-74AD25595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AC0FBE-E079-431C-B58C-E56619E8E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55412E-FBA4-4BE8-A378-F006B9BA4682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46782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CAB09-56A5-46F2-9BE2-E77D72F5C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0D4754-AEC5-4C0F-8598-1E5CA6810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11EA59-66A4-4F62-B929-B7E14AB28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80A6E5-5857-4F6E-B77A-6B7A17CC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AFD5AE-0C0D-41C8-AF5B-43E070930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3880F5-7F46-4A4D-8EEF-64770CF4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B1BA8-39A3-42B7-B581-11793676D2D4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58857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9BFCC-51C5-4021-A659-827A0CA3F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1D48143-E7EE-40DE-8567-3B8C757208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FBB4BA-3929-49F3-A053-3344A66E1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6F4750-52D0-450E-B1D0-98629E2A8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CDC108-F73A-428C-86BD-C5745AB6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52657F-453B-4FE0-8749-13B37D25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FB7C4C-D2F2-4F1B-9659-49BB3D1B0A99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425071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3CDB6F79-2C32-4973-9A31-55057958CB3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27" name="Group 3">
              <a:extLst>
                <a:ext uri="{FF2B5EF4-FFF2-40B4-BE49-F238E27FC236}">
                  <a16:creationId xmlns:a16="http://schemas.microsoft.com/office/drawing/2014/main" id="{E2DCEFCC-5D6D-4566-9112-5F97616009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28" name="Group 4">
                <a:extLst>
                  <a:ext uri="{FF2B5EF4-FFF2-40B4-BE49-F238E27FC236}">
                    <a16:creationId xmlns:a16="http://schemas.microsoft.com/office/drawing/2014/main" id="{F6F6AAA8-8EEF-4605-915A-CF51DA6981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9" name="Line 5">
                  <a:extLst>
                    <a:ext uri="{FF2B5EF4-FFF2-40B4-BE49-F238E27FC236}">
                      <a16:creationId xmlns:a16="http://schemas.microsoft.com/office/drawing/2014/main" id="{439FAEF3-6F36-4372-BBBA-280F9C29A8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0" name="Line 6">
                  <a:extLst>
                    <a:ext uri="{FF2B5EF4-FFF2-40B4-BE49-F238E27FC236}">
                      <a16:creationId xmlns:a16="http://schemas.microsoft.com/office/drawing/2014/main" id="{5A29EE82-CAB4-4387-BB94-5E2FDB454B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1" name="Line 7">
                  <a:extLst>
                    <a:ext uri="{FF2B5EF4-FFF2-40B4-BE49-F238E27FC236}">
                      <a16:creationId xmlns:a16="http://schemas.microsoft.com/office/drawing/2014/main" id="{36B61B61-EB64-4B3F-8D09-E5EB0FE9A6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2" name="Line 8">
                  <a:extLst>
                    <a:ext uri="{FF2B5EF4-FFF2-40B4-BE49-F238E27FC236}">
                      <a16:creationId xmlns:a16="http://schemas.microsoft.com/office/drawing/2014/main" id="{273B145E-748E-414D-8C59-B60A3F4010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3" name="Line 9">
                  <a:extLst>
                    <a:ext uri="{FF2B5EF4-FFF2-40B4-BE49-F238E27FC236}">
                      <a16:creationId xmlns:a16="http://schemas.microsoft.com/office/drawing/2014/main" id="{A93F730E-354E-44B6-916A-6935B5E26E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4" name="Line 10">
                  <a:extLst>
                    <a:ext uri="{FF2B5EF4-FFF2-40B4-BE49-F238E27FC236}">
                      <a16:creationId xmlns:a16="http://schemas.microsoft.com/office/drawing/2014/main" id="{9C235751-D377-4960-B527-D654C9B46A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5" name="Line 11">
                  <a:extLst>
                    <a:ext uri="{FF2B5EF4-FFF2-40B4-BE49-F238E27FC236}">
                      <a16:creationId xmlns:a16="http://schemas.microsoft.com/office/drawing/2014/main" id="{7ADA1392-977D-49AE-9876-B9BFFF64C8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6" name="Line 12">
                  <a:extLst>
                    <a:ext uri="{FF2B5EF4-FFF2-40B4-BE49-F238E27FC236}">
                      <a16:creationId xmlns:a16="http://schemas.microsoft.com/office/drawing/2014/main" id="{21DAA772-E15A-474E-9BC0-9E32035800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7" name="Line 13">
                  <a:extLst>
                    <a:ext uri="{FF2B5EF4-FFF2-40B4-BE49-F238E27FC236}">
                      <a16:creationId xmlns:a16="http://schemas.microsoft.com/office/drawing/2014/main" id="{85221D09-4C26-4CED-9B65-FC9DA6C113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8" name="Line 14">
                  <a:extLst>
                    <a:ext uri="{FF2B5EF4-FFF2-40B4-BE49-F238E27FC236}">
                      <a16:creationId xmlns:a16="http://schemas.microsoft.com/office/drawing/2014/main" id="{41F1C1B7-4482-4387-8890-62D11A9BC8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9" name="Line 15">
                  <a:extLst>
                    <a:ext uri="{FF2B5EF4-FFF2-40B4-BE49-F238E27FC236}">
                      <a16:creationId xmlns:a16="http://schemas.microsoft.com/office/drawing/2014/main" id="{2A811636-33A0-47B8-8832-B1F65E16DE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0" name="Line 16">
                  <a:extLst>
                    <a:ext uri="{FF2B5EF4-FFF2-40B4-BE49-F238E27FC236}">
                      <a16:creationId xmlns:a16="http://schemas.microsoft.com/office/drawing/2014/main" id="{4DB6A9B0-4D31-4544-8CEF-186E737F16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1" name="Line 17">
                  <a:extLst>
                    <a:ext uri="{FF2B5EF4-FFF2-40B4-BE49-F238E27FC236}">
                      <a16:creationId xmlns:a16="http://schemas.microsoft.com/office/drawing/2014/main" id="{8EBBFF36-826A-4669-B0CE-63F7A2AA18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2" name="Line 18">
                  <a:extLst>
                    <a:ext uri="{FF2B5EF4-FFF2-40B4-BE49-F238E27FC236}">
                      <a16:creationId xmlns:a16="http://schemas.microsoft.com/office/drawing/2014/main" id="{0FCD485F-CA72-405D-95A7-6EBBAE3A41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3" name="Line 19">
                  <a:extLst>
                    <a:ext uri="{FF2B5EF4-FFF2-40B4-BE49-F238E27FC236}">
                      <a16:creationId xmlns:a16="http://schemas.microsoft.com/office/drawing/2014/main" id="{E65DA2B5-1EC3-4B0C-99E5-59829ED517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4" name="Line 20">
                  <a:extLst>
                    <a:ext uri="{FF2B5EF4-FFF2-40B4-BE49-F238E27FC236}">
                      <a16:creationId xmlns:a16="http://schemas.microsoft.com/office/drawing/2014/main" id="{FF49AAFE-400A-404E-BC07-F9E657215E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5" name="Line 21">
                  <a:extLst>
                    <a:ext uri="{FF2B5EF4-FFF2-40B4-BE49-F238E27FC236}">
                      <a16:creationId xmlns:a16="http://schemas.microsoft.com/office/drawing/2014/main" id="{5A443F94-15A8-4D5B-A90C-E83EDA2C60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6" name="Line 22">
                  <a:extLst>
                    <a:ext uri="{FF2B5EF4-FFF2-40B4-BE49-F238E27FC236}">
                      <a16:creationId xmlns:a16="http://schemas.microsoft.com/office/drawing/2014/main" id="{5A7F0D96-507A-4D98-A93D-59BABE43E1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7" name="Line 23">
                  <a:extLst>
                    <a:ext uri="{FF2B5EF4-FFF2-40B4-BE49-F238E27FC236}">
                      <a16:creationId xmlns:a16="http://schemas.microsoft.com/office/drawing/2014/main" id="{10FB7912-D998-4387-8A73-CBA9908611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8" name="Line 24">
                  <a:extLst>
                    <a:ext uri="{FF2B5EF4-FFF2-40B4-BE49-F238E27FC236}">
                      <a16:creationId xmlns:a16="http://schemas.microsoft.com/office/drawing/2014/main" id="{7E83BC0E-C960-4212-A8BA-3CE0C8B089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9" name="Line 25">
                  <a:extLst>
                    <a:ext uri="{FF2B5EF4-FFF2-40B4-BE49-F238E27FC236}">
                      <a16:creationId xmlns:a16="http://schemas.microsoft.com/office/drawing/2014/main" id="{64F5B0C4-615F-41C8-B592-ECC03A7D96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0" name="Line 26">
                  <a:extLst>
                    <a:ext uri="{FF2B5EF4-FFF2-40B4-BE49-F238E27FC236}">
                      <a16:creationId xmlns:a16="http://schemas.microsoft.com/office/drawing/2014/main" id="{2322D799-9BF3-4759-A93A-56E11A00C5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  <p:grpSp>
            <p:nvGrpSpPr>
              <p:cNvPr id="1051" name="Group 27">
                <a:extLst>
                  <a:ext uri="{FF2B5EF4-FFF2-40B4-BE49-F238E27FC236}">
                    <a16:creationId xmlns:a16="http://schemas.microsoft.com/office/drawing/2014/main" id="{FE2C5C19-D7FB-4341-A8F3-BEB2442505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52" name="Line 28">
                  <a:extLst>
                    <a:ext uri="{FF2B5EF4-FFF2-40B4-BE49-F238E27FC236}">
                      <a16:creationId xmlns:a16="http://schemas.microsoft.com/office/drawing/2014/main" id="{51C1B25E-2E35-4E3C-8E2B-9F0A272E1B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3" name="Line 29">
                  <a:extLst>
                    <a:ext uri="{FF2B5EF4-FFF2-40B4-BE49-F238E27FC236}">
                      <a16:creationId xmlns:a16="http://schemas.microsoft.com/office/drawing/2014/main" id="{0F3560DC-8546-44AE-841B-004CBCB887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4" name="Line 30">
                  <a:extLst>
                    <a:ext uri="{FF2B5EF4-FFF2-40B4-BE49-F238E27FC236}">
                      <a16:creationId xmlns:a16="http://schemas.microsoft.com/office/drawing/2014/main" id="{DC583563-7CA8-49C8-88B8-738C84E1FE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5" name="Line 31">
                  <a:extLst>
                    <a:ext uri="{FF2B5EF4-FFF2-40B4-BE49-F238E27FC236}">
                      <a16:creationId xmlns:a16="http://schemas.microsoft.com/office/drawing/2014/main" id="{996A8582-03C7-4C81-98A5-627C16D5A0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6" name="Line 32">
                  <a:extLst>
                    <a:ext uri="{FF2B5EF4-FFF2-40B4-BE49-F238E27FC236}">
                      <a16:creationId xmlns:a16="http://schemas.microsoft.com/office/drawing/2014/main" id="{4B09CEAC-F4DC-4856-91FC-6DCB6FA2BE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7" name="Line 33">
                  <a:extLst>
                    <a:ext uri="{FF2B5EF4-FFF2-40B4-BE49-F238E27FC236}">
                      <a16:creationId xmlns:a16="http://schemas.microsoft.com/office/drawing/2014/main" id="{11972CAF-1258-45EE-A4A4-F73A65343F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8" name="Line 34">
                  <a:extLst>
                    <a:ext uri="{FF2B5EF4-FFF2-40B4-BE49-F238E27FC236}">
                      <a16:creationId xmlns:a16="http://schemas.microsoft.com/office/drawing/2014/main" id="{1D3E7EBB-FFC1-4934-87F7-C983CD9F28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9" name="Line 35">
                  <a:extLst>
                    <a:ext uri="{FF2B5EF4-FFF2-40B4-BE49-F238E27FC236}">
                      <a16:creationId xmlns:a16="http://schemas.microsoft.com/office/drawing/2014/main" id="{19D06BFB-4FDC-44D3-A68A-A2AAAAA55A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0" name="Line 36">
                  <a:extLst>
                    <a:ext uri="{FF2B5EF4-FFF2-40B4-BE49-F238E27FC236}">
                      <a16:creationId xmlns:a16="http://schemas.microsoft.com/office/drawing/2014/main" id="{9D4AA8C2-B67F-45DB-9036-4CFB16D441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1" name="Line 37">
                  <a:extLst>
                    <a:ext uri="{FF2B5EF4-FFF2-40B4-BE49-F238E27FC236}">
                      <a16:creationId xmlns:a16="http://schemas.microsoft.com/office/drawing/2014/main" id="{4CF66068-E67D-4357-9D62-2FCAE55522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2" name="Line 38">
                  <a:extLst>
                    <a:ext uri="{FF2B5EF4-FFF2-40B4-BE49-F238E27FC236}">
                      <a16:creationId xmlns:a16="http://schemas.microsoft.com/office/drawing/2014/main" id="{FBD3346F-99A4-45AA-B4F7-F262193CC2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3" name="Line 39">
                  <a:extLst>
                    <a:ext uri="{FF2B5EF4-FFF2-40B4-BE49-F238E27FC236}">
                      <a16:creationId xmlns:a16="http://schemas.microsoft.com/office/drawing/2014/main" id="{437355EA-07C5-434C-949A-3256BCE049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4" name="Line 40">
                  <a:extLst>
                    <a:ext uri="{FF2B5EF4-FFF2-40B4-BE49-F238E27FC236}">
                      <a16:creationId xmlns:a16="http://schemas.microsoft.com/office/drawing/2014/main" id="{FAED624B-0B40-4713-B98F-FEB69BC7D1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5" name="Line 41">
                  <a:extLst>
                    <a:ext uri="{FF2B5EF4-FFF2-40B4-BE49-F238E27FC236}">
                      <a16:creationId xmlns:a16="http://schemas.microsoft.com/office/drawing/2014/main" id="{C3A4B3EB-3639-4E71-BF15-493E0606C8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6" name="Line 42">
                  <a:extLst>
                    <a:ext uri="{FF2B5EF4-FFF2-40B4-BE49-F238E27FC236}">
                      <a16:creationId xmlns:a16="http://schemas.microsoft.com/office/drawing/2014/main" id="{9827CAE1-C75A-48E8-897C-3B58D61E0F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7" name="Line 43">
                  <a:extLst>
                    <a:ext uri="{FF2B5EF4-FFF2-40B4-BE49-F238E27FC236}">
                      <a16:creationId xmlns:a16="http://schemas.microsoft.com/office/drawing/2014/main" id="{841DD27F-931B-423E-A9BE-7F0B0E193A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8" name="Line 44">
                  <a:extLst>
                    <a:ext uri="{FF2B5EF4-FFF2-40B4-BE49-F238E27FC236}">
                      <a16:creationId xmlns:a16="http://schemas.microsoft.com/office/drawing/2014/main" id="{84FC8107-C632-40F6-8C74-ED16831D8E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9" name="Line 45">
                  <a:extLst>
                    <a:ext uri="{FF2B5EF4-FFF2-40B4-BE49-F238E27FC236}">
                      <a16:creationId xmlns:a16="http://schemas.microsoft.com/office/drawing/2014/main" id="{5ABF496E-B8EC-4EBC-85E0-A12240E6BC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0" name="Line 46">
                  <a:extLst>
                    <a:ext uri="{FF2B5EF4-FFF2-40B4-BE49-F238E27FC236}">
                      <a16:creationId xmlns:a16="http://schemas.microsoft.com/office/drawing/2014/main" id="{D978C341-F3BB-41CB-A769-74AF0535E5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1" name="Line 47">
                  <a:extLst>
                    <a:ext uri="{FF2B5EF4-FFF2-40B4-BE49-F238E27FC236}">
                      <a16:creationId xmlns:a16="http://schemas.microsoft.com/office/drawing/2014/main" id="{4F8618DE-1032-4D4B-8A2A-C662D2825E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2" name="Line 48">
                  <a:extLst>
                    <a:ext uri="{FF2B5EF4-FFF2-40B4-BE49-F238E27FC236}">
                      <a16:creationId xmlns:a16="http://schemas.microsoft.com/office/drawing/2014/main" id="{AC1CCDB2-9DA9-4521-83AC-BE4A4AD977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3" name="Line 49">
                  <a:extLst>
                    <a:ext uri="{FF2B5EF4-FFF2-40B4-BE49-F238E27FC236}">
                      <a16:creationId xmlns:a16="http://schemas.microsoft.com/office/drawing/2014/main" id="{B0E59003-DD63-40FA-9B88-60832E1D49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4" name="Line 50">
                  <a:extLst>
                    <a:ext uri="{FF2B5EF4-FFF2-40B4-BE49-F238E27FC236}">
                      <a16:creationId xmlns:a16="http://schemas.microsoft.com/office/drawing/2014/main" id="{126ECD2D-D159-4366-BE14-656EAFBC38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5" name="Line 51">
                  <a:extLst>
                    <a:ext uri="{FF2B5EF4-FFF2-40B4-BE49-F238E27FC236}">
                      <a16:creationId xmlns:a16="http://schemas.microsoft.com/office/drawing/2014/main" id="{E2B0B211-BC0B-4F40-BA01-84F01BDE5E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6" name="Line 52">
                  <a:extLst>
                    <a:ext uri="{FF2B5EF4-FFF2-40B4-BE49-F238E27FC236}">
                      <a16:creationId xmlns:a16="http://schemas.microsoft.com/office/drawing/2014/main" id="{84C02072-A29E-4CE2-8F21-CADE9E09FA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7" name="Line 53">
                  <a:extLst>
                    <a:ext uri="{FF2B5EF4-FFF2-40B4-BE49-F238E27FC236}">
                      <a16:creationId xmlns:a16="http://schemas.microsoft.com/office/drawing/2014/main" id="{D65EE59E-2127-47D3-96DE-B4D005749C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8" name="Line 54">
                  <a:extLst>
                    <a:ext uri="{FF2B5EF4-FFF2-40B4-BE49-F238E27FC236}">
                      <a16:creationId xmlns:a16="http://schemas.microsoft.com/office/drawing/2014/main" id="{3186AEA5-3462-41E8-A00B-B69021D5C0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9" name="Line 55">
                  <a:extLst>
                    <a:ext uri="{FF2B5EF4-FFF2-40B4-BE49-F238E27FC236}">
                      <a16:creationId xmlns:a16="http://schemas.microsoft.com/office/drawing/2014/main" id="{88BFCA61-9ED1-4CCF-A20B-C732F76B48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80" name="Line 56">
                  <a:extLst>
                    <a:ext uri="{FF2B5EF4-FFF2-40B4-BE49-F238E27FC236}">
                      <a16:creationId xmlns:a16="http://schemas.microsoft.com/office/drawing/2014/main" id="{BDAC347A-9EB9-4A90-8DDE-1A663E9337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</p:grpSp>
        <p:sp>
          <p:nvSpPr>
            <p:cNvPr id="1081" name="Rectangle 57" descr="60%">
              <a:extLst>
                <a:ext uri="{FF2B5EF4-FFF2-40B4-BE49-F238E27FC236}">
                  <a16:creationId xmlns:a16="http://schemas.microsoft.com/office/drawing/2014/main" id="{08AF859D-09F2-43A0-9AF8-9B61B76D9475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82" name="Line 58">
              <a:extLst>
                <a:ext uri="{FF2B5EF4-FFF2-40B4-BE49-F238E27FC236}">
                  <a16:creationId xmlns:a16="http://schemas.microsoft.com/office/drawing/2014/main" id="{AB1976D2-3613-4751-97EB-C7076FFA6EB8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grpSp>
          <p:nvGrpSpPr>
            <p:cNvPr id="1083" name="Group 59">
              <a:extLst>
                <a:ext uri="{FF2B5EF4-FFF2-40B4-BE49-F238E27FC236}">
                  <a16:creationId xmlns:a16="http://schemas.microsoft.com/office/drawing/2014/main" id="{9A3CF4A1-02AC-4D5F-89C2-22C10BACC6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84" name="Line 60">
                <a:extLst>
                  <a:ext uri="{FF2B5EF4-FFF2-40B4-BE49-F238E27FC236}">
                    <a16:creationId xmlns:a16="http://schemas.microsoft.com/office/drawing/2014/main" id="{6C63D6BA-0A4F-4FAA-9D3A-C92B5F8C5527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085" name="Line 61">
                <a:extLst>
                  <a:ext uri="{FF2B5EF4-FFF2-40B4-BE49-F238E27FC236}">
                    <a16:creationId xmlns:a16="http://schemas.microsoft.com/office/drawing/2014/main" id="{972A71E9-BA79-4C4D-9097-3A7381EB1811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086" name="Arc 62">
                <a:extLst>
                  <a:ext uri="{FF2B5EF4-FFF2-40B4-BE49-F238E27FC236}">
                    <a16:creationId xmlns:a16="http://schemas.microsoft.com/office/drawing/2014/main" id="{C1DD0E35-AC9C-4D24-B533-2CD2ADC67C56}"/>
                  </a:ext>
                </a:extLst>
              </p:cNvPr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</p:grpSp>
      <p:sp>
        <p:nvSpPr>
          <p:cNvPr id="1087" name="Rectangle 63">
            <a:extLst>
              <a:ext uri="{FF2B5EF4-FFF2-40B4-BE49-F238E27FC236}">
                <a16:creationId xmlns:a16="http://schemas.microsoft.com/office/drawing/2014/main" id="{EC8DA815-F21B-4156-8225-E3DA14443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title style</a:t>
            </a:r>
          </a:p>
        </p:txBody>
      </p:sp>
      <p:sp>
        <p:nvSpPr>
          <p:cNvPr id="1088" name="Rectangle 6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250D60D-6BCC-4EFA-B713-7BA06814ED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text styles</a:t>
            </a:r>
          </a:p>
          <a:p>
            <a:pPr lvl="1"/>
            <a:r>
              <a:rPr lang="en-US" altLang="es-PE"/>
              <a:t>Second level</a:t>
            </a:r>
          </a:p>
          <a:p>
            <a:pPr lvl="2"/>
            <a:r>
              <a:rPr lang="en-US" altLang="es-PE"/>
              <a:t>Third level</a:t>
            </a:r>
          </a:p>
          <a:p>
            <a:pPr lvl="3"/>
            <a:r>
              <a:rPr lang="en-US" altLang="es-PE"/>
              <a:t>Fourth level</a:t>
            </a:r>
          </a:p>
          <a:p>
            <a:pPr lvl="4"/>
            <a:r>
              <a:rPr lang="en-US" altLang="es-PE"/>
              <a:t>Fifth level</a:t>
            </a:r>
          </a:p>
        </p:txBody>
      </p:sp>
      <p:sp>
        <p:nvSpPr>
          <p:cNvPr id="1092" name="Rectangle 68">
            <a:extLst>
              <a:ext uri="{FF2B5EF4-FFF2-40B4-BE49-F238E27FC236}">
                <a16:creationId xmlns:a16="http://schemas.microsoft.com/office/drawing/2014/main" id="{E14334DC-072A-4E93-810D-AF5541ACDCB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1093" name="Rectangle 69">
            <a:extLst>
              <a:ext uri="{FF2B5EF4-FFF2-40B4-BE49-F238E27FC236}">
                <a16:creationId xmlns:a16="http://schemas.microsoft.com/office/drawing/2014/main" id="{6743713C-A99C-4B3A-85CD-9191249AC32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1094" name="Rectangle 70">
            <a:extLst>
              <a:ext uri="{FF2B5EF4-FFF2-40B4-BE49-F238E27FC236}">
                <a16:creationId xmlns:a16="http://schemas.microsoft.com/office/drawing/2014/main" id="{A9F0197E-D4E0-4A02-A8BD-0E0C73C5C5F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EBFA1E90-1D85-4A0A-A6E5-42FD2F994FD8}" type="slidenum">
              <a:rPr lang="en-US" altLang="es-PE"/>
              <a:pPr/>
              <a:t>‹Nº›</a:t>
            </a:fld>
            <a:endParaRPr lang="en-U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3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2">
            <a:extLst>
              <a:ext uri="{FF2B5EF4-FFF2-40B4-BE49-F238E27FC236}">
                <a16:creationId xmlns:a16="http://schemas.microsoft.com/office/drawing/2014/main" id="{4B4EE217-E402-4C86-ADE1-953842F1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3">
            <a:extLst>
              <a:ext uri="{FF2B5EF4-FFF2-40B4-BE49-F238E27FC236}">
                <a16:creationId xmlns:a16="http://schemas.microsoft.com/office/drawing/2014/main" id="{75635418-893F-4E93-94AC-0351A654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E9F2-1CA3-4CE5-B91B-91D49FBE73DC}" type="slidenum">
              <a:rPr lang="en-US" altLang="es-PE"/>
              <a:pPr/>
              <a:t>1</a:t>
            </a:fld>
            <a:endParaRPr lang="en-US" altLang="es-PE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D5A05DA8-DAAD-4189-B839-06D0F2BF5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4400">
                <a:solidFill>
                  <a:schemeClr val="tx2"/>
                </a:solidFill>
              </a:rPr>
              <a:t>Time Series Data</a:t>
            </a:r>
            <a:br>
              <a:rPr lang="en-US" altLang="es-PE" sz="4400">
                <a:solidFill>
                  <a:schemeClr val="tx2"/>
                </a:solidFill>
              </a:rPr>
            </a:br>
            <a:endParaRPr lang="en-US" altLang="es-PE" sz="4400">
              <a:solidFill>
                <a:schemeClr val="tx2"/>
              </a:solidFill>
            </a:endParaRPr>
          </a:p>
        </p:txBody>
      </p:sp>
      <p:sp>
        <p:nvSpPr>
          <p:cNvPr id="839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8D19AA6-73A6-452D-84AC-FCD8FFC1B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s-PE" sz="3200" i="1"/>
              <a:t> y</a:t>
            </a:r>
            <a:r>
              <a:rPr lang="en-US" altLang="es-PE" sz="3200" i="1" baseline="-25000"/>
              <a:t>t</a:t>
            </a:r>
            <a:r>
              <a:rPr lang="en-US" altLang="es-PE" sz="3200" i="1"/>
              <a:t> = </a:t>
            </a:r>
            <a:r>
              <a:rPr lang="en-US" altLang="es-PE" sz="3200" i="1">
                <a:latin typeface="Symbol" panose="05050102010706020507" pitchFamily="18" charset="2"/>
              </a:rPr>
              <a:t>b</a:t>
            </a:r>
            <a:r>
              <a:rPr lang="en-US" altLang="es-PE" sz="3200" i="1" baseline="-25000"/>
              <a:t>0</a:t>
            </a:r>
            <a:r>
              <a:rPr lang="en-US" altLang="es-PE" sz="3200" i="1"/>
              <a:t> + </a:t>
            </a:r>
            <a:r>
              <a:rPr lang="en-US" altLang="es-PE" sz="3200" i="1">
                <a:latin typeface="Symbol" panose="05050102010706020507" pitchFamily="18" charset="2"/>
              </a:rPr>
              <a:t>b</a:t>
            </a:r>
            <a:r>
              <a:rPr lang="en-US" altLang="es-PE" sz="3200" i="1" baseline="-25000"/>
              <a:t>1</a:t>
            </a:r>
            <a:r>
              <a:rPr lang="en-US" altLang="es-PE" sz="3200" i="1"/>
              <a:t>x</a:t>
            </a:r>
            <a:r>
              <a:rPr lang="en-US" altLang="es-PE" sz="3200" i="1" baseline="-25000"/>
              <a:t>t1</a:t>
            </a:r>
            <a:r>
              <a:rPr lang="en-US" altLang="es-PE" sz="3200" i="1"/>
              <a:t> + . . .+ </a:t>
            </a:r>
            <a:r>
              <a:rPr lang="en-US" altLang="es-PE" sz="3200" i="1">
                <a:latin typeface="Symbol" panose="05050102010706020507" pitchFamily="18" charset="2"/>
              </a:rPr>
              <a:t>b</a:t>
            </a:r>
            <a:r>
              <a:rPr lang="en-US" altLang="es-PE" sz="3200" i="1" baseline="-25000"/>
              <a:t>k</a:t>
            </a:r>
            <a:r>
              <a:rPr lang="en-US" altLang="es-PE" sz="3200" i="1"/>
              <a:t>x</a:t>
            </a:r>
            <a:r>
              <a:rPr lang="en-US" altLang="es-PE" sz="3200" i="1" baseline="-25000"/>
              <a:t>tk</a:t>
            </a:r>
            <a:r>
              <a:rPr lang="en-US" altLang="es-PE" sz="3200" i="1"/>
              <a:t> + u</a:t>
            </a:r>
            <a:r>
              <a:rPr lang="en-US" altLang="es-PE" sz="3200" i="1" baseline="-25000"/>
              <a:t>t</a:t>
            </a:r>
            <a:endParaRPr lang="en-US" altLang="es-PE" sz="3200" i="1"/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endParaRPr lang="en-US" altLang="es-PE" sz="3200" i="1"/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s-PE" sz="3200"/>
              <a:t> 1. Basic Analysis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endParaRPr lang="en-US" altLang="es-PE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ECAEEFC3-2A0B-49ED-B426-5852883D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ECF9B47D-0FC7-41E3-9E01-61EE90A4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0DBF-B5CB-4523-BA8A-1FD9A5FAF0CB}" type="slidenum">
              <a:rPr lang="en-US" altLang="es-PE"/>
              <a:pPr/>
              <a:t>10</a:t>
            </a:fld>
            <a:endParaRPr lang="en-US" altLang="es-PE"/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78068A9A-4DCC-428F-B81A-E4F77EDAE1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OLS Variances (continued)</a:t>
            </a:r>
          </a:p>
        </p:txBody>
      </p:sp>
      <p:sp>
        <p:nvSpPr>
          <p:cNvPr id="11161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9E9F53B-75E4-4553-A713-A0A144171D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Under these 5 assumptions, the OLS variances in the time-series case are the same as in the cross-section case.  Also,</a:t>
            </a:r>
          </a:p>
          <a:p>
            <a:r>
              <a:rPr lang="en-US" altLang="es-PE"/>
              <a:t> The estimator of </a:t>
            </a:r>
            <a:r>
              <a:rPr lang="en-US" altLang="es-PE" i="1">
                <a:latin typeface="Symbol" panose="05050102010706020507" pitchFamily="18" charset="2"/>
              </a:rPr>
              <a:t>s</a:t>
            </a:r>
            <a:r>
              <a:rPr lang="en-US" altLang="es-PE" baseline="30000"/>
              <a:t>2</a:t>
            </a:r>
            <a:r>
              <a:rPr lang="en-US" altLang="es-PE"/>
              <a:t> is the same</a:t>
            </a:r>
          </a:p>
          <a:p>
            <a:r>
              <a:rPr lang="en-US" altLang="es-PE"/>
              <a:t> OLS remains BLUE</a:t>
            </a:r>
          </a:p>
          <a:p>
            <a:r>
              <a:rPr lang="en-US" altLang="es-PE"/>
              <a:t> With the additional assumption of normal errors, inference is the same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4520696F-9F28-48CA-A34B-FACA364F2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6FFFB7AB-CB43-457B-BF10-2C9D262F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7EBA-9C2E-4953-87EC-7C864FA8F767}" type="slidenum">
              <a:rPr lang="en-US" altLang="es-PE"/>
              <a:pPr/>
              <a:t>11</a:t>
            </a:fld>
            <a:endParaRPr lang="en-US" altLang="es-PE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0BAB1CFC-5E3F-4BED-A97E-11FDB16EE0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Trending Time Series</a:t>
            </a:r>
          </a:p>
        </p:txBody>
      </p:sp>
      <p:sp>
        <p:nvSpPr>
          <p:cNvPr id="1126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5A9529F-4C12-4EB8-9DB0-C340EE1CC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Economic time series often have a trend</a:t>
            </a:r>
          </a:p>
          <a:p>
            <a:pPr>
              <a:lnSpc>
                <a:spcPct val="90000"/>
              </a:lnSpc>
            </a:pPr>
            <a:r>
              <a:rPr lang="en-US" altLang="es-PE"/>
              <a:t> Just because 2 series are trending together, we can’t assume that the relation is causal</a:t>
            </a:r>
          </a:p>
          <a:p>
            <a:pPr>
              <a:lnSpc>
                <a:spcPct val="90000"/>
              </a:lnSpc>
            </a:pPr>
            <a:r>
              <a:rPr lang="en-US" altLang="es-PE"/>
              <a:t> Often, both will be trending because of other unobserved factors</a:t>
            </a:r>
          </a:p>
          <a:p>
            <a:pPr>
              <a:lnSpc>
                <a:spcPct val="90000"/>
              </a:lnSpc>
            </a:pPr>
            <a:r>
              <a:rPr lang="en-US" altLang="es-PE"/>
              <a:t> Even if those factors are unobserved, we can control for them by directly controlling for the trend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83EC63AB-0F1A-44D0-847B-D9BC4D3E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4695A7E2-8B91-41E5-AE3E-62D5FF4C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75A4-375F-4A78-B57F-A092CFCA4711}" type="slidenum">
              <a:rPr lang="en-US" altLang="es-PE"/>
              <a:pPr/>
              <a:t>12</a:t>
            </a:fld>
            <a:endParaRPr lang="en-US" altLang="es-PE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B27F256B-C06C-4465-AF55-05AF39285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Trends (continued)</a:t>
            </a:r>
          </a:p>
        </p:txBody>
      </p:sp>
      <p:sp>
        <p:nvSpPr>
          <p:cNvPr id="11366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6BEC451-C878-4E1F-B027-467912B087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4419600"/>
          </a:xfrm>
        </p:spPr>
        <p:txBody>
          <a:bodyPr/>
          <a:lstStyle/>
          <a:p>
            <a:r>
              <a:rPr lang="en-US" altLang="es-PE"/>
              <a:t> One possibility is a linear trend, which can be modeled as </a:t>
            </a:r>
            <a:r>
              <a:rPr lang="en-US" altLang="es-PE" i="1"/>
              <a:t>y</a:t>
            </a:r>
            <a:r>
              <a:rPr lang="en-US" altLang="es-PE" i="1" baseline="-25000"/>
              <a:t>t</a:t>
            </a:r>
            <a:r>
              <a:rPr lang="en-US" altLang="es-PE" i="1"/>
              <a:t> = </a:t>
            </a:r>
            <a:r>
              <a:rPr lang="en-US" altLang="es-PE" i="1">
                <a:latin typeface="Symbol" panose="05050102010706020507" pitchFamily="18" charset="2"/>
              </a:rPr>
              <a:t>a</a:t>
            </a:r>
            <a:r>
              <a:rPr lang="en-US" altLang="es-PE" i="1" baseline="-25000"/>
              <a:t>0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a</a:t>
            </a:r>
            <a:r>
              <a:rPr lang="en-US" altLang="es-PE" i="1" baseline="-25000"/>
              <a:t>1</a:t>
            </a:r>
            <a:r>
              <a:rPr lang="en-US" altLang="es-PE" i="1"/>
              <a:t>t + e</a:t>
            </a:r>
            <a:r>
              <a:rPr lang="en-US" altLang="es-PE" i="1" baseline="-25000"/>
              <a:t>t</a:t>
            </a:r>
            <a:r>
              <a:rPr lang="en-US" altLang="es-PE"/>
              <a:t>, </a:t>
            </a:r>
            <a:r>
              <a:rPr lang="en-US" altLang="es-PE" i="1"/>
              <a:t>t</a:t>
            </a:r>
            <a:r>
              <a:rPr lang="en-US" altLang="es-PE"/>
              <a:t> = 1, 2, …</a:t>
            </a:r>
          </a:p>
          <a:p>
            <a:r>
              <a:rPr lang="en-US" altLang="es-PE"/>
              <a:t> Another possibility is an exponential trend, which can be modeled as log(</a:t>
            </a:r>
            <a:r>
              <a:rPr lang="en-US" altLang="es-PE" i="1"/>
              <a:t>y</a:t>
            </a:r>
            <a:r>
              <a:rPr lang="en-US" altLang="es-PE" i="1" baseline="-25000"/>
              <a:t>t</a:t>
            </a:r>
            <a:r>
              <a:rPr lang="en-US" altLang="es-PE"/>
              <a:t>)</a:t>
            </a:r>
            <a:r>
              <a:rPr lang="en-US" altLang="es-PE" i="1"/>
              <a:t> = </a:t>
            </a:r>
            <a:r>
              <a:rPr lang="en-US" altLang="es-PE" i="1">
                <a:latin typeface="Symbol" panose="05050102010706020507" pitchFamily="18" charset="2"/>
              </a:rPr>
              <a:t>a</a:t>
            </a:r>
            <a:r>
              <a:rPr lang="en-US" altLang="es-PE" i="1" baseline="-25000"/>
              <a:t>0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a</a:t>
            </a:r>
            <a:r>
              <a:rPr lang="en-US" altLang="es-PE" i="1" baseline="-25000"/>
              <a:t>1</a:t>
            </a:r>
            <a:r>
              <a:rPr lang="en-US" altLang="es-PE" i="1"/>
              <a:t>t + e</a:t>
            </a:r>
            <a:r>
              <a:rPr lang="en-US" altLang="es-PE" i="1" baseline="-25000"/>
              <a:t>t</a:t>
            </a:r>
            <a:r>
              <a:rPr lang="en-US" altLang="es-PE"/>
              <a:t>, </a:t>
            </a:r>
            <a:r>
              <a:rPr lang="en-US" altLang="es-PE" i="1"/>
              <a:t>t</a:t>
            </a:r>
            <a:r>
              <a:rPr lang="en-US" altLang="es-PE"/>
              <a:t> = 1, 2, …</a:t>
            </a:r>
          </a:p>
          <a:p>
            <a:r>
              <a:rPr lang="en-US" altLang="es-PE"/>
              <a:t> Another possibility is a quadratic trend, which can be modeled as </a:t>
            </a:r>
            <a:r>
              <a:rPr lang="en-US" altLang="es-PE" i="1"/>
              <a:t>y</a:t>
            </a:r>
            <a:r>
              <a:rPr lang="en-US" altLang="es-PE" i="1" baseline="-25000"/>
              <a:t>t</a:t>
            </a:r>
            <a:r>
              <a:rPr lang="en-US" altLang="es-PE" i="1"/>
              <a:t> = </a:t>
            </a:r>
            <a:r>
              <a:rPr lang="en-US" altLang="es-PE" i="1">
                <a:latin typeface="Symbol" panose="05050102010706020507" pitchFamily="18" charset="2"/>
              </a:rPr>
              <a:t>a</a:t>
            </a:r>
            <a:r>
              <a:rPr lang="en-US" altLang="es-PE" i="1" baseline="-25000"/>
              <a:t>0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a</a:t>
            </a:r>
            <a:r>
              <a:rPr lang="en-US" altLang="es-PE" i="1" baseline="-25000"/>
              <a:t>1</a:t>
            </a:r>
            <a:r>
              <a:rPr lang="en-US" altLang="es-PE" i="1"/>
              <a:t>t + </a:t>
            </a:r>
            <a:r>
              <a:rPr lang="en-US" altLang="es-PE" i="1">
                <a:latin typeface="Symbol" panose="05050102010706020507" pitchFamily="18" charset="2"/>
              </a:rPr>
              <a:t>a</a:t>
            </a:r>
            <a:r>
              <a:rPr lang="en-US" altLang="es-PE" i="1" baseline="-25000"/>
              <a:t>2</a:t>
            </a:r>
            <a:r>
              <a:rPr lang="en-US" altLang="es-PE" i="1"/>
              <a:t>t</a:t>
            </a:r>
            <a:r>
              <a:rPr lang="en-US" altLang="es-PE" i="1" baseline="30000"/>
              <a:t>2</a:t>
            </a:r>
            <a:r>
              <a:rPr lang="en-US" altLang="es-PE" i="1"/>
              <a:t> + e</a:t>
            </a:r>
            <a:r>
              <a:rPr lang="en-US" altLang="es-PE" i="1" baseline="-25000"/>
              <a:t>t</a:t>
            </a:r>
            <a:r>
              <a:rPr lang="en-US" altLang="es-PE"/>
              <a:t>, </a:t>
            </a:r>
            <a:r>
              <a:rPr lang="en-US" altLang="es-PE" i="1"/>
              <a:t>t</a:t>
            </a:r>
            <a:r>
              <a:rPr lang="en-US" altLang="es-PE"/>
              <a:t> = 1, 2, 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5DC7CEBB-813E-4796-B4FF-C201EE218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3024892A-474E-4768-B24E-04E958F6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BA83-4F2D-4D93-AC57-2630CB69EB57}" type="slidenum">
              <a:rPr lang="en-US" altLang="es-PE"/>
              <a:pPr/>
              <a:t>13</a:t>
            </a:fld>
            <a:endParaRPr lang="en-US" altLang="es-PE"/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A89978E1-27C0-4E8B-AD27-72F31BF04B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Detrending</a:t>
            </a:r>
          </a:p>
        </p:txBody>
      </p:sp>
      <p:sp>
        <p:nvSpPr>
          <p:cNvPr id="11469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019C8AF-96F6-48EF-B43D-37CBDC8714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Adding a linear trend term to a regression is the same thing as using “detrended” series in a regression</a:t>
            </a:r>
          </a:p>
          <a:p>
            <a:r>
              <a:rPr lang="en-US" altLang="es-PE"/>
              <a:t> Detrending a series involves regressing each variable in the model on t</a:t>
            </a:r>
          </a:p>
          <a:p>
            <a:r>
              <a:rPr lang="en-US" altLang="es-PE"/>
              <a:t> The residuals form the detrended series</a:t>
            </a:r>
          </a:p>
          <a:p>
            <a:r>
              <a:rPr lang="en-US" altLang="es-PE"/>
              <a:t> Basically, the trend has been partialled out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422E8A3B-55BB-41D9-B7FC-377CC09EB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A42C096A-5918-4C46-B4C2-28141647B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EB51-13AA-4A1D-8FBD-631892944C8D}" type="slidenum">
              <a:rPr lang="en-US" altLang="es-PE"/>
              <a:pPr/>
              <a:t>14</a:t>
            </a:fld>
            <a:endParaRPr lang="en-US" altLang="es-PE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38EEA15B-FA85-4449-803B-1D662FCDCE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Detrending (continued)</a:t>
            </a:r>
          </a:p>
        </p:txBody>
      </p:sp>
      <p:sp>
        <p:nvSpPr>
          <p:cNvPr id="11571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2C0DD24-EC0D-4341-91AF-1DBF30A672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An advantage to actually detrending the data (vs. adding a trend) involves the calculation of goodness of fit</a:t>
            </a:r>
          </a:p>
          <a:p>
            <a:r>
              <a:rPr lang="en-US" altLang="es-PE"/>
              <a:t> Time-series regressions tend to have very high </a:t>
            </a:r>
            <a:r>
              <a:rPr lang="en-US" altLang="es-PE" i="1"/>
              <a:t>R</a:t>
            </a:r>
            <a:r>
              <a:rPr lang="en-US" altLang="es-PE" i="1" baseline="30000"/>
              <a:t>2</a:t>
            </a:r>
            <a:r>
              <a:rPr lang="en-US" altLang="es-PE"/>
              <a:t>, as the trend is well explained</a:t>
            </a:r>
          </a:p>
          <a:p>
            <a:r>
              <a:rPr lang="en-US" altLang="es-PE"/>
              <a:t> The </a:t>
            </a:r>
            <a:r>
              <a:rPr lang="en-US" altLang="es-PE" i="1"/>
              <a:t>R</a:t>
            </a:r>
            <a:r>
              <a:rPr lang="en-US" altLang="es-PE" i="1" baseline="30000"/>
              <a:t>2</a:t>
            </a:r>
            <a:r>
              <a:rPr lang="en-US" altLang="es-PE"/>
              <a:t> from a regression on detrended data better reflects how well the </a:t>
            </a:r>
            <a:r>
              <a:rPr lang="en-US" altLang="es-PE" i="1"/>
              <a:t>x</a:t>
            </a:r>
            <a:r>
              <a:rPr lang="en-US" altLang="es-PE" i="1" baseline="-25000"/>
              <a:t>t</a:t>
            </a:r>
            <a:r>
              <a:rPr lang="en-US" altLang="es-PE"/>
              <a:t>’s explain </a:t>
            </a:r>
            <a:r>
              <a:rPr lang="en-US" altLang="es-PE" i="1"/>
              <a:t>y</a:t>
            </a:r>
            <a:r>
              <a:rPr lang="en-US" altLang="es-PE" i="1" baseline="-25000"/>
              <a:t>t</a:t>
            </a:r>
            <a:endParaRPr lang="en-US" altLang="es-PE" i="1" baseline="30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A902ECAA-27F8-453F-A59F-2B6314FD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E65558F1-C6A6-4BF4-9CCB-EC4BFFB68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A089-DBBC-4025-BAEE-A67C1502126C}" type="slidenum">
              <a:rPr lang="en-US" altLang="es-PE"/>
              <a:pPr/>
              <a:t>15</a:t>
            </a:fld>
            <a:endParaRPr lang="en-US" altLang="es-PE"/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B6D69375-769C-4DFF-AF9C-C9C2D5B4FE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Seasonality</a:t>
            </a:r>
          </a:p>
        </p:txBody>
      </p:sp>
      <p:sp>
        <p:nvSpPr>
          <p:cNvPr id="11673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AFF0527-62BE-40F5-BB16-D6CE8FC701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Often time-series data exhibits some periodicity, referred to seasonality</a:t>
            </a:r>
          </a:p>
          <a:p>
            <a:pPr>
              <a:lnSpc>
                <a:spcPct val="90000"/>
              </a:lnSpc>
            </a:pPr>
            <a:r>
              <a:rPr lang="en-US" altLang="es-PE"/>
              <a:t> Example:  Quarterly data on retail sales will tend to jump up in the 4</a:t>
            </a:r>
            <a:r>
              <a:rPr lang="en-US" altLang="es-PE" baseline="30000"/>
              <a:t>th</a:t>
            </a:r>
            <a:r>
              <a:rPr lang="en-US" altLang="es-PE"/>
              <a:t> quarter</a:t>
            </a:r>
          </a:p>
          <a:p>
            <a:pPr>
              <a:lnSpc>
                <a:spcPct val="90000"/>
              </a:lnSpc>
            </a:pPr>
            <a:r>
              <a:rPr lang="en-US" altLang="es-PE"/>
              <a:t> Seasonality can be dealt with by adding a set of seasonal dummies</a:t>
            </a:r>
          </a:p>
          <a:p>
            <a:pPr>
              <a:lnSpc>
                <a:spcPct val="90000"/>
              </a:lnSpc>
            </a:pPr>
            <a:r>
              <a:rPr lang="en-US" altLang="es-PE"/>
              <a:t> As with trends, the series can be seasonally adjusted before running the regression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9A0C5ADB-6557-479C-8681-2AC8A3FC2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A3D6131D-9DEC-4E84-B257-CD806599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1D7A-AFC4-4669-A584-586BBFABCC17}" type="slidenum">
              <a:rPr lang="en-US" altLang="es-PE"/>
              <a:pPr/>
              <a:t>2</a:t>
            </a:fld>
            <a:endParaRPr lang="en-US" altLang="es-PE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4CB9D630-4BD7-4604-BDF6-B53BEFA862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Time Series vs. Cross Sectional</a:t>
            </a:r>
          </a:p>
        </p:txBody>
      </p:sp>
      <p:sp>
        <p:nvSpPr>
          <p:cNvPr id="10342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955639D-E732-4691-B265-414681CC5D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Time series data has a temporal ordering, unlike cross-section data</a:t>
            </a:r>
          </a:p>
          <a:p>
            <a:r>
              <a:rPr lang="en-US" altLang="es-PE"/>
              <a:t> Will need to alter some of our assumptions to take into account that we no longer have a random sample of individuals</a:t>
            </a:r>
          </a:p>
          <a:p>
            <a:r>
              <a:rPr lang="en-US" altLang="es-PE"/>
              <a:t> Instead, we have one realization of a stochastic (i.e. random) process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96A5C93A-9D9D-49A7-B332-F497A852D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4A6E52DE-B516-4A38-82C3-ADFD3598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B078-64E8-4377-A891-51D786BE41F0}" type="slidenum">
              <a:rPr lang="en-US" altLang="es-PE"/>
              <a:pPr/>
              <a:t>3</a:t>
            </a:fld>
            <a:endParaRPr lang="en-US" altLang="es-PE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369D50E0-365F-4E62-9422-652CF60213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Examples of Time Series Models</a:t>
            </a:r>
          </a:p>
        </p:txBody>
      </p:sp>
      <p:sp>
        <p:nvSpPr>
          <p:cNvPr id="10445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2123DD7-C00D-49B6-B3C6-4B7CF72604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A static model relates contemporaneous variables:  </a:t>
            </a:r>
            <a:r>
              <a:rPr lang="en-US" altLang="es-PE" i="1"/>
              <a:t>y</a:t>
            </a:r>
            <a:r>
              <a:rPr lang="en-US" altLang="es-PE" i="1" baseline="-25000"/>
              <a:t>t</a:t>
            </a:r>
            <a:r>
              <a:rPr lang="en-US" altLang="es-PE" i="1"/>
              <a:t> =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0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1</a:t>
            </a:r>
            <a:r>
              <a:rPr lang="en-US" altLang="es-PE" i="1"/>
              <a:t>z</a:t>
            </a:r>
            <a:r>
              <a:rPr lang="en-US" altLang="es-PE" i="1" baseline="-25000"/>
              <a:t>t</a:t>
            </a:r>
            <a:r>
              <a:rPr lang="en-US" altLang="es-PE" i="1"/>
              <a:t> + u</a:t>
            </a:r>
            <a:r>
              <a:rPr lang="en-US" altLang="es-PE" i="1" baseline="-25000"/>
              <a:t>t</a:t>
            </a:r>
            <a:endParaRPr lang="en-US" altLang="es-PE"/>
          </a:p>
          <a:p>
            <a:r>
              <a:rPr lang="en-US" altLang="es-PE"/>
              <a:t> A finite distributed lag (FDL) model allows one or more variables to affect </a:t>
            </a:r>
            <a:r>
              <a:rPr lang="en-US" altLang="es-PE" i="1"/>
              <a:t>y</a:t>
            </a:r>
            <a:r>
              <a:rPr lang="en-US" altLang="es-PE"/>
              <a:t> with a lag: </a:t>
            </a:r>
            <a:r>
              <a:rPr lang="en-US" altLang="es-PE" i="1"/>
              <a:t>y</a:t>
            </a:r>
            <a:r>
              <a:rPr lang="en-US" altLang="es-PE" i="1" baseline="-25000"/>
              <a:t>t</a:t>
            </a:r>
            <a:r>
              <a:rPr lang="en-US" altLang="es-PE" i="1"/>
              <a:t> = </a:t>
            </a:r>
            <a:r>
              <a:rPr lang="en-US" altLang="es-PE" i="1">
                <a:latin typeface="Symbol" panose="05050102010706020507" pitchFamily="18" charset="2"/>
              </a:rPr>
              <a:t>a</a:t>
            </a:r>
            <a:r>
              <a:rPr lang="en-US" altLang="es-PE" i="1" baseline="-25000"/>
              <a:t>0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d</a:t>
            </a:r>
            <a:r>
              <a:rPr lang="en-US" altLang="es-PE" i="1" baseline="-25000"/>
              <a:t>0</a:t>
            </a:r>
            <a:r>
              <a:rPr lang="en-US" altLang="es-PE" i="1"/>
              <a:t>z</a:t>
            </a:r>
            <a:r>
              <a:rPr lang="en-US" altLang="es-PE" i="1" baseline="-25000"/>
              <a:t>t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d</a:t>
            </a:r>
            <a:r>
              <a:rPr lang="en-US" altLang="es-PE" i="1" baseline="-25000"/>
              <a:t>1</a:t>
            </a:r>
            <a:r>
              <a:rPr lang="en-US" altLang="es-PE" i="1"/>
              <a:t>z</a:t>
            </a:r>
            <a:r>
              <a:rPr lang="en-US" altLang="es-PE" i="1" baseline="-25000"/>
              <a:t>t-1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d</a:t>
            </a:r>
            <a:r>
              <a:rPr lang="en-US" altLang="es-PE" i="1" baseline="-25000"/>
              <a:t>2</a:t>
            </a:r>
            <a:r>
              <a:rPr lang="en-US" altLang="es-PE" i="1"/>
              <a:t>z</a:t>
            </a:r>
            <a:r>
              <a:rPr lang="en-US" altLang="es-PE" i="1" baseline="-25000"/>
              <a:t>t-2</a:t>
            </a:r>
            <a:r>
              <a:rPr lang="en-US" altLang="es-PE" i="1"/>
              <a:t> + u</a:t>
            </a:r>
            <a:r>
              <a:rPr lang="en-US" altLang="es-PE" i="1" baseline="-25000"/>
              <a:t>t</a:t>
            </a:r>
            <a:endParaRPr lang="en-US" altLang="es-PE"/>
          </a:p>
          <a:p>
            <a:r>
              <a:rPr lang="en-US" altLang="es-PE"/>
              <a:t> More generally, a finite distributed lag model of order </a:t>
            </a:r>
            <a:r>
              <a:rPr lang="en-US" altLang="es-PE" i="1"/>
              <a:t>q</a:t>
            </a:r>
            <a:r>
              <a:rPr lang="en-US" altLang="es-PE"/>
              <a:t> will include </a:t>
            </a:r>
            <a:r>
              <a:rPr lang="en-US" altLang="es-PE" i="1"/>
              <a:t>q</a:t>
            </a:r>
            <a:r>
              <a:rPr lang="en-US" altLang="es-PE"/>
              <a:t> lags of </a:t>
            </a:r>
            <a:r>
              <a:rPr lang="en-US" altLang="es-PE" i="1"/>
              <a:t>z</a:t>
            </a:r>
            <a:endParaRPr lang="en-US" altLang="es-PE" i="1" baseline="-25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D4CD66FB-929B-4D56-B33E-DA280D6D7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1CCF711B-D8D4-47C7-8DC7-14390820B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D06C-92DA-4C8F-B448-97C52348FDA3}" type="slidenum">
              <a:rPr lang="en-US" altLang="es-PE"/>
              <a:pPr/>
              <a:t>4</a:t>
            </a:fld>
            <a:endParaRPr lang="en-US" altLang="es-PE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763AE63F-C9D0-4094-84DB-2776EA5FC6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Finite Distributed Lag Models</a:t>
            </a:r>
          </a:p>
        </p:txBody>
      </p:sp>
      <p:sp>
        <p:nvSpPr>
          <p:cNvPr id="10547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5B90B90-71A8-4F5A-B3BB-ABB663BDD3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We can call </a:t>
            </a:r>
            <a:r>
              <a:rPr lang="en-US" altLang="es-PE" i="1">
                <a:latin typeface="Symbol" panose="05050102010706020507" pitchFamily="18" charset="2"/>
              </a:rPr>
              <a:t>d</a:t>
            </a:r>
            <a:r>
              <a:rPr lang="en-US" altLang="es-PE" i="1" baseline="-25000"/>
              <a:t>0</a:t>
            </a:r>
            <a:r>
              <a:rPr lang="en-US" altLang="es-PE"/>
              <a:t> the impact propensity – it reflects the immediate change in </a:t>
            </a:r>
            <a:r>
              <a:rPr lang="en-US" altLang="es-PE" i="1"/>
              <a:t>y</a:t>
            </a:r>
            <a:endParaRPr lang="en-US" altLang="es-PE"/>
          </a:p>
          <a:p>
            <a:r>
              <a:rPr lang="en-US" altLang="es-PE"/>
              <a:t> For a temporary, 1-period change, y returns to its original level in period </a:t>
            </a:r>
            <a:r>
              <a:rPr lang="en-US" altLang="es-PE" i="1"/>
              <a:t>q</a:t>
            </a:r>
            <a:r>
              <a:rPr lang="en-US" altLang="es-PE"/>
              <a:t>+1</a:t>
            </a:r>
            <a:endParaRPr lang="en-US" altLang="es-PE" i="1"/>
          </a:p>
          <a:p>
            <a:r>
              <a:rPr lang="en-US" altLang="es-PE"/>
              <a:t> We can call </a:t>
            </a:r>
            <a:r>
              <a:rPr lang="en-US" altLang="es-PE" i="1">
                <a:latin typeface="Symbol" panose="05050102010706020507" pitchFamily="18" charset="2"/>
              </a:rPr>
              <a:t>d</a:t>
            </a:r>
            <a:r>
              <a:rPr lang="en-US" altLang="es-PE" i="1" baseline="-25000"/>
              <a:t>0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d</a:t>
            </a:r>
            <a:r>
              <a:rPr lang="en-US" altLang="es-PE" i="1" baseline="-25000"/>
              <a:t>1</a:t>
            </a:r>
            <a:r>
              <a:rPr lang="en-US" altLang="es-PE" i="1"/>
              <a:t> +…+ </a:t>
            </a:r>
            <a:r>
              <a:rPr lang="en-US" altLang="es-PE" i="1">
                <a:latin typeface="Symbol" panose="05050102010706020507" pitchFamily="18" charset="2"/>
              </a:rPr>
              <a:t>d</a:t>
            </a:r>
            <a:r>
              <a:rPr lang="en-US" altLang="es-PE" i="1" baseline="-25000"/>
              <a:t>q</a:t>
            </a:r>
            <a:r>
              <a:rPr lang="en-US" altLang="es-PE"/>
              <a:t> the long-run propensity (LRP) – it reflects the long-run change in </a:t>
            </a:r>
            <a:r>
              <a:rPr lang="en-US" altLang="es-PE" i="1"/>
              <a:t>y</a:t>
            </a:r>
            <a:r>
              <a:rPr lang="en-US" altLang="es-PE"/>
              <a:t> after a permanent change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1F65C581-ED74-4D60-A99D-39208767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233D5E3E-A02B-432D-B0A0-73D1E9DF4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1EE6-66C3-44D4-B56F-95664AF3DCAE}" type="slidenum">
              <a:rPr lang="en-US" altLang="es-PE"/>
              <a:pPr/>
              <a:t>5</a:t>
            </a:fld>
            <a:endParaRPr lang="en-US" altLang="es-PE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3CC20290-5E20-4842-A1FB-370E4F732A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Assumptions for Unbiasedness</a:t>
            </a:r>
          </a:p>
        </p:txBody>
      </p:sp>
      <p:sp>
        <p:nvSpPr>
          <p:cNvPr id="10649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2E24B7B-A10E-4F41-B091-0E2E5746EA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Still assume a model that is linear in parameters: </a:t>
            </a:r>
            <a:r>
              <a:rPr lang="en-US" altLang="es-PE" i="1"/>
              <a:t>y</a:t>
            </a:r>
            <a:r>
              <a:rPr lang="en-US" altLang="es-PE" i="1" baseline="-25000"/>
              <a:t>t</a:t>
            </a:r>
            <a:r>
              <a:rPr lang="en-US" altLang="es-PE" i="1"/>
              <a:t> =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0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1</a:t>
            </a:r>
            <a:r>
              <a:rPr lang="en-US" altLang="es-PE" i="1"/>
              <a:t>x</a:t>
            </a:r>
            <a:r>
              <a:rPr lang="en-US" altLang="es-PE" i="1" baseline="-25000"/>
              <a:t>t1</a:t>
            </a:r>
            <a:r>
              <a:rPr lang="en-US" altLang="es-PE" i="1"/>
              <a:t> + . . .+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k</a:t>
            </a:r>
            <a:r>
              <a:rPr lang="en-US" altLang="es-PE" i="1"/>
              <a:t>x</a:t>
            </a:r>
            <a:r>
              <a:rPr lang="en-US" altLang="es-PE" i="1" baseline="-25000"/>
              <a:t>tk</a:t>
            </a:r>
            <a:r>
              <a:rPr lang="en-US" altLang="es-PE" i="1"/>
              <a:t> + u</a:t>
            </a:r>
            <a:r>
              <a:rPr lang="en-US" altLang="es-PE" i="1" baseline="-25000"/>
              <a:t>t</a:t>
            </a:r>
            <a:endParaRPr lang="en-US" altLang="es-PE" i="1"/>
          </a:p>
          <a:p>
            <a:r>
              <a:rPr lang="en-US" altLang="es-PE"/>
              <a:t> Still need to make a zero conditional mean assumption: E(</a:t>
            </a:r>
            <a:r>
              <a:rPr lang="en-US" altLang="es-PE" i="1"/>
              <a:t>u</a:t>
            </a:r>
            <a:r>
              <a:rPr lang="en-US" altLang="es-PE" i="1" baseline="-25000"/>
              <a:t>t</a:t>
            </a:r>
            <a:r>
              <a:rPr lang="en-US" altLang="es-PE" i="1"/>
              <a:t>|</a:t>
            </a:r>
            <a:r>
              <a:rPr lang="en-US" altLang="es-PE" b="1" i="1"/>
              <a:t>X</a:t>
            </a:r>
            <a:r>
              <a:rPr lang="en-US" altLang="es-PE"/>
              <a:t>) = 0, </a:t>
            </a:r>
            <a:r>
              <a:rPr lang="en-US" altLang="es-PE" i="1"/>
              <a:t>t</a:t>
            </a:r>
            <a:r>
              <a:rPr lang="en-US" altLang="es-PE"/>
              <a:t> = 1, 2, …, n</a:t>
            </a:r>
          </a:p>
          <a:p>
            <a:r>
              <a:rPr lang="en-US" altLang="es-PE"/>
              <a:t> Note that this implies the error term in any given period is uncorrelated with the explanatory variables in all time periods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C2AE4D2D-7A4E-45A4-93E4-C5FBCD2C4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301EE1A6-C4CD-407C-928A-86C99E105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3B50-07A4-4E1F-BE7A-47BC71FBC45F}" type="slidenum">
              <a:rPr lang="en-US" altLang="es-PE"/>
              <a:pPr/>
              <a:t>6</a:t>
            </a:fld>
            <a:endParaRPr lang="en-US" altLang="es-PE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125CBDF6-CEDC-4D36-B8CD-5DDE0C26DD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Assumptions (continued)</a:t>
            </a:r>
          </a:p>
        </p:txBody>
      </p:sp>
      <p:sp>
        <p:nvSpPr>
          <p:cNvPr id="10752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C85AE75-2940-43FA-B475-A8C7D9A83A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This zero conditional mean assumption implies the x’s are strictly exogenous</a:t>
            </a:r>
          </a:p>
          <a:p>
            <a:pPr>
              <a:lnSpc>
                <a:spcPct val="90000"/>
              </a:lnSpc>
            </a:pPr>
            <a:r>
              <a:rPr lang="en-US" altLang="es-PE"/>
              <a:t> An alternative assumption, more parallel to the cross-sectional case, is E(</a:t>
            </a:r>
            <a:r>
              <a:rPr lang="en-US" altLang="es-PE" i="1"/>
              <a:t>u</a:t>
            </a:r>
            <a:r>
              <a:rPr lang="en-US" altLang="es-PE" i="1" baseline="-25000"/>
              <a:t>t</a:t>
            </a:r>
            <a:r>
              <a:rPr lang="en-US" altLang="es-PE" i="1"/>
              <a:t>|</a:t>
            </a:r>
            <a:r>
              <a:rPr lang="en-US" altLang="es-PE" b="1" i="1"/>
              <a:t>x</a:t>
            </a:r>
            <a:r>
              <a:rPr lang="en-US" altLang="es-PE" i="1" baseline="-25000"/>
              <a:t>t</a:t>
            </a:r>
            <a:r>
              <a:rPr lang="en-US" altLang="es-PE"/>
              <a:t>) = 0</a:t>
            </a:r>
          </a:p>
          <a:p>
            <a:pPr>
              <a:lnSpc>
                <a:spcPct val="90000"/>
              </a:lnSpc>
            </a:pPr>
            <a:r>
              <a:rPr lang="en-US" altLang="es-PE"/>
              <a:t> This assumption would imply the x’s are contemporaneously exogenous</a:t>
            </a:r>
          </a:p>
          <a:p>
            <a:pPr>
              <a:lnSpc>
                <a:spcPct val="90000"/>
              </a:lnSpc>
            </a:pPr>
            <a:r>
              <a:rPr lang="en-US" altLang="es-PE"/>
              <a:t> Contemporaneous exogeneity will only be sufficient in large samples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9060690E-F17D-43AD-8CA7-D3A77DCAC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81D5A544-36B4-4BEE-A56A-0DB4C734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F007-06BF-4002-B339-B54753A93E3C}" type="slidenum">
              <a:rPr lang="en-US" altLang="es-PE"/>
              <a:pPr/>
              <a:t>7</a:t>
            </a:fld>
            <a:endParaRPr lang="en-US" altLang="es-PE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698AD2E3-944D-4E59-AB3C-F0AEAE2843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Assumptions (continued)</a:t>
            </a:r>
          </a:p>
        </p:txBody>
      </p:sp>
      <p:sp>
        <p:nvSpPr>
          <p:cNvPr id="10854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0688028-231D-4135-9DEB-391F1C719A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Still need to assume that no </a:t>
            </a:r>
            <a:r>
              <a:rPr lang="en-US" altLang="es-PE" i="1"/>
              <a:t>x</a:t>
            </a:r>
            <a:r>
              <a:rPr lang="en-US" altLang="es-PE"/>
              <a:t> is constant, and that there is no perfect collinearity</a:t>
            </a:r>
          </a:p>
          <a:p>
            <a:pPr>
              <a:lnSpc>
                <a:spcPct val="90000"/>
              </a:lnSpc>
            </a:pPr>
            <a:r>
              <a:rPr lang="en-US" altLang="es-PE"/>
              <a:t> Note we have skipped the assumption of a random sample</a:t>
            </a:r>
          </a:p>
          <a:p>
            <a:pPr>
              <a:lnSpc>
                <a:spcPct val="90000"/>
              </a:lnSpc>
            </a:pPr>
            <a:r>
              <a:rPr lang="en-US" altLang="es-PE"/>
              <a:t> The key impact of the random sample assumption is that each </a:t>
            </a:r>
            <a:r>
              <a:rPr lang="en-US" altLang="es-PE" i="1"/>
              <a:t>u</a:t>
            </a:r>
            <a:r>
              <a:rPr lang="en-US" altLang="es-PE" baseline="-25000"/>
              <a:t>i</a:t>
            </a:r>
            <a:r>
              <a:rPr lang="en-US" altLang="es-PE"/>
              <a:t> is independent</a:t>
            </a:r>
          </a:p>
          <a:p>
            <a:pPr>
              <a:lnSpc>
                <a:spcPct val="90000"/>
              </a:lnSpc>
            </a:pPr>
            <a:r>
              <a:rPr lang="en-US" altLang="es-PE"/>
              <a:t> Our strict exogeneity assumption takes care of it in this case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56D47DD0-6AB5-4A8C-898D-1213B551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17B55A83-6EB6-4D6D-AD64-E91A41AD0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09BB-5F49-4C53-8A80-CC0AA32F8D6B}" type="slidenum">
              <a:rPr lang="en-US" altLang="es-PE"/>
              <a:pPr/>
              <a:t>8</a:t>
            </a:fld>
            <a:endParaRPr lang="en-US" altLang="es-PE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9C7018A3-E161-4572-8DF0-9040F60F5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Unbiasedness of OLS</a:t>
            </a:r>
          </a:p>
        </p:txBody>
      </p:sp>
      <p:sp>
        <p:nvSpPr>
          <p:cNvPr id="1095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AF00F10-44A2-4ABC-B657-84AA945B4F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Based on these 3 assumptions, when using time-series data, the OLS estimators are unbiased</a:t>
            </a:r>
          </a:p>
          <a:p>
            <a:pPr>
              <a:lnSpc>
                <a:spcPct val="90000"/>
              </a:lnSpc>
            </a:pPr>
            <a:r>
              <a:rPr lang="en-US" altLang="es-PE"/>
              <a:t> Thus, just as was the case with cross-section data, under the appropriate conditions OLS is unbiased</a:t>
            </a:r>
          </a:p>
          <a:p>
            <a:pPr>
              <a:lnSpc>
                <a:spcPct val="90000"/>
              </a:lnSpc>
            </a:pPr>
            <a:r>
              <a:rPr lang="en-US" altLang="es-PE"/>
              <a:t> Omitted variable bias can be analyzed in the same manner as in the cross-section case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16FBA4D0-B6C9-488E-9FD4-066D2239B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2B50CDEB-5FBB-4E2A-A070-DDC577F6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BC48-107D-4EA4-B4F2-14CB6B50C3D8}" type="slidenum">
              <a:rPr lang="en-US" altLang="es-PE"/>
              <a:pPr/>
              <a:t>9</a:t>
            </a:fld>
            <a:endParaRPr lang="en-US" altLang="es-PE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907183DB-CC5E-4A0E-8DD0-9BB814035E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Variances of OLS Estimators</a:t>
            </a:r>
          </a:p>
        </p:txBody>
      </p:sp>
      <p:sp>
        <p:nvSpPr>
          <p:cNvPr id="1105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6A9B834-7F3A-4E61-AA7A-7EB21F7476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Just as in the cross-section case, we need to add an assumption of homoskedasticity in order to be able to derive variances</a:t>
            </a:r>
          </a:p>
          <a:p>
            <a:pPr>
              <a:lnSpc>
                <a:spcPct val="90000"/>
              </a:lnSpc>
            </a:pPr>
            <a:r>
              <a:rPr lang="en-US" altLang="es-PE"/>
              <a:t> Now we assume Var(</a:t>
            </a:r>
            <a:r>
              <a:rPr lang="en-US" altLang="es-PE" i="1"/>
              <a:t>u</a:t>
            </a:r>
            <a:r>
              <a:rPr lang="en-US" altLang="es-PE" baseline="-25000"/>
              <a:t>t</a:t>
            </a:r>
            <a:r>
              <a:rPr lang="en-US" altLang="es-PE"/>
              <a:t>|</a:t>
            </a:r>
            <a:r>
              <a:rPr lang="en-US" altLang="es-PE" b="1" i="1"/>
              <a:t>X</a:t>
            </a:r>
            <a:r>
              <a:rPr lang="en-US" altLang="es-PE"/>
              <a:t>) = Var(</a:t>
            </a:r>
            <a:r>
              <a:rPr lang="en-US" altLang="es-PE" i="1"/>
              <a:t>u</a:t>
            </a:r>
            <a:r>
              <a:rPr lang="en-US" altLang="es-PE" baseline="-25000"/>
              <a:t>t</a:t>
            </a:r>
            <a:r>
              <a:rPr lang="en-US" altLang="es-PE"/>
              <a:t>) = </a:t>
            </a:r>
            <a:r>
              <a:rPr lang="en-US" altLang="es-PE" i="1">
                <a:latin typeface="Symbol" panose="05050102010706020507" pitchFamily="18" charset="2"/>
              </a:rPr>
              <a:t>s</a:t>
            </a:r>
            <a:r>
              <a:rPr lang="en-US" altLang="es-PE" baseline="30000"/>
              <a:t>2</a:t>
            </a:r>
            <a:endParaRPr lang="en-US" altLang="es-PE"/>
          </a:p>
          <a:p>
            <a:pPr>
              <a:lnSpc>
                <a:spcPct val="90000"/>
              </a:lnSpc>
            </a:pPr>
            <a:r>
              <a:rPr lang="en-US" altLang="es-PE"/>
              <a:t> Thus, the error variance is independent of all the </a:t>
            </a:r>
            <a:r>
              <a:rPr lang="en-US" altLang="es-PE" i="1"/>
              <a:t>x</a:t>
            </a:r>
            <a:r>
              <a:rPr lang="en-US" altLang="es-PE"/>
              <a:t>’s, and it is constant over time</a:t>
            </a:r>
          </a:p>
          <a:p>
            <a:pPr>
              <a:lnSpc>
                <a:spcPct val="90000"/>
              </a:lnSpc>
            </a:pPr>
            <a:r>
              <a:rPr lang="en-US" altLang="es-PE"/>
              <a:t> We also need the assumption of no serial correlation: Corr(</a:t>
            </a:r>
            <a:r>
              <a:rPr lang="en-US" altLang="es-PE" i="1"/>
              <a:t>u</a:t>
            </a:r>
            <a:r>
              <a:rPr lang="en-US" altLang="es-PE" i="1" baseline="-25000"/>
              <a:t>t</a:t>
            </a:r>
            <a:r>
              <a:rPr lang="en-US" altLang="es-PE" i="1"/>
              <a:t>,u</a:t>
            </a:r>
            <a:r>
              <a:rPr lang="en-US" altLang="es-PE" i="1" baseline="-25000"/>
              <a:t>s</a:t>
            </a:r>
            <a:r>
              <a:rPr lang="en-US" altLang="es-PE"/>
              <a:t>| </a:t>
            </a:r>
            <a:r>
              <a:rPr lang="en-US" altLang="es-PE" b="1" i="1"/>
              <a:t>X</a:t>
            </a:r>
            <a:r>
              <a:rPr lang="en-US" altLang="es-PE"/>
              <a:t>)=0 for </a:t>
            </a:r>
            <a:r>
              <a:rPr lang="en-US" altLang="es-PE" i="1"/>
              <a:t>t </a:t>
            </a:r>
            <a:r>
              <a:rPr lang="en-US" altLang="es-PE" i="1">
                <a:sym typeface="Symbol" panose="05050102010706020507" pitchFamily="18" charset="2"/>
              </a:rPr>
              <a:t> 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PE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PE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1163</TotalTime>
  <Words>1031</Words>
  <Application>Microsoft Office PowerPoint</Application>
  <PresentationFormat>Presentación en pantalla (4:3)</PresentationFormat>
  <Paragraphs>97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Times New Roman</vt:lpstr>
      <vt:lpstr>Wingdings</vt:lpstr>
      <vt:lpstr>Symbol</vt:lpstr>
      <vt:lpstr>Blueprint</vt:lpstr>
      <vt:lpstr>Presentación de PowerPoint</vt:lpstr>
      <vt:lpstr>Time Series vs. Cross Sectional</vt:lpstr>
      <vt:lpstr>Examples of Time Series Models</vt:lpstr>
      <vt:lpstr>Finite Distributed Lag Models</vt:lpstr>
      <vt:lpstr>Assumptions for Unbiasedness</vt:lpstr>
      <vt:lpstr>Assumptions (continued)</vt:lpstr>
      <vt:lpstr>Assumptions (continued)</vt:lpstr>
      <vt:lpstr>Unbiasedness of OLS</vt:lpstr>
      <vt:lpstr>Variances of OLS Estimators</vt:lpstr>
      <vt:lpstr>OLS Variances (continued)</vt:lpstr>
      <vt:lpstr>Trending Time Series</vt:lpstr>
      <vt:lpstr>Trends (continued)</vt:lpstr>
      <vt:lpstr>Detrending</vt:lpstr>
      <vt:lpstr>Detrending (continued)</vt:lpstr>
      <vt:lpstr>Seasonality</vt:lpstr>
    </vt:vector>
  </TitlesOfParts>
  <Company>Dartmouth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Probability and Statistics</dc:title>
  <dc:creator>Patricia M. Anderson</dc:creator>
  <cp:lastModifiedBy>Edison Achalma</cp:lastModifiedBy>
  <cp:revision>32</cp:revision>
  <cp:lastPrinted>1601-01-01T00:00:00Z</cp:lastPrinted>
  <dcterms:created xsi:type="dcterms:W3CDTF">1999-10-02T17:37:41Z</dcterms:created>
  <dcterms:modified xsi:type="dcterms:W3CDTF">2020-02-04T23:18:04Z</dcterms:modified>
</cp:coreProperties>
</file>