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BBE8870-D965-4223-8F13-C7CD31669D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46836C0-19DF-4B96-A56B-8E079D153E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EB5A27C-DFBE-4EB1-B3FA-BAEF4BD3426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C4DF828-8871-42A8-84E2-331063E533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93EF82D-B378-4C41-9018-DE23F4BBAC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77873BA-779F-4BCB-8A06-72E529BAB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E681874-F293-4C92-8C3D-0FF01E9F5D56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49329DE1-0439-40B8-B0E3-39EE55F3DF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6EC87054-D8E0-4276-8CC8-64527459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6EA633D7-D64C-4956-A252-12D19B8ED85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3EC7441C-9FFE-4F3C-8816-EC2637561F0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548D1840-2FFE-4160-94C1-3C1EDCE8F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98F35737-C19B-48C4-9F72-4D1E70FF8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412F010D-BAD7-4C94-872A-A4519FBFE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FC9A3B54-D1AA-4437-BE49-B66C9522C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8233B2BE-4150-4C6D-979C-3D8A856A1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8AD780F8-6A0F-49B1-8215-CFA3C91BA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471056E5-6571-4A89-B370-583549596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FC1C3176-167D-43B8-8DCB-D5E930E9A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22C6B4BB-7035-480C-8CDC-01E976288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143A56AE-EB20-42BB-A975-8BFA5FD15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AF595146-A3A0-44D9-AE48-29228FBD7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BF765D4B-359E-4218-930B-F01E272F98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44660900-3422-45D7-A57C-F470D78DB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303D7FE0-A20F-4AD2-A85B-A35716C47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A5233B0E-11B9-44C7-9F49-C77D19B19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331C2777-C4AC-4A2F-87E3-09BEB0DF1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334F39C2-AAEB-4196-9F2A-B07772F8F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C5AA31B4-2CE6-457A-84F2-5FF7DAA0B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93A19913-CF5C-45CC-A307-13758E9A2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5C8E9328-B5D5-45E1-A4FE-CC155F63A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EA73F6E0-FB62-4734-AAF8-E1333B142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7A04FB69-6803-4432-95A1-F93C21A13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2C2CC989-1460-4AC1-BD5B-802D56434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FC48E676-4B47-4DBE-B44A-233F346D4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9F887D31-7207-495A-BB7C-E51118FD1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5B5D96FC-EA83-48A1-AB14-DC03CB18DF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F6E8772C-268B-4B6D-804C-26437425C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7DCF43B8-1881-4331-9CA8-1F28986FC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5249911C-436A-43F1-8899-819AEFC4C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82B00E6A-EF73-4B91-8CDE-52FBBC1BD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C0A84316-619A-403D-B723-3E1F13DC6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67ECD76D-E7E1-41F5-9B23-5A7D4A2D9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B30F29A1-D8C3-4ED6-96ED-191995E89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0C45CEA1-0C87-40CF-8256-3A80E3667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7E0763A9-B682-40DF-8A72-9CF93910B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7E9A7120-A93A-4719-B9FE-A0763BCB4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54421C8B-F6FF-42B3-9A06-B39F297B1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13887820-BC9D-40C5-B9E9-1E0C2A713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8A0E9C9D-B38C-4CB6-9384-5EE9B7F19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60E6E98D-DA52-45CD-8980-4F26DE697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998CB553-F1E9-4183-9E34-E7A3CAE5E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B75CBC10-B12E-4E3B-ADF9-5AE595699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466759AA-5FDA-4329-837B-029FBEF9E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D6863B14-30B3-42E9-B328-5A2B46A4F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502B0F12-A617-4E27-8A4C-A4DB92C4C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180A7156-B89A-4BFE-9FFF-099D8140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17A9D2E3-2A77-494D-9FD8-D1C89D3A3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76D83E98-BFF8-4AC3-98DC-4E01332FF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78A31AB3-07FE-4CEF-B0EA-74D87AD07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10704B2D-4B53-45D4-82BF-A0D1BEE75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AE3051BE-E070-4DC7-BA08-DE10953F4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0855DAD6-E230-4D4B-8A7D-38EDE744DB4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4E19B6E9-8497-45B1-94B7-52AC61558AE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1E1DB9F9-7449-4E50-9CD2-153869E5604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04B90D80-77BB-467E-8F46-9EC470BE9EB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EF6C22E0-1D60-4D33-8E02-9F8E2765425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57124E9A-68D9-486D-8611-CE267B123EC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53A5D123-6EEF-4CA9-A47B-4F7AEC483A0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0A4A1CCB-79B9-46AC-A2D0-1BBA779E724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88942E9C-7681-46BE-B29E-47D214C068D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053C79F6-232A-4C96-84CE-331D4CA8BBD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A991D1E2-ACC3-4920-A59F-BDD74B925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1985A4-C1E5-4315-A0D3-91F301E5B0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43F62A92-CE6C-4EEA-8BFA-3DF570F2EB88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3E4DF210-E2FB-4B76-B2CF-258DF298B5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2E511C7F-70B3-48BF-BD6D-FDF9CAC44F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4E89C8-C08D-42C3-903D-491A397F976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324D5-E20B-48EE-B8EB-5C34AE01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1FA253-9867-4186-8E68-9BB8EFB54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49C5B-2D7B-4D47-A9BD-9C90F07D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9EA92-F281-4170-B240-CC6E9E8B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2ED35-B1D5-409D-AC44-BA52A3A4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0721C-529E-4680-B2B0-3F9093DB090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99861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E2B568-CED4-4C25-9FB7-AE6C8B68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D5BDE3-AB59-4267-9EA8-7176FC0D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B2592-B969-42B6-940D-6A6E4054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3D116-92E6-4FF2-BC0F-EA03238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6604E-64F8-4AF8-BC99-2174A5E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2607E-99DC-4B6E-AA9F-5CEFC8AC493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070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2027-B334-466C-81D1-A80D99AA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46817-5B11-4087-862A-8D81AB88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F9AE0-8562-4455-BB80-30EC2ADC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5B9BB-A51A-4D8C-B5F1-40042F20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5E8A4-B3B2-451E-AB9D-6290968E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9F0A3-74FE-4D04-A04D-9D530B1E2A1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0736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38E7-80B2-46D8-B640-A60098F9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BF24C-B9D8-4D50-8D45-0DEDA3E1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C8B44-3C54-4673-90F2-AB6978AC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70B61-54AD-42A5-A6C9-8CB01CF4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341BC-023F-49A3-9C49-451A899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83F5C-337F-4BC2-8FCE-C837ACDF87F5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6582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A4C7B-4542-4A13-A105-A7CB7DCD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3E1C0-F99D-46EB-99D0-E433BE5D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A1762-B4E8-43D1-9426-FFA576AD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922FB8-1646-4142-BCA2-8C5FE2B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F6CA5-FF7B-4A5E-A4E2-E1E8F09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FF7498-5F70-459E-AC1C-9B5FC20D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CC03-6072-42D2-B71F-2D0D742FD06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849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0AE9-A406-415E-9337-780114C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FCF71-8000-43B0-9EBC-4F1C8265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65C212-E10E-4D02-8A94-6E9633D8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7DA101-1A5E-4A55-8015-6B2EEB8D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D4992F-8017-4514-BD6C-7AE9F4D56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F7C989-280A-4C96-A17E-DB89545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680B2D-C8D5-4BDE-94FA-2529E029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705F62-8BFB-4852-BCAF-B7AC857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284CC-4D8C-4067-97E1-05061320C2D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3786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E034-B622-406B-B4E1-EE28D18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F78AC8-9DE8-459E-945C-E9872863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AAF912-95DE-4D4B-A22B-BEB4E2ED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96C113-1A75-4B5B-91C5-D89AAD42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D3E36-8D40-48C4-A721-A62B9C0BB4F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998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77439D-45E1-430B-8532-A18B0536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EE2675-1195-4E7B-98F6-52DAB6C6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2B545-6398-4EF7-AABD-535E11F4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64D12-075B-4C55-9C9C-F067B6042C9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1529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73F8E-F21A-4766-8904-AAACB9B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8AE8E-BB05-4181-A804-5CF94C91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F61F05-69CA-4A8E-A9B4-A2C0BFCD3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3404A-90E5-4F87-86BF-2F09278A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D8A41-C867-44C6-87C2-CB562DF7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C9278-1E30-406D-9716-D127CF3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B71A7-2898-4A58-9DCF-AC1B5F5708A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790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FAC2-4FB8-4DE3-A6A3-B37703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A2EC0F-14F1-44B8-8050-71E39E231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6EF5D-2001-4436-9FC0-EC3E6C00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5F1DC-ABD7-4643-8452-6CF319C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B3C82-22FF-4904-8611-A975C97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F9B381-FF54-4969-9941-C19147AB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1EC4E-9156-4387-A6C7-F94E1675E29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704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4B2B55-459A-4568-8ECC-B1D1E383E3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8E049099-84EB-4B23-8096-BA750D448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186D09A8-8204-4E75-97D8-DBA5B47027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BF6E15AB-8C28-4EC4-9ACA-F80E36FCA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133C6137-18FE-47A0-B5FB-1D8D3D755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24F0B257-9434-48E8-97EE-BD68DA2F0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CAC70E56-BDD8-42C3-9CD8-01085D0FA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22F5DBC3-676E-423C-B948-57322F96F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E80DDB49-5E42-426B-BF10-DCD7BEB46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124ADD1D-ACA7-472F-9224-A65E713E9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47904F11-8550-47EE-9488-A5A787EEA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E3A4FAC0-4DFB-4637-9351-B41662AED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0FBE1187-D912-4BD7-AE06-D190DE6FF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4BC656FD-7DD7-4F86-97F4-054EF24E5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1FE77D3E-2A02-46D8-BFAC-B76E59E6E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E1FC3407-5A07-4CBC-8637-6096D5691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07191E1E-A626-4DEA-9BF2-35B16A967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E2D8C085-09A1-43D6-91F6-277D282B8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FC1AC8AE-EA5A-40AC-A736-DA498F015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36E7E2B5-DBCE-4713-B45A-76BABEC68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B289477C-F839-4639-8E14-50C3A906D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565CBCB1-BE38-4F66-B742-B3BA89252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793B9D5D-ADB4-41E8-A437-57D6B2D7B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13B15047-2520-4B77-A114-DFB9457F2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CE46B243-D708-4CC4-BCD3-F80367DC9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E6625B81-7913-4B47-B3D4-709FC7370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4F91EDE4-BA32-41E3-9F9D-3D5F8D938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C60A7BB1-58CE-4B10-BB46-62B56BA01E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2CC5BC3E-A822-4E99-AE45-F8C741E17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5F1833F8-FD3D-41D6-8E79-8D81BA9CF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AAA93214-D182-4801-9130-84104562D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3D23B5DA-D3FB-44DE-B297-580A6FA0C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E1531358-408A-4C03-9A2B-5D74FE445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FD113FFC-1136-4317-A1D6-9338635EB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27D33537-5C15-4784-938F-3997C30EE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3D8944A5-B547-40F1-8522-E0F2CD049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368F9A17-2002-41A5-AA28-0EFD5DFFB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DFB226D0-9199-486C-9778-E9271EBD4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D5956477-BC13-49C7-8418-B742D97D8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507D77AC-AE9B-4B40-806E-95820EAC0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37474EBB-5D95-4BE3-B936-61BDAEBAD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8DC6AC43-A3CE-4855-A500-1EB8EBEFA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CD0062CA-30B3-4860-8224-7C39981B46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C3E26030-A3E0-4039-B448-4D4DC6393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CE23F358-A8DD-44E4-902C-9C192978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F9427944-E1F7-4F23-BD17-805422B9E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8629E064-8ED7-4CCA-AF19-8C0F12470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EBF36E91-015A-4E63-8185-3C4B3E91E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6CBCE313-B2AD-4595-AFC2-FD7DE4036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6A68271B-8EAE-4589-88C4-0E06CB51F6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DEFBB69A-0734-4DDC-BD73-3F7BFD3C9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82B46F82-47C2-42CF-AE2D-4E2D1BDBF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B09020DF-A8B2-4C6F-B199-27CADE3075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61816105-C69B-4088-9656-31F0C1C34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7DE0958A-11A0-4AE9-ACEE-A840CA298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CDE64BAF-6007-4E4B-9A58-E9333752F33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D1AFAB2F-6D40-4271-B638-FE120F1634A2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C881F14C-6405-4C59-96B7-AF9CAD665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9E610D8F-7559-4EB3-85FD-15D06130FD9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7EA03A49-6612-410C-A63E-449D8474DE6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FB0A1500-472F-409A-9492-B856FD662FD7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D76C7453-FA31-45FB-91AA-34845E14D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6A093C-A84C-4167-B78E-964E22D28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5BAD50D3-E1A4-42B8-8E61-6B6EB46D2E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C14DC62D-7FA7-4A59-BAED-9E51E9493D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90C34AFC-3939-4E09-8299-EE73AE7629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9F42469-B574-49B4-8488-97D01CED69A2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C9DF684-9683-4F7C-8200-5618B3A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CEFA711-7458-4651-936F-D858FEBE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4A0D-4E66-4BDC-ADDF-EFC3F3FEC34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D54AF14F-1CD3-4ED1-93CB-5EB617508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Stationary Stochastic Process</a:t>
            </a:r>
          </a:p>
        </p:txBody>
      </p:sp>
      <p:sp>
        <p:nvSpPr>
          <p:cNvPr id="1177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C6B9A6-CC27-42EC-AD18-8F289A494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stochastic process is stationary if for every collection of time indices 1 </a:t>
            </a:r>
            <a:r>
              <a:rPr lang="en-US" altLang="es-PE">
                <a:cs typeface="Times New Roman" panose="02020603050405020304" pitchFamily="18" charset="0"/>
              </a:rPr>
              <a:t>≤ </a:t>
            </a:r>
            <a:r>
              <a:rPr lang="en-US" altLang="es-PE" i="1">
                <a:sym typeface="Symbol" panose="05050102010706020507" pitchFamily="18" charset="2"/>
              </a:rPr>
              <a:t>t</a:t>
            </a:r>
            <a:r>
              <a:rPr lang="en-US" altLang="es-PE" i="1" baseline="-25000">
                <a:sym typeface="Symbol" panose="05050102010706020507" pitchFamily="18" charset="2"/>
              </a:rPr>
              <a:t>1</a:t>
            </a:r>
            <a:r>
              <a:rPr lang="en-US" altLang="es-PE" i="1">
                <a:sym typeface="Symbol" panose="05050102010706020507" pitchFamily="18" charset="2"/>
              </a:rPr>
              <a:t> &lt; …&lt; t</a:t>
            </a:r>
            <a:r>
              <a:rPr lang="en-US" altLang="es-PE" i="1" baseline="-25000">
                <a:sym typeface="Symbol" panose="05050102010706020507" pitchFamily="18" charset="2"/>
              </a:rPr>
              <a:t>m</a:t>
            </a:r>
            <a:r>
              <a:rPr lang="en-US" altLang="es-PE">
                <a:sym typeface="Symbol" panose="05050102010706020507" pitchFamily="18" charset="2"/>
              </a:rPr>
              <a:t> the joint distribution of (</a:t>
            </a:r>
            <a:r>
              <a:rPr lang="en-US" altLang="es-PE" i="1">
                <a:sym typeface="Symbol" panose="05050102010706020507" pitchFamily="18" charset="2"/>
              </a:rPr>
              <a:t>x</a:t>
            </a:r>
            <a:r>
              <a:rPr lang="en-US" altLang="es-PE" i="1" baseline="-25000">
                <a:sym typeface="Symbol" panose="05050102010706020507" pitchFamily="18" charset="2"/>
              </a:rPr>
              <a:t>t1</a:t>
            </a:r>
            <a:r>
              <a:rPr lang="en-US" altLang="es-PE" i="1">
                <a:sym typeface="Symbol" panose="05050102010706020507" pitchFamily="18" charset="2"/>
              </a:rPr>
              <a:t>, …, x</a:t>
            </a:r>
            <a:r>
              <a:rPr lang="en-US" altLang="es-PE" i="1" baseline="-25000">
                <a:sym typeface="Symbol" panose="05050102010706020507" pitchFamily="18" charset="2"/>
              </a:rPr>
              <a:t>tm</a:t>
            </a:r>
            <a:r>
              <a:rPr lang="en-US" altLang="es-PE">
                <a:sym typeface="Symbol" panose="05050102010706020507" pitchFamily="18" charset="2"/>
              </a:rPr>
              <a:t>) is the same as that of (</a:t>
            </a:r>
            <a:r>
              <a:rPr lang="en-US" altLang="es-PE" i="1">
                <a:sym typeface="Symbol" panose="05050102010706020507" pitchFamily="18" charset="2"/>
              </a:rPr>
              <a:t>x</a:t>
            </a:r>
            <a:r>
              <a:rPr lang="en-US" altLang="es-PE" i="1" baseline="-25000">
                <a:sym typeface="Symbol" panose="05050102010706020507" pitchFamily="18" charset="2"/>
              </a:rPr>
              <a:t>t1+h</a:t>
            </a:r>
            <a:r>
              <a:rPr lang="en-US" altLang="es-PE" i="1">
                <a:sym typeface="Symbol" panose="05050102010706020507" pitchFamily="18" charset="2"/>
              </a:rPr>
              <a:t>, … x</a:t>
            </a:r>
            <a:r>
              <a:rPr lang="en-US" altLang="es-PE" i="1" baseline="-25000">
                <a:sym typeface="Symbol" panose="05050102010706020507" pitchFamily="18" charset="2"/>
              </a:rPr>
              <a:t>tm+h</a:t>
            </a:r>
            <a:r>
              <a:rPr lang="en-US" altLang="es-PE">
                <a:sym typeface="Symbol" panose="05050102010706020507" pitchFamily="18" charset="2"/>
              </a:rPr>
              <a:t>) for </a:t>
            </a:r>
            <a:r>
              <a:rPr lang="en-US" altLang="es-PE" i="1">
                <a:sym typeface="Symbol" panose="05050102010706020507" pitchFamily="18" charset="2"/>
              </a:rPr>
              <a:t>h</a:t>
            </a:r>
            <a:r>
              <a:rPr lang="en-US" altLang="es-PE">
                <a:sym typeface="Symbol" panose="05050102010706020507" pitchFamily="18" charset="2"/>
              </a:rPr>
              <a:t> </a:t>
            </a:r>
            <a:r>
              <a:rPr lang="en-US" altLang="es-PE">
                <a:cs typeface="Times New Roman" panose="02020603050405020304" pitchFamily="18" charset="0"/>
              </a:rPr>
              <a:t>≥ </a:t>
            </a:r>
            <a:r>
              <a:rPr lang="en-US" altLang="es-PE">
                <a:sym typeface="Symbol" panose="05050102010706020507" pitchFamily="18" charset="2"/>
              </a:rPr>
              <a:t>1</a:t>
            </a:r>
          </a:p>
          <a:p>
            <a:r>
              <a:rPr lang="en-US" altLang="es-PE">
                <a:sym typeface="Symbol" panose="05050102010706020507" pitchFamily="18" charset="2"/>
              </a:rPr>
              <a:t> Thus, stationarity implies that the </a:t>
            </a:r>
            <a:r>
              <a:rPr lang="en-US" altLang="es-PE" i="1">
                <a:sym typeface="Symbol" panose="05050102010706020507" pitchFamily="18" charset="2"/>
              </a:rPr>
              <a:t>x</a:t>
            </a:r>
            <a:r>
              <a:rPr lang="en-US" altLang="es-PE" i="1" baseline="-25000">
                <a:sym typeface="Symbol" panose="05050102010706020507" pitchFamily="18" charset="2"/>
              </a:rPr>
              <a:t>t</a:t>
            </a:r>
            <a:r>
              <a:rPr lang="en-US" altLang="es-PE">
                <a:sym typeface="Symbol" panose="05050102010706020507" pitchFamily="18" charset="2"/>
              </a:rPr>
              <a:t>’s are identically distributed and that the nature of any correlation between adjacent terms is the same across all periods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499E3C1-0C03-49BF-ACDA-DF28CD3A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EA794C9-091B-4A7E-A220-606B85DD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BDA-C459-4E2C-9954-3559FA64372E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A577F3D6-1FE5-475F-98CF-2563B2ED2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Walks (continued)</a:t>
            </a:r>
          </a:p>
        </p:txBody>
      </p:sp>
      <p:sp>
        <p:nvSpPr>
          <p:cNvPr id="1269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7EAC57-3B0E-4A76-A4E1-B097A8A86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 random walk is a special case of what’s known as a unit root process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that trending and persistence are different things – a series can be trending but weakly dependent, or a series can be highly persistent without any trend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random walk with drift is an example of a highly persistent series that is trending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2FC6D9B-ED00-4A37-BE0E-0768574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DF0084E-08C5-4EEE-8840-9F220805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BC3-100A-4F71-8587-5D6A70D81556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E292204D-55EB-4BC3-AAB1-3523F47A6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Transforming Persistent Series</a:t>
            </a:r>
          </a:p>
        </p:txBody>
      </p:sp>
      <p:sp>
        <p:nvSpPr>
          <p:cNvPr id="1280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9D164E-8CCC-4933-B422-C4711C3ED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In order to use a highly persistent series and get meaningful estimates and make correct inferences, we want to transform it into a weakly dependent process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refer to a weakly dependent process as being integrated of order zero, [I(0)]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random walk is integrated of order one, [I(1)], meaning a first difference will be I(0)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5FDDA92-794D-4433-B2EC-A0D2E8D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7A3ADC-4557-44A9-B3B2-D826C81F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9615-1ED4-4AB7-82FD-568492FDF54C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6025DC5-E9A2-4056-B81B-A81894DD8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Covariance Stationary Process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067BE8-A0A5-42E2-8E34-45C863F3A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stochastic process is covariance stationary if E(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) is constant, Var(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) is constant and for any </a:t>
            </a:r>
            <a:r>
              <a:rPr lang="en-US" altLang="es-PE" i="1"/>
              <a:t>t</a:t>
            </a:r>
            <a:r>
              <a:rPr lang="en-US" altLang="es-PE"/>
              <a:t>, </a:t>
            </a:r>
            <a:r>
              <a:rPr lang="en-US" altLang="es-PE" i="1"/>
              <a:t>h</a:t>
            </a:r>
            <a:r>
              <a:rPr lang="en-US" altLang="es-PE"/>
              <a:t> </a:t>
            </a:r>
            <a:r>
              <a:rPr lang="en-US" altLang="es-PE">
                <a:cs typeface="Times New Roman" panose="02020603050405020304" pitchFamily="18" charset="0"/>
              </a:rPr>
              <a:t>≥ </a:t>
            </a:r>
            <a:r>
              <a:rPr lang="en-US" altLang="es-PE">
                <a:sym typeface="Symbol" panose="05050102010706020507" pitchFamily="18" charset="2"/>
              </a:rPr>
              <a:t>1, Cov(</a:t>
            </a:r>
            <a:r>
              <a:rPr lang="en-US" altLang="es-PE" i="1">
                <a:sym typeface="Symbol" panose="05050102010706020507" pitchFamily="18" charset="2"/>
              </a:rPr>
              <a:t>x</a:t>
            </a:r>
            <a:r>
              <a:rPr lang="en-US" altLang="es-PE" i="1" baseline="-25000">
                <a:sym typeface="Symbol" panose="05050102010706020507" pitchFamily="18" charset="2"/>
              </a:rPr>
              <a:t>t</a:t>
            </a:r>
            <a:r>
              <a:rPr lang="en-US" altLang="es-PE">
                <a:sym typeface="Symbol" panose="05050102010706020507" pitchFamily="18" charset="2"/>
              </a:rPr>
              <a:t>, </a:t>
            </a:r>
            <a:r>
              <a:rPr lang="en-US" altLang="es-PE" i="1">
                <a:sym typeface="Symbol" panose="05050102010706020507" pitchFamily="18" charset="2"/>
              </a:rPr>
              <a:t>x</a:t>
            </a:r>
            <a:r>
              <a:rPr lang="en-US" altLang="es-PE" i="1" baseline="-25000">
                <a:sym typeface="Symbol" panose="05050102010706020507" pitchFamily="18" charset="2"/>
              </a:rPr>
              <a:t>t+h</a:t>
            </a:r>
            <a:r>
              <a:rPr lang="en-US" altLang="es-PE">
                <a:sym typeface="Symbol" panose="05050102010706020507" pitchFamily="18" charset="2"/>
              </a:rPr>
              <a:t>) depends only on </a:t>
            </a:r>
            <a:r>
              <a:rPr lang="en-US" altLang="es-PE" i="1">
                <a:sym typeface="Symbol" panose="05050102010706020507" pitchFamily="18" charset="2"/>
              </a:rPr>
              <a:t>h</a:t>
            </a:r>
            <a:r>
              <a:rPr lang="en-US" altLang="es-PE">
                <a:sym typeface="Symbol" panose="05050102010706020507" pitchFamily="18" charset="2"/>
              </a:rPr>
              <a:t> and not on </a:t>
            </a:r>
            <a:r>
              <a:rPr lang="en-US" altLang="es-PE" i="1">
                <a:sym typeface="Symbol" panose="05050102010706020507" pitchFamily="18" charset="2"/>
              </a:rPr>
              <a:t>t</a:t>
            </a:r>
          </a:p>
          <a:p>
            <a:r>
              <a:rPr lang="en-US" altLang="es-PE" i="1">
                <a:sym typeface="Symbol" panose="05050102010706020507" pitchFamily="18" charset="2"/>
              </a:rPr>
              <a:t> </a:t>
            </a:r>
            <a:r>
              <a:rPr lang="en-US" altLang="es-PE">
                <a:sym typeface="Symbol" panose="05050102010706020507" pitchFamily="18" charset="2"/>
              </a:rPr>
              <a:t>Thus, this weaker form of stationarity requires only that the mean and variance are constant across time, and the covariance just depends on the distance across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86B3B18-6E51-4B6A-AEAC-29347AE3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002FBE6-D2D9-43E4-9F18-68CCF83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6E06-4372-4C19-88EC-04E600C2BE14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7759E76-571A-4117-8107-97D2C5A96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Weakly Dependent Time Series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B34D35-D831-4EF1-A587-24A9DE256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 stationary time series is weakly dependent if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 i="1"/>
              <a:t> </a:t>
            </a:r>
            <a:r>
              <a:rPr lang="en-US" altLang="es-PE"/>
              <a:t>and </a:t>
            </a:r>
            <a:r>
              <a:rPr lang="en-US" altLang="es-PE" i="1"/>
              <a:t>x</a:t>
            </a:r>
            <a:r>
              <a:rPr lang="en-US" altLang="es-PE" i="1" baseline="-25000"/>
              <a:t>t+h</a:t>
            </a:r>
            <a:r>
              <a:rPr lang="en-US" altLang="es-PE"/>
              <a:t> are “almost independent” as </a:t>
            </a:r>
            <a:r>
              <a:rPr lang="en-US" altLang="es-PE" i="1"/>
              <a:t>h</a:t>
            </a:r>
            <a:r>
              <a:rPr lang="en-US" altLang="es-PE"/>
              <a:t> increases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for a covariance stationary process Corr(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,</a:t>
            </a:r>
            <a:r>
              <a:rPr lang="en-US" altLang="es-PE" i="1"/>
              <a:t> x</a:t>
            </a:r>
            <a:r>
              <a:rPr lang="en-US" altLang="es-PE" i="1" baseline="-25000"/>
              <a:t>t+h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→ 0 as </a:t>
            </a:r>
            <a:r>
              <a:rPr lang="en-US" altLang="es-PE" i="1">
                <a:cs typeface="Times New Roman" panose="02020603050405020304" pitchFamily="18" charset="0"/>
              </a:rPr>
              <a:t>h</a:t>
            </a:r>
            <a:r>
              <a:rPr lang="en-US" altLang="es-PE">
                <a:cs typeface="Times New Roman" panose="02020603050405020304" pitchFamily="18" charset="0"/>
              </a:rPr>
              <a:t> → ∞, we’ll say this covariance stationary process is weakly dependent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Want to still use law of large numbers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BF2E2F0-E846-446B-9BD2-927E921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D34EB48-13A1-422D-A490-82691EB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96F5-62DC-48A1-82A1-DB42F29FD2F3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A021E79-5384-42FC-9D0F-63F48D1C8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An MA(1) Process</a:t>
            </a:r>
          </a:p>
        </p:txBody>
      </p:sp>
      <p:sp>
        <p:nvSpPr>
          <p:cNvPr id="120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706059-6922-4951-B561-ADF762D7C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moving average process of order one [MA(1)] can be characterized as one where </a:t>
            </a:r>
            <a:r>
              <a:rPr lang="en-US" altLang="es-PE" i="1"/>
              <a:t>x</a:t>
            </a:r>
            <a:r>
              <a:rPr lang="en-US" altLang="es-PE" i="1" baseline="-25000"/>
              <a:t>t</a:t>
            </a:r>
            <a:r>
              <a:rPr lang="en-US" altLang="es-PE" i="1"/>
              <a:t> = e</a:t>
            </a:r>
            <a:r>
              <a:rPr lang="en-US" altLang="es-PE" i="1" baseline="-25000"/>
              <a:t>t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a</a:t>
            </a:r>
            <a:r>
              <a:rPr lang="en-US" altLang="es-PE" i="1" baseline="-25000"/>
              <a:t>1</a:t>
            </a:r>
            <a:r>
              <a:rPr lang="en-US" altLang="es-PE" i="1"/>
              <a:t>e</a:t>
            </a:r>
            <a:r>
              <a:rPr lang="en-US" altLang="es-PE" i="1" baseline="-25000"/>
              <a:t>t-1</a:t>
            </a:r>
            <a:r>
              <a:rPr lang="en-US" altLang="es-PE" i="1"/>
              <a:t>, t</a:t>
            </a:r>
            <a:r>
              <a:rPr lang="en-US" altLang="es-PE"/>
              <a:t> = 1, 2, … with </a:t>
            </a:r>
            <a:r>
              <a:rPr lang="en-US" altLang="es-PE" i="1"/>
              <a:t>e</a:t>
            </a:r>
            <a:r>
              <a:rPr lang="en-US" altLang="es-PE" i="1" baseline="-25000"/>
              <a:t>t</a:t>
            </a:r>
            <a:r>
              <a:rPr lang="en-US" altLang="es-PE"/>
              <a:t> being an iid sequence with mean 0 and variance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30000"/>
              <a:t>2</a:t>
            </a:r>
            <a:r>
              <a:rPr lang="en-US" altLang="es-PE" i="1" baseline="-25000"/>
              <a:t>e</a:t>
            </a:r>
            <a:endParaRPr lang="en-US" altLang="es-PE"/>
          </a:p>
          <a:p>
            <a:r>
              <a:rPr lang="en-US" altLang="es-PE"/>
              <a:t> This is a stationary, weakly dependent sequence as variables 1 period apart are correlated, but 2 periods apart they are not</a:t>
            </a:r>
            <a:endParaRPr lang="en-US" altLang="es-PE" i="1"/>
          </a:p>
          <a:p>
            <a:endParaRPr lang="en-US" altLang="es-PE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443409E-B955-4836-943C-DFCFD296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67CB039-CFBB-42B3-A908-878CF12E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19C4-0037-4BD5-AACC-571E14442888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657B8204-3E0B-48B8-A9BA-095078F24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An AR(1) Process</a:t>
            </a:r>
          </a:p>
        </p:txBody>
      </p:sp>
      <p:sp>
        <p:nvSpPr>
          <p:cNvPr id="1218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D0A973-AC22-48F7-90BF-95F9EB9E6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An autoregressive process of order one [AR(1)] can be characterized as one where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y</a:t>
            </a:r>
            <a:r>
              <a:rPr lang="en-US" altLang="es-PE" i="1" baseline="-25000"/>
              <a:t>t-1</a:t>
            </a:r>
            <a:r>
              <a:rPr lang="en-US" altLang="es-PE" i="1"/>
              <a:t> + e</a:t>
            </a:r>
            <a:r>
              <a:rPr lang="en-US" altLang="es-PE" i="1" baseline="-25000"/>
              <a:t>t </a:t>
            </a:r>
            <a:r>
              <a:rPr lang="en-US" altLang="es-PE" i="1"/>
              <a:t>, t</a:t>
            </a:r>
            <a:r>
              <a:rPr lang="en-US" altLang="es-PE"/>
              <a:t> = 1, 2,… with </a:t>
            </a:r>
            <a:r>
              <a:rPr lang="en-US" altLang="es-PE" i="1"/>
              <a:t>e</a:t>
            </a:r>
            <a:r>
              <a:rPr lang="en-US" altLang="es-PE" i="1" baseline="-25000"/>
              <a:t>t</a:t>
            </a:r>
            <a:r>
              <a:rPr lang="en-US" altLang="es-PE"/>
              <a:t> being an iid sequence with mean 0 and variance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-25000"/>
              <a:t>e</a:t>
            </a:r>
            <a:r>
              <a:rPr lang="en-US" altLang="es-PE" i="1" baseline="30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For this process to be weakly dependent, it must be the case that |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/>
              <a:t>| &lt; </a:t>
            </a:r>
            <a:r>
              <a:rPr lang="en-US" altLang="es-PE"/>
              <a:t>1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Corr(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,y</a:t>
            </a:r>
            <a:r>
              <a:rPr lang="en-US" altLang="es-PE" i="1" baseline="-25000"/>
              <a:t>t+h</a:t>
            </a:r>
            <a:r>
              <a:rPr lang="en-US" altLang="es-PE"/>
              <a:t>)</a:t>
            </a:r>
            <a:r>
              <a:rPr lang="en-US" altLang="es-PE" i="1"/>
              <a:t> = </a:t>
            </a:r>
            <a:r>
              <a:rPr lang="en-US" altLang="es-PE"/>
              <a:t>Cov(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 i="1"/>
              <a:t> ,y</a:t>
            </a:r>
            <a:r>
              <a:rPr lang="en-US" altLang="es-PE" i="1" baseline="-25000"/>
              <a:t>t+h</a:t>
            </a:r>
            <a:r>
              <a:rPr lang="en-US" altLang="es-PE"/>
              <a:t>)</a:t>
            </a:r>
            <a:r>
              <a:rPr lang="en-US" altLang="es-PE" i="1"/>
              <a:t>/(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-25000"/>
              <a:t>y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-25000"/>
              <a:t>y</a:t>
            </a:r>
            <a:r>
              <a:rPr lang="en-US" altLang="es-PE" i="1"/>
              <a:t>) =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 baseline="-25000"/>
              <a:t>1</a:t>
            </a:r>
            <a:r>
              <a:rPr lang="en-US" altLang="es-PE" i="1" baseline="30000"/>
              <a:t>h</a:t>
            </a:r>
            <a:r>
              <a:rPr lang="en-US" altLang="es-PE"/>
              <a:t> which becomes small as </a:t>
            </a:r>
            <a:r>
              <a:rPr lang="en-US" altLang="es-PE" i="1"/>
              <a:t>h</a:t>
            </a:r>
            <a:r>
              <a:rPr lang="en-US" altLang="es-PE"/>
              <a:t> increases</a:t>
            </a:r>
            <a:endParaRPr lang="en-US" altLang="es-PE" i="1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A499FE6-34E6-4CE3-B1DF-5831E25E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AE04026-C66B-41D2-AF3B-D55635E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CCB4-3CF8-4D64-A07B-D19CFF4390E3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017CAD2C-D419-4803-A5E3-6318C2914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Trends Revisited</a:t>
            </a:r>
          </a:p>
        </p:txBody>
      </p:sp>
      <p:sp>
        <p:nvSpPr>
          <p:cNvPr id="1228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730CFCF-3551-48A8-A0A7-BFB32CA48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trending series cannot be stationary, since the mean is changing over time</a:t>
            </a:r>
          </a:p>
          <a:p>
            <a:r>
              <a:rPr lang="en-US" altLang="es-PE"/>
              <a:t> A trending series can be weakly dependent</a:t>
            </a:r>
          </a:p>
          <a:p>
            <a:r>
              <a:rPr lang="en-US" altLang="es-PE"/>
              <a:t> If a series is weakly dependent and is stationary about its trend, we will call it a trend-stationary process</a:t>
            </a:r>
          </a:p>
          <a:p>
            <a:r>
              <a:rPr lang="en-US" altLang="es-PE"/>
              <a:t> As long as a trend is included, all is well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2705B40-F2B6-46DE-8A0A-DA176CF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96AF644-8740-4C5C-BC9D-CEB8388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CB-1814-4657-B18D-8284EB4848BC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C25B907-2E8E-469D-97C6-DFD2E42A9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Assumptions for Consistency</a:t>
            </a:r>
          </a:p>
        </p:txBody>
      </p:sp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47FD81-1ED8-4204-B464-DCD889B3F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Linearity and Weak Dependence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weaker zero conditional mean assumption:  E(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|</a:t>
            </a:r>
            <a:r>
              <a:rPr lang="en-US" altLang="es-PE" b="1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) = 0, for each </a:t>
            </a:r>
            <a:r>
              <a:rPr lang="en-US" altLang="es-PE" i="1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No Perfect Collinearity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Thus, for asymptotic unbiasedness (consistency), we can weaken the exogeneity assumptions somewhat relative to those for unbiasedness</a:t>
            </a:r>
            <a:endParaRPr lang="en-US" altLang="es-PE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4C3FD14-2D49-4037-BF88-9A6855F1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2CA5969-02FD-437D-A618-C5113B19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A9C9-5D5F-49A0-A0E1-5FD75FD50591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09D82359-B785-49A1-836C-1E0501FC4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Large-Sample Inference</a:t>
            </a:r>
          </a:p>
        </p:txBody>
      </p:sp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FDE17D-3DE5-40FE-B554-A3DD7C683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Weaker assumption of homoskedasticity: Var 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|</a:t>
            </a:r>
            <a:r>
              <a:rPr lang="en-US" altLang="es-PE" b="1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, for each </a:t>
            </a:r>
            <a:r>
              <a:rPr lang="en-US" altLang="es-PE" i="1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Weaker assumption of no serial correlation: E(</a:t>
            </a:r>
            <a:r>
              <a:rPr lang="en-US" altLang="es-PE" i="1"/>
              <a:t>u</a:t>
            </a:r>
            <a:r>
              <a:rPr lang="en-US" altLang="es-PE" i="1" baseline="-25000"/>
              <a:t>t</a:t>
            </a:r>
            <a:r>
              <a:rPr lang="en-US" altLang="es-PE" i="1"/>
              <a:t>u</a:t>
            </a:r>
            <a:r>
              <a:rPr lang="en-US" altLang="es-PE" i="1" baseline="-25000"/>
              <a:t>s</a:t>
            </a:r>
            <a:r>
              <a:rPr lang="en-US" altLang="es-PE"/>
              <a:t>| </a:t>
            </a:r>
            <a:r>
              <a:rPr lang="en-US" altLang="es-PE" b="1" i="1"/>
              <a:t>x</a:t>
            </a:r>
            <a:r>
              <a:rPr lang="en-US" altLang="es-PE" i="1" baseline="-25000"/>
              <a:t>t</a:t>
            </a:r>
            <a:r>
              <a:rPr lang="en-US" altLang="es-PE"/>
              <a:t>, </a:t>
            </a:r>
            <a:r>
              <a:rPr lang="en-US" altLang="es-PE" b="1" i="1"/>
              <a:t>x</a:t>
            </a:r>
            <a:r>
              <a:rPr lang="en-US" altLang="es-PE" i="1" baseline="-25000"/>
              <a:t>s</a:t>
            </a:r>
            <a:r>
              <a:rPr lang="en-US" altLang="es-PE"/>
              <a:t>) = 0 for </a:t>
            </a:r>
            <a:r>
              <a:rPr lang="en-US" altLang="es-PE" i="1"/>
              <a:t>t </a:t>
            </a:r>
            <a:r>
              <a:rPr lang="en-US" altLang="es-PE" i="1">
                <a:sym typeface="Symbol" panose="05050102010706020507" pitchFamily="18" charset="2"/>
              </a:rPr>
              <a:t> s</a:t>
            </a:r>
            <a:endParaRPr lang="en-US" altLang="es-PE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sym typeface="Symbol" panose="05050102010706020507" pitchFamily="18" charset="2"/>
              </a:rPr>
              <a:t> With these assumptions, we have asymptotic normality and the usual standard errors, </a:t>
            </a:r>
            <a:r>
              <a:rPr lang="en-US" altLang="es-PE" i="1">
                <a:sym typeface="Symbol" panose="05050102010706020507" pitchFamily="18" charset="2"/>
              </a:rPr>
              <a:t>t</a:t>
            </a:r>
            <a:r>
              <a:rPr lang="en-US" altLang="es-PE">
                <a:sym typeface="Symbol" panose="05050102010706020507" pitchFamily="18" charset="2"/>
              </a:rPr>
              <a:t> statistics, </a:t>
            </a:r>
            <a:r>
              <a:rPr lang="en-US" altLang="es-PE" i="1">
                <a:sym typeface="Symbol" panose="05050102010706020507" pitchFamily="18" charset="2"/>
              </a:rPr>
              <a:t>F</a:t>
            </a:r>
            <a:r>
              <a:rPr lang="en-US" altLang="es-PE">
                <a:sym typeface="Symbol" panose="05050102010706020507" pitchFamily="18" charset="2"/>
              </a:rPr>
              <a:t> statistics and </a:t>
            </a:r>
            <a:r>
              <a:rPr lang="en-US" altLang="es-PE" i="1">
                <a:sym typeface="Symbol" panose="05050102010706020507" pitchFamily="18" charset="2"/>
              </a:rPr>
              <a:t>LM</a:t>
            </a:r>
            <a:r>
              <a:rPr lang="en-US" altLang="es-PE">
                <a:sym typeface="Symbol" panose="05050102010706020507" pitchFamily="18" charset="2"/>
              </a:rPr>
              <a:t> statistics are valid</a:t>
            </a:r>
            <a:endParaRPr lang="en-US" altLang="es-PE" i="1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s-P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C758CA7-6310-4558-988F-B86D1C1A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D05152E-30F9-4BA3-A36D-46A9DCFB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9740-01EF-4C8D-BED9-26F82C846309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D86EA8CE-D9A9-4D7D-8FE4-7051047F4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Random Walks</a:t>
            </a:r>
          </a:p>
        </p:txBody>
      </p:sp>
      <p:sp>
        <p:nvSpPr>
          <p:cNvPr id="1259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7B4FD6-D4A2-4FC1-956C-623724070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 random walk is an AR(1) model where </a:t>
            </a:r>
            <a:r>
              <a:rPr lang="en-US" altLang="es-PE" i="1">
                <a:latin typeface="Symbol" panose="05050102010706020507" pitchFamily="18" charset="2"/>
              </a:rPr>
              <a:t>r</a:t>
            </a:r>
            <a:r>
              <a:rPr lang="en-US" altLang="es-PE" i="1" baseline="-25000"/>
              <a:t>1</a:t>
            </a:r>
            <a:r>
              <a:rPr lang="en-US" altLang="es-PE"/>
              <a:t> = 1, meaning the series is not weakly dependent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With a random walk, the expected value of </a:t>
            </a:r>
            <a:r>
              <a:rPr lang="en-US" altLang="es-PE" i="1"/>
              <a:t>y</a:t>
            </a:r>
            <a:r>
              <a:rPr lang="en-US" altLang="es-PE" baseline="-25000"/>
              <a:t>t</a:t>
            </a:r>
            <a:r>
              <a:rPr lang="en-US" altLang="es-PE"/>
              <a:t> is always </a:t>
            </a:r>
            <a:r>
              <a:rPr lang="en-US" altLang="es-PE" i="1"/>
              <a:t>y</a:t>
            </a:r>
            <a:r>
              <a:rPr lang="en-US" altLang="es-PE" baseline="-25000"/>
              <a:t>0</a:t>
            </a:r>
            <a:r>
              <a:rPr lang="en-US" altLang="es-PE"/>
              <a:t> – it doesn’t depend on </a:t>
            </a:r>
            <a:r>
              <a:rPr lang="en-US" altLang="es-PE" i="1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Var(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i="1" baseline="-25000"/>
              <a:t>e</a:t>
            </a:r>
            <a:r>
              <a:rPr lang="en-US" altLang="es-PE" i="1" baseline="30000"/>
              <a:t>2</a:t>
            </a:r>
            <a:r>
              <a:rPr lang="en-US" altLang="es-PE" i="1"/>
              <a:t>t</a:t>
            </a:r>
            <a:r>
              <a:rPr lang="en-US" altLang="es-PE"/>
              <a:t>, so it increases with </a:t>
            </a:r>
            <a:r>
              <a:rPr lang="en-US" altLang="es-PE" i="1"/>
              <a:t>t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We say a random walk is highly persistent since E(</a:t>
            </a:r>
            <a:r>
              <a:rPr lang="en-US" altLang="es-PE" i="1"/>
              <a:t>y</a:t>
            </a:r>
            <a:r>
              <a:rPr lang="en-US" altLang="es-PE" i="1" baseline="-25000"/>
              <a:t>t+h</a:t>
            </a:r>
            <a:r>
              <a:rPr lang="en-US" altLang="es-PE" i="1"/>
              <a:t>|y</a:t>
            </a:r>
            <a:r>
              <a:rPr lang="en-US" altLang="es-PE" i="1" baseline="-25000"/>
              <a:t>t</a:t>
            </a:r>
            <a:r>
              <a:rPr lang="en-US" altLang="es-PE"/>
              <a:t>) = </a:t>
            </a:r>
            <a:r>
              <a:rPr lang="en-US" altLang="es-PE" i="1"/>
              <a:t>y</a:t>
            </a:r>
            <a:r>
              <a:rPr lang="en-US" altLang="es-PE" i="1" baseline="-25000"/>
              <a:t>t</a:t>
            </a:r>
            <a:r>
              <a:rPr lang="en-US" altLang="es-PE"/>
              <a:t> for all </a:t>
            </a:r>
            <a:r>
              <a:rPr lang="en-US" altLang="es-PE" i="1"/>
              <a:t>h</a:t>
            </a:r>
            <a:r>
              <a:rPr lang="en-US" altLang="es-PE"/>
              <a:t> </a:t>
            </a:r>
            <a:r>
              <a:rPr lang="en-US" altLang="es-PE">
                <a:cs typeface="Times New Roman" panose="02020603050405020304" pitchFamily="18" charset="0"/>
              </a:rPr>
              <a:t>≥ 1</a:t>
            </a:r>
            <a:endParaRPr lang="en-US" altLang="es-PE" i="1"/>
          </a:p>
          <a:p>
            <a:pPr>
              <a:lnSpc>
                <a:spcPct val="90000"/>
              </a:lnSpc>
            </a:pPr>
            <a:endParaRPr lang="en-US" altLang="es-PE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1163</TotalTime>
  <Words>875</Words>
  <Application>Microsoft Office PowerPoint</Application>
  <PresentationFormat>Presentación en pantalla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Times New Roman</vt:lpstr>
      <vt:lpstr>Wingdings</vt:lpstr>
      <vt:lpstr>Symbol</vt:lpstr>
      <vt:lpstr>Blueprint</vt:lpstr>
      <vt:lpstr>Stationary Stochastic Process</vt:lpstr>
      <vt:lpstr>Covariance Stationary Process</vt:lpstr>
      <vt:lpstr>Weakly Dependent Time Series</vt:lpstr>
      <vt:lpstr>An MA(1) Process</vt:lpstr>
      <vt:lpstr>An AR(1) Process</vt:lpstr>
      <vt:lpstr>Trends Revisited</vt:lpstr>
      <vt:lpstr>Assumptions for Consistency</vt:lpstr>
      <vt:lpstr>Large-Sample Inference</vt:lpstr>
      <vt:lpstr>Random Walks</vt:lpstr>
      <vt:lpstr>Random Walks (continued)</vt:lpstr>
      <vt:lpstr>Transforming Persistent Series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32</cp:revision>
  <cp:lastPrinted>1601-01-01T00:00:00Z</cp:lastPrinted>
  <dcterms:created xsi:type="dcterms:W3CDTF">1999-10-02T17:37:41Z</dcterms:created>
  <dcterms:modified xsi:type="dcterms:W3CDTF">2020-02-04T23:18:18Z</dcterms:modified>
</cp:coreProperties>
</file>