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7978418-D718-49A9-8C88-2E962B973A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B3E7DC4-464C-4302-B74D-BAD992248A8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BF5C24D8-BD9E-414C-92E1-700C93496E5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3C8615FA-790D-4874-B048-B5C1A56086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B5826CDB-1A78-49DE-8A90-3B018C3071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A3B648D2-6AF7-42D4-9E95-41EFA85BD4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29FC69F-8AF2-4372-A3B4-24BEFF9DD1E6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1" name="Group 77">
            <a:extLst>
              <a:ext uri="{FF2B5EF4-FFF2-40B4-BE49-F238E27FC236}">
                <a16:creationId xmlns:a16="http://schemas.microsoft.com/office/drawing/2014/main" id="{4896EE0C-7BEC-4DD4-B5E3-C33E8C7901F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46" name="Group 2">
              <a:extLst>
                <a:ext uri="{FF2B5EF4-FFF2-40B4-BE49-F238E27FC236}">
                  <a16:creationId xmlns:a16="http://schemas.microsoft.com/office/drawing/2014/main" id="{96328AA3-0B7C-48BD-A789-CF1E618394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C071514D-981E-4ADD-9CA6-56A781974E89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grpSp>
            <p:nvGrpSpPr>
              <p:cNvPr id="6148" name="Group 4">
                <a:extLst>
                  <a:ext uri="{FF2B5EF4-FFF2-40B4-BE49-F238E27FC236}">
                    <a16:creationId xmlns:a16="http://schemas.microsoft.com/office/drawing/2014/main" id="{AD6CB5E1-A0B9-4A1D-9010-0E2145D3EBB9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149" name="Line 5">
                  <a:extLst>
                    <a:ext uri="{FF2B5EF4-FFF2-40B4-BE49-F238E27FC236}">
                      <a16:creationId xmlns:a16="http://schemas.microsoft.com/office/drawing/2014/main" id="{B0EB1614-DA7D-476C-8467-08E0F69D75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0" name="Line 6">
                  <a:extLst>
                    <a:ext uri="{FF2B5EF4-FFF2-40B4-BE49-F238E27FC236}">
                      <a16:creationId xmlns:a16="http://schemas.microsoft.com/office/drawing/2014/main" id="{EA228D06-62B8-4600-8677-C653CE2FB4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1" name="Line 7">
                  <a:extLst>
                    <a:ext uri="{FF2B5EF4-FFF2-40B4-BE49-F238E27FC236}">
                      <a16:creationId xmlns:a16="http://schemas.microsoft.com/office/drawing/2014/main" id="{DB2ABCE3-513B-4F08-9108-6F1D4EC70F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2" name="Line 8">
                  <a:extLst>
                    <a:ext uri="{FF2B5EF4-FFF2-40B4-BE49-F238E27FC236}">
                      <a16:creationId xmlns:a16="http://schemas.microsoft.com/office/drawing/2014/main" id="{F039BA54-594F-4822-B382-0CFA2FA290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3" name="Line 9">
                  <a:extLst>
                    <a:ext uri="{FF2B5EF4-FFF2-40B4-BE49-F238E27FC236}">
                      <a16:creationId xmlns:a16="http://schemas.microsoft.com/office/drawing/2014/main" id="{EFA96105-6609-4079-B922-67F314DD41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4" name="Line 10">
                  <a:extLst>
                    <a:ext uri="{FF2B5EF4-FFF2-40B4-BE49-F238E27FC236}">
                      <a16:creationId xmlns:a16="http://schemas.microsoft.com/office/drawing/2014/main" id="{14ADCE7D-BF4B-442E-A567-ABF276367E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5" name="Line 11">
                  <a:extLst>
                    <a:ext uri="{FF2B5EF4-FFF2-40B4-BE49-F238E27FC236}">
                      <a16:creationId xmlns:a16="http://schemas.microsoft.com/office/drawing/2014/main" id="{09077DF5-71D2-4B6B-B435-8450100AB9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6" name="Line 12">
                  <a:extLst>
                    <a:ext uri="{FF2B5EF4-FFF2-40B4-BE49-F238E27FC236}">
                      <a16:creationId xmlns:a16="http://schemas.microsoft.com/office/drawing/2014/main" id="{DD3A1CD1-C2FC-435E-AE37-7AFE0E76CC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7" name="Line 13">
                  <a:extLst>
                    <a:ext uri="{FF2B5EF4-FFF2-40B4-BE49-F238E27FC236}">
                      <a16:creationId xmlns:a16="http://schemas.microsoft.com/office/drawing/2014/main" id="{841D75FE-60A4-4632-BDDE-C7F05B88B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8" name="Line 14">
                  <a:extLst>
                    <a:ext uri="{FF2B5EF4-FFF2-40B4-BE49-F238E27FC236}">
                      <a16:creationId xmlns:a16="http://schemas.microsoft.com/office/drawing/2014/main" id="{F0B979D6-F5E1-4885-8C03-6DCBAC869E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9" name="Line 15">
                  <a:extLst>
                    <a:ext uri="{FF2B5EF4-FFF2-40B4-BE49-F238E27FC236}">
                      <a16:creationId xmlns:a16="http://schemas.microsoft.com/office/drawing/2014/main" id="{34BE4D68-6511-47DA-B147-9F86BE08AB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0" name="Line 16">
                  <a:extLst>
                    <a:ext uri="{FF2B5EF4-FFF2-40B4-BE49-F238E27FC236}">
                      <a16:creationId xmlns:a16="http://schemas.microsoft.com/office/drawing/2014/main" id="{536331B8-5B68-480A-AC4A-741C399E4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1" name="Line 17">
                  <a:extLst>
                    <a:ext uri="{FF2B5EF4-FFF2-40B4-BE49-F238E27FC236}">
                      <a16:creationId xmlns:a16="http://schemas.microsoft.com/office/drawing/2014/main" id="{3CE9F1DE-1292-446F-A821-01823FBAFC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2" name="Line 18">
                  <a:extLst>
                    <a:ext uri="{FF2B5EF4-FFF2-40B4-BE49-F238E27FC236}">
                      <a16:creationId xmlns:a16="http://schemas.microsoft.com/office/drawing/2014/main" id="{3CAD6065-E34D-4ADE-97E4-E1A9235885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3" name="Line 19">
                  <a:extLst>
                    <a:ext uri="{FF2B5EF4-FFF2-40B4-BE49-F238E27FC236}">
                      <a16:creationId xmlns:a16="http://schemas.microsoft.com/office/drawing/2014/main" id="{7B9F2DB4-74BF-4D6A-A37F-631C81BA0A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4" name="Line 20">
                  <a:extLst>
                    <a:ext uri="{FF2B5EF4-FFF2-40B4-BE49-F238E27FC236}">
                      <a16:creationId xmlns:a16="http://schemas.microsoft.com/office/drawing/2014/main" id="{7230AC78-111D-4D5C-A469-C63C7F7084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5" name="Line 21">
                  <a:extLst>
                    <a:ext uri="{FF2B5EF4-FFF2-40B4-BE49-F238E27FC236}">
                      <a16:creationId xmlns:a16="http://schemas.microsoft.com/office/drawing/2014/main" id="{32EC0884-9F0C-4418-B8A9-50D1778A52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6" name="Line 22">
                  <a:extLst>
                    <a:ext uri="{FF2B5EF4-FFF2-40B4-BE49-F238E27FC236}">
                      <a16:creationId xmlns:a16="http://schemas.microsoft.com/office/drawing/2014/main" id="{F6FE907E-C0F2-429A-93A8-284265C5A5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7" name="Line 23">
                  <a:extLst>
                    <a:ext uri="{FF2B5EF4-FFF2-40B4-BE49-F238E27FC236}">
                      <a16:creationId xmlns:a16="http://schemas.microsoft.com/office/drawing/2014/main" id="{8D3E33BE-0AAF-4087-B1B5-AD8E2816BB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8" name="Line 24">
                  <a:extLst>
                    <a:ext uri="{FF2B5EF4-FFF2-40B4-BE49-F238E27FC236}">
                      <a16:creationId xmlns:a16="http://schemas.microsoft.com/office/drawing/2014/main" id="{8CF5CED0-3A04-4420-9FDA-0BF472D675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9" name="Line 25">
                  <a:extLst>
                    <a:ext uri="{FF2B5EF4-FFF2-40B4-BE49-F238E27FC236}">
                      <a16:creationId xmlns:a16="http://schemas.microsoft.com/office/drawing/2014/main" id="{F1BB97D8-D50C-46A8-B30B-A93B819D8D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0" name="Line 26">
                  <a:extLst>
                    <a:ext uri="{FF2B5EF4-FFF2-40B4-BE49-F238E27FC236}">
                      <a16:creationId xmlns:a16="http://schemas.microsoft.com/office/drawing/2014/main" id="{76F08A96-6E3B-4273-A278-0AAAC17BD4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1" name="Line 27">
                  <a:extLst>
                    <a:ext uri="{FF2B5EF4-FFF2-40B4-BE49-F238E27FC236}">
                      <a16:creationId xmlns:a16="http://schemas.microsoft.com/office/drawing/2014/main" id="{7B7E2052-19D2-4BB8-AA88-040EE167C4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2" name="Line 28">
                  <a:extLst>
                    <a:ext uri="{FF2B5EF4-FFF2-40B4-BE49-F238E27FC236}">
                      <a16:creationId xmlns:a16="http://schemas.microsoft.com/office/drawing/2014/main" id="{DB1CF70A-D6F2-4684-9FE4-EAF42ED6F2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3" name="Line 29">
                  <a:extLst>
                    <a:ext uri="{FF2B5EF4-FFF2-40B4-BE49-F238E27FC236}">
                      <a16:creationId xmlns:a16="http://schemas.microsoft.com/office/drawing/2014/main" id="{A33C42BA-405C-4B5C-9B64-F780E3F15E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4" name="Line 30">
                  <a:extLst>
                    <a:ext uri="{FF2B5EF4-FFF2-40B4-BE49-F238E27FC236}">
                      <a16:creationId xmlns:a16="http://schemas.microsoft.com/office/drawing/2014/main" id="{8A8BEF12-DB28-4D84-A441-9B53AFB3AC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5" name="Line 31">
                  <a:extLst>
                    <a:ext uri="{FF2B5EF4-FFF2-40B4-BE49-F238E27FC236}">
                      <a16:creationId xmlns:a16="http://schemas.microsoft.com/office/drawing/2014/main" id="{B60F0E73-E102-490E-9FF3-25F14E63B0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6" name="Line 32">
                  <a:extLst>
                    <a:ext uri="{FF2B5EF4-FFF2-40B4-BE49-F238E27FC236}">
                      <a16:creationId xmlns:a16="http://schemas.microsoft.com/office/drawing/2014/main" id="{C5D0219E-81E2-40AE-B18B-2249BC8D05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7" name="Line 33">
                  <a:extLst>
                    <a:ext uri="{FF2B5EF4-FFF2-40B4-BE49-F238E27FC236}">
                      <a16:creationId xmlns:a16="http://schemas.microsoft.com/office/drawing/2014/main" id="{09EC71CE-94E4-419E-A893-0A06E6F1EA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8" name="Line 34">
                  <a:extLst>
                    <a:ext uri="{FF2B5EF4-FFF2-40B4-BE49-F238E27FC236}">
                      <a16:creationId xmlns:a16="http://schemas.microsoft.com/office/drawing/2014/main" id="{97B50531-CB5F-40B3-BF61-4E103B62E3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9" name="Line 35">
                  <a:extLst>
                    <a:ext uri="{FF2B5EF4-FFF2-40B4-BE49-F238E27FC236}">
                      <a16:creationId xmlns:a16="http://schemas.microsoft.com/office/drawing/2014/main" id="{5E6E66A5-53FE-4437-BC44-57DCA2155A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0" name="Line 36">
                  <a:extLst>
                    <a:ext uri="{FF2B5EF4-FFF2-40B4-BE49-F238E27FC236}">
                      <a16:creationId xmlns:a16="http://schemas.microsoft.com/office/drawing/2014/main" id="{C21A0C6C-5FF0-4CA0-845E-F21636ED3C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1" name="Line 37">
                  <a:extLst>
                    <a:ext uri="{FF2B5EF4-FFF2-40B4-BE49-F238E27FC236}">
                      <a16:creationId xmlns:a16="http://schemas.microsoft.com/office/drawing/2014/main" id="{C3BF8547-3F1A-4995-8FD5-DA6BDF2263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2" name="Line 38">
                  <a:extLst>
                    <a:ext uri="{FF2B5EF4-FFF2-40B4-BE49-F238E27FC236}">
                      <a16:creationId xmlns:a16="http://schemas.microsoft.com/office/drawing/2014/main" id="{6EEFC4D3-1BA5-4DCD-8AE2-889DDE9F91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3" name="Line 39">
                  <a:extLst>
                    <a:ext uri="{FF2B5EF4-FFF2-40B4-BE49-F238E27FC236}">
                      <a16:creationId xmlns:a16="http://schemas.microsoft.com/office/drawing/2014/main" id="{C4EB024D-1819-4263-869D-8CBFFF1281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4" name="Line 40">
                  <a:extLst>
                    <a:ext uri="{FF2B5EF4-FFF2-40B4-BE49-F238E27FC236}">
                      <a16:creationId xmlns:a16="http://schemas.microsoft.com/office/drawing/2014/main" id="{D443D685-9477-47A9-8072-0EA3A56007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5" name="Line 41">
                  <a:extLst>
                    <a:ext uri="{FF2B5EF4-FFF2-40B4-BE49-F238E27FC236}">
                      <a16:creationId xmlns:a16="http://schemas.microsoft.com/office/drawing/2014/main" id="{49CF81F9-0532-46AD-8E4C-F4E08D7D6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6" name="Line 42">
                  <a:extLst>
                    <a:ext uri="{FF2B5EF4-FFF2-40B4-BE49-F238E27FC236}">
                      <a16:creationId xmlns:a16="http://schemas.microsoft.com/office/drawing/2014/main" id="{E46C5CB4-E722-40C9-A07A-4FA0BFF77C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7" name="Line 43">
                  <a:extLst>
                    <a:ext uri="{FF2B5EF4-FFF2-40B4-BE49-F238E27FC236}">
                      <a16:creationId xmlns:a16="http://schemas.microsoft.com/office/drawing/2014/main" id="{40E75FFB-5C44-4B8E-A051-74213ED2B8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8" name="Line 44">
                  <a:extLst>
                    <a:ext uri="{FF2B5EF4-FFF2-40B4-BE49-F238E27FC236}">
                      <a16:creationId xmlns:a16="http://schemas.microsoft.com/office/drawing/2014/main" id="{F510FA9F-3FCD-419D-B60C-33F8B6B35B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9" name="Line 45">
                  <a:extLst>
                    <a:ext uri="{FF2B5EF4-FFF2-40B4-BE49-F238E27FC236}">
                      <a16:creationId xmlns:a16="http://schemas.microsoft.com/office/drawing/2014/main" id="{2F42CA08-02EA-4BB4-BE2B-1DAE8B89EC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0" name="Line 46">
                  <a:extLst>
                    <a:ext uri="{FF2B5EF4-FFF2-40B4-BE49-F238E27FC236}">
                      <a16:creationId xmlns:a16="http://schemas.microsoft.com/office/drawing/2014/main" id="{9402FE99-03AA-4DA8-9F07-AF923D7BA4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1" name="Line 47">
                  <a:extLst>
                    <a:ext uri="{FF2B5EF4-FFF2-40B4-BE49-F238E27FC236}">
                      <a16:creationId xmlns:a16="http://schemas.microsoft.com/office/drawing/2014/main" id="{62127E76-5596-4DD3-810B-EA6DC14DF7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2" name="Line 48">
                  <a:extLst>
                    <a:ext uri="{FF2B5EF4-FFF2-40B4-BE49-F238E27FC236}">
                      <a16:creationId xmlns:a16="http://schemas.microsoft.com/office/drawing/2014/main" id="{0C19CE05-CC61-4DA0-9B1F-1BE00A47E6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3" name="Line 49">
                  <a:extLst>
                    <a:ext uri="{FF2B5EF4-FFF2-40B4-BE49-F238E27FC236}">
                      <a16:creationId xmlns:a16="http://schemas.microsoft.com/office/drawing/2014/main" id="{E006D246-9CC6-4A39-9FEE-CFC52321FC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4" name="Line 50">
                  <a:extLst>
                    <a:ext uri="{FF2B5EF4-FFF2-40B4-BE49-F238E27FC236}">
                      <a16:creationId xmlns:a16="http://schemas.microsoft.com/office/drawing/2014/main" id="{6A1440AB-4872-47AC-9D91-EAF3F97C53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5" name="Line 51">
                  <a:extLst>
                    <a:ext uri="{FF2B5EF4-FFF2-40B4-BE49-F238E27FC236}">
                      <a16:creationId xmlns:a16="http://schemas.microsoft.com/office/drawing/2014/main" id="{CF1EEA8F-7BAF-4CF3-8EF4-C5D9755C2B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6" name="Line 52">
                  <a:extLst>
                    <a:ext uri="{FF2B5EF4-FFF2-40B4-BE49-F238E27FC236}">
                      <a16:creationId xmlns:a16="http://schemas.microsoft.com/office/drawing/2014/main" id="{43292F70-A12D-4971-B097-03875302A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7" name="Line 53">
                  <a:extLst>
                    <a:ext uri="{FF2B5EF4-FFF2-40B4-BE49-F238E27FC236}">
                      <a16:creationId xmlns:a16="http://schemas.microsoft.com/office/drawing/2014/main" id="{C1E93825-DDF6-413C-B776-7325A858B6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8" name="Line 54">
                  <a:extLst>
                    <a:ext uri="{FF2B5EF4-FFF2-40B4-BE49-F238E27FC236}">
                      <a16:creationId xmlns:a16="http://schemas.microsoft.com/office/drawing/2014/main" id="{51879AAE-B936-41BF-9217-23B75BCDC5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9" name="Line 55">
                  <a:extLst>
                    <a:ext uri="{FF2B5EF4-FFF2-40B4-BE49-F238E27FC236}">
                      <a16:creationId xmlns:a16="http://schemas.microsoft.com/office/drawing/2014/main" id="{3ADC79C0-52E5-411D-A645-C30038CED0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6200" name="Line 56">
                <a:extLst>
                  <a:ext uri="{FF2B5EF4-FFF2-40B4-BE49-F238E27FC236}">
                    <a16:creationId xmlns:a16="http://schemas.microsoft.com/office/drawing/2014/main" id="{E00B44F1-C914-4AB8-90C5-8F22F0A9A91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20" name="Group 76">
              <a:extLst>
                <a:ext uri="{FF2B5EF4-FFF2-40B4-BE49-F238E27FC236}">
                  <a16:creationId xmlns:a16="http://schemas.microsoft.com/office/drawing/2014/main" id="{772C2AF0-F8AA-4FF9-B582-CE0BBECA946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209" name="Line 65">
                <a:extLst>
                  <a:ext uri="{FF2B5EF4-FFF2-40B4-BE49-F238E27FC236}">
                    <a16:creationId xmlns:a16="http://schemas.microsoft.com/office/drawing/2014/main" id="{D9AAD2D5-B0EA-42A9-97D4-C3F20C42584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7" name="Line 63">
                <a:extLst>
                  <a:ext uri="{FF2B5EF4-FFF2-40B4-BE49-F238E27FC236}">
                    <a16:creationId xmlns:a16="http://schemas.microsoft.com/office/drawing/2014/main" id="{F448CEB1-4CA9-4232-8E80-4F364F3277A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8" name="Line 64">
                <a:extLst>
                  <a:ext uri="{FF2B5EF4-FFF2-40B4-BE49-F238E27FC236}">
                    <a16:creationId xmlns:a16="http://schemas.microsoft.com/office/drawing/2014/main" id="{C4A23821-819F-452B-8422-DC42F3A7D7F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0" name="Arc 66">
                <a:extLst>
                  <a:ext uri="{FF2B5EF4-FFF2-40B4-BE49-F238E27FC236}">
                    <a16:creationId xmlns:a16="http://schemas.microsoft.com/office/drawing/2014/main" id="{D34ED61D-BC9E-40E7-92A3-BD41195385B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19" name="Group 75">
              <a:extLst>
                <a:ext uri="{FF2B5EF4-FFF2-40B4-BE49-F238E27FC236}">
                  <a16:creationId xmlns:a16="http://schemas.microsoft.com/office/drawing/2014/main" id="{842A21F2-EDAA-4B5A-85AB-564F09F5CEA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211" name="Line 67">
                <a:extLst>
                  <a:ext uri="{FF2B5EF4-FFF2-40B4-BE49-F238E27FC236}">
                    <a16:creationId xmlns:a16="http://schemas.microsoft.com/office/drawing/2014/main" id="{7EA9142C-FF16-4B9A-84D5-3BD38D440EF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2" name="Line 68">
                <a:extLst>
                  <a:ext uri="{FF2B5EF4-FFF2-40B4-BE49-F238E27FC236}">
                    <a16:creationId xmlns:a16="http://schemas.microsoft.com/office/drawing/2014/main" id="{FC3B781E-BD6B-4471-BE7F-401E3AC8A77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3" name="Arc 69">
                <a:extLst>
                  <a:ext uri="{FF2B5EF4-FFF2-40B4-BE49-F238E27FC236}">
                    <a16:creationId xmlns:a16="http://schemas.microsoft.com/office/drawing/2014/main" id="{2C3FBF01-4563-4185-B354-33E344B7773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6201" name="Rectangle 57">
            <a:extLst>
              <a:ext uri="{FF2B5EF4-FFF2-40B4-BE49-F238E27FC236}">
                <a16:creationId xmlns:a16="http://schemas.microsoft.com/office/drawing/2014/main" id="{1813F160-F050-44EF-8014-1D82BAB3C9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s-PE" noProof="0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9B4E589-5DB6-4E57-B0F2-4A4F914805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s-PE" noProof="0"/>
              <a:t>Click to edit Master subtitle style</a:t>
            </a:r>
          </a:p>
        </p:txBody>
      </p:sp>
      <p:sp>
        <p:nvSpPr>
          <p:cNvPr id="6215" name="Rectangle 71">
            <a:extLst>
              <a:ext uri="{FF2B5EF4-FFF2-40B4-BE49-F238E27FC236}">
                <a16:creationId xmlns:a16="http://schemas.microsoft.com/office/drawing/2014/main" id="{4B458942-ADE8-4A02-8EDA-09ACFEB5B081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216" name="Rectangle 72">
            <a:extLst>
              <a:ext uri="{FF2B5EF4-FFF2-40B4-BE49-F238E27FC236}">
                <a16:creationId xmlns:a16="http://schemas.microsoft.com/office/drawing/2014/main" id="{35D614A2-F677-400D-BFFB-8D93ECD9CDD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217" name="Rectangle 73">
            <a:extLst>
              <a:ext uri="{FF2B5EF4-FFF2-40B4-BE49-F238E27FC236}">
                <a16:creationId xmlns:a16="http://schemas.microsoft.com/office/drawing/2014/main" id="{6271377B-0DCD-4ABE-8915-25D450D1C1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242F010-F2C9-421B-A842-C18307169709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FD26E-60AA-422B-AAEE-85399D3B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77B178-ADF7-4A69-A146-90BDCEA16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69D09E-C156-48A1-BCB8-C786B0F6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40B6F3-663A-4D70-B849-C6FFE364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F1E5EB-5A8D-44E6-B6BF-3E9CCC9D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B6C66-B3DF-47A7-8B0A-E883AFA6A19E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45151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E7E47F-61AC-4FDB-9DF8-68774653A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05B799-046D-4E84-B229-CFDF02990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8F1429-337A-405B-999F-B8A91DB4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E1D2A8-6E4B-4E42-B627-859D3029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C58E2E-2741-4F3C-BB46-0D9B8319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F663-FE45-49AE-8245-27670EE95CA6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63873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931BA-F4C4-4A00-A3BF-57931EC0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73D76A-87B2-425E-91FE-65D5004BC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D490B7-AE24-49B8-A97E-F250958F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AE367-F1D4-4722-9D4D-E1291219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D0434-0016-4C0C-97DA-18667149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517436-6681-4748-9B08-FA66748813D8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54046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AE228-CBEF-4FD6-B031-9BF592E7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265FA6-2B51-4BF8-AE32-796CFA38C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EE7841-B80C-4A9D-9810-7A0E9A84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38042B-7BCA-40C4-A117-33F5BFC7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E0EB1-8D99-40DF-B9EE-88C92EB3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37107-BAD2-4327-92B9-5BF3AF76FB50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37016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A13B7-7906-44D9-B506-F412D630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4B650A-52CA-4E5B-89F0-1716101F5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540BC0-03FA-4DD2-8FFE-859AB2030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9EAD54-B6C1-4D2A-8131-3B45A342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6F9FF9-CEDA-4279-A193-DD30C3FC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07CB33-698B-4165-9D94-C3A51675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6BB01-0C98-4724-9DBA-1D02897122F5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12924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42263-7261-4638-8D25-931919A13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7F2A17-DDF3-4D1D-955E-C2995354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90A2C2-8753-4CB1-9438-70A53EA72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451AE8-4E62-4DE0-AF34-2D8142459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657461-4786-4C92-8DD1-6839E9F6C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76925B-437C-4E7E-BCF1-3C589FEF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FF059D-8698-4CAD-9875-8563E1EF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9D1C1F-2896-4915-A1CD-D2B55B82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9460D-8A95-48D0-9D96-1910CD94940D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2300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8DEBE-7D3C-4201-A269-473FC064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ECA25A-E84D-443E-9551-7B1C544D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1512CA-EA0A-41BF-8AD6-583BB320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27F70E-2690-4D7E-AEBB-3AE638E4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D9399-2CFD-47C3-923D-45D503D0B44D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19812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29821B-2193-4A2B-BDBD-D3F4BBA0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6D28C3-FAA0-4148-A7B0-0E8CBDE7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E1B38A-9E5B-46D6-A494-6E04E704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91827-B6BA-4BEA-A5FF-32038C88F2E1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67401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8B0E7-EAC3-4D6F-957E-44E93ED7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21838-8B9F-483A-AACE-5CFC584AD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A2A7D1-F617-491C-8FC0-F66005679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73997D-0F1B-4717-9BE8-301FF07D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4643EB-00C4-4CC4-9C9A-33519DE2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34A16A-1902-4AD9-8330-2F3C9317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4BF02-B914-419E-878E-D57FB1F0455B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98357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A1118-69B7-4A82-83B8-E4C0C4344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6E8428-BC7B-410F-A27F-B37855499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769A71-2E83-467E-8996-9197B5D0E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C0832F-5E13-464D-B985-F5912F03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21F07E-ABFA-49CA-8674-7EF902A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2D3E6A-D1BE-4C02-8162-3DD030BD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B3FC9-BD5A-45C8-BDCF-AE3077D1AB33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2220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DDD8AB08-2A5C-40AF-A108-895FF8B43C7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>
              <a:extLst>
                <a:ext uri="{FF2B5EF4-FFF2-40B4-BE49-F238E27FC236}">
                  <a16:creationId xmlns:a16="http://schemas.microsoft.com/office/drawing/2014/main" id="{987C52F4-582B-4E1A-B57C-AC7EB9193F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>
                <a:extLst>
                  <a:ext uri="{FF2B5EF4-FFF2-40B4-BE49-F238E27FC236}">
                    <a16:creationId xmlns:a16="http://schemas.microsoft.com/office/drawing/2014/main" id="{084EFFC0-472A-41FC-AC18-FA43BA9C9F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Line 5">
                  <a:extLst>
                    <a:ext uri="{FF2B5EF4-FFF2-40B4-BE49-F238E27FC236}">
                      <a16:creationId xmlns:a16="http://schemas.microsoft.com/office/drawing/2014/main" id="{1BF5C853-D164-42E3-A26F-5089DEC2A2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0" name="Line 6">
                  <a:extLst>
                    <a:ext uri="{FF2B5EF4-FFF2-40B4-BE49-F238E27FC236}">
                      <a16:creationId xmlns:a16="http://schemas.microsoft.com/office/drawing/2014/main" id="{B203FD1F-5F03-4BE4-BCC0-2EB1D4DD00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1" name="Line 7">
                  <a:extLst>
                    <a:ext uri="{FF2B5EF4-FFF2-40B4-BE49-F238E27FC236}">
                      <a16:creationId xmlns:a16="http://schemas.microsoft.com/office/drawing/2014/main" id="{722FB4B8-3EE3-4C8A-A335-0E42CDEB80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2" name="Line 8">
                  <a:extLst>
                    <a:ext uri="{FF2B5EF4-FFF2-40B4-BE49-F238E27FC236}">
                      <a16:creationId xmlns:a16="http://schemas.microsoft.com/office/drawing/2014/main" id="{F647FB54-9C3E-4A3E-8B03-5D0E170534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3" name="Line 9">
                  <a:extLst>
                    <a:ext uri="{FF2B5EF4-FFF2-40B4-BE49-F238E27FC236}">
                      <a16:creationId xmlns:a16="http://schemas.microsoft.com/office/drawing/2014/main" id="{B4AE2FCF-334F-4AA0-BC9A-53B893F619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4" name="Line 10">
                  <a:extLst>
                    <a:ext uri="{FF2B5EF4-FFF2-40B4-BE49-F238E27FC236}">
                      <a16:creationId xmlns:a16="http://schemas.microsoft.com/office/drawing/2014/main" id="{9F9C3031-7359-4B17-9750-776965340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5" name="Line 11">
                  <a:extLst>
                    <a:ext uri="{FF2B5EF4-FFF2-40B4-BE49-F238E27FC236}">
                      <a16:creationId xmlns:a16="http://schemas.microsoft.com/office/drawing/2014/main" id="{9441AE9A-37D9-40B6-AF6B-4310CA8016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6" name="Line 12">
                  <a:extLst>
                    <a:ext uri="{FF2B5EF4-FFF2-40B4-BE49-F238E27FC236}">
                      <a16:creationId xmlns:a16="http://schemas.microsoft.com/office/drawing/2014/main" id="{5FFDDE28-7D50-48AE-A428-BFD455433D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7" name="Line 13">
                  <a:extLst>
                    <a:ext uri="{FF2B5EF4-FFF2-40B4-BE49-F238E27FC236}">
                      <a16:creationId xmlns:a16="http://schemas.microsoft.com/office/drawing/2014/main" id="{F83691EC-EE12-4C79-80F8-0BEE1F324D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8" name="Line 14">
                  <a:extLst>
                    <a:ext uri="{FF2B5EF4-FFF2-40B4-BE49-F238E27FC236}">
                      <a16:creationId xmlns:a16="http://schemas.microsoft.com/office/drawing/2014/main" id="{69DA4ACD-D505-4D2B-B9A3-32AE17EE33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9" name="Line 15">
                  <a:extLst>
                    <a:ext uri="{FF2B5EF4-FFF2-40B4-BE49-F238E27FC236}">
                      <a16:creationId xmlns:a16="http://schemas.microsoft.com/office/drawing/2014/main" id="{78C52075-1F91-4DFC-A46D-71F3BF036E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0" name="Line 16">
                  <a:extLst>
                    <a:ext uri="{FF2B5EF4-FFF2-40B4-BE49-F238E27FC236}">
                      <a16:creationId xmlns:a16="http://schemas.microsoft.com/office/drawing/2014/main" id="{A94A04C1-4F92-46B9-9F7A-A7250D3AD5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1" name="Line 17">
                  <a:extLst>
                    <a:ext uri="{FF2B5EF4-FFF2-40B4-BE49-F238E27FC236}">
                      <a16:creationId xmlns:a16="http://schemas.microsoft.com/office/drawing/2014/main" id="{9DD98AAD-4F44-434B-887A-48F4A3341E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2" name="Line 18">
                  <a:extLst>
                    <a:ext uri="{FF2B5EF4-FFF2-40B4-BE49-F238E27FC236}">
                      <a16:creationId xmlns:a16="http://schemas.microsoft.com/office/drawing/2014/main" id="{65518643-0F3F-48B0-AC14-AC2D413D7A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3" name="Line 19">
                  <a:extLst>
                    <a:ext uri="{FF2B5EF4-FFF2-40B4-BE49-F238E27FC236}">
                      <a16:creationId xmlns:a16="http://schemas.microsoft.com/office/drawing/2014/main" id="{0E1746EC-035A-435D-BAF3-76E54C48AC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4" name="Line 20">
                  <a:extLst>
                    <a:ext uri="{FF2B5EF4-FFF2-40B4-BE49-F238E27FC236}">
                      <a16:creationId xmlns:a16="http://schemas.microsoft.com/office/drawing/2014/main" id="{9BF54823-FDDA-4182-8239-2488FB9E82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5" name="Line 21">
                  <a:extLst>
                    <a:ext uri="{FF2B5EF4-FFF2-40B4-BE49-F238E27FC236}">
                      <a16:creationId xmlns:a16="http://schemas.microsoft.com/office/drawing/2014/main" id="{16E94329-7B13-482C-B180-50FBC2EBB6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6" name="Line 22">
                  <a:extLst>
                    <a:ext uri="{FF2B5EF4-FFF2-40B4-BE49-F238E27FC236}">
                      <a16:creationId xmlns:a16="http://schemas.microsoft.com/office/drawing/2014/main" id="{C71656E0-E1C6-428B-9139-467EBBA3EA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7" name="Line 23">
                  <a:extLst>
                    <a:ext uri="{FF2B5EF4-FFF2-40B4-BE49-F238E27FC236}">
                      <a16:creationId xmlns:a16="http://schemas.microsoft.com/office/drawing/2014/main" id="{9FB8EB4A-31FD-4680-BA85-423D8044A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8" name="Line 24">
                  <a:extLst>
                    <a:ext uri="{FF2B5EF4-FFF2-40B4-BE49-F238E27FC236}">
                      <a16:creationId xmlns:a16="http://schemas.microsoft.com/office/drawing/2014/main" id="{18193F5E-4627-4AAC-8E26-482E7431F1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9" name="Line 25">
                  <a:extLst>
                    <a:ext uri="{FF2B5EF4-FFF2-40B4-BE49-F238E27FC236}">
                      <a16:creationId xmlns:a16="http://schemas.microsoft.com/office/drawing/2014/main" id="{D71E7386-5BED-46C9-B684-1DD72BFE45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0" name="Line 26">
                  <a:extLst>
                    <a:ext uri="{FF2B5EF4-FFF2-40B4-BE49-F238E27FC236}">
                      <a16:creationId xmlns:a16="http://schemas.microsoft.com/office/drawing/2014/main" id="{710D4A00-795A-498F-B8E6-773078F0F4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1051" name="Group 27">
                <a:extLst>
                  <a:ext uri="{FF2B5EF4-FFF2-40B4-BE49-F238E27FC236}">
                    <a16:creationId xmlns:a16="http://schemas.microsoft.com/office/drawing/2014/main" id="{06A34E25-D49E-418D-99D4-D246C2A8A8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Line 28">
                  <a:extLst>
                    <a:ext uri="{FF2B5EF4-FFF2-40B4-BE49-F238E27FC236}">
                      <a16:creationId xmlns:a16="http://schemas.microsoft.com/office/drawing/2014/main" id="{F222CD54-9617-4E24-9338-AB2D6A28F9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3" name="Line 29">
                  <a:extLst>
                    <a:ext uri="{FF2B5EF4-FFF2-40B4-BE49-F238E27FC236}">
                      <a16:creationId xmlns:a16="http://schemas.microsoft.com/office/drawing/2014/main" id="{D5FCEDD0-06B9-474E-BF73-2CD10C2DBE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4" name="Line 30">
                  <a:extLst>
                    <a:ext uri="{FF2B5EF4-FFF2-40B4-BE49-F238E27FC236}">
                      <a16:creationId xmlns:a16="http://schemas.microsoft.com/office/drawing/2014/main" id="{1D390340-DD21-4D23-B84A-0D68FC7234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5" name="Line 31">
                  <a:extLst>
                    <a:ext uri="{FF2B5EF4-FFF2-40B4-BE49-F238E27FC236}">
                      <a16:creationId xmlns:a16="http://schemas.microsoft.com/office/drawing/2014/main" id="{A012EAFD-22A5-4C6F-AE04-D12F2200E1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6" name="Line 32">
                  <a:extLst>
                    <a:ext uri="{FF2B5EF4-FFF2-40B4-BE49-F238E27FC236}">
                      <a16:creationId xmlns:a16="http://schemas.microsoft.com/office/drawing/2014/main" id="{32D4DA09-A3A7-4C8D-ACC3-82B9060DE9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7" name="Line 33">
                  <a:extLst>
                    <a:ext uri="{FF2B5EF4-FFF2-40B4-BE49-F238E27FC236}">
                      <a16:creationId xmlns:a16="http://schemas.microsoft.com/office/drawing/2014/main" id="{84E87B34-D82C-4B8E-9EC0-F53C002BF5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8" name="Line 34">
                  <a:extLst>
                    <a:ext uri="{FF2B5EF4-FFF2-40B4-BE49-F238E27FC236}">
                      <a16:creationId xmlns:a16="http://schemas.microsoft.com/office/drawing/2014/main" id="{65AA54D0-8F40-4682-B89D-5F558DBE67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9" name="Line 35">
                  <a:extLst>
                    <a:ext uri="{FF2B5EF4-FFF2-40B4-BE49-F238E27FC236}">
                      <a16:creationId xmlns:a16="http://schemas.microsoft.com/office/drawing/2014/main" id="{6B864391-B744-402B-A780-FB4A31A2E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0" name="Line 36">
                  <a:extLst>
                    <a:ext uri="{FF2B5EF4-FFF2-40B4-BE49-F238E27FC236}">
                      <a16:creationId xmlns:a16="http://schemas.microsoft.com/office/drawing/2014/main" id="{F2FECAAA-F779-4A40-8A32-52ECAC13F8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1" name="Line 37">
                  <a:extLst>
                    <a:ext uri="{FF2B5EF4-FFF2-40B4-BE49-F238E27FC236}">
                      <a16:creationId xmlns:a16="http://schemas.microsoft.com/office/drawing/2014/main" id="{00E66734-273C-4621-A01D-513482B8F2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2" name="Line 38">
                  <a:extLst>
                    <a:ext uri="{FF2B5EF4-FFF2-40B4-BE49-F238E27FC236}">
                      <a16:creationId xmlns:a16="http://schemas.microsoft.com/office/drawing/2014/main" id="{E0433D42-83EF-48D6-B3D0-DAEACF1BA5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3" name="Line 39">
                  <a:extLst>
                    <a:ext uri="{FF2B5EF4-FFF2-40B4-BE49-F238E27FC236}">
                      <a16:creationId xmlns:a16="http://schemas.microsoft.com/office/drawing/2014/main" id="{6E049E29-3269-4312-8A75-CC83F016C3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4" name="Line 40">
                  <a:extLst>
                    <a:ext uri="{FF2B5EF4-FFF2-40B4-BE49-F238E27FC236}">
                      <a16:creationId xmlns:a16="http://schemas.microsoft.com/office/drawing/2014/main" id="{0AE9F4E9-DA1F-4252-8064-17F62D7325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5" name="Line 41">
                  <a:extLst>
                    <a:ext uri="{FF2B5EF4-FFF2-40B4-BE49-F238E27FC236}">
                      <a16:creationId xmlns:a16="http://schemas.microsoft.com/office/drawing/2014/main" id="{A52AC4DB-AFD4-4B44-A7C1-70AE951293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6" name="Line 42">
                  <a:extLst>
                    <a:ext uri="{FF2B5EF4-FFF2-40B4-BE49-F238E27FC236}">
                      <a16:creationId xmlns:a16="http://schemas.microsoft.com/office/drawing/2014/main" id="{7BAD9582-AB93-4C33-BB99-10C5E7CAF6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7" name="Line 43">
                  <a:extLst>
                    <a:ext uri="{FF2B5EF4-FFF2-40B4-BE49-F238E27FC236}">
                      <a16:creationId xmlns:a16="http://schemas.microsoft.com/office/drawing/2014/main" id="{FA1ADFC9-B778-4A4A-B376-63C129202B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8" name="Line 44">
                  <a:extLst>
                    <a:ext uri="{FF2B5EF4-FFF2-40B4-BE49-F238E27FC236}">
                      <a16:creationId xmlns:a16="http://schemas.microsoft.com/office/drawing/2014/main" id="{D25D1AB9-C92F-479D-A564-9E1A17F75F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9" name="Line 45">
                  <a:extLst>
                    <a:ext uri="{FF2B5EF4-FFF2-40B4-BE49-F238E27FC236}">
                      <a16:creationId xmlns:a16="http://schemas.microsoft.com/office/drawing/2014/main" id="{110E0114-C6C6-47C8-8FC2-F8769E3365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0" name="Line 46">
                  <a:extLst>
                    <a:ext uri="{FF2B5EF4-FFF2-40B4-BE49-F238E27FC236}">
                      <a16:creationId xmlns:a16="http://schemas.microsoft.com/office/drawing/2014/main" id="{B82E7047-7B4B-4074-A3E8-615D8536FD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1" name="Line 47">
                  <a:extLst>
                    <a:ext uri="{FF2B5EF4-FFF2-40B4-BE49-F238E27FC236}">
                      <a16:creationId xmlns:a16="http://schemas.microsoft.com/office/drawing/2014/main" id="{71965EC7-5B27-48E2-B53A-0A1959C841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2" name="Line 48">
                  <a:extLst>
                    <a:ext uri="{FF2B5EF4-FFF2-40B4-BE49-F238E27FC236}">
                      <a16:creationId xmlns:a16="http://schemas.microsoft.com/office/drawing/2014/main" id="{6AF5AFE8-E5F5-4C7B-865D-ECC0240C25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3" name="Line 49">
                  <a:extLst>
                    <a:ext uri="{FF2B5EF4-FFF2-40B4-BE49-F238E27FC236}">
                      <a16:creationId xmlns:a16="http://schemas.microsoft.com/office/drawing/2014/main" id="{5F46E896-F582-4797-9DC1-B159BEFB8D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4" name="Line 50">
                  <a:extLst>
                    <a:ext uri="{FF2B5EF4-FFF2-40B4-BE49-F238E27FC236}">
                      <a16:creationId xmlns:a16="http://schemas.microsoft.com/office/drawing/2014/main" id="{0209A6E9-0CF0-4408-AC86-1E049CBC08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5" name="Line 51">
                  <a:extLst>
                    <a:ext uri="{FF2B5EF4-FFF2-40B4-BE49-F238E27FC236}">
                      <a16:creationId xmlns:a16="http://schemas.microsoft.com/office/drawing/2014/main" id="{6D5F7177-B842-4BDC-9BBD-2F1F74BFF6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6" name="Line 52">
                  <a:extLst>
                    <a:ext uri="{FF2B5EF4-FFF2-40B4-BE49-F238E27FC236}">
                      <a16:creationId xmlns:a16="http://schemas.microsoft.com/office/drawing/2014/main" id="{F41A197E-2989-44FA-9DB5-1AE9DA0773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7" name="Line 53">
                  <a:extLst>
                    <a:ext uri="{FF2B5EF4-FFF2-40B4-BE49-F238E27FC236}">
                      <a16:creationId xmlns:a16="http://schemas.microsoft.com/office/drawing/2014/main" id="{487B3BB4-1529-4141-B633-325792B282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8" name="Line 54">
                  <a:extLst>
                    <a:ext uri="{FF2B5EF4-FFF2-40B4-BE49-F238E27FC236}">
                      <a16:creationId xmlns:a16="http://schemas.microsoft.com/office/drawing/2014/main" id="{3649B740-FEA7-4A2C-8673-3C34E6AC16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9" name="Line 55">
                  <a:extLst>
                    <a:ext uri="{FF2B5EF4-FFF2-40B4-BE49-F238E27FC236}">
                      <a16:creationId xmlns:a16="http://schemas.microsoft.com/office/drawing/2014/main" id="{AF8E9804-25BE-4527-A3AE-91AAD1C52B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80" name="Line 56">
                  <a:extLst>
                    <a:ext uri="{FF2B5EF4-FFF2-40B4-BE49-F238E27FC236}">
                      <a16:creationId xmlns:a16="http://schemas.microsoft.com/office/drawing/2014/main" id="{8F0F1067-DDDF-4216-93D4-960397F8BE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</p:grpSp>
        <p:sp>
          <p:nvSpPr>
            <p:cNvPr id="1081" name="Rectangle 57" descr="60%">
              <a:extLst>
                <a:ext uri="{FF2B5EF4-FFF2-40B4-BE49-F238E27FC236}">
                  <a16:creationId xmlns:a16="http://schemas.microsoft.com/office/drawing/2014/main" id="{A83C4751-BE3A-4FA6-8505-EB6A1BEE52C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2" name="Line 58">
              <a:extLst>
                <a:ext uri="{FF2B5EF4-FFF2-40B4-BE49-F238E27FC236}">
                  <a16:creationId xmlns:a16="http://schemas.microsoft.com/office/drawing/2014/main" id="{03AB275A-5F4D-49B8-BE3B-B878FD804AB7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pSp>
          <p:nvGrpSpPr>
            <p:cNvPr id="1083" name="Group 59">
              <a:extLst>
                <a:ext uri="{FF2B5EF4-FFF2-40B4-BE49-F238E27FC236}">
                  <a16:creationId xmlns:a16="http://schemas.microsoft.com/office/drawing/2014/main" id="{D15F0709-78C6-4C16-9FD8-17E7C4316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84" name="Line 60">
                <a:extLst>
                  <a:ext uri="{FF2B5EF4-FFF2-40B4-BE49-F238E27FC236}">
                    <a16:creationId xmlns:a16="http://schemas.microsoft.com/office/drawing/2014/main" id="{6F903489-3958-41E2-A032-A63CE59AFB7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5" name="Line 61">
                <a:extLst>
                  <a:ext uri="{FF2B5EF4-FFF2-40B4-BE49-F238E27FC236}">
                    <a16:creationId xmlns:a16="http://schemas.microsoft.com/office/drawing/2014/main" id="{4B96FAF4-8C39-427B-A3C6-C062AD77C99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6" name="Arc 62">
                <a:extLst>
                  <a:ext uri="{FF2B5EF4-FFF2-40B4-BE49-F238E27FC236}">
                    <a16:creationId xmlns:a16="http://schemas.microsoft.com/office/drawing/2014/main" id="{F7764195-DF2F-42D4-B7D1-5902A61173A1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1087" name="Rectangle 63">
            <a:extLst>
              <a:ext uri="{FF2B5EF4-FFF2-40B4-BE49-F238E27FC236}">
                <a16:creationId xmlns:a16="http://schemas.microsoft.com/office/drawing/2014/main" id="{FE20874E-B181-41D0-9625-14415F206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</a:p>
        </p:txBody>
      </p:sp>
      <p:sp>
        <p:nvSpPr>
          <p:cNvPr id="108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33E3318-303D-4324-BEBC-DA34CF2F5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05EC65D4-F252-4DD0-BBAF-E60694B292A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1093" name="Rectangle 69">
            <a:extLst>
              <a:ext uri="{FF2B5EF4-FFF2-40B4-BE49-F238E27FC236}">
                <a16:creationId xmlns:a16="http://schemas.microsoft.com/office/drawing/2014/main" id="{E1A3003A-5786-4F80-A3FB-207DCB9E1C5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1094" name="Rectangle 70">
            <a:extLst>
              <a:ext uri="{FF2B5EF4-FFF2-40B4-BE49-F238E27FC236}">
                <a16:creationId xmlns:a16="http://schemas.microsoft.com/office/drawing/2014/main" id="{941AB728-4400-4357-B9C3-31EFCC28017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4EB04922-AA40-426D-8C3C-1FE205C6BF70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2">
            <a:extLst>
              <a:ext uri="{FF2B5EF4-FFF2-40B4-BE49-F238E27FC236}">
                <a16:creationId xmlns:a16="http://schemas.microsoft.com/office/drawing/2014/main" id="{8830D284-FF1F-4228-A043-C58DC5DA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C28BF436-A9F4-4889-9FBB-E3DCE240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AAEA-0F83-46E6-9B1F-3DA9A36474D3}" type="slidenum">
              <a:rPr lang="en-US" altLang="es-PE"/>
              <a:pPr/>
              <a:t>1</a:t>
            </a:fld>
            <a:endParaRPr lang="en-US" altLang="es-PE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CC718D09-0270-4DBB-9C43-60E0EF7E2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4400">
                <a:solidFill>
                  <a:schemeClr val="tx2"/>
                </a:solidFill>
              </a:rPr>
              <a:t>Panel Data Methods</a:t>
            </a:r>
            <a:br>
              <a:rPr lang="en-US" altLang="es-PE" sz="4400">
                <a:solidFill>
                  <a:schemeClr val="tx2"/>
                </a:solidFill>
              </a:rPr>
            </a:br>
            <a:endParaRPr lang="en-US" altLang="es-PE" sz="4400">
              <a:solidFill>
                <a:schemeClr val="tx2"/>
              </a:solidFill>
            </a:endParaRPr>
          </a:p>
        </p:txBody>
      </p:sp>
      <p:sp>
        <p:nvSpPr>
          <p:cNvPr id="839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CAECE19-FB63-4E95-8087-7B224AC2C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 i="1"/>
              <a:t> y</a:t>
            </a:r>
            <a:r>
              <a:rPr lang="en-US" altLang="es-PE" sz="3200" i="1" baseline="-25000"/>
              <a:t>it</a:t>
            </a:r>
            <a:r>
              <a:rPr lang="en-US" altLang="es-PE" sz="3200" i="1"/>
              <a:t> =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0</a:t>
            </a:r>
            <a:r>
              <a:rPr lang="en-US" altLang="es-PE" sz="3200" i="1"/>
              <a:t> +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it1</a:t>
            </a:r>
            <a:r>
              <a:rPr lang="en-US" altLang="es-PE" sz="3200" i="1"/>
              <a:t>  + . . .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k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itk</a:t>
            </a:r>
            <a:r>
              <a:rPr lang="en-US" altLang="es-PE" sz="3200" i="1"/>
              <a:t> + u</a:t>
            </a:r>
            <a:r>
              <a:rPr lang="en-US" altLang="es-PE" sz="3200" i="1" baseline="-25000"/>
              <a:t>it</a:t>
            </a:r>
            <a:endParaRPr lang="en-US" altLang="es-PE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AC0BAAB2-FCA8-4000-9246-A9B3A567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B843979-EED1-481D-8BC9-963B8E41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7E2C-B762-4F5A-B67D-B412F1100C43}" type="slidenum">
              <a:rPr lang="en-US" altLang="es-PE"/>
              <a:pPr/>
              <a:t>10</a:t>
            </a:fld>
            <a:endParaRPr lang="en-US" altLang="es-PE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4CA55776-302B-4E95-8E0B-EEAF0133B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Differencing w/ Multiple Periods</a:t>
            </a:r>
          </a:p>
        </p:txBody>
      </p:sp>
      <p:sp>
        <p:nvSpPr>
          <p:cNvPr id="1116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8739652-3940-47E1-800D-0BE16F591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Can extend this method to more periods</a:t>
            </a:r>
          </a:p>
          <a:p>
            <a:r>
              <a:rPr lang="en-US" altLang="es-PE"/>
              <a:t> Simply difference adjacent periods</a:t>
            </a:r>
          </a:p>
          <a:p>
            <a:r>
              <a:rPr lang="en-US" altLang="es-PE"/>
              <a:t> So if 3 periods, then subtract period 1 from period 2, period 2 from period 3 and have 2 observations per individual</a:t>
            </a:r>
          </a:p>
          <a:p>
            <a:r>
              <a:rPr lang="en-US" altLang="es-PE"/>
              <a:t> Simply estimate by OLS, assuming the </a:t>
            </a:r>
            <a:r>
              <a:rPr lang="en-US" altLang="es-PE">
                <a:latin typeface="Symbol" panose="05050102010706020507" pitchFamily="18" charset="2"/>
              </a:rPr>
              <a:t>D</a:t>
            </a:r>
            <a:r>
              <a:rPr lang="en-US" altLang="es-PE" i="1"/>
              <a:t>u</a:t>
            </a:r>
            <a:r>
              <a:rPr lang="en-US" altLang="es-PE" i="1" baseline="-25000"/>
              <a:t>it</a:t>
            </a:r>
            <a:r>
              <a:rPr lang="en-US" altLang="es-PE"/>
              <a:t> are uncorrelated over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251E2731-30D6-46D3-A4F2-724094EC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4CD5230E-B5F1-4523-8A64-B45A8503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F845-C28F-4937-8D9E-B8F5B3A363CB}" type="slidenum">
              <a:rPr lang="en-US" altLang="es-PE"/>
              <a:pPr/>
              <a:t>2</a:t>
            </a:fld>
            <a:endParaRPr lang="en-US" altLang="es-PE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7A751EE6-44FB-4176-A41C-23374DAE9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A True Panel vs. </a:t>
            </a:r>
            <a:br>
              <a:rPr lang="en-US" altLang="es-PE"/>
            </a:br>
            <a:r>
              <a:rPr lang="en-US" altLang="es-PE"/>
              <a:t>A Pooled Cross Section</a:t>
            </a:r>
          </a:p>
        </p:txBody>
      </p:sp>
      <p:sp>
        <p:nvSpPr>
          <p:cNvPr id="1034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622357D-9F52-4890-A8F8-50ADE90E7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Often loosely use the term panel data to refer to any data set that has both a cross-sectional dimension and a time-series dimension</a:t>
            </a:r>
          </a:p>
          <a:p>
            <a:r>
              <a:rPr lang="en-US" altLang="es-PE"/>
              <a:t> More precisely it’s only data following the same cross-section units over time</a:t>
            </a:r>
          </a:p>
          <a:p>
            <a:r>
              <a:rPr lang="en-US" altLang="es-PE"/>
              <a:t> Otherwise it’s a pooled cross-section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A5BC1AD7-094E-4462-80FC-FC642F2B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22554DA-DBA0-441E-94C1-11D735FE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1FCF-3ECD-4F4C-8A0F-82EC3BEEDC5C}" type="slidenum">
              <a:rPr lang="en-US" altLang="es-PE"/>
              <a:pPr/>
              <a:t>3</a:t>
            </a:fld>
            <a:endParaRPr lang="en-US" altLang="es-PE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C7872BF9-1177-4FD8-8D7F-C448E6FBE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Pooled Cross Sections</a:t>
            </a:r>
          </a:p>
        </p:txBody>
      </p:sp>
      <p:sp>
        <p:nvSpPr>
          <p:cNvPr id="10445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8581661-BF76-4455-BF19-85B1EB044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We may want to pool cross sections just to get bigger sample sizes</a:t>
            </a:r>
          </a:p>
          <a:p>
            <a:r>
              <a:rPr lang="en-US" altLang="es-PE"/>
              <a:t> We may want to pool cross sections to investigate the effect of time</a:t>
            </a:r>
          </a:p>
          <a:p>
            <a:r>
              <a:rPr lang="en-US" altLang="es-PE"/>
              <a:t> We may want to pool cross sections to investigate whether relationships have changed over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2382CC7-3174-489B-9470-8DA61643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0156C8BB-9A94-4D93-8F49-F8EC2C3B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D16D-2C11-42A8-BAD2-F64E5A827381}" type="slidenum">
              <a:rPr lang="en-US" altLang="es-PE"/>
              <a:pPr/>
              <a:t>4</a:t>
            </a:fld>
            <a:endParaRPr lang="en-US" altLang="es-PE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04B6B4F3-6519-4758-A1B8-7BB10F1A6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Difference-in-Differences</a:t>
            </a:r>
          </a:p>
        </p:txBody>
      </p:sp>
      <p:sp>
        <p:nvSpPr>
          <p:cNvPr id="10547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26F68B1-F14B-49CB-8EC6-AA0DC7B45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Say random assignment to treatment and control groups, like in a medical experiment</a:t>
            </a:r>
          </a:p>
          <a:p>
            <a:pPr>
              <a:lnSpc>
                <a:spcPct val="90000"/>
              </a:lnSpc>
            </a:pPr>
            <a:r>
              <a:rPr lang="en-US" altLang="es-PE"/>
              <a:t> One can then simply compare the change in outcomes across the treatment and control groups to estimate the treatment effect</a:t>
            </a:r>
          </a:p>
          <a:p>
            <a:pPr>
              <a:lnSpc>
                <a:spcPct val="90000"/>
              </a:lnSpc>
            </a:pPr>
            <a:r>
              <a:rPr lang="en-US" altLang="es-PE"/>
              <a:t> For time 1,2, groups A, B (y</a:t>
            </a:r>
            <a:r>
              <a:rPr lang="en-US" altLang="es-PE" baseline="-25000"/>
              <a:t>2,B</a:t>
            </a:r>
            <a:r>
              <a:rPr lang="en-US" altLang="es-PE"/>
              <a:t> – y</a:t>
            </a:r>
            <a:r>
              <a:rPr lang="en-US" altLang="es-PE" baseline="-25000"/>
              <a:t>2,A</a:t>
            </a:r>
            <a:r>
              <a:rPr lang="en-US" altLang="es-PE"/>
              <a:t>) - (y</a:t>
            </a:r>
            <a:r>
              <a:rPr lang="en-US" altLang="es-PE" baseline="-25000"/>
              <a:t>1,B</a:t>
            </a:r>
            <a:r>
              <a:rPr lang="en-US" altLang="es-PE"/>
              <a:t> – y</a:t>
            </a:r>
            <a:r>
              <a:rPr lang="en-US" altLang="es-PE" baseline="-25000"/>
              <a:t>1,A</a:t>
            </a:r>
            <a:r>
              <a:rPr lang="en-US" altLang="es-PE"/>
              <a:t>), or equivalently (y</a:t>
            </a:r>
            <a:r>
              <a:rPr lang="en-US" altLang="es-PE" baseline="-25000"/>
              <a:t>2,B</a:t>
            </a:r>
            <a:r>
              <a:rPr lang="en-US" altLang="es-PE"/>
              <a:t> – y</a:t>
            </a:r>
            <a:r>
              <a:rPr lang="en-US" altLang="es-PE" baseline="-25000"/>
              <a:t>1,B</a:t>
            </a:r>
            <a:r>
              <a:rPr lang="en-US" altLang="es-PE"/>
              <a:t>) - (y</a:t>
            </a:r>
            <a:r>
              <a:rPr lang="en-US" altLang="es-PE" baseline="-25000"/>
              <a:t>2,A</a:t>
            </a:r>
            <a:r>
              <a:rPr lang="en-US" altLang="es-PE"/>
              <a:t> – y</a:t>
            </a:r>
            <a:r>
              <a:rPr lang="en-US" altLang="es-PE" baseline="-25000"/>
              <a:t>1,A</a:t>
            </a:r>
            <a:r>
              <a:rPr lang="en-US" altLang="es-PE"/>
              <a:t>), is the difference-in-differences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F16438DD-97C6-416D-BC10-B6A9EFD4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490A5C82-3526-4A91-80F9-D6690D46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64C7-771D-4FDF-87F8-96607ECBD2D8}" type="slidenum">
              <a:rPr lang="en-US" altLang="es-PE"/>
              <a:pPr/>
              <a:t>5</a:t>
            </a:fld>
            <a:endParaRPr lang="en-US" altLang="es-PE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7468BEF5-0306-4880-AED0-D2C403C86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Difference-in-Differences (cont)</a:t>
            </a:r>
          </a:p>
        </p:txBody>
      </p:sp>
      <p:sp>
        <p:nvSpPr>
          <p:cNvPr id="1064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B0B6FD6-B416-4B38-BBB6-2FF510074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A regression framework using time and treatment dummy variables can calculate this difference-in-difference as well</a:t>
            </a:r>
          </a:p>
          <a:p>
            <a:r>
              <a:rPr lang="en-US" altLang="es-PE"/>
              <a:t> Consider the model: </a:t>
            </a:r>
            <a:r>
              <a:rPr lang="en-US" altLang="es-PE" i="1"/>
              <a:t>y</a:t>
            </a:r>
            <a:r>
              <a:rPr lang="en-US" altLang="es-PE" i="1" baseline="-25000"/>
              <a:t>it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treatment</a:t>
            </a:r>
            <a:r>
              <a:rPr lang="en-US" altLang="es-PE" i="1" baseline="-25000"/>
              <a:t>it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2</a:t>
            </a:r>
            <a:r>
              <a:rPr lang="en-US" altLang="es-PE" i="1"/>
              <a:t>after</a:t>
            </a:r>
            <a:r>
              <a:rPr lang="en-US" altLang="es-PE" i="1" baseline="-25000"/>
              <a:t>it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3</a:t>
            </a:r>
            <a:r>
              <a:rPr lang="en-US" altLang="es-PE" i="1"/>
              <a:t>treatment</a:t>
            </a:r>
            <a:r>
              <a:rPr lang="en-US" altLang="es-PE" i="1" baseline="-25000"/>
              <a:t>it</a:t>
            </a:r>
            <a:r>
              <a:rPr lang="en-US" altLang="es-PE" i="1"/>
              <a:t>*after</a:t>
            </a:r>
            <a:r>
              <a:rPr lang="en-US" altLang="es-PE" i="1" baseline="-25000"/>
              <a:t>it</a:t>
            </a:r>
            <a:r>
              <a:rPr lang="en-US" altLang="es-PE" i="1"/>
              <a:t> + u</a:t>
            </a:r>
            <a:r>
              <a:rPr lang="en-US" altLang="es-PE" i="1" baseline="-25000"/>
              <a:t>it</a:t>
            </a:r>
            <a:endParaRPr lang="en-US" altLang="es-PE"/>
          </a:p>
          <a:p>
            <a:r>
              <a:rPr lang="en-US" altLang="es-PE"/>
              <a:t> The estimated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3</a:t>
            </a:r>
            <a:r>
              <a:rPr lang="en-US" altLang="es-PE"/>
              <a:t> will be the difference-in-differences in the group means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D2A45C97-1027-40FA-82A8-88728882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43F89656-9893-4812-A740-385EBD52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5009-2861-44DB-AF65-21FA584B782F}" type="slidenum">
              <a:rPr lang="en-US" altLang="es-PE"/>
              <a:pPr/>
              <a:t>6</a:t>
            </a:fld>
            <a:endParaRPr lang="en-US" altLang="es-PE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26AAAE1-C838-4FA0-9B6C-452D25AD3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Difference-in-Differences (cont)</a:t>
            </a:r>
          </a:p>
        </p:txBody>
      </p:sp>
      <p:sp>
        <p:nvSpPr>
          <p:cNvPr id="1075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8F31C6A-2F45-4E5F-BFD0-F97AD525C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When don’t truly have random assignment, the regression form becomes very useful</a:t>
            </a:r>
          </a:p>
          <a:p>
            <a:pPr>
              <a:lnSpc>
                <a:spcPct val="90000"/>
              </a:lnSpc>
            </a:pPr>
            <a:r>
              <a:rPr lang="en-US" altLang="es-PE"/>
              <a:t> Additional </a:t>
            </a:r>
            <a:r>
              <a:rPr lang="en-US" altLang="es-PE" i="1"/>
              <a:t>x</a:t>
            </a:r>
            <a:r>
              <a:rPr lang="en-US" altLang="es-PE"/>
              <a:t>’s can be added to the regression to control for differences across the treatment and control groups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Sometimes referred to as a “natural experiment” especially when a policy change is being analyzed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183873D6-02E6-4E36-BD10-B799C649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5477CFFF-6170-4201-92FF-D3E6D40B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D425-2124-4226-B8D7-E2BD90A7D9A6}" type="slidenum">
              <a:rPr lang="en-US" altLang="es-PE"/>
              <a:pPr/>
              <a:t>7</a:t>
            </a:fld>
            <a:endParaRPr lang="en-US" altLang="es-PE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F8621F99-056E-4897-B347-B4857EC08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Two-Period Panel Data </a:t>
            </a:r>
          </a:p>
        </p:txBody>
      </p:sp>
      <p:sp>
        <p:nvSpPr>
          <p:cNvPr id="1085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3CE62A6-6AAB-4B7B-809C-DA5225F71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It’s possible to use a panel just like pooled cross-sections, but can do more than that</a:t>
            </a:r>
          </a:p>
          <a:p>
            <a:r>
              <a:rPr lang="en-US" altLang="es-PE"/>
              <a:t> Panel data can be used to address some kinds of omitted variable bias</a:t>
            </a:r>
          </a:p>
          <a:p>
            <a:r>
              <a:rPr lang="en-US" altLang="es-PE"/>
              <a:t> If can think of the omitted variables as being fixed over time, then can model as having a composite error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6B59655D-0653-443D-A3AC-31C726A2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1FD4F71E-5C49-46D4-A657-D5CC27AF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CFAE-C3A7-4D23-98E2-F96938B225AA}" type="slidenum">
              <a:rPr lang="en-US" altLang="es-PE"/>
              <a:pPr/>
              <a:t>8</a:t>
            </a:fld>
            <a:endParaRPr lang="en-US" altLang="es-PE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EF5CF9EE-7F58-4F30-9450-A0CE608A82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Unobserved Fixed Effects</a:t>
            </a:r>
          </a:p>
        </p:txBody>
      </p:sp>
      <p:sp>
        <p:nvSpPr>
          <p:cNvPr id="1095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EE06EA9-C048-40CB-9D84-C0B0A69394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 Suppose the population model is </a:t>
            </a:r>
            <a:r>
              <a:rPr lang="en-US" altLang="es-PE" i="1"/>
              <a:t>y</a:t>
            </a:r>
            <a:r>
              <a:rPr lang="en-US" altLang="es-PE" i="1" baseline="-25000"/>
              <a:t>it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d</a:t>
            </a:r>
            <a:r>
              <a:rPr lang="en-US" altLang="es-PE" i="1" baseline="-25000"/>
              <a:t>0</a:t>
            </a:r>
            <a:r>
              <a:rPr lang="en-US" altLang="es-PE" i="1"/>
              <a:t>d2</a:t>
            </a:r>
            <a:r>
              <a:rPr lang="en-US" altLang="es-PE" i="1" baseline="-25000"/>
              <a:t>t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</a:t>
            </a:r>
            <a:r>
              <a:rPr lang="en-US" altLang="es-PE" i="1" baseline="-25000"/>
              <a:t>it1</a:t>
            </a:r>
            <a:r>
              <a:rPr lang="en-US" altLang="es-PE" i="1"/>
              <a:t> +…+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k</a:t>
            </a:r>
            <a:r>
              <a:rPr lang="en-US" altLang="es-PE" i="1"/>
              <a:t>x</a:t>
            </a:r>
            <a:r>
              <a:rPr lang="en-US" altLang="es-PE" i="1" baseline="-25000"/>
              <a:t>itk</a:t>
            </a:r>
            <a:r>
              <a:rPr lang="en-US" altLang="es-PE" i="1"/>
              <a:t> + a</a:t>
            </a:r>
            <a:r>
              <a:rPr lang="en-US" altLang="es-PE" i="1" baseline="-25000"/>
              <a:t>i</a:t>
            </a:r>
            <a:r>
              <a:rPr lang="en-US" altLang="es-PE" i="1"/>
              <a:t> + u</a:t>
            </a:r>
            <a:r>
              <a:rPr lang="en-US" altLang="es-PE" i="1" baseline="-25000"/>
              <a:t>it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Here we have added a time-constant component to the error, </a:t>
            </a:r>
            <a:r>
              <a:rPr lang="en-US" altLang="es-PE" i="1">
                <a:latin typeface="Symbol" panose="05050102010706020507" pitchFamily="18" charset="2"/>
              </a:rPr>
              <a:t>u</a:t>
            </a:r>
            <a:r>
              <a:rPr lang="en-US" altLang="es-PE" i="1" baseline="-25000"/>
              <a:t>it</a:t>
            </a:r>
            <a:r>
              <a:rPr lang="en-US" altLang="es-PE" i="1"/>
              <a:t> = a</a:t>
            </a:r>
            <a:r>
              <a:rPr lang="en-US" altLang="es-PE" i="1" baseline="-25000"/>
              <a:t>i</a:t>
            </a:r>
            <a:r>
              <a:rPr lang="en-US" altLang="es-PE" i="1"/>
              <a:t> + u</a:t>
            </a:r>
            <a:r>
              <a:rPr lang="en-US" altLang="es-PE" i="1" baseline="-25000"/>
              <a:t>it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If </a:t>
            </a:r>
            <a:r>
              <a:rPr lang="en-US" altLang="es-PE" i="1"/>
              <a:t>a</a:t>
            </a:r>
            <a:r>
              <a:rPr lang="en-US" altLang="es-PE" i="1" baseline="-25000"/>
              <a:t>i</a:t>
            </a:r>
            <a:r>
              <a:rPr lang="en-US" altLang="es-PE" i="1"/>
              <a:t> </a:t>
            </a:r>
            <a:r>
              <a:rPr lang="en-US" altLang="es-PE"/>
              <a:t>is correlated with the </a:t>
            </a:r>
            <a:r>
              <a:rPr lang="en-US" altLang="es-PE" i="1"/>
              <a:t>x</a:t>
            </a:r>
            <a:r>
              <a:rPr lang="en-US" altLang="es-PE"/>
              <a:t>’s, OLS will be biased, since we </a:t>
            </a:r>
            <a:r>
              <a:rPr lang="en-US" altLang="es-PE" i="1"/>
              <a:t>a</a:t>
            </a:r>
            <a:r>
              <a:rPr lang="en-US" altLang="es-PE" i="1" baseline="-25000"/>
              <a:t>i</a:t>
            </a:r>
            <a:r>
              <a:rPr lang="en-US" altLang="es-PE" i="1"/>
              <a:t> </a:t>
            </a:r>
            <a:r>
              <a:rPr lang="en-US" altLang="es-PE"/>
              <a:t>is part of the error term</a:t>
            </a:r>
          </a:p>
          <a:p>
            <a:pPr>
              <a:lnSpc>
                <a:spcPct val="90000"/>
              </a:lnSpc>
            </a:pPr>
            <a:r>
              <a:rPr lang="en-US" altLang="es-PE"/>
              <a:t> With panel data, we can difference-out the unobserved fixed effect</a:t>
            </a:r>
            <a:endParaRPr lang="en-US" altLang="es-PE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ACEE61BD-066B-40F3-8752-7790DA3A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6522271-4DF1-47C9-BA43-9181633E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3EF-7C1E-4224-BD5F-47FCD07312BA}" type="slidenum">
              <a:rPr lang="en-US" altLang="es-PE"/>
              <a:pPr/>
              <a:t>9</a:t>
            </a:fld>
            <a:endParaRPr lang="en-US" altLang="es-PE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AE21214A-0DEF-49B8-90DD-3B9ACAB42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First-differences</a:t>
            </a:r>
          </a:p>
        </p:txBody>
      </p:sp>
      <p:sp>
        <p:nvSpPr>
          <p:cNvPr id="1105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21A15ED-A9E6-404F-A4D1-DD1E84D4F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We can subtract one period from the other, to obtain </a:t>
            </a:r>
            <a:r>
              <a:rPr lang="en-US" altLang="es-PE">
                <a:latin typeface="Symbol" panose="05050102010706020507" pitchFamily="18" charset="2"/>
              </a:rPr>
              <a:t>D</a:t>
            </a:r>
            <a:r>
              <a:rPr lang="en-US" altLang="es-PE" i="1"/>
              <a:t>y</a:t>
            </a:r>
            <a:r>
              <a:rPr lang="en-US" altLang="es-PE" i="1" baseline="-25000"/>
              <a:t>i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d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>
                <a:latin typeface="Symbol" panose="05050102010706020507" pitchFamily="18" charset="2"/>
              </a:rPr>
              <a:t>D</a:t>
            </a:r>
            <a:r>
              <a:rPr lang="en-US" altLang="es-PE" i="1"/>
              <a:t>x</a:t>
            </a:r>
            <a:r>
              <a:rPr lang="en-US" altLang="es-PE" i="1" baseline="-25000"/>
              <a:t>i1</a:t>
            </a:r>
            <a:r>
              <a:rPr lang="en-US" altLang="es-PE" i="1"/>
              <a:t> +…+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k</a:t>
            </a:r>
            <a:r>
              <a:rPr lang="en-US" altLang="es-PE">
                <a:latin typeface="Symbol" panose="05050102010706020507" pitchFamily="18" charset="2"/>
              </a:rPr>
              <a:t>D</a:t>
            </a:r>
            <a:r>
              <a:rPr lang="en-US" altLang="es-PE" i="1"/>
              <a:t>x</a:t>
            </a:r>
            <a:r>
              <a:rPr lang="en-US" altLang="es-PE" i="1" baseline="-25000"/>
              <a:t>ik</a:t>
            </a:r>
            <a:r>
              <a:rPr lang="en-US" altLang="es-PE" i="1"/>
              <a:t> + </a:t>
            </a:r>
            <a:r>
              <a:rPr lang="en-US" altLang="es-PE">
                <a:latin typeface="Symbol" panose="05050102010706020507" pitchFamily="18" charset="2"/>
              </a:rPr>
              <a:t>D</a:t>
            </a:r>
            <a:r>
              <a:rPr lang="en-US" altLang="es-PE" i="1"/>
              <a:t>u</a:t>
            </a:r>
            <a:r>
              <a:rPr lang="en-US" altLang="es-PE" i="1" baseline="-25000"/>
              <a:t>i</a:t>
            </a:r>
            <a:endParaRPr lang="en-US" altLang="es-PE"/>
          </a:p>
          <a:p>
            <a:r>
              <a:rPr lang="en-US" altLang="es-PE"/>
              <a:t> This model has no correlation between the </a:t>
            </a:r>
            <a:r>
              <a:rPr lang="en-US" altLang="es-PE" i="1"/>
              <a:t>x</a:t>
            </a:r>
            <a:r>
              <a:rPr lang="en-US" altLang="es-PE"/>
              <a:t>’s and the error term, so no bias</a:t>
            </a:r>
          </a:p>
          <a:p>
            <a:r>
              <a:rPr lang="en-US" altLang="es-PE"/>
              <a:t> Need to be careful about organization of the data to be sure compute correct change</a:t>
            </a:r>
          </a:p>
          <a:p>
            <a:endParaRPr lang="en-US" altLang="es-P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1088</TotalTime>
  <Words>623</Words>
  <Application>Microsoft Office PowerPoint</Application>
  <PresentationFormat>Presentación en pantalla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Times New Roman</vt:lpstr>
      <vt:lpstr>Wingdings</vt:lpstr>
      <vt:lpstr>Symbol</vt:lpstr>
      <vt:lpstr>Blueprint</vt:lpstr>
      <vt:lpstr>Presentación de PowerPoint</vt:lpstr>
      <vt:lpstr>A True Panel vs.  A Pooled Cross Section</vt:lpstr>
      <vt:lpstr>Pooled Cross Sections</vt:lpstr>
      <vt:lpstr>Difference-in-Differences</vt:lpstr>
      <vt:lpstr>Difference-in-Differences (cont)</vt:lpstr>
      <vt:lpstr>Difference-in-Differences (cont)</vt:lpstr>
      <vt:lpstr>Two-Period Panel Data </vt:lpstr>
      <vt:lpstr>Unobserved Fixed Effects</vt:lpstr>
      <vt:lpstr>First-differences</vt:lpstr>
      <vt:lpstr>Differencing w/ Multiple Periods</vt:lpstr>
    </vt:vector>
  </TitlesOfParts>
  <Company>Dartmouth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Patricia M. Anderson</dc:creator>
  <cp:lastModifiedBy>Edison Achalma</cp:lastModifiedBy>
  <cp:revision>26</cp:revision>
  <cp:lastPrinted>1601-01-01T00:00:00Z</cp:lastPrinted>
  <dcterms:created xsi:type="dcterms:W3CDTF">1999-10-02T17:37:41Z</dcterms:created>
  <dcterms:modified xsi:type="dcterms:W3CDTF">2020-02-04T23:18:47Z</dcterms:modified>
</cp:coreProperties>
</file>