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DB0BEAB-767A-4EC2-B015-FFA04B4051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6434AA6-EE51-407C-8DBF-6EE8B32F678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F81BBF96-C95B-4B59-8CEA-E57BF809130F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7CEDABB0-C57E-41AE-8B2A-FEF91BEAFE1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C4B2F6ED-26F7-48CD-85B2-234FAB0447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D6B224F7-F398-4F02-9987-705BE588A2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725EF62-97CC-418A-A2CE-866315F7D1B0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1" name="Group 77">
            <a:extLst>
              <a:ext uri="{FF2B5EF4-FFF2-40B4-BE49-F238E27FC236}">
                <a16:creationId xmlns:a16="http://schemas.microsoft.com/office/drawing/2014/main" id="{C1D70793-AE52-41FD-8FD0-28102457215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146" name="Group 2">
              <a:extLst>
                <a:ext uri="{FF2B5EF4-FFF2-40B4-BE49-F238E27FC236}">
                  <a16:creationId xmlns:a16="http://schemas.microsoft.com/office/drawing/2014/main" id="{5D3785CF-F209-4729-8182-575088A88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4D74A15A-147C-45A0-BAE5-0A67F115527D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grpSp>
            <p:nvGrpSpPr>
              <p:cNvPr id="6148" name="Group 4">
                <a:extLst>
                  <a:ext uri="{FF2B5EF4-FFF2-40B4-BE49-F238E27FC236}">
                    <a16:creationId xmlns:a16="http://schemas.microsoft.com/office/drawing/2014/main" id="{3E71D25E-1E30-4055-9F10-85B111146C8E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6149" name="Line 5">
                  <a:extLst>
                    <a:ext uri="{FF2B5EF4-FFF2-40B4-BE49-F238E27FC236}">
                      <a16:creationId xmlns:a16="http://schemas.microsoft.com/office/drawing/2014/main" id="{A8629D04-CDDB-46E4-9A1E-041706E2F7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0" name="Line 6">
                  <a:extLst>
                    <a:ext uri="{FF2B5EF4-FFF2-40B4-BE49-F238E27FC236}">
                      <a16:creationId xmlns:a16="http://schemas.microsoft.com/office/drawing/2014/main" id="{E05014DD-C21C-44B7-B541-4CB527E788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1" name="Line 7">
                  <a:extLst>
                    <a:ext uri="{FF2B5EF4-FFF2-40B4-BE49-F238E27FC236}">
                      <a16:creationId xmlns:a16="http://schemas.microsoft.com/office/drawing/2014/main" id="{D179B949-F79E-4DA0-A063-9AB0C8FE97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2" name="Line 8">
                  <a:extLst>
                    <a:ext uri="{FF2B5EF4-FFF2-40B4-BE49-F238E27FC236}">
                      <a16:creationId xmlns:a16="http://schemas.microsoft.com/office/drawing/2014/main" id="{10944D2E-DE27-4DB8-A715-F12B1B45DB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3" name="Line 9">
                  <a:extLst>
                    <a:ext uri="{FF2B5EF4-FFF2-40B4-BE49-F238E27FC236}">
                      <a16:creationId xmlns:a16="http://schemas.microsoft.com/office/drawing/2014/main" id="{F0A3C5E5-CD43-498F-80E7-CDEFDD302F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4" name="Line 10">
                  <a:extLst>
                    <a:ext uri="{FF2B5EF4-FFF2-40B4-BE49-F238E27FC236}">
                      <a16:creationId xmlns:a16="http://schemas.microsoft.com/office/drawing/2014/main" id="{A5D5AD4B-33C3-415A-83B4-8E439345C6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5" name="Line 11">
                  <a:extLst>
                    <a:ext uri="{FF2B5EF4-FFF2-40B4-BE49-F238E27FC236}">
                      <a16:creationId xmlns:a16="http://schemas.microsoft.com/office/drawing/2014/main" id="{E7562509-DB92-4FC5-B88D-75B8DE0FBE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6" name="Line 12">
                  <a:extLst>
                    <a:ext uri="{FF2B5EF4-FFF2-40B4-BE49-F238E27FC236}">
                      <a16:creationId xmlns:a16="http://schemas.microsoft.com/office/drawing/2014/main" id="{67370777-B353-4651-A64D-FE51423715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7" name="Line 13">
                  <a:extLst>
                    <a:ext uri="{FF2B5EF4-FFF2-40B4-BE49-F238E27FC236}">
                      <a16:creationId xmlns:a16="http://schemas.microsoft.com/office/drawing/2014/main" id="{2C3E0F1F-3D37-4B80-8ED9-1549B0F934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8" name="Line 14">
                  <a:extLst>
                    <a:ext uri="{FF2B5EF4-FFF2-40B4-BE49-F238E27FC236}">
                      <a16:creationId xmlns:a16="http://schemas.microsoft.com/office/drawing/2014/main" id="{D2F0299D-DED3-4F00-9364-08DA20FFB4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9" name="Line 15">
                  <a:extLst>
                    <a:ext uri="{FF2B5EF4-FFF2-40B4-BE49-F238E27FC236}">
                      <a16:creationId xmlns:a16="http://schemas.microsoft.com/office/drawing/2014/main" id="{CD738629-A6F0-43DF-9C8F-3F17500E30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0" name="Line 16">
                  <a:extLst>
                    <a:ext uri="{FF2B5EF4-FFF2-40B4-BE49-F238E27FC236}">
                      <a16:creationId xmlns:a16="http://schemas.microsoft.com/office/drawing/2014/main" id="{51952947-4773-41F6-8052-4608633681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1" name="Line 17">
                  <a:extLst>
                    <a:ext uri="{FF2B5EF4-FFF2-40B4-BE49-F238E27FC236}">
                      <a16:creationId xmlns:a16="http://schemas.microsoft.com/office/drawing/2014/main" id="{A050574F-E9F9-4F06-8C04-F053B3AA0E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2" name="Line 18">
                  <a:extLst>
                    <a:ext uri="{FF2B5EF4-FFF2-40B4-BE49-F238E27FC236}">
                      <a16:creationId xmlns:a16="http://schemas.microsoft.com/office/drawing/2014/main" id="{64BAC148-10DA-4853-8770-637EE37739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3" name="Line 19">
                  <a:extLst>
                    <a:ext uri="{FF2B5EF4-FFF2-40B4-BE49-F238E27FC236}">
                      <a16:creationId xmlns:a16="http://schemas.microsoft.com/office/drawing/2014/main" id="{E3107314-BBD4-463D-88D0-F463EEF4A0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4" name="Line 20">
                  <a:extLst>
                    <a:ext uri="{FF2B5EF4-FFF2-40B4-BE49-F238E27FC236}">
                      <a16:creationId xmlns:a16="http://schemas.microsoft.com/office/drawing/2014/main" id="{21AFE6BC-30BE-4283-9115-6793A5E283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5" name="Line 21">
                  <a:extLst>
                    <a:ext uri="{FF2B5EF4-FFF2-40B4-BE49-F238E27FC236}">
                      <a16:creationId xmlns:a16="http://schemas.microsoft.com/office/drawing/2014/main" id="{CB43F731-1A58-4E1A-B43B-EA321645AB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6" name="Line 22">
                  <a:extLst>
                    <a:ext uri="{FF2B5EF4-FFF2-40B4-BE49-F238E27FC236}">
                      <a16:creationId xmlns:a16="http://schemas.microsoft.com/office/drawing/2014/main" id="{0069FA99-8368-46D6-88E0-1E7D148E07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7" name="Line 23">
                  <a:extLst>
                    <a:ext uri="{FF2B5EF4-FFF2-40B4-BE49-F238E27FC236}">
                      <a16:creationId xmlns:a16="http://schemas.microsoft.com/office/drawing/2014/main" id="{3B47947D-53C5-431D-8549-671F916883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8" name="Line 24">
                  <a:extLst>
                    <a:ext uri="{FF2B5EF4-FFF2-40B4-BE49-F238E27FC236}">
                      <a16:creationId xmlns:a16="http://schemas.microsoft.com/office/drawing/2014/main" id="{8981C29B-325E-40BA-B9B8-ABF937F637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9" name="Line 25">
                  <a:extLst>
                    <a:ext uri="{FF2B5EF4-FFF2-40B4-BE49-F238E27FC236}">
                      <a16:creationId xmlns:a16="http://schemas.microsoft.com/office/drawing/2014/main" id="{6F610D61-EBD6-4DB7-9F59-7A10C00649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0" name="Line 26">
                  <a:extLst>
                    <a:ext uri="{FF2B5EF4-FFF2-40B4-BE49-F238E27FC236}">
                      <a16:creationId xmlns:a16="http://schemas.microsoft.com/office/drawing/2014/main" id="{C343EA14-A781-4A48-873F-2CAA379C8D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1" name="Line 27">
                  <a:extLst>
                    <a:ext uri="{FF2B5EF4-FFF2-40B4-BE49-F238E27FC236}">
                      <a16:creationId xmlns:a16="http://schemas.microsoft.com/office/drawing/2014/main" id="{633F2E9D-8236-4065-9446-6DBB7AB955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2" name="Line 28">
                  <a:extLst>
                    <a:ext uri="{FF2B5EF4-FFF2-40B4-BE49-F238E27FC236}">
                      <a16:creationId xmlns:a16="http://schemas.microsoft.com/office/drawing/2014/main" id="{8FF2D725-D92D-444E-81A0-6D14CD40E0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3" name="Line 29">
                  <a:extLst>
                    <a:ext uri="{FF2B5EF4-FFF2-40B4-BE49-F238E27FC236}">
                      <a16:creationId xmlns:a16="http://schemas.microsoft.com/office/drawing/2014/main" id="{FB4EF794-D5BA-4796-BB86-9EA4AC4766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4" name="Line 30">
                  <a:extLst>
                    <a:ext uri="{FF2B5EF4-FFF2-40B4-BE49-F238E27FC236}">
                      <a16:creationId xmlns:a16="http://schemas.microsoft.com/office/drawing/2014/main" id="{7A6C373C-95C3-4C32-BC75-45DD862857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5" name="Line 31">
                  <a:extLst>
                    <a:ext uri="{FF2B5EF4-FFF2-40B4-BE49-F238E27FC236}">
                      <a16:creationId xmlns:a16="http://schemas.microsoft.com/office/drawing/2014/main" id="{4D1F4A6D-53BC-48F7-A82C-C6E37CEBEC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6" name="Line 32">
                  <a:extLst>
                    <a:ext uri="{FF2B5EF4-FFF2-40B4-BE49-F238E27FC236}">
                      <a16:creationId xmlns:a16="http://schemas.microsoft.com/office/drawing/2014/main" id="{5C068407-00BA-47C1-ADAA-1098CC5207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7" name="Line 33">
                  <a:extLst>
                    <a:ext uri="{FF2B5EF4-FFF2-40B4-BE49-F238E27FC236}">
                      <a16:creationId xmlns:a16="http://schemas.microsoft.com/office/drawing/2014/main" id="{E9A568A2-B587-4AD2-B32E-3FEA5DD15C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8" name="Line 34">
                  <a:extLst>
                    <a:ext uri="{FF2B5EF4-FFF2-40B4-BE49-F238E27FC236}">
                      <a16:creationId xmlns:a16="http://schemas.microsoft.com/office/drawing/2014/main" id="{F7B295B6-1412-4584-83E4-3FA325FBC7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9" name="Line 35">
                  <a:extLst>
                    <a:ext uri="{FF2B5EF4-FFF2-40B4-BE49-F238E27FC236}">
                      <a16:creationId xmlns:a16="http://schemas.microsoft.com/office/drawing/2014/main" id="{54D0A958-9D85-45A1-8C41-742DA7D946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0" name="Line 36">
                  <a:extLst>
                    <a:ext uri="{FF2B5EF4-FFF2-40B4-BE49-F238E27FC236}">
                      <a16:creationId xmlns:a16="http://schemas.microsoft.com/office/drawing/2014/main" id="{CFF8EB65-C6B4-40C8-8D95-4F3695782D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1" name="Line 37">
                  <a:extLst>
                    <a:ext uri="{FF2B5EF4-FFF2-40B4-BE49-F238E27FC236}">
                      <a16:creationId xmlns:a16="http://schemas.microsoft.com/office/drawing/2014/main" id="{354E1CEB-35B5-4040-8800-F3EABF4BA2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2" name="Line 38">
                  <a:extLst>
                    <a:ext uri="{FF2B5EF4-FFF2-40B4-BE49-F238E27FC236}">
                      <a16:creationId xmlns:a16="http://schemas.microsoft.com/office/drawing/2014/main" id="{FF1673B7-48E8-4B77-8A73-500480E81A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3" name="Line 39">
                  <a:extLst>
                    <a:ext uri="{FF2B5EF4-FFF2-40B4-BE49-F238E27FC236}">
                      <a16:creationId xmlns:a16="http://schemas.microsoft.com/office/drawing/2014/main" id="{D6C8F497-85F4-460B-ADB3-7134621551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4" name="Line 40">
                  <a:extLst>
                    <a:ext uri="{FF2B5EF4-FFF2-40B4-BE49-F238E27FC236}">
                      <a16:creationId xmlns:a16="http://schemas.microsoft.com/office/drawing/2014/main" id="{BA44F162-47B0-4315-A80C-245D742418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5" name="Line 41">
                  <a:extLst>
                    <a:ext uri="{FF2B5EF4-FFF2-40B4-BE49-F238E27FC236}">
                      <a16:creationId xmlns:a16="http://schemas.microsoft.com/office/drawing/2014/main" id="{5702BEAB-6A29-40D2-B285-5EF432C0C0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6" name="Line 42">
                  <a:extLst>
                    <a:ext uri="{FF2B5EF4-FFF2-40B4-BE49-F238E27FC236}">
                      <a16:creationId xmlns:a16="http://schemas.microsoft.com/office/drawing/2014/main" id="{BE06E023-CF82-434B-B500-0C3779A3E6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7" name="Line 43">
                  <a:extLst>
                    <a:ext uri="{FF2B5EF4-FFF2-40B4-BE49-F238E27FC236}">
                      <a16:creationId xmlns:a16="http://schemas.microsoft.com/office/drawing/2014/main" id="{7B2B2ACF-B256-417E-91A1-5211A22BCF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8" name="Line 44">
                  <a:extLst>
                    <a:ext uri="{FF2B5EF4-FFF2-40B4-BE49-F238E27FC236}">
                      <a16:creationId xmlns:a16="http://schemas.microsoft.com/office/drawing/2014/main" id="{DCA1597C-E820-4699-94CB-5E1245BB07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9" name="Line 45">
                  <a:extLst>
                    <a:ext uri="{FF2B5EF4-FFF2-40B4-BE49-F238E27FC236}">
                      <a16:creationId xmlns:a16="http://schemas.microsoft.com/office/drawing/2014/main" id="{E27FEA65-52FA-4370-A642-4D914D88B5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0" name="Line 46">
                  <a:extLst>
                    <a:ext uri="{FF2B5EF4-FFF2-40B4-BE49-F238E27FC236}">
                      <a16:creationId xmlns:a16="http://schemas.microsoft.com/office/drawing/2014/main" id="{95CBA165-6654-46AF-AE26-67C5A58D5E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1" name="Line 47">
                  <a:extLst>
                    <a:ext uri="{FF2B5EF4-FFF2-40B4-BE49-F238E27FC236}">
                      <a16:creationId xmlns:a16="http://schemas.microsoft.com/office/drawing/2014/main" id="{5BD38675-973B-4DC4-AAC7-96BFA3758B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2" name="Line 48">
                  <a:extLst>
                    <a:ext uri="{FF2B5EF4-FFF2-40B4-BE49-F238E27FC236}">
                      <a16:creationId xmlns:a16="http://schemas.microsoft.com/office/drawing/2014/main" id="{48413783-531E-4003-BCED-0CE48F8D40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3" name="Line 49">
                  <a:extLst>
                    <a:ext uri="{FF2B5EF4-FFF2-40B4-BE49-F238E27FC236}">
                      <a16:creationId xmlns:a16="http://schemas.microsoft.com/office/drawing/2014/main" id="{80E96476-3C1B-403C-9C3B-A5A62DFC6C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4" name="Line 50">
                  <a:extLst>
                    <a:ext uri="{FF2B5EF4-FFF2-40B4-BE49-F238E27FC236}">
                      <a16:creationId xmlns:a16="http://schemas.microsoft.com/office/drawing/2014/main" id="{88BDD801-C2B1-49E6-9267-928235F716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5" name="Line 51">
                  <a:extLst>
                    <a:ext uri="{FF2B5EF4-FFF2-40B4-BE49-F238E27FC236}">
                      <a16:creationId xmlns:a16="http://schemas.microsoft.com/office/drawing/2014/main" id="{C33AAE75-7674-47CE-8F31-91FEC4283E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6" name="Line 52">
                  <a:extLst>
                    <a:ext uri="{FF2B5EF4-FFF2-40B4-BE49-F238E27FC236}">
                      <a16:creationId xmlns:a16="http://schemas.microsoft.com/office/drawing/2014/main" id="{4640E7DE-E224-4998-8302-46455E6EED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7" name="Line 53">
                  <a:extLst>
                    <a:ext uri="{FF2B5EF4-FFF2-40B4-BE49-F238E27FC236}">
                      <a16:creationId xmlns:a16="http://schemas.microsoft.com/office/drawing/2014/main" id="{0C199A31-53EA-44D2-83E3-4E2855210F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8" name="Line 54">
                  <a:extLst>
                    <a:ext uri="{FF2B5EF4-FFF2-40B4-BE49-F238E27FC236}">
                      <a16:creationId xmlns:a16="http://schemas.microsoft.com/office/drawing/2014/main" id="{956A82DC-B8BA-41C6-8166-98ACF6AD47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9" name="Line 55">
                  <a:extLst>
                    <a:ext uri="{FF2B5EF4-FFF2-40B4-BE49-F238E27FC236}">
                      <a16:creationId xmlns:a16="http://schemas.microsoft.com/office/drawing/2014/main" id="{D878A832-98EC-48F8-AE96-109D689ECD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sp>
            <p:nvSpPr>
              <p:cNvPr id="6200" name="Line 56">
                <a:extLst>
                  <a:ext uri="{FF2B5EF4-FFF2-40B4-BE49-F238E27FC236}">
                    <a16:creationId xmlns:a16="http://schemas.microsoft.com/office/drawing/2014/main" id="{83AADAC0-9D18-46B1-8575-5761A92D1354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20" name="Group 76">
              <a:extLst>
                <a:ext uri="{FF2B5EF4-FFF2-40B4-BE49-F238E27FC236}">
                  <a16:creationId xmlns:a16="http://schemas.microsoft.com/office/drawing/2014/main" id="{9B0D1781-7760-4D5A-9C9B-69D6472212D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6209" name="Line 65">
                <a:extLst>
                  <a:ext uri="{FF2B5EF4-FFF2-40B4-BE49-F238E27FC236}">
                    <a16:creationId xmlns:a16="http://schemas.microsoft.com/office/drawing/2014/main" id="{4A48E3D9-98FC-43A8-A21A-9AED5D6B48EE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7" name="Line 63">
                <a:extLst>
                  <a:ext uri="{FF2B5EF4-FFF2-40B4-BE49-F238E27FC236}">
                    <a16:creationId xmlns:a16="http://schemas.microsoft.com/office/drawing/2014/main" id="{03DCA9CB-004B-4790-A424-03DA9B290D24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8" name="Line 64">
                <a:extLst>
                  <a:ext uri="{FF2B5EF4-FFF2-40B4-BE49-F238E27FC236}">
                    <a16:creationId xmlns:a16="http://schemas.microsoft.com/office/drawing/2014/main" id="{77F40F87-FAD6-46E1-B387-12BD09C5FAA6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0" name="Arc 66">
                <a:extLst>
                  <a:ext uri="{FF2B5EF4-FFF2-40B4-BE49-F238E27FC236}">
                    <a16:creationId xmlns:a16="http://schemas.microsoft.com/office/drawing/2014/main" id="{24351D6D-75AD-49E4-B7C0-C600B9736A5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19" name="Group 75">
              <a:extLst>
                <a:ext uri="{FF2B5EF4-FFF2-40B4-BE49-F238E27FC236}">
                  <a16:creationId xmlns:a16="http://schemas.microsoft.com/office/drawing/2014/main" id="{05A7E0AF-77A6-4937-B6F5-08167B74262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6211" name="Line 67">
                <a:extLst>
                  <a:ext uri="{FF2B5EF4-FFF2-40B4-BE49-F238E27FC236}">
                    <a16:creationId xmlns:a16="http://schemas.microsoft.com/office/drawing/2014/main" id="{D25DFF41-C5A1-4E78-84B0-CAA76FDE1ABE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2" name="Line 68">
                <a:extLst>
                  <a:ext uri="{FF2B5EF4-FFF2-40B4-BE49-F238E27FC236}">
                    <a16:creationId xmlns:a16="http://schemas.microsoft.com/office/drawing/2014/main" id="{0A5DFB71-00D7-467C-A521-12EC11801814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3" name="Arc 69">
                <a:extLst>
                  <a:ext uri="{FF2B5EF4-FFF2-40B4-BE49-F238E27FC236}">
                    <a16:creationId xmlns:a16="http://schemas.microsoft.com/office/drawing/2014/main" id="{88BF2857-D742-4A88-98DC-AE46450B510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6201" name="Rectangle 57">
            <a:extLst>
              <a:ext uri="{FF2B5EF4-FFF2-40B4-BE49-F238E27FC236}">
                <a16:creationId xmlns:a16="http://schemas.microsoft.com/office/drawing/2014/main" id="{82B59379-5F1D-4C2B-BDAA-12F4E42C3E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s-PE" noProof="0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A56F724-C384-46AC-AA3F-FFE4899250D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s-PE" noProof="0"/>
              <a:t>Click to edit Master subtitle style</a:t>
            </a:r>
          </a:p>
        </p:txBody>
      </p:sp>
      <p:sp>
        <p:nvSpPr>
          <p:cNvPr id="6215" name="Rectangle 71">
            <a:extLst>
              <a:ext uri="{FF2B5EF4-FFF2-40B4-BE49-F238E27FC236}">
                <a16:creationId xmlns:a16="http://schemas.microsoft.com/office/drawing/2014/main" id="{90C8EFE6-3E78-48FE-9DA6-421370E0657C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216" name="Rectangle 72">
            <a:extLst>
              <a:ext uri="{FF2B5EF4-FFF2-40B4-BE49-F238E27FC236}">
                <a16:creationId xmlns:a16="http://schemas.microsoft.com/office/drawing/2014/main" id="{A9331EE5-4E90-4299-94FC-E4CB9EDDF56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217" name="Rectangle 73">
            <a:extLst>
              <a:ext uri="{FF2B5EF4-FFF2-40B4-BE49-F238E27FC236}">
                <a16:creationId xmlns:a16="http://schemas.microsoft.com/office/drawing/2014/main" id="{F8C75207-11E0-49C9-9B2D-DE1902F0917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CBAA21F-90C3-4EC2-B2D6-F6387B7B0C07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7570A-A75C-482C-94D1-DE8C8E37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B1DA74-FE19-45C3-845E-F3337A374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32DCF8-7DA7-4816-8D25-1F2E01F8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97B0F1-7957-4C14-9FF7-B2049204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821179-FEC6-4CAA-BB58-0EE3337C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66DFF-88B2-4A02-8234-609447E0333A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415538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52DDEB-B468-4F87-A04A-7BB5F4084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9FD16D-B497-4F19-A50C-5271518E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FF4263-066E-4174-BA15-6CA654D0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5851BD-5056-44F5-B87D-1137DD87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AF82CB-143F-4EDE-84B0-CD5C2E97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974310-BC34-4A90-83B9-24B96FA8DBBB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4096141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C8D87-275D-4207-897C-021C1E97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E36BB2-4274-4F67-A763-CF48D36A9B9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232A15-3C41-4F62-A0CA-C47ECA66C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F8F689-D30C-458D-BE59-3AD4DB66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20E766-3D52-4736-A1CA-5DA2EEB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23C0C3-593C-40BE-8228-96DFD56D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D43FF40-20F7-443E-BB84-60E6BFF5D5BD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98741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8B77E-3995-4FF0-8E15-C0120F89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9CCBCC-454B-4C68-85B9-E38ADB5B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EEC76C-A5FF-498F-9FCB-4A94B1B6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A738E0-BE5D-4E8F-B588-4C8C61F1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E830BC-B2B4-4303-8161-2D791626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6138-279C-4D21-833F-1C228B1C1843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70893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3DF07-2FF2-43B7-975F-5C88DCBD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95780D-4B11-45FE-BC3D-E159FE0AE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F62B5B-90F7-4BBF-BCB2-4E824C9B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0ACC2F-5D47-42B7-9224-F8E86983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2CE615-D639-4DA9-8BD7-EEB906AB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E877A-BAB0-4AE0-A2DD-DBC72DC4B04C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74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2BD05-59A5-4EF7-8C52-4E493AFF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8F00DD-07E6-4043-9051-493AE660C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521264-54BA-4082-A8C0-C61B016B9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5951F5-98B7-4C22-9258-214F01FA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F35310-BC24-482A-AB02-B2F65D90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D621BF-C03E-4C9F-AF24-D2D7C68C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55907-BB79-43BE-9AC6-38749AA477FB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89398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C38F0-049F-43BA-855A-F01248F5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BBE9E6-4FB8-465E-A5D1-1EE9F8739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5AE5CB-E0AB-48E4-98F5-B9DD38A33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47FE0D-6EC2-4A78-A111-971B61809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116EC9-281A-4717-9392-EE8040864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16523D1-67B4-41F5-8710-36250001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3D346A-1384-41BE-86BD-1C7B39A9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209253-84F4-474A-9BE0-918BDAD1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5CDE9-AB62-4843-974D-C85042BDAF83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00257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6C878-2DBF-4CC1-A6A6-D9E59133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12DBDB-CE25-4424-A233-1B33237F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13A558-84A9-4797-A777-501E2F64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8BAE28-814B-4792-B329-1B9ACBA9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8C8E5-489D-4EE2-8BCA-0FD97C2D3AE8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02607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A8CBF8D-16B6-426A-8DA7-B89A8DF5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A98F7F-9BFD-4C50-BD62-EFC9CAD4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F3E34F-89DF-4796-A3BF-3C81534C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16B4C-C950-4F94-B568-65F20992943D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406777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BBCBE-2629-4339-B3A4-985036C9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6046C1-6A19-4FDB-B713-DFAA21513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945CAB-3D11-4282-A472-3352F8148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EA9A7A-A016-4122-9435-6AD0892D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2C1B80-0EA4-4049-82B5-7EC0EA07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C3A5BC-F0F2-464F-B018-4B3D2F91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13C91-1243-4C96-8FA2-1290F9715CA5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56498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7DD9B-F7B4-44CA-BE6F-EFF11E0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850EA7-CFC2-4A12-9CC7-B7BDCDA13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DF4E-55ED-4B0B-A0BC-AC797D351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44F1FA-55A3-4A2C-8B7B-FF75FC55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94BD3A-C5FA-4D2F-BD4B-3165DA2C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7A51E3-FA3E-40D0-93BE-5175E267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0340B-D701-4BEC-BF05-0AD59EA5EEC9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35385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CBF842B0-3D3A-4177-9CC8-6C807AC0BFF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>
              <a:extLst>
                <a:ext uri="{FF2B5EF4-FFF2-40B4-BE49-F238E27FC236}">
                  <a16:creationId xmlns:a16="http://schemas.microsoft.com/office/drawing/2014/main" id="{75DD854B-1C81-4947-820A-027BFC9BB3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>
                <a:extLst>
                  <a:ext uri="{FF2B5EF4-FFF2-40B4-BE49-F238E27FC236}">
                    <a16:creationId xmlns:a16="http://schemas.microsoft.com/office/drawing/2014/main" id="{F69E83D7-7356-4DD4-B55C-FCC0E41BE2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9" name="Line 5">
                  <a:extLst>
                    <a:ext uri="{FF2B5EF4-FFF2-40B4-BE49-F238E27FC236}">
                      <a16:creationId xmlns:a16="http://schemas.microsoft.com/office/drawing/2014/main" id="{49F71BE3-86E2-4EC2-8880-466E3B29D5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0" name="Line 6">
                  <a:extLst>
                    <a:ext uri="{FF2B5EF4-FFF2-40B4-BE49-F238E27FC236}">
                      <a16:creationId xmlns:a16="http://schemas.microsoft.com/office/drawing/2014/main" id="{746EAB3F-FBE5-45CB-9D56-9028A2168B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1" name="Line 7">
                  <a:extLst>
                    <a:ext uri="{FF2B5EF4-FFF2-40B4-BE49-F238E27FC236}">
                      <a16:creationId xmlns:a16="http://schemas.microsoft.com/office/drawing/2014/main" id="{87D14377-4022-4F7E-AD6E-D2B19D6D55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2" name="Line 8">
                  <a:extLst>
                    <a:ext uri="{FF2B5EF4-FFF2-40B4-BE49-F238E27FC236}">
                      <a16:creationId xmlns:a16="http://schemas.microsoft.com/office/drawing/2014/main" id="{9B2E91C0-B28D-4E52-974C-DD196288CC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3" name="Line 9">
                  <a:extLst>
                    <a:ext uri="{FF2B5EF4-FFF2-40B4-BE49-F238E27FC236}">
                      <a16:creationId xmlns:a16="http://schemas.microsoft.com/office/drawing/2014/main" id="{66D0AF79-2F9F-40CC-B60B-1B9109F788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4" name="Line 10">
                  <a:extLst>
                    <a:ext uri="{FF2B5EF4-FFF2-40B4-BE49-F238E27FC236}">
                      <a16:creationId xmlns:a16="http://schemas.microsoft.com/office/drawing/2014/main" id="{80B8F6B7-9A81-408B-B83B-2ACB33BB6F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5" name="Line 11">
                  <a:extLst>
                    <a:ext uri="{FF2B5EF4-FFF2-40B4-BE49-F238E27FC236}">
                      <a16:creationId xmlns:a16="http://schemas.microsoft.com/office/drawing/2014/main" id="{C915E1B5-2013-4F98-A2B0-24432645A8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6" name="Line 12">
                  <a:extLst>
                    <a:ext uri="{FF2B5EF4-FFF2-40B4-BE49-F238E27FC236}">
                      <a16:creationId xmlns:a16="http://schemas.microsoft.com/office/drawing/2014/main" id="{E9AFC4B5-0DC7-42AB-A825-2A33C74AC3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7" name="Line 13">
                  <a:extLst>
                    <a:ext uri="{FF2B5EF4-FFF2-40B4-BE49-F238E27FC236}">
                      <a16:creationId xmlns:a16="http://schemas.microsoft.com/office/drawing/2014/main" id="{4B5685A3-9367-47B8-8E71-FEF6F01775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8" name="Line 14">
                  <a:extLst>
                    <a:ext uri="{FF2B5EF4-FFF2-40B4-BE49-F238E27FC236}">
                      <a16:creationId xmlns:a16="http://schemas.microsoft.com/office/drawing/2014/main" id="{B5059D17-3C1C-45B7-86E5-00DC670DE6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9" name="Line 15">
                  <a:extLst>
                    <a:ext uri="{FF2B5EF4-FFF2-40B4-BE49-F238E27FC236}">
                      <a16:creationId xmlns:a16="http://schemas.microsoft.com/office/drawing/2014/main" id="{5B52EBB3-CDE7-4D10-85F7-6E4CA1BC5B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0" name="Line 16">
                  <a:extLst>
                    <a:ext uri="{FF2B5EF4-FFF2-40B4-BE49-F238E27FC236}">
                      <a16:creationId xmlns:a16="http://schemas.microsoft.com/office/drawing/2014/main" id="{F05613C1-BE1D-4683-945D-1A5841D861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1" name="Line 17">
                  <a:extLst>
                    <a:ext uri="{FF2B5EF4-FFF2-40B4-BE49-F238E27FC236}">
                      <a16:creationId xmlns:a16="http://schemas.microsoft.com/office/drawing/2014/main" id="{EC7B8EDB-0142-43EB-9626-155F100FA3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2" name="Line 18">
                  <a:extLst>
                    <a:ext uri="{FF2B5EF4-FFF2-40B4-BE49-F238E27FC236}">
                      <a16:creationId xmlns:a16="http://schemas.microsoft.com/office/drawing/2014/main" id="{2331230E-F7B9-4B0C-98CC-A647478E62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3" name="Line 19">
                  <a:extLst>
                    <a:ext uri="{FF2B5EF4-FFF2-40B4-BE49-F238E27FC236}">
                      <a16:creationId xmlns:a16="http://schemas.microsoft.com/office/drawing/2014/main" id="{708B1B50-AF6F-49A8-99CF-880DC33FF3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4" name="Line 20">
                  <a:extLst>
                    <a:ext uri="{FF2B5EF4-FFF2-40B4-BE49-F238E27FC236}">
                      <a16:creationId xmlns:a16="http://schemas.microsoft.com/office/drawing/2014/main" id="{44D3A81A-1633-4F1E-B3C7-06FA88C807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5" name="Line 21">
                  <a:extLst>
                    <a:ext uri="{FF2B5EF4-FFF2-40B4-BE49-F238E27FC236}">
                      <a16:creationId xmlns:a16="http://schemas.microsoft.com/office/drawing/2014/main" id="{AF9BFA26-2900-46C0-AC30-6F40EB58D7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6" name="Line 22">
                  <a:extLst>
                    <a:ext uri="{FF2B5EF4-FFF2-40B4-BE49-F238E27FC236}">
                      <a16:creationId xmlns:a16="http://schemas.microsoft.com/office/drawing/2014/main" id="{BAA99ADA-1212-4E28-B79B-AF7367BF2F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7" name="Line 23">
                  <a:extLst>
                    <a:ext uri="{FF2B5EF4-FFF2-40B4-BE49-F238E27FC236}">
                      <a16:creationId xmlns:a16="http://schemas.microsoft.com/office/drawing/2014/main" id="{D2D14B69-5EC2-4903-8F0B-F6B0FDC91A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8" name="Line 24">
                  <a:extLst>
                    <a:ext uri="{FF2B5EF4-FFF2-40B4-BE49-F238E27FC236}">
                      <a16:creationId xmlns:a16="http://schemas.microsoft.com/office/drawing/2014/main" id="{2CE36092-8406-4969-9481-D7D77E2ACA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9" name="Line 25">
                  <a:extLst>
                    <a:ext uri="{FF2B5EF4-FFF2-40B4-BE49-F238E27FC236}">
                      <a16:creationId xmlns:a16="http://schemas.microsoft.com/office/drawing/2014/main" id="{12CFCB84-465D-4DBE-9167-970459DC1B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0" name="Line 26">
                  <a:extLst>
                    <a:ext uri="{FF2B5EF4-FFF2-40B4-BE49-F238E27FC236}">
                      <a16:creationId xmlns:a16="http://schemas.microsoft.com/office/drawing/2014/main" id="{0051A00B-B1AB-4B2E-B536-845909437C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grpSp>
            <p:nvGrpSpPr>
              <p:cNvPr id="1051" name="Group 27">
                <a:extLst>
                  <a:ext uri="{FF2B5EF4-FFF2-40B4-BE49-F238E27FC236}">
                    <a16:creationId xmlns:a16="http://schemas.microsoft.com/office/drawing/2014/main" id="{FFB3CD1A-D57C-49D1-8244-BC3C0585A9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52" name="Line 28">
                  <a:extLst>
                    <a:ext uri="{FF2B5EF4-FFF2-40B4-BE49-F238E27FC236}">
                      <a16:creationId xmlns:a16="http://schemas.microsoft.com/office/drawing/2014/main" id="{07DE1787-C865-46DC-BD3A-CBE7BC6E6E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3" name="Line 29">
                  <a:extLst>
                    <a:ext uri="{FF2B5EF4-FFF2-40B4-BE49-F238E27FC236}">
                      <a16:creationId xmlns:a16="http://schemas.microsoft.com/office/drawing/2014/main" id="{68819409-4E3C-40A5-B480-9E3AA440BF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4" name="Line 30">
                  <a:extLst>
                    <a:ext uri="{FF2B5EF4-FFF2-40B4-BE49-F238E27FC236}">
                      <a16:creationId xmlns:a16="http://schemas.microsoft.com/office/drawing/2014/main" id="{342D4FD5-AC61-4A1B-B31F-FA44A760E7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5" name="Line 31">
                  <a:extLst>
                    <a:ext uri="{FF2B5EF4-FFF2-40B4-BE49-F238E27FC236}">
                      <a16:creationId xmlns:a16="http://schemas.microsoft.com/office/drawing/2014/main" id="{713034BA-F96D-4C89-950C-3C0D904E4D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6" name="Line 32">
                  <a:extLst>
                    <a:ext uri="{FF2B5EF4-FFF2-40B4-BE49-F238E27FC236}">
                      <a16:creationId xmlns:a16="http://schemas.microsoft.com/office/drawing/2014/main" id="{909F4F6B-9796-40FF-BC56-D89DB254F2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7" name="Line 33">
                  <a:extLst>
                    <a:ext uri="{FF2B5EF4-FFF2-40B4-BE49-F238E27FC236}">
                      <a16:creationId xmlns:a16="http://schemas.microsoft.com/office/drawing/2014/main" id="{07C56D5C-F21C-42C2-8365-17A5132D19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8" name="Line 34">
                  <a:extLst>
                    <a:ext uri="{FF2B5EF4-FFF2-40B4-BE49-F238E27FC236}">
                      <a16:creationId xmlns:a16="http://schemas.microsoft.com/office/drawing/2014/main" id="{42E01FA1-E8C1-461C-AC8B-1BC4FF0E53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9" name="Line 35">
                  <a:extLst>
                    <a:ext uri="{FF2B5EF4-FFF2-40B4-BE49-F238E27FC236}">
                      <a16:creationId xmlns:a16="http://schemas.microsoft.com/office/drawing/2014/main" id="{C8794C60-1FBC-48BB-B09B-8C14FD5876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0" name="Line 36">
                  <a:extLst>
                    <a:ext uri="{FF2B5EF4-FFF2-40B4-BE49-F238E27FC236}">
                      <a16:creationId xmlns:a16="http://schemas.microsoft.com/office/drawing/2014/main" id="{AE3D0A78-F362-40B5-B472-6BD4981EFB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1" name="Line 37">
                  <a:extLst>
                    <a:ext uri="{FF2B5EF4-FFF2-40B4-BE49-F238E27FC236}">
                      <a16:creationId xmlns:a16="http://schemas.microsoft.com/office/drawing/2014/main" id="{041624F6-D1C4-49B4-AA1B-A4D73E1253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2" name="Line 38">
                  <a:extLst>
                    <a:ext uri="{FF2B5EF4-FFF2-40B4-BE49-F238E27FC236}">
                      <a16:creationId xmlns:a16="http://schemas.microsoft.com/office/drawing/2014/main" id="{2EA9154B-AE24-48E7-B8C3-23B1D8E07D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3" name="Line 39">
                  <a:extLst>
                    <a:ext uri="{FF2B5EF4-FFF2-40B4-BE49-F238E27FC236}">
                      <a16:creationId xmlns:a16="http://schemas.microsoft.com/office/drawing/2014/main" id="{B79B3CB0-D653-4E79-B678-8DEFD05B64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4" name="Line 40">
                  <a:extLst>
                    <a:ext uri="{FF2B5EF4-FFF2-40B4-BE49-F238E27FC236}">
                      <a16:creationId xmlns:a16="http://schemas.microsoft.com/office/drawing/2014/main" id="{E417722A-9700-4396-B27D-C86B148C35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5" name="Line 41">
                  <a:extLst>
                    <a:ext uri="{FF2B5EF4-FFF2-40B4-BE49-F238E27FC236}">
                      <a16:creationId xmlns:a16="http://schemas.microsoft.com/office/drawing/2014/main" id="{24096EBA-9D55-4552-B330-4592F0EC6D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6" name="Line 42">
                  <a:extLst>
                    <a:ext uri="{FF2B5EF4-FFF2-40B4-BE49-F238E27FC236}">
                      <a16:creationId xmlns:a16="http://schemas.microsoft.com/office/drawing/2014/main" id="{1512DFB2-6949-4129-9A86-7F6D881D58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7" name="Line 43">
                  <a:extLst>
                    <a:ext uri="{FF2B5EF4-FFF2-40B4-BE49-F238E27FC236}">
                      <a16:creationId xmlns:a16="http://schemas.microsoft.com/office/drawing/2014/main" id="{422A6F9A-D74C-4C16-9FB4-B8ADFACFA2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8" name="Line 44">
                  <a:extLst>
                    <a:ext uri="{FF2B5EF4-FFF2-40B4-BE49-F238E27FC236}">
                      <a16:creationId xmlns:a16="http://schemas.microsoft.com/office/drawing/2014/main" id="{19EFDF9C-3B87-48EC-9228-D36068E488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9" name="Line 45">
                  <a:extLst>
                    <a:ext uri="{FF2B5EF4-FFF2-40B4-BE49-F238E27FC236}">
                      <a16:creationId xmlns:a16="http://schemas.microsoft.com/office/drawing/2014/main" id="{840B4608-8C91-4431-91FC-5D2EB436BD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0" name="Line 46">
                  <a:extLst>
                    <a:ext uri="{FF2B5EF4-FFF2-40B4-BE49-F238E27FC236}">
                      <a16:creationId xmlns:a16="http://schemas.microsoft.com/office/drawing/2014/main" id="{0CB92659-5D97-40BB-89C7-69D99CEDDF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1" name="Line 47">
                  <a:extLst>
                    <a:ext uri="{FF2B5EF4-FFF2-40B4-BE49-F238E27FC236}">
                      <a16:creationId xmlns:a16="http://schemas.microsoft.com/office/drawing/2014/main" id="{3523B292-0135-4A1B-92B6-B148A09BC9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2" name="Line 48">
                  <a:extLst>
                    <a:ext uri="{FF2B5EF4-FFF2-40B4-BE49-F238E27FC236}">
                      <a16:creationId xmlns:a16="http://schemas.microsoft.com/office/drawing/2014/main" id="{9249A6BA-1F51-49B6-A5DA-928A4BDD7E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3" name="Line 49">
                  <a:extLst>
                    <a:ext uri="{FF2B5EF4-FFF2-40B4-BE49-F238E27FC236}">
                      <a16:creationId xmlns:a16="http://schemas.microsoft.com/office/drawing/2014/main" id="{9BB0FA52-F83F-4619-8B7C-FDFE8586D6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4" name="Line 50">
                  <a:extLst>
                    <a:ext uri="{FF2B5EF4-FFF2-40B4-BE49-F238E27FC236}">
                      <a16:creationId xmlns:a16="http://schemas.microsoft.com/office/drawing/2014/main" id="{22A2A7AD-9806-4D52-9241-0EC6A4EF95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5" name="Line 51">
                  <a:extLst>
                    <a:ext uri="{FF2B5EF4-FFF2-40B4-BE49-F238E27FC236}">
                      <a16:creationId xmlns:a16="http://schemas.microsoft.com/office/drawing/2014/main" id="{17DAD340-C5A8-4B46-9A99-A9AB92D0DD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6" name="Line 52">
                  <a:extLst>
                    <a:ext uri="{FF2B5EF4-FFF2-40B4-BE49-F238E27FC236}">
                      <a16:creationId xmlns:a16="http://schemas.microsoft.com/office/drawing/2014/main" id="{629733A2-C94D-4476-B0B5-08149FAD9F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7" name="Line 53">
                  <a:extLst>
                    <a:ext uri="{FF2B5EF4-FFF2-40B4-BE49-F238E27FC236}">
                      <a16:creationId xmlns:a16="http://schemas.microsoft.com/office/drawing/2014/main" id="{A5E740D4-28B9-4A3E-9ACF-D911D3BE3A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8" name="Line 54">
                  <a:extLst>
                    <a:ext uri="{FF2B5EF4-FFF2-40B4-BE49-F238E27FC236}">
                      <a16:creationId xmlns:a16="http://schemas.microsoft.com/office/drawing/2014/main" id="{2EA23996-75C6-4DF4-8D04-03B7CBEC14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9" name="Line 55">
                  <a:extLst>
                    <a:ext uri="{FF2B5EF4-FFF2-40B4-BE49-F238E27FC236}">
                      <a16:creationId xmlns:a16="http://schemas.microsoft.com/office/drawing/2014/main" id="{5AE202B7-28D5-4211-B2DD-F249B30635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80" name="Line 56">
                  <a:extLst>
                    <a:ext uri="{FF2B5EF4-FFF2-40B4-BE49-F238E27FC236}">
                      <a16:creationId xmlns:a16="http://schemas.microsoft.com/office/drawing/2014/main" id="{EC950822-360A-44F2-B1B6-F2C8449142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</p:grpSp>
        <p:sp>
          <p:nvSpPr>
            <p:cNvPr id="1081" name="Rectangle 57" descr="60%">
              <a:extLst>
                <a:ext uri="{FF2B5EF4-FFF2-40B4-BE49-F238E27FC236}">
                  <a16:creationId xmlns:a16="http://schemas.microsoft.com/office/drawing/2014/main" id="{313B3101-36B5-441E-A549-7995899B057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2" name="Line 58">
              <a:extLst>
                <a:ext uri="{FF2B5EF4-FFF2-40B4-BE49-F238E27FC236}">
                  <a16:creationId xmlns:a16="http://schemas.microsoft.com/office/drawing/2014/main" id="{F6D489D7-17BF-4839-8A31-85E5CADFB3DC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grpSp>
          <p:nvGrpSpPr>
            <p:cNvPr id="1083" name="Group 59">
              <a:extLst>
                <a:ext uri="{FF2B5EF4-FFF2-40B4-BE49-F238E27FC236}">
                  <a16:creationId xmlns:a16="http://schemas.microsoft.com/office/drawing/2014/main" id="{EF2A30D3-9D2E-430F-AA3F-E37A31E7A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84" name="Line 60">
                <a:extLst>
                  <a:ext uri="{FF2B5EF4-FFF2-40B4-BE49-F238E27FC236}">
                    <a16:creationId xmlns:a16="http://schemas.microsoft.com/office/drawing/2014/main" id="{1BFDB172-AD44-411A-B12D-734BED3605F1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5" name="Line 61">
                <a:extLst>
                  <a:ext uri="{FF2B5EF4-FFF2-40B4-BE49-F238E27FC236}">
                    <a16:creationId xmlns:a16="http://schemas.microsoft.com/office/drawing/2014/main" id="{5CE58695-4C41-4D3E-977A-847FABA47096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6" name="Arc 62">
                <a:extLst>
                  <a:ext uri="{FF2B5EF4-FFF2-40B4-BE49-F238E27FC236}">
                    <a16:creationId xmlns:a16="http://schemas.microsoft.com/office/drawing/2014/main" id="{55E74CEC-C7C5-4754-A17C-61EE58696BFB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1087" name="Rectangle 63">
            <a:extLst>
              <a:ext uri="{FF2B5EF4-FFF2-40B4-BE49-F238E27FC236}">
                <a16:creationId xmlns:a16="http://schemas.microsoft.com/office/drawing/2014/main" id="{4F56811A-A5BE-49CE-97B4-7B0D8A864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title style</a:t>
            </a:r>
          </a:p>
        </p:txBody>
      </p:sp>
      <p:sp>
        <p:nvSpPr>
          <p:cNvPr id="108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F2C3B2F-0E82-48E8-B3DE-821C0C80C8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1092" name="Rectangle 68">
            <a:extLst>
              <a:ext uri="{FF2B5EF4-FFF2-40B4-BE49-F238E27FC236}">
                <a16:creationId xmlns:a16="http://schemas.microsoft.com/office/drawing/2014/main" id="{71B65071-5D97-464A-A042-BEE367AC1AA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1093" name="Rectangle 69">
            <a:extLst>
              <a:ext uri="{FF2B5EF4-FFF2-40B4-BE49-F238E27FC236}">
                <a16:creationId xmlns:a16="http://schemas.microsoft.com/office/drawing/2014/main" id="{90FA8FFF-06F4-4EF7-904A-A37AF6BF709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1094" name="Rectangle 70">
            <a:extLst>
              <a:ext uri="{FF2B5EF4-FFF2-40B4-BE49-F238E27FC236}">
                <a16:creationId xmlns:a16="http://schemas.microsoft.com/office/drawing/2014/main" id="{082906C6-B08C-4F42-A0FA-AFAF86D7F4C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6C8EA71B-98E1-4ED7-84F0-A6BE94C87641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A5661354-2984-46B8-A4C2-A58E8552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3399E584-90EA-435C-B328-EA42DCDD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E5EB-FF11-495D-8501-8477E127A6EA}" type="slidenum">
              <a:rPr lang="en-US" altLang="es-PE"/>
              <a:pPr/>
              <a:t>1</a:t>
            </a:fld>
            <a:endParaRPr lang="en-US" altLang="es-PE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CECB564F-A8B7-4DAC-B2DA-70FA3A163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Fixed Effects Estimation</a:t>
            </a:r>
          </a:p>
        </p:txBody>
      </p:sp>
      <p:sp>
        <p:nvSpPr>
          <p:cNvPr id="1126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CEC0C73-1D5D-4E74-804E-95D171125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When there is an observed fixed effect, an alternative to first differences is fixed effects estimation</a:t>
            </a:r>
          </a:p>
          <a:p>
            <a:pPr>
              <a:lnSpc>
                <a:spcPct val="90000"/>
              </a:lnSpc>
            </a:pPr>
            <a:r>
              <a:rPr lang="en-US" altLang="es-PE"/>
              <a:t> Consider the average over time of </a:t>
            </a:r>
            <a:r>
              <a:rPr lang="en-US" altLang="es-PE" i="1"/>
              <a:t>y</a:t>
            </a:r>
            <a:r>
              <a:rPr lang="en-US" altLang="es-PE" i="1" baseline="-25000"/>
              <a:t>it</a:t>
            </a:r>
            <a:r>
              <a:rPr lang="en-US" altLang="es-PE" i="1"/>
              <a:t>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x</a:t>
            </a:r>
            <a:r>
              <a:rPr lang="en-US" altLang="es-PE" i="1" baseline="-25000"/>
              <a:t>it1</a:t>
            </a:r>
            <a:r>
              <a:rPr lang="en-US" altLang="es-PE" i="1"/>
              <a:t> +…+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k</a:t>
            </a:r>
            <a:r>
              <a:rPr lang="en-US" altLang="es-PE" i="1"/>
              <a:t>x</a:t>
            </a:r>
            <a:r>
              <a:rPr lang="en-US" altLang="es-PE" i="1" baseline="-25000"/>
              <a:t>itk</a:t>
            </a:r>
            <a:r>
              <a:rPr lang="en-US" altLang="es-PE" i="1"/>
              <a:t> + a</a:t>
            </a:r>
            <a:r>
              <a:rPr lang="en-US" altLang="es-PE" i="1" baseline="-25000"/>
              <a:t>i</a:t>
            </a:r>
            <a:r>
              <a:rPr lang="en-US" altLang="es-PE" i="1"/>
              <a:t> + u</a:t>
            </a:r>
            <a:r>
              <a:rPr lang="en-US" altLang="es-PE" i="1" baseline="-25000"/>
              <a:t>it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The average of </a:t>
            </a:r>
            <a:r>
              <a:rPr lang="en-US" altLang="es-PE" i="1"/>
              <a:t>a</a:t>
            </a:r>
            <a:r>
              <a:rPr lang="en-US" altLang="es-PE" i="1" baseline="-25000"/>
              <a:t>i</a:t>
            </a:r>
            <a:r>
              <a:rPr lang="en-US" altLang="es-PE"/>
              <a:t> will be </a:t>
            </a:r>
            <a:r>
              <a:rPr lang="en-US" altLang="es-PE" i="1"/>
              <a:t>a</a:t>
            </a:r>
            <a:r>
              <a:rPr lang="en-US" altLang="es-PE" i="1" baseline="-25000"/>
              <a:t>i</a:t>
            </a:r>
            <a:r>
              <a:rPr lang="en-US" altLang="es-PE"/>
              <a:t>, so if you subtract the mean, </a:t>
            </a:r>
            <a:r>
              <a:rPr lang="en-US" altLang="es-PE" i="1"/>
              <a:t>a</a:t>
            </a:r>
            <a:r>
              <a:rPr lang="en-US" altLang="es-PE" i="1" baseline="-25000"/>
              <a:t>i</a:t>
            </a:r>
            <a:r>
              <a:rPr lang="en-US" altLang="es-PE"/>
              <a:t> will be differenced out just as when doing first differences</a:t>
            </a:r>
          </a:p>
          <a:p>
            <a:pPr>
              <a:lnSpc>
                <a:spcPct val="90000"/>
              </a:lnSpc>
            </a:pPr>
            <a:endParaRPr lang="en-US" altLang="es-P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AF9345CD-0ACB-42D2-A8C8-F65B173B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DF17698-E867-4488-855E-0E7742D8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657F-016A-4DBD-830A-B38CCD6A3626}" type="slidenum">
              <a:rPr lang="en-US" altLang="es-PE"/>
              <a:pPr/>
              <a:t>10</a:t>
            </a:fld>
            <a:endParaRPr lang="en-US" altLang="es-PE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F880576E-4B7B-4F59-AE97-9990FE68D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Additional Issues</a:t>
            </a:r>
          </a:p>
        </p:txBody>
      </p:sp>
      <p:sp>
        <p:nvSpPr>
          <p:cNvPr id="12185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9596168-BC17-47D8-828D-DCEC85C82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Many of the things we already know about both cross section and time series data can be applied with panel data</a:t>
            </a:r>
          </a:p>
          <a:p>
            <a:r>
              <a:rPr lang="en-US" altLang="es-PE"/>
              <a:t> Can test and correct for serial correlation in the errors</a:t>
            </a:r>
          </a:p>
          <a:p>
            <a:r>
              <a:rPr lang="en-US" altLang="es-PE"/>
              <a:t> Can test and correct for heteroskedasticity</a:t>
            </a:r>
          </a:p>
          <a:p>
            <a:r>
              <a:rPr lang="en-US" altLang="es-PE"/>
              <a:t> Can estimate standard errors robust to both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6766A45C-F629-4AE4-B16D-5ACFA0C7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1685E5F1-5283-4C3D-9BB0-58F4E6E4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4ADD-9991-456B-AEC4-5EFB74802C9D}" type="slidenum">
              <a:rPr lang="en-US" altLang="es-PE"/>
              <a:pPr/>
              <a:t>2</a:t>
            </a:fld>
            <a:endParaRPr lang="en-US" altLang="es-PE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AFAF91C6-3F96-47E3-B5A1-0C448D202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Fixed Effects Estimation (cont)</a:t>
            </a:r>
          </a:p>
        </p:txBody>
      </p:sp>
      <p:sp>
        <p:nvSpPr>
          <p:cNvPr id="1136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02B3073-2484-4FFE-B577-DE155CAB5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If we were to do this estimation by hand, we’d need to be careful because we’d think that </a:t>
            </a:r>
            <a:r>
              <a:rPr lang="en-US" altLang="es-PE" i="1"/>
              <a:t>df</a:t>
            </a:r>
            <a:r>
              <a:rPr lang="en-US" altLang="es-PE"/>
              <a:t> = </a:t>
            </a:r>
            <a:r>
              <a:rPr lang="en-US" altLang="es-PE" i="1"/>
              <a:t>NT – k</a:t>
            </a:r>
            <a:r>
              <a:rPr lang="en-US" altLang="es-PE"/>
              <a:t>, but really is </a:t>
            </a:r>
            <a:r>
              <a:rPr lang="en-US" altLang="es-PE" i="1"/>
              <a:t>N(T – </a:t>
            </a:r>
            <a:r>
              <a:rPr lang="en-US" altLang="es-PE"/>
              <a:t>1</a:t>
            </a:r>
            <a:r>
              <a:rPr lang="en-US" altLang="es-PE" i="1"/>
              <a:t>) – k</a:t>
            </a:r>
            <a:r>
              <a:rPr lang="en-US" altLang="es-PE"/>
              <a:t> because we used up </a:t>
            </a:r>
            <a:r>
              <a:rPr lang="en-US" altLang="es-PE" i="1"/>
              <a:t>df</a:t>
            </a:r>
            <a:r>
              <a:rPr lang="en-US" altLang="es-PE"/>
              <a:t>s calculating means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Luckily, Stata (and most other packages) will do fixed effects estimation for you</a:t>
            </a:r>
          </a:p>
          <a:p>
            <a:pPr>
              <a:lnSpc>
                <a:spcPct val="90000"/>
              </a:lnSpc>
            </a:pPr>
            <a:r>
              <a:rPr lang="en-US" altLang="es-PE"/>
              <a:t> This method is also identical to including a separate intercept or every individual</a:t>
            </a:r>
            <a:endParaRPr lang="en-US" altLang="es-PE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F6ACAFB8-E4A7-4ADE-9559-71D88C6E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F02C31EA-9070-4F38-9E53-AE42BCBC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E20E-8D2F-4769-B65F-83997DAC3984}" type="slidenum">
              <a:rPr lang="en-US" altLang="es-PE"/>
              <a:pPr/>
              <a:t>3</a:t>
            </a:fld>
            <a:endParaRPr lang="en-US" altLang="es-PE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A28669A9-87EB-4D7F-BF27-5AD558EE5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First Differences vs Fixed Effects</a:t>
            </a:r>
          </a:p>
        </p:txBody>
      </p:sp>
      <p:sp>
        <p:nvSpPr>
          <p:cNvPr id="1146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4CD79D6-4A75-4E93-B18F-C58EB6CC04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First Differences and Fixed Effects will be exactly the same when T = 2</a:t>
            </a:r>
          </a:p>
          <a:p>
            <a:pPr>
              <a:lnSpc>
                <a:spcPct val="90000"/>
              </a:lnSpc>
            </a:pPr>
            <a:r>
              <a:rPr lang="en-US" altLang="es-PE"/>
              <a:t> For T &gt; 2, the two methods are different</a:t>
            </a:r>
          </a:p>
          <a:p>
            <a:pPr>
              <a:lnSpc>
                <a:spcPct val="90000"/>
              </a:lnSpc>
            </a:pPr>
            <a:r>
              <a:rPr lang="en-US" altLang="es-PE"/>
              <a:t> Probably see fixed effects estimation more often than differences – probably more because it’s easier than that it’s better</a:t>
            </a:r>
          </a:p>
          <a:p>
            <a:pPr>
              <a:lnSpc>
                <a:spcPct val="90000"/>
              </a:lnSpc>
            </a:pPr>
            <a:r>
              <a:rPr lang="en-US" altLang="es-PE"/>
              <a:t> Fixed effects easily implemented for unbalanced panels, not just balanced panels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C4404815-FA4B-4102-AE00-812766C3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A7EC1E4-AC8E-4940-AA80-130A044B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3006-3FF5-46FA-BB9B-3DE3146D266C}" type="slidenum">
              <a:rPr lang="en-US" altLang="es-PE"/>
              <a:pPr/>
              <a:t>4</a:t>
            </a:fld>
            <a:endParaRPr lang="en-US" altLang="es-PE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3A229C9F-934D-4AC6-84E1-65330DD28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Random Effects</a:t>
            </a:r>
          </a:p>
        </p:txBody>
      </p:sp>
      <p:sp>
        <p:nvSpPr>
          <p:cNvPr id="1157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4A43322-A129-42F9-B480-EBAA909C1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Start with the same basic model with a composite error, </a:t>
            </a:r>
            <a:r>
              <a:rPr lang="en-US" altLang="es-PE" i="1"/>
              <a:t>y</a:t>
            </a:r>
            <a:r>
              <a:rPr lang="en-US" altLang="es-PE" i="1" baseline="-25000"/>
              <a:t>it</a:t>
            </a:r>
            <a:r>
              <a:rPr lang="en-US" altLang="es-PE" i="1"/>
              <a:t>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x</a:t>
            </a:r>
            <a:r>
              <a:rPr lang="en-US" altLang="es-PE" i="1" baseline="-25000"/>
              <a:t>it1</a:t>
            </a:r>
            <a:r>
              <a:rPr lang="en-US" altLang="es-PE" i="1"/>
              <a:t>  + . . .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k</a:t>
            </a:r>
            <a:r>
              <a:rPr lang="en-US" altLang="es-PE" i="1"/>
              <a:t>x</a:t>
            </a:r>
            <a:r>
              <a:rPr lang="en-US" altLang="es-PE" i="1" baseline="-25000"/>
              <a:t>itk</a:t>
            </a:r>
            <a:r>
              <a:rPr lang="en-US" altLang="es-PE" i="1"/>
              <a:t> + a</a:t>
            </a:r>
            <a:r>
              <a:rPr lang="en-US" altLang="es-PE" i="1" baseline="-25000"/>
              <a:t>i</a:t>
            </a:r>
            <a:r>
              <a:rPr lang="en-US" altLang="es-PE" i="1"/>
              <a:t> + u</a:t>
            </a:r>
            <a:r>
              <a:rPr lang="en-US" altLang="es-PE" i="1" baseline="-25000"/>
              <a:t>it</a:t>
            </a:r>
            <a:endParaRPr lang="en-US" altLang="es-PE"/>
          </a:p>
          <a:p>
            <a:r>
              <a:rPr lang="en-US" altLang="es-PE"/>
              <a:t> Previously we’ve assumed that </a:t>
            </a:r>
            <a:r>
              <a:rPr lang="en-US" altLang="es-PE" i="1"/>
              <a:t>a</a:t>
            </a:r>
            <a:r>
              <a:rPr lang="en-US" altLang="es-PE" i="1" baseline="-25000"/>
              <a:t>i</a:t>
            </a:r>
            <a:r>
              <a:rPr lang="en-US" altLang="es-PE"/>
              <a:t> was correlated with the </a:t>
            </a:r>
            <a:r>
              <a:rPr lang="en-US" altLang="es-PE" i="1"/>
              <a:t>x</a:t>
            </a:r>
            <a:r>
              <a:rPr lang="en-US" altLang="es-PE"/>
              <a:t>’s, but what if it’s not?</a:t>
            </a:r>
          </a:p>
          <a:p>
            <a:r>
              <a:rPr lang="en-US" altLang="es-PE"/>
              <a:t> OLS would be consistent in that case, but composite error will be serially correlated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7FAF244A-2C26-4FEA-93CC-0D282C93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48B4D550-042A-432A-9B3F-FD284F1B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047A-1DDC-4E50-9867-24DE4618C987}" type="slidenum">
              <a:rPr lang="en-US" altLang="es-PE"/>
              <a:pPr/>
              <a:t>5</a:t>
            </a:fld>
            <a:endParaRPr lang="en-US" altLang="es-PE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BCF58245-AC72-4908-9E72-5FB0EE3BC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Random Effects (continued)</a:t>
            </a:r>
          </a:p>
        </p:txBody>
      </p:sp>
      <p:sp>
        <p:nvSpPr>
          <p:cNvPr id="1167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350C87F-75E0-46B7-9411-903FC11F7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Need to transform the model and do GLS to solve the problem and make correct inferences</a:t>
            </a:r>
          </a:p>
          <a:p>
            <a:r>
              <a:rPr lang="en-US" altLang="es-PE"/>
              <a:t> Idea is to do quasi-differencing with the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5">
            <a:extLst>
              <a:ext uri="{FF2B5EF4-FFF2-40B4-BE49-F238E27FC236}">
                <a16:creationId xmlns:a16="http://schemas.microsoft.com/office/drawing/2014/main" id="{598C4E80-B79D-4B12-9EDD-99843393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id="{3E9C0A17-9178-4267-8708-8B0ABDC4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648F-4A22-49ED-AF84-04463BDFEEAD}" type="slidenum">
              <a:rPr lang="en-US" altLang="es-PE"/>
              <a:pPr/>
              <a:t>6</a:t>
            </a:fld>
            <a:endParaRPr lang="en-US" altLang="es-PE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C5AB93D9-6F4B-4CA1-B8C8-7CDA4D325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Random Effects (continued)</a:t>
            </a:r>
          </a:p>
        </p:txBody>
      </p:sp>
      <p:sp>
        <p:nvSpPr>
          <p:cNvPr id="1177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6D315F1-E4D2-4FE5-9F8D-2809520E8E3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7724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 sz="2800"/>
              <a:t>Need to transform the model and do GLS to solve the problem and make correct inferences</a:t>
            </a:r>
          </a:p>
          <a:p>
            <a:pPr>
              <a:lnSpc>
                <a:spcPct val="90000"/>
              </a:lnSpc>
            </a:pPr>
            <a:r>
              <a:rPr lang="en-US" altLang="es-PE" sz="2800"/>
              <a:t> End up with a sort of weighted average of OLS and Fixed Effects – use quasi-demeaned data</a:t>
            </a:r>
          </a:p>
          <a:p>
            <a:pPr>
              <a:lnSpc>
                <a:spcPct val="90000"/>
              </a:lnSpc>
            </a:pPr>
            <a:endParaRPr lang="en-US" altLang="es-PE" sz="2800"/>
          </a:p>
        </p:txBody>
      </p:sp>
      <p:graphicFrame>
        <p:nvGraphicFramePr>
          <p:cNvPr id="117764" name="Object 4">
            <a:extLst>
              <a:ext uri="{FF2B5EF4-FFF2-40B4-BE49-F238E27FC236}">
                <a16:creationId xmlns:a16="http://schemas.microsoft.com/office/drawing/2014/main" id="{296BE2D3-072C-4BE6-9CE9-0412511AD93C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295400" y="3962400"/>
          <a:ext cx="6745288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5" name="Equation" r:id="rId3" imgW="2349360" imgH="736560" progId="Equation.3">
                  <p:embed/>
                </p:oleObj>
              </mc:Choice>
              <mc:Fallback>
                <p:oleObj name="Equation" r:id="rId3" imgW="2349360" imgH="736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962400"/>
                        <a:ext cx="6745288" cy="211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F10AC447-191D-451F-ADE7-1E19E72B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7EFF085-FB4A-4203-BB1A-CEFA7524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B5AB-40AC-4168-B6EA-92789872A944}" type="slidenum">
              <a:rPr lang="en-US" altLang="es-PE"/>
              <a:pPr/>
              <a:t>7</a:t>
            </a:fld>
            <a:endParaRPr lang="en-US" altLang="es-PE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0366813C-BF2F-44C8-9BAE-27BB112EA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Random Effects (continued)</a:t>
            </a:r>
          </a:p>
        </p:txBody>
      </p:sp>
      <p:sp>
        <p:nvSpPr>
          <p:cNvPr id="11878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BD97A51-321B-4524-A3F7-FF450788FA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If </a:t>
            </a:r>
            <a:r>
              <a:rPr lang="en-US" altLang="es-PE">
                <a:latin typeface="Symbol" panose="05050102010706020507" pitchFamily="18" charset="2"/>
              </a:rPr>
              <a:t>l</a:t>
            </a:r>
            <a:r>
              <a:rPr lang="en-US" altLang="es-PE"/>
              <a:t> = 1, then this is just the fixed effects estimator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If </a:t>
            </a:r>
            <a:r>
              <a:rPr lang="en-US" altLang="es-PE">
                <a:latin typeface="Symbol" panose="05050102010706020507" pitchFamily="18" charset="2"/>
              </a:rPr>
              <a:t>l</a:t>
            </a:r>
            <a:r>
              <a:rPr lang="en-US" altLang="es-PE"/>
              <a:t> = 0, then this is just the OLS estimator</a:t>
            </a:r>
          </a:p>
          <a:p>
            <a:pPr>
              <a:lnSpc>
                <a:spcPct val="90000"/>
              </a:lnSpc>
            </a:pPr>
            <a:r>
              <a:rPr lang="en-US" altLang="es-PE"/>
              <a:t> So, the bigger the variance of the unobserved effect, the closer it is to FE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The smaller the variance of the unobserved effect, the closer it is to OLS</a:t>
            </a:r>
          </a:p>
          <a:p>
            <a:pPr>
              <a:lnSpc>
                <a:spcPct val="90000"/>
              </a:lnSpc>
            </a:pPr>
            <a:r>
              <a:rPr lang="en-US" altLang="es-PE"/>
              <a:t>Stata will do Random Effects for us</a:t>
            </a:r>
          </a:p>
          <a:p>
            <a:pPr>
              <a:lnSpc>
                <a:spcPct val="90000"/>
              </a:lnSpc>
            </a:pPr>
            <a:endParaRPr lang="en-US" altLang="es-PE"/>
          </a:p>
          <a:p>
            <a:pPr>
              <a:lnSpc>
                <a:spcPct val="90000"/>
              </a:lnSpc>
            </a:pPr>
            <a:endParaRPr lang="en-US" altLang="es-P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2EC365FE-0857-4ABE-9920-F379CEEB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02C6EB9C-57A9-490C-93C4-555D1762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BDCA-6217-4653-A1AF-56EFE2210885}" type="slidenum">
              <a:rPr lang="en-US" altLang="es-PE"/>
              <a:pPr/>
              <a:t>8</a:t>
            </a:fld>
            <a:endParaRPr lang="en-US" altLang="es-PE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6E367854-6177-4EA5-9E3A-2960EC7A5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Fixed Effects or Random?</a:t>
            </a:r>
          </a:p>
        </p:txBody>
      </p:sp>
      <p:sp>
        <p:nvSpPr>
          <p:cNvPr id="1198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8976541-8D36-4BD4-870F-12C4A3ACB8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More usual to think need fixed effects, since think the problem is that something unobserved is correlated with the </a:t>
            </a:r>
            <a:r>
              <a:rPr lang="en-US" altLang="es-PE" i="1"/>
              <a:t>x</a:t>
            </a:r>
            <a:r>
              <a:rPr lang="en-US" altLang="es-PE"/>
              <a:t>’s</a:t>
            </a:r>
          </a:p>
          <a:p>
            <a:r>
              <a:rPr lang="en-US" altLang="es-PE"/>
              <a:t> If truly need random effects, the only problem is the standard errors</a:t>
            </a:r>
          </a:p>
          <a:p>
            <a:r>
              <a:rPr lang="en-US" altLang="es-PE"/>
              <a:t> Can just adjust the standard errors for correlation within group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FF460EE1-4707-4085-91C9-B1FCECFB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85F521B3-DDCB-44B5-B8AB-0E9C9631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5049-9598-41DB-B25D-EDA373D61423}" type="slidenum">
              <a:rPr lang="en-US" altLang="es-PE"/>
              <a:pPr/>
              <a:t>9</a:t>
            </a:fld>
            <a:endParaRPr lang="en-US" altLang="es-PE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2A896E4C-7E92-4D9C-81EA-B3A06DD749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Other Uses of Panel Methods</a:t>
            </a:r>
          </a:p>
        </p:txBody>
      </p:sp>
      <p:sp>
        <p:nvSpPr>
          <p:cNvPr id="1208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B26689C-4CA3-4521-A883-EE01DD4AD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It’s possible to think of models where there is an unobserved fixed effect, even if we do not have true panel data</a:t>
            </a:r>
          </a:p>
          <a:p>
            <a:r>
              <a:rPr lang="en-US" altLang="es-PE"/>
              <a:t> A common example is where we think there is an unobserved family effect</a:t>
            </a:r>
          </a:p>
          <a:p>
            <a:r>
              <a:rPr lang="en-US" altLang="es-PE"/>
              <a:t> Can difference siblings</a:t>
            </a:r>
          </a:p>
          <a:p>
            <a:r>
              <a:rPr lang="en-US" altLang="es-PE"/>
              <a:t> Can estimate family fixed effect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1088</TotalTime>
  <Words>639</Words>
  <Application>Microsoft Office PowerPoint</Application>
  <PresentationFormat>Presentación en pantalla (4:3)</PresentationFormat>
  <Paragraphs>63</Paragraphs>
  <Slides>10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Times New Roman</vt:lpstr>
      <vt:lpstr>Wingdings</vt:lpstr>
      <vt:lpstr>Symbol</vt:lpstr>
      <vt:lpstr>Blueprint</vt:lpstr>
      <vt:lpstr>Microsoft Equation 3.0</vt:lpstr>
      <vt:lpstr>Fixed Effects Estimation</vt:lpstr>
      <vt:lpstr>Fixed Effects Estimation (cont)</vt:lpstr>
      <vt:lpstr>First Differences vs Fixed Effects</vt:lpstr>
      <vt:lpstr>Random Effects</vt:lpstr>
      <vt:lpstr>Random Effects (continued)</vt:lpstr>
      <vt:lpstr>Random Effects (continued)</vt:lpstr>
      <vt:lpstr>Random Effects (continued)</vt:lpstr>
      <vt:lpstr>Fixed Effects or Random?</vt:lpstr>
      <vt:lpstr>Other Uses of Panel Methods</vt:lpstr>
      <vt:lpstr>Additional Issues</vt:lpstr>
    </vt:vector>
  </TitlesOfParts>
  <Company>Dartmouth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and Statistics</dc:title>
  <dc:creator>Patricia M. Anderson</dc:creator>
  <cp:lastModifiedBy>Edison Achalma</cp:lastModifiedBy>
  <cp:revision>26</cp:revision>
  <cp:lastPrinted>1601-01-01T00:00:00Z</cp:lastPrinted>
  <dcterms:created xsi:type="dcterms:W3CDTF">1999-10-02T17:37:41Z</dcterms:created>
  <dcterms:modified xsi:type="dcterms:W3CDTF">2020-02-04T23:19:02Z</dcterms:modified>
</cp:coreProperties>
</file>