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8" autoAdjust="0"/>
    <p:restoredTop sz="90929"/>
  </p:normalViewPr>
  <p:slideViewPr>
    <p:cSldViewPr>
      <p:cViewPr varScale="1">
        <p:scale>
          <a:sx n="67" d="100"/>
          <a:sy n="67" d="100"/>
        </p:scale>
        <p:origin x="132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5F6CF55-1BD9-4001-8735-D5298FED1B3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AD1B6FD6-FFE3-4AB5-895C-2B0978B4853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F3769F73-CB56-4EBB-B289-C8FD9965ADE5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C021DBAF-787A-4AFD-AEFF-48CFF64A21D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text styles</a:t>
            </a:r>
          </a:p>
          <a:p>
            <a:pPr lvl="1"/>
            <a:r>
              <a:rPr lang="en-US" altLang="es-PE"/>
              <a:t>Second level</a:t>
            </a:r>
          </a:p>
          <a:p>
            <a:pPr lvl="2"/>
            <a:r>
              <a:rPr lang="en-US" altLang="es-PE"/>
              <a:t>Third level</a:t>
            </a:r>
          </a:p>
          <a:p>
            <a:pPr lvl="3"/>
            <a:r>
              <a:rPr lang="en-US" altLang="es-PE"/>
              <a:t>Fourth level</a:t>
            </a:r>
          </a:p>
          <a:p>
            <a:pPr lvl="4"/>
            <a:r>
              <a:rPr lang="en-US" altLang="es-PE"/>
              <a:t>Fifth level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9CBFC6A6-06C8-4CFA-B6ED-26C52B5E0E5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3C3BD60D-C1CE-489F-8A6D-7E2AA9F1A3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E4A935F-B967-4D0A-99C9-11FD8A1D2C75}" type="slidenum">
              <a:rPr lang="en-US" altLang="es-PE"/>
              <a:pPr/>
              <a:t>‹Nº›</a:t>
            </a:fld>
            <a:endParaRPr lang="en-U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1" name="Group 77">
            <a:extLst>
              <a:ext uri="{FF2B5EF4-FFF2-40B4-BE49-F238E27FC236}">
                <a16:creationId xmlns:a16="http://schemas.microsoft.com/office/drawing/2014/main" id="{D2368F1D-8597-49E3-9E68-3C29F4682259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6146" name="Group 2">
              <a:extLst>
                <a:ext uri="{FF2B5EF4-FFF2-40B4-BE49-F238E27FC236}">
                  <a16:creationId xmlns:a16="http://schemas.microsoft.com/office/drawing/2014/main" id="{DB77AFB6-88B9-4CBB-B357-14C2FE02CE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CD0BCE54-B8EF-4401-81C9-2D05FAB63FCE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grpSp>
            <p:nvGrpSpPr>
              <p:cNvPr id="6148" name="Group 4">
                <a:extLst>
                  <a:ext uri="{FF2B5EF4-FFF2-40B4-BE49-F238E27FC236}">
                    <a16:creationId xmlns:a16="http://schemas.microsoft.com/office/drawing/2014/main" id="{1D7706D7-FCBF-4C4F-84A8-C1A41F783118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6149" name="Line 5">
                  <a:extLst>
                    <a:ext uri="{FF2B5EF4-FFF2-40B4-BE49-F238E27FC236}">
                      <a16:creationId xmlns:a16="http://schemas.microsoft.com/office/drawing/2014/main" id="{BB2D4D48-480E-4CA3-B760-24C4D2A891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0" name="Line 6">
                  <a:extLst>
                    <a:ext uri="{FF2B5EF4-FFF2-40B4-BE49-F238E27FC236}">
                      <a16:creationId xmlns:a16="http://schemas.microsoft.com/office/drawing/2014/main" id="{BB225EAE-B66F-4777-A986-3DB538B38B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1" name="Line 7">
                  <a:extLst>
                    <a:ext uri="{FF2B5EF4-FFF2-40B4-BE49-F238E27FC236}">
                      <a16:creationId xmlns:a16="http://schemas.microsoft.com/office/drawing/2014/main" id="{54F68AD0-FFCE-4D6C-B7D2-CADD610ED9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2" name="Line 8">
                  <a:extLst>
                    <a:ext uri="{FF2B5EF4-FFF2-40B4-BE49-F238E27FC236}">
                      <a16:creationId xmlns:a16="http://schemas.microsoft.com/office/drawing/2014/main" id="{C4BCBA91-CD38-47C4-A5B2-3925B200DC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3" name="Line 9">
                  <a:extLst>
                    <a:ext uri="{FF2B5EF4-FFF2-40B4-BE49-F238E27FC236}">
                      <a16:creationId xmlns:a16="http://schemas.microsoft.com/office/drawing/2014/main" id="{B4C06011-A862-4A78-84EC-9058F1D375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4" name="Line 10">
                  <a:extLst>
                    <a:ext uri="{FF2B5EF4-FFF2-40B4-BE49-F238E27FC236}">
                      <a16:creationId xmlns:a16="http://schemas.microsoft.com/office/drawing/2014/main" id="{9E3D1651-DB38-4C6F-BE88-4006889CE6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5" name="Line 11">
                  <a:extLst>
                    <a:ext uri="{FF2B5EF4-FFF2-40B4-BE49-F238E27FC236}">
                      <a16:creationId xmlns:a16="http://schemas.microsoft.com/office/drawing/2014/main" id="{368554D8-1EEC-4FF8-AF26-415B83EFCC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6" name="Line 12">
                  <a:extLst>
                    <a:ext uri="{FF2B5EF4-FFF2-40B4-BE49-F238E27FC236}">
                      <a16:creationId xmlns:a16="http://schemas.microsoft.com/office/drawing/2014/main" id="{EC9F1863-0EDE-408B-894E-ECF6020B62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7" name="Line 13">
                  <a:extLst>
                    <a:ext uri="{FF2B5EF4-FFF2-40B4-BE49-F238E27FC236}">
                      <a16:creationId xmlns:a16="http://schemas.microsoft.com/office/drawing/2014/main" id="{70525041-AA13-4AAA-9880-3CCC0B9749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8" name="Line 14">
                  <a:extLst>
                    <a:ext uri="{FF2B5EF4-FFF2-40B4-BE49-F238E27FC236}">
                      <a16:creationId xmlns:a16="http://schemas.microsoft.com/office/drawing/2014/main" id="{8E438B0C-6C6F-4B3F-B47D-E03EB57949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9" name="Line 15">
                  <a:extLst>
                    <a:ext uri="{FF2B5EF4-FFF2-40B4-BE49-F238E27FC236}">
                      <a16:creationId xmlns:a16="http://schemas.microsoft.com/office/drawing/2014/main" id="{539E7679-0C0F-457B-94E7-78BAE62CDA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0" name="Line 16">
                  <a:extLst>
                    <a:ext uri="{FF2B5EF4-FFF2-40B4-BE49-F238E27FC236}">
                      <a16:creationId xmlns:a16="http://schemas.microsoft.com/office/drawing/2014/main" id="{B242D38A-95AD-4536-BAE3-8661063680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1" name="Line 17">
                  <a:extLst>
                    <a:ext uri="{FF2B5EF4-FFF2-40B4-BE49-F238E27FC236}">
                      <a16:creationId xmlns:a16="http://schemas.microsoft.com/office/drawing/2014/main" id="{5A52E752-8E11-4F3A-ABDD-26DB239DDA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2" name="Line 18">
                  <a:extLst>
                    <a:ext uri="{FF2B5EF4-FFF2-40B4-BE49-F238E27FC236}">
                      <a16:creationId xmlns:a16="http://schemas.microsoft.com/office/drawing/2014/main" id="{1BAEEBE8-B54D-4A54-A91E-62823EBBAA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3" name="Line 19">
                  <a:extLst>
                    <a:ext uri="{FF2B5EF4-FFF2-40B4-BE49-F238E27FC236}">
                      <a16:creationId xmlns:a16="http://schemas.microsoft.com/office/drawing/2014/main" id="{0D4429B6-16E5-4FB6-B30B-44E1232A1E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4" name="Line 20">
                  <a:extLst>
                    <a:ext uri="{FF2B5EF4-FFF2-40B4-BE49-F238E27FC236}">
                      <a16:creationId xmlns:a16="http://schemas.microsoft.com/office/drawing/2014/main" id="{B521090C-9D4A-456A-B2B1-00F17D4F94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5" name="Line 21">
                  <a:extLst>
                    <a:ext uri="{FF2B5EF4-FFF2-40B4-BE49-F238E27FC236}">
                      <a16:creationId xmlns:a16="http://schemas.microsoft.com/office/drawing/2014/main" id="{7CDB9013-8EF0-4982-A19B-D5B828CC0B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6" name="Line 22">
                  <a:extLst>
                    <a:ext uri="{FF2B5EF4-FFF2-40B4-BE49-F238E27FC236}">
                      <a16:creationId xmlns:a16="http://schemas.microsoft.com/office/drawing/2014/main" id="{FE46C2A1-B47B-4BA9-848B-E2199F0684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7" name="Line 23">
                  <a:extLst>
                    <a:ext uri="{FF2B5EF4-FFF2-40B4-BE49-F238E27FC236}">
                      <a16:creationId xmlns:a16="http://schemas.microsoft.com/office/drawing/2014/main" id="{5A5CBFC4-AD4A-4187-BB10-D945AA2988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8" name="Line 24">
                  <a:extLst>
                    <a:ext uri="{FF2B5EF4-FFF2-40B4-BE49-F238E27FC236}">
                      <a16:creationId xmlns:a16="http://schemas.microsoft.com/office/drawing/2014/main" id="{E27F8AA6-FE3A-4D58-9CE6-C4724B41E1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9" name="Line 25">
                  <a:extLst>
                    <a:ext uri="{FF2B5EF4-FFF2-40B4-BE49-F238E27FC236}">
                      <a16:creationId xmlns:a16="http://schemas.microsoft.com/office/drawing/2014/main" id="{2BCFAF7C-8833-4DAC-AC3E-ACF83F72B9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0" name="Line 26">
                  <a:extLst>
                    <a:ext uri="{FF2B5EF4-FFF2-40B4-BE49-F238E27FC236}">
                      <a16:creationId xmlns:a16="http://schemas.microsoft.com/office/drawing/2014/main" id="{ABF6EA95-3953-4895-8E1A-E67F3BB5E3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1" name="Line 27">
                  <a:extLst>
                    <a:ext uri="{FF2B5EF4-FFF2-40B4-BE49-F238E27FC236}">
                      <a16:creationId xmlns:a16="http://schemas.microsoft.com/office/drawing/2014/main" id="{D922C7AC-6675-4DC0-B6BC-2DA9F39B2A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2" name="Line 28">
                  <a:extLst>
                    <a:ext uri="{FF2B5EF4-FFF2-40B4-BE49-F238E27FC236}">
                      <a16:creationId xmlns:a16="http://schemas.microsoft.com/office/drawing/2014/main" id="{80826109-0F4E-4B9A-8949-EC9C1C2798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3" name="Line 29">
                  <a:extLst>
                    <a:ext uri="{FF2B5EF4-FFF2-40B4-BE49-F238E27FC236}">
                      <a16:creationId xmlns:a16="http://schemas.microsoft.com/office/drawing/2014/main" id="{C81E788B-321E-4856-A189-15CC695C17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4" name="Line 30">
                  <a:extLst>
                    <a:ext uri="{FF2B5EF4-FFF2-40B4-BE49-F238E27FC236}">
                      <a16:creationId xmlns:a16="http://schemas.microsoft.com/office/drawing/2014/main" id="{1AA9BF60-8C71-4400-94D1-9A93AD036A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5" name="Line 31">
                  <a:extLst>
                    <a:ext uri="{FF2B5EF4-FFF2-40B4-BE49-F238E27FC236}">
                      <a16:creationId xmlns:a16="http://schemas.microsoft.com/office/drawing/2014/main" id="{F657300F-3317-41F1-9FAE-7930DC26FC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6" name="Line 32">
                  <a:extLst>
                    <a:ext uri="{FF2B5EF4-FFF2-40B4-BE49-F238E27FC236}">
                      <a16:creationId xmlns:a16="http://schemas.microsoft.com/office/drawing/2014/main" id="{BB7919E7-A22B-4067-97D2-0A909A6E64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7" name="Line 33">
                  <a:extLst>
                    <a:ext uri="{FF2B5EF4-FFF2-40B4-BE49-F238E27FC236}">
                      <a16:creationId xmlns:a16="http://schemas.microsoft.com/office/drawing/2014/main" id="{2510EF8D-D201-422A-B9FE-A93E4B9982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8" name="Line 34">
                  <a:extLst>
                    <a:ext uri="{FF2B5EF4-FFF2-40B4-BE49-F238E27FC236}">
                      <a16:creationId xmlns:a16="http://schemas.microsoft.com/office/drawing/2014/main" id="{9FD2EAD3-D13F-4675-8E2E-D77F5580DF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9" name="Line 35">
                  <a:extLst>
                    <a:ext uri="{FF2B5EF4-FFF2-40B4-BE49-F238E27FC236}">
                      <a16:creationId xmlns:a16="http://schemas.microsoft.com/office/drawing/2014/main" id="{B715F2BC-CBBE-425B-89AC-6A2D66D866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0" name="Line 36">
                  <a:extLst>
                    <a:ext uri="{FF2B5EF4-FFF2-40B4-BE49-F238E27FC236}">
                      <a16:creationId xmlns:a16="http://schemas.microsoft.com/office/drawing/2014/main" id="{FBE9A140-4DBE-459B-9692-92B5B540FB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1" name="Line 37">
                  <a:extLst>
                    <a:ext uri="{FF2B5EF4-FFF2-40B4-BE49-F238E27FC236}">
                      <a16:creationId xmlns:a16="http://schemas.microsoft.com/office/drawing/2014/main" id="{0E210175-F55D-4CFD-B9CC-5F967979E7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2" name="Line 38">
                  <a:extLst>
                    <a:ext uri="{FF2B5EF4-FFF2-40B4-BE49-F238E27FC236}">
                      <a16:creationId xmlns:a16="http://schemas.microsoft.com/office/drawing/2014/main" id="{2B0E3227-38BA-4881-AECA-32CAB1C61A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3" name="Line 39">
                  <a:extLst>
                    <a:ext uri="{FF2B5EF4-FFF2-40B4-BE49-F238E27FC236}">
                      <a16:creationId xmlns:a16="http://schemas.microsoft.com/office/drawing/2014/main" id="{BF1C203F-34D1-493F-8152-FC6A1CBECB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4" name="Line 40">
                  <a:extLst>
                    <a:ext uri="{FF2B5EF4-FFF2-40B4-BE49-F238E27FC236}">
                      <a16:creationId xmlns:a16="http://schemas.microsoft.com/office/drawing/2014/main" id="{1E77C916-CA62-48AC-9B9D-B1124F42A8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5" name="Line 41">
                  <a:extLst>
                    <a:ext uri="{FF2B5EF4-FFF2-40B4-BE49-F238E27FC236}">
                      <a16:creationId xmlns:a16="http://schemas.microsoft.com/office/drawing/2014/main" id="{425E2501-EED4-4202-BEF0-E0D8478353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6" name="Line 42">
                  <a:extLst>
                    <a:ext uri="{FF2B5EF4-FFF2-40B4-BE49-F238E27FC236}">
                      <a16:creationId xmlns:a16="http://schemas.microsoft.com/office/drawing/2014/main" id="{CE9BBCF6-A555-499B-A6AE-097933035A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7" name="Line 43">
                  <a:extLst>
                    <a:ext uri="{FF2B5EF4-FFF2-40B4-BE49-F238E27FC236}">
                      <a16:creationId xmlns:a16="http://schemas.microsoft.com/office/drawing/2014/main" id="{7610E233-F7AB-4D7D-8B5C-AF8CD10692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8" name="Line 44">
                  <a:extLst>
                    <a:ext uri="{FF2B5EF4-FFF2-40B4-BE49-F238E27FC236}">
                      <a16:creationId xmlns:a16="http://schemas.microsoft.com/office/drawing/2014/main" id="{2C2E3E70-9EBF-4373-93E3-D7D9226529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9" name="Line 45">
                  <a:extLst>
                    <a:ext uri="{FF2B5EF4-FFF2-40B4-BE49-F238E27FC236}">
                      <a16:creationId xmlns:a16="http://schemas.microsoft.com/office/drawing/2014/main" id="{D2D63471-03B7-47D8-B18F-698395A538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0" name="Line 46">
                  <a:extLst>
                    <a:ext uri="{FF2B5EF4-FFF2-40B4-BE49-F238E27FC236}">
                      <a16:creationId xmlns:a16="http://schemas.microsoft.com/office/drawing/2014/main" id="{BDEEEC75-EE35-416F-A11D-3E23F346E4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1" name="Line 47">
                  <a:extLst>
                    <a:ext uri="{FF2B5EF4-FFF2-40B4-BE49-F238E27FC236}">
                      <a16:creationId xmlns:a16="http://schemas.microsoft.com/office/drawing/2014/main" id="{FED95F4B-1822-49C9-BF3C-4A896CCC0F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2" name="Line 48">
                  <a:extLst>
                    <a:ext uri="{FF2B5EF4-FFF2-40B4-BE49-F238E27FC236}">
                      <a16:creationId xmlns:a16="http://schemas.microsoft.com/office/drawing/2014/main" id="{D6D26556-5DBB-4688-8815-E8DB56EDBC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3" name="Line 49">
                  <a:extLst>
                    <a:ext uri="{FF2B5EF4-FFF2-40B4-BE49-F238E27FC236}">
                      <a16:creationId xmlns:a16="http://schemas.microsoft.com/office/drawing/2014/main" id="{DB205E34-463A-4878-930D-7DBD0C4963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4" name="Line 50">
                  <a:extLst>
                    <a:ext uri="{FF2B5EF4-FFF2-40B4-BE49-F238E27FC236}">
                      <a16:creationId xmlns:a16="http://schemas.microsoft.com/office/drawing/2014/main" id="{7DA69618-39AA-4546-B809-6CE46D5FE9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5" name="Line 51">
                  <a:extLst>
                    <a:ext uri="{FF2B5EF4-FFF2-40B4-BE49-F238E27FC236}">
                      <a16:creationId xmlns:a16="http://schemas.microsoft.com/office/drawing/2014/main" id="{19556FD4-3689-41EC-A8B7-D07A6D3471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6" name="Line 52">
                  <a:extLst>
                    <a:ext uri="{FF2B5EF4-FFF2-40B4-BE49-F238E27FC236}">
                      <a16:creationId xmlns:a16="http://schemas.microsoft.com/office/drawing/2014/main" id="{5C42D7F8-88CC-4AE1-8236-CEA91D9CFF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7" name="Line 53">
                  <a:extLst>
                    <a:ext uri="{FF2B5EF4-FFF2-40B4-BE49-F238E27FC236}">
                      <a16:creationId xmlns:a16="http://schemas.microsoft.com/office/drawing/2014/main" id="{066BBB30-75C0-4C46-8417-906AA5588E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8" name="Line 54">
                  <a:extLst>
                    <a:ext uri="{FF2B5EF4-FFF2-40B4-BE49-F238E27FC236}">
                      <a16:creationId xmlns:a16="http://schemas.microsoft.com/office/drawing/2014/main" id="{D9CA26E1-DE76-4F32-AA56-E81A0AF51D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9" name="Line 55">
                  <a:extLst>
                    <a:ext uri="{FF2B5EF4-FFF2-40B4-BE49-F238E27FC236}">
                      <a16:creationId xmlns:a16="http://schemas.microsoft.com/office/drawing/2014/main" id="{8B8F7199-7096-4DF8-ACCB-BFF4656DFD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  <p:sp>
            <p:nvSpPr>
              <p:cNvPr id="6200" name="Line 56">
                <a:extLst>
                  <a:ext uri="{FF2B5EF4-FFF2-40B4-BE49-F238E27FC236}">
                    <a16:creationId xmlns:a16="http://schemas.microsoft.com/office/drawing/2014/main" id="{73C08EAB-5DD2-4C01-B588-F08315BBD30F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grpSp>
          <p:nvGrpSpPr>
            <p:cNvPr id="6220" name="Group 76">
              <a:extLst>
                <a:ext uri="{FF2B5EF4-FFF2-40B4-BE49-F238E27FC236}">
                  <a16:creationId xmlns:a16="http://schemas.microsoft.com/office/drawing/2014/main" id="{2EF1C52E-D238-4BF8-8247-E64BF698E11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6209" name="Line 65">
                <a:extLst>
                  <a:ext uri="{FF2B5EF4-FFF2-40B4-BE49-F238E27FC236}">
                    <a16:creationId xmlns:a16="http://schemas.microsoft.com/office/drawing/2014/main" id="{9A91B227-878D-4143-9A2B-16BE9698B5D9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07" name="Line 63">
                <a:extLst>
                  <a:ext uri="{FF2B5EF4-FFF2-40B4-BE49-F238E27FC236}">
                    <a16:creationId xmlns:a16="http://schemas.microsoft.com/office/drawing/2014/main" id="{0C157CA4-5E18-4084-9789-E23F0A4EDA63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08" name="Line 64">
                <a:extLst>
                  <a:ext uri="{FF2B5EF4-FFF2-40B4-BE49-F238E27FC236}">
                    <a16:creationId xmlns:a16="http://schemas.microsoft.com/office/drawing/2014/main" id="{F4031F66-0BA6-418F-AE6A-87655D36E83A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10" name="Arc 66">
                <a:extLst>
                  <a:ext uri="{FF2B5EF4-FFF2-40B4-BE49-F238E27FC236}">
                    <a16:creationId xmlns:a16="http://schemas.microsoft.com/office/drawing/2014/main" id="{0E3456C8-0059-467B-BC75-FEB4878AAD0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grpSp>
          <p:nvGrpSpPr>
            <p:cNvPr id="6219" name="Group 75">
              <a:extLst>
                <a:ext uri="{FF2B5EF4-FFF2-40B4-BE49-F238E27FC236}">
                  <a16:creationId xmlns:a16="http://schemas.microsoft.com/office/drawing/2014/main" id="{C3A58CFB-A5C2-432D-BC83-7E4D9577D60A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6211" name="Line 67">
                <a:extLst>
                  <a:ext uri="{FF2B5EF4-FFF2-40B4-BE49-F238E27FC236}">
                    <a16:creationId xmlns:a16="http://schemas.microsoft.com/office/drawing/2014/main" id="{DFDC1126-E048-42F2-A7B5-395F85EB48B8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12" name="Line 68">
                <a:extLst>
                  <a:ext uri="{FF2B5EF4-FFF2-40B4-BE49-F238E27FC236}">
                    <a16:creationId xmlns:a16="http://schemas.microsoft.com/office/drawing/2014/main" id="{B243ACE2-304F-422D-8EB5-385880FE2929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13" name="Arc 69">
                <a:extLst>
                  <a:ext uri="{FF2B5EF4-FFF2-40B4-BE49-F238E27FC236}">
                    <a16:creationId xmlns:a16="http://schemas.microsoft.com/office/drawing/2014/main" id="{76166B56-0C17-4975-9666-6313F2775159}"/>
                  </a:ext>
                </a:extLst>
              </p:cNvPr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</p:grpSp>
      <p:sp>
        <p:nvSpPr>
          <p:cNvPr id="6201" name="Rectangle 57">
            <a:extLst>
              <a:ext uri="{FF2B5EF4-FFF2-40B4-BE49-F238E27FC236}">
                <a16:creationId xmlns:a16="http://schemas.microsoft.com/office/drawing/2014/main" id="{6F1F6204-2FB8-4875-B6DB-A38F1A0254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s-PE" noProof="0"/>
              <a:t>Click to edit Master title style</a:t>
            </a:r>
          </a:p>
        </p:txBody>
      </p:sp>
      <p:sp>
        <p:nvSpPr>
          <p:cNvPr id="6202" name="Rectangle 58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00E16F4-1FF4-492D-8500-3690A96FF49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s-PE" noProof="0"/>
              <a:t>Click to edit Master subtitle style</a:t>
            </a:r>
          </a:p>
        </p:txBody>
      </p:sp>
      <p:sp>
        <p:nvSpPr>
          <p:cNvPr id="6215" name="Rectangle 71">
            <a:extLst>
              <a:ext uri="{FF2B5EF4-FFF2-40B4-BE49-F238E27FC236}">
                <a16:creationId xmlns:a16="http://schemas.microsoft.com/office/drawing/2014/main" id="{DA0DFBEE-1CEC-49D0-8F60-44997FF985E7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216" name="Rectangle 72">
            <a:extLst>
              <a:ext uri="{FF2B5EF4-FFF2-40B4-BE49-F238E27FC236}">
                <a16:creationId xmlns:a16="http://schemas.microsoft.com/office/drawing/2014/main" id="{3D047D1D-350A-4649-BBDF-867FDAFEC28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217" name="Rectangle 73">
            <a:extLst>
              <a:ext uri="{FF2B5EF4-FFF2-40B4-BE49-F238E27FC236}">
                <a16:creationId xmlns:a16="http://schemas.microsoft.com/office/drawing/2014/main" id="{8BA538AB-8752-4E3B-AFB1-14F8FD682E1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C6EA984-68EB-4D0B-BC16-27CFCD4A4097}" type="slidenum">
              <a:rPr lang="en-US" altLang="es-PE"/>
              <a:pPr/>
              <a:t>‹Nº›</a:t>
            </a:fld>
            <a:endParaRPr lang="en-US" alt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8894E-FE00-42FC-9DC5-EE201974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894A9A-6F8C-41DA-87B4-EB342B723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F5F118-E054-4F0C-A6C9-7698CC8DD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D8C424-BD72-4D55-9A92-8DE6FE208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85AC8B-F6C0-4D66-A9BC-3602A1888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71DA78-48F3-4C4F-B3D1-6E56BB79113A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34918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11BD03-0C21-4809-9A95-0EEA7A8FD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BBAFA6-D952-4531-B8CC-478E8B9F1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7F0DFD-1FD0-4D5F-BC86-AE2DDB06A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61307B-03F6-4A60-AA69-7A2EA2B1C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987862-6BD9-447C-BC09-4E4B3356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B054FD-AC5C-46A5-AB1F-1FE812A24C8B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4248418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ítulo y texto encima de l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FAA90-4B37-401B-9D39-5CEFD7135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EFBF9F-BD8C-4E0A-A7D6-2A6DD36A881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538C82-B49F-470F-ACCD-3C21C53B5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D54619-3240-41CF-8DA5-A554BB5417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1A2F98-928A-4038-87EA-8F4947813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7207D5-0B59-4E4E-A469-946097D7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691427C-2A8A-4491-B54E-8F328F7E73BA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38781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3CC20-B760-4E77-BA4F-D2EA5BA85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D55387-0C9F-4907-9797-BF87B5159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CC7708-A217-49F6-A64D-C445BDB7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09F126-DCA3-4EB4-A39F-710F19A1B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8A5529-EE90-4B0F-901E-4B56607B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54B047-7C7A-403E-827C-BE8ABFBDA5E4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82737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345ED-ED43-4BB3-BBFD-370EBDC8C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23A4BB-3006-441C-820A-27D899604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3308E1-65AC-45AA-BBF4-D6A11B6B2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8E2F11-A309-4D91-B45F-715E1AAE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992C99-703A-44DE-80A2-2E18BC95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7F46E5-09FA-4229-8A8D-EF71E24AFB1F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292001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69F7C-0BD9-4ADA-8729-1069058C2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EB4256-181A-45B7-9648-C50272E06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96131AB-9364-4224-9191-03DED37FD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53D92A-D8A9-4D72-AC0B-FE6336FE3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273901-78C9-488B-AAA5-9CE9C9E5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728D7F-D4A7-4F1A-8D7C-A82D932E9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81EB85-836C-4C8B-8141-8B93DDBCCCE9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29403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A90AF-27F8-458F-87A1-EA3462995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07ED43-406E-48AD-8A5C-D2FFCD2DA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80D428-BB0D-4434-A6EB-D36A1D68B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BAD0AF3-7EE7-4386-9D13-73EB4CE9E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AFDD98-5292-43E6-B400-BC649BA15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0874303-EBB5-4BBA-A26A-F7E3C83C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C5B62D-1DF4-41CD-9160-202C293F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A8F8ADE-85AD-4FB0-BE69-ADA615DD1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4E5F6B-2AA1-4F11-BC16-60843D18B3AB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736186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4FF7D9-5543-43E6-B01A-5398FC269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60DAEE-6577-4B45-B9C4-1AD0A31E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ED73E9-98D5-4A5A-9E4B-58BDAF56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9E6B95E-FF47-4506-83FF-10559668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3E0B2-4ABD-451D-AE11-0F303A3FC658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23272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9954CC8-BB17-424E-846E-559B4B62A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884EF8F-D489-4BA8-B9EB-A16594E8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5DBD3B-09F5-4CFD-9D6F-7AB9C253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65E3B3-4321-46E6-87B2-D4AEBF19AAF3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565854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7AC7A-6872-469D-A126-9F08105B2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17B16D-15B8-4797-B9C2-AE47869A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742E2F-BCE1-4A7D-8BD7-299ACA75A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874963-6DB8-4F91-A581-D0457331C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0BC769-4701-47CF-9CBA-F7C2E7D36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6E29FA-A813-4F52-AB87-E213F0DB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D8C486-7386-48EF-8CC7-03A232DAE1C2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3472340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E3D74-73CC-4E74-B613-828AB2699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6C1BAEA-6F92-40E5-92BB-C69779F02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CF0D0C-4272-4C3A-9D8D-85F2E4F00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333102-242F-40BB-B3A4-9F1E10F65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8D9299-D4DF-4C74-8B5D-7B2B73451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AB823D-38FE-4393-8469-7270B21EA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0D8811-8390-44BF-9B4B-F022C20171DB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390812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6F6F6EFD-6FA0-40B3-83EC-C47E998380E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27" name="Group 3">
              <a:extLst>
                <a:ext uri="{FF2B5EF4-FFF2-40B4-BE49-F238E27FC236}">
                  <a16:creationId xmlns:a16="http://schemas.microsoft.com/office/drawing/2014/main" id="{778B81DC-D306-4921-BD05-A8C0069B92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28" name="Group 4">
                <a:extLst>
                  <a:ext uri="{FF2B5EF4-FFF2-40B4-BE49-F238E27FC236}">
                    <a16:creationId xmlns:a16="http://schemas.microsoft.com/office/drawing/2014/main" id="{867966BF-E456-4369-9F85-7759B71D5F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9" name="Line 5">
                  <a:extLst>
                    <a:ext uri="{FF2B5EF4-FFF2-40B4-BE49-F238E27FC236}">
                      <a16:creationId xmlns:a16="http://schemas.microsoft.com/office/drawing/2014/main" id="{17506175-173E-4598-878B-40E2DEB1EC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0" name="Line 6">
                  <a:extLst>
                    <a:ext uri="{FF2B5EF4-FFF2-40B4-BE49-F238E27FC236}">
                      <a16:creationId xmlns:a16="http://schemas.microsoft.com/office/drawing/2014/main" id="{82E61479-64D0-498F-A088-CBA2334097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1" name="Line 7">
                  <a:extLst>
                    <a:ext uri="{FF2B5EF4-FFF2-40B4-BE49-F238E27FC236}">
                      <a16:creationId xmlns:a16="http://schemas.microsoft.com/office/drawing/2014/main" id="{CA89D18D-F669-4E32-9DF5-23E735B133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2" name="Line 8">
                  <a:extLst>
                    <a:ext uri="{FF2B5EF4-FFF2-40B4-BE49-F238E27FC236}">
                      <a16:creationId xmlns:a16="http://schemas.microsoft.com/office/drawing/2014/main" id="{520AE487-CB6F-4E23-9A97-85708DC0D9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3" name="Line 9">
                  <a:extLst>
                    <a:ext uri="{FF2B5EF4-FFF2-40B4-BE49-F238E27FC236}">
                      <a16:creationId xmlns:a16="http://schemas.microsoft.com/office/drawing/2014/main" id="{E5CD1857-0556-495E-AC23-7CCFB91071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4" name="Line 10">
                  <a:extLst>
                    <a:ext uri="{FF2B5EF4-FFF2-40B4-BE49-F238E27FC236}">
                      <a16:creationId xmlns:a16="http://schemas.microsoft.com/office/drawing/2014/main" id="{3EA78428-748A-4E79-8D30-06C277A275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5" name="Line 11">
                  <a:extLst>
                    <a:ext uri="{FF2B5EF4-FFF2-40B4-BE49-F238E27FC236}">
                      <a16:creationId xmlns:a16="http://schemas.microsoft.com/office/drawing/2014/main" id="{9FA28AAC-CD43-4116-A372-7C43F6300D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6" name="Line 12">
                  <a:extLst>
                    <a:ext uri="{FF2B5EF4-FFF2-40B4-BE49-F238E27FC236}">
                      <a16:creationId xmlns:a16="http://schemas.microsoft.com/office/drawing/2014/main" id="{FCE8435A-4077-4840-9226-5CACBC5EEE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7" name="Line 13">
                  <a:extLst>
                    <a:ext uri="{FF2B5EF4-FFF2-40B4-BE49-F238E27FC236}">
                      <a16:creationId xmlns:a16="http://schemas.microsoft.com/office/drawing/2014/main" id="{C2FD5FA4-E045-49FF-8E9E-5D1079BCCB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8" name="Line 14">
                  <a:extLst>
                    <a:ext uri="{FF2B5EF4-FFF2-40B4-BE49-F238E27FC236}">
                      <a16:creationId xmlns:a16="http://schemas.microsoft.com/office/drawing/2014/main" id="{C14B2349-9450-49DA-A16C-20BBBAFD8F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9" name="Line 15">
                  <a:extLst>
                    <a:ext uri="{FF2B5EF4-FFF2-40B4-BE49-F238E27FC236}">
                      <a16:creationId xmlns:a16="http://schemas.microsoft.com/office/drawing/2014/main" id="{2E1CAB35-A640-415A-AB16-74CCA60891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0" name="Line 16">
                  <a:extLst>
                    <a:ext uri="{FF2B5EF4-FFF2-40B4-BE49-F238E27FC236}">
                      <a16:creationId xmlns:a16="http://schemas.microsoft.com/office/drawing/2014/main" id="{E7590C66-8187-4E66-B5B6-95365C4381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1" name="Line 17">
                  <a:extLst>
                    <a:ext uri="{FF2B5EF4-FFF2-40B4-BE49-F238E27FC236}">
                      <a16:creationId xmlns:a16="http://schemas.microsoft.com/office/drawing/2014/main" id="{B18730D0-542E-403D-9C4B-C6786E592A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2" name="Line 18">
                  <a:extLst>
                    <a:ext uri="{FF2B5EF4-FFF2-40B4-BE49-F238E27FC236}">
                      <a16:creationId xmlns:a16="http://schemas.microsoft.com/office/drawing/2014/main" id="{FB9D8E49-C682-43F5-AA55-1F2ED395B3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3" name="Line 19">
                  <a:extLst>
                    <a:ext uri="{FF2B5EF4-FFF2-40B4-BE49-F238E27FC236}">
                      <a16:creationId xmlns:a16="http://schemas.microsoft.com/office/drawing/2014/main" id="{E6D8A62E-9636-4E13-A639-CA732DA4E3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4" name="Line 20">
                  <a:extLst>
                    <a:ext uri="{FF2B5EF4-FFF2-40B4-BE49-F238E27FC236}">
                      <a16:creationId xmlns:a16="http://schemas.microsoft.com/office/drawing/2014/main" id="{0CA4128B-76AD-482F-B655-27993B40EF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5" name="Line 21">
                  <a:extLst>
                    <a:ext uri="{FF2B5EF4-FFF2-40B4-BE49-F238E27FC236}">
                      <a16:creationId xmlns:a16="http://schemas.microsoft.com/office/drawing/2014/main" id="{051240E4-4698-4C0A-81DB-EFF994D131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6" name="Line 22">
                  <a:extLst>
                    <a:ext uri="{FF2B5EF4-FFF2-40B4-BE49-F238E27FC236}">
                      <a16:creationId xmlns:a16="http://schemas.microsoft.com/office/drawing/2014/main" id="{A1AC8EED-A827-443C-A88F-E50011EC43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7" name="Line 23">
                  <a:extLst>
                    <a:ext uri="{FF2B5EF4-FFF2-40B4-BE49-F238E27FC236}">
                      <a16:creationId xmlns:a16="http://schemas.microsoft.com/office/drawing/2014/main" id="{C8318AF8-97A4-498D-AB8B-74F78C47FE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8" name="Line 24">
                  <a:extLst>
                    <a:ext uri="{FF2B5EF4-FFF2-40B4-BE49-F238E27FC236}">
                      <a16:creationId xmlns:a16="http://schemas.microsoft.com/office/drawing/2014/main" id="{2D723EA7-F4C0-4D53-A97D-267E10E8EE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9" name="Line 25">
                  <a:extLst>
                    <a:ext uri="{FF2B5EF4-FFF2-40B4-BE49-F238E27FC236}">
                      <a16:creationId xmlns:a16="http://schemas.microsoft.com/office/drawing/2014/main" id="{E6AC02AB-D9AC-4E88-A64D-315CD5439A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0" name="Line 26">
                  <a:extLst>
                    <a:ext uri="{FF2B5EF4-FFF2-40B4-BE49-F238E27FC236}">
                      <a16:creationId xmlns:a16="http://schemas.microsoft.com/office/drawing/2014/main" id="{16317AF5-A921-4A6F-8669-80F4867F16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  <p:grpSp>
            <p:nvGrpSpPr>
              <p:cNvPr id="1051" name="Group 27">
                <a:extLst>
                  <a:ext uri="{FF2B5EF4-FFF2-40B4-BE49-F238E27FC236}">
                    <a16:creationId xmlns:a16="http://schemas.microsoft.com/office/drawing/2014/main" id="{0968370F-6FA6-4689-9DB2-D43362EA6F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52" name="Line 28">
                  <a:extLst>
                    <a:ext uri="{FF2B5EF4-FFF2-40B4-BE49-F238E27FC236}">
                      <a16:creationId xmlns:a16="http://schemas.microsoft.com/office/drawing/2014/main" id="{426D95A9-AC9A-432F-9605-84B5484561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3" name="Line 29">
                  <a:extLst>
                    <a:ext uri="{FF2B5EF4-FFF2-40B4-BE49-F238E27FC236}">
                      <a16:creationId xmlns:a16="http://schemas.microsoft.com/office/drawing/2014/main" id="{88D5CB3D-CFA1-436E-9457-F0E8D7B242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4" name="Line 30">
                  <a:extLst>
                    <a:ext uri="{FF2B5EF4-FFF2-40B4-BE49-F238E27FC236}">
                      <a16:creationId xmlns:a16="http://schemas.microsoft.com/office/drawing/2014/main" id="{D31ACF15-E67D-4A10-A7B0-9E6B320B41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5" name="Line 31">
                  <a:extLst>
                    <a:ext uri="{FF2B5EF4-FFF2-40B4-BE49-F238E27FC236}">
                      <a16:creationId xmlns:a16="http://schemas.microsoft.com/office/drawing/2014/main" id="{F16E369C-38CC-4696-BD34-51A6E7DA2D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6" name="Line 32">
                  <a:extLst>
                    <a:ext uri="{FF2B5EF4-FFF2-40B4-BE49-F238E27FC236}">
                      <a16:creationId xmlns:a16="http://schemas.microsoft.com/office/drawing/2014/main" id="{522EEFF2-50C6-461F-AE57-D5787C7E04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7" name="Line 33">
                  <a:extLst>
                    <a:ext uri="{FF2B5EF4-FFF2-40B4-BE49-F238E27FC236}">
                      <a16:creationId xmlns:a16="http://schemas.microsoft.com/office/drawing/2014/main" id="{B7225254-DE58-41E0-8092-23786FF4C4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8" name="Line 34">
                  <a:extLst>
                    <a:ext uri="{FF2B5EF4-FFF2-40B4-BE49-F238E27FC236}">
                      <a16:creationId xmlns:a16="http://schemas.microsoft.com/office/drawing/2014/main" id="{451CA6DB-53B5-4F65-B41C-20B8F79BFC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9" name="Line 35">
                  <a:extLst>
                    <a:ext uri="{FF2B5EF4-FFF2-40B4-BE49-F238E27FC236}">
                      <a16:creationId xmlns:a16="http://schemas.microsoft.com/office/drawing/2014/main" id="{9267B1B0-E4B1-4FA2-A548-9866852637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0" name="Line 36">
                  <a:extLst>
                    <a:ext uri="{FF2B5EF4-FFF2-40B4-BE49-F238E27FC236}">
                      <a16:creationId xmlns:a16="http://schemas.microsoft.com/office/drawing/2014/main" id="{1DB285A7-E2E1-4542-855B-B042606C51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1" name="Line 37">
                  <a:extLst>
                    <a:ext uri="{FF2B5EF4-FFF2-40B4-BE49-F238E27FC236}">
                      <a16:creationId xmlns:a16="http://schemas.microsoft.com/office/drawing/2014/main" id="{82DD3629-A813-4532-842E-E84AE29794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2" name="Line 38">
                  <a:extLst>
                    <a:ext uri="{FF2B5EF4-FFF2-40B4-BE49-F238E27FC236}">
                      <a16:creationId xmlns:a16="http://schemas.microsoft.com/office/drawing/2014/main" id="{BB66E4CE-51A1-44F8-88AF-A6670F62F1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3" name="Line 39">
                  <a:extLst>
                    <a:ext uri="{FF2B5EF4-FFF2-40B4-BE49-F238E27FC236}">
                      <a16:creationId xmlns:a16="http://schemas.microsoft.com/office/drawing/2014/main" id="{FD1EFE9E-A081-44EF-9BE3-27C18D835A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4" name="Line 40">
                  <a:extLst>
                    <a:ext uri="{FF2B5EF4-FFF2-40B4-BE49-F238E27FC236}">
                      <a16:creationId xmlns:a16="http://schemas.microsoft.com/office/drawing/2014/main" id="{C8D8AD7B-36EB-44B7-8650-BA48AA11BF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5" name="Line 41">
                  <a:extLst>
                    <a:ext uri="{FF2B5EF4-FFF2-40B4-BE49-F238E27FC236}">
                      <a16:creationId xmlns:a16="http://schemas.microsoft.com/office/drawing/2014/main" id="{9D15FE1C-B673-49CF-9D88-5B1BDF28F9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6" name="Line 42">
                  <a:extLst>
                    <a:ext uri="{FF2B5EF4-FFF2-40B4-BE49-F238E27FC236}">
                      <a16:creationId xmlns:a16="http://schemas.microsoft.com/office/drawing/2014/main" id="{C4C1DB7C-45BA-4388-8C81-470DFCC088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7" name="Line 43">
                  <a:extLst>
                    <a:ext uri="{FF2B5EF4-FFF2-40B4-BE49-F238E27FC236}">
                      <a16:creationId xmlns:a16="http://schemas.microsoft.com/office/drawing/2014/main" id="{C316CC0D-7DED-455B-8B58-BDAA325729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8" name="Line 44">
                  <a:extLst>
                    <a:ext uri="{FF2B5EF4-FFF2-40B4-BE49-F238E27FC236}">
                      <a16:creationId xmlns:a16="http://schemas.microsoft.com/office/drawing/2014/main" id="{3CF76F11-397C-4FE3-A3A8-EC8C6B7E22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9" name="Line 45">
                  <a:extLst>
                    <a:ext uri="{FF2B5EF4-FFF2-40B4-BE49-F238E27FC236}">
                      <a16:creationId xmlns:a16="http://schemas.microsoft.com/office/drawing/2014/main" id="{0FB47595-A71B-42DE-9E82-94B3530AC6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0" name="Line 46">
                  <a:extLst>
                    <a:ext uri="{FF2B5EF4-FFF2-40B4-BE49-F238E27FC236}">
                      <a16:creationId xmlns:a16="http://schemas.microsoft.com/office/drawing/2014/main" id="{6635FC27-87D3-4833-9006-32A9981FFB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1" name="Line 47">
                  <a:extLst>
                    <a:ext uri="{FF2B5EF4-FFF2-40B4-BE49-F238E27FC236}">
                      <a16:creationId xmlns:a16="http://schemas.microsoft.com/office/drawing/2014/main" id="{48A5B77F-996B-47EC-9696-B4A1E7D9D7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2" name="Line 48">
                  <a:extLst>
                    <a:ext uri="{FF2B5EF4-FFF2-40B4-BE49-F238E27FC236}">
                      <a16:creationId xmlns:a16="http://schemas.microsoft.com/office/drawing/2014/main" id="{DB29926E-7DCA-4053-9E05-63673EFFB6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3" name="Line 49">
                  <a:extLst>
                    <a:ext uri="{FF2B5EF4-FFF2-40B4-BE49-F238E27FC236}">
                      <a16:creationId xmlns:a16="http://schemas.microsoft.com/office/drawing/2014/main" id="{1D6B0830-33FE-4987-8700-6787269B06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4" name="Line 50">
                  <a:extLst>
                    <a:ext uri="{FF2B5EF4-FFF2-40B4-BE49-F238E27FC236}">
                      <a16:creationId xmlns:a16="http://schemas.microsoft.com/office/drawing/2014/main" id="{1355ED4F-4DBD-43B8-8856-4394726932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5" name="Line 51">
                  <a:extLst>
                    <a:ext uri="{FF2B5EF4-FFF2-40B4-BE49-F238E27FC236}">
                      <a16:creationId xmlns:a16="http://schemas.microsoft.com/office/drawing/2014/main" id="{28EEF573-E2B2-4378-AD36-42D7307313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6" name="Line 52">
                  <a:extLst>
                    <a:ext uri="{FF2B5EF4-FFF2-40B4-BE49-F238E27FC236}">
                      <a16:creationId xmlns:a16="http://schemas.microsoft.com/office/drawing/2014/main" id="{A52EE6CA-93A4-4543-AE7E-8971F02FB4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7" name="Line 53">
                  <a:extLst>
                    <a:ext uri="{FF2B5EF4-FFF2-40B4-BE49-F238E27FC236}">
                      <a16:creationId xmlns:a16="http://schemas.microsoft.com/office/drawing/2014/main" id="{C6126F1A-770F-4D3C-96E6-ED40BC22FA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8" name="Line 54">
                  <a:extLst>
                    <a:ext uri="{FF2B5EF4-FFF2-40B4-BE49-F238E27FC236}">
                      <a16:creationId xmlns:a16="http://schemas.microsoft.com/office/drawing/2014/main" id="{29CAB544-7336-4C2F-A7B4-FAB2C39269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9" name="Line 55">
                  <a:extLst>
                    <a:ext uri="{FF2B5EF4-FFF2-40B4-BE49-F238E27FC236}">
                      <a16:creationId xmlns:a16="http://schemas.microsoft.com/office/drawing/2014/main" id="{9BD55B26-C04A-4E98-92B1-01EFCC1BB2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80" name="Line 56">
                  <a:extLst>
                    <a:ext uri="{FF2B5EF4-FFF2-40B4-BE49-F238E27FC236}">
                      <a16:creationId xmlns:a16="http://schemas.microsoft.com/office/drawing/2014/main" id="{1D276BF4-D787-44CA-9258-BA1D75DE2D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</p:grpSp>
        <p:sp>
          <p:nvSpPr>
            <p:cNvPr id="1081" name="Rectangle 57" descr="60%">
              <a:extLst>
                <a:ext uri="{FF2B5EF4-FFF2-40B4-BE49-F238E27FC236}">
                  <a16:creationId xmlns:a16="http://schemas.microsoft.com/office/drawing/2014/main" id="{909D29F6-FD6B-45F0-AB29-A3347585A430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82" name="Line 58">
              <a:extLst>
                <a:ext uri="{FF2B5EF4-FFF2-40B4-BE49-F238E27FC236}">
                  <a16:creationId xmlns:a16="http://schemas.microsoft.com/office/drawing/2014/main" id="{B91F52A9-CE76-424A-B7BC-F40FD52FF27B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grpSp>
          <p:nvGrpSpPr>
            <p:cNvPr id="1083" name="Group 59">
              <a:extLst>
                <a:ext uri="{FF2B5EF4-FFF2-40B4-BE49-F238E27FC236}">
                  <a16:creationId xmlns:a16="http://schemas.microsoft.com/office/drawing/2014/main" id="{69A216EE-54EB-42F7-B561-FC7A07A4D9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84" name="Line 60">
                <a:extLst>
                  <a:ext uri="{FF2B5EF4-FFF2-40B4-BE49-F238E27FC236}">
                    <a16:creationId xmlns:a16="http://schemas.microsoft.com/office/drawing/2014/main" id="{17A2B5DA-F23E-4A15-ACD0-C42D4F17864C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085" name="Line 61">
                <a:extLst>
                  <a:ext uri="{FF2B5EF4-FFF2-40B4-BE49-F238E27FC236}">
                    <a16:creationId xmlns:a16="http://schemas.microsoft.com/office/drawing/2014/main" id="{B11B4C13-1EE6-41ED-A5D5-49B4A9E1D754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086" name="Arc 62">
                <a:extLst>
                  <a:ext uri="{FF2B5EF4-FFF2-40B4-BE49-F238E27FC236}">
                    <a16:creationId xmlns:a16="http://schemas.microsoft.com/office/drawing/2014/main" id="{90A1AE5F-5E50-4EB0-A9A0-EC40F57E7A02}"/>
                  </a:ext>
                </a:extLst>
              </p:cNvPr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</p:grpSp>
      <p:sp>
        <p:nvSpPr>
          <p:cNvPr id="1087" name="Rectangle 63">
            <a:extLst>
              <a:ext uri="{FF2B5EF4-FFF2-40B4-BE49-F238E27FC236}">
                <a16:creationId xmlns:a16="http://schemas.microsoft.com/office/drawing/2014/main" id="{6818CD87-7459-4FB1-AEC2-2EDBDC8694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title style</a:t>
            </a:r>
          </a:p>
        </p:txBody>
      </p:sp>
      <p:sp>
        <p:nvSpPr>
          <p:cNvPr id="1088" name="Rectangle 6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B99B539-6F74-49CA-A815-50B40342EB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text styles</a:t>
            </a:r>
          </a:p>
          <a:p>
            <a:pPr lvl="1"/>
            <a:r>
              <a:rPr lang="en-US" altLang="es-PE"/>
              <a:t>Second level</a:t>
            </a:r>
          </a:p>
          <a:p>
            <a:pPr lvl="2"/>
            <a:r>
              <a:rPr lang="en-US" altLang="es-PE"/>
              <a:t>Third level</a:t>
            </a:r>
          </a:p>
          <a:p>
            <a:pPr lvl="3"/>
            <a:r>
              <a:rPr lang="en-US" altLang="es-PE"/>
              <a:t>Fourth level</a:t>
            </a:r>
          </a:p>
          <a:p>
            <a:pPr lvl="4"/>
            <a:r>
              <a:rPr lang="en-US" altLang="es-PE"/>
              <a:t>Fifth level</a:t>
            </a:r>
          </a:p>
        </p:txBody>
      </p:sp>
      <p:sp>
        <p:nvSpPr>
          <p:cNvPr id="1092" name="Rectangle 68">
            <a:extLst>
              <a:ext uri="{FF2B5EF4-FFF2-40B4-BE49-F238E27FC236}">
                <a16:creationId xmlns:a16="http://schemas.microsoft.com/office/drawing/2014/main" id="{48648121-BD84-472F-96D6-33C0BF285BB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1093" name="Rectangle 69">
            <a:extLst>
              <a:ext uri="{FF2B5EF4-FFF2-40B4-BE49-F238E27FC236}">
                <a16:creationId xmlns:a16="http://schemas.microsoft.com/office/drawing/2014/main" id="{4EEC5464-E018-40B8-B528-9968A886F28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1094" name="Rectangle 70">
            <a:extLst>
              <a:ext uri="{FF2B5EF4-FFF2-40B4-BE49-F238E27FC236}">
                <a16:creationId xmlns:a16="http://schemas.microsoft.com/office/drawing/2014/main" id="{15E1C478-B3BE-47C4-8992-DA2711ED64A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1C4CB819-BC38-4DD9-8011-5C93C67EF477}" type="slidenum">
              <a:rPr lang="en-US" altLang="es-PE"/>
              <a:pPr/>
              <a:t>‹Nº›</a:t>
            </a:fld>
            <a:endParaRPr lang="en-U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2">
            <a:extLst>
              <a:ext uri="{FF2B5EF4-FFF2-40B4-BE49-F238E27FC236}">
                <a16:creationId xmlns:a16="http://schemas.microsoft.com/office/drawing/2014/main" id="{4B1124F7-C551-4B7F-83B9-780FC51FE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3">
            <a:extLst>
              <a:ext uri="{FF2B5EF4-FFF2-40B4-BE49-F238E27FC236}">
                <a16:creationId xmlns:a16="http://schemas.microsoft.com/office/drawing/2014/main" id="{171AC11D-B014-4A9E-B724-9DCFAD59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0F613-E43F-4B23-98A7-5E75EE0016D9}" type="slidenum">
              <a:rPr lang="en-US" altLang="es-PE"/>
              <a:pPr/>
              <a:t>1</a:t>
            </a:fld>
            <a:endParaRPr lang="en-US" altLang="es-PE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1A2D4859-3AF1-4D0E-A260-F83B3363A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4400">
                <a:solidFill>
                  <a:schemeClr val="tx2"/>
                </a:solidFill>
              </a:rPr>
              <a:t>Instrumental Variables &amp; 2SLS</a:t>
            </a:r>
          </a:p>
        </p:txBody>
      </p:sp>
      <p:sp>
        <p:nvSpPr>
          <p:cNvPr id="8397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827A76E-211B-4E81-BD7F-C193BEB49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s-PE" sz="3200" i="1"/>
              <a:t> y = </a:t>
            </a:r>
            <a:r>
              <a:rPr lang="en-US" altLang="es-PE" sz="3200" i="1">
                <a:latin typeface="Symbol" panose="05050102010706020507" pitchFamily="18" charset="2"/>
              </a:rPr>
              <a:t>b</a:t>
            </a:r>
            <a:r>
              <a:rPr lang="en-US" altLang="es-PE" sz="3200" i="1" baseline="-25000"/>
              <a:t>0</a:t>
            </a:r>
            <a:r>
              <a:rPr lang="en-US" altLang="es-PE" sz="3200" i="1"/>
              <a:t> + </a:t>
            </a:r>
            <a:r>
              <a:rPr lang="en-US" altLang="es-PE" sz="3200" i="1">
                <a:latin typeface="Symbol" panose="05050102010706020507" pitchFamily="18" charset="2"/>
              </a:rPr>
              <a:t>b</a:t>
            </a:r>
            <a:r>
              <a:rPr lang="en-US" altLang="es-PE" sz="3200" i="1" baseline="-25000"/>
              <a:t>1</a:t>
            </a:r>
            <a:r>
              <a:rPr lang="en-US" altLang="es-PE" sz="3200" i="1"/>
              <a:t>x</a:t>
            </a:r>
            <a:r>
              <a:rPr lang="en-US" altLang="es-PE" sz="3200" i="1" baseline="-25000"/>
              <a:t>1</a:t>
            </a:r>
            <a:r>
              <a:rPr lang="en-US" altLang="es-PE" sz="3200" i="1"/>
              <a:t> + </a:t>
            </a:r>
            <a:r>
              <a:rPr lang="en-US" altLang="es-PE" sz="3200" i="1">
                <a:latin typeface="Symbol" panose="05050102010706020507" pitchFamily="18" charset="2"/>
              </a:rPr>
              <a:t>b</a:t>
            </a:r>
            <a:r>
              <a:rPr lang="en-US" altLang="es-PE" sz="3200" i="1" baseline="-25000"/>
              <a:t>2</a:t>
            </a:r>
            <a:r>
              <a:rPr lang="en-US" altLang="es-PE" sz="3200" i="1"/>
              <a:t>x</a:t>
            </a:r>
            <a:r>
              <a:rPr lang="en-US" altLang="es-PE" sz="3200" i="1" baseline="-25000"/>
              <a:t>2</a:t>
            </a:r>
            <a:r>
              <a:rPr lang="en-US" altLang="es-PE" sz="3200" i="1"/>
              <a:t> + . . . </a:t>
            </a:r>
            <a:r>
              <a:rPr lang="en-US" altLang="es-PE" sz="3200" i="1">
                <a:latin typeface="Symbol" panose="05050102010706020507" pitchFamily="18" charset="2"/>
              </a:rPr>
              <a:t>b</a:t>
            </a:r>
            <a:r>
              <a:rPr lang="en-US" altLang="es-PE" sz="3200" i="1" baseline="-25000"/>
              <a:t>k</a:t>
            </a:r>
            <a:r>
              <a:rPr lang="en-US" altLang="es-PE" sz="3200" i="1"/>
              <a:t>x</a:t>
            </a:r>
            <a:r>
              <a:rPr lang="en-US" altLang="es-PE" sz="3200" i="1" baseline="-25000"/>
              <a:t>k</a:t>
            </a:r>
            <a:r>
              <a:rPr lang="en-US" altLang="es-PE" sz="3200" i="1"/>
              <a:t> + u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endParaRPr lang="en-US" altLang="es-PE" sz="3200" i="1"/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s-PE" sz="3200" i="1"/>
              <a:t> x</a:t>
            </a:r>
            <a:r>
              <a:rPr lang="en-US" altLang="es-PE" sz="3200" i="1" baseline="-25000"/>
              <a:t>1</a:t>
            </a:r>
            <a:r>
              <a:rPr lang="en-US" altLang="es-PE" sz="3200" i="1"/>
              <a:t> = </a:t>
            </a:r>
            <a:r>
              <a:rPr lang="en-US" altLang="es-PE" sz="3200" i="1">
                <a:latin typeface="Symbol" panose="05050102010706020507" pitchFamily="18" charset="2"/>
              </a:rPr>
              <a:t>p</a:t>
            </a:r>
            <a:r>
              <a:rPr lang="en-US" altLang="es-PE" sz="3200" i="1" baseline="-25000"/>
              <a:t>0</a:t>
            </a:r>
            <a:r>
              <a:rPr lang="en-US" altLang="es-PE" sz="3200" i="1"/>
              <a:t> + </a:t>
            </a:r>
            <a:r>
              <a:rPr lang="en-US" altLang="es-PE" sz="3200" i="1">
                <a:latin typeface="Symbol" panose="05050102010706020507" pitchFamily="18" charset="2"/>
              </a:rPr>
              <a:t>p</a:t>
            </a:r>
            <a:r>
              <a:rPr lang="en-US" altLang="es-PE" sz="3200" i="1" baseline="-25000"/>
              <a:t>1</a:t>
            </a:r>
            <a:r>
              <a:rPr lang="en-US" altLang="es-PE" sz="3200" i="1"/>
              <a:t>z + </a:t>
            </a:r>
            <a:r>
              <a:rPr lang="en-US" altLang="es-PE" sz="3200" i="1">
                <a:latin typeface="Symbol" panose="05050102010706020507" pitchFamily="18" charset="2"/>
              </a:rPr>
              <a:t>p</a:t>
            </a:r>
            <a:r>
              <a:rPr lang="en-US" altLang="es-PE" sz="3200" i="1" baseline="-25000"/>
              <a:t>2</a:t>
            </a:r>
            <a:r>
              <a:rPr lang="en-US" altLang="es-PE" sz="3200" i="1"/>
              <a:t>x</a:t>
            </a:r>
            <a:r>
              <a:rPr lang="en-US" altLang="es-PE" sz="3200" i="1" baseline="-25000"/>
              <a:t>2</a:t>
            </a:r>
            <a:r>
              <a:rPr lang="en-US" altLang="es-PE" sz="3200" i="1"/>
              <a:t> + . . . </a:t>
            </a:r>
            <a:r>
              <a:rPr lang="en-US" altLang="es-PE" sz="3200" i="1">
                <a:latin typeface="Symbol" panose="05050102010706020507" pitchFamily="18" charset="2"/>
              </a:rPr>
              <a:t>p</a:t>
            </a:r>
            <a:r>
              <a:rPr lang="en-US" altLang="es-PE" sz="3200" i="1" baseline="-25000"/>
              <a:t>k</a:t>
            </a:r>
            <a:r>
              <a:rPr lang="en-US" altLang="es-PE" sz="3200" i="1"/>
              <a:t>x</a:t>
            </a:r>
            <a:r>
              <a:rPr lang="en-US" altLang="es-PE" sz="3200" i="1" baseline="-25000"/>
              <a:t>k</a:t>
            </a:r>
            <a:r>
              <a:rPr lang="en-US" altLang="es-PE" sz="3200" i="1"/>
              <a:t> + v</a:t>
            </a:r>
            <a:endParaRPr lang="en-US" altLang="es-PE" sz="3200"/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endParaRPr lang="en-US" altLang="es-PE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2A81FF0C-F9C8-4BCA-9E67-2D269A48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A9839CF6-99D6-4B72-B708-931DBC60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5F130-B9A5-4094-941C-F44D3D2AB8F2}" type="slidenum">
              <a:rPr lang="en-US" altLang="es-PE"/>
              <a:pPr/>
              <a:t>10</a:t>
            </a:fld>
            <a:endParaRPr lang="en-US" altLang="es-PE"/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287352F9-B291-4CA2-9847-9080B5024F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Multiple Regression IV (cont)</a:t>
            </a:r>
          </a:p>
        </p:txBody>
      </p:sp>
      <p:sp>
        <p:nvSpPr>
          <p:cNvPr id="11366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6B6EA6D-1E64-4B11-B374-C33D8C6E67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Write the structural model as </a:t>
            </a:r>
            <a:r>
              <a:rPr lang="en-US" altLang="es-PE" i="1"/>
              <a:t>y</a:t>
            </a:r>
            <a:r>
              <a:rPr lang="en-US" altLang="es-PE" i="1" baseline="-25000"/>
              <a:t>1</a:t>
            </a:r>
            <a:r>
              <a:rPr lang="en-US" altLang="es-PE" i="1"/>
              <a:t> =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0</a:t>
            </a:r>
            <a:r>
              <a:rPr lang="en-US" altLang="es-PE" i="1"/>
              <a:t>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1</a:t>
            </a:r>
            <a:r>
              <a:rPr lang="en-US" altLang="es-PE" i="1"/>
              <a:t>y</a:t>
            </a:r>
            <a:r>
              <a:rPr lang="en-US" altLang="es-PE" i="1" baseline="-25000"/>
              <a:t>2</a:t>
            </a:r>
            <a:r>
              <a:rPr lang="en-US" altLang="es-PE" i="1"/>
              <a:t>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2</a:t>
            </a:r>
            <a:r>
              <a:rPr lang="en-US" altLang="es-PE" i="1"/>
              <a:t>z</a:t>
            </a:r>
            <a:r>
              <a:rPr lang="en-US" altLang="es-PE" i="1" baseline="-25000"/>
              <a:t>1</a:t>
            </a:r>
            <a:r>
              <a:rPr lang="en-US" altLang="es-PE" i="1"/>
              <a:t> + u</a:t>
            </a:r>
            <a:r>
              <a:rPr lang="en-US" altLang="es-PE" i="1" baseline="-25000"/>
              <a:t>1</a:t>
            </a:r>
            <a:r>
              <a:rPr lang="en-US" altLang="es-PE"/>
              <a:t>, where </a:t>
            </a:r>
            <a:r>
              <a:rPr lang="en-US" altLang="es-PE" i="1"/>
              <a:t>y</a:t>
            </a:r>
            <a:r>
              <a:rPr lang="en-US" altLang="es-PE" i="1" baseline="-25000"/>
              <a:t>2</a:t>
            </a:r>
            <a:r>
              <a:rPr lang="en-US" altLang="es-PE"/>
              <a:t> is endogenous and </a:t>
            </a:r>
            <a:r>
              <a:rPr lang="en-US" altLang="es-PE" i="1"/>
              <a:t>z</a:t>
            </a:r>
            <a:r>
              <a:rPr lang="en-US" altLang="es-PE" i="1" baseline="-25000"/>
              <a:t>1</a:t>
            </a:r>
            <a:r>
              <a:rPr lang="en-US" altLang="es-PE"/>
              <a:t> is exogenous</a:t>
            </a:r>
          </a:p>
          <a:p>
            <a:pPr>
              <a:lnSpc>
                <a:spcPct val="90000"/>
              </a:lnSpc>
            </a:pPr>
            <a:r>
              <a:rPr lang="en-US" altLang="es-PE"/>
              <a:t> Let </a:t>
            </a:r>
            <a:r>
              <a:rPr lang="en-US" altLang="es-PE" i="1"/>
              <a:t>z</a:t>
            </a:r>
            <a:r>
              <a:rPr lang="en-US" altLang="es-PE" i="1" baseline="-25000"/>
              <a:t>2</a:t>
            </a:r>
            <a:r>
              <a:rPr lang="en-US" altLang="es-PE"/>
              <a:t> be the instrument, so Cov(</a:t>
            </a:r>
            <a:r>
              <a:rPr lang="en-US" altLang="es-PE" i="1"/>
              <a:t>z</a:t>
            </a:r>
            <a:r>
              <a:rPr lang="en-US" altLang="es-PE" i="1" baseline="-25000"/>
              <a:t>2</a:t>
            </a:r>
            <a:r>
              <a:rPr lang="en-US" altLang="es-PE" i="1"/>
              <a:t>,u</a:t>
            </a:r>
            <a:r>
              <a:rPr lang="en-US" altLang="es-PE" i="1" baseline="-25000"/>
              <a:t>1</a:t>
            </a:r>
            <a:r>
              <a:rPr lang="en-US" altLang="es-PE"/>
              <a:t>) = 0 and</a:t>
            </a:r>
          </a:p>
          <a:p>
            <a:pPr>
              <a:lnSpc>
                <a:spcPct val="90000"/>
              </a:lnSpc>
            </a:pPr>
            <a:r>
              <a:rPr lang="en-US" altLang="es-PE"/>
              <a:t> </a:t>
            </a:r>
            <a:r>
              <a:rPr lang="en-US" altLang="es-PE" i="1"/>
              <a:t>y</a:t>
            </a:r>
            <a:r>
              <a:rPr lang="en-US" altLang="es-PE" i="1" baseline="-25000"/>
              <a:t>2</a:t>
            </a:r>
            <a:r>
              <a:rPr lang="en-US" altLang="es-PE" i="1"/>
              <a:t> = </a:t>
            </a:r>
            <a:r>
              <a:rPr lang="en-US" altLang="es-PE" i="1">
                <a:latin typeface="Symbol" panose="05050102010706020507" pitchFamily="18" charset="2"/>
              </a:rPr>
              <a:t>p</a:t>
            </a:r>
            <a:r>
              <a:rPr lang="en-US" altLang="es-PE" i="1" baseline="-25000"/>
              <a:t>0</a:t>
            </a:r>
            <a:r>
              <a:rPr lang="en-US" altLang="es-PE" i="1"/>
              <a:t> + </a:t>
            </a:r>
            <a:r>
              <a:rPr lang="en-US" altLang="es-PE" i="1">
                <a:latin typeface="Symbol" panose="05050102010706020507" pitchFamily="18" charset="2"/>
              </a:rPr>
              <a:t>p</a:t>
            </a:r>
            <a:r>
              <a:rPr lang="en-US" altLang="es-PE" i="1" baseline="-25000"/>
              <a:t>1</a:t>
            </a:r>
            <a:r>
              <a:rPr lang="en-US" altLang="es-PE" i="1"/>
              <a:t>z</a:t>
            </a:r>
            <a:r>
              <a:rPr lang="en-US" altLang="es-PE" i="1" baseline="-25000"/>
              <a:t>1</a:t>
            </a:r>
            <a:r>
              <a:rPr lang="en-US" altLang="es-PE" i="1"/>
              <a:t> + </a:t>
            </a:r>
            <a:r>
              <a:rPr lang="en-US" altLang="es-PE" i="1">
                <a:latin typeface="Symbol" panose="05050102010706020507" pitchFamily="18" charset="2"/>
              </a:rPr>
              <a:t>p</a:t>
            </a:r>
            <a:r>
              <a:rPr lang="en-US" altLang="es-PE" i="1" baseline="-25000"/>
              <a:t>2</a:t>
            </a:r>
            <a:r>
              <a:rPr lang="en-US" altLang="es-PE" i="1"/>
              <a:t>z</a:t>
            </a:r>
            <a:r>
              <a:rPr lang="en-US" altLang="es-PE" i="1" baseline="-25000"/>
              <a:t>2</a:t>
            </a:r>
            <a:r>
              <a:rPr lang="en-US" altLang="es-PE" i="1"/>
              <a:t> + v</a:t>
            </a:r>
            <a:r>
              <a:rPr lang="en-US" altLang="es-PE" i="1" baseline="-25000"/>
              <a:t>2</a:t>
            </a:r>
            <a:r>
              <a:rPr lang="en-US" altLang="es-PE"/>
              <a:t>, where </a:t>
            </a:r>
            <a:r>
              <a:rPr lang="en-US" altLang="es-PE" i="1">
                <a:latin typeface="Symbol" panose="05050102010706020507" pitchFamily="18" charset="2"/>
              </a:rPr>
              <a:t>p</a:t>
            </a:r>
            <a:r>
              <a:rPr lang="en-US" altLang="es-PE" i="1" baseline="-25000"/>
              <a:t>2</a:t>
            </a:r>
            <a:r>
              <a:rPr lang="en-US" altLang="es-PE" i="1"/>
              <a:t> </a:t>
            </a:r>
            <a:r>
              <a:rPr lang="en-US" altLang="es-PE">
                <a:cs typeface="Times New Roman" panose="02020603050405020304" pitchFamily="18" charset="0"/>
              </a:rPr>
              <a:t>≠ 0</a:t>
            </a:r>
          </a:p>
          <a:p>
            <a:pPr>
              <a:lnSpc>
                <a:spcPct val="90000"/>
              </a:lnSpc>
            </a:pPr>
            <a:r>
              <a:rPr lang="en-US" altLang="es-PE">
                <a:cs typeface="Times New Roman" panose="02020603050405020304" pitchFamily="18" charset="0"/>
              </a:rPr>
              <a:t> This reduced form equation regresses the endogenous variable on all exogenous ones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7AE382D4-F723-459F-A33C-5CFD32749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69F3300E-9B27-4E95-8B8B-1DC0CF6B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B2FD-8E90-4B5A-86C6-079C32C1F429}" type="slidenum">
              <a:rPr lang="en-US" altLang="es-PE"/>
              <a:pPr/>
              <a:t>11</a:t>
            </a:fld>
            <a:endParaRPr lang="en-US" altLang="es-PE"/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99CCC332-4BF8-4D48-BE02-0DAD135C4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Two Stage Least Squares (2SLS)</a:t>
            </a:r>
          </a:p>
        </p:txBody>
      </p:sp>
      <p:sp>
        <p:nvSpPr>
          <p:cNvPr id="11469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5D9188E-77F3-4858-ABAB-82FD4DCF8C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It’s possible to have multiple instruments</a:t>
            </a:r>
          </a:p>
          <a:p>
            <a:r>
              <a:rPr lang="en-US" altLang="es-PE"/>
              <a:t> Consider our original structural model, and let </a:t>
            </a:r>
            <a:r>
              <a:rPr lang="en-US" altLang="es-PE" i="1"/>
              <a:t>y</a:t>
            </a:r>
            <a:r>
              <a:rPr lang="en-US" altLang="es-PE" i="1" baseline="-25000"/>
              <a:t>2</a:t>
            </a:r>
            <a:r>
              <a:rPr lang="en-US" altLang="es-PE" i="1"/>
              <a:t> = </a:t>
            </a:r>
            <a:r>
              <a:rPr lang="en-US" altLang="es-PE" i="1">
                <a:latin typeface="Symbol" panose="05050102010706020507" pitchFamily="18" charset="2"/>
              </a:rPr>
              <a:t>p</a:t>
            </a:r>
            <a:r>
              <a:rPr lang="en-US" altLang="es-PE" i="1" baseline="-25000"/>
              <a:t>0</a:t>
            </a:r>
            <a:r>
              <a:rPr lang="en-US" altLang="es-PE" i="1"/>
              <a:t> + </a:t>
            </a:r>
            <a:r>
              <a:rPr lang="en-US" altLang="es-PE" i="1">
                <a:latin typeface="Symbol" panose="05050102010706020507" pitchFamily="18" charset="2"/>
              </a:rPr>
              <a:t>p</a:t>
            </a:r>
            <a:r>
              <a:rPr lang="en-US" altLang="es-PE" i="1" baseline="-25000"/>
              <a:t>1</a:t>
            </a:r>
            <a:r>
              <a:rPr lang="en-US" altLang="es-PE" i="1"/>
              <a:t>z</a:t>
            </a:r>
            <a:r>
              <a:rPr lang="en-US" altLang="es-PE" i="1" baseline="-25000"/>
              <a:t>1</a:t>
            </a:r>
            <a:r>
              <a:rPr lang="en-US" altLang="es-PE" i="1"/>
              <a:t> + </a:t>
            </a:r>
            <a:r>
              <a:rPr lang="en-US" altLang="es-PE" i="1">
                <a:latin typeface="Symbol" panose="05050102010706020507" pitchFamily="18" charset="2"/>
              </a:rPr>
              <a:t>p</a:t>
            </a:r>
            <a:r>
              <a:rPr lang="en-US" altLang="es-PE" i="1" baseline="-25000"/>
              <a:t>2</a:t>
            </a:r>
            <a:r>
              <a:rPr lang="en-US" altLang="es-PE" i="1"/>
              <a:t>z</a:t>
            </a:r>
            <a:r>
              <a:rPr lang="en-US" altLang="es-PE" i="1" baseline="-25000"/>
              <a:t>2</a:t>
            </a:r>
            <a:r>
              <a:rPr lang="en-US" altLang="es-PE" i="1"/>
              <a:t> + </a:t>
            </a:r>
            <a:r>
              <a:rPr lang="en-US" altLang="es-PE" i="1">
                <a:latin typeface="Symbol" panose="05050102010706020507" pitchFamily="18" charset="2"/>
              </a:rPr>
              <a:t>p</a:t>
            </a:r>
            <a:r>
              <a:rPr lang="en-US" altLang="es-PE" i="1" baseline="-25000"/>
              <a:t>3</a:t>
            </a:r>
            <a:r>
              <a:rPr lang="en-US" altLang="es-PE" i="1"/>
              <a:t>z</a:t>
            </a:r>
            <a:r>
              <a:rPr lang="en-US" altLang="es-PE" i="1" baseline="-25000"/>
              <a:t>3</a:t>
            </a:r>
            <a:r>
              <a:rPr lang="en-US" altLang="es-PE" i="1"/>
              <a:t> + v</a:t>
            </a:r>
            <a:r>
              <a:rPr lang="en-US" altLang="es-PE" i="1" baseline="-25000"/>
              <a:t>2</a:t>
            </a:r>
            <a:endParaRPr lang="en-US" altLang="es-PE"/>
          </a:p>
          <a:p>
            <a:r>
              <a:rPr lang="en-US" altLang="es-PE"/>
              <a:t> Here we’re assuming that both </a:t>
            </a:r>
            <a:r>
              <a:rPr lang="en-US" altLang="es-PE" i="1"/>
              <a:t>z</a:t>
            </a:r>
            <a:r>
              <a:rPr lang="en-US" altLang="es-PE" i="1" baseline="-25000"/>
              <a:t>2</a:t>
            </a:r>
            <a:r>
              <a:rPr lang="en-US" altLang="es-PE"/>
              <a:t> and </a:t>
            </a:r>
            <a:r>
              <a:rPr lang="en-US" altLang="es-PE" i="1"/>
              <a:t>z</a:t>
            </a:r>
            <a:r>
              <a:rPr lang="en-US" altLang="es-PE" i="1" baseline="-25000"/>
              <a:t>3</a:t>
            </a:r>
            <a:r>
              <a:rPr lang="en-US" altLang="es-PE"/>
              <a:t> are valid instruments – they do not appear in the structural model and are uncorrelated with the structural error term, </a:t>
            </a:r>
            <a:r>
              <a:rPr lang="en-US" altLang="es-PE" i="1"/>
              <a:t>u</a:t>
            </a:r>
            <a:r>
              <a:rPr lang="en-US" altLang="es-PE" i="1" baseline="-25000"/>
              <a:t>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FE11CB01-44ED-4FC8-8611-74D8BEEF3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5E7C6044-9161-4323-91F8-76A408019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1DF7-A9FC-4188-8AF0-ED0977586FE2}" type="slidenum">
              <a:rPr lang="en-US" altLang="es-PE"/>
              <a:pPr/>
              <a:t>12</a:t>
            </a:fld>
            <a:endParaRPr lang="en-US" altLang="es-PE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A4AAAFAE-42DF-49D1-88D5-2C5FBF7010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Best Instrument</a:t>
            </a:r>
          </a:p>
        </p:txBody>
      </p:sp>
      <p:sp>
        <p:nvSpPr>
          <p:cNvPr id="11571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9093080-9A11-4D32-962A-C9D804FDC7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Could use either </a:t>
            </a:r>
            <a:r>
              <a:rPr lang="en-US" altLang="es-PE" i="1"/>
              <a:t>z</a:t>
            </a:r>
            <a:r>
              <a:rPr lang="en-US" altLang="es-PE" i="1" baseline="-25000"/>
              <a:t>2</a:t>
            </a:r>
            <a:r>
              <a:rPr lang="en-US" altLang="es-PE"/>
              <a:t> or </a:t>
            </a:r>
            <a:r>
              <a:rPr lang="en-US" altLang="es-PE" i="1"/>
              <a:t>z</a:t>
            </a:r>
            <a:r>
              <a:rPr lang="en-US" altLang="es-PE" i="1" baseline="-25000"/>
              <a:t>3</a:t>
            </a:r>
            <a:r>
              <a:rPr lang="en-US" altLang="es-PE"/>
              <a:t> as an instrument</a:t>
            </a:r>
          </a:p>
          <a:p>
            <a:pPr>
              <a:lnSpc>
                <a:spcPct val="90000"/>
              </a:lnSpc>
            </a:pPr>
            <a:r>
              <a:rPr lang="en-US" altLang="es-PE"/>
              <a:t> The best instrument is a linear combination of all of the exogenous variables, </a:t>
            </a:r>
            <a:r>
              <a:rPr lang="en-US" altLang="es-PE" i="1"/>
              <a:t>y</a:t>
            </a:r>
            <a:r>
              <a:rPr lang="en-US" altLang="es-PE" i="1" baseline="-25000"/>
              <a:t>2</a:t>
            </a:r>
            <a:r>
              <a:rPr lang="en-US" altLang="es-PE" i="1"/>
              <a:t>* = </a:t>
            </a:r>
            <a:r>
              <a:rPr lang="en-US" altLang="es-PE" i="1">
                <a:latin typeface="Symbol" panose="05050102010706020507" pitchFamily="18" charset="2"/>
              </a:rPr>
              <a:t>p</a:t>
            </a:r>
            <a:r>
              <a:rPr lang="en-US" altLang="es-PE" i="1" baseline="-25000"/>
              <a:t>0</a:t>
            </a:r>
            <a:r>
              <a:rPr lang="en-US" altLang="es-PE" i="1"/>
              <a:t> + </a:t>
            </a:r>
            <a:r>
              <a:rPr lang="en-US" altLang="es-PE" i="1">
                <a:latin typeface="Symbol" panose="05050102010706020507" pitchFamily="18" charset="2"/>
              </a:rPr>
              <a:t>p</a:t>
            </a:r>
            <a:r>
              <a:rPr lang="en-US" altLang="es-PE" i="1" baseline="-25000"/>
              <a:t>1</a:t>
            </a:r>
            <a:r>
              <a:rPr lang="en-US" altLang="es-PE" i="1"/>
              <a:t>z</a:t>
            </a:r>
            <a:r>
              <a:rPr lang="en-US" altLang="es-PE" i="1" baseline="-25000"/>
              <a:t>1</a:t>
            </a:r>
            <a:r>
              <a:rPr lang="en-US" altLang="es-PE" i="1"/>
              <a:t> + </a:t>
            </a:r>
            <a:r>
              <a:rPr lang="en-US" altLang="es-PE" i="1">
                <a:latin typeface="Symbol" panose="05050102010706020507" pitchFamily="18" charset="2"/>
              </a:rPr>
              <a:t>p</a:t>
            </a:r>
            <a:r>
              <a:rPr lang="en-US" altLang="es-PE" i="1" baseline="-25000"/>
              <a:t>2</a:t>
            </a:r>
            <a:r>
              <a:rPr lang="en-US" altLang="es-PE" i="1"/>
              <a:t>z</a:t>
            </a:r>
            <a:r>
              <a:rPr lang="en-US" altLang="es-PE" i="1" baseline="-25000"/>
              <a:t>2</a:t>
            </a:r>
            <a:r>
              <a:rPr lang="en-US" altLang="es-PE" i="1"/>
              <a:t> + </a:t>
            </a:r>
            <a:r>
              <a:rPr lang="en-US" altLang="es-PE" i="1">
                <a:latin typeface="Symbol" panose="05050102010706020507" pitchFamily="18" charset="2"/>
              </a:rPr>
              <a:t>p</a:t>
            </a:r>
            <a:r>
              <a:rPr lang="en-US" altLang="es-PE" i="1" baseline="-25000"/>
              <a:t>3</a:t>
            </a:r>
            <a:r>
              <a:rPr lang="en-US" altLang="es-PE" i="1"/>
              <a:t>z</a:t>
            </a:r>
            <a:r>
              <a:rPr lang="en-US" altLang="es-PE" i="1" baseline="-25000"/>
              <a:t>3</a:t>
            </a:r>
            <a:r>
              <a:rPr lang="en-US" altLang="es-PE" i="1"/>
              <a:t> </a:t>
            </a:r>
            <a:endParaRPr lang="en-US" altLang="es-PE"/>
          </a:p>
          <a:p>
            <a:pPr>
              <a:lnSpc>
                <a:spcPct val="90000"/>
              </a:lnSpc>
            </a:pPr>
            <a:r>
              <a:rPr lang="en-US" altLang="es-PE"/>
              <a:t> We can estimate </a:t>
            </a:r>
            <a:r>
              <a:rPr lang="en-US" altLang="es-PE" i="1"/>
              <a:t>y</a:t>
            </a:r>
            <a:r>
              <a:rPr lang="en-US" altLang="es-PE" i="1" baseline="-25000"/>
              <a:t>2</a:t>
            </a:r>
            <a:r>
              <a:rPr lang="en-US" altLang="es-PE" i="1"/>
              <a:t>* </a:t>
            </a:r>
            <a:r>
              <a:rPr lang="en-US" altLang="es-PE"/>
              <a:t> by regressing </a:t>
            </a:r>
            <a:r>
              <a:rPr lang="en-US" altLang="es-PE" i="1"/>
              <a:t>y</a:t>
            </a:r>
            <a:r>
              <a:rPr lang="en-US" altLang="es-PE" i="1" baseline="-25000"/>
              <a:t>2</a:t>
            </a:r>
            <a:r>
              <a:rPr lang="en-US" altLang="es-PE"/>
              <a:t> on </a:t>
            </a:r>
            <a:r>
              <a:rPr lang="en-US" altLang="es-PE" i="1"/>
              <a:t>z</a:t>
            </a:r>
            <a:r>
              <a:rPr lang="en-US" altLang="es-PE" i="1" baseline="-25000"/>
              <a:t>1</a:t>
            </a:r>
            <a:r>
              <a:rPr lang="en-US" altLang="es-PE" i="1"/>
              <a:t>, z</a:t>
            </a:r>
            <a:r>
              <a:rPr lang="en-US" altLang="es-PE" i="1" baseline="-25000"/>
              <a:t>2</a:t>
            </a:r>
            <a:r>
              <a:rPr lang="en-US" altLang="es-PE"/>
              <a:t> and </a:t>
            </a:r>
            <a:r>
              <a:rPr lang="en-US" altLang="es-PE" i="1"/>
              <a:t>z</a:t>
            </a:r>
            <a:r>
              <a:rPr lang="en-US" altLang="es-PE" i="1" baseline="-25000"/>
              <a:t>3</a:t>
            </a:r>
            <a:r>
              <a:rPr lang="en-US" altLang="es-PE"/>
              <a:t> – can call this the first stage</a:t>
            </a:r>
          </a:p>
          <a:p>
            <a:pPr>
              <a:lnSpc>
                <a:spcPct val="90000"/>
              </a:lnSpc>
            </a:pPr>
            <a:r>
              <a:rPr lang="en-US" altLang="es-PE"/>
              <a:t> If then substitute </a:t>
            </a:r>
            <a:r>
              <a:rPr lang="en-US" altLang="es-PE" i="1">
                <a:cs typeface="Times New Roman" panose="02020603050405020304" pitchFamily="18" charset="0"/>
              </a:rPr>
              <a:t>ŷ</a:t>
            </a:r>
            <a:r>
              <a:rPr lang="en-US" altLang="es-PE" i="1" baseline="-25000">
                <a:cs typeface="Times New Roman" panose="02020603050405020304" pitchFamily="18" charset="0"/>
              </a:rPr>
              <a:t>2</a:t>
            </a:r>
            <a:r>
              <a:rPr lang="en-US" altLang="es-PE">
                <a:cs typeface="Times New Roman" panose="02020603050405020304" pitchFamily="18" charset="0"/>
              </a:rPr>
              <a:t> for </a:t>
            </a:r>
            <a:r>
              <a:rPr lang="en-US" altLang="es-PE" i="1">
                <a:cs typeface="Times New Roman" panose="02020603050405020304" pitchFamily="18" charset="0"/>
              </a:rPr>
              <a:t>y</a:t>
            </a:r>
            <a:r>
              <a:rPr lang="en-US" altLang="es-PE" i="1" baseline="-25000">
                <a:cs typeface="Times New Roman" panose="02020603050405020304" pitchFamily="18" charset="0"/>
              </a:rPr>
              <a:t>2</a:t>
            </a:r>
            <a:r>
              <a:rPr lang="en-US" altLang="es-PE">
                <a:cs typeface="Times New Roman" panose="02020603050405020304" pitchFamily="18" charset="0"/>
              </a:rPr>
              <a:t> in the structural model, get same coefficient as IV</a:t>
            </a:r>
            <a:endParaRPr lang="en-US" altLang="es-PE" i="1" baseline="-25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6AC7947F-EA81-45DA-93F8-04453404A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A84EAFE-9B1E-4119-B2E5-77CB30E7B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3FFD8-21AC-4EB0-AB5E-53FFCD48FDDA}" type="slidenum">
              <a:rPr lang="en-US" altLang="es-PE"/>
              <a:pPr/>
              <a:t>13</a:t>
            </a:fld>
            <a:endParaRPr lang="en-US" altLang="es-PE"/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28398D21-D902-4A6F-B869-C4680D35A1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More on 2SLS</a:t>
            </a:r>
          </a:p>
        </p:txBody>
      </p:sp>
      <p:sp>
        <p:nvSpPr>
          <p:cNvPr id="11673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44C21FF-6CF1-4726-A1C9-DC87D2D03C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While the coefficients are the same, the standard errors from doing 2SLS by hand are incorrect, so let Stata do it for you</a:t>
            </a:r>
          </a:p>
          <a:p>
            <a:r>
              <a:rPr lang="en-US" altLang="es-PE"/>
              <a:t> Method extends to multiple endogenous variables – need to be sure that we have at least as many excluded exogenous variables (instruments) as there are endogenous variables in the structural equation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4D6F5AD4-4DFF-4099-B383-EA630D7D7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96F623FC-E629-408C-AD14-56C862D9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FFFC7-28E6-4FB7-966A-D1661E7BF7F7}" type="slidenum">
              <a:rPr lang="en-US" altLang="es-PE"/>
              <a:pPr/>
              <a:t>14</a:t>
            </a:fld>
            <a:endParaRPr lang="en-US" altLang="es-PE"/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3CEF6143-CEA9-40CF-AFBD-D2419F67F5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Addressing Errors-in-Variables with IV Estimation</a:t>
            </a:r>
          </a:p>
        </p:txBody>
      </p:sp>
      <p:sp>
        <p:nvSpPr>
          <p:cNvPr id="11776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0AC7FA1-5FEE-4826-8A39-12F5232944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Remember the classical errors-in-variables problem where we observe </a:t>
            </a:r>
            <a:r>
              <a:rPr lang="en-US" altLang="es-PE" i="1"/>
              <a:t>x</a:t>
            </a:r>
            <a:r>
              <a:rPr lang="en-US" altLang="es-PE" i="1" baseline="-25000"/>
              <a:t>1</a:t>
            </a:r>
            <a:r>
              <a:rPr lang="en-US" altLang="es-PE"/>
              <a:t> instead of </a:t>
            </a:r>
            <a:r>
              <a:rPr lang="en-US" altLang="es-PE" i="1"/>
              <a:t>x</a:t>
            </a:r>
            <a:r>
              <a:rPr lang="en-US" altLang="es-PE" i="1" baseline="-25000"/>
              <a:t>1</a:t>
            </a:r>
            <a:r>
              <a:rPr lang="en-US" altLang="es-PE" i="1"/>
              <a:t>* </a:t>
            </a:r>
            <a:endParaRPr lang="en-US" altLang="es-PE"/>
          </a:p>
          <a:p>
            <a:r>
              <a:rPr lang="en-US" altLang="es-PE"/>
              <a:t> Where  </a:t>
            </a:r>
            <a:r>
              <a:rPr lang="en-US" altLang="es-PE" i="1"/>
              <a:t>x</a:t>
            </a:r>
            <a:r>
              <a:rPr lang="en-US" altLang="es-PE" i="1" baseline="-25000"/>
              <a:t>1</a:t>
            </a:r>
            <a:r>
              <a:rPr lang="en-US" altLang="es-PE" i="1"/>
              <a:t> = x</a:t>
            </a:r>
            <a:r>
              <a:rPr lang="en-US" altLang="es-PE" i="1" baseline="-25000"/>
              <a:t>1</a:t>
            </a:r>
            <a:r>
              <a:rPr lang="en-US" altLang="es-PE" i="1"/>
              <a:t>* + e</a:t>
            </a:r>
            <a:r>
              <a:rPr lang="en-US" altLang="es-PE" i="1" baseline="-25000"/>
              <a:t>1</a:t>
            </a:r>
            <a:r>
              <a:rPr lang="en-US" altLang="es-PE"/>
              <a:t>, and </a:t>
            </a:r>
            <a:r>
              <a:rPr lang="en-US" altLang="es-PE" i="1"/>
              <a:t>e</a:t>
            </a:r>
            <a:r>
              <a:rPr lang="en-US" altLang="es-PE" i="1" baseline="-25000"/>
              <a:t>1</a:t>
            </a:r>
            <a:r>
              <a:rPr lang="en-US" altLang="es-PE"/>
              <a:t> is uncorrelated with </a:t>
            </a:r>
            <a:r>
              <a:rPr lang="en-US" altLang="es-PE" i="1"/>
              <a:t>x</a:t>
            </a:r>
            <a:r>
              <a:rPr lang="en-US" altLang="es-PE" i="1" baseline="-25000"/>
              <a:t>1</a:t>
            </a:r>
            <a:r>
              <a:rPr lang="en-US" altLang="es-PE" i="1"/>
              <a:t>*</a:t>
            </a:r>
            <a:r>
              <a:rPr lang="en-US" altLang="es-PE"/>
              <a:t> and </a:t>
            </a:r>
            <a:r>
              <a:rPr lang="en-US" altLang="es-PE" i="1"/>
              <a:t>x</a:t>
            </a:r>
            <a:r>
              <a:rPr lang="en-US" altLang="es-PE" i="1" baseline="-25000"/>
              <a:t>2</a:t>
            </a:r>
            <a:endParaRPr lang="en-US" altLang="es-PE"/>
          </a:p>
          <a:p>
            <a:r>
              <a:rPr lang="en-US" altLang="es-PE"/>
              <a:t> If there is a </a:t>
            </a:r>
            <a:r>
              <a:rPr lang="en-US" altLang="es-PE" i="1"/>
              <a:t>z</a:t>
            </a:r>
            <a:r>
              <a:rPr lang="en-US" altLang="es-PE"/>
              <a:t>, such that Corr(</a:t>
            </a:r>
            <a:r>
              <a:rPr lang="en-US" altLang="es-PE" i="1"/>
              <a:t>z,u</a:t>
            </a:r>
            <a:r>
              <a:rPr lang="en-US" altLang="es-PE"/>
              <a:t>) = 0 and Corr(</a:t>
            </a:r>
            <a:r>
              <a:rPr lang="en-US" altLang="es-PE" i="1"/>
              <a:t>z,x</a:t>
            </a:r>
            <a:r>
              <a:rPr lang="en-US" altLang="es-PE" i="1" baseline="-25000"/>
              <a:t>1</a:t>
            </a:r>
            <a:r>
              <a:rPr lang="en-US" altLang="es-PE"/>
              <a:t>) </a:t>
            </a:r>
            <a:r>
              <a:rPr lang="en-US" altLang="es-PE">
                <a:cs typeface="Times New Roman" panose="02020603050405020304" pitchFamily="18" charset="0"/>
              </a:rPr>
              <a:t>≠ 0, then</a:t>
            </a:r>
          </a:p>
          <a:p>
            <a:r>
              <a:rPr lang="en-US" altLang="es-PE">
                <a:cs typeface="Times New Roman" panose="02020603050405020304" pitchFamily="18" charset="0"/>
              </a:rPr>
              <a:t> IV will remove the attenuation bias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6D05BFBA-0187-4EA0-9A26-A4CD6D5D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1DDEBE7A-2A1B-4DBB-91CD-5BFD06A4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06CC-8A85-4DA8-B213-99083F8019E0}" type="slidenum">
              <a:rPr lang="en-US" altLang="es-PE"/>
              <a:pPr/>
              <a:t>15</a:t>
            </a:fld>
            <a:endParaRPr lang="en-US" altLang="es-PE"/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2C1258CB-7928-4C09-968B-B1EECB4F29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Testing for Endogeneity</a:t>
            </a:r>
          </a:p>
        </p:txBody>
      </p:sp>
      <p:sp>
        <p:nvSpPr>
          <p:cNvPr id="11878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6CD4CF5-F753-4654-8B37-5E27A77B25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Since OLS is preferred to IV if we do not have an endogeneity problem, then we’d like to be able to test for endogeneity</a:t>
            </a:r>
          </a:p>
          <a:p>
            <a:r>
              <a:rPr lang="en-US" altLang="es-PE"/>
              <a:t> If we do not have endogeneity, both OLS and IV are consistent</a:t>
            </a:r>
          </a:p>
          <a:p>
            <a:r>
              <a:rPr lang="en-US" altLang="es-PE"/>
              <a:t> Idea of Hausman test is to see if the estimates from OLS and IV are different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76F7787D-99A8-4E15-A45E-700505F84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D4A8232F-6E8F-4D5C-B4A7-2E2EF7AF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2097-FDC5-47E5-8BC6-257C09ADC910}" type="slidenum">
              <a:rPr lang="en-US" altLang="es-PE"/>
              <a:pPr/>
              <a:t>16</a:t>
            </a:fld>
            <a:endParaRPr lang="en-US" altLang="es-PE"/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1E1463A6-4C27-429D-9FD2-205F541B8E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Testing for Endogeneity (cont)</a:t>
            </a:r>
          </a:p>
        </p:txBody>
      </p:sp>
      <p:sp>
        <p:nvSpPr>
          <p:cNvPr id="11981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F0D9EFC-DDCA-4CEC-973F-34CFB9F457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While it’s a good idea to see if IV and OLS have different implications, it’s easier to use a regression test for endogeneity</a:t>
            </a:r>
          </a:p>
          <a:p>
            <a:r>
              <a:rPr lang="en-US" altLang="es-PE"/>
              <a:t> If </a:t>
            </a:r>
            <a:r>
              <a:rPr lang="en-US" altLang="es-PE" i="1"/>
              <a:t>y</a:t>
            </a:r>
            <a:r>
              <a:rPr lang="en-US" altLang="es-PE" i="1" baseline="-25000"/>
              <a:t>2</a:t>
            </a:r>
            <a:r>
              <a:rPr lang="en-US" altLang="es-PE"/>
              <a:t> is endogenous, then </a:t>
            </a:r>
            <a:r>
              <a:rPr lang="en-US" altLang="es-PE" i="1"/>
              <a:t>v</a:t>
            </a:r>
            <a:r>
              <a:rPr lang="en-US" altLang="es-PE" i="1" baseline="-25000"/>
              <a:t>2</a:t>
            </a:r>
            <a:r>
              <a:rPr lang="en-US" altLang="es-PE"/>
              <a:t> (from the reduced form equation) and </a:t>
            </a:r>
            <a:r>
              <a:rPr lang="en-US" altLang="es-PE" i="1"/>
              <a:t>u</a:t>
            </a:r>
            <a:r>
              <a:rPr lang="en-US" altLang="es-PE" i="1" baseline="-25000"/>
              <a:t>1</a:t>
            </a:r>
            <a:r>
              <a:rPr lang="en-US" altLang="es-PE"/>
              <a:t> from the structural model will be correlated</a:t>
            </a:r>
          </a:p>
          <a:p>
            <a:r>
              <a:rPr lang="en-US" altLang="es-PE"/>
              <a:t> The test is based on this observation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E0CE5B78-ADA1-4E09-972E-25C1043DC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A36830B5-FE39-4453-94BF-D0EA3EEA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FC3F-492D-4E67-892F-11463E5D4A02}" type="slidenum">
              <a:rPr lang="en-US" altLang="es-PE"/>
              <a:pPr/>
              <a:t>17</a:t>
            </a:fld>
            <a:endParaRPr lang="en-US" altLang="es-PE"/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6DBCB6CA-75F2-4171-915F-4FA6F4C466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Testing for Endogeneity (cont)</a:t>
            </a:r>
          </a:p>
        </p:txBody>
      </p:sp>
      <p:sp>
        <p:nvSpPr>
          <p:cNvPr id="12083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75BD1BA-6ECF-4825-AE17-BD4EBC2714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Save the residuals from the first stage</a:t>
            </a:r>
          </a:p>
          <a:p>
            <a:pPr>
              <a:lnSpc>
                <a:spcPct val="90000"/>
              </a:lnSpc>
            </a:pPr>
            <a:r>
              <a:rPr lang="en-US" altLang="es-PE"/>
              <a:t> Include the residual in the structural equation (which of course has </a:t>
            </a:r>
            <a:r>
              <a:rPr lang="en-US" altLang="es-PE" i="1"/>
              <a:t>y</a:t>
            </a:r>
            <a:r>
              <a:rPr lang="en-US" altLang="es-PE" i="1" baseline="-25000"/>
              <a:t>2</a:t>
            </a:r>
            <a:r>
              <a:rPr lang="en-US" altLang="es-PE"/>
              <a:t> in it)</a:t>
            </a:r>
          </a:p>
          <a:p>
            <a:pPr>
              <a:lnSpc>
                <a:spcPct val="90000"/>
              </a:lnSpc>
            </a:pPr>
            <a:r>
              <a:rPr lang="en-US" altLang="es-PE"/>
              <a:t> If the coefficient on the residual is statistically different from zero, reject the null of exogeneity</a:t>
            </a:r>
          </a:p>
          <a:p>
            <a:pPr>
              <a:lnSpc>
                <a:spcPct val="90000"/>
              </a:lnSpc>
            </a:pPr>
            <a:r>
              <a:rPr lang="en-US" altLang="es-PE"/>
              <a:t> If multiple endogenous variables, jointly test the residuals from each first stage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EA2F0CBC-7E66-4B0F-909C-602F3755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00082F44-D45B-434D-8389-E05D568D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9BD5-053D-4A68-BDFE-D129F15831B0}" type="slidenum">
              <a:rPr lang="en-US" altLang="es-PE"/>
              <a:pPr/>
              <a:t>18</a:t>
            </a:fld>
            <a:endParaRPr lang="en-US" altLang="es-PE"/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1836F501-F4CF-4D39-B559-660A7B81AE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Testing Overidentifying Restrictions</a:t>
            </a:r>
          </a:p>
        </p:txBody>
      </p:sp>
      <p:sp>
        <p:nvSpPr>
          <p:cNvPr id="12185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39215FF-A3D1-434F-9E8C-52C4EDEA69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If there is just one instrument for our endogenous variable, we can’t test whether the instrument is uncorrelated with the error</a:t>
            </a:r>
          </a:p>
          <a:p>
            <a:pPr>
              <a:lnSpc>
                <a:spcPct val="90000"/>
              </a:lnSpc>
            </a:pPr>
            <a:r>
              <a:rPr lang="en-US" altLang="es-PE"/>
              <a:t> We say the model is just identified</a:t>
            </a:r>
          </a:p>
          <a:p>
            <a:pPr>
              <a:lnSpc>
                <a:spcPct val="90000"/>
              </a:lnSpc>
            </a:pPr>
            <a:r>
              <a:rPr lang="en-US" altLang="es-PE"/>
              <a:t> If we have multiple instruments, it is possible to test the overidentifying restrictions – to see if some of the instruments are correlated with the error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s-P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90AA5122-A963-43E9-A85E-861FBCB6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6F38CCE8-6EBE-4A18-B03F-9F0BC8C37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F9A7E-BEFF-4A40-BA0D-2C939D241054}" type="slidenum">
              <a:rPr lang="en-US" altLang="es-PE"/>
              <a:pPr/>
              <a:t>19</a:t>
            </a:fld>
            <a:endParaRPr lang="en-US" altLang="es-PE"/>
          </a:p>
        </p:txBody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CC35F465-D0C1-41A5-9A0A-EFD78A25CE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The OverID Test</a:t>
            </a:r>
          </a:p>
        </p:txBody>
      </p:sp>
      <p:sp>
        <p:nvSpPr>
          <p:cNvPr id="12288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9923830-985B-43A5-A886-9A2A6F57FF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Estimate the structural model using IV and obtain the residuals</a:t>
            </a:r>
          </a:p>
          <a:p>
            <a:r>
              <a:rPr lang="en-US" altLang="es-PE"/>
              <a:t> Regress the residuals on all the exogenous variables and obtain the </a:t>
            </a:r>
            <a:r>
              <a:rPr lang="en-US" altLang="es-PE" i="1"/>
              <a:t>R</a:t>
            </a:r>
            <a:r>
              <a:rPr lang="en-US" altLang="es-PE" i="1" baseline="30000"/>
              <a:t>2</a:t>
            </a:r>
            <a:r>
              <a:rPr lang="en-US" altLang="es-PE"/>
              <a:t> to form </a:t>
            </a:r>
            <a:r>
              <a:rPr lang="en-US" altLang="es-PE" i="1"/>
              <a:t>nR</a:t>
            </a:r>
            <a:r>
              <a:rPr lang="en-US" altLang="es-PE" i="1" baseline="30000"/>
              <a:t>2</a:t>
            </a:r>
            <a:endParaRPr lang="en-US" altLang="es-PE" i="1"/>
          </a:p>
          <a:p>
            <a:r>
              <a:rPr lang="en-US" altLang="es-PE"/>
              <a:t> Under the null that all instruments are uncorrelated with the error, LM ~ </a:t>
            </a:r>
            <a:r>
              <a:rPr lang="en-US" altLang="es-PE">
                <a:latin typeface="Symbol" panose="05050102010706020507" pitchFamily="18" charset="2"/>
              </a:rPr>
              <a:t>c</a:t>
            </a:r>
            <a:r>
              <a:rPr lang="en-US" altLang="es-PE" baseline="-25000"/>
              <a:t>q</a:t>
            </a:r>
            <a:r>
              <a:rPr lang="en-US" altLang="es-PE" baseline="30000"/>
              <a:t>2</a:t>
            </a:r>
            <a:r>
              <a:rPr lang="en-US" altLang="es-PE"/>
              <a:t> where </a:t>
            </a:r>
            <a:r>
              <a:rPr lang="en-US" altLang="es-PE" i="1"/>
              <a:t>q</a:t>
            </a:r>
            <a:r>
              <a:rPr lang="en-US" altLang="es-PE"/>
              <a:t> is the number of extra instruments</a:t>
            </a:r>
            <a:endParaRPr lang="en-US" altLang="es-PE" i="1" baseline="30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3F82F539-1D82-4192-A9AA-B3C952CBC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8D45507C-7A23-4B4C-9CF1-90266BB0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969E0-E128-4260-B321-6EEE6229F2A8}" type="slidenum">
              <a:rPr lang="en-US" altLang="es-PE"/>
              <a:pPr/>
              <a:t>2</a:t>
            </a:fld>
            <a:endParaRPr lang="en-US" altLang="es-PE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0C513333-4A16-4184-83A7-7B3F87CB78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Why Use Instrumental Variables?</a:t>
            </a:r>
          </a:p>
        </p:txBody>
      </p:sp>
      <p:sp>
        <p:nvSpPr>
          <p:cNvPr id="10342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A4CA057-68E0-4CB7-9A60-DB58881470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Instrumental Variables (IV) estimation is used when your model has endogenous </a:t>
            </a:r>
            <a:r>
              <a:rPr lang="en-US" altLang="es-PE" i="1"/>
              <a:t>x</a:t>
            </a:r>
            <a:r>
              <a:rPr lang="en-US" altLang="es-PE"/>
              <a:t>’s</a:t>
            </a:r>
          </a:p>
          <a:p>
            <a:r>
              <a:rPr lang="en-US" altLang="es-PE"/>
              <a:t> That is, whenever Cov(</a:t>
            </a:r>
            <a:r>
              <a:rPr lang="en-US" altLang="es-PE" i="1"/>
              <a:t>x,u</a:t>
            </a:r>
            <a:r>
              <a:rPr lang="en-US" altLang="es-PE"/>
              <a:t>) </a:t>
            </a:r>
            <a:r>
              <a:rPr lang="en-US" altLang="es-PE">
                <a:cs typeface="Times New Roman" panose="02020603050405020304" pitchFamily="18" charset="0"/>
              </a:rPr>
              <a:t>≠ 0 </a:t>
            </a:r>
            <a:endParaRPr lang="en-US" altLang="es-PE"/>
          </a:p>
          <a:p>
            <a:r>
              <a:rPr lang="en-US" altLang="es-PE"/>
              <a:t> Thus, IV can be used to address the problem of omitted variable bias</a:t>
            </a:r>
          </a:p>
          <a:p>
            <a:r>
              <a:rPr lang="en-US" altLang="es-PE"/>
              <a:t> Additionally, IV can be used to solve the classic errors-in-variables problem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933D56AA-E23D-4397-A613-0F51E7D5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E7AA3389-D1B5-4F7E-80BF-1321429B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8D55-7346-4268-8A84-6010D741967D}" type="slidenum">
              <a:rPr lang="en-US" altLang="es-PE"/>
              <a:pPr/>
              <a:t>20</a:t>
            </a:fld>
            <a:endParaRPr lang="en-US" altLang="es-PE"/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E797E4A5-F62A-470C-BFEB-D510058087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Testing for Heteroskedasticity</a:t>
            </a:r>
          </a:p>
        </p:txBody>
      </p:sp>
      <p:sp>
        <p:nvSpPr>
          <p:cNvPr id="12390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741D776-FFE6-43F8-89EE-0CBF60AD15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When using 2SLS, we need a slight adjustment to the Breusch-Pagan test</a:t>
            </a:r>
          </a:p>
          <a:p>
            <a:r>
              <a:rPr lang="en-US" altLang="es-PE"/>
              <a:t> Get the residuals from the IV estimation</a:t>
            </a:r>
          </a:p>
          <a:p>
            <a:r>
              <a:rPr lang="en-US" altLang="es-PE"/>
              <a:t> Regress these residuals squared on all of the exogenous variables in the model (including the instruments)</a:t>
            </a:r>
          </a:p>
          <a:p>
            <a:r>
              <a:rPr lang="en-US" altLang="es-PE"/>
              <a:t> Test for the joint significance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64788CE3-DCEC-4EAF-A82B-92FD599FE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A4A594FB-D30C-4BC9-99F2-9C2DC4BA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FD4C-BE2A-47D9-8F71-3BDA561BE012}" type="slidenum">
              <a:rPr lang="en-US" altLang="es-PE"/>
              <a:pPr/>
              <a:t>21</a:t>
            </a:fld>
            <a:endParaRPr lang="en-US" altLang="es-PE"/>
          </a:p>
        </p:txBody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ED95F686-EA57-4552-B0A9-B7C2AFCCB6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Testing for Serial Correlation</a:t>
            </a:r>
          </a:p>
        </p:txBody>
      </p:sp>
      <p:sp>
        <p:nvSpPr>
          <p:cNvPr id="12493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FAEFD33-D070-47E4-AD83-536F0C6EA3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When using 2SLS, we need a slight adjustment to the test for serial correlation</a:t>
            </a:r>
          </a:p>
          <a:p>
            <a:pPr>
              <a:lnSpc>
                <a:spcPct val="90000"/>
              </a:lnSpc>
            </a:pPr>
            <a:r>
              <a:rPr lang="en-US" altLang="es-PE"/>
              <a:t> Get the residuals from the IV estimation</a:t>
            </a:r>
          </a:p>
          <a:p>
            <a:pPr>
              <a:lnSpc>
                <a:spcPct val="90000"/>
              </a:lnSpc>
            </a:pPr>
            <a:r>
              <a:rPr lang="en-US" altLang="es-PE"/>
              <a:t> Re-estimate the structural model by 2SLS, including the lagged residuals, and using the same instruments as originally</a:t>
            </a:r>
          </a:p>
          <a:p>
            <a:pPr>
              <a:lnSpc>
                <a:spcPct val="90000"/>
              </a:lnSpc>
            </a:pPr>
            <a:r>
              <a:rPr lang="en-US" altLang="es-PE"/>
              <a:t> Can do 2SLS on a quasi-differenced model, using quasi-differenced instruments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9E5AC129-FA04-46DB-B011-D1388995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4F2B38CA-3E4B-42D9-ABF1-0DAC02C7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55526-7061-41FF-A691-62A1FF577E11}" type="slidenum">
              <a:rPr lang="en-US" altLang="es-PE"/>
              <a:pPr/>
              <a:t>3</a:t>
            </a:fld>
            <a:endParaRPr lang="en-US" altLang="es-PE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FDCDC313-7021-44AC-8D79-9BEA407B3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01000" cy="1143000"/>
          </a:xfrm>
        </p:spPr>
        <p:txBody>
          <a:bodyPr/>
          <a:lstStyle/>
          <a:p>
            <a:r>
              <a:rPr lang="en-US" altLang="es-PE"/>
              <a:t>What Is an Instrumental Variable?</a:t>
            </a:r>
          </a:p>
        </p:txBody>
      </p:sp>
      <p:sp>
        <p:nvSpPr>
          <p:cNvPr id="10445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EE479AF-1A1E-4449-9FC7-6BB5229283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In order for a variable, </a:t>
            </a:r>
            <a:r>
              <a:rPr lang="en-US" altLang="es-PE" i="1"/>
              <a:t>z</a:t>
            </a:r>
            <a:r>
              <a:rPr lang="en-US" altLang="es-PE"/>
              <a:t>, to serve as a valid instrument for </a:t>
            </a:r>
            <a:r>
              <a:rPr lang="en-US" altLang="es-PE" i="1"/>
              <a:t>x</a:t>
            </a:r>
            <a:r>
              <a:rPr lang="en-US" altLang="es-PE"/>
              <a:t>, the following must be true</a:t>
            </a:r>
          </a:p>
          <a:p>
            <a:r>
              <a:rPr lang="en-US" altLang="es-PE"/>
              <a:t> The instrument must be exogenous</a:t>
            </a:r>
          </a:p>
          <a:p>
            <a:r>
              <a:rPr lang="en-US" altLang="es-PE"/>
              <a:t> That is, Cov(</a:t>
            </a:r>
            <a:r>
              <a:rPr lang="en-US" altLang="es-PE" i="1"/>
              <a:t>z,u</a:t>
            </a:r>
            <a:r>
              <a:rPr lang="en-US" altLang="es-PE"/>
              <a:t>) = 0</a:t>
            </a:r>
          </a:p>
          <a:p>
            <a:r>
              <a:rPr lang="en-US" altLang="es-PE"/>
              <a:t> The instrument must be correlated with the endogenous variable </a:t>
            </a:r>
            <a:r>
              <a:rPr lang="en-US" altLang="es-PE" i="1"/>
              <a:t>x</a:t>
            </a:r>
            <a:endParaRPr lang="en-US" altLang="es-PE"/>
          </a:p>
          <a:p>
            <a:r>
              <a:rPr lang="en-US" altLang="es-PE"/>
              <a:t> That is, Cov(</a:t>
            </a:r>
            <a:r>
              <a:rPr lang="en-US" altLang="es-PE" i="1"/>
              <a:t>z,x</a:t>
            </a:r>
            <a:r>
              <a:rPr lang="en-US" altLang="es-PE"/>
              <a:t>) </a:t>
            </a:r>
            <a:r>
              <a:rPr lang="en-US" altLang="es-PE">
                <a:cs typeface="Times New Roman" panose="02020603050405020304" pitchFamily="18" charset="0"/>
              </a:rPr>
              <a:t>≠ 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F9124593-4090-4191-A295-1338F9F0F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AD23097B-485B-43A4-81EA-F8F845293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2F7-98F8-424F-A418-C153DE9C2C89}" type="slidenum">
              <a:rPr lang="en-US" altLang="es-PE"/>
              <a:pPr/>
              <a:t>4</a:t>
            </a:fld>
            <a:endParaRPr lang="en-US" altLang="es-PE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C10D02C8-A082-488B-AE32-4C43F0E75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More on Valid Instruments</a:t>
            </a:r>
          </a:p>
        </p:txBody>
      </p:sp>
      <p:sp>
        <p:nvSpPr>
          <p:cNvPr id="10547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7EFBB9F-6EF3-4273-A811-975F8A4F40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We have to use common sense and economic theory to decide if it makes sense to assume Cov(</a:t>
            </a:r>
            <a:r>
              <a:rPr lang="en-US" altLang="es-PE" i="1"/>
              <a:t>z,u</a:t>
            </a:r>
            <a:r>
              <a:rPr lang="en-US" altLang="es-PE"/>
              <a:t>) = 0</a:t>
            </a:r>
          </a:p>
          <a:p>
            <a:r>
              <a:rPr lang="en-US" altLang="es-PE"/>
              <a:t> We can test if Cov(</a:t>
            </a:r>
            <a:r>
              <a:rPr lang="en-US" altLang="es-PE" i="1"/>
              <a:t>z,x</a:t>
            </a:r>
            <a:r>
              <a:rPr lang="en-US" altLang="es-PE"/>
              <a:t>) </a:t>
            </a:r>
            <a:r>
              <a:rPr lang="en-US" altLang="es-PE">
                <a:cs typeface="Times New Roman" panose="02020603050405020304" pitchFamily="18" charset="0"/>
              </a:rPr>
              <a:t>≠ 0 </a:t>
            </a:r>
          </a:p>
          <a:p>
            <a:r>
              <a:rPr lang="en-US" altLang="es-PE">
                <a:cs typeface="Times New Roman" panose="02020603050405020304" pitchFamily="18" charset="0"/>
              </a:rPr>
              <a:t> Just testing H</a:t>
            </a:r>
            <a:r>
              <a:rPr lang="en-US" altLang="es-PE" baseline="-25000">
                <a:cs typeface="Times New Roman" panose="02020603050405020304" pitchFamily="18" charset="0"/>
              </a:rPr>
              <a:t>0</a:t>
            </a:r>
            <a:r>
              <a:rPr lang="en-US" altLang="es-PE">
                <a:cs typeface="Times New Roman" panose="02020603050405020304" pitchFamily="18" charset="0"/>
              </a:rPr>
              <a:t>: </a:t>
            </a:r>
            <a:r>
              <a:rPr lang="en-US" altLang="es-PE" i="1">
                <a:latin typeface="Symbol" panose="05050102010706020507" pitchFamily="18" charset="2"/>
                <a:cs typeface="Times New Roman" panose="02020603050405020304" pitchFamily="18" charset="0"/>
              </a:rPr>
              <a:t>p</a:t>
            </a:r>
            <a:r>
              <a:rPr lang="en-US" altLang="es-PE" i="1" baseline="-25000">
                <a:cs typeface="Times New Roman" panose="02020603050405020304" pitchFamily="18" charset="0"/>
              </a:rPr>
              <a:t>1</a:t>
            </a:r>
            <a:r>
              <a:rPr lang="en-US" altLang="es-PE">
                <a:cs typeface="Times New Roman" panose="02020603050405020304" pitchFamily="18" charset="0"/>
              </a:rPr>
              <a:t> = 0 in </a:t>
            </a:r>
            <a:r>
              <a:rPr lang="en-US" altLang="es-PE" i="1">
                <a:cs typeface="Times New Roman" panose="02020603050405020304" pitchFamily="18" charset="0"/>
              </a:rPr>
              <a:t>x = </a:t>
            </a:r>
            <a:r>
              <a:rPr lang="en-US" altLang="es-PE" i="1">
                <a:latin typeface="Symbol" panose="05050102010706020507" pitchFamily="18" charset="2"/>
                <a:cs typeface="Times New Roman" panose="02020603050405020304" pitchFamily="18" charset="0"/>
              </a:rPr>
              <a:t>p</a:t>
            </a:r>
            <a:r>
              <a:rPr lang="en-US" altLang="es-PE" i="1" baseline="-25000">
                <a:cs typeface="Times New Roman" panose="02020603050405020304" pitchFamily="18" charset="0"/>
              </a:rPr>
              <a:t>0</a:t>
            </a:r>
            <a:r>
              <a:rPr lang="en-US" altLang="es-PE" i="1">
                <a:cs typeface="Times New Roman" panose="02020603050405020304" pitchFamily="18" charset="0"/>
              </a:rPr>
              <a:t> + </a:t>
            </a:r>
            <a:r>
              <a:rPr lang="en-US" altLang="es-PE" i="1">
                <a:latin typeface="Symbol" panose="05050102010706020507" pitchFamily="18" charset="2"/>
                <a:cs typeface="Times New Roman" panose="02020603050405020304" pitchFamily="18" charset="0"/>
              </a:rPr>
              <a:t>p</a:t>
            </a:r>
            <a:r>
              <a:rPr lang="en-US" altLang="es-PE" i="1" baseline="-25000">
                <a:cs typeface="Times New Roman" panose="02020603050405020304" pitchFamily="18" charset="0"/>
              </a:rPr>
              <a:t>1</a:t>
            </a:r>
            <a:r>
              <a:rPr lang="en-US" altLang="es-PE" i="1">
                <a:cs typeface="Times New Roman" panose="02020603050405020304" pitchFamily="18" charset="0"/>
              </a:rPr>
              <a:t>z + v</a:t>
            </a:r>
            <a:endParaRPr lang="en-US" altLang="es-PE">
              <a:cs typeface="Times New Roman" panose="02020603050405020304" pitchFamily="18" charset="0"/>
            </a:endParaRPr>
          </a:p>
          <a:p>
            <a:r>
              <a:rPr lang="en-US" altLang="es-PE">
                <a:cs typeface="Times New Roman" panose="02020603050405020304" pitchFamily="18" charset="0"/>
              </a:rPr>
              <a:t> Sometimes refer to this regression as the first-stage regression</a:t>
            </a:r>
            <a:endParaRPr lang="en-US" altLang="es-PE" i="1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5">
            <a:extLst>
              <a:ext uri="{FF2B5EF4-FFF2-40B4-BE49-F238E27FC236}">
                <a16:creationId xmlns:a16="http://schemas.microsoft.com/office/drawing/2014/main" id="{6FCD584E-001A-46AA-B3B6-62C4BD4E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6">
            <a:extLst>
              <a:ext uri="{FF2B5EF4-FFF2-40B4-BE49-F238E27FC236}">
                <a16:creationId xmlns:a16="http://schemas.microsoft.com/office/drawing/2014/main" id="{C30D0D8A-2DC5-4AC1-974F-A0DC6DD5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2B8C-833D-4B49-8C23-C8F323D7018B}" type="slidenum">
              <a:rPr lang="en-US" altLang="es-PE"/>
              <a:pPr/>
              <a:t>5</a:t>
            </a:fld>
            <a:endParaRPr lang="en-US" altLang="es-PE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DDABCBE6-2B51-4957-9202-98BE4BEFAD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IV Estimation in the Simple Regression Case</a:t>
            </a:r>
          </a:p>
        </p:txBody>
      </p:sp>
      <p:sp>
        <p:nvSpPr>
          <p:cNvPr id="10752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3591DA4-B62F-49C1-8D43-B91FB7CB198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05000"/>
            <a:ext cx="77724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 sz="2800"/>
              <a:t> </a:t>
            </a:r>
            <a:r>
              <a:rPr lang="en-US" altLang="es-PE"/>
              <a:t>For </a:t>
            </a:r>
            <a:r>
              <a:rPr lang="en-US" altLang="es-PE" i="1"/>
              <a:t>y =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0</a:t>
            </a:r>
            <a:r>
              <a:rPr lang="en-US" altLang="es-PE" i="1"/>
              <a:t>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1</a:t>
            </a:r>
            <a:r>
              <a:rPr lang="en-US" altLang="es-PE" i="1"/>
              <a:t>x + u</a:t>
            </a:r>
            <a:r>
              <a:rPr lang="en-US" altLang="es-PE"/>
              <a:t>, and given our assumptions</a:t>
            </a:r>
          </a:p>
          <a:p>
            <a:pPr>
              <a:lnSpc>
                <a:spcPct val="90000"/>
              </a:lnSpc>
            </a:pPr>
            <a:r>
              <a:rPr lang="en-US" altLang="es-PE"/>
              <a:t> Cov(</a:t>
            </a:r>
            <a:r>
              <a:rPr lang="en-US" altLang="es-PE" i="1"/>
              <a:t>z,y</a:t>
            </a:r>
            <a:r>
              <a:rPr lang="en-US" altLang="es-PE"/>
              <a:t>) =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1</a:t>
            </a:r>
            <a:r>
              <a:rPr lang="en-US" altLang="es-PE"/>
              <a:t>Cov(</a:t>
            </a:r>
            <a:r>
              <a:rPr lang="en-US" altLang="es-PE" i="1"/>
              <a:t>z,x</a:t>
            </a:r>
            <a:r>
              <a:rPr lang="en-US" altLang="es-PE"/>
              <a:t>) + Cov(</a:t>
            </a:r>
            <a:r>
              <a:rPr lang="en-US" altLang="es-PE" i="1"/>
              <a:t>z,u</a:t>
            </a:r>
            <a:r>
              <a:rPr lang="en-US" altLang="es-PE"/>
              <a:t>), so</a:t>
            </a:r>
          </a:p>
          <a:p>
            <a:pPr>
              <a:lnSpc>
                <a:spcPct val="90000"/>
              </a:lnSpc>
            </a:pPr>
            <a:r>
              <a:rPr lang="en-US" altLang="es-PE"/>
              <a:t>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1</a:t>
            </a:r>
            <a:r>
              <a:rPr lang="en-US" altLang="es-PE"/>
              <a:t> = Cov(</a:t>
            </a:r>
            <a:r>
              <a:rPr lang="en-US" altLang="es-PE" i="1"/>
              <a:t>z,y</a:t>
            </a:r>
            <a:r>
              <a:rPr lang="en-US" altLang="es-PE"/>
              <a:t>) / Cov(</a:t>
            </a:r>
            <a:r>
              <a:rPr lang="en-US" altLang="es-PE" i="1"/>
              <a:t>z,x</a:t>
            </a:r>
            <a:r>
              <a:rPr lang="en-US" altLang="es-PE"/>
              <a:t>)</a:t>
            </a:r>
          </a:p>
          <a:p>
            <a:pPr>
              <a:lnSpc>
                <a:spcPct val="90000"/>
              </a:lnSpc>
            </a:pPr>
            <a:r>
              <a:rPr lang="en-US" altLang="es-PE"/>
              <a:t> Then the IV estimator for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1</a:t>
            </a:r>
            <a:r>
              <a:rPr lang="en-US" altLang="es-PE"/>
              <a:t> is</a:t>
            </a:r>
          </a:p>
        </p:txBody>
      </p:sp>
      <p:graphicFrame>
        <p:nvGraphicFramePr>
          <p:cNvPr id="107524" name="Object 4">
            <a:extLst>
              <a:ext uri="{FF2B5EF4-FFF2-40B4-BE49-F238E27FC236}">
                <a16:creationId xmlns:a16="http://schemas.microsoft.com/office/drawing/2014/main" id="{112F6B1A-1B03-447A-9605-5A138FB48A67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362200" y="4724400"/>
          <a:ext cx="41910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5" name="Equation" r:id="rId3" imgW="1409400" imgH="482400" progId="Equation.3">
                  <p:embed/>
                </p:oleObj>
              </mc:Choice>
              <mc:Fallback>
                <p:oleObj name="Equation" r:id="rId3" imgW="140940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724400"/>
                        <a:ext cx="4191000" cy="143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5">
            <a:extLst>
              <a:ext uri="{FF2B5EF4-FFF2-40B4-BE49-F238E27FC236}">
                <a16:creationId xmlns:a16="http://schemas.microsoft.com/office/drawing/2014/main" id="{05F62093-E4FD-4275-96B5-014F93E1F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6">
            <a:extLst>
              <a:ext uri="{FF2B5EF4-FFF2-40B4-BE49-F238E27FC236}">
                <a16:creationId xmlns:a16="http://schemas.microsoft.com/office/drawing/2014/main" id="{B98C8C5A-E739-4B4C-A18B-9924FCC15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0218-934F-483F-8732-F2B82E56BAD9}" type="slidenum">
              <a:rPr lang="en-US" altLang="es-PE"/>
              <a:pPr/>
              <a:t>6</a:t>
            </a:fld>
            <a:endParaRPr lang="en-US" altLang="es-PE"/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DB56E9D4-472F-4320-9ED9-BDC1FD4F40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Inference with IV Estimation</a:t>
            </a:r>
          </a:p>
        </p:txBody>
      </p:sp>
      <p:sp>
        <p:nvSpPr>
          <p:cNvPr id="10854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6A55358-0A5E-4973-A46E-4E974B66C46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s-PE" sz="2800"/>
              <a:t> The homoskedasticity assumption in this case is E(</a:t>
            </a:r>
            <a:r>
              <a:rPr lang="en-US" altLang="es-PE" sz="2800" i="1"/>
              <a:t>u</a:t>
            </a:r>
            <a:r>
              <a:rPr lang="en-US" altLang="es-PE" sz="2800" i="1" baseline="30000"/>
              <a:t>2</a:t>
            </a:r>
            <a:r>
              <a:rPr lang="en-US" altLang="es-PE" sz="2800" i="1"/>
              <a:t>|z</a:t>
            </a:r>
            <a:r>
              <a:rPr lang="en-US" altLang="es-PE" sz="2800"/>
              <a:t>) = </a:t>
            </a:r>
            <a:r>
              <a:rPr lang="en-US" altLang="es-PE" sz="2800" i="1">
                <a:latin typeface="Symbol" panose="05050102010706020507" pitchFamily="18" charset="2"/>
              </a:rPr>
              <a:t>s</a:t>
            </a:r>
            <a:r>
              <a:rPr lang="en-US" altLang="es-PE" sz="2800" i="1" baseline="30000"/>
              <a:t>2</a:t>
            </a:r>
            <a:r>
              <a:rPr lang="en-US" altLang="es-PE" sz="2800"/>
              <a:t> = Var(</a:t>
            </a:r>
            <a:r>
              <a:rPr lang="en-US" altLang="es-PE" sz="2800" i="1"/>
              <a:t>u</a:t>
            </a:r>
            <a:r>
              <a:rPr lang="en-US" altLang="es-PE" sz="2800"/>
              <a:t>)</a:t>
            </a:r>
          </a:p>
          <a:p>
            <a:r>
              <a:rPr lang="en-US" altLang="es-PE" sz="2800"/>
              <a:t> As in the OLS case, given the asymptotic variance, we can estimate the standard error</a:t>
            </a:r>
          </a:p>
        </p:txBody>
      </p:sp>
      <p:graphicFrame>
        <p:nvGraphicFramePr>
          <p:cNvPr id="108548" name="Object 4">
            <a:extLst>
              <a:ext uri="{FF2B5EF4-FFF2-40B4-BE49-F238E27FC236}">
                <a16:creationId xmlns:a16="http://schemas.microsoft.com/office/drawing/2014/main" id="{2A2CFB7E-B26F-4269-95D2-5425ED5887EA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667000" y="3886200"/>
          <a:ext cx="2895600" cy="235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49" name="Equation" r:id="rId3" imgW="1155600" imgH="939600" progId="Equation.3">
                  <p:embed/>
                </p:oleObj>
              </mc:Choice>
              <mc:Fallback>
                <p:oleObj name="Equation" r:id="rId3" imgW="1155600" imgH="93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886200"/>
                        <a:ext cx="2895600" cy="2357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2EE71528-22B3-47B9-AEFC-DDF356A03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C18AA591-84D2-4501-9C54-EC76351A6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DC119-5DC3-480C-B442-C1134F286EB0}" type="slidenum">
              <a:rPr lang="en-US" altLang="es-PE"/>
              <a:pPr/>
              <a:t>7</a:t>
            </a:fld>
            <a:endParaRPr lang="en-US" altLang="es-PE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88C9BD23-07A5-4DD5-8394-54D2EDAD38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IV versus OLS estimation</a:t>
            </a:r>
          </a:p>
        </p:txBody>
      </p:sp>
      <p:sp>
        <p:nvSpPr>
          <p:cNvPr id="10957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BA5EB98-DCEE-4D59-8763-89F360AC8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Standard error in IV case differs from OLS only in the </a:t>
            </a:r>
            <a:r>
              <a:rPr lang="en-US" altLang="es-PE" i="1"/>
              <a:t>R</a:t>
            </a:r>
            <a:r>
              <a:rPr lang="en-US" altLang="es-PE" i="1" baseline="30000"/>
              <a:t>2</a:t>
            </a:r>
            <a:r>
              <a:rPr lang="en-US" altLang="es-PE"/>
              <a:t> from regressing </a:t>
            </a:r>
            <a:r>
              <a:rPr lang="en-US" altLang="es-PE" i="1"/>
              <a:t>x</a:t>
            </a:r>
            <a:r>
              <a:rPr lang="en-US" altLang="es-PE"/>
              <a:t> on </a:t>
            </a:r>
            <a:r>
              <a:rPr lang="en-US" altLang="es-PE" i="1"/>
              <a:t>z</a:t>
            </a:r>
            <a:endParaRPr lang="en-US" altLang="es-PE"/>
          </a:p>
          <a:p>
            <a:r>
              <a:rPr lang="en-US" altLang="es-PE"/>
              <a:t> Since </a:t>
            </a:r>
            <a:r>
              <a:rPr lang="en-US" altLang="es-PE" i="1"/>
              <a:t>R</a:t>
            </a:r>
            <a:r>
              <a:rPr lang="en-US" altLang="es-PE" i="1" baseline="30000"/>
              <a:t>2</a:t>
            </a:r>
            <a:r>
              <a:rPr lang="en-US" altLang="es-PE"/>
              <a:t> &lt; 1, IV standard errors are larger</a:t>
            </a:r>
          </a:p>
          <a:p>
            <a:r>
              <a:rPr lang="en-US" altLang="es-PE"/>
              <a:t> However, IV is consistent, while OLS is inconsistent, when Cov(</a:t>
            </a:r>
            <a:r>
              <a:rPr lang="en-US" altLang="es-PE" i="1"/>
              <a:t>x,u</a:t>
            </a:r>
            <a:r>
              <a:rPr lang="en-US" altLang="es-PE"/>
              <a:t>) </a:t>
            </a:r>
            <a:r>
              <a:rPr lang="en-US" altLang="es-PE">
                <a:cs typeface="Times New Roman" panose="02020603050405020304" pitchFamily="18" charset="0"/>
              </a:rPr>
              <a:t>≠  0</a:t>
            </a:r>
          </a:p>
          <a:p>
            <a:r>
              <a:rPr lang="en-US" altLang="es-PE">
                <a:cs typeface="Times New Roman" panose="02020603050405020304" pitchFamily="18" charset="0"/>
              </a:rPr>
              <a:t> The stronger the correlation between </a:t>
            </a:r>
            <a:r>
              <a:rPr lang="en-US" altLang="es-PE" i="1">
                <a:cs typeface="Times New Roman" panose="02020603050405020304" pitchFamily="18" charset="0"/>
              </a:rPr>
              <a:t>z</a:t>
            </a:r>
            <a:r>
              <a:rPr lang="en-US" altLang="es-PE">
                <a:cs typeface="Times New Roman" panose="02020603050405020304" pitchFamily="18" charset="0"/>
              </a:rPr>
              <a:t> and </a:t>
            </a:r>
            <a:r>
              <a:rPr lang="en-US" altLang="es-PE" i="1">
                <a:cs typeface="Times New Roman" panose="02020603050405020304" pitchFamily="18" charset="0"/>
              </a:rPr>
              <a:t>x</a:t>
            </a:r>
            <a:r>
              <a:rPr lang="en-US" altLang="es-PE">
                <a:cs typeface="Times New Roman" panose="02020603050405020304" pitchFamily="18" charset="0"/>
              </a:rPr>
              <a:t>, the smaller the IV standard errors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5">
            <a:extLst>
              <a:ext uri="{FF2B5EF4-FFF2-40B4-BE49-F238E27FC236}">
                <a16:creationId xmlns:a16="http://schemas.microsoft.com/office/drawing/2014/main" id="{682067B1-FC00-4022-A52B-646039012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6">
            <a:extLst>
              <a:ext uri="{FF2B5EF4-FFF2-40B4-BE49-F238E27FC236}">
                <a16:creationId xmlns:a16="http://schemas.microsoft.com/office/drawing/2014/main" id="{52B92ACF-C33F-4D9A-95BC-E681E1CD4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6C15-3579-4933-BA72-7BC4535B23F7}" type="slidenum">
              <a:rPr lang="en-US" altLang="es-PE"/>
              <a:pPr/>
              <a:t>8</a:t>
            </a:fld>
            <a:endParaRPr lang="en-US" altLang="es-PE"/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A8A0F6D7-AE6B-4E35-ABC4-085D49ECAD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The Effect of Poor Instruments</a:t>
            </a:r>
          </a:p>
        </p:txBody>
      </p:sp>
      <p:sp>
        <p:nvSpPr>
          <p:cNvPr id="11161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1F1134A-C899-435A-8D81-31F2C301F91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 sz="2800"/>
              <a:t>What if our assumption that Cov(</a:t>
            </a:r>
            <a:r>
              <a:rPr lang="en-US" altLang="es-PE" sz="2800" i="1"/>
              <a:t>z,u</a:t>
            </a:r>
            <a:r>
              <a:rPr lang="en-US" altLang="es-PE" sz="2800"/>
              <a:t>) = 0 is false?</a:t>
            </a:r>
          </a:p>
          <a:p>
            <a:pPr>
              <a:lnSpc>
                <a:spcPct val="90000"/>
              </a:lnSpc>
            </a:pPr>
            <a:r>
              <a:rPr lang="en-US" altLang="es-PE" sz="2800"/>
              <a:t> The IV estimator will be inconsistent, too</a:t>
            </a:r>
          </a:p>
          <a:p>
            <a:pPr>
              <a:lnSpc>
                <a:spcPct val="90000"/>
              </a:lnSpc>
            </a:pPr>
            <a:r>
              <a:rPr lang="en-US" altLang="es-PE" sz="2800"/>
              <a:t> Can compare asymptotic bias in OLS and IV</a:t>
            </a:r>
          </a:p>
          <a:p>
            <a:pPr>
              <a:lnSpc>
                <a:spcPct val="90000"/>
              </a:lnSpc>
            </a:pPr>
            <a:r>
              <a:rPr lang="en-US" altLang="es-PE" sz="2800"/>
              <a:t> Prefer IV if Corr(</a:t>
            </a:r>
            <a:r>
              <a:rPr lang="en-US" altLang="es-PE" sz="2800" i="1"/>
              <a:t>z,u</a:t>
            </a:r>
            <a:r>
              <a:rPr lang="en-US" altLang="es-PE" sz="2800"/>
              <a:t>)/Corr(</a:t>
            </a:r>
            <a:r>
              <a:rPr lang="en-US" altLang="es-PE" sz="2800" i="1"/>
              <a:t>z,x</a:t>
            </a:r>
            <a:r>
              <a:rPr lang="en-US" altLang="es-PE" sz="2800"/>
              <a:t>) &lt; Corr(</a:t>
            </a:r>
            <a:r>
              <a:rPr lang="en-US" altLang="es-PE" sz="2800" i="1"/>
              <a:t>x,u</a:t>
            </a:r>
            <a:r>
              <a:rPr lang="en-US" altLang="es-PE" sz="2800"/>
              <a:t>)</a:t>
            </a:r>
          </a:p>
          <a:p>
            <a:pPr>
              <a:lnSpc>
                <a:spcPct val="90000"/>
              </a:lnSpc>
            </a:pPr>
            <a:endParaRPr lang="en-US" altLang="es-PE" sz="2800"/>
          </a:p>
        </p:txBody>
      </p:sp>
      <p:graphicFrame>
        <p:nvGraphicFramePr>
          <p:cNvPr id="111620" name="Object 4">
            <a:extLst>
              <a:ext uri="{FF2B5EF4-FFF2-40B4-BE49-F238E27FC236}">
                <a16:creationId xmlns:a16="http://schemas.microsoft.com/office/drawing/2014/main" id="{C0D28D78-CF8B-46B2-90F2-9EF3006B3743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247900" y="4038600"/>
          <a:ext cx="49530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2" name="Equation" r:id="rId3" imgW="2222280" imgH="888840" progId="Equation.3">
                  <p:embed/>
                </p:oleObj>
              </mc:Choice>
              <mc:Fallback>
                <p:oleObj name="Equation" r:id="rId3" imgW="2222280" imgH="888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4038600"/>
                        <a:ext cx="4953000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6E5FF8B0-1234-46DA-ACBB-E0C9AD461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34D74426-1784-4548-ADDA-DB785F20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5438-F31E-43F8-8684-C3ABB1EEF11E}" type="slidenum">
              <a:rPr lang="en-US" altLang="es-PE"/>
              <a:pPr/>
              <a:t>9</a:t>
            </a:fld>
            <a:endParaRPr lang="en-US" altLang="es-PE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E0832EED-5B4D-4260-A970-403792BAF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IV Estimation in the Multiple Regression Case</a:t>
            </a:r>
          </a:p>
        </p:txBody>
      </p:sp>
      <p:sp>
        <p:nvSpPr>
          <p:cNvPr id="1126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5ADF849-1679-4142-996D-1FD05D2197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IV estimation can be extended to the multiple regression case</a:t>
            </a:r>
          </a:p>
          <a:p>
            <a:pPr>
              <a:lnSpc>
                <a:spcPct val="90000"/>
              </a:lnSpc>
            </a:pPr>
            <a:r>
              <a:rPr lang="en-US" altLang="es-PE"/>
              <a:t> Call the model we are interested in estimating the structural model</a:t>
            </a:r>
          </a:p>
          <a:p>
            <a:pPr>
              <a:lnSpc>
                <a:spcPct val="90000"/>
              </a:lnSpc>
            </a:pPr>
            <a:r>
              <a:rPr lang="en-US" altLang="es-PE"/>
              <a:t> Our problem is that one or more of the variables are endogenous</a:t>
            </a:r>
          </a:p>
          <a:p>
            <a:pPr>
              <a:lnSpc>
                <a:spcPct val="90000"/>
              </a:lnSpc>
            </a:pPr>
            <a:r>
              <a:rPr lang="en-US" altLang="es-PE"/>
              <a:t> We need an instrument for each endogenous variable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PE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PE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1136</TotalTime>
  <Words>1438</Words>
  <Application>Microsoft Office PowerPoint</Application>
  <PresentationFormat>Presentación en pantalla (4:3)</PresentationFormat>
  <Paragraphs>138</Paragraphs>
  <Slides>21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Times New Roman</vt:lpstr>
      <vt:lpstr>Wingdings</vt:lpstr>
      <vt:lpstr>Symbol</vt:lpstr>
      <vt:lpstr>Blueprint</vt:lpstr>
      <vt:lpstr>Microsoft Equation 3.0</vt:lpstr>
      <vt:lpstr>Presentación de PowerPoint</vt:lpstr>
      <vt:lpstr>Why Use Instrumental Variables?</vt:lpstr>
      <vt:lpstr>What Is an Instrumental Variable?</vt:lpstr>
      <vt:lpstr>More on Valid Instruments</vt:lpstr>
      <vt:lpstr>IV Estimation in the Simple Regression Case</vt:lpstr>
      <vt:lpstr>Inference with IV Estimation</vt:lpstr>
      <vt:lpstr>IV versus OLS estimation</vt:lpstr>
      <vt:lpstr>The Effect of Poor Instruments</vt:lpstr>
      <vt:lpstr>IV Estimation in the Multiple Regression Case</vt:lpstr>
      <vt:lpstr>Multiple Regression IV (cont)</vt:lpstr>
      <vt:lpstr>Two Stage Least Squares (2SLS)</vt:lpstr>
      <vt:lpstr>Best Instrument</vt:lpstr>
      <vt:lpstr>More on 2SLS</vt:lpstr>
      <vt:lpstr>Addressing Errors-in-Variables with IV Estimation</vt:lpstr>
      <vt:lpstr>Testing for Endogeneity</vt:lpstr>
      <vt:lpstr>Testing for Endogeneity (cont)</vt:lpstr>
      <vt:lpstr>Testing for Endogeneity (cont)</vt:lpstr>
      <vt:lpstr>Testing Overidentifying Restrictions</vt:lpstr>
      <vt:lpstr>The OverID Test</vt:lpstr>
      <vt:lpstr>Testing for Heteroskedasticity</vt:lpstr>
      <vt:lpstr>Testing for Serial Correlation</vt:lpstr>
    </vt:vector>
  </TitlesOfParts>
  <Company>Dartmouth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Probability and Statistics</dc:title>
  <dc:creator>Patricia M. Anderson</dc:creator>
  <cp:lastModifiedBy>Edison Achalma</cp:lastModifiedBy>
  <cp:revision>28</cp:revision>
  <cp:lastPrinted>1601-01-01T00:00:00Z</cp:lastPrinted>
  <dcterms:created xsi:type="dcterms:W3CDTF">1999-10-02T17:37:41Z</dcterms:created>
  <dcterms:modified xsi:type="dcterms:W3CDTF">2020-02-04T23:19:20Z</dcterms:modified>
</cp:coreProperties>
</file>