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0929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E37705-575F-4BCF-915A-9F6137D33B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41181B2-F8EC-4337-80DE-E252B23019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B2A1802-C6DE-4C7B-BEB9-DF0D9CDBB52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0153688-19A2-4A62-8CE6-CE83E96884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CC134FB-27D4-4FAE-A3D3-2A9FEE4867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0E7EE75A-100E-433C-8C9D-5BB264A57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D2D3B3-1EB3-4F69-AAC2-FD3FEDA52F4E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715AB87D-A64E-43A9-9CCD-3161ADA4C1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F9AB381C-E9FE-4B77-99BE-8D90287CF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F177EBBF-DE0E-41A6-B37A-F916838856C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308C4FD7-FCC4-47FB-8A1A-92FC888E7FB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4C2EBC98-4392-48B6-A14D-4E88B25A1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2E6E45A7-3BEB-4D42-9602-8EAB53D8CD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C9630761-3BC6-4D84-AB4E-8F327938B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FEFD4FCE-9266-49F4-8F36-17A8C575A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D8288C10-F47A-4B64-AEDA-8DBDA92B4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5187AF0F-68A8-4B69-967B-D32A44AE7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E4BDC4F2-438D-481A-8A29-4998BC907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13EF8167-2953-4FDD-9D57-43A350977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9976C3B6-BD07-40B5-9F86-B2FC0701FC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C26EACB5-7EE1-4F62-9011-46F1A8411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4881193D-6255-4E78-A046-9E946FD2D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180EC507-2857-4E56-B741-584CF1326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F8A65A56-63D0-495F-A35D-CF57161DF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A2A77C6A-C218-4E5A-9E34-11EAFCABA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8B1A09D0-2655-426D-A599-1A502E398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047ED4A3-85BC-43F8-929A-03722F03F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16D72C0F-5C35-4CDD-9BFD-D36D0F0DF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16041393-77FF-4A61-ABFD-5F5F1C14D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CACED870-7022-4B7B-9B67-11CFC4614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C557C102-EED6-40A4-9E27-FAA24D97B6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C66EF4E4-6ABF-4B9B-A655-68BB5A71D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7FC070D9-0EC3-4E09-91D6-A67E18653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82918DDA-A51C-445F-9644-3A39201DE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2FA1F798-2602-4F13-9B1B-114E27F79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403F1099-04FD-42FD-9C39-0E93F5386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69D2DC6E-467D-453A-BC0B-30EAB8F08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35D2D6AF-2E4D-4EB8-8BF1-C403AB2FB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01EB26F7-53BB-4947-9A01-523F7CC2E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3DAF52F1-0E5D-4900-9A92-C9F21DB58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16A8F495-E4A1-483C-9578-4C0131048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8C37CF45-8A00-4FB7-8F1B-ADA52E7C3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E4640575-C046-488B-8B60-5CD101F12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9BA75A32-D6E5-4F15-9BFA-1A29599AA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58C020DE-97F4-4C01-92DD-0253DFE32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F05FAC85-0575-47A4-81FE-7038F742B0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28FFDF99-12EC-413F-A557-60A132BE6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AC5C06A9-644D-4AFB-AE1C-A632D5DDB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1C14E188-169E-4BFC-82BA-61C1B665E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E70F2700-EBBC-4671-8FEA-48867B23B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2276B214-051F-4FDE-B22B-EE32ECC96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42F498A1-B8F8-4245-B31E-BE6CD74F70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2CB07226-EFC8-4680-8E5A-53B54F651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D4AD43F6-ED5B-4EC1-803B-939921107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5E225B6D-6D90-4723-91C8-9739BAF2D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27DECFC7-1489-497D-9317-8D55FEE20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4809BE02-D3C8-49C9-A1E4-0C14BEB69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9EA800AF-4523-462D-BFA8-5D7A3A0BB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B5BE4F49-66B0-4EEA-98C7-64D39C2A6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EB258167-D7AC-48E8-A63B-1D8C6AC89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2AF1AA67-6F54-491B-95B2-F2C59E48C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96D9B464-8936-47FE-817F-713E04625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ADE62B65-786A-4F66-9A58-044B491A349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D0C8867B-8DE6-4276-8DDB-E5BF30B7F4A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08B0D90E-2703-43A1-A966-495BECA5064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DE6DAAAF-2EA7-42D9-93CB-D975FA1DB75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2458FE2A-A1A9-45FA-82ED-B86EB180734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99CF4025-FADE-4738-9606-A9966CEF30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7CB19FC6-899A-4582-8EF6-2048905440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5846C606-4D1D-433B-9EE0-16DBAE96E1C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E72C40D1-5C00-459F-8AB7-BE74D6EC096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04085F11-699B-4DE2-97E0-10A9CC7154C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A9DDE348-AFAE-4D2B-BBEF-8D04E6AEE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854AFE-C4AB-4053-8A41-B3C5F18EB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6ED2CAA0-1E6A-416C-A804-DC444BF0D7A0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1AE15EE0-5228-4E13-9285-FB5C18ACBC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F440939D-A2D6-4133-938F-7EAE8CD589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A53ECA-A9C9-42CD-904F-70E02D9AB7BD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C648-76CB-4FD1-8093-1C05737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3DC403-53EA-435B-889D-0CB32BFE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629C3-0998-4958-800B-9E74054D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EB1A6-BF56-411C-9396-30CA1C7A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9C5B1-49F6-4381-A2C1-BCA124E1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CD035-1769-4709-981F-7B86E6C2872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711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929244-278F-467F-B61B-A0C2CB87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4CADF8-8438-4561-9F6F-112FD17B0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49E7F-81B0-4DD6-92CA-EFC0847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59E05-D781-455D-B23C-E3A7E11D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08BAC-8DF1-4EFE-AC07-FD73C887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14AE2-AF93-4956-99B6-297CD937261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0650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5EA94-72AC-4E45-AFCF-9BE06861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55A49-591B-4330-80F5-7D7F15CF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80D6D-5797-4748-BACB-A0C1997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EC678-15C7-45DB-A415-EFB762EF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D95DD-C759-48A1-A35A-12D8EF1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16E42-1180-44E3-B803-7BBC4E1AB55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644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2C7CA-A7FB-422A-B3EF-8E8360CB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BF76E-48AB-4677-8973-B5769A79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D4DE4-C4D8-422C-8735-C575CD4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7C5CC-212C-4681-9C85-52AADC60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99360-3A4E-4B11-ADA1-132B5113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22F87-B8FE-45D0-B45F-58B907CEDE9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4624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06492-A791-4840-B7BA-4A40133E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1D906-9820-4135-B88C-6E2272FAF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D04E-7F28-4D80-A02A-0DE0CE95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E6A6A6-549D-42A7-A871-9FA1D78B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D8CFEF-1F10-4322-BCCE-B2C9FE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34E57-A4B9-4A5A-B656-5B227AB4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660B6-28B1-4E4B-86F0-4728C111F6B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283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7459-EB8B-4FE1-A0D8-D309A9AA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7BFEC-5DA1-4C54-9810-DF850AC2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50E54-FEF6-42EA-9247-D046C002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2C351E-7B01-4544-85D4-AF1F58132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E8A524-DEF6-4CF6-B74D-CE4F0374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400C83-0C0C-47CB-86E8-A6DA416D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0F0864-0AE8-481C-ADBD-0F198F2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14F77C-2D32-41B0-88D0-F2D33BD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AD4F4-1807-493D-9601-7F006D6D011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917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55107-DB8B-4C8B-8956-1024EC56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C6C455-53E0-4DEC-BAD9-F5101D69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2D35D6-1248-4903-B63D-E7C872D5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06E1E7-37AF-4EB0-BEED-80A5A765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B0CD9-BB93-47FB-8B96-8D777C82BCB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812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E16907-4536-4898-ADCD-D0B94720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41113-C6FF-4AE1-87AF-C8C0205E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98FF7B-B9E4-48FF-9B23-C9578AAC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646F-602E-4B8E-9EC3-BD4FC4C7432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414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F8F3C-A6BB-4C4D-81F8-8BCF6520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B870C-EC02-45A6-A73D-6AD720A4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F332B-284F-4373-9A5C-43A5A342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1CC24-02B1-4F43-A1CD-02370CC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33AAC-929A-4ED8-B1EA-046F9E40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1CB8C-FDD8-4BC3-B0BE-2991F35C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41612-5F0F-4BFB-89B4-000F7B2CDD5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9682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E0701-348A-4BA2-A638-8233B2C5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FFD0C3-B132-48AD-AECA-9709EA60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D808DE-088D-422A-9DCC-13FA2629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A46AA4-7123-4A45-89FD-84E3B19D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B723E-C3D6-47DF-A759-2AB7F382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671B4-F735-4F0E-A508-4010FEA1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0125F-185B-49FA-A2CA-2C243A5B2A2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85849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A3D7AC9-3919-4660-A2A5-49EA0D5076C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9999CB7A-8EF2-4B32-B098-AFEBAF579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8CB8F266-4A63-4E23-B770-D42084FD2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B5F2D77D-A881-4B64-95B5-B3CF5BE11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577A2A27-2619-4438-AEE9-05DEC16F9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2350379B-F820-472C-AF8E-ECAA7B0DB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1B78CD0E-4794-4151-A457-A0645642A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F9A9AEB8-1461-4131-ABDE-DDD7A74EB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368FFDE0-CD63-4B99-99DF-FB0040099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E0B404A7-4B3B-4AA5-B0EA-F33BE6DED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EDF0DC1-DF3F-48BC-900F-DA8D83760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A2D8C2F6-5EC2-4CC4-B013-163A93A45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62C0240F-64E5-4B0B-8219-C9EF6B509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CDA8BC2B-07F0-4C43-8CD2-596E2E7A9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C8BA08C9-55CF-4644-A690-8198B3774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7FE83880-FA8F-4546-8CCA-1078D0473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AC3FF4AE-AD3C-48EA-9DFD-F3E5C8EE6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3F4D1AA3-41AE-4162-AC52-D022EA5A6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99DAF229-E867-49CB-AD04-0D09B8B9F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463D68AE-D1D5-4EA0-8FFE-9E898F97B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C8FF75C0-C5D8-4031-A918-1AE0B23CC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AF8AE50B-C6C4-48A2-B594-75ECE3EAD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E19AF0F5-3310-4179-9B24-7B36850BD8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CC30779B-B267-4B12-8E53-62B48A62F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893BC5FE-93FE-4090-83AE-1A6DED6D3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FE30C200-37F4-4917-BA9A-42E604B9A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52337F9E-2D26-43E7-BD0A-B33DCC6EB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8FFE99D5-E045-4428-86ED-40D45751C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39A44E12-C8DF-47B1-B941-A8CD67318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FEF0992B-6768-4734-9193-7E9B4999B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CA8B9143-F138-490A-A051-C79AA10CD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94B08DD9-F0D0-4448-96F2-7A092496A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4006E389-67F2-48E5-967E-F15E286BB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0BF96D37-BA1A-4EAF-99AB-4131C4BC4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FC59A3F8-BFCB-4756-8786-2F1A13833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2221CF09-7889-4CE0-9634-BAEBCB7C2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553123C0-1A0F-453F-9199-23820A7C8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BBFB0A70-8A83-4086-A4FF-4B632A26E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B634335B-667C-4134-BF2D-D3988478E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93AE961F-82D9-4DE9-B38C-48444A3E3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92E820C1-70E9-401B-BCE2-B27A3A8AA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2884FFF3-59EF-4316-B950-E9A05607A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30808BF2-6539-4F01-BB6E-9B9EC468B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0468125A-A7C2-4D5C-8BED-074E455C4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BB3168A6-B9C1-45A8-B048-80C17AB0A8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928FDD36-E998-49DD-9DE2-EB272CB040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DCD872F2-01E2-4A02-B4B2-483533FD2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175CFC4B-E5CF-457A-ACCA-6F45B5ADE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76578643-D07B-4478-A717-EBEFFAF70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56480929-0E87-4942-83B6-26D00CB9A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A0A792A1-A37A-4FC0-8B87-F4AEBA710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EDA46DFB-CED0-48E4-8E88-4169B42AE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832D0861-A0D2-43BD-889C-066F46303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F40036B6-0F7D-4DA5-932A-91D1C18AC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5106FB4E-47B3-4CDD-AB4B-63B59DD7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45420314-C636-4B83-94ED-18FD051A3CA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3BA13602-FF6A-4548-AB22-CC9FA2BD3E3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77CE8DF3-FF0E-4EC0-BFF4-84D749DCB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70A2B9FB-4F63-4CE5-A232-24047AF9576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FF44A630-72D0-4372-BD29-5786EEF05CE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2C6E09EC-73C1-4E9E-A2DF-7D65EC746758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9E258D13-5275-4011-92C0-4AE8C6D52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B7D76C-09E3-4D66-9052-2D85B6993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66F2ECAC-272A-4A86-B99C-20F058C9C5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EFF242EA-C6E7-4535-983E-76E4957B3A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A93E478C-B044-443B-8809-5054EF32A8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C3A6B8E-E68C-4AE4-AE0A-E7CC4C267EAF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695CBF03-2EB2-4B13-A31A-9F2F7FB4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4B3BB7E6-69D1-4AF7-9257-8FFA98EC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A27A-E176-469E-B0AB-8BE1690D6CAA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608A0D0-CF3D-462D-98B2-270B87CD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Simultaneous Equations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2EB72F-9431-4BCA-939F-2434754F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a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y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z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u</a:t>
            </a:r>
            <a:r>
              <a:rPr lang="en-US" altLang="es-PE" sz="3200" i="1" baseline="-25000"/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a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y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z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u</a:t>
            </a:r>
            <a:r>
              <a:rPr lang="en-US" altLang="es-PE" sz="3200" i="1" baseline="-25000"/>
              <a:t>2</a:t>
            </a: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999AA79-D4C4-4E79-A751-E18E2677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30FE25-BE64-4C48-A0A0-579B4EB7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FFA-89BA-4A56-A702-64FFD8F2358D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CE3ADD7-5576-4F42-9CDC-E281DC470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Identification of General SEM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64DDFA-50E9-4BDE-8A5E-2A354CA9F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Let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/>
              <a:t> be all the exogenous variables in the first equation, and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/>
              <a:t> be all the exogenous variables in the second equation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It’s okay for there to be overlap in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/>
              <a:t> and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To identify equation 1, there must be some variables in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/>
              <a:t> that are not in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</a:p>
          <a:p>
            <a:pPr>
              <a:lnSpc>
                <a:spcPct val="90000"/>
              </a:lnSpc>
            </a:pPr>
            <a:r>
              <a:rPr lang="en-US" altLang="es-PE" i="1" baseline="-25000"/>
              <a:t> </a:t>
            </a:r>
            <a:r>
              <a:rPr lang="en-US" altLang="es-PE"/>
              <a:t>To identify equation 2, there must be some variables in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/>
              <a:t> that are not in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2A3859C-97ED-474A-8C55-97CF2C71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0E9F8B7-C70B-4898-8333-31A70B0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170A-BFEF-4621-A048-3AC27EB37F2B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C81D7FA-8A58-4B42-89A7-62B2FA917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Rank and Order Conditions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6CA2B2-EF53-4A5C-BEA6-87B4C11DB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 refer to this as the rank condition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that the exogenous variable excluded from the first equation must have a non-zero coefficient in the second equation for the rank condition to hold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that the order condition clearly holds if the rank condition does – there will be an exogenous variable for the endogenous 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74D9AB3-0BA4-4CA6-99CB-A8BDFE6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9148DE5-E4D1-4997-BC55-B8FF4FE1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F0A-4D53-4389-B846-A10091307D86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528E20B-20AF-4F81-B566-0AFF8D77D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Estimation of the General SEM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673A68-9D1D-4506-8311-C3EA26B2C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Estimation of SEM is straightforward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instruments for 2SLS are the exogenous variables from both equations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extend the idea to systems with more than 2 equations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a given identified equation, the instruments are all of the exogenous variables in the whole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8D7CBA0-7C45-4EB2-9E1E-FE023A1A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EFD5824-1A9A-4A76-8924-8EEC02CD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4AA-FB9F-410B-919E-0B147487CD0C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83F406-8358-4B88-BA93-67F841033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Simultaneity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46444F-CCE8-4845-AF48-4787634E6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Simultaneity is a specific type of endogeneity problem in which the explanatory variable is jointly determined with the dependent variable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As with other types of endogeneity, IV estimation can solve the problem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Some special issues to consider with simultaneous equations models (SEM)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F0B1084-BBE6-4EC2-884C-F01E15EA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9F71897-2E04-4736-B437-00692D5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2FBF-D712-409F-90C5-884F6BC1BC8D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32E0710-1D5F-4BF8-B191-ED3DD2B80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Supply and Demand Example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E25B45-BF1F-4B4A-AAA0-CAC654073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Start with an equation you’d like to estimate, say a labor supply function</a:t>
            </a:r>
          </a:p>
          <a:p>
            <a:r>
              <a:rPr lang="en-US" altLang="es-PE"/>
              <a:t> </a:t>
            </a:r>
            <a:r>
              <a:rPr lang="en-US" altLang="es-PE" i="1"/>
              <a:t>h</a:t>
            </a:r>
            <a:r>
              <a:rPr lang="en-US" altLang="es-PE" i="1" baseline="-25000"/>
              <a:t>s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w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z + u</a:t>
            </a:r>
            <a:r>
              <a:rPr lang="en-US" altLang="es-PE" i="1" baseline="-25000"/>
              <a:t>1</a:t>
            </a:r>
            <a:r>
              <a:rPr lang="en-US" altLang="es-PE"/>
              <a:t>, where</a:t>
            </a:r>
          </a:p>
          <a:p>
            <a:r>
              <a:rPr lang="en-US" altLang="es-PE"/>
              <a:t> </a:t>
            </a:r>
            <a:r>
              <a:rPr lang="en-US" altLang="es-PE" i="1"/>
              <a:t>w</a:t>
            </a:r>
            <a:r>
              <a:rPr lang="en-US" altLang="es-PE"/>
              <a:t> is the wage and </a:t>
            </a:r>
            <a:r>
              <a:rPr lang="en-US" altLang="es-PE" i="1"/>
              <a:t>z</a:t>
            </a:r>
            <a:r>
              <a:rPr lang="en-US" altLang="es-PE"/>
              <a:t> is a supply shifter</a:t>
            </a:r>
          </a:p>
          <a:p>
            <a:r>
              <a:rPr lang="en-US" altLang="es-PE"/>
              <a:t> Call this a structural equation – it’s derived from economic theory and has a causal interpretation where </a:t>
            </a:r>
            <a:r>
              <a:rPr lang="en-US" altLang="es-PE" i="1"/>
              <a:t>w</a:t>
            </a:r>
            <a:r>
              <a:rPr lang="en-US" altLang="es-PE"/>
              <a:t> directly affects </a:t>
            </a:r>
            <a:r>
              <a:rPr lang="en-US" altLang="es-PE" i="1"/>
              <a:t>h</a:t>
            </a:r>
            <a:r>
              <a:rPr lang="en-US" altLang="es-PE" i="1" baseline="-2500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C1CF874-6924-4F06-AA81-C8CD0351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C308B74-826E-419C-8AE0-D0DFA61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7416-BB7F-485C-9D28-2346E8A16852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E55F50E-DC80-4559-87A3-026B7D4E6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 (cont) 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64DE13-0B2E-4039-AE72-23864EFE8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Problem that can’t just regress observed hours on wage, since observed hours are determined by the equilibrium of supply and demand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Consider a second structural equation, in this case the labor demand function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h</a:t>
            </a:r>
            <a:r>
              <a:rPr lang="en-US" altLang="es-PE" i="1" baseline="-25000"/>
              <a:t>d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/>
              <a:t>w + u</a:t>
            </a:r>
            <a:r>
              <a:rPr lang="en-US" altLang="es-PE" i="1" baseline="-25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So hours are determined by a SEM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F2EADA5-D195-436D-9981-75A469DE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69B8267-10D0-4273-B037-EDDC598F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63EE-6BEA-4A36-9458-F49C61E2B0A4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0330D05-35FB-4B6E-A4A8-F76021556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 (cont)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4D924F-B674-460A-8475-1D11220FC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Both </a:t>
            </a:r>
            <a:r>
              <a:rPr lang="en-US" altLang="es-PE" i="1"/>
              <a:t>h</a:t>
            </a:r>
            <a:r>
              <a:rPr lang="en-US" altLang="es-PE"/>
              <a:t> and </a:t>
            </a:r>
            <a:r>
              <a:rPr lang="en-US" altLang="es-PE" i="1"/>
              <a:t>w</a:t>
            </a:r>
            <a:r>
              <a:rPr lang="en-US" altLang="es-PE"/>
              <a:t> are endogenous because they are both determined by the equilibrium of supply and demand</a:t>
            </a:r>
          </a:p>
          <a:p>
            <a:pPr>
              <a:lnSpc>
                <a:spcPct val="90000"/>
              </a:lnSpc>
            </a:pPr>
            <a:r>
              <a:rPr lang="en-US" altLang="es-PE" i="1"/>
              <a:t> z</a:t>
            </a:r>
            <a:r>
              <a:rPr lang="en-US" altLang="es-PE"/>
              <a:t> is exogenous, and it’s the availability of this exogenous supply shifter that allows us to identify the structural demand equation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With no observed demand shifters, supply is not identified and cannot be estimated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ie de página 3">
            <a:extLst>
              <a:ext uri="{FF2B5EF4-FFF2-40B4-BE49-F238E27FC236}">
                <a16:creationId xmlns:a16="http://schemas.microsoft.com/office/drawing/2014/main" id="{27E7D087-F3D1-4DFE-91C4-A40B40D7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6" name="Marcador de número de diapositiva 4">
            <a:extLst>
              <a:ext uri="{FF2B5EF4-FFF2-40B4-BE49-F238E27FC236}">
                <a16:creationId xmlns:a16="http://schemas.microsoft.com/office/drawing/2014/main" id="{D4D963EE-40F9-4219-BE1F-5E075153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6DF2-E794-4EC5-87D5-4EEBE99CE685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9396490A-648A-4AAF-915F-1CA286523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altLang="es-PE"/>
              <a:t>Identification of Demand Equation</a:t>
            </a:r>
          </a:p>
        </p:txBody>
      </p:sp>
      <p:sp>
        <p:nvSpPr>
          <p:cNvPr id="109571" name="Line 3">
            <a:extLst>
              <a:ext uri="{FF2B5EF4-FFF2-40B4-BE49-F238E27FC236}">
                <a16:creationId xmlns:a16="http://schemas.microsoft.com/office/drawing/2014/main" id="{E87F7964-20D8-40A8-AFA8-6E8E73FAD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8288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E2125755-4C9B-4D4C-9A79-7D13F4A81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579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83306E3D-063B-4D76-AE64-DB78CB3C5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05000"/>
            <a:ext cx="42672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A7051B9D-5A24-4F6F-B87A-B30BD9AEC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905000"/>
            <a:ext cx="1524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6" name="Line 8">
            <a:extLst>
              <a:ext uri="{FF2B5EF4-FFF2-40B4-BE49-F238E27FC236}">
                <a16:creationId xmlns:a16="http://schemas.microsoft.com/office/drawing/2014/main" id="{B5BFCB53-55AF-477A-B1A5-61752FDA9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133600"/>
            <a:ext cx="24384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7" name="Line 9">
            <a:extLst>
              <a:ext uri="{FF2B5EF4-FFF2-40B4-BE49-F238E27FC236}">
                <a16:creationId xmlns:a16="http://schemas.microsoft.com/office/drawing/2014/main" id="{678DD3CF-E95B-4322-9D46-9EE1FF040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124200"/>
            <a:ext cx="14478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09578" name="Text Box 10">
            <a:extLst>
              <a:ext uri="{FF2B5EF4-FFF2-40B4-BE49-F238E27FC236}">
                <a16:creationId xmlns:a16="http://schemas.microsoft.com/office/drawing/2014/main" id="{A07E02C8-5C68-4B73-A165-7B432AB7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668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000"/>
              <a:t>w</a:t>
            </a:r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31B25ACD-4147-4849-8EEE-FCCD7197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5756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h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C1B5BD9E-6C0E-4A12-ADD3-C46ACBDF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6414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D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D538347F-A524-4AC8-A389-2916B8CD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1412875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S (z=z1)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37A73B58-C9D1-42F0-A893-EED275B3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870075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S (z=z2)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109D6B16-2069-418A-8832-70373F018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784475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S (z=z3)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CC06C8E-6D42-4DD1-B402-AD575F2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CEA52EA-1671-405C-8554-52A7A9CF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16D-CDD0-46D0-B289-9B8B1CF6FBB2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AA49199-2529-4D3F-A646-ABB9C1C27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Using IV to Estimate Demand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75AB05-AB52-45D0-9C02-E25805592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So, we can estimate the structural demand equation, using </a:t>
            </a:r>
            <a:r>
              <a:rPr lang="en-US" altLang="es-PE" i="1"/>
              <a:t>z</a:t>
            </a:r>
            <a:r>
              <a:rPr lang="en-US" altLang="es-PE"/>
              <a:t> as an instrument for </a:t>
            </a:r>
            <a:r>
              <a:rPr lang="en-US" altLang="es-PE" i="1"/>
              <a:t>w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First stage equation is </a:t>
            </a:r>
            <a:r>
              <a:rPr lang="en-US" altLang="es-PE" i="1"/>
              <a:t>w =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1</a:t>
            </a:r>
            <a:r>
              <a:rPr lang="en-US" altLang="es-PE" i="1"/>
              <a:t>z + v</a:t>
            </a:r>
            <a:r>
              <a:rPr lang="en-US" altLang="es-PE" i="1" baseline="-25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Second stage equation is </a:t>
            </a:r>
            <a:r>
              <a:rPr lang="en-US" altLang="es-PE" i="1"/>
              <a:t>h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>
                <a:cs typeface="Times New Roman" panose="02020603050405020304" pitchFamily="18" charset="0"/>
              </a:rPr>
              <a:t>ŵ + u</a:t>
            </a:r>
            <a:r>
              <a:rPr lang="en-US" altLang="es-PE" i="1" baseline="-25000">
                <a:cs typeface="Times New Roman" panose="02020603050405020304" pitchFamily="18" charset="0"/>
              </a:rPr>
              <a:t>2</a:t>
            </a:r>
            <a:endParaRPr lang="en-US" altLang="es-PE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Thus, 2SLS provides a consistent estimator of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/>
              <a:t>, the slope of the demand curve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cannot estimate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/>
              <a:t>, the slope of the supply curve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B6D7792-B92E-4708-9AC7-ECAAB1B3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210C03A-E9E1-4185-960A-1D4D565E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737F-D54B-45DB-9ABF-C237A09E2D66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AF2D011-0FA0-424D-8141-26EF59B2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General SEM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F7BAEFA-266B-4C69-AB0E-C772C5701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Suppose you want to estimate the structural equation:  </a:t>
            </a:r>
            <a:r>
              <a:rPr lang="en-US" altLang="es-PE" i="1"/>
              <a:t>y</a:t>
            </a:r>
            <a:r>
              <a:rPr lang="en-US" altLang="es-PE" i="1" baseline="-25000"/>
              <a:t>1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u</a:t>
            </a:r>
            <a:r>
              <a:rPr lang="en-US" altLang="es-PE" i="1" baseline="-25000"/>
              <a:t>1</a:t>
            </a:r>
            <a:endParaRPr lang="en-US" altLang="es-PE"/>
          </a:p>
          <a:p>
            <a:r>
              <a:rPr lang="en-US" altLang="es-PE"/>
              <a:t> where,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/>
              <a:t>y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u</a:t>
            </a:r>
            <a:r>
              <a:rPr lang="en-US" altLang="es-PE" i="1" baseline="-25000"/>
              <a:t>2</a:t>
            </a:r>
            <a:endParaRPr lang="en-US" altLang="es-PE"/>
          </a:p>
          <a:p>
            <a:r>
              <a:rPr lang="en-US" altLang="es-PE"/>
              <a:t> Thus,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/>
              <a:t>(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u</a:t>
            </a:r>
            <a:r>
              <a:rPr lang="en-US" altLang="es-PE" i="1" baseline="-25000"/>
              <a:t>1</a:t>
            </a:r>
            <a:r>
              <a:rPr lang="en-US" altLang="es-PE"/>
              <a:t>)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u</a:t>
            </a:r>
            <a:r>
              <a:rPr lang="en-US" altLang="es-PE" i="1" baseline="-25000"/>
              <a:t>2</a:t>
            </a:r>
            <a:endParaRPr lang="en-US" altLang="es-PE"/>
          </a:p>
          <a:p>
            <a:r>
              <a:rPr lang="en-US" altLang="es-PE"/>
              <a:t> So, (1 –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/>
              <a:t>)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/>
              <a:t> u</a:t>
            </a:r>
            <a:r>
              <a:rPr lang="en-US" altLang="es-PE" i="1" baseline="-25000"/>
              <a:t>1</a:t>
            </a:r>
            <a:r>
              <a:rPr lang="en-US" altLang="es-PE" i="1"/>
              <a:t> + u</a:t>
            </a:r>
            <a:r>
              <a:rPr lang="en-US" altLang="es-PE" i="1" baseline="-25000"/>
              <a:t>2</a:t>
            </a:r>
            <a:r>
              <a:rPr lang="en-US" altLang="es-PE"/>
              <a:t>, which can be rewritten as</a:t>
            </a:r>
          </a:p>
          <a:p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v</a:t>
            </a:r>
            <a:r>
              <a:rPr lang="en-US" altLang="es-PE" i="1" baseline="-25000"/>
              <a:t>2</a:t>
            </a:r>
            <a:endParaRPr lang="en-US" altLang="es-PE"/>
          </a:p>
          <a:p>
            <a:endParaRPr lang="en-US" altLang="es-PE" i="1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90BC0E2-8F60-4C25-82EC-8E3733D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3E5A1EB-FF30-4CE9-8778-DF51055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B77-80EF-4037-9961-06E7801DFBAC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27F49CE-8455-44D6-9600-B3BC0A769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General SEM (continued)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3AD850-0858-4C8E-9002-33865A8C3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r>
              <a:rPr lang="en-US" altLang="es-PE"/>
              <a:t> By substituting this reduced form in for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, we can see that since </a:t>
            </a:r>
            <a:r>
              <a:rPr lang="en-US" altLang="es-PE" i="1"/>
              <a:t>v</a:t>
            </a:r>
            <a:r>
              <a:rPr lang="en-US" altLang="es-PE" i="1" baseline="-25000"/>
              <a:t>2</a:t>
            </a:r>
            <a:r>
              <a:rPr lang="en-US" altLang="es-PE"/>
              <a:t> is a linear function of </a:t>
            </a:r>
            <a:r>
              <a:rPr lang="en-US" altLang="es-PE" i="1"/>
              <a:t>u</a:t>
            </a:r>
            <a:r>
              <a:rPr lang="en-US" altLang="es-PE" i="1" baseline="-25000"/>
              <a:t>1</a:t>
            </a:r>
            <a:r>
              <a:rPr lang="en-US" altLang="es-PE" i="1"/>
              <a:t>, y</a:t>
            </a:r>
            <a:r>
              <a:rPr lang="en-US" altLang="es-PE" i="1" baseline="-25000"/>
              <a:t>2</a:t>
            </a:r>
            <a:r>
              <a:rPr lang="en-US" altLang="es-PE"/>
              <a:t> is correlated with the error term and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/>
              <a:t> is biased – call it simultaneity bias</a:t>
            </a:r>
          </a:p>
          <a:p>
            <a:r>
              <a:rPr lang="en-US" altLang="es-PE"/>
              <a:t> The sign of the bias is complicated, but can use the simple regression as a rule of thumb</a:t>
            </a:r>
          </a:p>
          <a:p>
            <a:r>
              <a:rPr lang="en-US" altLang="es-PE"/>
              <a:t> In the simple regression case, the bias is the same sign as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/>
              <a:t>/(</a:t>
            </a:r>
            <a:r>
              <a:rPr lang="en-US" altLang="es-PE" i="1"/>
              <a:t>1 –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2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1065</TotalTime>
  <Words>786</Words>
  <Application>Microsoft Office PowerPoint</Application>
  <PresentationFormat>Presentación en pantalla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Times New Roman</vt:lpstr>
      <vt:lpstr>Wingdings</vt:lpstr>
      <vt:lpstr>Symbol</vt:lpstr>
      <vt:lpstr>Blueprint</vt:lpstr>
      <vt:lpstr>Presentación de PowerPoint</vt:lpstr>
      <vt:lpstr>Simultaneity</vt:lpstr>
      <vt:lpstr>Supply and Demand Example</vt:lpstr>
      <vt:lpstr>Example (cont) </vt:lpstr>
      <vt:lpstr>Example (cont)</vt:lpstr>
      <vt:lpstr>Identification of Demand Equation</vt:lpstr>
      <vt:lpstr>Using IV to Estimate Demand</vt:lpstr>
      <vt:lpstr>The General SEM</vt:lpstr>
      <vt:lpstr>The General SEM (continued)</vt:lpstr>
      <vt:lpstr>Identification of General SEM</vt:lpstr>
      <vt:lpstr>Rank and Order Conditions</vt:lpstr>
      <vt:lpstr>Estimation of the General SEM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23</cp:revision>
  <cp:lastPrinted>1601-01-01T00:00:00Z</cp:lastPrinted>
  <dcterms:created xsi:type="dcterms:W3CDTF">1999-10-02T17:37:41Z</dcterms:created>
  <dcterms:modified xsi:type="dcterms:W3CDTF">2020-02-04T23:19:36Z</dcterms:modified>
</cp:coreProperties>
</file>