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0929"/>
  </p:normalViewPr>
  <p:slideViewPr>
    <p:cSldViewPr>
      <p:cViewPr varScale="1">
        <p:scale>
          <a:sx n="67" d="100"/>
          <a:sy n="67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2922C34-055A-40C3-A1F2-47486A80CA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07EED45-CB11-44F8-8641-F5D10BB5A0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39D07EA8-D0B4-4D9B-A6E8-215D32051CD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2747F09-D04D-4309-AAB5-31043FB2CF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36A894D-58C7-40A2-B3CA-065D55847C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30FD38EF-1C13-4055-A438-B89982E50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D21C7F-8275-4EEF-BC30-3B8EFFF4B3D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9ABD16A7-3AD5-4B5C-98CB-A612A892A37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C70A314A-EECA-4F41-A321-A479EAC97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54B2D599-DEB5-441C-BD6A-CF56689E648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7FFA4620-1896-4F99-9652-BA452F571C4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00AA2B61-357D-4667-B048-6BD1D575B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C6BED673-8027-4605-91CF-ED4C00D04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083C5A2F-273E-4D80-BE8C-3778261FF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60CD9D07-11A5-478E-9440-26E2272CBB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E8044CBD-2422-47F4-8340-15A47AB80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66AB24C6-34DC-4783-A335-4F9C8A13B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575134B2-7D40-4D47-B358-632FD37A6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8F47BE54-E588-4DDC-AA8D-7E6F407074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652C751E-5093-4DA4-A253-49F946512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0FD3EB4A-4E33-404B-A378-F47FDF979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42661729-38E5-460A-8674-D615CBD57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5D14DE0D-4F9D-4494-B88A-3E37D76A1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214B4D63-DAE2-4924-B625-5A42B1C68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FDA09778-E396-4377-807A-D98C55A983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5B7458C9-EB92-4116-957F-B66D44584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CDD3F716-A95E-4E9B-94B0-A2EFC450B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E84306C6-CB23-4D99-A822-CC3E7792C1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3A5A82FD-FF92-4519-BD04-4007CB83AB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68F69AFA-48DC-4E6D-B892-8402AD9C6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0E43DBE0-F17B-4B69-8712-C094FA7D24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48EFE9F1-DD1D-4149-B635-01B52C020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D8A00E1C-2818-4C0E-85D4-2F4AC15F4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56E4CADD-16B5-446E-9F9B-3C778E270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68388A9E-70EE-4667-8D89-603D75DBE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E9C293C3-6DA2-4D17-8B4E-1C72E356BE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4A847F0A-E4EB-4BA6-B77C-F466EF957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3AFE2401-4125-4A70-8969-19032E5F2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AF913AE3-E89D-4918-A041-C7AADC990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02105CEF-139F-4927-B890-A44D8858D2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399770B9-5647-4D84-A241-E1C79DF1C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3B66397F-E231-49F0-9EFC-BA5EC36963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C0D63343-E36D-4206-BF2B-843123A02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D8017B08-F383-44B1-88CB-148A89DEA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23C5C7D6-5A16-45EA-918A-7B7BD72744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21457763-5BC6-4197-983D-17E595A12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0B232D6A-49F7-46B3-9220-F9F53A5543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27D3BE50-8FF8-403B-A88B-16DD61A2D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33F991C0-3B51-409E-88F0-C4C485CCEF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C1214D56-0D0F-4E87-A156-0E7FA82657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D18A92B4-9564-4B73-9133-5E4F919BC0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E0665B32-6E77-439F-A7BA-563C155944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6AA4CF37-2074-4047-AFAC-21320ED85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D1E3EF11-9C6A-4ABF-9513-1D596F91C6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011AB9BB-32C3-4C3E-9CBC-461CE2D834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9FD066E0-AE0D-4DFE-AF35-AE5DAC7B3B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083B9B6A-D5C7-4245-864B-8F175116E7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5A290D9F-8A3B-4CCC-88C9-ADFB9E3CE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42C915AE-B22A-4A18-9C3F-861247D55C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799BA03E-0DAA-4921-9809-B1DCAE9CD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22E9FFE3-79DD-4CBD-832B-C2518EE3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3F70C2E9-7D7B-499D-BAFB-AA8EC2E821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981705D6-200F-4330-9362-07E07CAE131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ADEB5200-9512-43B6-88B0-86CC9A6C6F0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D5DBA69C-E853-46B5-A11F-8715708CEE7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35C5B926-2113-4C06-886A-8C5134828FC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A031E997-AC54-4267-ADD9-71B5195D483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9696D1EE-6C10-4C2D-A59C-2A2074DB4C3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86C213C3-EBE3-4ED4-B023-C23904B071A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B8C93320-686B-4A16-B9D1-C8B09320B04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600D5981-8A34-4F32-B8B4-3C7DF9B92D7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A0980898-1827-4258-91F2-EA2CE060BB3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EF1ADF41-4BCC-449D-BAA0-793B1593E6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7B020A2-5752-4180-BD4F-5D13A11B3C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C7FA1903-884C-4149-BB9F-7DC9306E8801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5A5D6955-6756-43D3-B8FA-126A50C3B1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A0533D14-D525-4EE2-84E6-1D9D4B9B49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F308F0D-2A47-4982-BCE8-A70C479BF433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661EC-98F1-4D3B-9B3A-1E83A7D4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0731D0-F8AB-4041-86F4-D92EB91D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34C4D-D648-4370-9920-20FD15C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F239B-BA25-45D7-8880-E5330F74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DB8EE-253B-4FFD-AC3E-A02DD3CD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43768-B93C-4A60-B161-C8EA43C1561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19523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B39D4D-E14D-48D9-8074-7A8F0432C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D00E6-814A-45CB-AF4C-428F6824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D02CC-0EC7-4508-AC35-FD0A63F6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E381E-5191-4199-85BB-AEE10DBA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59407-CDC6-4593-B47D-A122AB06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8DC6F-77EC-447D-A64C-B604FBD26D8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1043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BBF4C-182B-4DD4-B192-DD2B3B44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10336-1617-4420-B96F-4039B80D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74D90-41B7-4467-8B2A-4D82AEE6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5F78A-8F14-490E-9A54-6C713F68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D9EB3-79F4-4974-961D-E0EC122E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2A8C1-19BA-4886-B1F3-1F0BB3294D2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0871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2E6AD-3F83-4759-977A-BF6DA357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74746-92C9-4E3D-81DF-79CCC03F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A3C65-A905-4554-80B2-B595FD3C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BC5AC-82D6-447E-90F3-A9699BD4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2CD10-8487-406C-A703-6114E794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1821F-7664-4C8A-82E2-4FFD35E5D28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0287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AAE3-CBC7-4DF7-A589-F073DF5B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C9DF1-6B96-4A70-BDE4-C63572ACF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F7F7A5-3718-4B3A-93C5-797685CD6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E4BB5-B2AB-4E75-ADE0-E4F96840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88BBA8-2345-4847-A860-31852501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008BD5-9259-48AC-BDC8-48970659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7E6B-7BFF-49E0-B84B-8150DF3DA37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7762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BE127-CA8B-4673-914F-845543D8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6D02B-72DC-4E3A-9A30-66FC7815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7368C2-599E-4383-B831-77270D32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4308DC-4DDB-4EFC-A694-EC207E9AA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DF1C2E-71FB-4433-90EF-0A25915C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849F59-2BE7-4E83-BF39-86BAC262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5248FD-AD88-4EA2-8522-0B295D31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96EB3-8654-48CE-B29B-2D2E92BD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5B59E-0F5A-4A13-A4A3-6D65C9C55FC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1125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F0EF1-F783-477D-9F91-A5552198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BDF469-99BE-446D-8B37-4EFA34C0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B46ACA-8A22-496E-BFD8-CD7BBF99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4D4838-D016-4E7D-9B51-0414FDBC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AA6E0-5846-4A34-A32D-F3D3CA8945B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865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24DAC3-61EB-4950-99D3-BC1FC429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340D73-7D60-41FD-B59D-1D7A3119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660ACA-9416-49CB-B3F4-5A35453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E3741-3D2B-4CF0-A7EB-EEFEE9234B7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1683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87A0-A6E2-44C6-B43B-0EACDE3E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C3409-1297-4C9B-9A8F-0E5A907F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58ACCE-2883-4E34-BA53-21474AD8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60AE3E-FF03-423C-85BB-B30F0C1D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CCDE90-2D37-4CEE-8385-9386FA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9CD8E3-063E-4F5A-89B6-0A44B8B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DD3DE-26C3-4ABE-BFC0-C2A3D7E3018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6055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EDC9B-04AE-4359-8261-B8C93A0F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15F617-D2FC-4509-B9DB-71A878B1A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3780E7-599A-43C6-A255-473E0A78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63C2C5-F612-4C6D-899A-F85F54DD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67677D-A726-4A3C-9356-161321E9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E37C55-9693-4146-B9AA-B5EE749B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BCC80-E74D-42C8-8E03-4359923024D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2100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9E462AF-39F5-458F-9BC9-BB6CD734EA4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D376F260-8D83-4A21-ADC1-BCAC66754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11A2A4BB-9002-4AA7-A6EB-B1CF97161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CD7287BB-87BD-4EA0-9C94-D998A24641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F0DF5B74-A7C0-471D-B43C-6221FC0ECA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95EDDAC3-56A0-40F3-9C4E-4E9B1A834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C16AC8EF-90DB-4005-8422-7241C9216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7CD9CA28-86D3-4B19-9800-D96A3D6D5F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062C4CF1-FFAC-4E9E-AE8A-DA43FCBF41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2379687F-701C-4F41-818F-399622F651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B89712F5-8ACD-4E46-8FCA-5AD69B886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2526CCF7-B159-4AD0-B8AC-4C44CE05B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A69D5B88-7ADF-4A6D-975E-784EAE32D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07B97EAB-983F-4064-B8DD-8B059DC67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3FAF4EFA-A1B9-43CB-B525-EDD35A629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A5843DAF-28F1-4EE8-A8DB-92059A9A1B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8A10F337-9113-4142-824B-853386C86B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342E4059-5816-4307-9861-9BD67130A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BCD34270-029A-46AD-9F7B-D2FB896D99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AC258A10-C100-488C-B9EE-B744A39090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7A4122CD-3022-4C12-BA66-13C17DA54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E9A99597-1E5D-40DF-B607-3113407515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4483CFEB-CA27-43E8-BCE5-41277DBAE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9A95FCC6-8403-4D57-B11B-E0A670315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CEA3DDE2-AEDF-4B76-9BB2-63E677081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373ADA00-F149-4B33-8FBE-7399CD8AE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5CD70C6D-516D-4579-BCA2-2133C9912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0DF9764D-302C-4AE8-A0D9-3C9AAC8E8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59EF5A8D-E0C0-4EF1-BCD5-30246D88C3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B60244B0-FDE2-4001-84BD-D232E30E08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9F24F5D7-C103-416E-A947-F403E0ECB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1487AC68-6556-45DE-8E1B-0ACA9BFA2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0C990964-0FF0-4C39-BE37-9B657D078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5BE30991-F156-48B5-84E8-4247A8AF0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E33E9AF0-9393-42A1-955F-F5B01E8209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80CD52A5-56A7-49C5-AD6D-1F41CE70A7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DBCF13B2-9BF2-49B6-9557-9E0B12024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4FAF40F2-8F7B-47F6-84DF-BC98AB8E12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2E4481DA-232A-41F2-B77D-1A1A2F9AE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18AA1E40-788C-4DFD-AF1E-06C639878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1B086C29-D23A-4A49-8247-FC8E2D3115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3B797CDF-E650-47B8-88D8-BF2317338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FD803A25-3D68-4FCC-93C0-B4574CAB3A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A33BB743-4B70-4906-A85F-525FE1DA1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06182DAB-0250-47A7-9EB0-F30E40DD3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6BB03283-9905-4F2B-8C24-03A5CDE3F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0EBD174D-2ADC-4CE9-8301-5518EFD5C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62FCC507-9EA8-422E-92F7-FEF97B44EC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BA3082E1-1B62-483D-A9AF-D90DFFD60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B7F1D122-540F-46F2-B3AD-4DE25AE12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781668F8-9990-44F8-8B39-D982C9463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E8EAFDD4-C692-437A-84F0-089D540459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D6073B47-B470-46FC-92A6-DB38F8EA0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C3AD8F8B-BFF2-4AE3-A8C0-353F777E85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313F9B20-6429-4CE9-9756-92B028811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9299F89E-377C-4566-9D8D-BAF4F764BE4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A7F443C5-70BC-421F-85CC-4B0A990FF395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07DCC6DB-59FE-40ED-83CA-A1FC4C120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9A774940-0F9D-4D3F-A62A-07261B07F97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D4AD510E-D98C-449F-B551-F649E1AED5E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F934324D-1209-4CF6-A423-250809B0EFEA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771F5837-4461-4217-AB52-B21F30633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122E91-4C49-4180-B482-B49E15F5A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219665D7-6202-453C-A3E7-2DA69A6BD4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40A3675D-A6B0-4640-BBA0-9E5EE98D10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409B1CD2-180E-4A76-B52F-D83F7EA641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7ACCAD7-0D70-4EAE-BB15-2B9D50708199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1D24BFAD-893D-4262-86D9-15BBF80F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16589F9A-3EC7-4463-A462-82E0971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06D-A35B-44A2-B8DC-A4FB83B8C81A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76C07D7F-B922-4C74-B6F5-A7A70AAA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Limited Dependent Variables</a:t>
            </a:r>
            <a:br>
              <a:rPr lang="en-US" altLang="es-PE" sz="4400">
                <a:solidFill>
                  <a:schemeClr val="tx2"/>
                </a:solidFill>
              </a:rPr>
            </a:br>
            <a:endParaRPr lang="en-US" altLang="es-PE" sz="4400">
              <a:solidFill>
                <a:schemeClr val="tx2"/>
              </a:solidFill>
            </a:endParaRP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D4C010-BFA4-4EF0-9128-99CE4CCF7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P</a:t>
            </a:r>
            <a:r>
              <a:rPr lang="en-US" altLang="es-PE" sz="3200"/>
              <a:t>(</a:t>
            </a:r>
            <a:r>
              <a:rPr lang="en-US" altLang="es-PE" sz="3200" i="1"/>
              <a:t>y = 1|</a:t>
            </a:r>
            <a:r>
              <a:rPr lang="en-US" altLang="es-PE" sz="3200" b="1" i="1"/>
              <a:t>x</a:t>
            </a:r>
            <a:r>
              <a:rPr lang="en-US" altLang="es-PE" sz="3200"/>
              <a:t>)</a:t>
            </a:r>
            <a:r>
              <a:rPr lang="en-US" altLang="es-PE" sz="3200" i="1"/>
              <a:t> = G</a:t>
            </a:r>
            <a:r>
              <a:rPr lang="en-US" altLang="es-PE" sz="3200"/>
              <a:t>(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b="1" i="1"/>
              <a:t>x</a:t>
            </a:r>
            <a:r>
              <a:rPr lang="en-US" altLang="es-PE" sz="3200" b="1" i="1">
                <a:latin typeface="Symbol" panose="05050102010706020507" pitchFamily="18" charset="2"/>
              </a:rPr>
              <a:t>b</a:t>
            </a:r>
            <a:r>
              <a:rPr lang="en-US" altLang="es-PE" sz="3200"/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s-PE" sz="320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y*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b="1" i="1"/>
              <a:t>x</a:t>
            </a:r>
            <a:r>
              <a:rPr lang="en-US" altLang="es-PE" sz="3200" b="1" i="1">
                <a:latin typeface="Symbol" panose="05050102010706020507" pitchFamily="18" charset="2"/>
              </a:rPr>
              <a:t>b</a:t>
            </a:r>
            <a:r>
              <a:rPr lang="en-US" altLang="es-PE" sz="3200" i="1"/>
              <a:t> + u, y = max</a:t>
            </a:r>
            <a:r>
              <a:rPr lang="en-US" altLang="es-PE" sz="3200"/>
              <a:t>(</a:t>
            </a:r>
            <a:r>
              <a:rPr lang="en-US" altLang="es-PE" sz="3200" i="1"/>
              <a:t>0,y*</a:t>
            </a:r>
            <a:r>
              <a:rPr lang="en-US" altLang="es-PE" sz="3200"/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F5D3808-080B-4792-A6B5-E9E1FE5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C2BEF3C-9872-4C7E-BF49-009DC9B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D88E-EE1F-458D-9349-1CE2001EC376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D9EC215-B040-40F2-91F0-DF567BACF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Latent Variables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85ADD0-E20B-4F3E-9F71-F4C7CEADD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Sometimes binary dependent variable models are motivated through a latent variables model</a:t>
            </a:r>
          </a:p>
          <a:p>
            <a:r>
              <a:rPr lang="en-US" altLang="es-PE"/>
              <a:t> The idea is that there is an underlying variable y*, that can be modeled as</a:t>
            </a:r>
          </a:p>
          <a:p>
            <a:r>
              <a:rPr lang="en-US" altLang="es-PE"/>
              <a:t> </a:t>
            </a:r>
            <a:r>
              <a:rPr lang="en-US" altLang="es-PE" i="1"/>
              <a:t>y</a:t>
            </a:r>
            <a:r>
              <a:rPr lang="en-US" altLang="es-PE"/>
              <a:t>* = 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 i="1" baseline="-25000">
                <a:cs typeface="Times New Roman" panose="02020603050405020304" pitchFamily="18" charset="0"/>
              </a:rPr>
              <a:t>0</a:t>
            </a:r>
            <a:r>
              <a:rPr lang="en-US" altLang="es-PE" i="1">
                <a:cs typeface="Times New Roman" panose="02020603050405020304" pitchFamily="18" charset="0"/>
              </a:rPr>
              <a:t> +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/>
              <a:t> + </a:t>
            </a:r>
            <a:r>
              <a:rPr lang="en-US" altLang="es-PE" i="1"/>
              <a:t>e</a:t>
            </a:r>
            <a:r>
              <a:rPr lang="en-US" altLang="es-PE"/>
              <a:t>, but we only observe </a:t>
            </a:r>
          </a:p>
          <a:p>
            <a:r>
              <a:rPr lang="en-US" altLang="es-PE" i="1"/>
              <a:t> y</a:t>
            </a:r>
            <a:r>
              <a:rPr lang="en-US" altLang="es-PE"/>
              <a:t> = 1, if </a:t>
            </a:r>
            <a:r>
              <a:rPr lang="en-US" altLang="es-PE" i="1"/>
              <a:t>y</a:t>
            </a:r>
            <a:r>
              <a:rPr lang="en-US" altLang="es-PE"/>
              <a:t>* &gt; 0, and </a:t>
            </a:r>
            <a:r>
              <a:rPr lang="en-US" altLang="es-PE" i="1"/>
              <a:t>y</a:t>
            </a:r>
            <a:r>
              <a:rPr lang="en-US" altLang="es-PE"/>
              <a:t> =0 if </a:t>
            </a:r>
            <a:r>
              <a:rPr lang="en-US" altLang="es-PE" i="1"/>
              <a:t>y</a:t>
            </a:r>
            <a:r>
              <a:rPr lang="en-US" altLang="es-PE"/>
              <a:t>* </a:t>
            </a:r>
            <a:r>
              <a:rPr lang="en-US" altLang="es-PE">
                <a:cs typeface="Times New Roman" panose="02020603050405020304" pitchFamily="18" charset="0"/>
              </a:rPr>
              <a:t>≤</a:t>
            </a:r>
            <a:r>
              <a:rPr lang="en-US" altLang="es-PE"/>
              <a:t> 0,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B7408E9-991C-46E7-B89D-B7B77398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8474218-9511-4F12-A7AA-9C41CCB4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8366-13A4-458B-B77F-D2F92910E6FF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CA2DDDB-18D7-4B99-8955-B797180C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Tobit Model</a:t>
            </a: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10779E9-AFB7-4EC1-8C45-7A2D2FA56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Can also have latent variable models that don’t involve binary dependent variables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Say </a:t>
            </a:r>
            <a:r>
              <a:rPr lang="en-US" altLang="es-PE" i="1"/>
              <a:t>y</a:t>
            </a:r>
            <a:r>
              <a:rPr lang="en-US" altLang="es-PE"/>
              <a:t>* = 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/>
              <a:t> + </a:t>
            </a:r>
            <a:r>
              <a:rPr lang="en-US" altLang="es-PE" i="1"/>
              <a:t>u</a:t>
            </a:r>
            <a:r>
              <a:rPr lang="en-US" altLang="es-PE"/>
              <a:t>, </a:t>
            </a:r>
            <a:r>
              <a:rPr lang="en-US" altLang="es-PE" i="1"/>
              <a:t>u|</a:t>
            </a:r>
            <a:r>
              <a:rPr lang="en-US" altLang="es-PE" b="1" i="1"/>
              <a:t>x</a:t>
            </a:r>
            <a:r>
              <a:rPr lang="en-US" altLang="es-PE"/>
              <a:t> ~ Normal(0,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But we only observe </a:t>
            </a:r>
            <a:r>
              <a:rPr lang="en-US" altLang="es-PE" i="1"/>
              <a:t>y</a:t>
            </a:r>
            <a:r>
              <a:rPr lang="en-US" altLang="es-PE"/>
              <a:t> = max(0, </a:t>
            </a:r>
            <a:r>
              <a:rPr lang="en-US" altLang="es-PE" i="1"/>
              <a:t>y</a:t>
            </a:r>
            <a:r>
              <a:rPr lang="en-US" altLang="es-PE"/>
              <a:t>*)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Tobit model uses MLE to estimate both 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es-PE"/>
              <a:t>and </a:t>
            </a:r>
            <a:r>
              <a:rPr lang="en-US" altLang="es-PE" i="1">
                <a:latin typeface="Symbol" panose="05050102010706020507" pitchFamily="18" charset="2"/>
              </a:rPr>
              <a:t>s  </a:t>
            </a:r>
            <a:r>
              <a:rPr lang="en-US" altLang="es-PE"/>
              <a:t>for this model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Important to realize that 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 </a:t>
            </a:r>
            <a:r>
              <a:rPr lang="en-US" altLang="es-PE">
                <a:cs typeface="Times New Roman" panose="02020603050405020304" pitchFamily="18" charset="0"/>
              </a:rPr>
              <a:t>estimates the</a:t>
            </a:r>
            <a:r>
              <a:rPr lang="en-US" altLang="es-PE"/>
              <a:t> effect of </a:t>
            </a:r>
            <a:r>
              <a:rPr lang="en-US" altLang="es-PE" b="1" i="1"/>
              <a:t>x</a:t>
            </a:r>
            <a:r>
              <a:rPr lang="en-US" altLang="es-PE"/>
              <a:t> on y*, the latent variable, not </a:t>
            </a:r>
            <a:r>
              <a:rPr lang="en-US" altLang="es-PE" i="1"/>
              <a:t>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35D7401-48E1-4B56-AE62-8601221B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13E386E-0381-4628-87AB-B47174A4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FCAB-95F4-4E38-8094-FEDA1AA5B554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45029AC3-FF54-43AB-B812-50F61B5EF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Interpretation of the Tobit Model</a:t>
            </a:r>
          </a:p>
        </p:txBody>
      </p:sp>
      <p:sp>
        <p:nvSpPr>
          <p:cNvPr id="1136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99E772-8AAB-4467-A8B2-ADFAC2AF8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Unless the latent variable </a:t>
            </a:r>
            <a:r>
              <a:rPr lang="en-US" altLang="es-PE" i="1"/>
              <a:t>y</a:t>
            </a:r>
            <a:r>
              <a:rPr lang="en-US" altLang="es-PE"/>
              <a:t>* is what’s of interest, can’t just interpret the coefficient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E(</a:t>
            </a:r>
            <a:r>
              <a:rPr lang="en-US" altLang="es-PE" i="1"/>
              <a:t>y|</a:t>
            </a:r>
            <a:r>
              <a:rPr lang="en-US" altLang="es-PE" b="1" i="1"/>
              <a:t>x</a:t>
            </a:r>
            <a:r>
              <a:rPr lang="en-US" altLang="es-PE"/>
              <a:t>) = </a:t>
            </a:r>
            <a:r>
              <a:rPr lang="en-US" altLang="es-PE">
                <a:latin typeface="Symbol" panose="05050102010706020507" pitchFamily="18" charset="2"/>
              </a:rPr>
              <a:t>F</a:t>
            </a:r>
            <a:r>
              <a:rPr lang="en-US" altLang="es-PE"/>
              <a:t>(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/>
              <a:t>/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/>
              <a:t>)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sf</a:t>
            </a:r>
            <a:r>
              <a:rPr lang="en-US" altLang="es-PE">
                <a:latin typeface="Symbol" panose="05050102010706020507" pitchFamily="18" charset="2"/>
              </a:rPr>
              <a:t>(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/>
              <a:t>/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>
                <a:latin typeface="Symbol" panose="05050102010706020507" pitchFamily="18" charset="2"/>
              </a:rPr>
              <a:t>)</a:t>
            </a:r>
            <a:r>
              <a:rPr lang="en-US" altLang="es-PE"/>
              <a:t>, so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>
                <a:cs typeface="Times New Roman" panose="02020603050405020304" pitchFamily="18" charset="0"/>
              </a:rPr>
              <a:t>∂</a:t>
            </a:r>
            <a:r>
              <a:rPr lang="en-US" altLang="es-PE"/>
              <a:t>E(</a:t>
            </a:r>
            <a:r>
              <a:rPr lang="en-US" altLang="es-PE" i="1"/>
              <a:t>y|</a:t>
            </a:r>
            <a:r>
              <a:rPr lang="en-US" altLang="es-PE" b="1" i="1"/>
              <a:t>x</a:t>
            </a:r>
            <a:r>
              <a:rPr lang="en-US" altLang="es-PE"/>
              <a:t>)</a:t>
            </a:r>
            <a:r>
              <a:rPr lang="en-US" altLang="es-PE">
                <a:cs typeface="Times New Roman" panose="02020603050405020304" pitchFamily="18" charset="0"/>
              </a:rPr>
              <a:t>/∂</a:t>
            </a:r>
            <a:r>
              <a:rPr lang="en-US" altLang="es-PE" i="1">
                <a:cs typeface="Times New Roman" panose="02020603050405020304" pitchFamily="18" charset="0"/>
              </a:rPr>
              <a:t>x</a:t>
            </a:r>
            <a:r>
              <a:rPr lang="en-US" altLang="es-PE" i="1" baseline="-25000">
                <a:cs typeface="Times New Roman" panose="02020603050405020304" pitchFamily="18" charset="0"/>
              </a:rPr>
              <a:t>j</a:t>
            </a:r>
            <a:r>
              <a:rPr lang="en-US" altLang="es-PE">
                <a:cs typeface="Times New Roman" panose="02020603050405020304" pitchFamily="18" charset="0"/>
              </a:rPr>
              <a:t> = 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 baseline="-25000">
                <a:cs typeface="Times New Roman" panose="02020603050405020304" pitchFamily="18" charset="0"/>
              </a:rPr>
              <a:t>j </a:t>
            </a:r>
            <a:r>
              <a:rPr lang="en-US" altLang="es-PE">
                <a:latin typeface="Symbol" panose="05050102010706020507" pitchFamily="18" charset="2"/>
              </a:rPr>
              <a:t>F</a:t>
            </a:r>
            <a:r>
              <a:rPr lang="en-US" altLang="es-PE"/>
              <a:t>(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/>
              <a:t>/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/>
              <a:t>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normality or homoskedasticity fail to hold, the Tobit model may be meaningless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the effect of </a:t>
            </a:r>
            <a:r>
              <a:rPr lang="en-US" altLang="es-PE" i="1"/>
              <a:t>x</a:t>
            </a:r>
            <a:r>
              <a:rPr lang="en-US" altLang="es-PE"/>
              <a:t> on P(</a:t>
            </a:r>
            <a:r>
              <a:rPr lang="en-US" altLang="es-PE" i="1"/>
              <a:t>y</a:t>
            </a:r>
            <a:r>
              <a:rPr lang="en-US" altLang="es-PE"/>
              <a:t>&gt;0) and E(</a:t>
            </a:r>
            <a:r>
              <a:rPr lang="en-US" altLang="es-PE" i="1"/>
              <a:t>y</a:t>
            </a:r>
            <a:r>
              <a:rPr lang="en-US" altLang="es-PE"/>
              <a:t>) are of opposite signs, the Tobit is inappropriate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67BD723-4815-40DA-AB37-28E915C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D7627DC-25EA-445E-BC62-34C7D881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8C26-3DAB-435D-93BE-67FD3A6F2365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9DF3ADC-829F-43A8-9063-3F2A3A743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Censored Regression Models &amp; Truncated Regression Models</a:t>
            </a:r>
          </a:p>
        </p:txBody>
      </p:sp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87F2F7-6D61-4DA0-AD14-16CBC2679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More general latent variable models can also be estimated, say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y </a:t>
            </a:r>
            <a:r>
              <a:rPr lang="en-US" altLang="es-PE"/>
              <a:t>= 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/>
              <a:t> + </a:t>
            </a:r>
            <a:r>
              <a:rPr lang="en-US" altLang="es-PE" i="1"/>
              <a:t>u</a:t>
            </a:r>
            <a:r>
              <a:rPr lang="en-US" altLang="es-PE"/>
              <a:t>, </a:t>
            </a:r>
            <a:r>
              <a:rPr lang="en-US" altLang="es-PE" i="1"/>
              <a:t>u|</a:t>
            </a:r>
            <a:r>
              <a:rPr lang="en-US" altLang="es-PE" b="1" i="1"/>
              <a:t>x</a:t>
            </a:r>
            <a:r>
              <a:rPr lang="en-US" altLang="es-PE" i="1"/>
              <a:t>,c</a:t>
            </a:r>
            <a:r>
              <a:rPr lang="en-US" altLang="es-PE"/>
              <a:t> ~ Normal(0,</a:t>
            </a:r>
            <a:r>
              <a:rPr lang="en-US" altLang="es-PE" i="1">
                <a:latin typeface="Symbol" panose="05050102010706020507" pitchFamily="18" charset="2"/>
              </a:rPr>
              <a:t>s</a:t>
            </a:r>
            <a:r>
              <a:rPr lang="en-US" altLang="es-PE" baseline="30000"/>
              <a:t>2</a:t>
            </a:r>
            <a:r>
              <a:rPr lang="en-US" altLang="es-PE"/>
              <a:t>), but we only observe </a:t>
            </a:r>
            <a:r>
              <a:rPr lang="en-US" altLang="es-PE" i="1"/>
              <a:t>w</a:t>
            </a:r>
            <a:r>
              <a:rPr lang="en-US" altLang="es-PE"/>
              <a:t> = min(</a:t>
            </a:r>
            <a:r>
              <a:rPr lang="en-US" altLang="es-PE" i="1"/>
              <a:t>y,c</a:t>
            </a:r>
            <a:r>
              <a:rPr lang="en-US" altLang="es-PE"/>
              <a:t>) if right censored, or w = max(y,c) if left censored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Truncated regression occurs when rather than being censored, the data is missing beyond a censoring point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AC59BE3-015A-4E8C-8CC2-436FB871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25E9521-E7FE-4994-A721-C9177A9C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E02-8AC1-426F-909D-B0A5D875BD90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4647650F-61BB-4653-8ADD-3FD14F861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Sample Selection Corrections</a:t>
            </a:r>
          </a:p>
        </p:txBody>
      </p:sp>
      <p:sp>
        <p:nvSpPr>
          <p:cNvPr id="1157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207B01-3631-4677-BF97-DEF482E96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If a sample is truncated in a nonrandom way, then OLS suffers from selection bias</a:t>
            </a:r>
          </a:p>
          <a:p>
            <a:r>
              <a:rPr lang="en-US" altLang="es-PE"/>
              <a:t> Can think of as being like omitted variable bias, where what’s omitted is how were selected into the sample, so</a:t>
            </a:r>
          </a:p>
          <a:p>
            <a:r>
              <a:rPr lang="en-US" altLang="es-PE"/>
              <a:t> E(</a:t>
            </a:r>
            <a:r>
              <a:rPr lang="en-US" altLang="es-PE" i="1"/>
              <a:t>y|z</a:t>
            </a:r>
            <a:r>
              <a:rPr lang="en-US" altLang="es-PE"/>
              <a:t>, </a:t>
            </a:r>
            <a:r>
              <a:rPr lang="en-US" altLang="es-PE" i="1"/>
              <a:t>s</a:t>
            </a:r>
            <a:r>
              <a:rPr lang="en-US" altLang="es-PE"/>
              <a:t> = 1) = 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 b="1" i="1">
                <a:cs typeface="Times New Roman" panose="02020603050405020304" pitchFamily="18" charset="0"/>
              </a:rPr>
              <a:t> 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rl</a:t>
            </a:r>
            <a:r>
              <a:rPr lang="en-US" altLang="es-PE"/>
              <a:t>(</a:t>
            </a:r>
            <a:r>
              <a:rPr lang="en-US" altLang="es-PE" b="1" i="1"/>
              <a:t>z</a:t>
            </a:r>
            <a:r>
              <a:rPr lang="en-US" altLang="es-PE" b="1" i="1">
                <a:latin typeface="Symbol" panose="05050102010706020507" pitchFamily="18" charset="2"/>
              </a:rPr>
              <a:t>g</a:t>
            </a:r>
            <a:r>
              <a:rPr lang="en-US" altLang="es-PE"/>
              <a:t>), where</a:t>
            </a:r>
          </a:p>
          <a:p>
            <a:r>
              <a:rPr lang="en-US" altLang="es-PE"/>
              <a:t> </a:t>
            </a:r>
            <a:r>
              <a:rPr lang="en-US" altLang="es-PE" i="1">
                <a:latin typeface="Symbol" panose="05050102010706020507" pitchFamily="18" charset="2"/>
              </a:rPr>
              <a:t>l</a:t>
            </a:r>
            <a:r>
              <a:rPr lang="en-US" altLang="es-PE"/>
              <a:t>(</a:t>
            </a:r>
            <a:r>
              <a:rPr lang="en-US" altLang="es-PE" i="1"/>
              <a:t>c</a:t>
            </a:r>
            <a:r>
              <a:rPr lang="en-US" altLang="es-PE"/>
              <a:t>) is the inverse Mills ratio: </a:t>
            </a:r>
            <a:r>
              <a:rPr lang="en-US" altLang="es-PE" i="1">
                <a:latin typeface="Symbol" panose="05050102010706020507" pitchFamily="18" charset="2"/>
              </a:rPr>
              <a:t>f</a:t>
            </a:r>
            <a:r>
              <a:rPr lang="en-US" altLang="es-PE"/>
              <a:t>(</a:t>
            </a:r>
            <a:r>
              <a:rPr lang="en-US" altLang="es-PE" i="1"/>
              <a:t>c</a:t>
            </a:r>
            <a:r>
              <a:rPr lang="en-US" altLang="es-PE"/>
              <a:t>)/</a:t>
            </a:r>
            <a:r>
              <a:rPr lang="en-US" altLang="es-PE">
                <a:latin typeface="Symbol" panose="05050102010706020507" pitchFamily="18" charset="2"/>
              </a:rPr>
              <a:t>F</a:t>
            </a:r>
            <a:r>
              <a:rPr lang="en-US" altLang="es-PE"/>
              <a:t>(</a:t>
            </a:r>
            <a:r>
              <a:rPr lang="en-US" altLang="es-PE" i="1"/>
              <a:t>c</a:t>
            </a:r>
            <a:r>
              <a:rPr lang="en-US" altLang="es-PE"/>
              <a:t>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67EFB04-1BE6-4FC9-AC0E-FB2384A2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7C4F01C-1D68-4417-8E1C-AE305B95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8B70-B417-4218-9D1C-8E33FE78B837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0D88966B-6AFD-4EF4-A8ED-FEB9F19BE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Selection Correction (continued)</a:t>
            </a:r>
          </a:p>
        </p:txBody>
      </p:sp>
      <p:sp>
        <p:nvSpPr>
          <p:cNvPr id="116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0FAFBF-698E-44DC-9947-E11E22947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We need an estimate of </a:t>
            </a:r>
            <a:r>
              <a:rPr lang="en-US" altLang="es-PE" i="1">
                <a:latin typeface="Symbol" panose="05050102010706020507" pitchFamily="18" charset="2"/>
              </a:rPr>
              <a:t>l</a:t>
            </a:r>
            <a:r>
              <a:rPr lang="en-US" altLang="es-PE"/>
              <a:t>, so estimate a probit of </a:t>
            </a:r>
            <a:r>
              <a:rPr lang="en-US" altLang="es-PE" i="1"/>
              <a:t>s</a:t>
            </a:r>
            <a:r>
              <a:rPr lang="en-US" altLang="es-PE"/>
              <a:t> (whether </a:t>
            </a:r>
            <a:r>
              <a:rPr lang="en-US" altLang="es-PE" i="1"/>
              <a:t>y</a:t>
            </a:r>
            <a:r>
              <a:rPr lang="en-US" altLang="es-PE"/>
              <a:t> is observed) on </a:t>
            </a:r>
            <a:r>
              <a:rPr lang="en-US" altLang="es-PE" b="1" i="1"/>
              <a:t>z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These estimates of </a:t>
            </a:r>
            <a:r>
              <a:rPr lang="en-US" altLang="es-PE" b="1" i="1">
                <a:latin typeface="Symbol" panose="05050102010706020507" pitchFamily="18" charset="2"/>
              </a:rPr>
              <a:t>g</a:t>
            </a:r>
            <a:r>
              <a:rPr lang="en-US" altLang="es-PE"/>
              <a:t> can then be used along with </a:t>
            </a:r>
            <a:r>
              <a:rPr lang="en-US" altLang="es-PE" b="1" i="1"/>
              <a:t>z</a:t>
            </a:r>
            <a:r>
              <a:rPr lang="en-US" altLang="es-PE"/>
              <a:t> to form the inverse Mills ratio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Then you can just regress </a:t>
            </a:r>
            <a:r>
              <a:rPr lang="en-US" altLang="es-PE" i="1"/>
              <a:t>y</a:t>
            </a:r>
            <a:r>
              <a:rPr lang="en-US" altLang="es-PE"/>
              <a:t> on </a:t>
            </a:r>
            <a:r>
              <a:rPr lang="en-US" altLang="es-PE" b="1" i="1"/>
              <a:t>x</a:t>
            </a:r>
            <a:r>
              <a:rPr lang="en-US" altLang="es-PE"/>
              <a:t> and the estimated </a:t>
            </a:r>
            <a:r>
              <a:rPr lang="en-US" altLang="es-PE" i="1">
                <a:latin typeface="Symbol" panose="05050102010706020507" pitchFamily="18" charset="2"/>
              </a:rPr>
              <a:t>l</a:t>
            </a:r>
            <a:r>
              <a:rPr lang="en-US" altLang="es-PE"/>
              <a:t> to get consistent estimates of </a:t>
            </a:r>
            <a:r>
              <a:rPr lang="en-US" altLang="es-PE" b="1" i="1">
                <a:latin typeface="Symbol" panose="05050102010706020507" pitchFamily="18" charset="2"/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n-US" altLang="es-PE" b="1" i="1">
                <a:latin typeface="Symbol" panose="05050102010706020507" pitchFamily="18" charset="2"/>
              </a:rPr>
              <a:t> </a:t>
            </a:r>
            <a:r>
              <a:rPr lang="en-US" altLang="es-PE"/>
              <a:t>Important that </a:t>
            </a:r>
            <a:r>
              <a:rPr lang="en-US" altLang="es-PE" b="1" i="1"/>
              <a:t>x</a:t>
            </a:r>
            <a:r>
              <a:rPr lang="en-US" altLang="es-PE"/>
              <a:t> be a subset of </a:t>
            </a:r>
            <a:r>
              <a:rPr lang="en-US" altLang="es-PE" b="1" i="1"/>
              <a:t>z</a:t>
            </a:r>
            <a:r>
              <a:rPr lang="en-US" altLang="es-PE"/>
              <a:t>, otherwise will only be identified by functional 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D5D27F8-2DE0-4F19-9547-320D525C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412B6D4-AC1E-4321-8564-63C3EE4E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CC59-7DBD-4684-8A53-747EC49E653C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1BE23B5-C01D-4136-8697-6C6385C1B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Binary Dependent Variables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2F637B-7C34-44E2-AE9A-B83A40102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Recall the linear probability model, which can be written as P(</a:t>
            </a:r>
            <a:r>
              <a:rPr lang="en-US" altLang="es-PE" i="1"/>
              <a:t>y = 1|</a:t>
            </a:r>
            <a:r>
              <a:rPr lang="en-US" altLang="es-PE" b="1" i="1"/>
              <a:t>x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b="1" i="1"/>
              <a:t>x</a:t>
            </a:r>
            <a:r>
              <a:rPr lang="en-US" altLang="es-PE" b="1" i="1">
                <a:latin typeface="Symbol" panose="05050102010706020507" pitchFamily="18" charset="2"/>
              </a:rPr>
              <a:t>b</a:t>
            </a:r>
            <a:r>
              <a:rPr lang="en-US" altLang="es-PE"/>
              <a:t> </a:t>
            </a:r>
          </a:p>
          <a:p>
            <a:r>
              <a:rPr lang="en-US" altLang="es-PE"/>
              <a:t>A drawback to the linear probability model is that predicted values are not constrained to be between 0 and 1</a:t>
            </a:r>
          </a:p>
          <a:p>
            <a:r>
              <a:rPr lang="en-US" altLang="es-PE"/>
              <a:t> An alternative is to model the probability as a function, </a:t>
            </a:r>
            <a:r>
              <a:rPr lang="en-US" altLang="es-PE" i="1"/>
              <a:t>G</a:t>
            </a:r>
            <a:r>
              <a:rPr lang="en-US" altLang="es-PE"/>
              <a:t>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b="1" i="1"/>
              <a:t>x</a:t>
            </a:r>
            <a:r>
              <a:rPr lang="en-US" altLang="es-PE" b="1" i="1">
                <a:latin typeface="Symbol" panose="05050102010706020507" pitchFamily="18" charset="2"/>
              </a:rPr>
              <a:t>b</a:t>
            </a:r>
            <a:r>
              <a:rPr lang="en-US" altLang="es-PE"/>
              <a:t>), where 0&lt;</a:t>
            </a:r>
            <a:r>
              <a:rPr lang="en-US" altLang="es-PE" i="1"/>
              <a:t>G</a:t>
            </a:r>
            <a:r>
              <a:rPr lang="en-US" altLang="es-PE"/>
              <a:t>(</a:t>
            </a:r>
            <a:r>
              <a:rPr lang="en-US" altLang="es-PE" i="1"/>
              <a:t>z</a:t>
            </a:r>
            <a:r>
              <a:rPr lang="en-US" altLang="es-PE"/>
              <a:t>)&lt;1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F2FFAF0-E093-4034-BD85-37E3A46B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FC22CC4-3755-48DB-86BA-7DF9FA82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01CC-1BB7-432A-81FD-23745F84AE4E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ADDDF64-9022-4C12-8584-0E236D1B0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Probit Model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A16223-9FCF-4855-9B5D-B9151DBF6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One choice for </a:t>
            </a:r>
            <a:r>
              <a:rPr lang="en-US" altLang="es-PE" i="1"/>
              <a:t>G</a:t>
            </a:r>
            <a:r>
              <a:rPr lang="en-US" altLang="es-PE"/>
              <a:t>(</a:t>
            </a:r>
            <a:r>
              <a:rPr lang="en-US" altLang="es-PE" i="1"/>
              <a:t>z</a:t>
            </a:r>
            <a:r>
              <a:rPr lang="en-US" altLang="es-PE"/>
              <a:t>) is the standard normal cumulative distribution function (cdf)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G</a:t>
            </a:r>
            <a:r>
              <a:rPr lang="en-US" altLang="es-PE"/>
              <a:t>(</a:t>
            </a:r>
            <a:r>
              <a:rPr lang="en-US" altLang="es-PE" i="1"/>
              <a:t>z</a:t>
            </a:r>
            <a:r>
              <a:rPr lang="en-US" altLang="es-PE"/>
              <a:t>) = </a:t>
            </a:r>
            <a:r>
              <a:rPr lang="en-US" altLang="es-PE">
                <a:latin typeface="Symbol" panose="05050102010706020507" pitchFamily="18" charset="2"/>
              </a:rPr>
              <a:t>F</a:t>
            </a:r>
            <a:r>
              <a:rPr lang="en-US" altLang="es-PE"/>
              <a:t>(</a:t>
            </a:r>
            <a:r>
              <a:rPr lang="en-US" altLang="es-PE" i="1"/>
              <a:t>z</a:t>
            </a:r>
            <a:r>
              <a:rPr lang="en-US" altLang="es-PE"/>
              <a:t>) </a:t>
            </a:r>
            <a:r>
              <a:rPr lang="en-US" altLang="es-PE">
                <a:cs typeface="Times New Roman" panose="02020603050405020304" pitchFamily="18" charset="0"/>
              </a:rPr>
              <a:t>≡ ∫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altLang="es-PE">
                <a:cs typeface="Times New Roman" panose="02020603050405020304" pitchFamily="18" charset="0"/>
              </a:rPr>
              <a:t>(</a:t>
            </a:r>
            <a:r>
              <a:rPr lang="en-US" altLang="es-PE" i="1">
                <a:cs typeface="Times New Roman" panose="02020603050405020304" pitchFamily="18" charset="0"/>
              </a:rPr>
              <a:t>v</a:t>
            </a:r>
            <a:r>
              <a:rPr lang="en-US" altLang="es-PE">
                <a:cs typeface="Times New Roman" panose="02020603050405020304" pitchFamily="18" charset="0"/>
              </a:rPr>
              <a:t>)d</a:t>
            </a:r>
            <a:r>
              <a:rPr lang="en-US" altLang="es-PE" i="1">
                <a:cs typeface="Times New Roman" panose="02020603050405020304" pitchFamily="18" charset="0"/>
              </a:rPr>
              <a:t>v</a:t>
            </a:r>
            <a:r>
              <a:rPr lang="en-US" altLang="es-PE">
                <a:cs typeface="Times New Roman" panose="02020603050405020304" pitchFamily="18" charset="0"/>
              </a:rPr>
              <a:t>, where 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altLang="es-PE">
                <a:cs typeface="Times New Roman" panose="02020603050405020304" pitchFamily="18" charset="0"/>
              </a:rPr>
              <a:t>(</a:t>
            </a:r>
            <a:r>
              <a:rPr lang="en-US" altLang="es-PE" i="1">
                <a:cs typeface="Times New Roman" panose="02020603050405020304" pitchFamily="18" charset="0"/>
              </a:rPr>
              <a:t>z</a:t>
            </a:r>
            <a:r>
              <a:rPr lang="en-US" altLang="es-PE">
                <a:cs typeface="Times New Roman" panose="02020603050405020304" pitchFamily="18" charset="0"/>
              </a:rPr>
              <a:t>) is the standard normal, so 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altLang="es-PE">
                <a:cs typeface="Times New Roman" panose="02020603050405020304" pitchFamily="18" charset="0"/>
              </a:rPr>
              <a:t>(</a:t>
            </a:r>
            <a:r>
              <a:rPr lang="en-US" altLang="es-PE" i="1">
                <a:cs typeface="Times New Roman" panose="02020603050405020304" pitchFamily="18" charset="0"/>
              </a:rPr>
              <a:t>z</a:t>
            </a:r>
            <a:r>
              <a:rPr lang="en-US" altLang="es-PE">
                <a:cs typeface="Times New Roman" panose="02020603050405020304" pitchFamily="18" charset="0"/>
              </a:rPr>
              <a:t>) = (2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es-PE">
                <a:cs typeface="Times New Roman" panose="02020603050405020304" pitchFamily="18" charset="0"/>
              </a:rPr>
              <a:t>)</a:t>
            </a:r>
            <a:r>
              <a:rPr lang="en-US" altLang="es-PE" baseline="30000">
                <a:cs typeface="Times New Roman" panose="02020603050405020304" pitchFamily="18" charset="0"/>
              </a:rPr>
              <a:t>-1/2</a:t>
            </a:r>
            <a:r>
              <a:rPr lang="en-US" altLang="es-PE">
                <a:cs typeface="Times New Roman" panose="02020603050405020304" pitchFamily="18" charset="0"/>
              </a:rPr>
              <a:t>exp(-</a:t>
            </a:r>
            <a:r>
              <a:rPr lang="en-US" altLang="es-PE" i="1">
                <a:cs typeface="Times New Roman" panose="02020603050405020304" pitchFamily="18" charset="0"/>
              </a:rPr>
              <a:t>z</a:t>
            </a:r>
            <a:r>
              <a:rPr lang="en-US" altLang="es-PE" baseline="30000">
                <a:cs typeface="Times New Roman" panose="02020603050405020304" pitchFamily="18" charset="0"/>
              </a:rPr>
              <a:t>2</a:t>
            </a:r>
            <a:r>
              <a:rPr lang="en-US" altLang="es-PE">
                <a:cs typeface="Times New Roman" panose="02020603050405020304" pitchFamily="18" charset="0"/>
              </a:rPr>
              <a:t>/2)</a:t>
            </a:r>
          </a:p>
          <a:p>
            <a:pPr>
              <a:lnSpc>
                <a:spcPct val="90000"/>
              </a:lnSpc>
            </a:pPr>
            <a:r>
              <a:rPr lang="en-US" altLang="es-PE">
                <a:cs typeface="Times New Roman" panose="02020603050405020304" pitchFamily="18" charset="0"/>
              </a:rPr>
              <a:t> This case is referred to as a probit model</a:t>
            </a:r>
          </a:p>
          <a:p>
            <a:pPr>
              <a:lnSpc>
                <a:spcPct val="90000"/>
              </a:lnSpc>
            </a:pPr>
            <a:r>
              <a:rPr lang="en-US" altLang="es-PE">
                <a:cs typeface="Times New Roman" panose="02020603050405020304" pitchFamily="18" charset="0"/>
              </a:rPr>
              <a:t> Since it is a nonlinear model, it cannot be estimated by our usual methods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Use maximum likelihood estimation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220D803-8E5F-4BAB-AD5C-75F7A799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2B21D73-5757-4F8C-993C-1696D748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0A00-B2FF-4BF1-A228-4720AD8939F5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7A4ADF11-A895-439A-A162-BED594993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Logit Model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96F5D06-C53A-4E77-8E7F-4928D3E48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Another common choice for G(z) is the logistic function, which is the cdf for a standard logistic random variable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G</a:t>
            </a:r>
            <a:r>
              <a:rPr lang="en-US" altLang="es-PE"/>
              <a:t>(</a:t>
            </a:r>
            <a:r>
              <a:rPr lang="en-US" altLang="es-PE" i="1"/>
              <a:t>z</a:t>
            </a:r>
            <a:r>
              <a:rPr lang="en-US" altLang="es-PE"/>
              <a:t>) = exp(</a:t>
            </a:r>
            <a:r>
              <a:rPr lang="en-US" altLang="es-PE" i="1"/>
              <a:t>z</a:t>
            </a:r>
            <a:r>
              <a:rPr lang="en-US" altLang="es-PE"/>
              <a:t>)/[1 + exp(</a:t>
            </a:r>
            <a:r>
              <a:rPr lang="en-US" altLang="es-PE" i="1"/>
              <a:t>z</a:t>
            </a:r>
            <a:r>
              <a:rPr lang="en-US" altLang="es-PE"/>
              <a:t>)] = </a:t>
            </a:r>
            <a:r>
              <a:rPr lang="en-US" altLang="es-PE">
                <a:latin typeface="Symbol" panose="05050102010706020507" pitchFamily="18" charset="2"/>
              </a:rPr>
              <a:t>L</a:t>
            </a:r>
            <a:r>
              <a:rPr lang="en-US" altLang="es-PE"/>
              <a:t>(</a:t>
            </a:r>
            <a:r>
              <a:rPr lang="en-US" altLang="es-PE" i="1"/>
              <a:t>z</a:t>
            </a:r>
            <a:r>
              <a:rPr lang="en-US" altLang="es-PE"/>
              <a:t>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This case is referred to as a logit model, or sometimes as a logistic regression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Both functions have similar shapes – they are increasing in </a:t>
            </a:r>
            <a:r>
              <a:rPr lang="en-US" altLang="es-PE" i="1"/>
              <a:t>z</a:t>
            </a:r>
            <a:r>
              <a:rPr lang="en-US" altLang="es-PE"/>
              <a:t>, most quickly around 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FB8920D-C28D-41AD-B382-9BA92E5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1418032-F2D8-4455-9B08-BD2EA03D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5008-F1D7-427E-8FE6-6E659F30B41C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1EFA5866-1240-4583-8BA0-8FF564088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Probits and Logits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7BD35CF-1448-49DE-8803-B6E86D4E0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Both the probit and logit are nonlinear and require maximum likelihood estimation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 real reason to prefer one over the other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Traditionally saw more of the logit, mainly because the logistic function leads to a more easily computed model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Today, probit is easy to compute with standard packages, so more popular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4FEC5F2-8861-4E5D-A4F3-4292396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D02ED23-DC40-4C42-9D76-7A12A4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FD33-62D7-4E21-B60F-A76928111738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B9C875D-EC1C-4DEB-9EBB-CBCC13D92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Interpretation of Probits and Logits (in particular vs LPM)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D17362-E549-4ABB-B773-F67399BDE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267200"/>
          </a:xfrm>
        </p:spPr>
        <p:txBody>
          <a:bodyPr/>
          <a:lstStyle/>
          <a:p>
            <a:r>
              <a:rPr lang="en-US" altLang="es-PE"/>
              <a:t> In general we care about the effect of </a:t>
            </a:r>
            <a:r>
              <a:rPr lang="en-US" altLang="es-PE" i="1"/>
              <a:t>x</a:t>
            </a:r>
            <a:r>
              <a:rPr lang="en-US" altLang="es-PE"/>
              <a:t> on P(</a:t>
            </a:r>
            <a:r>
              <a:rPr lang="en-US" altLang="es-PE" i="1"/>
              <a:t>y = </a:t>
            </a:r>
            <a:r>
              <a:rPr lang="en-US" altLang="es-PE"/>
              <a:t>1</a:t>
            </a:r>
            <a:r>
              <a:rPr lang="en-US" altLang="es-PE" i="1"/>
              <a:t>|</a:t>
            </a:r>
            <a:r>
              <a:rPr lang="en-US" altLang="es-PE" b="1" i="1"/>
              <a:t>x</a:t>
            </a:r>
            <a:r>
              <a:rPr lang="en-US" altLang="es-PE"/>
              <a:t>), that is, we care about </a:t>
            </a:r>
            <a:r>
              <a:rPr lang="en-US" altLang="es-PE">
                <a:cs typeface="Times New Roman" panose="02020603050405020304" pitchFamily="18" charset="0"/>
              </a:rPr>
              <a:t>∂</a:t>
            </a:r>
            <a:r>
              <a:rPr lang="en-US" altLang="es-PE" i="1">
                <a:cs typeface="Times New Roman" panose="02020603050405020304" pitchFamily="18" charset="0"/>
              </a:rPr>
              <a:t>p</a:t>
            </a:r>
            <a:r>
              <a:rPr lang="en-US" altLang="es-PE">
                <a:cs typeface="Times New Roman" panose="02020603050405020304" pitchFamily="18" charset="0"/>
              </a:rPr>
              <a:t>/ ∂</a:t>
            </a:r>
            <a:r>
              <a:rPr lang="en-US" altLang="es-PE" i="1">
                <a:cs typeface="Times New Roman" panose="02020603050405020304" pitchFamily="18" charset="0"/>
              </a:rPr>
              <a:t>x</a:t>
            </a:r>
            <a:endParaRPr lang="en-US" altLang="es-PE">
              <a:cs typeface="Times New Roman" panose="02020603050405020304" pitchFamily="18" charset="0"/>
            </a:endParaRPr>
          </a:p>
          <a:p>
            <a:r>
              <a:rPr lang="en-US" altLang="es-PE">
                <a:cs typeface="Times New Roman" panose="02020603050405020304" pitchFamily="18" charset="0"/>
              </a:rPr>
              <a:t> For the linear case, this is easily computed as the coefficient on </a:t>
            </a:r>
            <a:r>
              <a:rPr lang="en-US" altLang="es-PE" i="1">
                <a:cs typeface="Times New Roman" panose="02020603050405020304" pitchFamily="18" charset="0"/>
              </a:rPr>
              <a:t>x</a:t>
            </a:r>
            <a:endParaRPr lang="en-US" altLang="es-PE">
              <a:cs typeface="Times New Roman" panose="02020603050405020304" pitchFamily="18" charset="0"/>
            </a:endParaRPr>
          </a:p>
          <a:p>
            <a:r>
              <a:rPr lang="en-US" altLang="es-PE">
                <a:cs typeface="Times New Roman" panose="02020603050405020304" pitchFamily="18" charset="0"/>
              </a:rPr>
              <a:t> For the nonlinear probit and logit models, it’s more complicated:</a:t>
            </a:r>
          </a:p>
          <a:p>
            <a:r>
              <a:rPr lang="en-US" altLang="es-PE">
                <a:cs typeface="Times New Roman" panose="02020603050405020304" pitchFamily="18" charset="0"/>
              </a:rPr>
              <a:t> ∂</a:t>
            </a:r>
            <a:r>
              <a:rPr lang="en-US" altLang="es-PE" i="1">
                <a:cs typeface="Times New Roman" panose="02020603050405020304" pitchFamily="18" charset="0"/>
              </a:rPr>
              <a:t>p</a:t>
            </a:r>
            <a:r>
              <a:rPr lang="en-US" altLang="es-PE">
                <a:cs typeface="Times New Roman" panose="02020603050405020304" pitchFamily="18" charset="0"/>
              </a:rPr>
              <a:t>/ ∂</a:t>
            </a:r>
            <a:r>
              <a:rPr lang="en-US" altLang="es-PE" i="1">
                <a:cs typeface="Times New Roman" panose="02020603050405020304" pitchFamily="18" charset="0"/>
              </a:rPr>
              <a:t>x</a:t>
            </a:r>
            <a:r>
              <a:rPr lang="en-US" altLang="es-PE" i="1" baseline="-25000">
                <a:cs typeface="Times New Roman" panose="02020603050405020304" pitchFamily="18" charset="0"/>
              </a:rPr>
              <a:t>j</a:t>
            </a:r>
            <a:r>
              <a:rPr lang="en-US" altLang="es-PE">
                <a:cs typeface="Times New Roman" panose="02020603050405020304" pitchFamily="18" charset="0"/>
              </a:rPr>
              <a:t> = </a:t>
            </a:r>
            <a:r>
              <a:rPr lang="en-US" altLang="es-PE" i="1">
                <a:cs typeface="Times New Roman" panose="02020603050405020304" pitchFamily="18" charset="0"/>
              </a:rPr>
              <a:t>g</a:t>
            </a:r>
            <a:r>
              <a:rPr lang="en-US" altLang="es-PE">
                <a:cs typeface="Times New Roman" panose="02020603050405020304" pitchFamily="18" charset="0"/>
              </a:rPr>
              <a:t>(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 i="1" baseline="-25000">
                <a:cs typeface="Times New Roman" panose="02020603050405020304" pitchFamily="18" charset="0"/>
              </a:rPr>
              <a:t>0</a:t>
            </a:r>
            <a:r>
              <a:rPr lang="en-US" altLang="es-PE" i="1">
                <a:cs typeface="Times New Roman" panose="02020603050405020304" pitchFamily="18" charset="0"/>
              </a:rPr>
              <a:t> +</a:t>
            </a:r>
            <a:r>
              <a:rPr lang="en-US" altLang="es-PE" b="1" i="1">
                <a:cs typeface="Times New Roman" panose="02020603050405020304" pitchFamily="18" charset="0"/>
              </a:rPr>
              <a:t>x</a:t>
            </a:r>
            <a:r>
              <a:rPr lang="en-US" altLang="es-PE" b="1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>
                <a:cs typeface="Times New Roman" panose="02020603050405020304" pitchFamily="18" charset="0"/>
              </a:rPr>
              <a:t>)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 i="1" baseline="-25000">
                <a:cs typeface="Times New Roman" panose="02020603050405020304" pitchFamily="18" charset="0"/>
              </a:rPr>
              <a:t>j</a:t>
            </a:r>
            <a:r>
              <a:rPr lang="en-US" altLang="es-PE">
                <a:cs typeface="Times New Roman" panose="02020603050405020304" pitchFamily="18" charset="0"/>
              </a:rPr>
              <a:t>, where </a:t>
            </a:r>
            <a:r>
              <a:rPr lang="en-US" altLang="es-PE" i="1">
                <a:cs typeface="Times New Roman" panose="02020603050405020304" pitchFamily="18" charset="0"/>
              </a:rPr>
              <a:t>g</a:t>
            </a:r>
            <a:r>
              <a:rPr lang="en-US" altLang="es-PE">
                <a:cs typeface="Times New Roman" panose="02020603050405020304" pitchFamily="18" charset="0"/>
              </a:rPr>
              <a:t>(</a:t>
            </a:r>
            <a:r>
              <a:rPr lang="en-US" altLang="es-PE" i="1">
                <a:cs typeface="Times New Roman" panose="02020603050405020304" pitchFamily="18" charset="0"/>
              </a:rPr>
              <a:t>z</a:t>
            </a:r>
            <a:r>
              <a:rPr lang="en-US" altLang="es-PE">
                <a:cs typeface="Times New Roman" panose="02020603050405020304" pitchFamily="18" charset="0"/>
              </a:rPr>
              <a:t>) is d</a:t>
            </a:r>
            <a:r>
              <a:rPr lang="en-US" altLang="es-PE" i="1">
                <a:cs typeface="Times New Roman" panose="02020603050405020304" pitchFamily="18" charset="0"/>
              </a:rPr>
              <a:t>G</a:t>
            </a:r>
            <a:r>
              <a:rPr lang="en-US" altLang="es-PE">
                <a:cs typeface="Times New Roman" panose="02020603050405020304" pitchFamily="18" charset="0"/>
              </a:rPr>
              <a:t>/d</a:t>
            </a:r>
            <a:r>
              <a:rPr lang="en-US" altLang="es-PE" i="1"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8FD7743-958C-43C7-BC6E-36A1060F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CA1ACC1-2411-42B2-8013-DBE1E20F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895F-11CE-4564-A620-A0D5F3EAE31F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486C7BD-5E08-460D-AC09-BB57B9825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Interpretation (continued)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3E28D2B-8DA8-4863-8814-41A0E2A19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Clear that it’s incorrect to just compare the coefficients across the three models</a:t>
            </a:r>
          </a:p>
          <a:p>
            <a:r>
              <a:rPr lang="en-US" altLang="es-PE"/>
              <a:t> Can compare sign and significance (based on a standard </a:t>
            </a:r>
            <a:r>
              <a:rPr lang="en-US" altLang="es-PE" i="1"/>
              <a:t>t</a:t>
            </a:r>
            <a:r>
              <a:rPr lang="en-US" altLang="es-PE"/>
              <a:t> test) of coefficients, though</a:t>
            </a:r>
          </a:p>
          <a:p>
            <a:r>
              <a:rPr lang="en-US" altLang="es-PE"/>
              <a:t> To compare the magnitude of effects, need to calculate the derivatives, say at the means</a:t>
            </a:r>
          </a:p>
          <a:p>
            <a:r>
              <a:rPr lang="en-US" altLang="es-PE"/>
              <a:t> Stata will do this for you in the probit case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CD5BB75-D69A-42B1-B28D-8AFE8958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659B6F8-D0D7-4663-84B2-45ED8FD3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3CED-D941-4364-AC65-D4BDE742FBE5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F58468D-E88F-473D-AE5D-324CA2920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Likelihood Ratio Test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AF31E64-3E63-4A1A-9286-FA0E35775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495800"/>
          </a:xfrm>
        </p:spPr>
        <p:txBody>
          <a:bodyPr/>
          <a:lstStyle/>
          <a:p>
            <a:r>
              <a:rPr lang="en-US" altLang="es-PE"/>
              <a:t> Unlike the LPM, where we can compute </a:t>
            </a:r>
            <a:r>
              <a:rPr lang="en-US" altLang="es-PE" i="1"/>
              <a:t>F</a:t>
            </a:r>
            <a:r>
              <a:rPr lang="en-US" altLang="es-PE"/>
              <a:t> statistics or </a:t>
            </a:r>
            <a:r>
              <a:rPr lang="en-US" altLang="es-PE" i="1"/>
              <a:t>LM</a:t>
            </a:r>
            <a:r>
              <a:rPr lang="en-US" altLang="es-PE"/>
              <a:t> statistics to test exclusion restrictions, we need a new type of test</a:t>
            </a:r>
          </a:p>
          <a:p>
            <a:r>
              <a:rPr lang="en-US" altLang="es-PE"/>
              <a:t> Maximum likelihood estimation (MLE), will always produce a log-likelihood, </a:t>
            </a:r>
            <a:r>
              <a:rPr lang="en-US" altLang="es-PE">
                <a:latin typeface="Amazone BT" pitchFamily="66" charset="0"/>
              </a:rPr>
              <a:t>L</a:t>
            </a:r>
          </a:p>
          <a:p>
            <a:r>
              <a:rPr lang="en-US" altLang="es-PE"/>
              <a:t> Just as in an F test, you estimate the restricted and unrestricted model, then form</a:t>
            </a:r>
          </a:p>
          <a:p>
            <a:r>
              <a:rPr lang="en-US" altLang="es-PE"/>
              <a:t> LR = 2(</a:t>
            </a:r>
            <a:r>
              <a:rPr lang="en-US" altLang="es-PE">
                <a:latin typeface="Amazone BT" pitchFamily="66" charset="0"/>
              </a:rPr>
              <a:t>L</a:t>
            </a:r>
            <a:r>
              <a:rPr lang="en-US" altLang="es-PE" baseline="-25000"/>
              <a:t>ur</a:t>
            </a:r>
            <a:r>
              <a:rPr lang="en-US" altLang="es-PE"/>
              <a:t> – </a:t>
            </a:r>
            <a:r>
              <a:rPr lang="en-US" altLang="es-PE">
                <a:latin typeface="Amazone BT" pitchFamily="66" charset="0"/>
              </a:rPr>
              <a:t>L</a:t>
            </a:r>
            <a:r>
              <a:rPr lang="en-US" altLang="es-PE" baseline="-25000"/>
              <a:t>r</a:t>
            </a:r>
            <a:r>
              <a:rPr lang="en-US" altLang="es-PE"/>
              <a:t>) ~ </a:t>
            </a:r>
            <a:r>
              <a:rPr lang="en-US" altLang="es-PE">
                <a:latin typeface="Symbol" panose="05050102010706020507" pitchFamily="18" charset="2"/>
              </a:rPr>
              <a:t>c</a:t>
            </a:r>
            <a:r>
              <a:rPr lang="en-US" altLang="es-PE" baseline="30000"/>
              <a:t>2</a:t>
            </a:r>
            <a:r>
              <a:rPr lang="en-US" altLang="es-PE" i="1" baseline="-25000"/>
              <a:t>q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FB95627-EC4B-43AE-9B08-9E8925DB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0049684-8CB8-472E-B124-9F0B8F5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C3B1-C8DA-427B-8DF0-879D953E2A85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D68F7E0-B6AB-4227-9A14-1D519FFE7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Goodness of Fit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166BBA-034C-45BD-B6F5-C03BF2A53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Unlike the LPM, where we can compute an R</a:t>
            </a:r>
            <a:r>
              <a:rPr lang="en-US" altLang="es-PE" baseline="30000"/>
              <a:t>2</a:t>
            </a:r>
            <a:r>
              <a:rPr lang="en-US" altLang="es-PE"/>
              <a:t> to judge goodness of fit, we need new measures of goodness of fit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One possibility is a pseudo R</a:t>
            </a:r>
            <a:r>
              <a:rPr lang="en-US" altLang="es-PE" baseline="30000"/>
              <a:t>2</a:t>
            </a:r>
            <a:r>
              <a:rPr lang="en-US" altLang="es-PE"/>
              <a:t> based on the log likelihood and defined as 1 – </a:t>
            </a:r>
            <a:r>
              <a:rPr lang="en-US" altLang="es-PE">
                <a:latin typeface="Amazone BT" pitchFamily="66" charset="0"/>
              </a:rPr>
              <a:t>L</a:t>
            </a:r>
            <a:r>
              <a:rPr lang="en-US" altLang="es-PE" baseline="-25000"/>
              <a:t>ur</a:t>
            </a:r>
            <a:r>
              <a:rPr lang="en-US" altLang="es-PE"/>
              <a:t>/</a:t>
            </a:r>
            <a:r>
              <a:rPr lang="en-US" altLang="es-PE">
                <a:latin typeface="Amazone BT" pitchFamily="66" charset="0"/>
              </a:rPr>
              <a:t>L</a:t>
            </a:r>
            <a:r>
              <a:rPr lang="en-US" altLang="es-PE" baseline="-25000"/>
              <a:t>r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Can also look at the percent correctly predicted – if predict a probability &gt;.5 then that matches y = 1 and vice versa</a:t>
            </a:r>
            <a:endParaRPr lang="en-US" altLang="es-PE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1118</TotalTime>
  <Words>1258</Words>
  <Application>Microsoft Office PowerPoint</Application>
  <PresentationFormat>Presentación en pantalla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Times New Roman</vt:lpstr>
      <vt:lpstr>Wingdings</vt:lpstr>
      <vt:lpstr>Symbol</vt:lpstr>
      <vt:lpstr>Amazone BT</vt:lpstr>
      <vt:lpstr>Blueprint</vt:lpstr>
      <vt:lpstr>Presentación de PowerPoint</vt:lpstr>
      <vt:lpstr>Binary Dependent Variables</vt:lpstr>
      <vt:lpstr>The Probit Model</vt:lpstr>
      <vt:lpstr>The Logit Model</vt:lpstr>
      <vt:lpstr>Probits and Logits</vt:lpstr>
      <vt:lpstr>Interpretation of Probits and Logits (in particular vs LPM)</vt:lpstr>
      <vt:lpstr>Interpretation (continued)</vt:lpstr>
      <vt:lpstr>The Likelihood Ratio Test</vt:lpstr>
      <vt:lpstr>Goodness of Fit</vt:lpstr>
      <vt:lpstr>Latent Variables</vt:lpstr>
      <vt:lpstr>The Tobit Model</vt:lpstr>
      <vt:lpstr>Interpretation of the Tobit Model</vt:lpstr>
      <vt:lpstr>Censored Regression Models &amp; Truncated Regression Models</vt:lpstr>
      <vt:lpstr>Sample Selection Corrections</vt:lpstr>
      <vt:lpstr>Selection Correction (continued)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26</cp:revision>
  <cp:lastPrinted>1601-01-01T00:00:00Z</cp:lastPrinted>
  <dcterms:created xsi:type="dcterms:W3CDTF">1999-10-02T17:37:41Z</dcterms:created>
  <dcterms:modified xsi:type="dcterms:W3CDTF">2020-02-04T23:19:49Z</dcterms:modified>
</cp:coreProperties>
</file>