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69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FA49A0B-4163-4769-A3FC-DE928DA948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A428790-61A0-4F19-8FEB-F587159DBB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D2012BD-0D78-43A3-A9F2-95E35009B94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C95DCFF-148A-479B-A028-6A08231C23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F6CD1CB8-6E5F-4B69-9DB1-63B4898728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4C632E56-AEAE-4069-92F2-EE824A56E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B9CDA11-87A1-4E5C-A209-2F8A23FEF5F6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C1D0CD1C-7BE5-4A96-9AED-8842173FE93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A693F5BB-0318-4C50-85A9-E49784CB9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B20D0D2D-5BC3-425D-BB4F-03CBFC1EF89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58ACBE2F-5983-4200-93A3-CF9999A41A8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160C0182-3949-4783-A1A8-A76DE2C48D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C22CF19A-4557-4E7B-A8DB-499B8FDD7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4283604A-23EF-4222-9C56-D56BAC4E7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6C3F76D6-5D40-4A36-93BF-DA350683CF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56D2355E-90ED-4495-AF63-BE41C5B3F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0FB5060B-2556-4E94-AFF9-B2378F089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F920EF78-3A86-40DA-8FB5-A6A14D448B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C68E276D-44D2-4B0D-B112-FC7A5ADE9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11507608-DD7F-44E3-A96B-1C485925D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E8B6F290-31DD-4D82-A414-449F2C800F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8ACC1C54-71CD-4EE5-9156-A06C79FD0F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9DB07DA8-3459-4EEF-936B-ADD738E23D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8D28EDB8-F689-4E26-B98C-B5BACCC0CC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5288A29D-1420-4F9A-8A81-EECA72C6F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59805E3D-7351-40D3-8B94-1A4E2A659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61E2D976-FD70-4761-8B78-D649E71AE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0FD55DDD-605A-4167-86E9-D59881A352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8968D6CD-49E5-47C7-A5DB-751AB2DE47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86509A03-11F7-4685-BBD0-46B8C6CD1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C4F5BA18-77F8-4A6C-B254-3E0CFC5F2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B456524D-A3D1-47B4-B8FC-417884CBC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49F31168-7335-4331-9536-ADEBF42C24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7744F4B2-FB0A-401E-A430-5448F08D0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6F5A9A22-C6D4-4BC9-84A2-5441413814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BE03005A-ECF2-4C47-9A8B-97CB4D0F36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EBED87C1-D771-4432-B3D2-62BCA8760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B8E46528-09C4-4F6D-B2A4-2517AC8FF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DAB7D4FB-877C-479D-B35C-5954F3868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46C51CC4-0FF7-4706-8DDB-B497A2E5C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EC5A2A10-A79F-4462-B0A5-A0DEFB6E0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0F62B4BE-5936-40A7-8B13-2CBC6AB7B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F5119EDE-3AF3-4762-8800-6241F038C4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29DF17FB-692E-44FB-8E77-DD98D3535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1A62C552-5563-4A32-A3BA-4422F5489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1FE10F30-FB6D-4FD2-9F24-A649C796C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0D1E974C-4845-4B26-B75C-2B034409A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3DE41B05-1AF1-46E1-9E5A-EC64BF7D1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4E84A0E7-33ED-427D-A74D-DEC3AFE9E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A13A601C-2AF0-43FC-B61D-5C27024D1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5EE10B1D-0F1A-4823-902A-F98D86F07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29DB4059-E0D4-4F07-8790-447B6E0560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9B206F8B-65A3-4196-B205-9C905BFBD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9137498F-5957-48CE-A70A-C2867C85D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4F464C7E-0E6B-45E8-9242-E3E94B856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47608345-9EC5-4FA5-BF3E-D0E6CB15B5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83DD5C20-9C1C-41CF-A98B-D1B549CEE5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BFCEB719-CBA1-45DB-AB98-EB6EFFB471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41144AB4-E49B-4529-9F13-F327349AB6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6D272EFD-CAF8-4F18-B4E9-FA1E755B0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DA0B4D51-F0C0-47C3-9776-5B6EA3CBC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8D3BE6DA-62D8-4B7F-86B7-E2C0A8A1E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D2358869-C34D-454D-A87F-99B24F8D43F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62C24D19-78A0-4522-A5FD-4E51040228E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0136B8DB-49CA-47E7-9452-690EBF2B429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C42B492B-70F6-4A28-A440-EE5C1851F85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96F51B30-4667-4C9C-AC3B-1AFB6D50CB7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B8F82254-30E9-415D-BF17-74CC7033DC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92FED5BC-A9AB-4065-9FF5-EC2C445FA42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A9F9F9F8-4E2F-4E83-BD00-46252F4029A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A7BFEC16-4E5C-4350-BCAD-3BED2A56D57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B4A07C64-8D86-47EC-96A3-58C6CB9FA4D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A48A5EC0-47AE-4701-95AE-6233E7C0A8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E6B4218-6033-4901-96E0-B7A14363AC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298D66C2-C674-4053-A675-3520ECCD817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99A91BA4-450A-4FE8-A55B-0BB43E4FC2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DEC0B30C-F2A1-43F6-B802-2738DFBD90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4191A5C-7E08-4242-AB6C-918DC14032CD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DFEF3-DEAD-41D6-8196-2EF8ABEF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E7EC7-4D00-41A4-9B38-61E65C94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52A61-BEA3-4DBC-9910-D1601365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4D7EB-54C2-4D3B-A714-4C01B6D9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91E1EC-8C65-4046-974F-8E2ABEA3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C6CC6-A5D3-4146-9568-6C24CA1ED61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601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F7E51A-D492-4558-BD6F-D77C204D3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857113-2D6C-4C55-884F-3891ED1A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2C51E-F4A5-4B6B-B9E3-AFDF9A7D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A8DD4-B53C-4D8B-BC78-BE61137A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0A05B-F6AA-478E-9FC0-75452C21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2116E-1FD5-46D3-B9DD-E10C4A21AAA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89175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CC07-4FBE-48D3-8E93-EA1414F3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8909E-8458-412C-BFD7-0573AEE3F9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DD7A4C-321B-480B-A91F-335AA696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1F48B4-1459-43E4-9418-F4447615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6EF777-FB5B-4706-A57B-28D2E400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71F62-4C1C-4DA5-BCAF-7D2A2AEF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1BF5D2C-3B1B-4A4E-BC92-9774109F9F4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042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3955-9951-48F0-94B4-709C0ED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C12B0-1C21-41C1-A9B8-81F889C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AE1AA-3887-48E3-982E-0BE9F262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64B40-7E69-4D39-A001-9BEEEAC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4F8ED-0719-4391-B74B-C23FA387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BCB25-2D39-4C6D-9FE7-C44FCF79242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142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144DC-4824-498D-A894-B1913CBF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90CDB3-A61D-4654-BF84-C952A0A9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C75BF-4EB3-4219-9B02-DC2F6A23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F375B-EE8E-4754-B6FA-D4A9C0AE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C0BC5-AE85-4911-A673-C9A7DE2A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EAE82-84E3-4463-8981-B4935CC1F57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034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D2781-6E79-45DA-884A-8D2D185E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9401F-0341-417A-9230-D053DAB1D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4FBC78-DBC4-4F60-BEF2-11511ACCE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7FB6D-0C24-4D00-9517-B2D15D98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A329D6-7FFA-4E17-905E-E2D2E6D7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E1F09B-0685-464E-89C8-A97E92F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2EFEA-E093-480F-A1D9-21E5924C2DF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9091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CD58E-1220-42F3-A405-D0A03E1D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807B3-9EAC-4EBB-9AD3-381F1084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0C2FF-668A-4CB1-BFB0-81177679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FB993D-591B-4BE0-A588-01A6378D0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4DB4EF-4731-4CD2-A50C-9A694A9A1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D3A794-16BE-464D-95E9-8D52AFBA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CE1DFC-130B-4542-8C9B-B4AA3BC6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2FEF19-FD02-4680-B917-31A273B3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AB065-DA78-431A-B879-D49D682FF84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039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BA004-8F8E-40DE-960E-70F4AD8A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408CB8-ACF2-4684-8288-42F2324E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FE472B-497E-4ABF-A11E-22DD80E2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1F2952-726B-4F83-86CC-E775EC57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D7AC0-FCCD-43E6-B48C-E9452B4C699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504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4A11AB-CE94-4609-85E5-1E859D12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6664F6-6E7F-4210-B368-532646D5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9D703A-1D9B-456D-8E4C-22B5880D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5535F-A228-4062-BCCC-8BDFEFB6256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54920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F0E64-49CC-44DD-AE16-FA8244BF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85155-771A-4A53-BE78-D9BCC000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35166F-E7D3-4A5A-A31E-61D18BAC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9AE1A-6F81-410E-9000-A079E8CB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372FFF-C10E-4A6B-8644-39E96369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CC786-1917-4CC2-96B8-4512DB80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B78BA-22A1-4190-96AC-66A7E952075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1296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7738-457A-4F4C-BDBA-E040AE2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BE83A8-A787-45E5-8CC6-FD3F3CDA0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3D45-5885-48F9-ABF8-2F8F3B34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493134-44E5-41E0-8D04-09E42F4B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51C0CA-3761-4F18-894A-BE4E4E83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DE016-5C90-4842-8D5B-B7EBB5B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D8A26-FE1F-4D72-80E3-6D4FD732FD9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906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B27BC04-26BD-4C1C-894D-A5DA7DB96D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F5C5C0BA-82ED-4B91-8FDC-CD97C9331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F9B822C5-C0DF-462A-AD6E-16C2B10B6A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84E40BC0-7E00-4356-B828-2D9A61976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52B11F7A-AE62-4E2B-94E6-B238FDF9E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553BC687-D9D6-4215-927C-462F1EFEF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F356AF9C-3E7B-40D8-B40E-C185BFDE5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8DF8F11F-639D-4FB0-A434-05D0A8124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0CB8EA41-B89E-4F78-9B2A-B6DEBE274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0F726411-E4A3-4363-AEF5-3D470F16FB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F80B4B79-859D-4D41-9C9E-AEE3FDC2F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A4728EC3-B1A9-479D-8302-359327297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79523F5D-EB36-438C-9BC5-31733A77D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49DD089E-9C3E-4550-A367-D067955550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6261977B-BAD2-46B1-B6BE-53DCBFD961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8F69D905-64C4-4A7A-8A5C-77479C3FF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B525C49A-6428-4A6A-8D1A-699F64683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8B799576-ABAF-4C92-820F-775580932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888FAC7E-D2E2-47D4-ADFB-E4F7D3F35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8102FA5C-535A-42AB-8A6C-CF44C9DC6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88173EFC-7F2C-4C84-B6B9-E7D2C5F2A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AF0DC4EA-C670-4E12-9A01-6AECF7316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9AEA0D7F-577E-4E80-B134-6F9F83835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93DE9F52-AF35-4B72-8A3B-5965432A5E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7A8D94ED-BC31-4C0C-8D2C-19E5DE9102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DAC0692A-3A4F-40E0-9C06-B1B673F53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93CF91B6-E755-46C7-9094-A8EC416470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BB47EF82-6BA9-44A3-94AD-2EC4E824D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179B255E-4CBB-4B8F-8628-63B27B0A6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1A070EDD-1CDE-4AB9-B742-1D6B87BBE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C47FAE33-9601-4C73-B008-6F0A2436A0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AF0B1B76-7898-4186-A974-75BF8FDD2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40495CBB-1229-4B8D-91E3-B91C1C1FC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4D1B00BA-5F17-4FE2-B535-E7955E010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F8420AC1-6C44-41BA-B015-688BA2F38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769879A9-A852-4C7D-87C5-20B848EB1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9B9C7851-C630-4A7A-B2DE-F093C8B48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D753552B-39D0-4049-AE2E-D95E46E61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F91A4038-FDCA-4CD3-B65D-E0054904C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E3B626D8-523F-47A1-94F5-990F91809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9062F447-86D5-4260-8180-52C118B786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D6CB64ED-AD6F-4365-B597-297B84CAF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24FEBD86-722A-4F36-B7EC-58A1DF4F6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AE00BDF0-1234-4C55-BE46-AF4483F4A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D97D713E-C3E3-4440-BF46-7DE5D959D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12B8A79D-95A5-4BDA-B858-356F60888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D17489FE-75BE-4D25-829F-3C3DD72A2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F4054915-3BC9-4E4E-AF8E-D6758949D5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66BAADA1-88AD-4AB3-B4E5-B83C9FE076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C439C7E3-EAE0-4075-B167-D97911339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79341FF7-C592-4937-B8CA-ADE009F24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3426427B-A50E-442D-8478-6AA6EAF97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D2E0BC80-5C29-4E28-9EB9-714961766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E12C7AA4-140A-4AD7-8DEE-FDC1CDDC3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16C9012D-9BA2-4DAB-B955-6CC630B10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6076C69E-5AE3-4316-B934-4BC674641D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BA71CC8C-27EC-4CC2-B9A4-1DA30249183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465B10B3-D45F-4007-AFC9-CF8EE155E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D1FA6954-0D60-48D2-9E99-E6E5DCD9C35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49CEC619-50B3-4D82-8658-5F0EA061EEB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29027081-8050-44D5-874F-8B1FE838AAE2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0F5847B0-2903-4B84-A433-E10CD4090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2639BD-6C9D-4C70-8BFC-4A8895E07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6BB4A7F5-4F64-4389-AA45-B0C7B8A898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3BF8BB06-0079-4DEA-A476-EBDD593C71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081887FC-418B-4F60-878D-A1D806B36F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1947ED5-2C0F-4F8B-B2B1-1E9E5BA9F1B6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5F33B18-AC26-4323-9AF3-09D02E65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93E0ECF-D84C-44A6-B515-1B454BBA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574-8258-4D65-B696-B3DC51B458FA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A8DC6D9-2637-4270-876C-B2C4C679A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Unit Roots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710A74-1EF7-465E-9F9A-C132CBD1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Consider an AR(1): 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y</a:t>
            </a:r>
            <a:r>
              <a:rPr lang="en-US" altLang="es-PE" i="1" baseline="-25000"/>
              <a:t>t-1</a:t>
            </a:r>
            <a:r>
              <a:rPr lang="en-US" altLang="es-PE" i="1"/>
              <a:t> + e</a:t>
            </a:r>
            <a:r>
              <a:rPr lang="en-US" altLang="es-PE" i="1" baseline="-25000"/>
              <a:t>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Let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/>
              <a:t> = 1, (assume there is a unit root)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Define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/>
              <a:t> – 1 and subtract </a:t>
            </a:r>
            <a:r>
              <a:rPr lang="en-US" altLang="es-PE" i="1"/>
              <a:t>y</a:t>
            </a:r>
            <a:r>
              <a:rPr lang="en-US" altLang="es-PE" i="1" baseline="-25000"/>
              <a:t>t-1</a:t>
            </a:r>
            <a:r>
              <a:rPr lang="en-US" altLang="es-PE"/>
              <a:t> from both sides to obtain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i="1"/>
              <a:t>y</a:t>
            </a:r>
            <a:r>
              <a:rPr lang="en-US" altLang="es-PE" i="1" baseline="-25000"/>
              <a:t>t-1</a:t>
            </a:r>
            <a:r>
              <a:rPr lang="en-US" altLang="es-PE" i="1"/>
              <a:t> + e</a:t>
            </a:r>
            <a:r>
              <a:rPr lang="en-US" altLang="es-PE" i="1" baseline="-25000"/>
              <a:t>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Unfortunately, a simple t-test is inappropriate, since this is an I(1) process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Dickey-Fuller Test uses the t-statistic, but different critical values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80DFB220-EA32-4A41-8EAA-61B8F834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BF6EF90C-31BA-4D62-9229-4489213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7334-57A0-47B4-9FF4-853E4716F504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1FC8FD6A-F900-4EAD-983E-6E773603C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Out-of-Sample Criteria (cont)</a:t>
            </a:r>
          </a:p>
        </p:txBody>
      </p:sp>
      <p:sp>
        <p:nvSpPr>
          <p:cNvPr id="1249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E764C44-2A82-45EE-ADED-05115DEDB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Call this difference the forecast error, which is </a:t>
            </a:r>
            <a:r>
              <a:rPr lang="en-US" altLang="es-PE" i="1">
                <a:cs typeface="Times New Roman" panose="02020603050405020304" pitchFamily="18" charset="0"/>
              </a:rPr>
              <a:t>ê</a:t>
            </a:r>
            <a:r>
              <a:rPr lang="en-US" altLang="es-PE" i="1" baseline="-25000">
                <a:cs typeface="Times New Roman" panose="02020603050405020304" pitchFamily="18" charset="0"/>
              </a:rPr>
              <a:t>n+h+1</a:t>
            </a:r>
            <a:r>
              <a:rPr lang="en-US" altLang="es-PE">
                <a:cs typeface="Times New Roman" panose="02020603050405020304" pitchFamily="18" charset="0"/>
              </a:rPr>
              <a:t> for </a:t>
            </a:r>
            <a:r>
              <a:rPr lang="en-US" altLang="es-PE" i="1">
                <a:cs typeface="Times New Roman" panose="02020603050405020304" pitchFamily="18" charset="0"/>
              </a:rPr>
              <a:t>h</a:t>
            </a:r>
            <a:r>
              <a:rPr lang="en-US" altLang="es-PE">
                <a:cs typeface="Times New Roman" panose="02020603050405020304" pitchFamily="18" charset="0"/>
              </a:rPr>
              <a:t> = 0, 1, …, </a:t>
            </a:r>
            <a:r>
              <a:rPr lang="en-US" altLang="es-PE" i="1">
                <a:cs typeface="Times New Roman" panose="02020603050405020304" pitchFamily="18" charset="0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es-PE">
                <a:cs typeface="Times New Roman" panose="02020603050405020304" pitchFamily="18" charset="0"/>
              </a:rPr>
              <a:t> Calculate the root mean square error and see which model has the smallest, where </a:t>
            </a:r>
          </a:p>
          <a:p>
            <a:pPr>
              <a:lnSpc>
                <a:spcPct val="90000"/>
              </a:lnSpc>
            </a:pPr>
            <a:endParaRPr lang="en-US" altLang="es-PE" sz="2800"/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2D390801-70E9-411C-A6C8-A01E8BA8727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24000" y="4038600"/>
          <a:ext cx="551815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3" name="Equation" r:id="rId3" imgW="1574640" imgH="482400" progId="Equation.3">
                  <p:embed/>
                </p:oleObj>
              </mc:Choice>
              <mc:Fallback>
                <p:oleObj name="Equation" r:id="rId3" imgW="15746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5518150" cy="169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09BE5CF-4A01-4B87-9068-663BDAA2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A2B1BCF-443A-4DCC-B2F7-DB03DE29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2D57-FA3E-4CD5-81AC-1BBCAB6D7E78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06A693A6-3271-4E4F-909B-41F08FCF2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Unit Roots (cont)</a:t>
            </a:r>
          </a:p>
        </p:txBody>
      </p:sp>
      <p:sp>
        <p:nvSpPr>
          <p:cNvPr id="115715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30D96E-06B0-42BB-83E7-B340032E0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We can add </a:t>
            </a:r>
            <a:r>
              <a:rPr lang="en-US" altLang="es-PE" i="1"/>
              <a:t>p</a:t>
            </a:r>
            <a:r>
              <a:rPr lang="en-US" altLang="es-PE"/>
              <a:t> lags of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 to allow for more dynamics in the process</a:t>
            </a:r>
          </a:p>
          <a:p>
            <a:r>
              <a:rPr lang="en-US" altLang="es-PE"/>
              <a:t> Still want to calculate the t-statistic for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</a:p>
          <a:p>
            <a:r>
              <a:rPr lang="en-US" altLang="es-PE"/>
              <a:t> Now it’s called an augmented Dickey-Fuller test, but still the same critical values</a:t>
            </a:r>
          </a:p>
          <a:p>
            <a:r>
              <a:rPr lang="en-US" altLang="es-PE"/>
              <a:t> The lags are intended to clear up any serial correlation, if too few, test won’t be right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7E99C39-9B51-4C6C-8CA8-B9BFEC9D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598AE89-3FF2-40DE-9498-D594E289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367-F408-47F0-8B37-C030E5A5F9FE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5A74732-7A58-4B21-AB71-49E91CAA0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Unit Roots w/ Trends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D1D1208-18AD-435A-BDED-D989F61F4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If a series is clearly trending, then we need to adjust for that or might mistake a trend stationary series for one with a unit root</a:t>
            </a:r>
          </a:p>
          <a:p>
            <a:r>
              <a:rPr lang="en-US" altLang="es-PE"/>
              <a:t> Can just add a trend to the model</a:t>
            </a:r>
          </a:p>
          <a:p>
            <a:r>
              <a:rPr lang="en-US" altLang="es-PE"/>
              <a:t> Still looking at the t-statistic for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/>
              <a:t>, but the critical values for the Dickey-Fuller test 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40BC326-531C-48DA-9DF3-7404889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D2996F6-15E2-4DC6-B21D-0644A6A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505-2223-4BAE-97B6-503637D98899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B14B51BD-5460-4195-B9CE-20DF0B336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Spurious Regression</a:t>
            </a:r>
          </a:p>
        </p:txBody>
      </p:sp>
      <p:sp>
        <p:nvSpPr>
          <p:cNvPr id="1177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ADCC14-8D15-4672-83F0-B277A24A8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Consider running a simple regression of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 on 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 where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 are independent I(1) series</a:t>
            </a:r>
          </a:p>
          <a:p>
            <a:r>
              <a:rPr lang="en-US" altLang="es-PE"/>
              <a:t> The usual OLS t-statistic will often be statistically significant, indicating a relationship where there is none</a:t>
            </a:r>
          </a:p>
          <a:p>
            <a:r>
              <a:rPr lang="en-US" altLang="es-PE"/>
              <a:t> Called the spurious regression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2302B2A-2CA0-4333-8FA6-A33A1352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40EF20D-1224-4A61-A4AF-3446DA52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B6C5F-8652-4872-9976-C8525121CD8D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4E1608E-EE06-4A72-9E07-C06C9C2B1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Cointegration</a:t>
            </a:r>
          </a:p>
        </p:txBody>
      </p:sp>
      <p:sp>
        <p:nvSpPr>
          <p:cNvPr id="1187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AD0EF14-7450-429A-AD1E-F2CDB1F75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Say for two I(1) processes,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, there is a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/>
              <a:t> such that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 is an I(0) process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so, we say that </a:t>
            </a:r>
            <a:r>
              <a:rPr lang="en-US" altLang="es-PE" i="1"/>
              <a:t>y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/>
              <a:t> are cointegrated, and call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/>
              <a:t>  the cointegration parameter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we know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/>
              <a:t>, testing for cointegration is straightforward if we define </a:t>
            </a:r>
            <a:r>
              <a:rPr lang="en-US" altLang="es-PE" i="1"/>
              <a:t>s</a:t>
            </a:r>
            <a:r>
              <a:rPr lang="en-US" altLang="es-PE" baseline="-25000"/>
              <a:t>t</a:t>
            </a:r>
            <a:r>
              <a:rPr lang="en-US" altLang="es-PE"/>
              <a:t> =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Do Dickey-Fuller test and if we reject a unit root, then they are cointegrated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5E80D0D-1651-4404-839F-55D32A86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36CEB69-A041-472F-8909-BE0CEB00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B4F3-6F94-4D70-AB09-FFA5BB97EE85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7C5C95B-FD8A-46E1-852F-6AB708990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Cointegration (continued)</a:t>
            </a:r>
          </a:p>
        </p:txBody>
      </p:sp>
      <p:sp>
        <p:nvSpPr>
          <p:cNvPr id="119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4160407-FF32-45D7-B317-55EFD4588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/>
              <a:t>  is unknown, then we first have to estimate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/>
              <a:t> , which adds a complication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After estimating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/>
              <a:t>  we run a regression of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i="1">
                <a:cs typeface="Times New Roman" panose="02020603050405020304" pitchFamily="18" charset="0"/>
              </a:rPr>
              <a:t>û</a:t>
            </a:r>
            <a:r>
              <a:rPr lang="en-US" altLang="es-PE" i="1" baseline="-25000">
                <a:cs typeface="Times New Roman" panose="02020603050405020304" pitchFamily="18" charset="0"/>
              </a:rPr>
              <a:t>t</a:t>
            </a:r>
            <a:r>
              <a:rPr lang="en-US" altLang="es-PE">
                <a:cs typeface="Times New Roman" panose="02020603050405020304" pitchFamily="18" charset="0"/>
              </a:rPr>
              <a:t> on </a:t>
            </a:r>
            <a:r>
              <a:rPr lang="en-US" altLang="es-PE" i="1">
                <a:cs typeface="Times New Roman" panose="02020603050405020304" pitchFamily="18" charset="0"/>
              </a:rPr>
              <a:t>û</a:t>
            </a:r>
            <a:r>
              <a:rPr lang="en-US" altLang="es-PE" i="1" baseline="-25000">
                <a:cs typeface="Times New Roman" panose="02020603050405020304" pitchFamily="18" charset="0"/>
              </a:rPr>
              <a:t>t-1</a:t>
            </a:r>
            <a:r>
              <a:rPr lang="en-US" altLang="es-PE">
                <a:cs typeface="Times New Roman" panose="02020603050405020304" pitchFamily="18" charset="0"/>
              </a:rPr>
              <a:t> and compare t-statistic on </a:t>
            </a:r>
            <a:r>
              <a:rPr lang="en-US" altLang="es-PE" i="1">
                <a:cs typeface="Times New Roman" panose="02020603050405020304" pitchFamily="18" charset="0"/>
              </a:rPr>
              <a:t>û</a:t>
            </a:r>
            <a:r>
              <a:rPr lang="en-US" altLang="es-PE" i="1" baseline="-25000">
                <a:cs typeface="Times New Roman" panose="02020603050405020304" pitchFamily="18" charset="0"/>
              </a:rPr>
              <a:t>t-1</a:t>
            </a:r>
            <a:r>
              <a:rPr lang="en-US" altLang="es-PE">
                <a:cs typeface="Times New Roman" panose="02020603050405020304" pitchFamily="18" charset="0"/>
              </a:rPr>
              <a:t> with the special critical values</a:t>
            </a:r>
          </a:p>
          <a:p>
            <a:pPr>
              <a:lnSpc>
                <a:spcPct val="90000"/>
              </a:lnSpc>
            </a:pPr>
            <a:r>
              <a:rPr lang="en-US" altLang="es-PE">
                <a:cs typeface="Times New Roman" panose="02020603050405020304" pitchFamily="18" charset="0"/>
              </a:rPr>
              <a:t> If there are trends, need to add it to the initial regression that estimates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/>
              <a:t> and use different critical values for </a:t>
            </a:r>
            <a:r>
              <a:rPr lang="en-US" altLang="es-PE">
                <a:cs typeface="Times New Roman" panose="02020603050405020304" pitchFamily="18" charset="0"/>
              </a:rPr>
              <a:t>t-statistic on </a:t>
            </a:r>
            <a:r>
              <a:rPr lang="en-US" altLang="es-PE" i="1">
                <a:cs typeface="Times New Roman" panose="02020603050405020304" pitchFamily="18" charset="0"/>
              </a:rPr>
              <a:t>û</a:t>
            </a:r>
            <a:r>
              <a:rPr lang="en-US" altLang="es-PE" i="1" baseline="-25000">
                <a:cs typeface="Times New Roman" panose="02020603050405020304" pitchFamily="18" charset="0"/>
              </a:rPr>
              <a:t>t-1</a:t>
            </a:r>
            <a:r>
              <a:rPr lang="en-US" altLang="es-PE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3DA4374-628E-4D03-A8C9-7A3298F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6B96E58-8225-40BE-B1CC-8F0F380F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544-C9A7-4B66-87BE-ED72008F0A6E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07330EEA-B6DE-48D8-A472-973BA5E2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Forecasting</a:t>
            </a:r>
          </a:p>
        </p:txBody>
      </p:sp>
      <p:sp>
        <p:nvSpPr>
          <p:cNvPr id="1218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F5205D3-6821-423A-9E50-E828E58DF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Once we’ve run a time-series regression we can use it for forecasting into the future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calculate a point forecast and forecast interval in the same way we got a prediction and prediction interval with a cross-section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Rather than use in-sample criteria like adjusted R</a:t>
            </a:r>
            <a:r>
              <a:rPr lang="en-US" altLang="es-PE" baseline="30000"/>
              <a:t>2</a:t>
            </a:r>
            <a:r>
              <a:rPr lang="en-US" altLang="es-PE"/>
              <a:t>, often want to use out-of-sample criteria to judge how good the forecast 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634769D-8DF5-402C-92C3-DC58B119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7FE5094-6218-469D-B8C5-E00E9F45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D02A-7AF6-4DBE-9426-BF49F7901B7A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B1DBA4B-15D0-4229-837E-07DCAD64A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Out-of-Sample Criteria</a:t>
            </a:r>
          </a:p>
        </p:txBody>
      </p:sp>
      <p:sp>
        <p:nvSpPr>
          <p:cNvPr id="1228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656900-765F-4BBF-8B88-95BB543BF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Idea is to note use all of the data in estimating the equation, but to save some for evaluating how well the model forecasts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Let total number of observations be </a:t>
            </a:r>
            <a:r>
              <a:rPr lang="en-US" altLang="es-PE" i="1"/>
              <a:t>n + m</a:t>
            </a:r>
            <a:r>
              <a:rPr lang="en-US" altLang="es-PE"/>
              <a:t> and use </a:t>
            </a:r>
            <a:r>
              <a:rPr lang="en-US" altLang="es-PE" i="1"/>
              <a:t>n</a:t>
            </a:r>
            <a:r>
              <a:rPr lang="en-US" altLang="es-PE"/>
              <a:t> of them for estimating the model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Use the model to predict the next </a:t>
            </a:r>
            <a:r>
              <a:rPr lang="en-US" altLang="es-PE" i="1"/>
              <a:t>m</a:t>
            </a:r>
            <a:r>
              <a:rPr lang="en-US" altLang="es-PE"/>
              <a:t> observations, and calculate the difference between your prediction and the truth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B6C42EE-9B28-47DB-9BED-C2806D9D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58B4851-ACA3-46BA-9BE3-F6063C33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2C78-0E65-4344-87DA-E79D19A8517B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1BDDD6DD-E596-473E-983F-662A44C25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Out-of-Sample Criteria (cont)</a:t>
            </a:r>
          </a:p>
        </p:txBody>
      </p:sp>
      <p:sp>
        <p:nvSpPr>
          <p:cNvPr id="1239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0AB647-2E82-447B-A298-16BC734DE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Call this difference the forecast error, which is </a:t>
            </a:r>
            <a:r>
              <a:rPr lang="en-US" altLang="es-PE" i="1">
                <a:cs typeface="Times New Roman" panose="02020603050405020304" pitchFamily="18" charset="0"/>
              </a:rPr>
              <a:t>ê</a:t>
            </a:r>
            <a:r>
              <a:rPr lang="en-US" altLang="es-PE" i="1" baseline="-25000">
                <a:cs typeface="Times New Roman" panose="02020603050405020304" pitchFamily="18" charset="0"/>
              </a:rPr>
              <a:t>n+h+1</a:t>
            </a:r>
            <a:r>
              <a:rPr lang="en-US" altLang="es-PE">
                <a:cs typeface="Times New Roman" panose="02020603050405020304" pitchFamily="18" charset="0"/>
              </a:rPr>
              <a:t> for </a:t>
            </a:r>
            <a:r>
              <a:rPr lang="en-US" altLang="es-PE" i="1">
                <a:cs typeface="Times New Roman" panose="02020603050405020304" pitchFamily="18" charset="0"/>
              </a:rPr>
              <a:t>h</a:t>
            </a:r>
            <a:r>
              <a:rPr lang="en-US" altLang="es-PE">
                <a:cs typeface="Times New Roman" panose="02020603050405020304" pitchFamily="18" charset="0"/>
              </a:rPr>
              <a:t> = 0, 1, …, </a:t>
            </a:r>
            <a:r>
              <a:rPr lang="en-US" altLang="es-PE" i="1">
                <a:cs typeface="Times New Roman" panose="02020603050405020304" pitchFamily="18" charset="0"/>
              </a:rPr>
              <a:t>m</a:t>
            </a:r>
            <a:endParaRPr lang="en-US" altLang="es-PE">
              <a:cs typeface="Times New Roman" panose="02020603050405020304" pitchFamily="18" charset="0"/>
            </a:endParaRPr>
          </a:p>
          <a:p>
            <a:r>
              <a:rPr lang="en-US" altLang="es-PE">
                <a:cs typeface="Times New Roman" panose="02020603050405020304" pitchFamily="18" charset="0"/>
              </a:rPr>
              <a:t> Calculate the root mean square error (RMSE) </a:t>
            </a:r>
            <a:endParaRPr lang="en-US" altLang="es-PE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1265</TotalTime>
  <Words>702</Words>
  <Application>Microsoft Office PowerPoint</Application>
  <PresentationFormat>Presentación en pantalla (4:3)</PresentationFormat>
  <Paragraphs>62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Times New Roman</vt:lpstr>
      <vt:lpstr>Wingdings</vt:lpstr>
      <vt:lpstr>Symbol</vt:lpstr>
      <vt:lpstr>Blueprint</vt:lpstr>
      <vt:lpstr>Microsoft Equation 3.0</vt:lpstr>
      <vt:lpstr>Testing for Unit Roots</vt:lpstr>
      <vt:lpstr>Testing for Unit Roots (cont)</vt:lpstr>
      <vt:lpstr>Testing for Unit Roots w/ Trends</vt:lpstr>
      <vt:lpstr>Spurious Regression</vt:lpstr>
      <vt:lpstr>Cointegration</vt:lpstr>
      <vt:lpstr>Cointegration (continued)</vt:lpstr>
      <vt:lpstr>Forecasting</vt:lpstr>
      <vt:lpstr>Out-of-Sample Criteria</vt:lpstr>
      <vt:lpstr>Out-of-Sample Criteria (cont)</vt:lpstr>
      <vt:lpstr>Out-of-Sample Criteria (cont)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34</cp:revision>
  <cp:lastPrinted>1601-01-01T00:00:00Z</cp:lastPrinted>
  <dcterms:created xsi:type="dcterms:W3CDTF">1999-10-02T17:37:41Z</dcterms:created>
  <dcterms:modified xsi:type="dcterms:W3CDTF">2020-02-04T23:20:03Z</dcterms:modified>
</cp:coreProperties>
</file>