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55"/>
  </p:notesMasterIdLst>
  <p:handoutMasterIdLst>
    <p:handoutMasterId r:id="rId56"/>
  </p:handoutMasterIdLst>
  <p:sldIdLst>
    <p:sldId id="256" r:id="rId2"/>
    <p:sldId id="258" r:id="rId3"/>
    <p:sldId id="259" r:id="rId4"/>
    <p:sldId id="260" r:id="rId5"/>
    <p:sldId id="261" r:id="rId6"/>
    <p:sldId id="262" r:id="rId7"/>
    <p:sldId id="263" r:id="rId8"/>
    <p:sldId id="265" r:id="rId9"/>
    <p:sldId id="266" r:id="rId10"/>
    <p:sldId id="303" r:id="rId11"/>
    <p:sldId id="304" r:id="rId12"/>
    <p:sldId id="306" r:id="rId13"/>
    <p:sldId id="305" r:id="rId14"/>
    <p:sldId id="308" r:id="rId15"/>
    <p:sldId id="307" r:id="rId16"/>
    <p:sldId id="309" r:id="rId17"/>
    <p:sldId id="267" r:id="rId18"/>
    <p:sldId id="271" r:id="rId19"/>
    <p:sldId id="268" r:id="rId20"/>
    <p:sldId id="269" r:id="rId21"/>
    <p:sldId id="270" r:id="rId22"/>
    <p:sldId id="272" r:id="rId23"/>
    <p:sldId id="273" r:id="rId24"/>
    <p:sldId id="274" r:id="rId25"/>
    <p:sldId id="275" r:id="rId26"/>
    <p:sldId id="277" r:id="rId27"/>
    <p:sldId id="278" r:id="rId28"/>
    <p:sldId id="276" r:id="rId29"/>
    <p:sldId id="279" r:id="rId30"/>
    <p:sldId id="280" r:id="rId31"/>
    <p:sldId id="282" r:id="rId32"/>
    <p:sldId id="283" r:id="rId33"/>
    <p:sldId id="281"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9" r:id="rId48"/>
    <p:sldId id="300" r:id="rId49"/>
    <p:sldId id="301" r:id="rId50"/>
    <p:sldId id="302" r:id="rId51"/>
    <p:sldId id="298" r:id="rId52"/>
    <p:sldId id="311" r:id="rId53"/>
    <p:sldId id="310" r:id="rId54"/>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LARK" initials="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03" autoAdjust="0"/>
    <p:restoredTop sz="33273" autoAdjust="0"/>
  </p:normalViewPr>
  <p:slideViewPr>
    <p:cSldViewPr showGuides="1">
      <p:cViewPr varScale="1">
        <p:scale>
          <a:sx n="24" d="100"/>
          <a:sy n="24" d="100"/>
        </p:scale>
        <p:origin x="2784" y="36"/>
      </p:cViewPr>
      <p:guideLst>
        <p:guide orient="horz" pos="2160"/>
        <p:guide pos="2880"/>
      </p:guideLst>
    </p:cSldViewPr>
  </p:slideViewPr>
  <p:notesTextViewPr>
    <p:cViewPr>
      <p:scale>
        <a:sx n="66" d="100"/>
        <a:sy n="66"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0-08-05T20:02:26.953" idx="1">
    <p:pos x="62" y="36"/>
    <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4" Type="http://schemas.openxmlformats.org/officeDocument/2006/relationships/image" Target="../media/image4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7.wmf"/><Relationship Id="rId4" Type="http://schemas.openxmlformats.org/officeDocument/2006/relationships/image" Target="../media/image5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47.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4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 Id="rId6" Type="http://schemas.openxmlformats.org/officeDocument/2006/relationships/image" Target="../media/image87.wmf"/><Relationship Id="rId5" Type="http://schemas.openxmlformats.org/officeDocument/2006/relationships/image" Target="../media/image86.wmf"/><Relationship Id="rId4" Type="http://schemas.openxmlformats.org/officeDocument/2006/relationships/image" Target="../media/image85.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47.wmf"/><Relationship Id="rId6" Type="http://schemas.openxmlformats.org/officeDocument/2006/relationships/image" Target="../media/image94.wmf"/><Relationship Id="rId5" Type="http://schemas.openxmlformats.org/officeDocument/2006/relationships/image" Target="../media/image93.wmf"/><Relationship Id="rId4" Type="http://schemas.openxmlformats.org/officeDocument/2006/relationships/image" Target="../media/image92.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 Id="rId4" Type="http://schemas.openxmlformats.org/officeDocument/2006/relationships/image" Target="../media/image10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41F2597A-38B3-45C1-89D5-6B747F78BD93}" type="datetimeFigureOut">
              <a:rPr lang="es-ES"/>
              <a:pPr>
                <a:defRPr/>
              </a:pPr>
              <a:t>27/12/2019</a:t>
            </a:fld>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smtClean="0">
                <a:latin typeface="+mn-lt"/>
                <a:cs typeface="+mn-cs"/>
              </a:defRPr>
            </a:lvl1pPr>
          </a:lstStyle>
          <a:p>
            <a:pPr>
              <a:defRPr/>
            </a:pPr>
            <a:r>
              <a:rPr lang="es-ES"/>
              <a:t>Cesar Antunez. I</a:t>
            </a:r>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E2F8D86B-7D1D-49EA-B7BC-2FDA9AA7DDD2}" type="slidenum">
              <a:rPr lang="es-ES" altLang="es-PE"/>
              <a:pPr/>
              <a:t>‹Nº›</a:t>
            </a:fld>
            <a:endParaRPr lang="es-ES" altLang="es-PE"/>
          </a:p>
        </p:txBody>
      </p:sp>
    </p:spTree>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5A8F8F34-5276-463B-AF38-73DCB766AB1E}" type="datetimeFigureOut">
              <a:rPr lang="es-ES"/>
              <a:pPr>
                <a:defRPr/>
              </a:pPr>
              <a:t>27/12/2019</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ES"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smtClean="0">
                <a:latin typeface="+mn-lt"/>
                <a:cs typeface="+mn-cs"/>
              </a:defRPr>
            </a:lvl1pPr>
          </a:lstStyle>
          <a:p>
            <a:pPr>
              <a:defRPr/>
            </a:pPr>
            <a:r>
              <a:rPr lang="es-ES"/>
              <a:t>Cesar Antunez. I</a:t>
            </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FE330398-C57F-49FB-B8FF-885CDBBD3B30}" type="slidenum">
              <a:rPr lang="es-ES" altLang="es-PE"/>
              <a:pPr/>
              <a:t>‹Nº›</a:t>
            </a:fld>
            <a:endParaRPr lang="es-ES" altLang="es-PE"/>
          </a:p>
        </p:txBody>
      </p:sp>
    </p:spTree>
  </p:cSld>
  <p:clrMap bg1="lt1" tx1="dk1" bg2="lt2" tx2="dk2" accent1="accent1" accent2="accent2" accent3="accent3" accent4="accent4" accent5="accent5" accent6="accent6" hlink="hlink" folHlink="folHlink"/>
  <p:hf sldNum="0" hd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PE" altLang="es-PE"/>
          </a:p>
        </p:txBody>
      </p:sp>
      <p:sp>
        <p:nvSpPr>
          <p:cNvPr id="63492" name="3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r>
              <a:rPr lang="es-ES" altLang="es-PE">
                <a:latin typeface="Calibri" panose="020F0502020204030204" pitchFamily="34" charset="0"/>
              </a:rPr>
              <a:t>Cesar Antunez. I</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PE" altLang="es-PE"/>
          </a:p>
        </p:txBody>
      </p:sp>
      <p:sp>
        <p:nvSpPr>
          <p:cNvPr id="64516" name="3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r>
              <a:rPr lang="es-ES" altLang="es-PE">
                <a:latin typeface="Calibri" panose="020F0502020204030204" pitchFamily="34" charset="0"/>
              </a:rPr>
              <a:t>Cesar Antunez. I</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PE" altLang="es-PE"/>
          </a:p>
        </p:txBody>
      </p:sp>
      <p:sp>
        <p:nvSpPr>
          <p:cNvPr id="65540" name="3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r>
              <a:rPr lang="es-ES" altLang="es-PE">
                <a:latin typeface="Calibri" panose="020F0502020204030204" pitchFamily="34" charset="0"/>
              </a:rPr>
              <a:t>Cesar Antunez. I</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PE" altLang="es-PE" dirty="0"/>
          </a:p>
        </p:txBody>
      </p:sp>
      <p:sp>
        <p:nvSpPr>
          <p:cNvPr id="66564" name="3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r>
              <a:rPr lang="es-ES" altLang="es-PE">
                <a:latin typeface="Calibri" panose="020F0502020204030204" pitchFamily="34" charset="0"/>
              </a:rPr>
              <a:t>Cesar Antunez. I</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a:bodyPr>
          <a:lstStyle/>
          <a:p>
            <a:r>
              <a:rPr lang="es-ES" sz="1400" dirty="0"/>
              <a:t>PASOS PARA datos-1_multicolinealidad.wf1</a:t>
            </a:r>
          </a:p>
          <a:p>
            <a:r>
              <a:rPr lang="es-ES" sz="1400" dirty="0"/>
              <a:t>1. Convertir todas las variables en logaritmo : </a:t>
            </a:r>
          </a:p>
          <a:p>
            <a:r>
              <a:rPr lang="es-PE" sz="1400" kern="1200" dirty="0" err="1">
                <a:solidFill>
                  <a:schemeClr val="tx1"/>
                </a:solidFill>
                <a:latin typeface="+mn-lt"/>
                <a:ea typeface="+mn-ea"/>
                <a:cs typeface="+mn-cs"/>
              </a:rPr>
              <a:t>genr</a:t>
            </a:r>
            <a:r>
              <a:rPr lang="es-PE" sz="1400" kern="1200" dirty="0">
                <a:solidFill>
                  <a:schemeClr val="tx1"/>
                </a:solidFill>
                <a:latin typeface="+mn-lt"/>
                <a:ea typeface="+mn-ea"/>
                <a:cs typeface="+mn-cs"/>
              </a:rPr>
              <a:t> </a:t>
            </a:r>
            <a:r>
              <a:rPr lang="es-PE" sz="1400" kern="1200" dirty="0" err="1">
                <a:solidFill>
                  <a:schemeClr val="tx1"/>
                </a:solidFill>
                <a:latin typeface="+mn-lt"/>
                <a:ea typeface="+mn-ea"/>
                <a:cs typeface="+mn-cs"/>
              </a:rPr>
              <a:t>ly</a:t>
            </a:r>
            <a:r>
              <a:rPr lang="es-PE" sz="1400" kern="1200" dirty="0">
                <a:solidFill>
                  <a:schemeClr val="tx1"/>
                </a:solidFill>
                <a:latin typeface="+mn-lt"/>
                <a:ea typeface="+mn-ea"/>
                <a:cs typeface="+mn-cs"/>
              </a:rPr>
              <a:t>=log(y)</a:t>
            </a:r>
          </a:p>
          <a:p>
            <a:r>
              <a:rPr lang="es-PE" sz="1400" kern="1200" dirty="0" err="1">
                <a:solidFill>
                  <a:schemeClr val="tx1"/>
                </a:solidFill>
                <a:latin typeface="+mn-lt"/>
                <a:ea typeface="+mn-ea"/>
                <a:cs typeface="+mn-cs"/>
              </a:rPr>
              <a:t>genr</a:t>
            </a:r>
            <a:r>
              <a:rPr lang="es-PE" sz="1400" kern="1200" dirty="0">
                <a:solidFill>
                  <a:schemeClr val="tx1"/>
                </a:solidFill>
                <a:latin typeface="+mn-lt"/>
                <a:ea typeface="+mn-ea"/>
                <a:cs typeface="+mn-cs"/>
              </a:rPr>
              <a:t> lx2=log(x2)</a:t>
            </a:r>
          </a:p>
          <a:p>
            <a:r>
              <a:rPr lang="es-PE" sz="1400" kern="1200" dirty="0" err="1">
                <a:solidFill>
                  <a:schemeClr val="tx1"/>
                </a:solidFill>
                <a:latin typeface="+mn-lt"/>
                <a:ea typeface="+mn-ea"/>
                <a:cs typeface="+mn-cs"/>
              </a:rPr>
              <a:t>genr</a:t>
            </a:r>
            <a:r>
              <a:rPr lang="es-PE" sz="1400" kern="1200" dirty="0">
                <a:solidFill>
                  <a:schemeClr val="tx1"/>
                </a:solidFill>
                <a:latin typeface="+mn-lt"/>
                <a:ea typeface="+mn-ea"/>
                <a:cs typeface="+mn-cs"/>
              </a:rPr>
              <a:t> lx3=log(x3)</a:t>
            </a:r>
          </a:p>
          <a:p>
            <a:endParaRPr lang="es-PE" sz="1400" kern="1200" dirty="0">
              <a:solidFill>
                <a:schemeClr val="tx1"/>
              </a:solidFill>
              <a:latin typeface="+mn-lt"/>
              <a:ea typeface="+mn-ea"/>
              <a:cs typeface="+mn-cs"/>
            </a:endParaRPr>
          </a:p>
          <a:p>
            <a:r>
              <a:rPr lang="es-PE" sz="1400" kern="1200" dirty="0">
                <a:solidFill>
                  <a:schemeClr val="tx1"/>
                </a:solidFill>
                <a:latin typeface="+mn-lt"/>
                <a:ea typeface="+mn-ea"/>
                <a:cs typeface="+mn-cs"/>
              </a:rPr>
              <a:t>2. Crear ecuación con los nuevos variables luego </a:t>
            </a:r>
            <a:r>
              <a:rPr lang="es-ES" sz="1400" dirty="0" err="1"/>
              <a:t>Proc</a:t>
            </a:r>
            <a:r>
              <a:rPr lang="es-ES" sz="1400" dirty="0"/>
              <a:t> / </a:t>
            </a:r>
            <a:r>
              <a:rPr lang="es-ES" sz="1400" dirty="0" err="1"/>
              <a:t>Make</a:t>
            </a:r>
            <a:r>
              <a:rPr lang="es-ES" sz="1400" dirty="0"/>
              <a:t> </a:t>
            </a:r>
            <a:r>
              <a:rPr lang="es-ES" sz="1400" dirty="0" err="1"/>
              <a:t>Regressor</a:t>
            </a:r>
            <a:r>
              <a:rPr lang="es-ES" sz="1400" dirty="0"/>
              <a:t> </a:t>
            </a:r>
            <a:r>
              <a:rPr lang="es-ES" sz="1400" dirty="0" err="1"/>
              <a:t>Group</a:t>
            </a:r>
            <a:r>
              <a:rPr lang="es-ES" sz="1400" dirty="0"/>
              <a:t> </a:t>
            </a:r>
            <a:endParaRPr lang="es-ES" sz="1400" kern="1200" dirty="0">
              <a:solidFill>
                <a:schemeClr val="tx1"/>
              </a:solidFill>
              <a:latin typeface="+mn-lt"/>
              <a:ea typeface="+mn-ea"/>
              <a:cs typeface="+mn-cs"/>
            </a:endParaRPr>
          </a:p>
          <a:p>
            <a:r>
              <a:rPr lang="es-ES" sz="1400" kern="1200" dirty="0">
                <a:solidFill>
                  <a:schemeClr val="tx1"/>
                </a:solidFill>
                <a:latin typeface="+mn-lt"/>
                <a:ea typeface="+mn-ea"/>
                <a:cs typeface="+mn-cs"/>
              </a:rPr>
              <a:t>3. E</a:t>
            </a:r>
            <a:r>
              <a:rPr lang="es-ES" sz="1400" dirty="0"/>
              <a:t>n la nueva ventana ir  a </a:t>
            </a:r>
            <a:r>
              <a:rPr lang="es-ES" altLang="es-PE" sz="1400" dirty="0"/>
              <a:t>View /</a:t>
            </a:r>
            <a:r>
              <a:rPr lang="es-ES" sz="1400" dirty="0"/>
              <a:t> </a:t>
            </a:r>
            <a:r>
              <a:rPr lang="es-ES" sz="1400" dirty="0" err="1"/>
              <a:t>Group</a:t>
            </a:r>
            <a:r>
              <a:rPr lang="es-ES" sz="1400" dirty="0"/>
              <a:t> </a:t>
            </a:r>
            <a:r>
              <a:rPr lang="es-ES" sz="1400" dirty="0" err="1"/>
              <a:t>Menbers</a:t>
            </a:r>
            <a:endParaRPr lang="es-ES" sz="1400" dirty="0"/>
          </a:p>
          <a:p>
            <a:r>
              <a:rPr lang="es-ES" sz="1400" kern="1200" dirty="0">
                <a:solidFill>
                  <a:schemeClr val="tx1"/>
                </a:solidFill>
                <a:latin typeface="+mn-lt"/>
                <a:ea typeface="+mn-ea"/>
                <a:cs typeface="+mn-cs"/>
              </a:rPr>
              <a:t>4. Eliminar la variable </a:t>
            </a:r>
            <a:r>
              <a:rPr lang="es-ES" sz="1400" kern="1200" dirty="0" err="1">
                <a:solidFill>
                  <a:schemeClr val="tx1"/>
                </a:solidFill>
                <a:latin typeface="+mn-lt"/>
                <a:ea typeface="+mn-ea"/>
                <a:cs typeface="+mn-cs"/>
              </a:rPr>
              <a:t>endogena</a:t>
            </a:r>
            <a:r>
              <a:rPr lang="es-ES" sz="1400" kern="1200" dirty="0">
                <a:solidFill>
                  <a:schemeClr val="tx1"/>
                </a:solidFill>
                <a:latin typeface="+mn-lt"/>
                <a:ea typeface="+mn-ea"/>
                <a:cs typeface="+mn-cs"/>
              </a:rPr>
              <a:t> LY</a:t>
            </a:r>
          </a:p>
          <a:p>
            <a:r>
              <a:rPr lang="es-PE" sz="1400" kern="1200" dirty="0">
                <a:solidFill>
                  <a:schemeClr val="tx1"/>
                </a:solidFill>
                <a:latin typeface="+mn-lt"/>
                <a:ea typeface="+mn-ea"/>
                <a:cs typeface="+mn-cs"/>
              </a:rPr>
              <a:t>5. Guardar como Matrix</a:t>
            </a:r>
          </a:p>
          <a:p>
            <a:r>
              <a:rPr lang="es-PE" sz="1400" kern="1200" dirty="0">
                <a:solidFill>
                  <a:schemeClr val="tx1"/>
                </a:solidFill>
                <a:latin typeface="+mn-lt"/>
                <a:ea typeface="+mn-ea"/>
                <a:cs typeface="+mn-cs"/>
              </a:rPr>
              <a:t>6. </a:t>
            </a:r>
            <a:r>
              <a:rPr lang="es-ES" altLang="es-PE" sz="1400" dirty="0"/>
              <a:t>Abrir el objeto Matrix con doble </a:t>
            </a:r>
            <a:r>
              <a:rPr lang="es-ES" altLang="es-PE" sz="1400" dirty="0" err="1"/>
              <a:t>click</a:t>
            </a:r>
            <a:r>
              <a:rPr lang="es-ES" altLang="es-PE" sz="1400" dirty="0"/>
              <a:t> e ir View / Principal </a:t>
            </a:r>
            <a:r>
              <a:rPr lang="es-ES" altLang="es-PE" sz="1400" dirty="0" err="1"/>
              <a:t>Components</a:t>
            </a:r>
            <a:r>
              <a:rPr lang="es-ES" altLang="es-PE" sz="1400" dirty="0"/>
              <a:t> / Tabla, Nos da la </a:t>
            </a:r>
            <a:r>
              <a:rPr lang="es-ES" altLang="es-PE" sz="1400" dirty="0" err="1"/>
              <a:t>matrix</a:t>
            </a:r>
            <a:r>
              <a:rPr lang="es-ES" altLang="es-PE" sz="1400" dirty="0"/>
              <a:t> de correlaciones.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s-ES" sz="1400" kern="1200" dirty="0">
                <a:solidFill>
                  <a:schemeClr val="tx1"/>
                </a:solidFill>
                <a:latin typeface="+mn-lt"/>
                <a:ea typeface="+mn-ea"/>
                <a:cs typeface="+mn-cs"/>
              </a:rPr>
              <a:t>7. </a:t>
            </a:r>
            <a:r>
              <a:rPr lang="es-ES" altLang="es-PE" sz="1400" dirty="0"/>
              <a:t>En el cuadro de comandos Digitar: </a:t>
            </a:r>
            <a:r>
              <a:rPr lang="es-ES" altLang="es-PE" sz="1400" dirty="0" err="1"/>
              <a:t>Sym</a:t>
            </a:r>
            <a:r>
              <a:rPr lang="es-ES" altLang="es-PE" sz="1400" dirty="0"/>
              <a:t> </a:t>
            </a:r>
            <a:r>
              <a:rPr lang="es-ES" altLang="es-PE" sz="1400" dirty="0" err="1"/>
              <a:t>Ycorrel</a:t>
            </a:r>
            <a:r>
              <a:rPr lang="es-ES" altLang="es-PE" sz="1400" dirty="0"/>
              <a:t>=@</a:t>
            </a:r>
            <a:r>
              <a:rPr lang="es-ES" altLang="es-PE" sz="1400" dirty="0" err="1"/>
              <a:t>cor</a:t>
            </a:r>
            <a:r>
              <a:rPr lang="es-ES" altLang="es-PE" sz="1400" dirty="0"/>
              <a:t>(</a:t>
            </a:r>
            <a:r>
              <a:rPr lang="es-ES" altLang="es-PE" sz="1400" dirty="0" err="1"/>
              <a:t>matrix</a:t>
            </a:r>
            <a:r>
              <a:rPr lang="es-ES" altLang="es-PE" sz="1400" dirty="0"/>
              <a:t>)</a:t>
            </a:r>
          </a:p>
          <a:p>
            <a:r>
              <a:rPr lang="es-PE" sz="1400" kern="1200" dirty="0">
                <a:solidFill>
                  <a:schemeClr val="tx1"/>
                </a:solidFill>
                <a:latin typeface="+mn-lt"/>
                <a:ea typeface="+mn-ea"/>
                <a:cs typeface="+mn-cs"/>
              </a:rPr>
              <a:t>8. </a:t>
            </a:r>
            <a:r>
              <a:rPr lang="es-ES" altLang="es-PE" sz="1400" dirty="0"/>
              <a:t>En el cuadro de comandos Digitar: Scalar det_cor=@det(</a:t>
            </a:r>
            <a:r>
              <a:rPr lang="es-ES" altLang="es-PE" sz="1400" dirty="0" err="1"/>
              <a:t>ycorrel</a:t>
            </a:r>
            <a:r>
              <a:rPr lang="es-ES" altLang="es-PE" sz="1400" dirty="0"/>
              <a:t>) como el valor es </a:t>
            </a:r>
            <a:endParaRPr lang="es-PE" sz="1400" dirty="0"/>
          </a:p>
          <a:p>
            <a:r>
              <a:rPr lang="es-PE" sz="1400" u="none" kern="1200" dirty="0">
                <a:solidFill>
                  <a:schemeClr val="tx1"/>
                </a:solidFill>
                <a:latin typeface="+mn-lt"/>
                <a:ea typeface="+mn-ea"/>
                <a:cs typeface="+mn-cs"/>
              </a:rPr>
              <a:t>0.00716366082896824 &lt; </a:t>
            </a:r>
            <a:r>
              <a:rPr lang="es-ES" sz="1400" dirty="0"/>
              <a:t>0.8 entonces no hay correlación o multicolinealidad.</a:t>
            </a:r>
            <a:br>
              <a:rPr lang="es-PE" sz="1400" dirty="0"/>
            </a:br>
            <a:endParaRPr lang="es-ES" altLang="es-PE" sz="1400" dirty="0"/>
          </a:p>
          <a:p>
            <a:endParaRPr lang="es-PE" sz="1200" kern="1200" dirty="0">
              <a:solidFill>
                <a:schemeClr val="tx1"/>
              </a:solidFill>
              <a:latin typeface="+mn-lt"/>
              <a:ea typeface="+mn-ea"/>
              <a:cs typeface="+mn-cs"/>
            </a:endParaRPr>
          </a:p>
        </p:txBody>
      </p:sp>
      <p:sp>
        <p:nvSpPr>
          <p:cNvPr id="4" name="Marcador de pie de página 3"/>
          <p:cNvSpPr>
            <a:spLocks noGrp="1"/>
          </p:cNvSpPr>
          <p:nvPr>
            <p:ph type="ftr" sz="quarter" idx="4"/>
          </p:nvPr>
        </p:nvSpPr>
        <p:spPr/>
        <p:txBody>
          <a:bodyPr/>
          <a:lstStyle/>
          <a:p>
            <a:pPr>
              <a:defRPr/>
            </a:pPr>
            <a:r>
              <a:rPr lang="es-ES"/>
              <a:t>Cesar Antunez. I</a:t>
            </a:r>
          </a:p>
        </p:txBody>
      </p:sp>
    </p:spTree>
    <p:extLst>
      <p:ext uri="{BB962C8B-B14F-4D97-AF65-F5344CB8AC3E}">
        <p14:creationId xmlns:p14="http://schemas.microsoft.com/office/powerpoint/2010/main" val="3783131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PE" altLang="es-PE"/>
          </a:p>
        </p:txBody>
      </p:sp>
      <p:sp>
        <p:nvSpPr>
          <p:cNvPr id="67588" name="3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r>
              <a:rPr lang="es-ES" altLang="es-PE">
                <a:latin typeface="Calibri" panose="020F0502020204030204" pitchFamily="34" charset="0"/>
              </a:rPr>
              <a:t>Cesar Antunez. I</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4" name="12 Elipse"/>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5" name="13 Elipse"/>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14" name="13 Título"/>
          <p:cNvSpPr>
            <a:spLocks noGrp="1"/>
          </p:cNvSpPr>
          <p:nvPr>
            <p:ph type="ctrTitle"/>
          </p:nvPr>
        </p:nvSpPr>
        <p:spPr>
          <a:xfrm>
            <a:off x="1432560" y="359898"/>
            <a:ext cx="7406640" cy="1472184"/>
          </a:xfrm>
        </p:spPr>
        <p:txBody>
          <a:bodyPr anchor="b"/>
          <a:lstStyle>
            <a:lvl1pPr algn="l">
              <a:defRPr/>
            </a:lvl1pPr>
            <a:extLst/>
          </a:lstStyle>
          <a:p>
            <a:r>
              <a:rPr lang="es-ES"/>
              <a:t>Haga clic para modificar el estilo de título del patrón</a:t>
            </a:r>
            <a:endParaRPr lang="en-US"/>
          </a:p>
        </p:txBody>
      </p:sp>
      <p:sp>
        <p:nvSpPr>
          <p:cNvPr id="22" name="21 Subtítulo"/>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s-ES"/>
              <a:t>Haga clic para modificar el estilo de subtítulo del patrón</a:t>
            </a:r>
            <a:endParaRPr lang="en-US"/>
          </a:p>
        </p:txBody>
      </p:sp>
      <p:sp>
        <p:nvSpPr>
          <p:cNvPr id="6" name="6 Marcador de fecha"/>
          <p:cNvSpPr>
            <a:spLocks noGrp="1"/>
          </p:cNvSpPr>
          <p:nvPr>
            <p:ph type="dt" sz="half" idx="10"/>
          </p:nvPr>
        </p:nvSpPr>
        <p:spPr/>
        <p:txBody>
          <a:bodyPr/>
          <a:lstStyle>
            <a:lvl1pPr>
              <a:defRPr/>
            </a:lvl1pPr>
          </a:lstStyle>
          <a:p>
            <a:pPr>
              <a:defRPr/>
            </a:pPr>
            <a:fld id="{505E4769-9AA8-4E50-8E32-C2C702D06A10}" type="datetime1">
              <a:rPr lang="es-ES"/>
              <a:pPr>
                <a:defRPr/>
              </a:pPr>
              <a:t>27/12/2019</a:t>
            </a:fld>
            <a:endParaRPr lang="es-ES"/>
          </a:p>
        </p:txBody>
      </p:sp>
      <p:sp>
        <p:nvSpPr>
          <p:cNvPr id="7" name="19 Marcador de pie de página"/>
          <p:cNvSpPr>
            <a:spLocks noGrp="1"/>
          </p:cNvSpPr>
          <p:nvPr>
            <p:ph type="ftr" sz="quarter" idx="11"/>
          </p:nvPr>
        </p:nvSpPr>
        <p:spPr/>
        <p:txBody>
          <a:bodyPr/>
          <a:lstStyle>
            <a:lvl1pPr>
              <a:defRPr/>
            </a:lvl1pPr>
          </a:lstStyle>
          <a:p>
            <a:pPr>
              <a:defRPr/>
            </a:pPr>
            <a:r>
              <a:rPr lang="es-ES"/>
              <a:t>CESAR ANTUNEZ IRGOIN                                                                     nakatabox@hotmail.com</a:t>
            </a:r>
          </a:p>
        </p:txBody>
      </p:sp>
      <p:sp>
        <p:nvSpPr>
          <p:cNvPr id="8" name="9 Marcador de número de diapositiva"/>
          <p:cNvSpPr>
            <a:spLocks noGrp="1"/>
          </p:cNvSpPr>
          <p:nvPr>
            <p:ph type="sldNum" sz="quarter" idx="12"/>
          </p:nvPr>
        </p:nvSpPr>
        <p:spPr/>
        <p:txBody>
          <a:bodyPr/>
          <a:lstStyle>
            <a:lvl1pPr>
              <a:defRPr/>
            </a:lvl1pPr>
          </a:lstStyle>
          <a:p>
            <a:fld id="{75966375-6FC0-4243-8515-9BCFDF33EAA5}" type="slidenum">
              <a:rPr lang="es-ES" altLang="es-PE"/>
              <a:pPr/>
              <a:t>‹Nº›</a:t>
            </a:fld>
            <a:endParaRPr lang="es-ES" altLang="es-PE"/>
          </a:p>
        </p:txBody>
      </p:sp>
    </p:spTree>
    <p:extLst>
      <p:ext uri="{BB962C8B-B14F-4D97-AF65-F5344CB8AC3E}">
        <p14:creationId xmlns:p14="http://schemas.microsoft.com/office/powerpoint/2010/main" val="1129589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23 Marcador de fecha"/>
          <p:cNvSpPr>
            <a:spLocks noGrp="1"/>
          </p:cNvSpPr>
          <p:nvPr>
            <p:ph type="dt" sz="half" idx="10"/>
          </p:nvPr>
        </p:nvSpPr>
        <p:spPr/>
        <p:txBody>
          <a:bodyPr/>
          <a:lstStyle>
            <a:lvl1pPr>
              <a:defRPr/>
            </a:lvl1pPr>
          </a:lstStyle>
          <a:p>
            <a:pPr>
              <a:defRPr/>
            </a:pPr>
            <a:fld id="{06A10F08-6382-48C9-BA99-6E1945A1D7BC}" type="datetime1">
              <a:rPr lang="es-ES"/>
              <a:pPr>
                <a:defRPr/>
              </a:pPr>
              <a:t>27/12/2019</a:t>
            </a:fld>
            <a:endParaRPr lang="es-ES"/>
          </a:p>
        </p:txBody>
      </p:sp>
      <p:sp>
        <p:nvSpPr>
          <p:cNvPr id="5" name="9 Marcador de pie de página"/>
          <p:cNvSpPr>
            <a:spLocks noGrp="1"/>
          </p:cNvSpPr>
          <p:nvPr>
            <p:ph type="ftr" sz="quarter" idx="11"/>
          </p:nvPr>
        </p:nvSpPr>
        <p:spPr/>
        <p:txBody>
          <a:bodyPr/>
          <a:lstStyle>
            <a:lvl1pPr>
              <a:defRPr/>
            </a:lvl1pPr>
          </a:lstStyle>
          <a:p>
            <a:pPr>
              <a:defRPr/>
            </a:pPr>
            <a:r>
              <a:rPr lang="es-ES"/>
              <a:t>CESAR ANTUNEZ IRGOIN                                                                     nakatabox@hotmail.com</a:t>
            </a:r>
          </a:p>
        </p:txBody>
      </p:sp>
      <p:sp>
        <p:nvSpPr>
          <p:cNvPr id="6" name="21 Marcador de número de diapositiva"/>
          <p:cNvSpPr>
            <a:spLocks noGrp="1"/>
          </p:cNvSpPr>
          <p:nvPr>
            <p:ph type="sldNum" sz="quarter" idx="12"/>
          </p:nvPr>
        </p:nvSpPr>
        <p:spPr/>
        <p:txBody>
          <a:bodyPr/>
          <a:lstStyle>
            <a:lvl1pPr>
              <a:defRPr/>
            </a:lvl1pPr>
          </a:lstStyle>
          <a:p>
            <a:fld id="{2AE3C57B-0CAD-4B30-B55D-CD43259B402E}" type="slidenum">
              <a:rPr lang="es-ES" altLang="es-PE"/>
              <a:pPr/>
              <a:t>‹Nº›</a:t>
            </a:fld>
            <a:endParaRPr lang="es-ES" altLang="es-PE"/>
          </a:p>
        </p:txBody>
      </p:sp>
    </p:spTree>
    <p:extLst>
      <p:ext uri="{BB962C8B-B14F-4D97-AF65-F5344CB8AC3E}">
        <p14:creationId xmlns:p14="http://schemas.microsoft.com/office/powerpoint/2010/main" val="1635604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274639"/>
            <a:ext cx="1828800" cy="5851525"/>
          </a:xfrm>
        </p:spPr>
        <p:txBody>
          <a:bodyPr vert="eaVert"/>
          <a:lstStyle/>
          <a:p>
            <a:r>
              <a:rPr lang="es-ES"/>
              <a:t>Haga clic para modificar el estilo de título del patrón</a:t>
            </a:r>
            <a:endParaRPr lang="en-US"/>
          </a:p>
        </p:txBody>
      </p:sp>
      <p:sp>
        <p:nvSpPr>
          <p:cNvPr id="3" name="2 Marcador de texto vertical"/>
          <p:cNvSpPr>
            <a:spLocks noGrp="1"/>
          </p:cNvSpPr>
          <p:nvPr>
            <p:ph type="body" orient="vert" idx="1"/>
          </p:nvPr>
        </p:nvSpPr>
        <p:spPr>
          <a:xfrm>
            <a:off x="1143000" y="274640"/>
            <a:ext cx="55626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23 Marcador de fecha"/>
          <p:cNvSpPr>
            <a:spLocks noGrp="1"/>
          </p:cNvSpPr>
          <p:nvPr>
            <p:ph type="dt" sz="half" idx="10"/>
          </p:nvPr>
        </p:nvSpPr>
        <p:spPr/>
        <p:txBody>
          <a:bodyPr/>
          <a:lstStyle>
            <a:lvl1pPr>
              <a:defRPr/>
            </a:lvl1pPr>
          </a:lstStyle>
          <a:p>
            <a:pPr>
              <a:defRPr/>
            </a:pPr>
            <a:fld id="{E6E30C31-50A6-4CB4-8670-876D229DFCA3}" type="datetime1">
              <a:rPr lang="es-ES"/>
              <a:pPr>
                <a:defRPr/>
              </a:pPr>
              <a:t>27/12/2019</a:t>
            </a:fld>
            <a:endParaRPr lang="es-ES"/>
          </a:p>
        </p:txBody>
      </p:sp>
      <p:sp>
        <p:nvSpPr>
          <p:cNvPr id="5" name="9 Marcador de pie de página"/>
          <p:cNvSpPr>
            <a:spLocks noGrp="1"/>
          </p:cNvSpPr>
          <p:nvPr>
            <p:ph type="ftr" sz="quarter" idx="11"/>
          </p:nvPr>
        </p:nvSpPr>
        <p:spPr/>
        <p:txBody>
          <a:bodyPr/>
          <a:lstStyle>
            <a:lvl1pPr>
              <a:defRPr/>
            </a:lvl1pPr>
          </a:lstStyle>
          <a:p>
            <a:pPr>
              <a:defRPr/>
            </a:pPr>
            <a:r>
              <a:rPr lang="es-ES"/>
              <a:t>CESAR ANTUNEZ IRGOIN                                                                     nakatabox@hotmail.com</a:t>
            </a:r>
          </a:p>
        </p:txBody>
      </p:sp>
      <p:sp>
        <p:nvSpPr>
          <p:cNvPr id="6" name="21 Marcador de número de diapositiva"/>
          <p:cNvSpPr>
            <a:spLocks noGrp="1"/>
          </p:cNvSpPr>
          <p:nvPr>
            <p:ph type="sldNum" sz="quarter" idx="12"/>
          </p:nvPr>
        </p:nvSpPr>
        <p:spPr/>
        <p:txBody>
          <a:bodyPr/>
          <a:lstStyle>
            <a:lvl1pPr>
              <a:defRPr/>
            </a:lvl1pPr>
          </a:lstStyle>
          <a:p>
            <a:fld id="{737142E2-BCDE-48E1-825F-91E6FD18532F}" type="slidenum">
              <a:rPr lang="es-ES" altLang="es-PE"/>
              <a:pPr/>
              <a:t>‹Nº›</a:t>
            </a:fld>
            <a:endParaRPr lang="es-ES" altLang="es-PE"/>
          </a:p>
        </p:txBody>
      </p:sp>
    </p:spTree>
    <p:extLst>
      <p:ext uri="{BB962C8B-B14F-4D97-AF65-F5344CB8AC3E}">
        <p14:creationId xmlns:p14="http://schemas.microsoft.com/office/powerpoint/2010/main" val="4017781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23 Marcador de fecha"/>
          <p:cNvSpPr>
            <a:spLocks noGrp="1"/>
          </p:cNvSpPr>
          <p:nvPr>
            <p:ph type="dt" sz="half" idx="10"/>
          </p:nvPr>
        </p:nvSpPr>
        <p:spPr/>
        <p:txBody>
          <a:bodyPr/>
          <a:lstStyle>
            <a:lvl1pPr>
              <a:defRPr/>
            </a:lvl1pPr>
          </a:lstStyle>
          <a:p>
            <a:pPr>
              <a:defRPr/>
            </a:pPr>
            <a:fld id="{C33950CB-712D-4135-81FA-6262A7A7BC5C}" type="datetime1">
              <a:rPr lang="es-ES"/>
              <a:pPr>
                <a:defRPr/>
              </a:pPr>
              <a:t>27/12/2019</a:t>
            </a:fld>
            <a:endParaRPr lang="es-ES"/>
          </a:p>
        </p:txBody>
      </p:sp>
      <p:sp>
        <p:nvSpPr>
          <p:cNvPr id="5" name="9 Marcador de pie de página"/>
          <p:cNvSpPr>
            <a:spLocks noGrp="1"/>
          </p:cNvSpPr>
          <p:nvPr>
            <p:ph type="ftr" sz="quarter" idx="11"/>
          </p:nvPr>
        </p:nvSpPr>
        <p:spPr/>
        <p:txBody>
          <a:bodyPr/>
          <a:lstStyle>
            <a:lvl1pPr>
              <a:defRPr/>
            </a:lvl1pPr>
          </a:lstStyle>
          <a:p>
            <a:pPr>
              <a:defRPr/>
            </a:pPr>
            <a:r>
              <a:rPr lang="es-ES"/>
              <a:t>CESAR ANTUNEZ IRGOIN                                                                     nakatabox@hotmail.com</a:t>
            </a:r>
          </a:p>
        </p:txBody>
      </p:sp>
      <p:sp>
        <p:nvSpPr>
          <p:cNvPr id="6" name="21 Marcador de número de diapositiva"/>
          <p:cNvSpPr>
            <a:spLocks noGrp="1"/>
          </p:cNvSpPr>
          <p:nvPr>
            <p:ph type="sldNum" sz="quarter" idx="12"/>
          </p:nvPr>
        </p:nvSpPr>
        <p:spPr/>
        <p:txBody>
          <a:bodyPr/>
          <a:lstStyle>
            <a:lvl1pPr>
              <a:defRPr/>
            </a:lvl1pPr>
          </a:lstStyle>
          <a:p>
            <a:fld id="{44F20D0B-A1B7-450A-A9E5-14F274C3A6E3}" type="slidenum">
              <a:rPr lang="es-ES" altLang="es-PE"/>
              <a:pPr/>
              <a:t>‹Nº›</a:t>
            </a:fld>
            <a:endParaRPr lang="es-ES" altLang="es-PE"/>
          </a:p>
        </p:txBody>
      </p:sp>
    </p:spTree>
    <p:extLst>
      <p:ext uri="{BB962C8B-B14F-4D97-AF65-F5344CB8AC3E}">
        <p14:creationId xmlns:p14="http://schemas.microsoft.com/office/powerpoint/2010/main" val="4228714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4" name="12 Rectángulo"/>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13 Rectángulo"/>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15 Elipse"/>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7" name="16 Elipse"/>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2" name="1 Título"/>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s-ES"/>
              <a:t>Haga clic para modificar el estilo de título del patrón</a:t>
            </a:r>
            <a:endParaRPr lang="en-US"/>
          </a:p>
        </p:txBody>
      </p:sp>
      <p:sp>
        <p:nvSpPr>
          <p:cNvPr id="3" name="2 Marcador de texto"/>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s-ES"/>
              <a:t>Haga clic para modificar el estilo de texto del patrón</a:t>
            </a:r>
          </a:p>
        </p:txBody>
      </p:sp>
      <p:sp>
        <p:nvSpPr>
          <p:cNvPr id="8" name="3 Marcador de fecha"/>
          <p:cNvSpPr>
            <a:spLocks noGrp="1"/>
          </p:cNvSpPr>
          <p:nvPr>
            <p:ph type="dt" sz="half" idx="10"/>
          </p:nvPr>
        </p:nvSpPr>
        <p:spPr/>
        <p:txBody>
          <a:bodyPr/>
          <a:lstStyle>
            <a:lvl1pPr>
              <a:defRPr/>
            </a:lvl1pPr>
          </a:lstStyle>
          <a:p>
            <a:pPr>
              <a:defRPr/>
            </a:pPr>
            <a:fld id="{901671B8-26B7-4F42-8AFB-674B441AB848}" type="datetime1">
              <a:rPr lang="es-ES"/>
              <a:pPr>
                <a:defRPr/>
              </a:pPr>
              <a:t>27/12/2019</a:t>
            </a:fld>
            <a:endParaRPr lang="es-ES"/>
          </a:p>
        </p:txBody>
      </p:sp>
      <p:sp>
        <p:nvSpPr>
          <p:cNvPr id="9" name="4 Marcador de pie de página"/>
          <p:cNvSpPr>
            <a:spLocks noGrp="1"/>
          </p:cNvSpPr>
          <p:nvPr>
            <p:ph type="ftr" sz="quarter" idx="11"/>
          </p:nvPr>
        </p:nvSpPr>
        <p:spPr/>
        <p:txBody>
          <a:bodyPr/>
          <a:lstStyle>
            <a:lvl1pPr>
              <a:defRPr/>
            </a:lvl1pPr>
          </a:lstStyle>
          <a:p>
            <a:pPr>
              <a:defRPr/>
            </a:pPr>
            <a:r>
              <a:rPr lang="es-ES"/>
              <a:t>CESAR ANTUNEZ IRGOIN                                                                     nakatabox@hotmail.com</a:t>
            </a:r>
          </a:p>
        </p:txBody>
      </p:sp>
      <p:sp>
        <p:nvSpPr>
          <p:cNvPr id="10" name="5 Marcador de número de diapositiva"/>
          <p:cNvSpPr>
            <a:spLocks noGrp="1"/>
          </p:cNvSpPr>
          <p:nvPr>
            <p:ph type="sldNum" sz="quarter" idx="12"/>
          </p:nvPr>
        </p:nvSpPr>
        <p:spPr/>
        <p:txBody>
          <a:bodyPr/>
          <a:lstStyle>
            <a:lvl1pPr>
              <a:defRPr/>
            </a:lvl1pPr>
          </a:lstStyle>
          <a:p>
            <a:fld id="{B7FDA7A6-7868-4E1B-8319-A2420641F51A}" type="slidenum">
              <a:rPr lang="es-ES" altLang="es-PE"/>
              <a:pPr/>
              <a:t>‹Nº›</a:t>
            </a:fld>
            <a:endParaRPr lang="es-ES" altLang="es-PE"/>
          </a:p>
        </p:txBody>
      </p:sp>
    </p:spTree>
    <p:extLst>
      <p:ext uri="{BB962C8B-B14F-4D97-AF65-F5344CB8AC3E}">
        <p14:creationId xmlns:p14="http://schemas.microsoft.com/office/powerpoint/2010/main" val="1894867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lstStyle/>
          <a:p>
            <a:r>
              <a:rPr lang="es-ES"/>
              <a:t>Haga clic para modificar el estilo de título del patrón</a:t>
            </a:r>
            <a:endParaRPr lang="en-US"/>
          </a:p>
        </p:txBody>
      </p:sp>
      <p:sp>
        <p:nvSpPr>
          <p:cNvPr id="3" name="2 Marcador de contenido"/>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contenido"/>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23 Marcador de fecha"/>
          <p:cNvSpPr>
            <a:spLocks noGrp="1"/>
          </p:cNvSpPr>
          <p:nvPr>
            <p:ph type="dt" sz="half" idx="10"/>
          </p:nvPr>
        </p:nvSpPr>
        <p:spPr/>
        <p:txBody>
          <a:bodyPr/>
          <a:lstStyle>
            <a:lvl1pPr>
              <a:defRPr/>
            </a:lvl1pPr>
          </a:lstStyle>
          <a:p>
            <a:pPr>
              <a:defRPr/>
            </a:pPr>
            <a:fld id="{016C5216-3B6B-43DE-B16D-D5B6F77A0D5E}" type="datetime1">
              <a:rPr lang="es-ES"/>
              <a:pPr>
                <a:defRPr/>
              </a:pPr>
              <a:t>27/12/2019</a:t>
            </a:fld>
            <a:endParaRPr lang="es-ES"/>
          </a:p>
        </p:txBody>
      </p:sp>
      <p:sp>
        <p:nvSpPr>
          <p:cNvPr id="6" name="9 Marcador de pie de página"/>
          <p:cNvSpPr>
            <a:spLocks noGrp="1"/>
          </p:cNvSpPr>
          <p:nvPr>
            <p:ph type="ftr" sz="quarter" idx="11"/>
          </p:nvPr>
        </p:nvSpPr>
        <p:spPr/>
        <p:txBody>
          <a:bodyPr/>
          <a:lstStyle>
            <a:lvl1pPr>
              <a:defRPr/>
            </a:lvl1pPr>
          </a:lstStyle>
          <a:p>
            <a:pPr>
              <a:defRPr/>
            </a:pPr>
            <a:r>
              <a:rPr lang="es-ES"/>
              <a:t>CESAR ANTUNEZ IRGOIN                                                                     nakatabox@hotmail.com</a:t>
            </a:r>
          </a:p>
        </p:txBody>
      </p:sp>
      <p:sp>
        <p:nvSpPr>
          <p:cNvPr id="7" name="21 Marcador de número de diapositiva"/>
          <p:cNvSpPr>
            <a:spLocks noGrp="1"/>
          </p:cNvSpPr>
          <p:nvPr>
            <p:ph type="sldNum" sz="quarter" idx="12"/>
          </p:nvPr>
        </p:nvSpPr>
        <p:spPr/>
        <p:txBody>
          <a:bodyPr/>
          <a:lstStyle>
            <a:lvl1pPr>
              <a:defRPr/>
            </a:lvl1pPr>
          </a:lstStyle>
          <a:p>
            <a:fld id="{1F9AD8DB-D96B-40F3-A9E4-192C4B30D310}" type="slidenum">
              <a:rPr lang="es-ES" altLang="es-PE"/>
              <a:pPr/>
              <a:t>‹Nº›</a:t>
            </a:fld>
            <a:endParaRPr lang="es-ES" altLang="es-PE"/>
          </a:p>
        </p:txBody>
      </p:sp>
    </p:spTree>
    <p:extLst>
      <p:ext uri="{BB962C8B-B14F-4D97-AF65-F5344CB8AC3E}">
        <p14:creationId xmlns:p14="http://schemas.microsoft.com/office/powerpoint/2010/main" val="1581331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5160336"/>
            <a:ext cx="8229600" cy="1143000"/>
          </a:xfrm>
        </p:spPr>
        <p:txBody>
          <a:bodyPr/>
          <a:lstStyle>
            <a:lvl1pPr algn="ctr">
              <a:defRPr sz="4500" b="1" cap="none" baseline="0"/>
            </a:lvl1pPr>
            <a:extLst/>
          </a:lstStyle>
          <a:p>
            <a:r>
              <a:rPr lang="es-ES"/>
              <a:t>Haga clic para modificar el estilo de título del patrón</a:t>
            </a:r>
            <a:endParaRPr lang="en-US"/>
          </a:p>
        </p:txBody>
      </p:sp>
      <p:sp>
        <p:nvSpPr>
          <p:cNvPr id="3" name="2 Marcador de texto"/>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s-ES"/>
              <a:t>Haga clic para modificar el estilo de texto del patrón</a:t>
            </a:r>
          </a:p>
        </p:txBody>
      </p:sp>
      <p:sp>
        <p:nvSpPr>
          <p:cNvPr id="4" name="3 Marcador de texto"/>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s-ES"/>
              <a:t>Haga clic para modificar el estilo de texto del patrón</a:t>
            </a:r>
          </a:p>
        </p:txBody>
      </p:sp>
      <p:sp>
        <p:nvSpPr>
          <p:cNvPr id="5" name="4 Marcador de contenido"/>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5 Marcador de contenido"/>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6 Marcador de fecha"/>
          <p:cNvSpPr>
            <a:spLocks noGrp="1"/>
          </p:cNvSpPr>
          <p:nvPr>
            <p:ph type="dt" sz="half" idx="10"/>
          </p:nvPr>
        </p:nvSpPr>
        <p:spPr/>
        <p:txBody>
          <a:bodyPr/>
          <a:lstStyle>
            <a:lvl1pPr>
              <a:defRPr/>
            </a:lvl1pPr>
          </a:lstStyle>
          <a:p>
            <a:pPr>
              <a:defRPr/>
            </a:pPr>
            <a:fld id="{BF3F2A76-4EB8-4C77-8163-13A8816B9A78}" type="datetime1">
              <a:rPr lang="es-ES"/>
              <a:pPr>
                <a:defRPr/>
              </a:pPr>
              <a:t>27/12/2019</a:t>
            </a:fld>
            <a:endParaRPr lang="es-ES"/>
          </a:p>
        </p:txBody>
      </p:sp>
      <p:sp>
        <p:nvSpPr>
          <p:cNvPr id="8" name="7 Marcador de pie de página"/>
          <p:cNvSpPr>
            <a:spLocks noGrp="1"/>
          </p:cNvSpPr>
          <p:nvPr>
            <p:ph type="ftr" sz="quarter" idx="11"/>
          </p:nvPr>
        </p:nvSpPr>
        <p:spPr/>
        <p:txBody>
          <a:bodyPr/>
          <a:lstStyle>
            <a:lvl1pPr>
              <a:defRPr/>
            </a:lvl1pPr>
          </a:lstStyle>
          <a:p>
            <a:pPr>
              <a:defRPr/>
            </a:pPr>
            <a:r>
              <a:rPr lang="es-ES"/>
              <a:t>CESAR ANTUNEZ IRGOIN                                                                     nakatabox@hotmail.com</a:t>
            </a:r>
          </a:p>
        </p:txBody>
      </p:sp>
      <p:sp>
        <p:nvSpPr>
          <p:cNvPr id="9" name="8 Marcador de número de diapositiva"/>
          <p:cNvSpPr>
            <a:spLocks noGrp="1"/>
          </p:cNvSpPr>
          <p:nvPr>
            <p:ph type="sldNum" sz="quarter" idx="12"/>
          </p:nvPr>
        </p:nvSpPr>
        <p:spPr/>
        <p:txBody>
          <a:bodyPr/>
          <a:lstStyle>
            <a:lvl1pPr>
              <a:defRPr/>
            </a:lvl1pPr>
          </a:lstStyle>
          <a:p>
            <a:fld id="{EFAC1E12-65F2-4DF2-A209-902601D3A92E}" type="slidenum">
              <a:rPr lang="es-ES" altLang="es-PE"/>
              <a:pPr/>
              <a:t>‹Nº›</a:t>
            </a:fld>
            <a:endParaRPr lang="es-ES" altLang="es-PE"/>
          </a:p>
        </p:txBody>
      </p:sp>
    </p:spTree>
    <p:extLst>
      <p:ext uri="{BB962C8B-B14F-4D97-AF65-F5344CB8AC3E}">
        <p14:creationId xmlns:p14="http://schemas.microsoft.com/office/powerpoint/2010/main" val="76240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lstStyle/>
          <a:p>
            <a:r>
              <a:rPr lang="es-ES"/>
              <a:t>Haga clic para modificar el estilo de título del patrón</a:t>
            </a:r>
            <a:endParaRPr lang="en-US"/>
          </a:p>
        </p:txBody>
      </p:sp>
      <p:sp>
        <p:nvSpPr>
          <p:cNvPr id="3" name="23 Marcador de fecha"/>
          <p:cNvSpPr>
            <a:spLocks noGrp="1"/>
          </p:cNvSpPr>
          <p:nvPr>
            <p:ph type="dt" sz="half" idx="10"/>
          </p:nvPr>
        </p:nvSpPr>
        <p:spPr/>
        <p:txBody>
          <a:bodyPr/>
          <a:lstStyle>
            <a:lvl1pPr>
              <a:defRPr/>
            </a:lvl1pPr>
          </a:lstStyle>
          <a:p>
            <a:pPr>
              <a:defRPr/>
            </a:pPr>
            <a:fld id="{97BFFFD1-E656-4234-84E6-76A36C204819}" type="datetime1">
              <a:rPr lang="es-ES"/>
              <a:pPr>
                <a:defRPr/>
              </a:pPr>
              <a:t>27/12/2019</a:t>
            </a:fld>
            <a:endParaRPr lang="es-ES"/>
          </a:p>
        </p:txBody>
      </p:sp>
      <p:sp>
        <p:nvSpPr>
          <p:cNvPr id="4" name="9 Marcador de pie de página"/>
          <p:cNvSpPr>
            <a:spLocks noGrp="1"/>
          </p:cNvSpPr>
          <p:nvPr>
            <p:ph type="ftr" sz="quarter" idx="11"/>
          </p:nvPr>
        </p:nvSpPr>
        <p:spPr/>
        <p:txBody>
          <a:bodyPr/>
          <a:lstStyle>
            <a:lvl1pPr>
              <a:defRPr/>
            </a:lvl1pPr>
          </a:lstStyle>
          <a:p>
            <a:pPr>
              <a:defRPr/>
            </a:pPr>
            <a:r>
              <a:rPr lang="es-ES"/>
              <a:t>CESAR ANTUNEZ IRGOIN                                                                     nakatabox@hotmail.com</a:t>
            </a:r>
          </a:p>
        </p:txBody>
      </p:sp>
      <p:sp>
        <p:nvSpPr>
          <p:cNvPr id="5" name="21 Marcador de número de diapositiva"/>
          <p:cNvSpPr>
            <a:spLocks noGrp="1"/>
          </p:cNvSpPr>
          <p:nvPr>
            <p:ph type="sldNum" sz="quarter" idx="12"/>
          </p:nvPr>
        </p:nvSpPr>
        <p:spPr/>
        <p:txBody>
          <a:bodyPr/>
          <a:lstStyle>
            <a:lvl1pPr>
              <a:defRPr/>
            </a:lvl1pPr>
          </a:lstStyle>
          <a:p>
            <a:fld id="{9AFE7BFE-41FC-40ED-867E-75B0533062C3}" type="slidenum">
              <a:rPr lang="es-ES" altLang="es-PE"/>
              <a:pPr/>
              <a:t>‹Nº›</a:t>
            </a:fld>
            <a:endParaRPr lang="es-ES" altLang="es-PE"/>
          </a:p>
        </p:txBody>
      </p:sp>
    </p:spTree>
    <p:extLst>
      <p:ext uri="{BB962C8B-B14F-4D97-AF65-F5344CB8AC3E}">
        <p14:creationId xmlns:p14="http://schemas.microsoft.com/office/powerpoint/2010/main" val="594253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2 Rectángulo"/>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13 Rectángulo"/>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1 Marcador de fecha"/>
          <p:cNvSpPr>
            <a:spLocks noGrp="1"/>
          </p:cNvSpPr>
          <p:nvPr>
            <p:ph type="dt" sz="half" idx="10"/>
          </p:nvPr>
        </p:nvSpPr>
        <p:spPr/>
        <p:txBody>
          <a:bodyPr/>
          <a:lstStyle>
            <a:lvl1pPr>
              <a:defRPr/>
            </a:lvl1pPr>
          </a:lstStyle>
          <a:p>
            <a:pPr>
              <a:defRPr/>
            </a:pPr>
            <a:fld id="{9305F0FB-0E25-43CE-9F45-865B7CBD4C19}" type="datetime1">
              <a:rPr lang="es-ES"/>
              <a:pPr>
                <a:defRPr/>
              </a:pPr>
              <a:t>27/12/2019</a:t>
            </a:fld>
            <a:endParaRPr lang="es-ES"/>
          </a:p>
        </p:txBody>
      </p:sp>
      <p:sp>
        <p:nvSpPr>
          <p:cNvPr id="5" name="2 Marcador de pie de página"/>
          <p:cNvSpPr>
            <a:spLocks noGrp="1"/>
          </p:cNvSpPr>
          <p:nvPr>
            <p:ph type="ftr" sz="quarter" idx="11"/>
          </p:nvPr>
        </p:nvSpPr>
        <p:spPr/>
        <p:txBody>
          <a:bodyPr/>
          <a:lstStyle>
            <a:lvl1pPr>
              <a:defRPr/>
            </a:lvl1pPr>
          </a:lstStyle>
          <a:p>
            <a:pPr>
              <a:defRPr/>
            </a:pPr>
            <a:r>
              <a:rPr lang="es-ES"/>
              <a:t>CESAR ANTUNEZ IRGOIN                                                                     nakatabox@hotmail.com</a:t>
            </a:r>
          </a:p>
        </p:txBody>
      </p:sp>
      <p:sp>
        <p:nvSpPr>
          <p:cNvPr id="6" name="3 Marcador de número de diapositiva"/>
          <p:cNvSpPr>
            <a:spLocks noGrp="1"/>
          </p:cNvSpPr>
          <p:nvPr>
            <p:ph type="sldNum" sz="quarter" idx="12"/>
          </p:nvPr>
        </p:nvSpPr>
        <p:spPr/>
        <p:txBody>
          <a:bodyPr/>
          <a:lstStyle>
            <a:lvl1pPr>
              <a:defRPr/>
            </a:lvl1pPr>
          </a:lstStyle>
          <a:p>
            <a:fld id="{419934AE-C60E-46C3-9BCB-A8CE53759F36}" type="slidenum">
              <a:rPr lang="es-ES" altLang="es-PE"/>
              <a:pPr/>
              <a:t>‹Nº›</a:t>
            </a:fld>
            <a:endParaRPr lang="es-ES" altLang="es-PE"/>
          </a:p>
        </p:txBody>
      </p:sp>
    </p:spTree>
    <p:extLst>
      <p:ext uri="{BB962C8B-B14F-4D97-AF65-F5344CB8AC3E}">
        <p14:creationId xmlns:p14="http://schemas.microsoft.com/office/powerpoint/2010/main" val="3538918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s-ES"/>
              <a:t>Haga clic para modificar el estilo de título del patrón</a:t>
            </a:r>
            <a:endParaRPr lang="en-US"/>
          </a:p>
        </p:txBody>
      </p:sp>
      <p:sp>
        <p:nvSpPr>
          <p:cNvPr id="3" name="2 Marcador de texto"/>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s-ES"/>
              <a:t>Haga clic para modificar el estilo de texto del patrón</a:t>
            </a:r>
          </a:p>
        </p:txBody>
      </p:sp>
      <p:sp>
        <p:nvSpPr>
          <p:cNvPr id="4" name="3 Marcador de contenido"/>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4 Marcador de fecha"/>
          <p:cNvSpPr>
            <a:spLocks noGrp="1"/>
          </p:cNvSpPr>
          <p:nvPr>
            <p:ph type="dt" sz="half" idx="10"/>
          </p:nvPr>
        </p:nvSpPr>
        <p:spPr/>
        <p:txBody>
          <a:bodyPr/>
          <a:lstStyle>
            <a:lvl1pPr>
              <a:defRPr/>
            </a:lvl1pPr>
          </a:lstStyle>
          <a:p>
            <a:pPr>
              <a:defRPr/>
            </a:pPr>
            <a:fld id="{E4A7D825-688E-40F7-9C37-32C624004A06}" type="datetime1">
              <a:rPr lang="es-ES"/>
              <a:pPr>
                <a:defRPr/>
              </a:pPr>
              <a:t>27/12/2019</a:t>
            </a:fld>
            <a:endParaRPr lang="es-ES"/>
          </a:p>
        </p:txBody>
      </p:sp>
      <p:sp>
        <p:nvSpPr>
          <p:cNvPr id="6" name="5 Marcador de pie de página"/>
          <p:cNvSpPr>
            <a:spLocks noGrp="1"/>
          </p:cNvSpPr>
          <p:nvPr>
            <p:ph type="ftr" sz="quarter" idx="11"/>
          </p:nvPr>
        </p:nvSpPr>
        <p:spPr/>
        <p:txBody>
          <a:bodyPr/>
          <a:lstStyle>
            <a:lvl1pPr>
              <a:defRPr/>
            </a:lvl1pPr>
          </a:lstStyle>
          <a:p>
            <a:pPr>
              <a:defRPr/>
            </a:pPr>
            <a:r>
              <a:rPr lang="es-ES"/>
              <a:t>CESAR ANTUNEZ IRGOIN                                                                     nakatabox@hotmail.com</a:t>
            </a:r>
          </a:p>
        </p:txBody>
      </p:sp>
      <p:sp>
        <p:nvSpPr>
          <p:cNvPr id="7" name="6 Marcador de número de diapositiva"/>
          <p:cNvSpPr>
            <a:spLocks noGrp="1"/>
          </p:cNvSpPr>
          <p:nvPr>
            <p:ph type="sldNum" sz="quarter" idx="12"/>
          </p:nvPr>
        </p:nvSpPr>
        <p:spPr/>
        <p:txBody>
          <a:bodyPr/>
          <a:lstStyle>
            <a:lvl1pPr>
              <a:defRPr/>
            </a:lvl1pPr>
          </a:lstStyle>
          <a:p>
            <a:fld id="{A66BF039-201B-43AC-AF30-1B8C49AB998E}" type="slidenum">
              <a:rPr lang="es-ES" altLang="es-PE"/>
              <a:pPr/>
              <a:t>‹Nº›</a:t>
            </a:fld>
            <a:endParaRPr lang="es-ES" altLang="es-PE"/>
          </a:p>
        </p:txBody>
      </p:sp>
    </p:spTree>
    <p:extLst>
      <p:ext uri="{BB962C8B-B14F-4D97-AF65-F5344CB8AC3E}">
        <p14:creationId xmlns:p14="http://schemas.microsoft.com/office/powerpoint/2010/main" val="214428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12 Rectángulo"/>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cs typeface="+mn-cs"/>
            </a:endParaRPr>
          </a:p>
        </p:txBody>
      </p:sp>
      <p:sp>
        <p:nvSpPr>
          <p:cNvPr id="6" name="13 Proceso"/>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15 Proceso"/>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1 Título"/>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s-ES"/>
              <a:t>Haga clic para modificar el estilo de título del patrón</a:t>
            </a:r>
            <a:endParaRPr lang="en-US"/>
          </a:p>
        </p:txBody>
      </p:sp>
      <p:sp>
        <p:nvSpPr>
          <p:cNvPr id="3" name="2 Marcador de posición de imagen"/>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s-ES" noProof="0"/>
              <a:t>Haga clic en el icono para agregar una imagen</a:t>
            </a:r>
            <a:endParaRPr lang="en-US" noProof="0" dirty="0"/>
          </a:p>
        </p:txBody>
      </p:sp>
      <p:sp>
        <p:nvSpPr>
          <p:cNvPr id="4" name="3 Marcador de texto"/>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s-ES"/>
              <a:t>Haga clic para modificar el estilo de texto del patrón</a:t>
            </a:r>
          </a:p>
        </p:txBody>
      </p:sp>
      <p:sp>
        <p:nvSpPr>
          <p:cNvPr id="8" name="4 Marcador de fecha"/>
          <p:cNvSpPr>
            <a:spLocks noGrp="1"/>
          </p:cNvSpPr>
          <p:nvPr>
            <p:ph type="dt" sz="half" idx="10"/>
          </p:nvPr>
        </p:nvSpPr>
        <p:spPr/>
        <p:txBody>
          <a:bodyPr/>
          <a:lstStyle>
            <a:lvl1pPr>
              <a:defRPr/>
            </a:lvl1pPr>
          </a:lstStyle>
          <a:p>
            <a:pPr>
              <a:defRPr/>
            </a:pPr>
            <a:fld id="{C17F6119-C727-4692-B287-46B77C8D49E8}" type="datetime1">
              <a:rPr lang="es-ES"/>
              <a:pPr>
                <a:defRPr/>
              </a:pPr>
              <a:t>27/12/2019</a:t>
            </a:fld>
            <a:endParaRPr lang="es-ES"/>
          </a:p>
        </p:txBody>
      </p:sp>
      <p:sp>
        <p:nvSpPr>
          <p:cNvPr id="9" name="5 Marcador de pie de página"/>
          <p:cNvSpPr>
            <a:spLocks noGrp="1"/>
          </p:cNvSpPr>
          <p:nvPr>
            <p:ph type="ftr" sz="quarter" idx="11"/>
          </p:nvPr>
        </p:nvSpPr>
        <p:spPr/>
        <p:txBody>
          <a:bodyPr/>
          <a:lstStyle>
            <a:lvl1pPr>
              <a:defRPr/>
            </a:lvl1pPr>
          </a:lstStyle>
          <a:p>
            <a:pPr>
              <a:defRPr/>
            </a:pPr>
            <a:r>
              <a:rPr lang="es-ES"/>
              <a:t>CESAR ANTUNEZ IRGOIN                                                                     nakatabox@hotmail.com</a:t>
            </a:r>
          </a:p>
        </p:txBody>
      </p:sp>
      <p:sp>
        <p:nvSpPr>
          <p:cNvPr id="10" name="6 Marcador de número de diapositiva"/>
          <p:cNvSpPr>
            <a:spLocks noGrp="1"/>
          </p:cNvSpPr>
          <p:nvPr>
            <p:ph type="sldNum" sz="quarter" idx="12"/>
          </p:nvPr>
        </p:nvSpPr>
        <p:spPr/>
        <p:txBody>
          <a:bodyPr/>
          <a:lstStyle>
            <a:lvl1pPr>
              <a:defRPr/>
            </a:lvl1pPr>
          </a:lstStyle>
          <a:p>
            <a:fld id="{E053CF68-E407-4980-BDD2-08F94C083FD0}" type="slidenum">
              <a:rPr lang="es-ES" altLang="es-PE"/>
              <a:pPr/>
              <a:t>‹Nº›</a:t>
            </a:fld>
            <a:endParaRPr lang="es-ES" altLang="es-PE"/>
          </a:p>
        </p:txBody>
      </p:sp>
    </p:spTree>
    <p:extLst>
      <p:ext uri="{BB962C8B-B14F-4D97-AF65-F5344CB8AC3E}">
        <p14:creationId xmlns:p14="http://schemas.microsoft.com/office/powerpoint/2010/main" val="2452386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6 Circular"/>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7 Elipse"/>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10 Anillo"/>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11 Rectángulo"/>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4 Marcador de título"/>
          <p:cNvSpPr>
            <a:spLocks noGrp="1"/>
          </p:cNvSpPr>
          <p:nvPr>
            <p:ph type="title"/>
          </p:nvPr>
        </p:nvSpPr>
        <p:spPr>
          <a:xfrm>
            <a:off x="1435100" y="274638"/>
            <a:ext cx="7499350" cy="1143000"/>
          </a:xfrm>
          <a:prstGeom prst="rect">
            <a:avLst/>
          </a:prstGeom>
        </p:spPr>
        <p:txBody>
          <a:bodyPr anchor="ctr">
            <a:normAutofit/>
          </a:bodyPr>
          <a:lstStyle/>
          <a:p>
            <a:r>
              <a:rPr lang="es-ES"/>
              <a:t>Haga clic para modificar el estilo de título del patrón</a:t>
            </a:r>
            <a:endParaRPr lang="en-US"/>
          </a:p>
        </p:txBody>
      </p:sp>
      <p:sp>
        <p:nvSpPr>
          <p:cNvPr id="25609" name="8 Marcador de texto"/>
          <p:cNvSpPr>
            <a:spLocks noGrp="1"/>
          </p:cNvSpPr>
          <p:nvPr>
            <p:ph type="body" idx="1"/>
          </p:nvPr>
        </p:nvSpPr>
        <p:spPr bwMode="auto">
          <a:xfrm>
            <a:off x="1435100" y="1447800"/>
            <a:ext cx="74993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PE"/>
              <a:t>Haga clic para modificar el estilo de texto del patrón</a:t>
            </a:r>
          </a:p>
          <a:p>
            <a:pPr lvl="1"/>
            <a:r>
              <a:rPr lang="es-ES" altLang="es-PE"/>
              <a:t>Segundo nivel</a:t>
            </a:r>
          </a:p>
          <a:p>
            <a:pPr lvl="2"/>
            <a:r>
              <a:rPr lang="es-ES" altLang="es-PE"/>
              <a:t>Tercer nivel</a:t>
            </a:r>
          </a:p>
          <a:p>
            <a:pPr lvl="3"/>
            <a:r>
              <a:rPr lang="es-ES" altLang="es-PE"/>
              <a:t>Cuarto nivel</a:t>
            </a:r>
          </a:p>
          <a:p>
            <a:pPr lvl="4"/>
            <a:r>
              <a:rPr lang="es-ES" altLang="es-PE"/>
              <a:t>Quinto nivel</a:t>
            </a:r>
            <a:endParaRPr lang="en-US" altLang="es-PE"/>
          </a:p>
        </p:txBody>
      </p:sp>
      <p:sp>
        <p:nvSpPr>
          <p:cNvPr id="24" name="23 Marcador de fecha"/>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smtClean="0">
                <a:solidFill>
                  <a:schemeClr val="bg2">
                    <a:shade val="50000"/>
                    <a:satMod val="200000"/>
                  </a:schemeClr>
                </a:solidFill>
                <a:latin typeface="+mn-lt"/>
                <a:cs typeface="+mn-cs"/>
              </a:defRPr>
            </a:lvl1pPr>
            <a:extLst/>
          </a:lstStyle>
          <a:p>
            <a:pPr>
              <a:defRPr/>
            </a:pPr>
            <a:fld id="{D7D37359-DF3C-4A17-B1E6-D64DAA7B859B}" type="datetime1">
              <a:rPr lang="es-ES"/>
              <a:pPr>
                <a:defRPr/>
              </a:pPr>
              <a:t>27/12/2019</a:t>
            </a:fld>
            <a:endParaRPr lang="es-ES"/>
          </a:p>
        </p:txBody>
      </p:sp>
      <p:sp>
        <p:nvSpPr>
          <p:cNvPr id="10" name="9 Marcador de pie de página"/>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dirty="0" smtClean="0">
                <a:solidFill>
                  <a:schemeClr val="bg2">
                    <a:shade val="50000"/>
                    <a:satMod val="200000"/>
                  </a:schemeClr>
                </a:solidFill>
                <a:effectLst/>
                <a:latin typeface="+mn-lt"/>
                <a:cs typeface="+mn-cs"/>
              </a:defRPr>
            </a:lvl1pPr>
            <a:extLst/>
          </a:lstStyle>
          <a:p>
            <a:pPr>
              <a:defRPr/>
            </a:pPr>
            <a:r>
              <a:rPr lang="es-ES"/>
              <a:t>CESAR ANTUNEZ IRGOIN                                                                     nakatabox@hotmail.com</a:t>
            </a:r>
          </a:p>
        </p:txBody>
      </p:sp>
      <p:sp>
        <p:nvSpPr>
          <p:cNvPr id="22" name="21 Marcador de número de diapositiva"/>
          <p:cNvSpPr>
            <a:spLocks noGrp="1"/>
          </p:cNvSpPr>
          <p:nvPr>
            <p:ph type="sldNum" sz="quarter" idx="4"/>
          </p:nvPr>
        </p:nvSpPr>
        <p:spPr>
          <a:xfrm>
            <a:off x="8613775" y="6305550"/>
            <a:ext cx="457200" cy="476250"/>
          </a:xfrm>
          <a:prstGeom prst="rect">
            <a:avLst/>
          </a:prstGeom>
        </p:spPr>
        <p:txBody>
          <a:bodyPr vert="horz" wrap="square" lIns="91440" tIns="45720" rIns="91440" bIns="45720" numCol="1" anchor="b" anchorCtr="0" compatLnSpc="1">
            <a:prstTxWarp prst="textNoShape">
              <a:avLst/>
            </a:prstTxWarp>
          </a:bodyPr>
          <a:lstStyle>
            <a:lvl1pPr algn="ctr">
              <a:defRPr sz="1200">
                <a:solidFill>
                  <a:srgbClr val="B5A788"/>
                </a:solidFill>
                <a:latin typeface="Gill Sans MT" panose="020B0502020104020203" pitchFamily="34" charset="0"/>
              </a:defRPr>
            </a:lvl1pPr>
          </a:lstStyle>
          <a:p>
            <a:fld id="{31FA4A73-E3E2-44DB-9F7D-91993EC7A14C}" type="slidenum">
              <a:rPr lang="es-ES" altLang="es-PE"/>
              <a:pPr/>
              <a:t>‹Nº›</a:t>
            </a:fld>
            <a:endParaRPr lang="es-ES" altLang="es-PE"/>
          </a:p>
        </p:txBody>
      </p:sp>
      <p:sp>
        <p:nvSpPr>
          <p:cNvPr id="15" name="14 Rectángulo"/>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31" r:id="rId1"/>
    <p:sldLayoutId id="2147483730" r:id="rId2"/>
    <p:sldLayoutId id="2147483732" r:id="rId3"/>
    <p:sldLayoutId id="2147483729" r:id="rId4"/>
    <p:sldLayoutId id="2147483733" r:id="rId5"/>
    <p:sldLayoutId id="2147483728" r:id="rId6"/>
    <p:sldLayoutId id="2147483734" r:id="rId7"/>
    <p:sldLayoutId id="2147483735" r:id="rId8"/>
    <p:sldLayoutId id="2147483736" r:id="rId9"/>
    <p:sldLayoutId id="2147483727" r:id="rId10"/>
    <p:sldLayoutId id="2147483726" r:id="rId11"/>
  </p:sldLayoutIdLst>
  <p:hf sldNum="0" hdr="0" dt="0"/>
  <p:txStyles>
    <p:titleStyle>
      <a:lvl1pPr algn="l" rtl="0" fontAlgn="base">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fontAlgn="base">
        <a:spcBef>
          <a:spcPct val="0"/>
        </a:spcBef>
        <a:spcAft>
          <a:spcPct val="0"/>
        </a:spcAft>
        <a:defRPr sz="4300">
          <a:solidFill>
            <a:srgbClr val="572314"/>
          </a:solidFill>
          <a:latin typeface="Gill Sans MT" panose="020B0502020104020203" pitchFamily="34" charset="0"/>
        </a:defRPr>
      </a:lvl2pPr>
      <a:lvl3pPr algn="l" rtl="0" fontAlgn="base">
        <a:spcBef>
          <a:spcPct val="0"/>
        </a:spcBef>
        <a:spcAft>
          <a:spcPct val="0"/>
        </a:spcAft>
        <a:defRPr sz="4300">
          <a:solidFill>
            <a:srgbClr val="572314"/>
          </a:solidFill>
          <a:latin typeface="Gill Sans MT" panose="020B0502020104020203" pitchFamily="34" charset="0"/>
        </a:defRPr>
      </a:lvl3pPr>
      <a:lvl4pPr algn="l" rtl="0" fontAlgn="base">
        <a:spcBef>
          <a:spcPct val="0"/>
        </a:spcBef>
        <a:spcAft>
          <a:spcPct val="0"/>
        </a:spcAft>
        <a:defRPr sz="4300">
          <a:solidFill>
            <a:srgbClr val="572314"/>
          </a:solidFill>
          <a:latin typeface="Gill Sans MT" panose="020B0502020104020203" pitchFamily="34" charset="0"/>
        </a:defRPr>
      </a:lvl4pPr>
      <a:lvl5pPr algn="l" rtl="0" fontAlgn="base">
        <a:spcBef>
          <a:spcPct val="0"/>
        </a:spcBef>
        <a:spcAft>
          <a:spcPct val="0"/>
        </a:spcAft>
        <a:defRPr sz="4300">
          <a:solidFill>
            <a:srgbClr val="572314"/>
          </a:solidFill>
          <a:latin typeface="Gill Sans MT" panose="020B0502020104020203" pitchFamily="34" charset="0"/>
        </a:defRPr>
      </a:lvl5pPr>
      <a:lvl6pPr marL="457200" algn="l" rtl="0" fontAlgn="base">
        <a:spcBef>
          <a:spcPct val="0"/>
        </a:spcBef>
        <a:spcAft>
          <a:spcPct val="0"/>
        </a:spcAft>
        <a:defRPr sz="4300">
          <a:solidFill>
            <a:srgbClr val="572314"/>
          </a:solidFill>
          <a:latin typeface="Gill Sans MT" panose="020B0502020104020203" pitchFamily="34" charset="0"/>
        </a:defRPr>
      </a:lvl6pPr>
      <a:lvl7pPr marL="914400" algn="l" rtl="0" fontAlgn="base">
        <a:spcBef>
          <a:spcPct val="0"/>
        </a:spcBef>
        <a:spcAft>
          <a:spcPct val="0"/>
        </a:spcAft>
        <a:defRPr sz="4300">
          <a:solidFill>
            <a:srgbClr val="572314"/>
          </a:solidFill>
          <a:latin typeface="Gill Sans MT" panose="020B0502020104020203" pitchFamily="34" charset="0"/>
        </a:defRPr>
      </a:lvl7pPr>
      <a:lvl8pPr marL="1371600" algn="l" rtl="0" fontAlgn="base">
        <a:spcBef>
          <a:spcPct val="0"/>
        </a:spcBef>
        <a:spcAft>
          <a:spcPct val="0"/>
        </a:spcAft>
        <a:defRPr sz="4300">
          <a:solidFill>
            <a:srgbClr val="572314"/>
          </a:solidFill>
          <a:latin typeface="Gill Sans MT" panose="020B0502020104020203" pitchFamily="34" charset="0"/>
        </a:defRPr>
      </a:lvl8pPr>
      <a:lvl9pPr marL="1828800" algn="l" rtl="0" fontAlgn="base">
        <a:spcBef>
          <a:spcPct val="0"/>
        </a:spcBef>
        <a:spcAft>
          <a:spcPct val="0"/>
        </a:spcAft>
        <a:defRPr sz="4300">
          <a:solidFill>
            <a:srgbClr val="572314"/>
          </a:solidFill>
          <a:latin typeface="Gill Sans MT" panose="020B0502020104020203" pitchFamily="34" charset="0"/>
        </a:defRPr>
      </a:lvl9pPr>
      <a:extLst/>
    </p:titleStyle>
    <p:bodyStyle>
      <a:lvl1pPr marL="365125" indent="-282575" algn="l" rtl="0" fontAlgn="base">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639763" indent="-236538" algn="l" rtl="0" fontAlgn="base">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fontAlgn="base">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6963" indent="-173038" algn="l" rtl="0" fontAlgn="base">
        <a:spcBef>
          <a:spcPct val="20000"/>
        </a:spcBef>
        <a:spcAft>
          <a:spcPct val="0"/>
        </a:spcAft>
        <a:buClr>
          <a:srgbClr val="C32D2E"/>
        </a:buClr>
        <a:buFont typeface="Wingdings 2" panose="05020102010507070707" pitchFamily="18" charset="2"/>
        <a:buChar char=""/>
        <a:defRPr sz="2000" kern="1200">
          <a:solidFill>
            <a:schemeClr val="tx1"/>
          </a:solidFill>
          <a:latin typeface="+mn-lt"/>
          <a:ea typeface="+mn-ea"/>
          <a:cs typeface="+mn-cs"/>
        </a:defRPr>
      </a:lvl4pPr>
      <a:lvl5pPr marL="1296988" indent="-182563" algn="l" rtl="0" fontAlgn="base">
        <a:spcBef>
          <a:spcPct val="20000"/>
        </a:spcBef>
        <a:spcAft>
          <a:spcPct val="0"/>
        </a:spcAft>
        <a:buClr>
          <a:srgbClr val="84AA33"/>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0.wmf"/><Relationship Id="rId5" Type="http://schemas.openxmlformats.org/officeDocument/2006/relationships/oleObject" Target="../embeddings/oleObject13.bin"/><Relationship Id="rId4" Type="http://schemas.openxmlformats.org/officeDocument/2006/relationships/image" Target="../media/image19.wmf"/></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8.wmf"/><Relationship Id="rId4" Type="http://schemas.openxmlformats.org/officeDocument/2006/relationships/oleObject" Target="../embeddings/oleObject14.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1.png"/><Relationship Id="rId4" Type="http://schemas.openxmlformats.org/officeDocument/2006/relationships/image" Target="../media/image30.w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1.bin"/><Relationship Id="rId4" Type="http://schemas.openxmlformats.org/officeDocument/2006/relationships/image" Target="../media/image5.gif"/></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33.wmf"/><Relationship Id="rId4" Type="http://schemas.openxmlformats.org/officeDocument/2006/relationships/oleObject" Target="../embeddings/oleObject16.bin"/></Relationships>
</file>

<file path=ppt/slides/_rels/slide2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6.jpeg"/><Relationship Id="rId4" Type="http://schemas.openxmlformats.org/officeDocument/2006/relationships/image" Target="../media/image35.jpeg"/></Relationships>
</file>

<file path=ppt/slides/_rels/slide2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44.png"/><Relationship Id="rId4" Type="http://schemas.openxmlformats.org/officeDocument/2006/relationships/image" Target="../media/image43.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45.wmf"/></Relationships>
</file>

<file path=ppt/slides/_rels/slide28.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7.wmf"/><Relationship Id="rId5" Type="http://schemas.openxmlformats.org/officeDocument/2006/relationships/oleObject" Target="../embeddings/oleObject20.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22.bin"/></Relationships>
</file>

<file path=ppt/slides/_rels/slide29.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50.wmf"/><Relationship Id="rId5" Type="http://schemas.openxmlformats.org/officeDocument/2006/relationships/oleObject" Target="../embeddings/oleObject24.bin"/><Relationship Id="rId10" Type="http://schemas.openxmlformats.org/officeDocument/2006/relationships/image" Target="../media/image52.wmf"/><Relationship Id="rId4" Type="http://schemas.openxmlformats.org/officeDocument/2006/relationships/image" Target="../media/image47.wmf"/><Relationship Id="rId9" Type="http://schemas.openxmlformats.org/officeDocument/2006/relationships/oleObject" Target="../embeddings/oleObject26.bin"/></Relationships>
</file>

<file path=ppt/slides/_rels/slide3.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10.w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7.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5.bin"/><Relationship Id="rId14" Type="http://schemas.openxmlformats.org/officeDocument/2006/relationships/image" Target="../media/image11.wmf"/></Relationships>
</file>

<file path=ppt/slides/_rels/slide30.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oleObject" Target="../embeddings/oleObject32.bin"/><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56.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53.wmf"/><Relationship Id="rId11" Type="http://schemas.openxmlformats.org/officeDocument/2006/relationships/oleObject" Target="../embeddings/oleObject31.bin"/><Relationship Id="rId5" Type="http://schemas.openxmlformats.org/officeDocument/2006/relationships/oleObject" Target="../embeddings/oleObject28.bin"/><Relationship Id="rId15" Type="http://schemas.openxmlformats.org/officeDocument/2006/relationships/image" Target="../media/image58.png"/><Relationship Id="rId10" Type="http://schemas.openxmlformats.org/officeDocument/2006/relationships/image" Target="../media/image55.wmf"/><Relationship Id="rId4" Type="http://schemas.openxmlformats.org/officeDocument/2006/relationships/image" Target="../media/image47.wmf"/><Relationship Id="rId9" Type="http://schemas.openxmlformats.org/officeDocument/2006/relationships/oleObject" Target="../embeddings/oleObject30.bin"/><Relationship Id="rId14" Type="http://schemas.openxmlformats.org/officeDocument/2006/relationships/image" Target="../media/image57.wmf"/></Relationships>
</file>

<file path=ppt/slides/_rels/slide3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61.wmf"/><Relationship Id="rId5" Type="http://schemas.openxmlformats.org/officeDocument/2006/relationships/oleObject" Target="../embeddings/oleObject34.bin"/><Relationship Id="rId4" Type="http://schemas.openxmlformats.org/officeDocument/2006/relationships/image" Target="../media/image60.wmf"/></Relationships>
</file>

<file path=ppt/slides/_rels/slide3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65.wmf"/><Relationship Id="rId4" Type="http://schemas.openxmlformats.org/officeDocument/2006/relationships/oleObject" Target="../embeddings/oleObject36.bin"/></Relationships>
</file>

<file path=ppt/slides/_rels/slide3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68.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69.wmf"/><Relationship Id="rId5" Type="http://schemas.openxmlformats.org/officeDocument/2006/relationships/oleObject" Target="../embeddings/oleObject39.bin"/><Relationship Id="rId4" Type="http://schemas.openxmlformats.org/officeDocument/2006/relationships/image" Target="../media/image47.wmf"/></Relationships>
</file>

<file path=ppt/slides/_rels/slide3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70.wmf"/><Relationship Id="rId4" Type="http://schemas.openxmlformats.org/officeDocument/2006/relationships/oleObject" Target="../embeddings/oleObject40.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4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oleObject" Target="../embeddings/oleObject42.bin"/><Relationship Id="rId7" Type="http://schemas.openxmlformats.org/officeDocument/2006/relationships/image" Target="../media/image79.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43.bin"/><Relationship Id="rId5" Type="http://schemas.openxmlformats.org/officeDocument/2006/relationships/image" Target="../media/image81.png"/><Relationship Id="rId4" Type="http://schemas.openxmlformats.org/officeDocument/2006/relationships/image" Target="../media/image78.wmf"/><Relationship Id="rId9" Type="http://schemas.openxmlformats.org/officeDocument/2006/relationships/image" Target="../media/image80.wmf"/></Relationships>
</file>

<file path=ppt/slides/_rels/slide42.xml.rels><?xml version="1.0" encoding="UTF-8" standalone="yes"?>
<Relationships xmlns="http://schemas.openxmlformats.org/package/2006/relationships"><Relationship Id="rId8" Type="http://schemas.openxmlformats.org/officeDocument/2006/relationships/image" Target="../media/image84.wmf"/><Relationship Id="rId13" Type="http://schemas.openxmlformats.org/officeDocument/2006/relationships/oleObject" Target="../embeddings/oleObject50.bin"/><Relationship Id="rId3" Type="http://schemas.openxmlformats.org/officeDocument/2006/relationships/oleObject" Target="../embeddings/oleObject45.bin"/><Relationship Id="rId7" Type="http://schemas.openxmlformats.org/officeDocument/2006/relationships/oleObject" Target="../embeddings/oleObject47.bin"/><Relationship Id="rId12" Type="http://schemas.openxmlformats.org/officeDocument/2006/relationships/image" Target="../media/image86.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83.wmf"/><Relationship Id="rId11" Type="http://schemas.openxmlformats.org/officeDocument/2006/relationships/oleObject" Target="../embeddings/oleObject49.bin"/><Relationship Id="rId5" Type="http://schemas.openxmlformats.org/officeDocument/2006/relationships/oleObject" Target="../embeddings/oleObject46.bin"/><Relationship Id="rId15" Type="http://schemas.openxmlformats.org/officeDocument/2006/relationships/oleObject" Target="../embeddings/oleObject51.bin"/><Relationship Id="rId10" Type="http://schemas.openxmlformats.org/officeDocument/2006/relationships/image" Target="../media/image85.wmf"/><Relationship Id="rId4" Type="http://schemas.openxmlformats.org/officeDocument/2006/relationships/image" Target="../media/image82.wmf"/><Relationship Id="rId9" Type="http://schemas.openxmlformats.org/officeDocument/2006/relationships/oleObject" Target="../embeddings/oleObject48.bin"/><Relationship Id="rId14" Type="http://schemas.openxmlformats.org/officeDocument/2006/relationships/image" Target="../media/image87.wmf"/></Relationships>
</file>

<file path=ppt/slides/_rels/slide43.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91.wmf"/><Relationship Id="rId13" Type="http://schemas.openxmlformats.org/officeDocument/2006/relationships/oleObject" Target="../embeddings/oleObject57.bin"/><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93.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90.wmf"/><Relationship Id="rId11" Type="http://schemas.openxmlformats.org/officeDocument/2006/relationships/oleObject" Target="../embeddings/oleObject56.bin"/><Relationship Id="rId5" Type="http://schemas.openxmlformats.org/officeDocument/2006/relationships/oleObject" Target="../embeddings/oleObject53.bin"/><Relationship Id="rId10" Type="http://schemas.openxmlformats.org/officeDocument/2006/relationships/image" Target="../media/image92.wmf"/><Relationship Id="rId4" Type="http://schemas.openxmlformats.org/officeDocument/2006/relationships/image" Target="../media/image47.wmf"/><Relationship Id="rId9" Type="http://schemas.openxmlformats.org/officeDocument/2006/relationships/oleObject" Target="../embeddings/oleObject55.bin"/><Relationship Id="rId14" Type="http://schemas.openxmlformats.org/officeDocument/2006/relationships/image" Target="../media/image94.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60.bin"/><Relationship Id="rId3" Type="http://schemas.openxmlformats.org/officeDocument/2006/relationships/notesSlide" Target="../notesSlides/notesSlide6.xml"/><Relationship Id="rId7" Type="http://schemas.openxmlformats.org/officeDocument/2006/relationships/image" Target="../media/image98.wmf"/><Relationship Id="rId12" Type="http://schemas.openxmlformats.org/officeDocument/2006/relationships/comments" Target="../comments/comment1.xml"/><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59.bin"/><Relationship Id="rId11" Type="http://schemas.openxmlformats.org/officeDocument/2006/relationships/image" Target="../media/image100.wmf"/><Relationship Id="rId5" Type="http://schemas.openxmlformats.org/officeDocument/2006/relationships/image" Target="../media/image97.wmf"/><Relationship Id="rId10" Type="http://schemas.openxmlformats.org/officeDocument/2006/relationships/oleObject" Target="../embeddings/oleObject61.bin"/><Relationship Id="rId4" Type="http://schemas.openxmlformats.org/officeDocument/2006/relationships/oleObject" Target="../embeddings/oleObject58.bin"/><Relationship Id="rId9" Type="http://schemas.openxmlformats.org/officeDocument/2006/relationships/image" Target="../media/image99.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9.bin"/><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11.bin"/><Relationship Id="rId4" Type="http://schemas.openxmlformats.org/officeDocument/2006/relationships/image" Target="../media/image16.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500166" y="928670"/>
            <a:ext cx="6858048" cy="2071702"/>
          </a:xfrm>
        </p:spPr>
        <p:txBody>
          <a:bodyPr>
            <a:scene3d>
              <a:camera prst="orthographicFront"/>
              <a:lightRig rig="threePt" dir="t"/>
            </a:scene3d>
            <a:sp3d extrusionH="57150">
              <a:bevelT w="38100" h="38100"/>
            </a:sp3d>
          </a:bodyPr>
          <a:lstStyle/>
          <a:p>
            <a:pPr algn="ctr" fontAlgn="auto">
              <a:spcAft>
                <a:spcPts val="0"/>
              </a:spcAft>
              <a:defRPr/>
            </a:pPr>
            <a:r>
              <a:rPr lang="es-ES" sz="6000" dirty="0">
                <a:solidFill>
                  <a:schemeClr val="accent5">
                    <a:lumMod val="60000"/>
                    <a:lumOff val="40000"/>
                  </a:schemeClr>
                </a:solidFill>
              </a:rPr>
              <a:t>ECONOMETRÍA </a:t>
            </a:r>
            <a:r>
              <a:rPr lang="es-ES" sz="6000" dirty="0">
                <a:solidFill>
                  <a:schemeClr val="accent5">
                    <a:lumMod val="60000"/>
                    <a:lumOff val="40000"/>
                  </a:schemeClr>
                </a:solidFill>
                <a:latin typeface="Times New Roman" pitchFamily="18" charset="0"/>
                <a:cs typeface="Times New Roman" pitchFamily="18" charset="0"/>
              </a:rPr>
              <a:t>I</a:t>
            </a:r>
            <a:r>
              <a:rPr lang="es-ES" sz="6000" dirty="0">
                <a:solidFill>
                  <a:schemeClr val="accent5">
                    <a:lumMod val="60000"/>
                    <a:lumOff val="40000"/>
                  </a:schemeClr>
                </a:solidFill>
              </a:rPr>
              <a:t> </a:t>
            </a:r>
            <a:br>
              <a:rPr lang="es-ES" sz="6000" dirty="0">
                <a:solidFill>
                  <a:schemeClr val="accent5">
                    <a:lumMod val="60000"/>
                    <a:lumOff val="40000"/>
                  </a:schemeClr>
                </a:solidFill>
              </a:rPr>
            </a:br>
            <a:r>
              <a:rPr lang="es-ES" sz="6000" dirty="0">
                <a:solidFill>
                  <a:schemeClr val="accent5">
                    <a:lumMod val="60000"/>
                    <a:lumOff val="40000"/>
                  </a:schemeClr>
                </a:solidFill>
              </a:rPr>
              <a:t>CON E VIEWS</a:t>
            </a:r>
          </a:p>
        </p:txBody>
      </p:sp>
      <p:sp>
        <p:nvSpPr>
          <p:cNvPr id="4" name="3 Subtítulo"/>
          <p:cNvSpPr>
            <a:spLocks noGrp="1"/>
          </p:cNvSpPr>
          <p:nvPr>
            <p:ph type="subTitle" idx="1"/>
          </p:nvPr>
        </p:nvSpPr>
        <p:spPr>
          <a:xfrm>
            <a:off x="1214438" y="5286375"/>
            <a:ext cx="4921250" cy="500063"/>
          </a:xfrm>
        </p:spPr>
        <p:txBody>
          <a:bodyPr>
            <a:normAutofit/>
          </a:bodyPr>
          <a:lstStyle/>
          <a:p>
            <a:pPr fontAlgn="auto">
              <a:spcAft>
                <a:spcPts val="0"/>
              </a:spcAft>
              <a:buFont typeface="Wingdings 2"/>
              <a:buNone/>
              <a:defRPr/>
            </a:pPr>
            <a:r>
              <a:rPr lang="es-ES" sz="2800" i="1" dirty="0">
                <a:solidFill>
                  <a:schemeClr val="bg2">
                    <a:lumMod val="50000"/>
                  </a:schemeClr>
                </a:solidFill>
                <a:effectLst>
                  <a:outerShdw blurRad="38100" dist="38100" dir="2700000" algn="tl">
                    <a:srgbClr val="000000">
                      <a:alpha val="43137"/>
                    </a:srgbClr>
                  </a:outerShdw>
                </a:effectLst>
                <a:latin typeface="Arial" pitchFamily="34" charset="0"/>
                <a:cs typeface="Arial" pitchFamily="34" charset="0"/>
              </a:rPr>
              <a:t>Cesar H.  Antunez Irgoin</a:t>
            </a:r>
          </a:p>
        </p:txBody>
      </p:sp>
      <p:sp>
        <p:nvSpPr>
          <p:cNvPr id="32772" name="4 Marcador de pie de página"/>
          <p:cNvSpPr>
            <a:spLocks noGrp="1"/>
          </p:cNvSpPr>
          <p:nvPr>
            <p:ph type="ftr" sz="quarter" idx="11"/>
          </p:nvPr>
        </p:nvSpPr>
        <p:spPr bwMode="auto">
          <a:xfrm>
            <a:off x="1571625" y="6143625"/>
            <a:ext cx="7072313"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r>
              <a:rPr lang="es-ES" altLang="es-PE">
                <a:solidFill>
                  <a:schemeClr val="bg1"/>
                </a:solidFill>
              </a:rPr>
              <a:t>CESAR ANTUNEZ IRGOIN                                                                                   nakatabox@hotmail.com</a:t>
            </a:r>
          </a:p>
        </p:txBody>
      </p:sp>
      <p:pic>
        <p:nvPicPr>
          <p:cNvPr id="32773" name="5 Imagen" descr="11.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14750" y="3143250"/>
            <a:ext cx="285750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00125" y="214313"/>
            <a:ext cx="7934325" cy="642937"/>
          </a:xfrm>
        </p:spPr>
        <p:txBody>
          <a:bodyPr>
            <a:normAutofit fontScale="90000"/>
          </a:bodyPr>
          <a:lstStyle/>
          <a:p>
            <a:pPr algn="ctr" fontAlgn="auto">
              <a:spcAft>
                <a:spcPts val="0"/>
              </a:spcAft>
              <a:defRPr/>
            </a:pPr>
            <a:r>
              <a:rPr lang="es-ES" dirty="0">
                <a:solidFill>
                  <a:schemeClr val="accent5">
                    <a:lumMod val="60000"/>
                    <a:lumOff val="40000"/>
                  </a:schemeClr>
                </a:solidFill>
              </a:rPr>
              <a:t>Test de Normalidad </a:t>
            </a:r>
          </a:p>
        </p:txBody>
      </p:sp>
      <p:sp>
        <p:nvSpPr>
          <p:cNvPr id="36867" name="2 Marcador de contenido"/>
          <p:cNvSpPr>
            <a:spLocks noGrp="1"/>
          </p:cNvSpPr>
          <p:nvPr>
            <p:ph idx="1"/>
          </p:nvPr>
        </p:nvSpPr>
        <p:spPr>
          <a:xfrm>
            <a:off x="571500" y="714375"/>
            <a:ext cx="8362950" cy="5715000"/>
          </a:xfrm>
        </p:spPr>
        <p:txBody>
          <a:bodyPr/>
          <a:lstStyle/>
          <a:p>
            <a:pPr>
              <a:buFont typeface="Wingdings 2" panose="05020102010507070707" pitchFamily="18" charset="2"/>
              <a:buNone/>
            </a:pPr>
            <a:r>
              <a:rPr lang="es-ES" altLang="es-PE" dirty="0"/>
              <a:t>	</a:t>
            </a:r>
            <a:r>
              <a:rPr lang="es-ES" altLang="es-PE" sz="2400" dirty="0"/>
              <a:t>Uno de los problema más frecuentes al trabajar con variables es saber si tiene distribución Normal.  Pues no se puede aplicar los Test estadísticos si la población no es normal, en ese caso se trabajaría con pruebas no paramétricas o se puede graficara las variables  para tener una idea de la forma y de esta manera poder hacer las transformaciones del caso para que tengan una distribución normal.</a:t>
            </a:r>
          </a:p>
          <a:p>
            <a:pPr>
              <a:buFont typeface="Wingdings 2" panose="05020102010507070707" pitchFamily="18" charset="2"/>
              <a:buNone/>
            </a:pPr>
            <a:r>
              <a:rPr lang="es-ES" altLang="es-PE" sz="2400" dirty="0"/>
              <a:t>	* Eviews 7 tiene incorporado variaras pruebas para analizar la normalidad,  yo por mi parte describir tres de estas que considero las más importantes para estar seguro o tener una alta probabilidad que la variables tenga una distribución normal</a:t>
            </a:r>
          </a:p>
          <a:p>
            <a:pPr lvl="1">
              <a:buFont typeface="Verdana" panose="020B0604030504040204" pitchFamily="34" charset="0"/>
              <a:buBlip>
                <a:blip r:embed="rId2"/>
              </a:buBlip>
            </a:pPr>
            <a:r>
              <a:rPr lang="es-ES" altLang="es-PE" sz="2400" dirty="0">
                <a:solidFill>
                  <a:srgbClr val="0070C0"/>
                </a:solidFill>
              </a:rPr>
              <a:t>Test de Jarque – </a:t>
            </a:r>
            <a:r>
              <a:rPr lang="es-ES" altLang="es-PE" sz="2400" dirty="0" err="1">
                <a:solidFill>
                  <a:srgbClr val="0070C0"/>
                </a:solidFill>
              </a:rPr>
              <a:t>Bera</a:t>
            </a:r>
            <a:endParaRPr lang="es-ES" altLang="es-PE" sz="2400" dirty="0">
              <a:solidFill>
                <a:srgbClr val="0070C0"/>
              </a:solidFill>
            </a:endParaRPr>
          </a:p>
          <a:p>
            <a:pPr lvl="1">
              <a:buFont typeface="Verdana" panose="020B0604030504040204" pitchFamily="34" charset="0"/>
              <a:buBlip>
                <a:blip r:embed="rId2"/>
              </a:buBlip>
            </a:pPr>
            <a:r>
              <a:rPr lang="es-ES" altLang="es-PE" sz="2400" dirty="0">
                <a:solidFill>
                  <a:srgbClr val="0070C0"/>
                </a:solidFill>
              </a:rPr>
              <a:t>Prueba de Normalidad (</a:t>
            </a:r>
            <a:r>
              <a:rPr lang="es-ES" altLang="es-PE" sz="2400" dirty="0" err="1">
                <a:solidFill>
                  <a:srgbClr val="0070C0"/>
                </a:solidFill>
              </a:rPr>
              <a:t>Quantile</a:t>
            </a:r>
            <a:r>
              <a:rPr lang="es-ES" altLang="es-PE" sz="2400" dirty="0">
                <a:solidFill>
                  <a:srgbClr val="0070C0"/>
                </a:solidFill>
              </a:rPr>
              <a:t> - </a:t>
            </a:r>
            <a:r>
              <a:rPr lang="es-ES" altLang="es-PE" sz="2400" dirty="0" err="1">
                <a:solidFill>
                  <a:srgbClr val="0070C0"/>
                </a:solidFill>
              </a:rPr>
              <a:t>Quantile</a:t>
            </a:r>
            <a:r>
              <a:rPr lang="es-ES" altLang="es-PE" sz="2400" dirty="0">
                <a:solidFill>
                  <a:srgbClr val="0070C0"/>
                </a:solidFill>
              </a:rPr>
              <a:t>)</a:t>
            </a:r>
          </a:p>
          <a:p>
            <a:pPr lvl="1">
              <a:buFont typeface="Verdana" panose="020B0604030504040204" pitchFamily="34" charset="0"/>
              <a:buBlip>
                <a:blip r:embed="rId2"/>
              </a:buBlip>
            </a:pPr>
            <a:r>
              <a:rPr lang="es-ES" altLang="es-PE" sz="2400" dirty="0">
                <a:solidFill>
                  <a:srgbClr val="0070C0"/>
                </a:solidFill>
              </a:rPr>
              <a:t>El Diagrama de caja</a:t>
            </a:r>
          </a:p>
        </p:txBody>
      </p:sp>
      <p:sp>
        <p:nvSpPr>
          <p:cNvPr id="4" name="3 Marcador de pie de página"/>
          <p:cNvSpPr>
            <a:spLocks noGrp="1"/>
          </p:cNvSpPr>
          <p:nvPr>
            <p:ph type="ftr" sz="quarter" idx="11"/>
          </p:nvPr>
        </p:nvSpPr>
        <p:spPr/>
        <p:txBody>
          <a:bodyPr/>
          <a:lstStyle/>
          <a:p>
            <a:pPr>
              <a:defRPr/>
            </a:pPr>
            <a:r>
              <a:rPr lang="es-ES"/>
              <a:t>CESAR ANTUNEZ IRGOIN                                                                     nakatabox@hotmail.com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42938" y="0"/>
            <a:ext cx="8501062" cy="6248400"/>
          </a:xfrm>
        </p:spPr>
        <p:txBody>
          <a:bodyPr>
            <a:normAutofit/>
          </a:bodyPr>
          <a:lstStyle/>
          <a:p>
            <a:pPr marL="365760" indent="-283464" fontAlgn="auto">
              <a:spcAft>
                <a:spcPts val="0"/>
              </a:spcAft>
              <a:buFont typeface="Wingdings 2"/>
              <a:buNone/>
              <a:defRPr/>
            </a:pPr>
            <a:r>
              <a:rPr lang="es-ES" dirty="0">
                <a:solidFill>
                  <a:schemeClr val="tx2"/>
                </a:solidFill>
              </a:rPr>
              <a:t>	</a:t>
            </a:r>
            <a:r>
              <a:rPr lang="es-ES" sz="3900" dirty="0">
                <a:solidFill>
                  <a:schemeClr val="accent5">
                    <a:lumMod val="60000"/>
                    <a:lumOff val="40000"/>
                  </a:schemeClr>
                </a:solidFill>
                <a:effectLst>
                  <a:outerShdw blurRad="50000" dist="30000" dir="5400000" algn="tl" rotWithShape="0">
                    <a:srgbClr val="000000">
                      <a:alpha val="30000"/>
                    </a:srgbClr>
                  </a:outerShdw>
                </a:effectLst>
                <a:latin typeface="+mj-lt"/>
                <a:ea typeface="+mj-ea"/>
                <a:cs typeface="+mj-cs"/>
              </a:rPr>
              <a:t>Test de </a:t>
            </a:r>
            <a:r>
              <a:rPr lang="es-ES" sz="3900" dirty="0" err="1">
                <a:solidFill>
                  <a:schemeClr val="accent5">
                    <a:lumMod val="60000"/>
                    <a:lumOff val="40000"/>
                  </a:schemeClr>
                </a:solidFill>
                <a:effectLst>
                  <a:outerShdw blurRad="50000" dist="30000" dir="5400000" algn="tl" rotWithShape="0">
                    <a:srgbClr val="000000">
                      <a:alpha val="30000"/>
                    </a:srgbClr>
                  </a:outerShdw>
                </a:effectLst>
                <a:latin typeface="+mj-lt"/>
                <a:ea typeface="+mj-ea"/>
                <a:cs typeface="+mj-cs"/>
              </a:rPr>
              <a:t>Jarque</a:t>
            </a:r>
            <a:r>
              <a:rPr lang="es-ES" sz="3900" dirty="0">
                <a:solidFill>
                  <a:schemeClr val="accent5">
                    <a:lumMod val="60000"/>
                    <a:lumOff val="40000"/>
                  </a:schemeClr>
                </a:solidFill>
                <a:effectLst>
                  <a:outerShdw blurRad="50000" dist="30000" dir="5400000" algn="tl" rotWithShape="0">
                    <a:srgbClr val="000000">
                      <a:alpha val="30000"/>
                    </a:srgbClr>
                  </a:outerShdw>
                </a:effectLst>
                <a:latin typeface="+mj-lt"/>
                <a:ea typeface="+mj-ea"/>
                <a:cs typeface="+mj-cs"/>
              </a:rPr>
              <a:t> – </a:t>
            </a:r>
            <a:r>
              <a:rPr lang="es-ES" sz="3900" dirty="0" err="1">
                <a:solidFill>
                  <a:schemeClr val="accent5">
                    <a:lumMod val="60000"/>
                    <a:lumOff val="40000"/>
                  </a:schemeClr>
                </a:solidFill>
                <a:effectLst>
                  <a:outerShdw blurRad="50000" dist="30000" dir="5400000" algn="tl" rotWithShape="0">
                    <a:srgbClr val="000000">
                      <a:alpha val="30000"/>
                    </a:srgbClr>
                  </a:outerShdw>
                </a:effectLst>
                <a:latin typeface="+mj-lt"/>
                <a:ea typeface="+mj-ea"/>
                <a:cs typeface="+mj-cs"/>
              </a:rPr>
              <a:t>Bera</a:t>
            </a:r>
            <a:endParaRPr lang="es-ES" sz="3900" dirty="0">
              <a:solidFill>
                <a:schemeClr val="accent5">
                  <a:lumMod val="60000"/>
                  <a:lumOff val="40000"/>
                </a:schemeClr>
              </a:solidFill>
              <a:effectLst>
                <a:outerShdw blurRad="50000" dist="30000" dir="5400000" algn="tl" rotWithShape="0">
                  <a:srgbClr val="000000">
                    <a:alpha val="30000"/>
                  </a:srgbClr>
                </a:outerShdw>
              </a:effectLst>
              <a:latin typeface="+mj-lt"/>
              <a:ea typeface="+mj-ea"/>
              <a:cs typeface="+mj-cs"/>
            </a:endParaRPr>
          </a:p>
          <a:p>
            <a:pPr marL="365760" indent="-283464" fontAlgn="auto">
              <a:spcAft>
                <a:spcPts val="0"/>
              </a:spcAft>
              <a:buFont typeface="Wingdings 2"/>
              <a:buNone/>
              <a:defRPr/>
            </a:pPr>
            <a:r>
              <a:rPr lang="es-ES" dirty="0">
                <a:solidFill>
                  <a:schemeClr val="tx2"/>
                </a:solidFill>
              </a:rPr>
              <a:t>	</a:t>
            </a:r>
            <a:r>
              <a:rPr lang="es-ES" sz="2400" dirty="0"/>
              <a:t>Yo por mi parte aplicare las tres pruebas a los errores del modelo se recomienda al lector aplicarlos a las demás variables de su modelos que tenga.</a:t>
            </a:r>
          </a:p>
          <a:p>
            <a:pPr marL="365760" indent="-283464" fontAlgn="auto">
              <a:spcAft>
                <a:spcPts val="0"/>
              </a:spcAft>
              <a:buFont typeface="Wingdings 2"/>
              <a:buNone/>
              <a:defRPr/>
            </a:pPr>
            <a:r>
              <a:rPr lang="es-ES" sz="2400" dirty="0"/>
              <a:t>	H</a:t>
            </a:r>
            <a:r>
              <a:rPr lang="es-ES" sz="1800" dirty="0"/>
              <a:t>0 </a:t>
            </a:r>
            <a:r>
              <a:rPr lang="es-ES" sz="2400" dirty="0"/>
              <a:t> : </a:t>
            </a:r>
            <a:r>
              <a:rPr lang="el-GR" dirty="0">
                <a:latin typeface="Times New Roman"/>
                <a:cs typeface="Times New Roman"/>
              </a:rPr>
              <a:t>ε</a:t>
            </a:r>
            <a:r>
              <a:rPr lang="es-ES" sz="1800" dirty="0">
                <a:latin typeface="Times New Roman"/>
                <a:cs typeface="Times New Roman"/>
              </a:rPr>
              <a:t>t  </a:t>
            </a:r>
            <a:r>
              <a:rPr lang="es-ES" sz="2400" dirty="0">
                <a:latin typeface="Times New Roman"/>
                <a:cs typeface="Times New Roman"/>
              </a:rPr>
              <a:t>se aproxima a una distribución Normal.</a:t>
            </a:r>
          </a:p>
          <a:p>
            <a:pPr marL="365760" indent="-283464" fontAlgn="auto">
              <a:spcAft>
                <a:spcPts val="0"/>
              </a:spcAft>
              <a:buFont typeface="Wingdings 2"/>
              <a:buNone/>
              <a:defRPr/>
            </a:pPr>
            <a:r>
              <a:rPr lang="es-ES" sz="2400" dirty="0">
                <a:latin typeface="Times New Roman"/>
                <a:cs typeface="Times New Roman"/>
              </a:rPr>
              <a:t>	H</a:t>
            </a:r>
            <a:r>
              <a:rPr lang="es-ES" sz="1600" dirty="0">
                <a:latin typeface="Times New Roman"/>
                <a:cs typeface="Times New Roman"/>
              </a:rPr>
              <a:t>1</a:t>
            </a:r>
            <a:r>
              <a:rPr lang="es-ES" sz="2400" dirty="0">
                <a:latin typeface="Times New Roman"/>
                <a:cs typeface="Times New Roman"/>
              </a:rPr>
              <a:t>  : </a:t>
            </a:r>
            <a:r>
              <a:rPr lang="el-GR" dirty="0">
                <a:latin typeface="Times New Roman"/>
                <a:cs typeface="Times New Roman"/>
              </a:rPr>
              <a:t>ε</a:t>
            </a:r>
            <a:r>
              <a:rPr lang="es-ES" sz="2400" dirty="0">
                <a:latin typeface="Times New Roman"/>
                <a:cs typeface="Times New Roman"/>
              </a:rPr>
              <a:t>t  no se aproxima a una distribución Normal.</a:t>
            </a:r>
          </a:p>
          <a:p>
            <a:pPr marL="365760" indent="-283464" fontAlgn="auto">
              <a:spcAft>
                <a:spcPts val="0"/>
              </a:spcAft>
              <a:buFont typeface="Wingdings 2"/>
              <a:buNone/>
              <a:defRPr/>
            </a:pPr>
            <a:r>
              <a:rPr lang="es-ES" sz="2400" dirty="0">
                <a:latin typeface="Times New Roman"/>
                <a:cs typeface="Times New Roman"/>
              </a:rPr>
              <a:t>	</a:t>
            </a:r>
            <a:r>
              <a:rPr lang="es-ES" sz="2400" dirty="0" err="1">
                <a:latin typeface="Times New Roman"/>
                <a:cs typeface="Times New Roman"/>
              </a:rPr>
              <a:t>Jarque</a:t>
            </a:r>
            <a:r>
              <a:rPr lang="es-ES" sz="2400" dirty="0">
                <a:latin typeface="Times New Roman"/>
                <a:cs typeface="Times New Roman"/>
              </a:rPr>
              <a:t> -  </a:t>
            </a:r>
            <a:r>
              <a:rPr lang="es-ES" sz="2400" dirty="0" err="1">
                <a:latin typeface="Times New Roman"/>
                <a:cs typeface="Times New Roman"/>
              </a:rPr>
              <a:t>Bera</a:t>
            </a:r>
            <a:r>
              <a:rPr lang="es-ES" sz="2400" dirty="0">
                <a:latin typeface="Times New Roman"/>
                <a:cs typeface="Times New Roman"/>
              </a:rPr>
              <a:t> se formula:</a:t>
            </a:r>
          </a:p>
          <a:p>
            <a:pPr marL="365760" indent="-283464" fontAlgn="auto">
              <a:spcAft>
                <a:spcPts val="0"/>
              </a:spcAft>
              <a:buFont typeface="Wingdings 2"/>
              <a:buNone/>
              <a:defRPr/>
            </a:pPr>
            <a:r>
              <a:rPr lang="es-ES" sz="2400" dirty="0">
                <a:latin typeface="Times New Roman"/>
                <a:cs typeface="Times New Roman"/>
              </a:rPr>
              <a:t>	T: Tamaño de muestra</a:t>
            </a:r>
          </a:p>
          <a:p>
            <a:pPr marL="365760" indent="-283464" fontAlgn="auto">
              <a:spcAft>
                <a:spcPts val="0"/>
              </a:spcAft>
              <a:buFont typeface="Wingdings 2"/>
              <a:buNone/>
              <a:defRPr/>
            </a:pPr>
            <a:r>
              <a:rPr lang="es-ES" sz="2400" dirty="0">
                <a:latin typeface="Times New Roman"/>
                <a:cs typeface="Times New Roman"/>
              </a:rPr>
              <a:t>	 K: Es la </a:t>
            </a:r>
            <a:r>
              <a:rPr lang="es-ES" sz="2400" dirty="0" err="1">
                <a:latin typeface="Times New Roman"/>
                <a:cs typeface="Times New Roman"/>
              </a:rPr>
              <a:t>kurtosis</a:t>
            </a:r>
            <a:endParaRPr lang="es-ES" sz="2400" dirty="0">
              <a:latin typeface="Times New Roman"/>
              <a:cs typeface="Times New Roman"/>
            </a:endParaRPr>
          </a:p>
          <a:p>
            <a:pPr marL="365760" indent="-283464" fontAlgn="auto">
              <a:spcAft>
                <a:spcPts val="0"/>
              </a:spcAft>
              <a:buFont typeface="Wingdings 2"/>
              <a:buNone/>
              <a:defRPr/>
            </a:pPr>
            <a:r>
              <a:rPr lang="es-ES" sz="2400" dirty="0">
                <a:latin typeface="Times New Roman"/>
                <a:cs typeface="Times New Roman"/>
              </a:rPr>
              <a:t>	S: Es la asimetría			k: Número de </a:t>
            </a:r>
            <a:r>
              <a:rPr lang="es-ES" sz="2400" dirty="0" err="1">
                <a:latin typeface="Times New Roman"/>
                <a:cs typeface="Times New Roman"/>
              </a:rPr>
              <a:t>regresoras</a:t>
            </a:r>
            <a:endParaRPr lang="es-ES" sz="2400" dirty="0">
              <a:latin typeface="Times New Roman"/>
              <a:cs typeface="Times New Roman"/>
            </a:endParaRPr>
          </a:p>
          <a:p>
            <a:pPr marL="365760" indent="-283464" fontAlgn="auto">
              <a:spcAft>
                <a:spcPts val="0"/>
              </a:spcAft>
              <a:buFont typeface="Wingdings 2"/>
              <a:buNone/>
              <a:defRPr/>
            </a:pPr>
            <a:endParaRPr lang="es-ES" sz="2400" dirty="0">
              <a:latin typeface="Times New Roman"/>
              <a:cs typeface="Times New Roman"/>
            </a:endParaRPr>
          </a:p>
          <a:p>
            <a:pPr marL="365760" indent="-283464" fontAlgn="auto">
              <a:spcAft>
                <a:spcPts val="0"/>
              </a:spcAft>
              <a:buFont typeface="Wingdings 2"/>
              <a:buNone/>
              <a:defRPr/>
            </a:pPr>
            <a:r>
              <a:rPr lang="es-ES" sz="2400" dirty="0">
                <a:latin typeface="Times New Roman"/>
                <a:cs typeface="Times New Roman"/>
              </a:rPr>
              <a:t>	Regla de Decisión:</a:t>
            </a:r>
          </a:p>
          <a:p>
            <a:pPr marL="365760" indent="-283464" fontAlgn="auto">
              <a:spcAft>
                <a:spcPts val="0"/>
              </a:spcAft>
              <a:buFont typeface="Wingdings 2"/>
              <a:buNone/>
              <a:defRPr/>
            </a:pPr>
            <a:r>
              <a:rPr lang="es-ES" sz="2400" dirty="0">
                <a:latin typeface="Times New Roman"/>
                <a:cs typeface="Times New Roman"/>
              </a:rPr>
              <a:t>	Si el JB es menor 5.99 no se rechaza la hipótesis nula  </a:t>
            </a:r>
          </a:p>
        </p:txBody>
      </p:sp>
      <p:sp>
        <p:nvSpPr>
          <p:cNvPr id="4" name="3 Marcador de pie de página"/>
          <p:cNvSpPr>
            <a:spLocks noGrp="1"/>
          </p:cNvSpPr>
          <p:nvPr>
            <p:ph type="ftr" sz="quarter" idx="11"/>
          </p:nvPr>
        </p:nvSpPr>
        <p:spPr/>
        <p:txBody>
          <a:bodyPr/>
          <a:lstStyle/>
          <a:p>
            <a:pPr>
              <a:defRPr/>
            </a:pPr>
            <a:r>
              <a:rPr lang="es-ES"/>
              <a:t>CESAR ANTUNEZ IRGOIN                                                                     nakatabox@hotmail.com</a:t>
            </a:r>
          </a:p>
        </p:txBody>
      </p:sp>
      <p:graphicFrame>
        <p:nvGraphicFramePr>
          <p:cNvPr id="6146" name="Object 2"/>
          <p:cNvGraphicFramePr>
            <a:graphicFrameLocks noChangeAspect="1"/>
          </p:cNvGraphicFramePr>
          <p:nvPr/>
        </p:nvGraphicFramePr>
        <p:xfrm>
          <a:off x="4340225" y="3000375"/>
          <a:ext cx="4105275" cy="1143000"/>
        </p:xfrm>
        <a:graphic>
          <a:graphicData uri="http://schemas.openxmlformats.org/presentationml/2006/ole">
            <mc:AlternateContent xmlns:mc="http://schemas.openxmlformats.org/markup-compatibility/2006">
              <mc:Choice xmlns:v="urn:schemas-microsoft-com:vml" Requires="v">
                <p:oleObj spid="_x0000_s6207" name="Ecuación" r:id="rId3" imgW="1663560" imgH="482400" progId="Equation.3">
                  <p:embed/>
                </p:oleObj>
              </mc:Choice>
              <mc:Fallback>
                <p:oleObj name="Ecuación" r:id="rId3" imgW="1663560" imgH="482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0225" y="3000375"/>
                        <a:ext cx="4105275"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3"/>
          <p:cNvGraphicFramePr>
            <a:graphicFrameLocks noChangeAspect="1"/>
          </p:cNvGraphicFramePr>
          <p:nvPr/>
        </p:nvGraphicFramePr>
        <p:xfrm>
          <a:off x="3786188" y="5072063"/>
          <a:ext cx="2857500" cy="642937"/>
        </p:xfrm>
        <a:graphic>
          <a:graphicData uri="http://schemas.openxmlformats.org/presentationml/2006/ole">
            <mc:AlternateContent xmlns:mc="http://schemas.openxmlformats.org/markup-compatibility/2006">
              <mc:Choice xmlns:v="urn:schemas-microsoft-com:vml" Requires="v">
                <p:oleObj spid="_x0000_s6208" name="Ecuación" r:id="rId5" imgW="1155600" imgH="253800" progId="Equation.3">
                  <p:embed/>
                </p:oleObj>
              </mc:Choice>
              <mc:Fallback>
                <p:oleObj name="Ecuación" r:id="rId5" imgW="1155600" imgH="2538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6188" y="5072063"/>
                        <a:ext cx="2857500"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2 Marcador de contenido"/>
          <p:cNvSpPr>
            <a:spLocks noGrp="1"/>
          </p:cNvSpPr>
          <p:nvPr>
            <p:ph idx="1"/>
          </p:nvPr>
        </p:nvSpPr>
        <p:spPr>
          <a:xfrm>
            <a:off x="642938" y="0"/>
            <a:ext cx="8291512" cy="1428750"/>
          </a:xfrm>
        </p:spPr>
        <p:txBody>
          <a:bodyPr/>
          <a:lstStyle/>
          <a:p>
            <a:pPr>
              <a:buFont typeface="Wingdings 2" panose="05020102010507070707" pitchFamily="18" charset="2"/>
              <a:buNone/>
            </a:pPr>
            <a:r>
              <a:rPr lang="es-ES" altLang="es-PE" sz="2400"/>
              <a:t>	Abrir con doble click Resid ir a </a:t>
            </a:r>
            <a:r>
              <a:rPr lang="es-ES" altLang="es-PE" sz="2400">
                <a:solidFill>
                  <a:srgbClr val="00B0F0"/>
                </a:solidFill>
              </a:rPr>
              <a:t>View/ Descriptive Statistics &amp; Tests / Histogram and Stats </a:t>
            </a:r>
          </a:p>
        </p:txBody>
      </p:sp>
      <p:sp>
        <p:nvSpPr>
          <p:cNvPr id="4" name="3 Marcador de pie de página"/>
          <p:cNvSpPr>
            <a:spLocks noGrp="1"/>
          </p:cNvSpPr>
          <p:nvPr>
            <p:ph type="ftr" sz="quarter" idx="11"/>
          </p:nvPr>
        </p:nvSpPr>
        <p:spPr/>
        <p:txBody>
          <a:bodyPr/>
          <a:lstStyle/>
          <a:p>
            <a:pPr>
              <a:defRPr/>
            </a:pPr>
            <a:r>
              <a:rPr lang="es-ES"/>
              <a:t>CESAR ANTUNEZ IRGOIN                                                                     nakatabox@hotmail.com</a:t>
            </a:r>
          </a:p>
        </p:txBody>
      </p:sp>
      <p:pic>
        <p:nvPicPr>
          <p:cNvPr id="378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13" y="857250"/>
            <a:ext cx="7143750" cy="1104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789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063" y="2071688"/>
            <a:ext cx="6715125" cy="40719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81050" y="0"/>
            <a:ext cx="8362950" cy="3429000"/>
          </a:xfrm>
        </p:spPr>
        <p:txBody>
          <a:bodyPr>
            <a:normAutofit fontScale="92500"/>
          </a:bodyPr>
          <a:lstStyle/>
          <a:p>
            <a:pPr marL="365760" indent="-283464" fontAlgn="auto">
              <a:spcAft>
                <a:spcPts val="0"/>
              </a:spcAft>
              <a:buFont typeface="Wingdings 2"/>
              <a:buNone/>
              <a:defRPr/>
            </a:pPr>
            <a:r>
              <a:rPr lang="es-ES" dirty="0"/>
              <a:t>	</a:t>
            </a:r>
            <a:r>
              <a:rPr lang="es-ES" sz="3500" dirty="0">
                <a:solidFill>
                  <a:schemeClr val="accent5">
                    <a:lumMod val="60000"/>
                    <a:lumOff val="40000"/>
                  </a:schemeClr>
                </a:solidFill>
              </a:rPr>
              <a:t>Prueba de Normalidad (</a:t>
            </a:r>
            <a:r>
              <a:rPr lang="es-ES" sz="3500" dirty="0" err="1">
                <a:solidFill>
                  <a:schemeClr val="accent5">
                    <a:lumMod val="60000"/>
                    <a:lumOff val="40000"/>
                  </a:schemeClr>
                </a:solidFill>
              </a:rPr>
              <a:t>Quantile</a:t>
            </a:r>
            <a:r>
              <a:rPr lang="es-ES" sz="3500" dirty="0">
                <a:solidFill>
                  <a:schemeClr val="accent5">
                    <a:lumMod val="60000"/>
                    <a:lumOff val="40000"/>
                  </a:schemeClr>
                </a:solidFill>
              </a:rPr>
              <a:t> - </a:t>
            </a:r>
            <a:r>
              <a:rPr lang="es-ES" sz="3500" dirty="0" err="1">
                <a:solidFill>
                  <a:schemeClr val="accent5">
                    <a:lumMod val="60000"/>
                    <a:lumOff val="40000"/>
                  </a:schemeClr>
                </a:solidFill>
              </a:rPr>
              <a:t>Quantile</a:t>
            </a:r>
            <a:r>
              <a:rPr lang="es-ES" sz="3500" dirty="0">
                <a:solidFill>
                  <a:schemeClr val="accent5">
                    <a:lumMod val="60000"/>
                    <a:lumOff val="40000"/>
                  </a:schemeClr>
                </a:solidFill>
              </a:rPr>
              <a:t>)</a:t>
            </a:r>
            <a:endParaRPr lang="es-ES" sz="3500" dirty="0"/>
          </a:p>
          <a:p>
            <a:pPr marL="365760" indent="-283464" fontAlgn="auto">
              <a:spcAft>
                <a:spcPts val="0"/>
              </a:spcAft>
              <a:buFont typeface="Wingdings 2"/>
              <a:buNone/>
              <a:defRPr/>
            </a:pPr>
            <a:r>
              <a:rPr lang="es-ES" sz="2400" dirty="0"/>
              <a:t>	Para que exista normalidad en los residuos los puntos </a:t>
            </a:r>
            <a:r>
              <a:rPr lang="es-ES" sz="2400" dirty="0" err="1"/>
              <a:t>debrá</a:t>
            </a:r>
            <a:r>
              <a:rPr lang="es-ES" sz="2400" dirty="0"/>
              <a:t> estar a lo largo de la recta, pero si los puntos están muy dispersos y la mayoría esta fuera de la recta no existe normalidad.</a:t>
            </a:r>
          </a:p>
          <a:p>
            <a:pPr marL="365760" indent="-283464" fontAlgn="auto">
              <a:spcAft>
                <a:spcPts val="0"/>
              </a:spcAft>
              <a:buFont typeface="Arial" charset="0"/>
              <a:buChar char="•"/>
              <a:defRPr/>
            </a:pPr>
            <a:endParaRPr lang="es-ES" sz="2400" dirty="0"/>
          </a:p>
          <a:p>
            <a:pPr marL="365760" indent="-283464" fontAlgn="auto">
              <a:spcAft>
                <a:spcPts val="0"/>
              </a:spcAft>
              <a:buFont typeface="Wingdings 2"/>
              <a:buNone/>
              <a:defRPr/>
            </a:pPr>
            <a:r>
              <a:rPr lang="es-ES" sz="2400" dirty="0"/>
              <a:t>	* La instrucción en Eviews es doble </a:t>
            </a:r>
            <a:r>
              <a:rPr lang="es-ES" sz="2400" dirty="0" err="1"/>
              <a:t>click</a:t>
            </a:r>
            <a:r>
              <a:rPr lang="es-ES" sz="2400" dirty="0"/>
              <a:t> en Resid ir a </a:t>
            </a:r>
            <a:r>
              <a:rPr lang="es-ES" sz="2400" dirty="0">
                <a:solidFill>
                  <a:srgbClr val="0070C0"/>
                </a:solidFill>
              </a:rPr>
              <a:t>View/ </a:t>
            </a:r>
            <a:r>
              <a:rPr lang="es-ES" sz="2400" dirty="0" err="1">
                <a:solidFill>
                  <a:srgbClr val="0070C0"/>
                </a:solidFill>
              </a:rPr>
              <a:t>Graph</a:t>
            </a:r>
            <a:r>
              <a:rPr lang="es-ES" sz="2400" dirty="0">
                <a:solidFill>
                  <a:srgbClr val="0070C0"/>
                </a:solidFill>
              </a:rPr>
              <a:t> </a:t>
            </a:r>
            <a:r>
              <a:rPr lang="es-ES" sz="2400" dirty="0"/>
              <a:t>y en </a:t>
            </a:r>
            <a:r>
              <a:rPr lang="es-ES" sz="2400" dirty="0" err="1"/>
              <a:t>sepecificación</a:t>
            </a:r>
            <a:r>
              <a:rPr lang="es-ES" sz="2400" dirty="0"/>
              <a:t> seleccionar </a:t>
            </a:r>
            <a:r>
              <a:rPr lang="es-ES" sz="2400" dirty="0" err="1">
                <a:solidFill>
                  <a:srgbClr val="0070C0"/>
                </a:solidFill>
              </a:rPr>
              <a:t>Quantile</a:t>
            </a:r>
            <a:r>
              <a:rPr lang="es-ES" sz="2400" dirty="0">
                <a:solidFill>
                  <a:srgbClr val="0070C0"/>
                </a:solidFill>
              </a:rPr>
              <a:t> - </a:t>
            </a:r>
            <a:r>
              <a:rPr lang="es-ES" sz="2400" dirty="0" err="1">
                <a:solidFill>
                  <a:srgbClr val="0070C0"/>
                </a:solidFill>
              </a:rPr>
              <a:t>Quantile</a:t>
            </a:r>
            <a:r>
              <a:rPr lang="es-ES" sz="2400" dirty="0">
                <a:solidFill>
                  <a:srgbClr val="0070C0"/>
                </a:solidFill>
              </a:rPr>
              <a:t> </a:t>
            </a:r>
            <a:r>
              <a:rPr lang="es-ES" sz="2400" dirty="0"/>
              <a:t>en </a:t>
            </a:r>
            <a:r>
              <a:rPr lang="es-ES" sz="2400" dirty="0" err="1"/>
              <a:t>opcónes</a:t>
            </a:r>
            <a:r>
              <a:rPr lang="es-ES" sz="2400" dirty="0"/>
              <a:t> seleccionar </a:t>
            </a:r>
            <a:r>
              <a:rPr lang="es-ES" sz="2400" dirty="0" err="1">
                <a:solidFill>
                  <a:srgbClr val="0070C0"/>
                </a:solidFill>
              </a:rPr>
              <a:t>Theoretical</a:t>
            </a:r>
            <a:endParaRPr lang="es-ES" sz="2400" dirty="0">
              <a:solidFill>
                <a:srgbClr val="0070C0"/>
              </a:solidFill>
            </a:endParaRPr>
          </a:p>
        </p:txBody>
      </p:sp>
      <p:sp>
        <p:nvSpPr>
          <p:cNvPr id="4" name="3 Marcador de pie de página"/>
          <p:cNvSpPr>
            <a:spLocks noGrp="1"/>
          </p:cNvSpPr>
          <p:nvPr>
            <p:ph type="ftr" sz="quarter" idx="11"/>
          </p:nvPr>
        </p:nvSpPr>
        <p:spPr/>
        <p:txBody>
          <a:bodyPr/>
          <a:lstStyle/>
          <a:p>
            <a:pPr>
              <a:defRPr/>
            </a:pPr>
            <a:r>
              <a:rPr lang="es-ES"/>
              <a:t>CESAR ANTUNEZ IRGOIN                                                                     nakatabox@hotmail.com</a:t>
            </a:r>
          </a:p>
        </p:txBody>
      </p:sp>
      <p:pic>
        <p:nvPicPr>
          <p:cNvPr id="3891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75" y="3357563"/>
            <a:ext cx="6215063" cy="2714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14375" y="4857750"/>
            <a:ext cx="8220075" cy="1390650"/>
          </a:xfrm>
        </p:spPr>
        <p:txBody>
          <a:bodyPr>
            <a:normAutofit lnSpcReduction="10000"/>
          </a:bodyPr>
          <a:lstStyle/>
          <a:p>
            <a:pPr marL="365760" indent="-283464" fontAlgn="auto">
              <a:spcAft>
                <a:spcPts val="0"/>
              </a:spcAft>
              <a:buFont typeface="Wingdings 2"/>
              <a:buNone/>
              <a:defRPr/>
            </a:pPr>
            <a:r>
              <a:rPr lang="es-ES" dirty="0"/>
              <a:t>	</a:t>
            </a:r>
            <a:r>
              <a:rPr lang="es-ES" sz="2800" dirty="0"/>
              <a:t>Como se puede apreciar los puntos están sobre la recta entonces podemos decir que la variable </a:t>
            </a:r>
            <a:r>
              <a:rPr lang="es-ES" sz="2800" dirty="0" err="1">
                <a:solidFill>
                  <a:srgbClr val="0070C0"/>
                </a:solidFill>
              </a:rPr>
              <a:t>Resid</a:t>
            </a:r>
            <a:r>
              <a:rPr lang="es-ES" sz="2800" dirty="0">
                <a:solidFill>
                  <a:srgbClr val="0070C0"/>
                </a:solidFill>
              </a:rPr>
              <a:t> </a:t>
            </a:r>
            <a:r>
              <a:rPr lang="es-ES" sz="2800" dirty="0"/>
              <a:t>(Error) tiene una distribución normal.</a:t>
            </a:r>
            <a:endParaRPr lang="es-ES" dirty="0"/>
          </a:p>
        </p:txBody>
      </p:sp>
      <p:sp>
        <p:nvSpPr>
          <p:cNvPr id="4" name="3 Marcador de pie de página"/>
          <p:cNvSpPr>
            <a:spLocks noGrp="1"/>
          </p:cNvSpPr>
          <p:nvPr>
            <p:ph type="ftr" sz="quarter" idx="11"/>
          </p:nvPr>
        </p:nvSpPr>
        <p:spPr/>
        <p:txBody>
          <a:bodyPr/>
          <a:lstStyle/>
          <a:p>
            <a:pPr>
              <a:defRPr/>
            </a:pPr>
            <a:r>
              <a:rPr lang="es-ES"/>
              <a:t>CESAR ANTUNEZ IRGOIN                                                                     nakatabox@hotmail.com</a:t>
            </a:r>
          </a:p>
        </p:txBody>
      </p:sp>
      <p:pic>
        <p:nvPicPr>
          <p:cNvPr id="399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285750"/>
            <a:ext cx="6215063" cy="45005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42938" y="0"/>
            <a:ext cx="8291512" cy="3714750"/>
          </a:xfrm>
        </p:spPr>
        <p:txBody>
          <a:bodyPr>
            <a:normAutofit fontScale="77500" lnSpcReduction="20000"/>
          </a:bodyPr>
          <a:lstStyle/>
          <a:p>
            <a:pPr marL="365760" indent="-283464" fontAlgn="auto">
              <a:spcAft>
                <a:spcPts val="0"/>
              </a:spcAft>
              <a:buFont typeface="Wingdings 2"/>
              <a:buNone/>
              <a:defRPr/>
            </a:pPr>
            <a:r>
              <a:rPr lang="es-ES" sz="3600" b="1" dirty="0">
                <a:solidFill>
                  <a:schemeClr val="accent5">
                    <a:lumMod val="60000"/>
                    <a:lumOff val="40000"/>
                  </a:schemeClr>
                </a:solidFill>
              </a:rPr>
              <a:t>	Diagrama de Caja</a:t>
            </a:r>
          </a:p>
          <a:p>
            <a:pPr marL="365760" indent="-283464" fontAlgn="auto">
              <a:spcAft>
                <a:spcPts val="0"/>
              </a:spcAft>
              <a:buFont typeface="Wingdings 2"/>
              <a:buNone/>
              <a:defRPr/>
            </a:pPr>
            <a:r>
              <a:rPr lang="es-ES" sz="3100" dirty="0"/>
              <a:t>	Si en el gráfico la media esta en medio de la caja y los “bigotes” de la caja tiene casi la misma distancia a la caja se acepta la normalidad de la variable.</a:t>
            </a:r>
          </a:p>
          <a:p>
            <a:pPr marL="365760" indent="-283464" fontAlgn="auto">
              <a:spcAft>
                <a:spcPts val="0"/>
              </a:spcAft>
              <a:buFont typeface="Wingdings 2"/>
              <a:buNone/>
              <a:defRPr/>
            </a:pPr>
            <a:r>
              <a:rPr lang="es-ES" sz="3100" dirty="0"/>
              <a:t>	* Como sabemos este gráfico se basa en la media, los </a:t>
            </a:r>
            <a:r>
              <a:rPr lang="es-ES" sz="3100" dirty="0" err="1"/>
              <a:t>cuartiles</a:t>
            </a:r>
            <a:r>
              <a:rPr lang="es-ES" sz="3100" dirty="0"/>
              <a:t> y valores extremos. Donde la caja encierra el rango </a:t>
            </a:r>
            <a:r>
              <a:rPr lang="es-ES" sz="3100" dirty="0" err="1"/>
              <a:t>intercuartil</a:t>
            </a:r>
            <a:r>
              <a:rPr lang="es-ES" sz="3100" dirty="0"/>
              <a:t> que encierra el 50% de los valores y tiene una media dibujada dentro, además el </a:t>
            </a:r>
            <a:r>
              <a:rPr lang="es-ES" sz="3100" dirty="0" err="1"/>
              <a:t>intercuartil</a:t>
            </a:r>
            <a:r>
              <a:rPr lang="es-ES" sz="3100" dirty="0"/>
              <a:t> tiene como extremos el percentil 75 y el percentil 25.</a:t>
            </a:r>
          </a:p>
          <a:p>
            <a:pPr marL="365760" indent="-283464" fontAlgn="auto">
              <a:spcAft>
                <a:spcPts val="0"/>
              </a:spcAft>
              <a:buFont typeface="Wingdings 2"/>
              <a:buNone/>
              <a:defRPr/>
            </a:pPr>
            <a:r>
              <a:rPr lang="es-ES" dirty="0"/>
              <a:t>	Instrucción en </a:t>
            </a:r>
            <a:r>
              <a:rPr lang="es-ES" dirty="0" err="1"/>
              <a:t>Views</a:t>
            </a:r>
            <a:r>
              <a:rPr lang="es-ES" dirty="0"/>
              <a:t> es abrir </a:t>
            </a:r>
            <a:r>
              <a:rPr lang="es-ES" dirty="0" err="1"/>
              <a:t>Resid</a:t>
            </a:r>
            <a:r>
              <a:rPr lang="es-ES" dirty="0"/>
              <a:t> con doble </a:t>
            </a:r>
            <a:r>
              <a:rPr lang="es-ES" dirty="0" err="1"/>
              <a:t>click</a:t>
            </a:r>
            <a:r>
              <a:rPr lang="es-ES" dirty="0"/>
              <a:t> ir a  </a:t>
            </a:r>
            <a:r>
              <a:rPr lang="es-ES" dirty="0">
                <a:solidFill>
                  <a:srgbClr val="0070C0"/>
                </a:solidFill>
              </a:rPr>
              <a:t>View/</a:t>
            </a:r>
            <a:r>
              <a:rPr lang="es-ES" dirty="0" err="1">
                <a:solidFill>
                  <a:srgbClr val="0070C0"/>
                </a:solidFill>
              </a:rPr>
              <a:t>Graph</a:t>
            </a:r>
            <a:r>
              <a:rPr lang="es-ES" dirty="0"/>
              <a:t>/ Seleccionar la especificación </a:t>
            </a:r>
            <a:r>
              <a:rPr lang="es-ES" dirty="0" err="1">
                <a:solidFill>
                  <a:srgbClr val="0070C0"/>
                </a:solidFill>
              </a:rPr>
              <a:t>Boxplot</a:t>
            </a:r>
            <a:r>
              <a:rPr lang="es-ES" dirty="0">
                <a:solidFill>
                  <a:srgbClr val="0070C0"/>
                </a:solidFill>
              </a:rPr>
              <a:t>.</a:t>
            </a:r>
          </a:p>
          <a:p>
            <a:pPr marL="365760" indent="-283464" fontAlgn="auto">
              <a:spcAft>
                <a:spcPts val="0"/>
              </a:spcAft>
              <a:buFont typeface="Wingdings 2"/>
              <a:buChar char=""/>
              <a:defRPr/>
            </a:pPr>
            <a:endParaRPr lang="es-ES" dirty="0"/>
          </a:p>
        </p:txBody>
      </p:sp>
      <p:sp>
        <p:nvSpPr>
          <p:cNvPr id="4" name="3 Marcador de pie de página"/>
          <p:cNvSpPr>
            <a:spLocks noGrp="1"/>
          </p:cNvSpPr>
          <p:nvPr>
            <p:ph type="ftr" sz="quarter" idx="11"/>
          </p:nvPr>
        </p:nvSpPr>
        <p:spPr/>
        <p:txBody>
          <a:bodyPr/>
          <a:lstStyle/>
          <a:p>
            <a:pPr>
              <a:defRPr/>
            </a:pPr>
            <a:r>
              <a:rPr lang="es-ES"/>
              <a:t>CESAR ANTUNEZ IRGOIN                                                                     nakatabox@hotmail.com</a:t>
            </a:r>
          </a:p>
        </p:txBody>
      </p:sp>
      <p:pic>
        <p:nvPicPr>
          <p:cNvPr id="409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3786188"/>
            <a:ext cx="7786687" cy="24907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2 Marcador de contenido"/>
          <p:cNvSpPr>
            <a:spLocks noGrp="1"/>
          </p:cNvSpPr>
          <p:nvPr>
            <p:ph idx="1"/>
          </p:nvPr>
        </p:nvSpPr>
        <p:spPr>
          <a:xfrm>
            <a:off x="642938" y="4929188"/>
            <a:ext cx="8291512" cy="1462087"/>
          </a:xfrm>
        </p:spPr>
        <p:txBody>
          <a:bodyPr/>
          <a:lstStyle/>
          <a:p>
            <a:pPr>
              <a:buFont typeface="Wingdings 2" panose="05020102010507070707" pitchFamily="18" charset="2"/>
              <a:buNone/>
            </a:pPr>
            <a:r>
              <a:rPr lang="es-ES" altLang="es-PE"/>
              <a:t>	</a:t>
            </a:r>
            <a:r>
              <a:rPr lang="es-ES" altLang="es-PE" sz="2800"/>
              <a:t>Como se observa en el gráfico la media esta en la mitad de la caja y los “bigotes” tiene igual distancia  a la caja, entonces </a:t>
            </a:r>
            <a:r>
              <a:rPr lang="es-ES" altLang="es-PE" sz="2800">
                <a:solidFill>
                  <a:srgbClr val="0070C0"/>
                </a:solidFill>
              </a:rPr>
              <a:t>Resid</a:t>
            </a:r>
            <a:r>
              <a:rPr lang="es-ES" altLang="es-PE" sz="2800"/>
              <a:t> tiene una distribución normal</a:t>
            </a:r>
            <a:endParaRPr lang="es-ES" altLang="es-PE"/>
          </a:p>
        </p:txBody>
      </p:sp>
      <p:sp>
        <p:nvSpPr>
          <p:cNvPr id="4" name="3 Marcador de pie de página"/>
          <p:cNvSpPr>
            <a:spLocks noGrp="1"/>
          </p:cNvSpPr>
          <p:nvPr>
            <p:ph type="ftr" sz="quarter" idx="11"/>
          </p:nvPr>
        </p:nvSpPr>
        <p:spPr/>
        <p:txBody>
          <a:bodyPr/>
          <a:lstStyle/>
          <a:p>
            <a:pPr>
              <a:defRPr/>
            </a:pPr>
            <a:r>
              <a:rPr lang="es-ES"/>
              <a:t>CESAR ANTUNEZ IRGOIN                                                                     nakatabox@hotmail.com</a:t>
            </a:r>
          </a:p>
        </p:txBody>
      </p:sp>
      <p:pic>
        <p:nvPicPr>
          <p:cNvPr id="419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938" y="357188"/>
            <a:ext cx="6143625" cy="457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00125" y="0"/>
            <a:ext cx="7934325" cy="857250"/>
          </a:xfrm>
        </p:spPr>
        <p:txBody>
          <a:bodyPr/>
          <a:lstStyle/>
          <a:p>
            <a:pPr algn="ctr" fontAlgn="auto">
              <a:spcAft>
                <a:spcPts val="0"/>
              </a:spcAft>
              <a:defRPr/>
            </a:pPr>
            <a:r>
              <a:rPr lang="es-ES" sz="3200" dirty="0">
                <a:solidFill>
                  <a:schemeClr val="accent5">
                    <a:lumMod val="60000"/>
                    <a:lumOff val="40000"/>
                  </a:schemeClr>
                </a:solidFill>
              </a:rPr>
              <a:t>Test Estadísticos sobre los Coeficientes</a:t>
            </a:r>
          </a:p>
        </p:txBody>
      </p:sp>
      <p:sp>
        <p:nvSpPr>
          <p:cNvPr id="3" name="2 Marcador de contenido"/>
          <p:cNvSpPr>
            <a:spLocks noGrp="1"/>
          </p:cNvSpPr>
          <p:nvPr>
            <p:ph idx="1"/>
          </p:nvPr>
        </p:nvSpPr>
        <p:spPr>
          <a:xfrm>
            <a:off x="571500" y="642938"/>
            <a:ext cx="8572500" cy="2714625"/>
          </a:xfrm>
        </p:spPr>
        <p:txBody>
          <a:bodyPr>
            <a:normAutofit/>
          </a:bodyPr>
          <a:lstStyle/>
          <a:p>
            <a:pPr marL="365760" indent="-283464" fontAlgn="auto">
              <a:spcBef>
                <a:spcPts val="0"/>
              </a:spcBef>
              <a:spcAft>
                <a:spcPts val="0"/>
              </a:spcAft>
              <a:buFont typeface="Wingdings 2"/>
              <a:buNone/>
              <a:defRPr/>
            </a:pPr>
            <a:r>
              <a:rPr lang="es-ES" dirty="0"/>
              <a:t>	</a:t>
            </a:r>
            <a:r>
              <a:rPr lang="es-ES" sz="2000" dirty="0"/>
              <a:t>Eviews tiene tres pruebas sobre los coeficientes del modelo y estas son:</a:t>
            </a:r>
          </a:p>
          <a:p>
            <a:pPr marL="365760" indent="-283464" fontAlgn="auto">
              <a:spcBef>
                <a:spcPts val="0"/>
              </a:spcBef>
              <a:spcAft>
                <a:spcPts val="0"/>
              </a:spcAft>
              <a:buFont typeface="Wingdings" pitchFamily="2" charset="2"/>
              <a:buChar char="ü"/>
              <a:defRPr/>
            </a:pPr>
            <a:r>
              <a:rPr lang="es-ES" sz="2000" dirty="0">
                <a:solidFill>
                  <a:schemeClr val="accent4">
                    <a:lumMod val="75000"/>
                  </a:schemeClr>
                </a:solidFill>
              </a:rPr>
              <a:t>Pruebas de Restricción de Coeficientes: </a:t>
            </a:r>
            <a:r>
              <a:rPr lang="es-ES" sz="2000" dirty="0"/>
              <a:t> Esta prueba se basa en la prueba de </a:t>
            </a:r>
            <a:r>
              <a:rPr lang="es-ES" sz="2000" dirty="0" err="1"/>
              <a:t>Wald</a:t>
            </a:r>
            <a:r>
              <a:rPr lang="es-ES" sz="2000" dirty="0"/>
              <a:t>, que puede ser individual (H0:  </a:t>
            </a:r>
            <a:r>
              <a:rPr lang="el-GR" sz="2000" dirty="0">
                <a:latin typeface="Arial"/>
                <a:cs typeface="Arial"/>
              </a:rPr>
              <a:t>β</a:t>
            </a:r>
            <a:r>
              <a:rPr lang="es-ES" sz="2000" dirty="0">
                <a:latin typeface="Arial"/>
                <a:cs typeface="Arial"/>
              </a:rPr>
              <a:t>i </a:t>
            </a:r>
            <a:r>
              <a:rPr lang="es-ES" sz="2000" dirty="0"/>
              <a:t>= 0) o grupal (H0:  </a:t>
            </a:r>
            <a:r>
              <a:rPr lang="el-GR" sz="2000" dirty="0">
                <a:latin typeface="Arial"/>
                <a:cs typeface="Arial"/>
              </a:rPr>
              <a:t>β</a:t>
            </a:r>
            <a:r>
              <a:rPr lang="es-ES" sz="2000" dirty="0">
                <a:latin typeface="Arial"/>
                <a:cs typeface="Arial"/>
              </a:rPr>
              <a:t>1 = </a:t>
            </a:r>
            <a:r>
              <a:rPr lang="el-GR" sz="2000" dirty="0">
                <a:latin typeface="Arial"/>
                <a:cs typeface="Arial"/>
              </a:rPr>
              <a:t>β</a:t>
            </a:r>
            <a:r>
              <a:rPr lang="es-ES" sz="2000" dirty="0">
                <a:latin typeface="Arial"/>
                <a:cs typeface="Arial"/>
              </a:rPr>
              <a:t>2 =…</a:t>
            </a:r>
            <a:r>
              <a:rPr lang="el-GR" sz="2000" dirty="0">
                <a:latin typeface="Arial"/>
                <a:cs typeface="Arial"/>
              </a:rPr>
              <a:t> β</a:t>
            </a:r>
            <a:r>
              <a:rPr lang="es-ES" sz="2000" dirty="0">
                <a:latin typeface="Arial"/>
                <a:cs typeface="Arial"/>
              </a:rPr>
              <a:t>k</a:t>
            </a:r>
            <a:r>
              <a:rPr lang="es-ES" sz="2000" dirty="0"/>
              <a:t> =0) </a:t>
            </a:r>
          </a:p>
          <a:p>
            <a:pPr marL="365760" indent="-283464" fontAlgn="auto">
              <a:spcBef>
                <a:spcPts val="0"/>
              </a:spcBef>
              <a:spcAft>
                <a:spcPts val="0"/>
              </a:spcAft>
              <a:buFont typeface="Wingdings 2"/>
              <a:buNone/>
              <a:defRPr/>
            </a:pPr>
            <a:r>
              <a:rPr lang="es-ES" sz="2000" dirty="0">
                <a:solidFill>
                  <a:schemeClr val="accent4">
                    <a:lumMod val="75000"/>
                  </a:schemeClr>
                </a:solidFill>
              </a:rPr>
              <a:t>	</a:t>
            </a:r>
            <a:r>
              <a:rPr lang="es-ES" sz="2000" dirty="0"/>
              <a:t>En la ventana de la ecuación(nuestro caso cagan) ir a View/Coefficient Diagnostics/Wald Test-Coefficient </a:t>
            </a:r>
            <a:r>
              <a:rPr lang="es-ES" sz="2000" dirty="0" err="1"/>
              <a:t>Restrictions</a:t>
            </a:r>
            <a:r>
              <a:rPr lang="es-ES" sz="2000" dirty="0"/>
              <a:t>…E n la ventana de dialogo se escriben las restricciones  entre comas ejemplo: 	   H</a:t>
            </a:r>
            <a:r>
              <a:rPr lang="es-ES" sz="1200" dirty="0"/>
              <a:t>0 </a:t>
            </a:r>
            <a:r>
              <a:rPr lang="es-ES" sz="2000" dirty="0"/>
              <a:t>: </a:t>
            </a:r>
            <a:r>
              <a:rPr lang="es-ES" sz="2000" dirty="0">
                <a:latin typeface="Times New Roman" pitchFamily="18" charset="0"/>
                <a:cs typeface="Times New Roman" pitchFamily="18" charset="0"/>
              </a:rPr>
              <a:t>C(1)-2*C(2) = 0</a:t>
            </a:r>
          </a:p>
          <a:p>
            <a:pPr marL="365760" indent="-283464" fontAlgn="auto">
              <a:spcBef>
                <a:spcPts val="0"/>
              </a:spcBef>
              <a:spcAft>
                <a:spcPts val="0"/>
              </a:spcAft>
              <a:buFont typeface="Wingdings 2"/>
              <a:buNone/>
              <a:defRPr/>
            </a:pPr>
            <a:endParaRPr lang="es-ES" dirty="0">
              <a:latin typeface="Times New Roman" pitchFamily="18" charset="0"/>
              <a:cs typeface="Times New Roman" pitchFamily="18" charset="0"/>
            </a:endParaRPr>
          </a:p>
        </p:txBody>
      </p:sp>
      <p:sp>
        <p:nvSpPr>
          <p:cNvPr id="4" name="3 Marcador de pie de página"/>
          <p:cNvSpPr>
            <a:spLocks noGrp="1"/>
          </p:cNvSpPr>
          <p:nvPr>
            <p:ph type="ftr" sz="quarter" idx="11"/>
          </p:nvPr>
        </p:nvSpPr>
        <p:spPr/>
        <p:txBody>
          <a:bodyPr/>
          <a:lstStyle/>
          <a:p>
            <a:pPr>
              <a:defRPr/>
            </a:pPr>
            <a:r>
              <a:rPr lang="es-ES"/>
              <a:t>CESAR ANTUNEZ IRGOIN                                                                     nakatabox@hotmail.com</a:t>
            </a:r>
          </a:p>
        </p:txBody>
      </p:sp>
      <p:pic>
        <p:nvPicPr>
          <p:cNvPr id="43013" name="16 Imagen" descr="hh.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3000375"/>
            <a:ext cx="4714875" cy="3624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ES"/>
              <a:t>CESAR ANTUNEZ IRGOIN                                                                     nakatabox@hotmail.com</a:t>
            </a:r>
          </a:p>
        </p:txBody>
      </p:sp>
      <p:grpSp>
        <p:nvGrpSpPr>
          <p:cNvPr id="7172" name="5 Marcador de contenido"/>
          <p:cNvGrpSpPr>
            <a:grpSpLocks noGrp="1"/>
          </p:cNvGrpSpPr>
          <p:nvPr/>
        </p:nvGrpSpPr>
        <p:grpSpPr bwMode="auto">
          <a:xfrm>
            <a:off x="1143000" y="2071688"/>
            <a:ext cx="4643438" cy="4143375"/>
            <a:chOff x="1214414" y="3838575"/>
            <a:chExt cx="3371850" cy="3019425"/>
          </a:xfrm>
        </p:grpSpPr>
        <p:grpSp>
          <p:nvGrpSpPr>
            <p:cNvPr id="7174" name="14 Grupo"/>
            <p:cNvGrpSpPr>
              <a:grpSpLocks/>
            </p:cNvGrpSpPr>
            <p:nvPr/>
          </p:nvGrpSpPr>
          <p:grpSpPr bwMode="auto">
            <a:xfrm>
              <a:off x="1214414" y="3838575"/>
              <a:ext cx="3371850" cy="3019425"/>
              <a:chOff x="1214414" y="3838575"/>
              <a:chExt cx="3371850" cy="3019425"/>
            </a:xfrm>
          </p:grpSpPr>
          <p:pic>
            <p:nvPicPr>
              <p:cNvPr id="717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414" y="3838575"/>
                <a:ext cx="3371850" cy="3019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0" name="9 Rectángulo redondeado"/>
              <p:cNvSpPr/>
              <p:nvPr/>
            </p:nvSpPr>
            <p:spPr>
              <a:xfrm>
                <a:off x="3929186" y="5429268"/>
                <a:ext cx="571773" cy="142295"/>
              </a:xfrm>
              <a:prstGeom prst="roundRect">
                <a:avLst/>
              </a:prstGeom>
              <a:noFill/>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endParaRPr lang="es-ES"/>
              </a:p>
            </p:txBody>
          </p:sp>
          <p:sp>
            <p:nvSpPr>
              <p:cNvPr id="11" name="10 Proceso alternativo"/>
              <p:cNvSpPr/>
              <p:nvPr/>
            </p:nvSpPr>
            <p:spPr>
              <a:xfrm>
                <a:off x="2928582" y="5715015"/>
                <a:ext cx="1429434" cy="429198"/>
              </a:xfrm>
              <a:prstGeom prst="flowChartAlternateProcess">
                <a:avLst/>
              </a:prstGeom>
              <a:noFill/>
            </p:spPr>
            <p:style>
              <a:lnRef idx="2">
                <a:schemeClr val="accent4"/>
              </a:lnRef>
              <a:fillRef idx="1">
                <a:schemeClr val="lt1"/>
              </a:fillRef>
              <a:effectRef idx="0">
                <a:schemeClr val="accent4"/>
              </a:effectRef>
              <a:fontRef idx="minor">
                <a:schemeClr val="dk1"/>
              </a:fontRef>
            </p:style>
            <p:txBody>
              <a:bodyPr anchor="ctr"/>
              <a:lstStyle/>
              <a:p>
                <a:pPr algn="ctr" fontAlgn="auto">
                  <a:spcBef>
                    <a:spcPts val="0"/>
                  </a:spcBef>
                  <a:spcAft>
                    <a:spcPts val="0"/>
                  </a:spcAft>
                  <a:defRPr/>
                </a:pPr>
                <a:endParaRPr lang="es-ES"/>
              </a:p>
            </p:txBody>
          </p:sp>
        </p:grpSp>
        <p:sp>
          <p:nvSpPr>
            <p:cNvPr id="8" name="7 CuadroTexto"/>
            <p:cNvSpPr txBox="1"/>
            <p:nvPr/>
          </p:nvSpPr>
          <p:spPr>
            <a:xfrm>
              <a:off x="3000054" y="5786740"/>
              <a:ext cx="1357962" cy="307727"/>
            </a:xfrm>
            <a:prstGeom prst="rect">
              <a:avLst/>
            </a:prstGeom>
            <a:noFill/>
          </p:spPr>
          <p:txBody>
            <a:bodyPr>
              <a:spAutoFit/>
            </a:bodyPr>
            <a:lstStyle/>
            <a:p>
              <a:pPr fontAlgn="auto">
                <a:spcBef>
                  <a:spcPts val="0"/>
                </a:spcBef>
                <a:spcAft>
                  <a:spcPts val="0"/>
                </a:spcAft>
                <a:defRPr/>
              </a:pPr>
              <a:r>
                <a:rPr lang="es-ES" sz="1400" dirty="0"/>
                <a:t>F </a:t>
              </a:r>
              <a:r>
                <a:rPr lang="es-ES" sz="1050" dirty="0"/>
                <a:t>( q=1;T=70;0.95)</a:t>
              </a:r>
              <a:endParaRPr lang="es-ES" sz="1600" dirty="0"/>
            </a:p>
          </p:txBody>
        </p:sp>
      </p:grpSp>
      <p:sp>
        <p:nvSpPr>
          <p:cNvPr id="7173" name="2 Marcador de contenido"/>
          <p:cNvSpPr txBox="1">
            <a:spLocks/>
          </p:cNvSpPr>
          <p:nvPr/>
        </p:nvSpPr>
        <p:spPr bwMode="auto">
          <a:xfrm>
            <a:off x="5429250" y="2286000"/>
            <a:ext cx="3714750" cy="392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82575">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a:buClr>
                <a:schemeClr val="accent1"/>
              </a:buClr>
              <a:buSzPct val="80000"/>
              <a:buFont typeface="Wingdings 2" panose="05020102010507070707" pitchFamily="18" charset="2"/>
              <a:buNone/>
            </a:pPr>
            <a:r>
              <a:rPr lang="es-ES" altLang="es-PE" sz="3200"/>
              <a:t>	</a:t>
            </a:r>
            <a:r>
              <a:rPr lang="es-ES" altLang="es-PE" sz="2200"/>
              <a:t>Como se observa en el rectángulo de color rojo que tiene una baja probabilidad 0.02% de no rechazar la hipótesis nula. Rechaza H</a:t>
            </a:r>
            <a:r>
              <a:rPr lang="es-ES" altLang="es-PE" sz="1600"/>
              <a:t>0</a:t>
            </a:r>
            <a:endParaRPr lang="es-ES" altLang="es-PE" sz="2200"/>
          </a:p>
          <a:p>
            <a:pPr>
              <a:buClr>
                <a:schemeClr val="accent1"/>
              </a:buClr>
              <a:buSzPct val="80000"/>
              <a:buFont typeface="Wingdings 2" panose="05020102010507070707" pitchFamily="18" charset="2"/>
              <a:buNone/>
            </a:pPr>
            <a:r>
              <a:rPr lang="es-ES" altLang="es-PE" sz="2200"/>
              <a:t>	q: Número de restricciones.</a:t>
            </a:r>
          </a:p>
          <a:p>
            <a:pPr>
              <a:buClr>
                <a:schemeClr val="accent1"/>
              </a:buClr>
              <a:buSzPct val="80000"/>
              <a:buFont typeface="Wingdings 2" panose="05020102010507070707" pitchFamily="18" charset="2"/>
              <a:buNone/>
            </a:pPr>
            <a:endParaRPr lang="es-ES" altLang="es-PE" sz="3200">
              <a:latin typeface="Times New Roman" panose="02020603050405020304" pitchFamily="18" charset="0"/>
              <a:cs typeface="Times New Roman" panose="02020603050405020304" pitchFamily="18" charset="0"/>
            </a:endParaRPr>
          </a:p>
        </p:txBody>
      </p:sp>
      <p:graphicFrame>
        <p:nvGraphicFramePr>
          <p:cNvPr id="7170" name="Object 2"/>
          <p:cNvGraphicFramePr>
            <a:graphicFrameLocks noChangeAspect="1"/>
          </p:cNvGraphicFramePr>
          <p:nvPr/>
        </p:nvGraphicFramePr>
        <p:xfrm>
          <a:off x="2071688" y="857250"/>
          <a:ext cx="5715000" cy="642938"/>
        </p:xfrm>
        <a:graphic>
          <a:graphicData uri="http://schemas.openxmlformats.org/presentationml/2006/ole">
            <mc:AlternateContent xmlns:mc="http://schemas.openxmlformats.org/markup-compatibility/2006">
              <mc:Choice xmlns:v="urn:schemas-microsoft-com:vml" Requires="v">
                <p:oleObj spid="_x0000_s7208" name="Ecuación" r:id="rId4" imgW="2717640" imgH="266400" progId="Equation.3">
                  <p:embed/>
                </p:oleObj>
              </mc:Choice>
              <mc:Fallback>
                <p:oleObj name="Ecuación" r:id="rId4" imgW="2717640" imgH="2664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1688" y="857250"/>
                        <a:ext cx="5715000" cy="642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42938" y="0"/>
            <a:ext cx="8501062" cy="3500438"/>
          </a:xfrm>
        </p:spPr>
        <p:txBody>
          <a:bodyPr>
            <a:normAutofit lnSpcReduction="10000"/>
          </a:bodyPr>
          <a:lstStyle/>
          <a:p>
            <a:pPr marL="365760" indent="-283464" fontAlgn="auto">
              <a:spcAft>
                <a:spcPts val="0"/>
              </a:spcAft>
              <a:buFont typeface="Courier New" pitchFamily="49" charset="0"/>
              <a:buChar char="o"/>
              <a:defRPr/>
            </a:pPr>
            <a:r>
              <a:rPr lang="es-ES" sz="2200" b="1" dirty="0">
                <a:solidFill>
                  <a:schemeClr val="accent4">
                    <a:lumMod val="60000"/>
                    <a:lumOff val="40000"/>
                  </a:schemeClr>
                </a:solidFill>
              </a:rPr>
              <a:t>Contraste de restricciones lineales: </a:t>
            </a:r>
            <a:r>
              <a:rPr lang="es-ES" sz="2200" dirty="0"/>
              <a:t>Esta Prueba utiliza el estadístico “W” y el “F “ para contrastar los residual del modelo sin restringir (</a:t>
            </a:r>
            <a:r>
              <a:rPr lang="el-GR" sz="2200" dirty="0">
                <a:latin typeface="Arial"/>
                <a:cs typeface="Arial"/>
              </a:rPr>
              <a:t>ε</a:t>
            </a:r>
            <a:r>
              <a:rPr lang="es-ES" sz="1200" dirty="0">
                <a:latin typeface="Arial"/>
                <a:cs typeface="Arial"/>
              </a:rPr>
              <a:t>S</a:t>
            </a:r>
            <a:r>
              <a:rPr lang="es-ES" sz="2200" dirty="0"/>
              <a:t>) y los del mod.elo restringido (</a:t>
            </a:r>
            <a:r>
              <a:rPr lang="el-GR" sz="2200" dirty="0">
                <a:latin typeface="Arial"/>
                <a:cs typeface="Arial"/>
              </a:rPr>
              <a:t>ε</a:t>
            </a:r>
            <a:r>
              <a:rPr lang="es-ES" sz="1400" dirty="0">
                <a:latin typeface="Arial"/>
                <a:cs typeface="Arial"/>
              </a:rPr>
              <a:t>t</a:t>
            </a:r>
            <a:r>
              <a:rPr lang="es-ES" sz="2200" dirty="0"/>
              <a:t>).</a:t>
            </a:r>
          </a:p>
          <a:p>
            <a:pPr marL="365760" indent="-283464" fontAlgn="auto">
              <a:spcAft>
                <a:spcPts val="0"/>
              </a:spcAft>
              <a:buFont typeface="Courier New" pitchFamily="49" charset="0"/>
              <a:buChar char="o"/>
              <a:defRPr/>
            </a:pPr>
            <a:endParaRPr lang="es-ES" sz="2200" dirty="0"/>
          </a:p>
          <a:p>
            <a:pPr marL="365760" indent="-283464" fontAlgn="auto">
              <a:spcAft>
                <a:spcPts val="0"/>
              </a:spcAft>
              <a:buFont typeface="Courier New" pitchFamily="49" charset="0"/>
              <a:buChar char="o"/>
              <a:defRPr/>
            </a:pPr>
            <a:endParaRPr lang="es-ES" sz="2200" dirty="0"/>
          </a:p>
          <a:p>
            <a:pPr marL="365760" indent="-283464" fontAlgn="auto">
              <a:spcAft>
                <a:spcPts val="0"/>
              </a:spcAft>
              <a:buFont typeface="Courier New" pitchFamily="49" charset="0"/>
              <a:buChar char="o"/>
              <a:defRPr/>
            </a:pPr>
            <a:r>
              <a:rPr lang="es-ES" sz="2200" b="1" dirty="0">
                <a:solidFill>
                  <a:schemeClr val="accent4">
                    <a:lumMod val="60000"/>
                    <a:lumOff val="40000"/>
                  </a:schemeClr>
                </a:solidFill>
              </a:rPr>
              <a:t>Pruebas de Variables Omitidas: </a:t>
            </a:r>
            <a:r>
              <a:rPr lang="es-ES" sz="2200" dirty="0"/>
              <a:t>Nos da una idea si una lista de variable adicional podría mejorar el modelo.</a:t>
            </a:r>
          </a:p>
          <a:p>
            <a:pPr marL="365760" indent="-283464" fontAlgn="auto">
              <a:spcAft>
                <a:spcPts val="0"/>
              </a:spcAft>
              <a:buFont typeface="Wingdings 2"/>
              <a:buNone/>
              <a:defRPr/>
            </a:pPr>
            <a:r>
              <a:rPr lang="es-ES" sz="2200" dirty="0"/>
              <a:t>	Ubicamos en cuadro de la ecuación (caso Cagan) nos dirigimos a     View/Coefficient Diagnostics /</a:t>
            </a:r>
            <a:r>
              <a:rPr lang="es-ES" sz="2200" dirty="0" err="1"/>
              <a:t>Omitted</a:t>
            </a:r>
            <a:r>
              <a:rPr lang="es-ES" sz="2200" dirty="0"/>
              <a:t> Variables Test-Likelihood Ratio.</a:t>
            </a:r>
          </a:p>
          <a:p>
            <a:pPr marL="365760" indent="-283464" fontAlgn="auto">
              <a:spcAft>
                <a:spcPts val="0"/>
              </a:spcAft>
              <a:buFont typeface="Wingdings 2"/>
              <a:buNone/>
              <a:defRPr/>
            </a:pPr>
            <a:r>
              <a:rPr lang="es-ES" sz="2200" dirty="0"/>
              <a:t>	En el cuadro de dialogo se escriben las variables a omitir (caso: inter)</a:t>
            </a:r>
          </a:p>
          <a:p>
            <a:pPr marL="365760" indent="-283464" fontAlgn="auto">
              <a:spcAft>
                <a:spcPts val="0"/>
              </a:spcAft>
              <a:buFont typeface="Wingdings 2"/>
              <a:buNone/>
              <a:defRPr/>
            </a:pPr>
            <a:endParaRPr lang="es-ES" sz="2200" dirty="0"/>
          </a:p>
          <a:p>
            <a:pPr marL="365760" indent="-283464" fontAlgn="auto">
              <a:spcAft>
                <a:spcPts val="0"/>
              </a:spcAft>
              <a:buFont typeface="Courier New" pitchFamily="49" charset="0"/>
              <a:buChar char="o"/>
              <a:defRPr/>
            </a:pPr>
            <a:endParaRPr lang="es-ES" sz="2200" dirty="0"/>
          </a:p>
          <a:p>
            <a:pPr marL="365760" indent="-283464" fontAlgn="auto">
              <a:spcAft>
                <a:spcPts val="0"/>
              </a:spcAft>
              <a:buFont typeface="Courier New" pitchFamily="49" charset="0"/>
              <a:buChar char="o"/>
              <a:defRPr/>
            </a:pPr>
            <a:endParaRPr lang="es-ES" sz="2200" dirty="0"/>
          </a:p>
          <a:p>
            <a:pPr marL="365760" indent="-283464" fontAlgn="auto">
              <a:spcAft>
                <a:spcPts val="0"/>
              </a:spcAft>
              <a:buFont typeface="Courier New" pitchFamily="49" charset="0"/>
              <a:buChar char="o"/>
              <a:defRPr/>
            </a:pPr>
            <a:endParaRPr lang="es-ES" sz="2200" dirty="0"/>
          </a:p>
          <a:p>
            <a:pPr marL="365760" indent="-283464" algn="r" fontAlgn="auto">
              <a:spcAft>
                <a:spcPts val="0"/>
              </a:spcAft>
              <a:buFont typeface="Courier New" pitchFamily="49" charset="0"/>
              <a:buChar char="o"/>
              <a:defRPr/>
            </a:pPr>
            <a:endParaRPr lang="es-ES" sz="2200" dirty="0"/>
          </a:p>
          <a:p>
            <a:pPr marL="365760" indent="-283464" fontAlgn="auto">
              <a:spcAft>
                <a:spcPts val="0"/>
              </a:spcAft>
              <a:buFont typeface="Courier New" pitchFamily="49" charset="0"/>
              <a:buChar char="o"/>
              <a:defRPr/>
            </a:pPr>
            <a:endParaRPr lang="es-ES" sz="2200" dirty="0"/>
          </a:p>
        </p:txBody>
      </p:sp>
      <p:sp>
        <p:nvSpPr>
          <p:cNvPr id="4" name="3 Marcador de pie de página"/>
          <p:cNvSpPr>
            <a:spLocks noGrp="1"/>
          </p:cNvSpPr>
          <p:nvPr>
            <p:ph type="ftr" sz="quarter" idx="11"/>
          </p:nvPr>
        </p:nvSpPr>
        <p:spPr/>
        <p:txBody>
          <a:bodyPr/>
          <a:lstStyle/>
          <a:p>
            <a:pPr>
              <a:defRPr/>
            </a:pPr>
            <a:r>
              <a:rPr lang="es-ES"/>
              <a:t>CESAR ANTUNEZ IRGOIN                                                                     nakatabox@hotmail.com</a:t>
            </a:r>
          </a:p>
        </p:txBody>
      </p:sp>
      <p:graphicFrame>
        <p:nvGraphicFramePr>
          <p:cNvPr id="8194" name="Object 2"/>
          <p:cNvGraphicFramePr>
            <a:graphicFrameLocks noChangeAspect="1"/>
          </p:cNvGraphicFramePr>
          <p:nvPr/>
        </p:nvGraphicFramePr>
        <p:xfrm>
          <a:off x="2500313" y="1071563"/>
          <a:ext cx="3714750" cy="785812"/>
        </p:xfrm>
        <a:graphic>
          <a:graphicData uri="http://schemas.openxmlformats.org/presentationml/2006/ole">
            <mc:AlternateContent xmlns:mc="http://schemas.openxmlformats.org/markup-compatibility/2006">
              <mc:Choice xmlns:v="urn:schemas-microsoft-com:vml" Requires="v">
                <p:oleObj spid="_x0000_s8228" name="Ecuación" r:id="rId3" imgW="1803240" imgH="469800" progId="Equation.3">
                  <p:embed/>
                </p:oleObj>
              </mc:Choice>
              <mc:Fallback>
                <p:oleObj name="Ecuación" r:id="rId3" imgW="1803240" imgH="469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0313" y="1071563"/>
                        <a:ext cx="3714750" cy="785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197" name="12 Imagen" descr="kk.bmp"/>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00125" y="3643313"/>
            <a:ext cx="3929063" cy="32146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4" name="2 Marcador de contenido"/>
          <p:cNvSpPr txBox="1">
            <a:spLocks/>
          </p:cNvSpPr>
          <p:nvPr/>
        </p:nvSpPr>
        <p:spPr>
          <a:xfrm>
            <a:off x="5000625" y="3500438"/>
            <a:ext cx="3786188" cy="3000375"/>
          </a:xfrm>
          <a:prstGeom prst="rect">
            <a:avLst/>
          </a:prstGeom>
        </p:spPr>
        <p:txBody>
          <a:bodyPr>
            <a:normAutofit lnSpcReduction="10000"/>
          </a:bodyPr>
          <a:lstStyle/>
          <a:p>
            <a:pPr marL="365760" indent="-283464" fontAlgn="auto">
              <a:spcBef>
                <a:spcPts val="600"/>
              </a:spcBef>
              <a:spcAft>
                <a:spcPts val="0"/>
              </a:spcAft>
              <a:buClr>
                <a:schemeClr val="accent1"/>
              </a:buClr>
              <a:buSzPct val="80000"/>
              <a:defRPr/>
            </a:pPr>
            <a:r>
              <a:rPr lang="es-ES" sz="2200" dirty="0">
                <a:latin typeface="+mn-lt"/>
                <a:cs typeface="+mn-cs"/>
              </a:rPr>
              <a:t>H</a:t>
            </a:r>
            <a:r>
              <a:rPr lang="es-ES" sz="1600" dirty="0">
                <a:latin typeface="+mn-lt"/>
                <a:cs typeface="+mn-cs"/>
              </a:rPr>
              <a:t>0</a:t>
            </a:r>
            <a:r>
              <a:rPr lang="es-ES" sz="1400" dirty="0">
                <a:latin typeface="+mn-lt"/>
                <a:cs typeface="+mn-cs"/>
              </a:rPr>
              <a:t> </a:t>
            </a:r>
            <a:r>
              <a:rPr lang="es-ES" sz="2000" dirty="0">
                <a:latin typeface="+mn-lt"/>
                <a:cs typeface="+mn-cs"/>
              </a:rPr>
              <a:t>: La variable inter es no significativa para el modelo (C(3)=0)</a:t>
            </a:r>
          </a:p>
          <a:p>
            <a:pPr marL="365760" indent="-283464" fontAlgn="auto">
              <a:spcBef>
                <a:spcPts val="600"/>
              </a:spcBef>
              <a:spcAft>
                <a:spcPts val="0"/>
              </a:spcAft>
              <a:buClr>
                <a:schemeClr val="accent1"/>
              </a:buClr>
              <a:buSzPct val="80000"/>
              <a:defRPr/>
            </a:pPr>
            <a:r>
              <a:rPr lang="es-ES" sz="2000" dirty="0">
                <a:latin typeface="+mn-lt"/>
                <a:cs typeface="+mn-cs"/>
              </a:rPr>
              <a:t>H</a:t>
            </a:r>
            <a:r>
              <a:rPr lang="es-ES" sz="1400" dirty="0">
                <a:latin typeface="+mn-lt"/>
                <a:cs typeface="+mn-cs"/>
              </a:rPr>
              <a:t>1 </a:t>
            </a:r>
            <a:r>
              <a:rPr lang="es-ES" dirty="0">
                <a:latin typeface="+mn-lt"/>
                <a:cs typeface="+mn-cs"/>
              </a:rPr>
              <a:t>: inter es una variable significativa para el modelo (C(3)≠ 0).</a:t>
            </a:r>
          </a:p>
          <a:p>
            <a:pPr marL="365760" indent="-283464" fontAlgn="auto">
              <a:spcBef>
                <a:spcPts val="600"/>
              </a:spcBef>
              <a:spcAft>
                <a:spcPts val="0"/>
              </a:spcAft>
              <a:buClr>
                <a:schemeClr val="accent1"/>
              </a:buClr>
              <a:buSzPct val="80000"/>
              <a:defRPr/>
            </a:pPr>
            <a:r>
              <a:rPr lang="es-ES" sz="2200" dirty="0">
                <a:latin typeface="+mn-lt"/>
                <a:cs typeface="+mn-cs"/>
              </a:rPr>
              <a:t>Con una probabilidad 0.07% se rechaza la hipótesis nula de no significancia para el modelo,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71563" y="285750"/>
            <a:ext cx="7791450" cy="868363"/>
          </a:xfrm>
        </p:spPr>
        <p:txBody>
          <a:bodyPr/>
          <a:lstStyle/>
          <a:p>
            <a:pPr fontAlgn="auto">
              <a:spcAft>
                <a:spcPts val="0"/>
              </a:spcAft>
              <a:defRPr/>
            </a:pPr>
            <a:r>
              <a:rPr lang="es-ES" dirty="0">
                <a:solidFill>
                  <a:schemeClr val="accent5">
                    <a:lumMod val="60000"/>
                    <a:lumOff val="40000"/>
                  </a:schemeClr>
                </a:solidFill>
              </a:rPr>
              <a:t>El Modelo Lineal General (MLG)</a:t>
            </a:r>
          </a:p>
        </p:txBody>
      </p:sp>
      <p:sp>
        <p:nvSpPr>
          <p:cNvPr id="3" name="2 Marcador de contenido"/>
          <p:cNvSpPr>
            <a:spLocks noGrp="1"/>
          </p:cNvSpPr>
          <p:nvPr>
            <p:ph idx="1"/>
          </p:nvPr>
        </p:nvSpPr>
        <p:spPr>
          <a:xfrm>
            <a:off x="1071563" y="1214438"/>
            <a:ext cx="7862887" cy="5143500"/>
          </a:xfrm>
          <a:effectLst>
            <a:outerShdw blurRad="50800" dist="38100" dir="2700000" algn="tl" rotWithShape="0">
              <a:prstClr val="black">
                <a:alpha val="40000"/>
              </a:prstClr>
            </a:outerShdw>
          </a:effectLst>
        </p:spPr>
        <p:txBody>
          <a:bodyPr>
            <a:normAutofit/>
          </a:bodyPr>
          <a:lstStyle/>
          <a:p>
            <a:pPr marL="365760" indent="-283464" algn="ctr" fontAlgn="auto">
              <a:spcAft>
                <a:spcPts val="0"/>
              </a:spcAft>
              <a:buFont typeface="Wingdings 2"/>
              <a:buNone/>
              <a:defRPr/>
            </a:pPr>
            <a:r>
              <a:rPr lang="es-ES" dirty="0">
                <a:latin typeface="Times New Roman"/>
                <a:cs typeface="Times New Roman"/>
              </a:rPr>
              <a:t>Y</a:t>
            </a:r>
            <a:r>
              <a:rPr lang="es-ES" sz="2400" dirty="0"/>
              <a:t>t</a:t>
            </a:r>
            <a:r>
              <a:rPr lang="es-ES" sz="2800" dirty="0"/>
              <a:t>  =  </a:t>
            </a:r>
            <a:r>
              <a:rPr lang="el-GR" dirty="0">
                <a:latin typeface="Times New Roman"/>
                <a:cs typeface="Times New Roman"/>
              </a:rPr>
              <a:t>β</a:t>
            </a:r>
            <a:r>
              <a:rPr lang="es-ES" dirty="0">
                <a:latin typeface="Times New Roman"/>
                <a:cs typeface="Times New Roman"/>
              </a:rPr>
              <a:t>X</a:t>
            </a:r>
            <a:r>
              <a:rPr lang="es-ES" sz="2400" dirty="0">
                <a:latin typeface="Times New Roman"/>
                <a:cs typeface="Times New Roman"/>
              </a:rPr>
              <a:t>t</a:t>
            </a:r>
            <a:r>
              <a:rPr lang="es-ES" dirty="0">
                <a:latin typeface="Times New Roman"/>
                <a:cs typeface="Times New Roman"/>
              </a:rPr>
              <a:t> + </a:t>
            </a:r>
            <a:r>
              <a:rPr lang="el-GR" sz="4000" dirty="0">
                <a:latin typeface="Times New Roman"/>
                <a:cs typeface="Times New Roman"/>
              </a:rPr>
              <a:t>ε</a:t>
            </a:r>
            <a:r>
              <a:rPr lang="es-ES" sz="2400" dirty="0">
                <a:latin typeface="Times New Roman"/>
                <a:cs typeface="Times New Roman"/>
              </a:rPr>
              <a:t>t</a:t>
            </a:r>
          </a:p>
          <a:p>
            <a:pPr marL="365760" indent="-283464" algn="ctr" fontAlgn="auto">
              <a:spcAft>
                <a:spcPts val="0"/>
              </a:spcAft>
              <a:buFont typeface="Wingdings 2"/>
              <a:buNone/>
              <a:defRPr/>
            </a:pPr>
            <a:endParaRPr lang="es-ES" sz="900" dirty="0">
              <a:latin typeface="Times New Roman"/>
              <a:cs typeface="Times New Roman"/>
            </a:endParaRPr>
          </a:p>
          <a:p>
            <a:pPr marL="365760" indent="-283464" fontAlgn="auto">
              <a:spcAft>
                <a:spcPts val="0"/>
              </a:spcAft>
              <a:buFont typeface="Wingdings 2"/>
              <a:buNone/>
              <a:defRPr/>
            </a:pPr>
            <a:r>
              <a:rPr lang="es-ES" sz="2400" dirty="0">
                <a:latin typeface="Times New Roman"/>
                <a:cs typeface="Times New Roman"/>
              </a:rPr>
              <a:t>Supuestos del Modelo</a:t>
            </a:r>
          </a:p>
          <a:p>
            <a:pPr marL="365760" indent="-283464" fontAlgn="auto">
              <a:spcAft>
                <a:spcPts val="0"/>
              </a:spcAft>
              <a:buFont typeface="Wingdings 2"/>
              <a:buBlip>
                <a:blip r:embed="rId4"/>
              </a:buBlip>
              <a:defRPr/>
            </a:pPr>
            <a:r>
              <a:rPr lang="es-ES" sz="2800" dirty="0">
                <a:latin typeface="Times New Roman"/>
                <a:cs typeface="Times New Roman"/>
              </a:rPr>
              <a:t>E</a:t>
            </a:r>
            <a:r>
              <a:rPr lang="es-ES" sz="2000" dirty="0">
                <a:latin typeface="Times New Roman"/>
                <a:cs typeface="Times New Roman"/>
              </a:rPr>
              <a:t>(Y</a:t>
            </a:r>
            <a:r>
              <a:rPr lang="es-ES" sz="1400" dirty="0">
                <a:latin typeface="Times New Roman"/>
                <a:cs typeface="Times New Roman"/>
              </a:rPr>
              <a:t>t</a:t>
            </a:r>
            <a:r>
              <a:rPr lang="es-ES" sz="2000" dirty="0">
                <a:latin typeface="Times New Roman"/>
                <a:cs typeface="Times New Roman"/>
              </a:rPr>
              <a:t>/X</a:t>
            </a:r>
            <a:r>
              <a:rPr lang="es-ES" sz="1400" dirty="0">
                <a:latin typeface="Times New Roman"/>
                <a:cs typeface="Times New Roman"/>
              </a:rPr>
              <a:t>t</a:t>
            </a:r>
            <a:r>
              <a:rPr lang="es-ES" sz="2400" dirty="0">
                <a:latin typeface="Times New Roman"/>
                <a:cs typeface="Times New Roman"/>
              </a:rPr>
              <a:t>) = </a:t>
            </a:r>
            <a:r>
              <a:rPr lang="el-GR" sz="2400" dirty="0">
                <a:latin typeface="Times New Roman"/>
                <a:cs typeface="Times New Roman"/>
              </a:rPr>
              <a:t>α</a:t>
            </a:r>
            <a:r>
              <a:rPr lang="es-ES" sz="2400" dirty="0">
                <a:latin typeface="Times New Roman"/>
                <a:cs typeface="Times New Roman"/>
              </a:rPr>
              <a:t> + X</a:t>
            </a:r>
            <a:r>
              <a:rPr lang="es-ES" sz="1400" dirty="0">
                <a:latin typeface="Times New Roman"/>
                <a:cs typeface="Times New Roman"/>
              </a:rPr>
              <a:t>t</a:t>
            </a:r>
            <a:r>
              <a:rPr lang="es-ES" sz="1600" dirty="0">
                <a:latin typeface="Times New Roman"/>
                <a:cs typeface="Times New Roman"/>
              </a:rPr>
              <a:t> </a:t>
            </a:r>
            <a:r>
              <a:rPr lang="el-GR" sz="2800" dirty="0">
                <a:latin typeface="Times New Roman"/>
                <a:cs typeface="Times New Roman"/>
              </a:rPr>
              <a:t>β</a:t>
            </a:r>
            <a:r>
              <a:rPr lang="es-ES" sz="2800" dirty="0">
                <a:latin typeface="Times New Roman"/>
                <a:cs typeface="Times New Roman"/>
              </a:rPr>
              <a:t> → </a:t>
            </a:r>
            <a:r>
              <a:rPr lang="es-ES" sz="2400" dirty="0">
                <a:latin typeface="Times New Roman"/>
                <a:cs typeface="Times New Roman"/>
              </a:rPr>
              <a:t>El modelo puede representarse.</a:t>
            </a:r>
          </a:p>
          <a:p>
            <a:pPr marL="365760" indent="-283464" fontAlgn="auto">
              <a:spcAft>
                <a:spcPts val="0"/>
              </a:spcAft>
              <a:buFont typeface="Wingdings 2"/>
              <a:buBlip>
                <a:blip r:embed="rId4"/>
              </a:buBlip>
              <a:defRPr/>
            </a:pPr>
            <a:r>
              <a:rPr lang="el-GR" dirty="0">
                <a:latin typeface="Times New Roman"/>
                <a:cs typeface="Times New Roman"/>
              </a:rPr>
              <a:t>ε</a:t>
            </a:r>
            <a:r>
              <a:rPr lang="es-ES" sz="1800" dirty="0">
                <a:latin typeface="Times New Roman"/>
                <a:cs typeface="Times New Roman"/>
              </a:rPr>
              <a:t>t </a:t>
            </a:r>
            <a:r>
              <a:rPr lang="es-ES" sz="2400" dirty="0">
                <a:latin typeface="Times New Roman"/>
                <a:cs typeface="Times New Roman"/>
              </a:rPr>
              <a:t> ~  N(0 ; </a:t>
            </a:r>
            <a:r>
              <a:rPr lang="el-GR" sz="2400" dirty="0">
                <a:latin typeface="Times New Roman"/>
                <a:cs typeface="Times New Roman"/>
              </a:rPr>
              <a:t>σ</a:t>
            </a:r>
            <a:r>
              <a:rPr lang="es-ES" sz="2400" dirty="0">
                <a:latin typeface="Times New Roman"/>
                <a:cs typeface="Times New Roman"/>
              </a:rPr>
              <a:t>^2.I) →El error tiene una distribución Normal.</a:t>
            </a:r>
          </a:p>
          <a:p>
            <a:pPr marL="365760" indent="-283464" fontAlgn="auto">
              <a:spcAft>
                <a:spcPts val="0"/>
              </a:spcAft>
              <a:buFont typeface="Wingdings 2"/>
              <a:buBlip>
                <a:blip r:embed="rId4"/>
              </a:buBlip>
              <a:defRPr/>
            </a:pPr>
            <a:r>
              <a:rPr lang="es-ES" dirty="0">
                <a:latin typeface="Times New Roman"/>
                <a:cs typeface="Times New Roman"/>
              </a:rPr>
              <a:t> </a:t>
            </a:r>
            <a:r>
              <a:rPr lang="el-GR" sz="2400" dirty="0">
                <a:latin typeface="Times New Roman"/>
                <a:cs typeface="Times New Roman"/>
              </a:rPr>
              <a:t>ρ</a:t>
            </a:r>
            <a:r>
              <a:rPr lang="es-ES" sz="2400" dirty="0">
                <a:latin typeface="Times New Roman"/>
                <a:cs typeface="Times New Roman"/>
              </a:rPr>
              <a:t>(X) = k   → X es fija y de rango (Txk) completo (no perfecta multicolinealidad)</a:t>
            </a:r>
          </a:p>
          <a:p>
            <a:pPr marL="365760" indent="-283464" fontAlgn="auto">
              <a:spcAft>
                <a:spcPts val="0"/>
              </a:spcAft>
              <a:buFont typeface="Wingdings 2"/>
              <a:buBlip>
                <a:blip r:embed="rId4"/>
              </a:buBlip>
              <a:defRPr/>
            </a:pPr>
            <a:r>
              <a:rPr lang="es-ES" sz="2800" dirty="0">
                <a:latin typeface="Times New Roman"/>
                <a:cs typeface="Times New Roman"/>
              </a:rPr>
              <a:t>E</a:t>
            </a:r>
            <a:r>
              <a:rPr lang="es-ES" sz="2400" dirty="0">
                <a:latin typeface="Times New Roman"/>
                <a:cs typeface="Times New Roman"/>
              </a:rPr>
              <a:t>l error presenta una matriz de varianza y covarianza:</a:t>
            </a:r>
          </a:p>
          <a:p>
            <a:pPr marL="365760" indent="-283464" fontAlgn="auto">
              <a:spcAft>
                <a:spcPts val="0"/>
              </a:spcAft>
              <a:buFont typeface="Wingdings 2"/>
              <a:buBlip>
                <a:blip r:embed="rId4"/>
              </a:buBlip>
              <a:defRPr/>
            </a:pPr>
            <a:r>
              <a:rPr lang="es-ES" sz="2800" dirty="0">
                <a:latin typeface="Times New Roman"/>
                <a:cs typeface="Times New Roman"/>
              </a:rPr>
              <a:t>E</a:t>
            </a:r>
            <a:r>
              <a:rPr lang="es-ES" sz="2400" dirty="0">
                <a:latin typeface="Times New Roman"/>
                <a:cs typeface="Times New Roman"/>
              </a:rPr>
              <a:t>(</a:t>
            </a:r>
            <a:r>
              <a:rPr lang="el-GR" sz="2400" dirty="0">
                <a:latin typeface="Times New Roman"/>
                <a:cs typeface="Times New Roman"/>
              </a:rPr>
              <a:t>εε</a:t>
            </a:r>
            <a:r>
              <a:rPr lang="es-ES" sz="1800" dirty="0">
                <a:latin typeface="Times New Roman"/>
                <a:cs typeface="Times New Roman"/>
              </a:rPr>
              <a:t>΄</a:t>
            </a:r>
            <a:r>
              <a:rPr lang="es-ES" sz="2400" dirty="0">
                <a:latin typeface="Times New Roman"/>
                <a:cs typeface="Times New Roman"/>
              </a:rPr>
              <a:t>) = E(</a:t>
            </a:r>
            <a:r>
              <a:rPr lang="el-GR" sz="2400" dirty="0">
                <a:latin typeface="Times New Roman"/>
                <a:cs typeface="Times New Roman"/>
              </a:rPr>
              <a:t>ε</a:t>
            </a:r>
            <a:r>
              <a:rPr lang="es-ES" sz="2400" dirty="0">
                <a:latin typeface="Times New Roman"/>
                <a:cs typeface="Times New Roman"/>
              </a:rPr>
              <a:t>^2) =Var(</a:t>
            </a:r>
            <a:r>
              <a:rPr lang="el-GR" sz="2400" dirty="0">
                <a:latin typeface="Times New Roman"/>
                <a:cs typeface="Times New Roman"/>
              </a:rPr>
              <a:t>ε</a:t>
            </a:r>
            <a:r>
              <a:rPr lang="es-ES" sz="2400" dirty="0">
                <a:latin typeface="Times New Roman"/>
                <a:cs typeface="Times New Roman"/>
              </a:rPr>
              <a:t>)=           Homocedasticidad.                   E(</a:t>
            </a:r>
            <a:r>
              <a:rPr lang="el-GR" sz="2800" dirty="0">
                <a:latin typeface="Times New Roman"/>
                <a:cs typeface="Times New Roman"/>
              </a:rPr>
              <a:t>ε</a:t>
            </a:r>
            <a:r>
              <a:rPr lang="es-ES" sz="1800" dirty="0">
                <a:latin typeface="Times New Roman"/>
                <a:cs typeface="Times New Roman"/>
              </a:rPr>
              <a:t>t</a:t>
            </a:r>
            <a:r>
              <a:rPr lang="el-GR" sz="2800" dirty="0">
                <a:latin typeface="Times New Roman"/>
                <a:cs typeface="Times New Roman"/>
              </a:rPr>
              <a:t>ε</a:t>
            </a:r>
            <a:r>
              <a:rPr lang="es-ES" sz="2000" dirty="0">
                <a:latin typeface="Times New Roman"/>
                <a:cs typeface="Times New Roman"/>
              </a:rPr>
              <a:t>s) = </a:t>
            </a:r>
            <a:r>
              <a:rPr lang="es-ES" sz="2400" dirty="0">
                <a:latin typeface="Times New Roman"/>
                <a:cs typeface="Times New Roman"/>
              </a:rPr>
              <a:t>Cov(</a:t>
            </a:r>
            <a:r>
              <a:rPr lang="el-GR" sz="2800" dirty="0">
                <a:latin typeface="Times New Roman"/>
                <a:cs typeface="Times New Roman"/>
              </a:rPr>
              <a:t>ε</a:t>
            </a:r>
            <a:r>
              <a:rPr lang="es-ES" sz="1800" dirty="0">
                <a:latin typeface="Times New Roman"/>
                <a:cs typeface="Times New Roman"/>
              </a:rPr>
              <a:t>t</a:t>
            </a:r>
            <a:r>
              <a:rPr lang="el-GR" sz="2800" dirty="0">
                <a:latin typeface="Times New Roman"/>
                <a:cs typeface="Times New Roman"/>
              </a:rPr>
              <a:t>ε</a:t>
            </a:r>
            <a:r>
              <a:rPr lang="es-ES" sz="2000" dirty="0">
                <a:latin typeface="Times New Roman"/>
                <a:cs typeface="Times New Roman"/>
              </a:rPr>
              <a:t>s) =</a:t>
            </a:r>
            <a:r>
              <a:rPr lang="es-ES" sz="2400" dirty="0">
                <a:latin typeface="Times New Roman"/>
                <a:cs typeface="Times New Roman"/>
              </a:rPr>
              <a:t> 0    no autocorrelación.           </a:t>
            </a:r>
          </a:p>
          <a:p>
            <a:pPr marL="365760" indent="-283464" fontAlgn="auto">
              <a:spcAft>
                <a:spcPts val="0"/>
              </a:spcAft>
              <a:buFont typeface="Wingdings 2"/>
              <a:buBlip>
                <a:blip r:embed="rId4"/>
              </a:buBlip>
              <a:defRPr/>
            </a:pPr>
            <a:endParaRPr lang="es-ES" sz="2400" dirty="0">
              <a:latin typeface="Times New Roman"/>
              <a:cs typeface="Times New Roman"/>
            </a:endParaRPr>
          </a:p>
        </p:txBody>
      </p:sp>
      <p:sp>
        <p:nvSpPr>
          <p:cNvPr id="4" name="3 Marcador de pie de página"/>
          <p:cNvSpPr>
            <a:spLocks noGrp="1"/>
          </p:cNvSpPr>
          <p:nvPr>
            <p:ph type="ftr" sz="quarter" idx="11"/>
          </p:nvPr>
        </p:nvSpPr>
        <p:spPr/>
        <p:txBody>
          <a:bodyPr/>
          <a:lstStyle/>
          <a:p>
            <a:pPr>
              <a:defRPr/>
            </a:pPr>
            <a:r>
              <a:rPr lang="es-ES"/>
              <a:t>CESAR ANTUNEZ IRGOIN                                      nakatabox@hotmail.com</a:t>
            </a:r>
          </a:p>
        </p:txBody>
      </p:sp>
      <p:graphicFrame>
        <p:nvGraphicFramePr>
          <p:cNvPr id="1026" name="Object 4"/>
          <p:cNvGraphicFramePr>
            <a:graphicFrameLocks noChangeAspect="1"/>
          </p:cNvGraphicFramePr>
          <p:nvPr/>
        </p:nvGraphicFramePr>
        <p:xfrm>
          <a:off x="4572000" y="5072063"/>
          <a:ext cx="568325" cy="458787"/>
        </p:xfrm>
        <a:graphic>
          <a:graphicData uri="http://schemas.openxmlformats.org/presentationml/2006/ole">
            <mc:AlternateContent xmlns:mc="http://schemas.openxmlformats.org/markup-compatibility/2006">
              <mc:Choice xmlns:v="urn:schemas-microsoft-com:vml" Requires="v">
                <p:oleObj spid="_x0000_s1059" name="Ecuación" r:id="rId5" imgW="279360" imgH="203040" progId="Equation.3">
                  <p:embed/>
                </p:oleObj>
              </mc:Choice>
              <mc:Fallback>
                <p:oleObj name="Ecuación" r:id="rId5" imgW="279360" imgH="2030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5072063"/>
                        <a:ext cx="568325" cy="458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ES"/>
              <a:t>CESAR ANTUNEZ IRGOIN                                                                     nakatabox@hotmail.com</a:t>
            </a:r>
          </a:p>
        </p:txBody>
      </p:sp>
      <p:sp>
        <p:nvSpPr>
          <p:cNvPr id="5" name="2 Marcador de contenido"/>
          <p:cNvSpPr>
            <a:spLocks noGrp="1"/>
          </p:cNvSpPr>
          <p:nvPr>
            <p:ph idx="1"/>
          </p:nvPr>
        </p:nvSpPr>
        <p:spPr>
          <a:xfrm>
            <a:off x="642938" y="0"/>
            <a:ext cx="8291512" cy="6248400"/>
          </a:xfrm>
        </p:spPr>
        <p:txBody>
          <a:bodyPr>
            <a:normAutofit/>
          </a:bodyPr>
          <a:lstStyle/>
          <a:p>
            <a:pPr marL="365760" indent="-283464" fontAlgn="auto">
              <a:spcBef>
                <a:spcPts val="0"/>
              </a:spcBef>
              <a:spcAft>
                <a:spcPts val="0"/>
              </a:spcAft>
              <a:buFont typeface="Courier New" pitchFamily="49" charset="0"/>
              <a:buChar char="o"/>
              <a:defRPr/>
            </a:pPr>
            <a:r>
              <a:rPr lang="es-ES" sz="2200" b="1" dirty="0">
                <a:solidFill>
                  <a:schemeClr val="accent4">
                    <a:lumMod val="60000"/>
                    <a:lumOff val="40000"/>
                  </a:schemeClr>
                </a:solidFill>
              </a:rPr>
              <a:t>Pruebas de Variables Redundantes: </a:t>
            </a:r>
            <a:r>
              <a:rPr lang="es-ES" sz="2200" dirty="0"/>
              <a:t>Prueba si la exclusión de una lista de variable podría mejor el ajuste  del modelo.</a:t>
            </a:r>
          </a:p>
          <a:p>
            <a:pPr marL="365760" indent="-283464" fontAlgn="auto">
              <a:spcBef>
                <a:spcPts val="0"/>
              </a:spcBef>
              <a:spcAft>
                <a:spcPts val="0"/>
              </a:spcAft>
              <a:buFont typeface="Wingdings 2"/>
              <a:buNone/>
              <a:defRPr/>
            </a:pPr>
            <a:r>
              <a:rPr lang="es-ES" sz="2200" dirty="0"/>
              <a:t>* Ubicamos en cuadro de la ecuación (caso Cagan) nos dirigimos a     View/Coefficient Diagnostics /</a:t>
            </a:r>
            <a:r>
              <a:rPr lang="es-ES" sz="2200" dirty="0" err="1"/>
              <a:t>RedundantVariables</a:t>
            </a:r>
            <a:r>
              <a:rPr lang="es-ES" sz="2200" dirty="0"/>
              <a:t> Test-Likelihood Ratio…</a:t>
            </a:r>
          </a:p>
          <a:p>
            <a:pPr marL="365760" indent="-283464" fontAlgn="auto">
              <a:spcBef>
                <a:spcPts val="0"/>
              </a:spcBef>
              <a:spcAft>
                <a:spcPts val="0"/>
              </a:spcAft>
              <a:buFont typeface="Wingdings 2"/>
              <a:buNone/>
              <a:defRPr/>
            </a:pPr>
            <a:r>
              <a:rPr lang="es-ES" sz="2200" dirty="0"/>
              <a:t>	En el cuadro de dialogo se escriben las variables a omitir (caso: LOGPBI)</a:t>
            </a:r>
          </a:p>
          <a:p>
            <a:pPr marL="365760" indent="-283464" fontAlgn="auto">
              <a:spcAft>
                <a:spcPts val="0"/>
              </a:spcAft>
              <a:buFont typeface="Wingdings 2"/>
              <a:buNone/>
              <a:defRPr/>
            </a:pPr>
            <a:endParaRPr lang="es-ES" sz="2200" dirty="0"/>
          </a:p>
          <a:p>
            <a:pPr marL="365760" indent="-283464" fontAlgn="auto">
              <a:spcAft>
                <a:spcPts val="0"/>
              </a:spcAft>
              <a:buFont typeface="Courier New" pitchFamily="49" charset="0"/>
              <a:buChar char="o"/>
              <a:defRPr/>
            </a:pPr>
            <a:endParaRPr lang="es-ES" sz="2200" dirty="0"/>
          </a:p>
          <a:p>
            <a:pPr marL="365760" indent="-283464" fontAlgn="auto">
              <a:spcAft>
                <a:spcPts val="0"/>
              </a:spcAft>
              <a:buFont typeface="Courier New" pitchFamily="49" charset="0"/>
              <a:buChar char="o"/>
              <a:defRPr/>
            </a:pPr>
            <a:endParaRPr lang="es-ES" sz="2200" dirty="0"/>
          </a:p>
          <a:p>
            <a:pPr marL="365760" indent="-283464" fontAlgn="auto">
              <a:spcAft>
                <a:spcPts val="0"/>
              </a:spcAft>
              <a:buFont typeface="Courier New" pitchFamily="49" charset="0"/>
              <a:buChar char="o"/>
              <a:defRPr/>
            </a:pPr>
            <a:endParaRPr lang="es-ES" sz="2200" dirty="0"/>
          </a:p>
          <a:p>
            <a:pPr marL="365760" indent="-283464" algn="r" fontAlgn="auto">
              <a:spcAft>
                <a:spcPts val="0"/>
              </a:spcAft>
              <a:buFont typeface="Courier New" pitchFamily="49" charset="0"/>
              <a:buChar char="o"/>
              <a:defRPr/>
            </a:pPr>
            <a:endParaRPr lang="es-ES" sz="2200" dirty="0"/>
          </a:p>
          <a:p>
            <a:pPr marL="365760" indent="-283464" fontAlgn="auto">
              <a:spcAft>
                <a:spcPts val="0"/>
              </a:spcAft>
              <a:buFont typeface="Courier New" pitchFamily="49" charset="0"/>
              <a:buChar char="o"/>
              <a:defRPr/>
            </a:pPr>
            <a:endParaRPr lang="es-ES" sz="2200" dirty="0"/>
          </a:p>
        </p:txBody>
      </p:sp>
      <p:pic>
        <p:nvPicPr>
          <p:cNvPr id="44036" name="5 Imagen" descr="gg.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8688" y="2428875"/>
            <a:ext cx="4200525" cy="37861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4037" name="2 Marcador de contenido"/>
          <p:cNvSpPr txBox="1">
            <a:spLocks/>
          </p:cNvSpPr>
          <p:nvPr/>
        </p:nvSpPr>
        <p:spPr bwMode="auto">
          <a:xfrm>
            <a:off x="5072063" y="2714625"/>
            <a:ext cx="4071937"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82575">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a:spcBef>
                <a:spcPts val="600"/>
              </a:spcBef>
              <a:buClr>
                <a:schemeClr val="accent1"/>
              </a:buClr>
              <a:buSzPct val="80000"/>
            </a:pPr>
            <a:r>
              <a:rPr lang="es-ES" altLang="es-PE" sz="2200"/>
              <a:t>H</a:t>
            </a:r>
            <a:r>
              <a:rPr lang="es-ES" altLang="es-PE" sz="1600"/>
              <a:t>0</a:t>
            </a:r>
            <a:r>
              <a:rPr lang="es-ES" altLang="es-PE" sz="1400"/>
              <a:t> </a:t>
            </a:r>
            <a:r>
              <a:rPr lang="es-ES" altLang="es-PE" sz="2000"/>
              <a:t>: La variable LogPBI es redundante para el modelo.</a:t>
            </a:r>
          </a:p>
          <a:p>
            <a:pPr>
              <a:spcBef>
                <a:spcPts val="600"/>
              </a:spcBef>
              <a:buClr>
                <a:schemeClr val="accent1"/>
              </a:buClr>
              <a:buSzPct val="80000"/>
            </a:pPr>
            <a:r>
              <a:rPr lang="es-ES" altLang="es-PE" sz="2000"/>
              <a:t>H</a:t>
            </a:r>
            <a:r>
              <a:rPr lang="es-ES" altLang="es-PE" sz="1400"/>
              <a:t>1 </a:t>
            </a:r>
            <a:r>
              <a:rPr lang="es-ES" altLang="es-PE"/>
              <a:t>: La variable LogPBI es redundante para el modelo .</a:t>
            </a:r>
          </a:p>
          <a:p>
            <a:pPr>
              <a:spcBef>
                <a:spcPts val="600"/>
              </a:spcBef>
              <a:buClr>
                <a:schemeClr val="accent1"/>
              </a:buClr>
              <a:buSzPct val="80000"/>
            </a:pPr>
            <a:r>
              <a:rPr lang="es-ES" altLang="es-PE"/>
              <a:t>Con una baja probabilidad  de 0 % (menor </a:t>
            </a:r>
            <a:r>
              <a:rPr lang="el-GR" altLang="es-PE">
                <a:latin typeface="Arial" panose="020B0604020202020204" pitchFamily="34" charset="0"/>
              </a:rPr>
              <a:t>α</a:t>
            </a:r>
            <a:r>
              <a:rPr lang="es-ES" altLang="es-PE">
                <a:latin typeface="Arial" panose="020B0604020202020204" pitchFamily="34" charset="0"/>
              </a:rPr>
              <a:t>=5%</a:t>
            </a:r>
            <a:r>
              <a:rPr lang="es-ES" altLang="es-PE"/>
              <a:t>) no se acepta la hipótesis nula. </a:t>
            </a:r>
          </a:p>
          <a:p>
            <a:pPr>
              <a:spcBef>
                <a:spcPts val="600"/>
              </a:spcBef>
              <a:buClr>
                <a:schemeClr val="accent1"/>
              </a:buClr>
              <a:buSzPct val="80000"/>
            </a:pPr>
            <a:r>
              <a:rPr lang="es-ES" altLang="es-PE"/>
              <a:t>Por lo que la variable LogPBI no es redundante para el modelo de Cagan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71563" y="0"/>
            <a:ext cx="8072437" cy="654050"/>
          </a:xfrm>
        </p:spPr>
        <p:txBody>
          <a:bodyPr/>
          <a:lstStyle/>
          <a:p>
            <a:pPr algn="ctr" fontAlgn="auto">
              <a:spcAft>
                <a:spcPts val="0"/>
              </a:spcAft>
              <a:defRPr/>
            </a:pPr>
            <a:r>
              <a:rPr lang="es-ES" sz="3600" dirty="0">
                <a:solidFill>
                  <a:schemeClr val="accent5">
                    <a:lumMod val="60000"/>
                    <a:lumOff val="40000"/>
                  </a:schemeClr>
                </a:solidFill>
              </a:rPr>
              <a:t>Multicolinealidad</a:t>
            </a:r>
          </a:p>
        </p:txBody>
      </p:sp>
      <p:sp>
        <p:nvSpPr>
          <p:cNvPr id="3" name="2 Marcador de contenido"/>
          <p:cNvSpPr>
            <a:spLocks noGrp="1"/>
          </p:cNvSpPr>
          <p:nvPr>
            <p:ph idx="1"/>
          </p:nvPr>
        </p:nvSpPr>
        <p:spPr>
          <a:xfrm>
            <a:off x="571500" y="642938"/>
            <a:ext cx="8572500" cy="5786437"/>
          </a:xfrm>
        </p:spPr>
        <p:txBody>
          <a:bodyPr>
            <a:normAutofit fontScale="92500" lnSpcReduction="10000"/>
          </a:bodyPr>
          <a:lstStyle/>
          <a:p>
            <a:pPr marL="365760" indent="-283464" fontAlgn="auto">
              <a:spcAft>
                <a:spcPts val="0"/>
              </a:spcAft>
              <a:buFont typeface="Wingdings 2"/>
              <a:buNone/>
              <a:defRPr/>
            </a:pPr>
            <a:r>
              <a:rPr lang="es-ES" sz="2000" dirty="0">
                <a:latin typeface="Arial"/>
                <a:cs typeface="Arial"/>
              </a:rPr>
              <a:t>	La multicolinealidad en el Modelo Lineal General se presenta cuando las variables independientes presentan alto nivel de correlación.  Por lo que en términos empíricos hay que definir los limites de tolerancia de colinealidad.</a:t>
            </a:r>
          </a:p>
          <a:p>
            <a:pPr marL="365760" indent="-283464" fontAlgn="auto">
              <a:spcAft>
                <a:spcPts val="0"/>
              </a:spcAft>
              <a:buFont typeface="Wingdings 2"/>
              <a:buNone/>
              <a:defRPr/>
            </a:pPr>
            <a:r>
              <a:rPr lang="es-ES" sz="2000" dirty="0">
                <a:latin typeface="Arial"/>
                <a:cs typeface="Arial"/>
              </a:rPr>
              <a:t>	Siguiendo a Klein en su versión de correlación indica un alto grado cuando:</a:t>
            </a:r>
          </a:p>
          <a:p>
            <a:pPr marL="365760" indent="-283464" fontAlgn="auto">
              <a:spcAft>
                <a:spcPts val="0"/>
              </a:spcAft>
              <a:buFont typeface="Wingdings 2"/>
              <a:buNone/>
              <a:defRPr/>
            </a:pPr>
            <a:endParaRPr lang="es-ES" sz="2000" dirty="0"/>
          </a:p>
          <a:p>
            <a:pPr marL="365760" indent="-283464" fontAlgn="auto">
              <a:spcAft>
                <a:spcPts val="0"/>
              </a:spcAft>
              <a:buFont typeface="Wingdings 2"/>
              <a:buNone/>
              <a:defRPr/>
            </a:pPr>
            <a:r>
              <a:rPr lang="es-ES" sz="2000" dirty="0"/>
              <a:t>	</a:t>
            </a:r>
            <a:r>
              <a:rPr lang="es-ES" sz="2000" i="1" dirty="0"/>
              <a:t>R</a:t>
            </a:r>
            <a:r>
              <a:rPr lang="es-ES" sz="1400" i="1" dirty="0"/>
              <a:t>Y </a:t>
            </a:r>
            <a:r>
              <a:rPr lang="es-ES" sz="2000" dirty="0"/>
              <a:t> : Es la raíz cuadrada del coeficiente de determinación</a:t>
            </a:r>
          </a:p>
          <a:p>
            <a:pPr marL="365760" indent="-283464" fontAlgn="auto">
              <a:spcAft>
                <a:spcPts val="0"/>
              </a:spcAft>
              <a:buFont typeface="Wingdings 2"/>
              <a:buNone/>
              <a:defRPr/>
            </a:pPr>
            <a:r>
              <a:rPr lang="es-ES" sz="2000" dirty="0"/>
              <a:t>	</a:t>
            </a:r>
            <a:r>
              <a:rPr lang="es-ES" sz="2100" b="1" dirty="0">
                <a:solidFill>
                  <a:schemeClr val="accent5">
                    <a:lumMod val="60000"/>
                    <a:lumOff val="40000"/>
                  </a:schemeClr>
                </a:solidFill>
                <a:latin typeface="Arial"/>
                <a:cs typeface="Arial"/>
              </a:rPr>
              <a:t>Multicolinealidad Perfecta  </a:t>
            </a:r>
            <a:r>
              <a:rPr lang="el-GR" sz="2000" dirty="0">
                <a:latin typeface="Arial"/>
                <a:cs typeface="Arial"/>
              </a:rPr>
              <a:t>ρ</a:t>
            </a:r>
            <a:r>
              <a:rPr lang="es-ES" sz="2000" dirty="0">
                <a:latin typeface="Arial"/>
                <a:cs typeface="Arial"/>
              </a:rPr>
              <a:t> (X</a:t>
            </a:r>
            <a:r>
              <a:rPr lang="he-IL" sz="2400" dirty="0">
                <a:latin typeface="Arial"/>
              </a:rPr>
              <a:t>׳</a:t>
            </a:r>
            <a:r>
              <a:rPr lang="es-ES" sz="2000" dirty="0">
                <a:latin typeface="Arial"/>
                <a:cs typeface="Arial"/>
              </a:rPr>
              <a:t>X) &lt; k</a:t>
            </a:r>
          </a:p>
          <a:p>
            <a:pPr marL="365760" indent="-283464" fontAlgn="auto">
              <a:spcAft>
                <a:spcPts val="0"/>
              </a:spcAft>
              <a:buFont typeface="Wingdings 2"/>
              <a:buNone/>
              <a:defRPr/>
            </a:pPr>
            <a:r>
              <a:rPr lang="es-ES" sz="2000" dirty="0">
                <a:latin typeface="Arial"/>
                <a:cs typeface="Arial"/>
              </a:rPr>
              <a:t>	</a:t>
            </a:r>
            <a:r>
              <a:rPr lang="es-ES" sz="2000" b="1" dirty="0">
                <a:solidFill>
                  <a:schemeClr val="accent5">
                    <a:lumMod val="60000"/>
                    <a:lumOff val="40000"/>
                  </a:schemeClr>
                </a:solidFill>
                <a:latin typeface="Arial"/>
                <a:cs typeface="Arial"/>
              </a:rPr>
              <a:t>Multicolinealidad imperfecta </a:t>
            </a:r>
            <a:r>
              <a:rPr lang="el-GR" sz="2000" dirty="0">
                <a:latin typeface="Arial"/>
                <a:cs typeface="Arial"/>
              </a:rPr>
              <a:t>ρ</a:t>
            </a:r>
            <a:r>
              <a:rPr lang="es-ES" sz="2000" dirty="0">
                <a:latin typeface="Arial"/>
                <a:cs typeface="Arial"/>
              </a:rPr>
              <a:t> (X</a:t>
            </a:r>
            <a:r>
              <a:rPr lang="he-IL" sz="2400" dirty="0">
                <a:latin typeface="Arial"/>
              </a:rPr>
              <a:t>׳</a:t>
            </a:r>
            <a:r>
              <a:rPr lang="es-ES" sz="2000" dirty="0">
                <a:latin typeface="Arial"/>
                <a:cs typeface="Arial"/>
              </a:rPr>
              <a:t>X) = k    / X</a:t>
            </a:r>
            <a:r>
              <a:rPr lang="he-IL" sz="2400" dirty="0">
                <a:latin typeface="Arial"/>
              </a:rPr>
              <a:t>׳</a:t>
            </a:r>
            <a:r>
              <a:rPr lang="es-ES" sz="2000" dirty="0">
                <a:latin typeface="Arial"/>
                <a:cs typeface="Arial"/>
              </a:rPr>
              <a:t>X / ≈ 0</a:t>
            </a:r>
          </a:p>
          <a:p>
            <a:pPr marL="365760" indent="-283464" fontAlgn="auto">
              <a:spcAft>
                <a:spcPts val="0"/>
              </a:spcAft>
              <a:buFont typeface="Wingdings 2"/>
              <a:buNone/>
              <a:defRPr/>
            </a:pPr>
            <a:r>
              <a:rPr lang="es-ES" sz="2000" dirty="0">
                <a:latin typeface="Arial"/>
                <a:cs typeface="Arial"/>
              </a:rPr>
              <a:t>	</a:t>
            </a:r>
            <a:r>
              <a:rPr lang="es-ES" sz="2000" b="1" dirty="0">
                <a:solidFill>
                  <a:srgbClr val="0070C0"/>
                </a:solidFill>
                <a:latin typeface="Arial"/>
                <a:cs typeface="Arial"/>
              </a:rPr>
              <a:t>Consecuencias</a:t>
            </a:r>
            <a:r>
              <a:rPr lang="es-ES" sz="2000" dirty="0">
                <a:latin typeface="Arial"/>
                <a:cs typeface="Arial"/>
              </a:rPr>
              <a:t>: Es el incremento de los errores estándar de la prueba “t” , se mantiene un buen ajuste R cuadrado alto, una prueba “F” significativa  y “t” bajo para variables que presentan multicolinealidad.</a:t>
            </a:r>
          </a:p>
          <a:p>
            <a:pPr marL="365760" indent="-283464" fontAlgn="auto">
              <a:spcAft>
                <a:spcPts val="0"/>
              </a:spcAft>
              <a:buFont typeface="Wingdings 2"/>
              <a:buNone/>
              <a:defRPr/>
            </a:pPr>
            <a:r>
              <a:rPr lang="es-ES" sz="2000" dirty="0"/>
              <a:t>	</a:t>
            </a:r>
            <a:r>
              <a:rPr lang="es-ES" sz="2300" b="1" dirty="0">
                <a:solidFill>
                  <a:schemeClr val="accent5">
                    <a:lumMod val="60000"/>
                    <a:lumOff val="40000"/>
                  </a:schemeClr>
                </a:solidFill>
              </a:rPr>
              <a:t>Detección: </a:t>
            </a:r>
            <a:r>
              <a:rPr lang="es-ES" sz="2300" dirty="0"/>
              <a:t> Análisis de  la matriz de correlaciones.  Algunos autores recomiendan correlaciones mayores 0.8 ó 0.85 indica la presencia de colinealidad.</a:t>
            </a:r>
            <a:endParaRPr lang="es-ES" sz="2000" b="1" dirty="0">
              <a:solidFill>
                <a:schemeClr val="accent5">
                  <a:lumMod val="60000"/>
                  <a:lumOff val="40000"/>
                </a:schemeClr>
              </a:solidFill>
            </a:endParaRPr>
          </a:p>
          <a:p>
            <a:pPr marL="365760" indent="-283464" fontAlgn="auto">
              <a:spcAft>
                <a:spcPts val="0"/>
              </a:spcAft>
              <a:buFont typeface="Wingdings 2"/>
              <a:buNone/>
              <a:defRPr/>
            </a:pPr>
            <a:r>
              <a:rPr lang="es-ES" sz="2000" b="1" dirty="0">
                <a:solidFill>
                  <a:schemeClr val="accent5">
                    <a:lumMod val="60000"/>
                    <a:lumOff val="40000"/>
                  </a:schemeClr>
                </a:solidFill>
              </a:rPr>
              <a:t>	</a:t>
            </a:r>
            <a:r>
              <a:rPr lang="es-ES" sz="2000" b="1" dirty="0"/>
              <a:t>Análisis de la matriz </a:t>
            </a:r>
            <a:r>
              <a:rPr lang="es-ES" sz="2000" dirty="0">
                <a:latin typeface="Arial"/>
                <a:cs typeface="Arial"/>
              </a:rPr>
              <a:t>X</a:t>
            </a:r>
            <a:r>
              <a:rPr lang="he-IL" sz="2400" dirty="0">
                <a:latin typeface="Arial"/>
              </a:rPr>
              <a:t>׳</a:t>
            </a:r>
            <a:r>
              <a:rPr lang="es-ES" sz="2000" dirty="0">
                <a:latin typeface="Arial"/>
                <a:cs typeface="Arial"/>
              </a:rPr>
              <a:t>X (es o no una matriz singular</a:t>
            </a:r>
          </a:p>
        </p:txBody>
      </p:sp>
      <p:sp>
        <p:nvSpPr>
          <p:cNvPr id="4" name="3 Marcador de pie de página"/>
          <p:cNvSpPr>
            <a:spLocks noGrp="1"/>
          </p:cNvSpPr>
          <p:nvPr>
            <p:ph type="ftr" sz="quarter" idx="11"/>
          </p:nvPr>
        </p:nvSpPr>
        <p:spPr/>
        <p:txBody>
          <a:bodyPr/>
          <a:lstStyle/>
          <a:p>
            <a:pPr>
              <a:defRPr/>
            </a:pPr>
            <a:r>
              <a:rPr lang="es-ES"/>
              <a:t>CESAR ANTUNEZ IRGOIN                                                                     nakatabox@hotmail.com</a:t>
            </a:r>
          </a:p>
        </p:txBody>
      </p:sp>
      <p:graphicFrame>
        <p:nvGraphicFramePr>
          <p:cNvPr id="9218" name="Object 2"/>
          <p:cNvGraphicFramePr>
            <a:graphicFrameLocks noChangeAspect="1"/>
          </p:cNvGraphicFramePr>
          <p:nvPr/>
        </p:nvGraphicFramePr>
        <p:xfrm>
          <a:off x="4000500" y="2000250"/>
          <a:ext cx="1214438" cy="500063"/>
        </p:xfrm>
        <a:graphic>
          <a:graphicData uri="http://schemas.openxmlformats.org/presentationml/2006/ole">
            <mc:AlternateContent xmlns:mc="http://schemas.openxmlformats.org/markup-compatibility/2006">
              <mc:Choice xmlns:v="urn:schemas-microsoft-com:vml" Requires="v">
                <p:oleObj spid="_x0000_s9251" name="Ecuación" r:id="rId4" imgW="634680" imgH="253800" progId="Equation.3">
                  <p:embed/>
                </p:oleObj>
              </mc:Choice>
              <mc:Fallback>
                <p:oleObj name="Ecuación" r:id="rId4" imgW="634680" imgH="2538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0500" y="2000250"/>
                        <a:ext cx="1214438"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ES"/>
              <a:t>CESAR ANTUNEZ IRGOIN                                                                     nakatabox@hotmail.com</a:t>
            </a:r>
          </a:p>
        </p:txBody>
      </p:sp>
      <p:sp>
        <p:nvSpPr>
          <p:cNvPr id="6" name="5 Marcador de contenido"/>
          <p:cNvSpPr>
            <a:spLocks noGrp="1"/>
          </p:cNvSpPr>
          <p:nvPr>
            <p:ph idx="1"/>
          </p:nvPr>
        </p:nvSpPr>
        <p:spPr>
          <a:xfrm>
            <a:off x="571500" y="0"/>
            <a:ext cx="8572500" cy="1357313"/>
          </a:xfrm>
        </p:spPr>
        <p:txBody>
          <a:bodyPr>
            <a:normAutofit fontScale="92500" lnSpcReduction="20000"/>
          </a:bodyPr>
          <a:lstStyle/>
          <a:p>
            <a:pPr marL="365760" indent="-283464" fontAlgn="auto">
              <a:spcAft>
                <a:spcPts val="0"/>
              </a:spcAft>
              <a:buFont typeface="Wingdings 2"/>
              <a:buNone/>
              <a:defRPr/>
            </a:pPr>
            <a:r>
              <a:rPr lang="es-ES" dirty="0"/>
              <a:t>	</a:t>
            </a:r>
            <a:r>
              <a:rPr lang="es-ES" sz="2000" dirty="0"/>
              <a:t>Para ver la matriz de correlaciones en Eviews 7 tenemos que el cuadros </a:t>
            </a:r>
            <a:r>
              <a:rPr lang="es-ES" sz="2000" dirty="0" err="1"/>
              <a:t>Proc</a:t>
            </a:r>
            <a:r>
              <a:rPr lang="es-ES" sz="2000" dirty="0"/>
              <a:t>/</a:t>
            </a:r>
            <a:r>
              <a:rPr lang="es-ES" sz="2000" dirty="0" err="1"/>
              <a:t>Make</a:t>
            </a:r>
            <a:r>
              <a:rPr lang="es-ES" sz="2000" dirty="0"/>
              <a:t> </a:t>
            </a:r>
            <a:r>
              <a:rPr lang="es-ES" sz="2000" dirty="0" err="1"/>
              <a:t>Regressor</a:t>
            </a:r>
            <a:r>
              <a:rPr lang="es-ES" sz="2000" dirty="0"/>
              <a:t> </a:t>
            </a:r>
            <a:r>
              <a:rPr lang="es-ES" sz="2000" dirty="0" err="1"/>
              <a:t>Group</a:t>
            </a:r>
            <a:r>
              <a:rPr lang="es-ES" sz="2000" dirty="0"/>
              <a:t> en la nueva ventana ir </a:t>
            </a:r>
            <a:r>
              <a:rPr lang="es-ES" sz="2000" dirty="0" err="1"/>
              <a:t>Group</a:t>
            </a:r>
            <a:r>
              <a:rPr lang="es-ES" sz="2000" dirty="0"/>
              <a:t> </a:t>
            </a:r>
            <a:r>
              <a:rPr lang="es-ES" sz="2000" dirty="0" err="1"/>
              <a:t>Menbers</a:t>
            </a:r>
            <a:r>
              <a:rPr lang="es-ES" sz="2000" dirty="0"/>
              <a:t>, borra la variable </a:t>
            </a:r>
            <a:r>
              <a:rPr lang="es-ES" sz="2000" dirty="0" err="1"/>
              <a:t>LogM</a:t>
            </a:r>
            <a:r>
              <a:rPr lang="es-ES" sz="2000" dirty="0"/>
              <a:t> hacer </a:t>
            </a:r>
            <a:r>
              <a:rPr lang="es-ES" sz="2000" dirty="0" err="1"/>
              <a:t>click</a:t>
            </a:r>
            <a:r>
              <a:rPr lang="es-ES" sz="2000" dirty="0"/>
              <a:t> en </a:t>
            </a:r>
            <a:r>
              <a:rPr lang="es-ES" sz="2000" dirty="0" err="1"/>
              <a:t>name</a:t>
            </a:r>
            <a:r>
              <a:rPr lang="es-ES" sz="2000" dirty="0"/>
              <a:t> y </a:t>
            </a:r>
            <a:r>
              <a:rPr lang="es-ES" sz="2000" dirty="0" err="1"/>
              <a:t>guardalo</a:t>
            </a:r>
            <a:r>
              <a:rPr lang="es-ES" sz="2000" dirty="0"/>
              <a:t> con el nombre Matrix. </a:t>
            </a:r>
          </a:p>
          <a:p>
            <a:pPr marL="365760" indent="-283464" fontAlgn="auto">
              <a:spcAft>
                <a:spcPts val="0"/>
              </a:spcAft>
              <a:buFont typeface="Wingdings 2"/>
              <a:buNone/>
              <a:defRPr/>
            </a:pPr>
            <a:r>
              <a:rPr lang="es-ES" sz="2000" dirty="0"/>
              <a:t>	</a:t>
            </a:r>
            <a:endParaRPr lang="es-ES" dirty="0"/>
          </a:p>
        </p:txBody>
      </p:sp>
      <p:pic>
        <p:nvPicPr>
          <p:cNvPr id="45060" name="7 Imagen" descr="1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1563" y="857250"/>
            <a:ext cx="5429250" cy="1085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5061" name="8 Imagen" descr="cORRELATION.JPG"/>
          <p:cNvPicPr>
            <a:picLocks noChangeAspect="1"/>
          </p:cNvPicPr>
          <p:nvPr/>
        </p:nvPicPr>
        <p:blipFill>
          <a:blip r:embed="rId4">
            <a:extLst>
              <a:ext uri="{28A0092B-C50C-407E-A947-70E740481C1C}">
                <a14:useLocalDpi xmlns:a14="http://schemas.microsoft.com/office/drawing/2010/main" val="0"/>
              </a:ext>
            </a:extLst>
          </a:blip>
          <a:srcRect l="1775"/>
          <a:stretch>
            <a:fillRect/>
          </a:stretch>
        </p:blipFill>
        <p:spPr bwMode="auto">
          <a:xfrm>
            <a:off x="5000625" y="1928813"/>
            <a:ext cx="3929063" cy="26431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5062" name="9 Imagen" descr="SCALAR.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71563" y="3929063"/>
            <a:ext cx="3786187" cy="25955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5063" name="5 Marcador de contenido"/>
          <p:cNvSpPr txBox="1">
            <a:spLocks/>
          </p:cNvSpPr>
          <p:nvPr/>
        </p:nvSpPr>
        <p:spPr bwMode="auto">
          <a:xfrm>
            <a:off x="642938" y="1928813"/>
            <a:ext cx="4357687" cy="207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82575">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a:spcBef>
                <a:spcPts val="600"/>
              </a:spcBef>
              <a:buClr>
                <a:schemeClr val="accent1"/>
              </a:buClr>
              <a:buSzPct val="80000"/>
              <a:buFont typeface="Wingdings 2" panose="05020102010507070707" pitchFamily="18" charset="2"/>
              <a:buNone/>
            </a:pPr>
            <a:r>
              <a:rPr lang="es-ES" altLang="es-PE" sz="2000" dirty="0"/>
              <a:t>	Abrir el objeto Matrix con doble </a:t>
            </a:r>
            <a:r>
              <a:rPr lang="es-ES" altLang="es-PE" sz="2000" dirty="0" err="1"/>
              <a:t>click</a:t>
            </a:r>
            <a:r>
              <a:rPr lang="es-ES" altLang="es-PE" sz="2000" dirty="0"/>
              <a:t> e ir View/Principal </a:t>
            </a:r>
            <a:r>
              <a:rPr lang="es-ES" altLang="es-PE" sz="2000" dirty="0" err="1"/>
              <a:t>Components</a:t>
            </a:r>
            <a:r>
              <a:rPr lang="es-ES" altLang="es-PE" sz="2000" dirty="0"/>
              <a:t>… Nos da la </a:t>
            </a:r>
            <a:r>
              <a:rPr lang="es-ES" altLang="es-PE" sz="2000" dirty="0" err="1"/>
              <a:t>matrix</a:t>
            </a:r>
            <a:r>
              <a:rPr lang="es-ES" altLang="es-PE" sz="2000" dirty="0"/>
              <a:t> de correlaciones</a:t>
            </a:r>
          </a:p>
          <a:p>
            <a:pPr>
              <a:spcBef>
                <a:spcPts val="600"/>
              </a:spcBef>
              <a:buClr>
                <a:schemeClr val="accent1"/>
              </a:buClr>
              <a:buSzPct val="80000"/>
              <a:buFont typeface="Wingdings 2" panose="05020102010507070707" pitchFamily="18" charset="2"/>
              <a:buNone/>
            </a:pPr>
            <a:r>
              <a:rPr lang="es-ES" altLang="es-PE" sz="2000" dirty="0"/>
              <a:t>	En el cuadro de comandos Digitar: </a:t>
            </a:r>
            <a:r>
              <a:rPr lang="es-ES" altLang="es-PE" sz="2000" dirty="0" err="1"/>
              <a:t>Sym</a:t>
            </a:r>
            <a:r>
              <a:rPr lang="es-ES" altLang="es-PE" sz="2000" dirty="0"/>
              <a:t> mcorrel=@</a:t>
            </a:r>
            <a:r>
              <a:rPr lang="es-ES" altLang="es-PE" sz="2000" dirty="0" err="1"/>
              <a:t>cor</a:t>
            </a:r>
            <a:r>
              <a:rPr lang="es-ES" altLang="es-PE" sz="2000" dirty="0"/>
              <a:t>(</a:t>
            </a:r>
            <a:r>
              <a:rPr lang="es-ES" altLang="es-PE" sz="2000" dirty="0" err="1"/>
              <a:t>matrix</a:t>
            </a:r>
            <a:r>
              <a:rPr lang="es-ES" altLang="es-PE" sz="2000" dirty="0"/>
              <a:t>)</a:t>
            </a:r>
          </a:p>
          <a:p>
            <a:pPr>
              <a:spcBef>
                <a:spcPts val="600"/>
              </a:spcBef>
              <a:buClr>
                <a:schemeClr val="accent1"/>
              </a:buClr>
              <a:buSzPct val="80000"/>
              <a:buFont typeface="Wingdings 2" panose="05020102010507070707" pitchFamily="18" charset="2"/>
              <a:buNone/>
            </a:pPr>
            <a:endParaRPr lang="es-ES" altLang="es-PE" sz="3200" dirty="0"/>
          </a:p>
        </p:txBody>
      </p:sp>
      <p:sp>
        <p:nvSpPr>
          <p:cNvPr id="45064" name="5 Marcador de contenido"/>
          <p:cNvSpPr txBox="1">
            <a:spLocks/>
          </p:cNvSpPr>
          <p:nvPr/>
        </p:nvSpPr>
        <p:spPr bwMode="auto">
          <a:xfrm>
            <a:off x="4429125" y="4643438"/>
            <a:ext cx="4714875"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82575">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a:spcBef>
                <a:spcPts val="600"/>
              </a:spcBef>
              <a:buClr>
                <a:schemeClr val="accent1"/>
              </a:buClr>
              <a:buSzPct val="80000"/>
              <a:buFont typeface="Wingdings 2" panose="05020102010507070707" pitchFamily="18" charset="2"/>
              <a:buNone/>
            </a:pPr>
            <a:r>
              <a:rPr lang="es-ES" altLang="es-PE" sz="2000" dirty="0"/>
              <a:t>	En el cuadro de comandos Digitar: Scalar  det_cor=@det(mcorrel)</a:t>
            </a:r>
          </a:p>
          <a:p>
            <a:pPr>
              <a:spcBef>
                <a:spcPts val="600"/>
              </a:spcBef>
              <a:buClr>
                <a:schemeClr val="accent1"/>
              </a:buClr>
              <a:buSzPct val="80000"/>
            </a:pPr>
            <a:r>
              <a:rPr lang="es-ES" altLang="es-PE" sz="2000" dirty="0"/>
              <a:t>	 Abrir el objeto det_cor con doble </a:t>
            </a:r>
            <a:r>
              <a:rPr lang="es-ES" altLang="es-PE" sz="2000" dirty="0" err="1"/>
              <a:t>click</a:t>
            </a:r>
            <a:r>
              <a:rPr lang="es-ES" altLang="es-PE" sz="2000" dirty="0"/>
              <a:t> ver el valor de la determinante </a:t>
            </a:r>
            <a:r>
              <a:rPr lang="es-ES" altLang="es-PE" sz="2000" dirty="0" err="1"/>
              <a:t>esón</a:t>
            </a:r>
            <a:r>
              <a:rPr lang="es-ES" altLang="es-PE" sz="2000" dirty="0"/>
              <a:t> 0.61&gt;0. No existe correlación el en modelo</a:t>
            </a:r>
          </a:p>
          <a:p>
            <a:pPr>
              <a:spcBef>
                <a:spcPts val="600"/>
              </a:spcBef>
              <a:buClr>
                <a:schemeClr val="accent1"/>
              </a:buClr>
              <a:buSzPct val="80000"/>
              <a:buFont typeface="Wingdings 2" panose="05020102010507070707" pitchFamily="18" charset="2"/>
              <a:buNone/>
            </a:pPr>
            <a:endParaRPr lang="es-ES" altLang="es-PE" sz="3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2 Marcador de contenido"/>
          <p:cNvSpPr>
            <a:spLocks noGrp="1"/>
          </p:cNvSpPr>
          <p:nvPr>
            <p:ph idx="1"/>
          </p:nvPr>
        </p:nvSpPr>
        <p:spPr>
          <a:xfrm>
            <a:off x="642938" y="0"/>
            <a:ext cx="8291512" cy="6248400"/>
          </a:xfrm>
        </p:spPr>
        <p:txBody>
          <a:bodyPr/>
          <a:lstStyle/>
          <a:p>
            <a:r>
              <a:rPr lang="es-ES" altLang="es-PE" sz="1900"/>
              <a:t>Para ver un ejemplo con multicolinealidad crearemos un Workfile generando variables que se muestra en el gráfico del cuadro de comandos</a:t>
            </a:r>
          </a:p>
          <a:p>
            <a:endParaRPr lang="es-ES" altLang="es-PE" sz="1900"/>
          </a:p>
        </p:txBody>
      </p:sp>
      <p:sp>
        <p:nvSpPr>
          <p:cNvPr id="4" name="3 Marcador de pie de página"/>
          <p:cNvSpPr>
            <a:spLocks noGrp="1"/>
          </p:cNvSpPr>
          <p:nvPr>
            <p:ph type="ftr" sz="quarter" idx="11"/>
          </p:nvPr>
        </p:nvSpPr>
        <p:spPr/>
        <p:txBody>
          <a:bodyPr/>
          <a:lstStyle/>
          <a:p>
            <a:pPr>
              <a:defRPr/>
            </a:pPr>
            <a:r>
              <a:rPr lang="es-ES"/>
              <a:t>CESAR ANTUNEZ IRGOIN                                                                     nakatabox@hotmail.com</a:t>
            </a:r>
          </a:p>
        </p:txBody>
      </p:sp>
      <p:pic>
        <p:nvPicPr>
          <p:cNvPr id="46084" name="5 Imagen" descr="3.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642938"/>
            <a:ext cx="3705225" cy="59293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6085" name="8 Imagen" descr="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72063" y="714375"/>
            <a:ext cx="2714625" cy="1554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6086" name="10 Imagen" descr="20.bmp"/>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86313" y="2428875"/>
            <a:ext cx="4143375" cy="3571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ES"/>
              <a:t>CESAR ANTUNEZ IRGOIN                                                                     nakatabox@hotmail.com</a:t>
            </a:r>
          </a:p>
        </p:txBody>
      </p:sp>
      <p:pic>
        <p:nvPicPr>
          <p:cNvPr id="47107" name="7 Imagen" descr="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285750"/>
            <a:ext cx="4357687" cy="1743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7108" name="2 Marcador de contenido"/>
          <p:cNvSpPr txBox="1">
            <a:spLocks/>
          </p:cNvSpPr>
          <p:nvPr/>
        </p:nvSpPr>
        <p:spPr bwMode="auto">
          <a:xfrm>
            <a:off x="5500688" y="0"/>
            <a:ext cx="3643312" cy="585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82575">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a:spcBef>
                <a:spcPts val="600"/>
              </a:spcBef>
              <a:buClr>
                <a:schemeClr val="accent1"/>
              </a:buClr>
              <a:buSzPct val="80000"/>
            </a:pPr>
            <a:r>
              <a:rPr lang="es-ES" altLang="es-PE" sz="3200"/>
              <a:t>	</a:t>
            </a:r>
            <a:r>
              <a:rPr lang="es-ES" altLang="es-PE"/>
              <a:t>En el modelo de Regresión de la Guía positiva anterior se puede observar una alta colinealidad  (un buen ajuste entre R^2 y F), pero la variable X3_ no es significativa (tiene una probabilidad alta de 21.31% mayor al 5%), lo que nos da indicios de multicolinealidad que constatara con la matriz de correlaciones. Para realizar el grafico de las correlaciones seleccionemos X1 X2 X3_  con CTRL y después un Click izquierdo nos dirigiremos a la Table  en menú View/Graph… seleccionaremos la opción que se muestra en el gráfico de  Graph Options</a:t>
            </a:r>
          </a:p>
          <a:p>
            <a:pPr>
              <a:spcBef>
                <a:spcPts val="600"/>
              </a:spcBef>
              <a:buClr>
                <a:schemeClr val="accent1"/>
              </a:buClr>
              <a:buSzPct val="80000"/>
            </a:pPr>
            <a:endParaRPr lang="es-ES" altLang="es-PE" sz="3200"/>
          </a:p>
        </p:txBody>
      </p:sp>
      <p:pic>
        <p:nvPicPr>
          <p:cNvPr id="47109" name="12 Marcador de contenido" descr="5.JP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071563" y="2428875"/>
            <a:ext cx="4786312" cy="3429000"/>
          </a:xfrm>
          <a:ln>
            <a:solidFill>
              <a:schemeClr val="tx1"/>
            </a:solid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ES"/>
              <a:t>CESAR ANTUNEZ IRGOIN                                                                     nakatabox@hotmail.com</a:t>
            </a:r>
          </a:p>
        </p:txBody>
      </p:sp>
      <p:pic>
        <p:nvPicPr>
          <p:cNvPr id="48131" name="7 Marcador de contenido" descr="6.JPG"/>
          <p:cNvPicPr>
            <a:picLocks noGrp="1" noChangeAspect="1"/>
          </p:cNvPicPr>
          <p:nvPr>
            <p:ph idx="1"/>
          </p:nvPr>
        </p:nvPicPr>
        <p:blipFill>
          <a:blip r:embed="rId2">
            <a:extLst>
              <a:ext uri="{28A0092B-C50C-407E-A947-70E740481C1C}">
                <a14:useLocalDpi xmlns:a14="http://schemas.microsoft.com/office/drawing/2010/main" val="0"/>
              </a:ext>
            </a:extLst>
          </a:blip>
          <a:srcRect l="1630"/>
          <a:stretch>
            <a:fillRect/>
          </a:stretch>
        </p:blipFill>
        <p:spPr>
          <a:xfrm>
            <a:off x="1476375" y="357188"/>
            <a:ext cx="7239000" cy="5929312"/>
          </a:xfrm>
          <a:ln>
            <a:solidFill>
              <a:schemeClr val="tx1"/>
            </a:solid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71500" y="214313"/>
            <a:ext cx="8291513" cy="6105525"/>
          </a:xfrm>
        </p:spPr>
        <p:txBody>
          <a:bodyPr>
            <a:normAutofit/>
          </a:bodyPr>
          <a:lstStyle/>
          <a:p>
            <a:pPr marL="365760" indent="-283464" fontAlgn="auto">
              <a:spcAft>
                <a:spcPts val="0"/>
              </a:spcAft>
              <a:buFont typeface="Wingdings 2"/>
              <a:buNone/>
              <a:defRPr/>
            </a:pPr>
            <a:r>
              <a:rPr lang="es-ES" dirty="0">
                <a:solidFill>
                  <a:schemeClr val="accent5">
                    <a:lumMod val="60000"/>
                    <a:lumOff val="40000"/>
                  </a:schemeClr>
                </a:solidFill>
              </a:rPr>
              <a:t>	Test de </a:t>
            </a:r>
            <a:r>
              <a:rPr lang="es-ES" dirty="0" err="1">
                <a:solidFill>
                  <a:schemeClr val="accent5">
                    <a:lumMod val="60000"/>
                    <a:lumOff val="40000"/>
                  </a:schemeClr>
                </a:solidFill>
              </a:rPr>
              <a:t>Farrar-Glauber</a:t>
            </a:r>
            <a:endParaRPr lang="es-ES" sz="2000" dirty="0">
              <a:solidFill>
                <a:schemeClr val="accent5">
                  <a:lumMod val="60000"/>
                  <a:lumOff val="40000"/>
                </a:schemeClr>
              </a:solidFill>
            </a:endParaRPr>
          </a:p>
          <a:p>
            <a:pPr marL="365760" indent="-283464" fontAlgn="auto">
              <a:spcAft>
                <a:spcPts val="0"/>
              </a:spcAft>
              <a:buFont typeface="Wingdings 2"/>
              <a:buNone/>
              <a:defRPr/>
            </a:pPr>
            <a:r>
              <a:rPr lang="es-ES" sz="2000" dirty="0">
                <a:solidFill>
                  <a:schemeClr val="accent5">
                    <a:lumMod val="60000"/>
                    <a:lumOff val="40000"/>
                  </a:schemeClr>
                </a:solidFill>
              </a:rPr>
              <a:t>	</a:t>
            </a:r>
            <a:r>
              <a:rPr lang="es-ES" sz="2000" dirty="0"/>
              <a:t>H</a:t>
            </a:r>
            <a:r>
              <a:rPr lang="es-ES" sz="1400" dirty="0"/>
              <a:t>0 </a:t>
            </a:r>
            <a:r>
              <a:rPr lang="es-ES" sz="2000" dirty="0"/>
              <a:t>: Las X</a:t>
            </a:r>
            <a:r>
              <a:rPr lang="es-ES" sz="1400" dirty="0"/>
              <a:t>i </a:t>
            </a:r>
            <a:r>
              <a:rPr lang="es-ES" sz="2000" dirty="0"/>
              <a:t> son ortogonales entre si</a:t>
            </a:r>
          </a:p>
          <a:p>
            <a:pPr marL="365760" indent="-283464" fontAlgn="auto">
              <a:spcAft>
                <a:spcPts val="0"/>
              </a:spcAft>
              <a:buFont typeface="Wingdings 2"/>
              <a:buNone/>
              <a:defRPr/>
            </a:pPr>
            <a:r>
              <a:rPr lang="es-ES" sz="2000" dirty="0"/>
              <a:t>	H</a:t>
            </a:r>
            <a:r>
              <a:rPr lang="es-ES" sz="1400" dirty="0"/>
              <a:t>1 </a:t>
            </a:r>
            <a:r>
              <a:rPr lang="es-ES" sz="2000" dirty="0"/>
              <a:t>: Las Xi no son ortogonales entre si (Existe multicolinealidad)</a:t>
            </a:r>
          </a:p>
          <a:p>
            <a:pPr marL="365760" indent="-283464" fontAlgn="auto">
              <a:spcAft>
                <a:spcPts val="0"/>
              </a:spcAft>
              <a:buFont typeface="Wingdings 2"/>
              <a:buNone/>
              <a:defRPr/>
            </a:pPr>
            <a:r>
              <a:rPr lang="es-ES" sz="2000" dirty="0"/>
              <a:t>	</a:t>
            </a:r>
          </a:p>
          <a:p>
            <a:pPr marL="365760" indent="-283464" fontAlgn="auto">
              <a:spcAft>
                <a:spcPts val="0"/>
              </a:spcAft>
              <a:buFont typeface="Wingdings 2"/>
              <a:buNone/>
              <a:defRPr/>
            </a:pPr>
            <a:endParaRPr lang="es-ES" sz="2000" dirty="0"/>
          </a:p>
          <a:p>
            <a:pPr marL="365760" indent="-283464" fontAlgn="auto">
              <a:spcAft>
                <a:spcPts val="0"/>
              </a:spcAft>
              <a:buFont typeface="Wingdings 2"/>
              <a:buNone/>
              <a:defRPr/>
            </a:pPr>
            <a:r>
              <a:rPr lang="es-ES" sz="2000" dirty="0"/>
              <a:t>	k: Número de variables explicativas</a:t>
            </a:r>
          </a:p>
          <a:p>
            <a:pPr marL="365760" indent="-283464" fontAlgn="auto">
              <a:spcAft>
                <a:spcPts val="0"/>
              </a:spcAft>
              <a:buFont typeface="Wingdings 2"/>
              <a:buNone/>
              <a:defRPr/>
            </a:pPr>
            <a:r>
              <a:rPr lang="es-ES" sz="2000" dirty="0"/>
              <a:t>	R: Matriz de correlaciones simples.</a:t>
            </a:r>
          </a:p>
          <a:p>
            <a:pPr marL="365760" indent="-283464" fontAlgn="auto">
              <a:spcAft>
                <a:spcPts val="0"/>
              </a:spcAft>
              <a:buFont typeface="Wingdings 2"/>
              <a:buNone/>
              <a:defRPr/>
            </a:pPr>
            <a:endParaRPr lang="es-ES" sz="1800" dirty="0"/>
          </a:p>
        </p:txBody>
      </p:sp>
      <p:sp>
        <p:nvSpPr>
          <p:cNvPr id="4" name="3 Marcador de pie de página"/>
          <p:cNvSpPr>
            <a:spLocks noGrp="1"/>
          </p:cNvSpPr>
          <p:nvPr>
            <p:ph type="ftr" sz="quarter" idx="11"/>
          </p:nvPr>
        </p:nvSpPr>
        <p:spPr/>
        <p:txBody>
          <a:bodyPr/>
          <a:lstStyle/>
          <a:p>
            <a:pPr>
              <a:defRPr/>
            </a:pPr>
            <a:r>
              <a:rPr lang="es-ES"/>
              <a:t>CESAR ANTUNEZ IRGOIN                                                                     nakatabox@hotmail.com</a:t>
            </a:r>
          </a:p>
        </p:txBody>
      </p:sp>
      <p:graphicFrame>
        <p:nvGraphicFramePr>
          <p:cNvPr id="10242" name="Object 2"/>
          <p:cNvGraphicFramePr>
            <a:graphicFrameLocks noChangeAspect="1"/>
          </p:cNvGraphicFramePr>
          <p:nvPr/>
        </p:nvGraphicFramePr>
        <p:xfrm>
          <a:off x="1571625" y="1500188"/>
          <a:ext cx="4786313" cy="787400"/>
        </p:xfrm>
        <a:graphic>
          <a:graphicData uri="http://schemas.openxmlformats.org/presentationml/2006/ole">
            <mc:AlternateContent xmlns:mc="http://schemas.openxmlformats.org/markup-compatibility/2006">
              <mc:Choice xmlns:v="urn:schemas-microsoft-com:vml" Requires="v">
                <p:oleObj spid="_x0000_s10275" name="Ecuación" r:id="rId3" imgW="2641320" imgH="431640" progId="Equation.3">
                  <p:embed/>
                </p:oleObj>
              </mc:Choice>
              <mc:Fallback>
                <p:oleObj name="Ecuación" r:id="rId3" imgW="2641320" imgH="431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25" y="1500188"/>
                        <a:ext cx="4786313"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45" name="6 Imagen" descr="10.bmp"/>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28750" y="3143250"/>
            <a:ext cx="7072313" cy="3000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00125" y="274638"/>
            <a:ext cx="7934325" cy="725487"/>
          </a:xfrm>
        </p:spPr>
        <p:txBody>
          <a:bodyPr>
            <a:normAutofit fontScale="90000"/>
          </a:bodyPr>
          <a:lstStyle/>
          <a:p>
            <a:pPr algn="ctr" fontAlgn="auto">
              <a:spcAft>
                <a:spcPts val="0"/>
              </a:spcAft>
              <a:defRPr/>
            </a:pPr>
            <a:r>
              <a:rPr lang="es-ES" dirty="0">
                <a:solidFill>
                  <a:schemeClr val="accent5">
                    <a:lumMod val="60000"/>
                    <a:lumOff val="40000"/>
                  </a:schemeClr>
                </a:solidFill>
              </a:rPr>
              <a:t>Autocorrelación</a:t>
            </a:r>
          </a:p>
        </p:txBody>
      </p:sp>
      <p:sp>
        <p:nvSpPr>
          <p:cNvPr id="11268" name="2 Marcador de contenido"/>
          <p:cNvSpPr>
            <a:spLocks noGrp="1"/>
          </p:cNvSpPr>
          <p:nvPr>
            <p:ph idx="1"/>
          </p:nvPr>
        </p:nvSpPr>
        <p:spPr>
          <a:xfrm>
            <a:off x="785813" y="1000125"/>
            <a:ext cx="8077200" cy="5286375"/>
          </a:xfrm>
        </p:spPr>
        <p:txBody>
          <a:bodyPr/>
          <a:lstStyle/>
          <a:p>
            <a:pPr algn="just">
              <a:buFont typeface="Wingdings 2" panose="05020102010507070707" pitchFamily="18" charset="2"/>
              <a:buNone/>
            </a:pPr>
            <a:r>
              <a:rPr lang="es-ES" altLang="es-PE" dirty="0"/>
              <a:t>	</a:t>
            </a:r>
            <a:r>
              <a:rPr lang="es-ES" altLang="es-PE" sz="1800" dirty="0">
                <a:latin typeface="Arial" panose="020B0604020202020204" pitchFamily="34" charset="0"/>
                <a:cs typeface="Arial" panose="020B0604020202020204" pitchFamily="34" charset="0"/>
              </a:rPr>
              <a:t>Es un caso particular de MCG que se produce cuando los errores del modelo presentan correlaciones entre ellas (esto puede deberse  a efectos inerciales del pasado como la inflación, una crisis mundial, rezagos de política, especulación, </a:t>
            </a:r>
            <a:r>
              <a:rPr lang="es-ES" altLang="es-PE" sz="1800" dirty="0" err="1">
                <a:latin typeface="Arial" panose="020B0604020202020204" pitchFamily="34" charset="0"/>
                <a:cs typeface="Arial" panose="020B0604020202020204" pitchFamily="34" charset="0"/>
              </a:rPr>
              <a:t>etc</a:t>
            </a:r>
            <a:r>
              <a:rPr lang="es-ES" altLang="es-PE" sz="1800" dirty="0">
                <a:latin typeface="Arial" panose="020B0604020202020204" pitchFamily="34" charset="0"/>
                <a:cs typeface="Arial" panose="020B0604020202020204" pitchFamily="34" charset="0"/>
              </a:rPr>
              <a:t>…). Este problema  y la heteroscedasticidad origina que las </a:t>
            </a:r>
            <a:r>
              <a:rPr lang="es-ES" altLang="es-PE" sz="1800" b="1" dirty="0">
                <a:latin typeface="Arial" panose="020B0604020202020204" pitchFamily="34" charset="0"/>
                <a:cs typeface="Arial" panose="020B0604020202020204" pitchFamily="34" charset="0"/>
              </a:rPr>
              <a:t>perturbaciones </a:t>
            </a:r>
            <a:r>
              <a:rPr lang="es-ES" altLang="es-PE" sz="1800" dirty="0">
                <a:latin typeface="Arial" panose="020B0604020202020204" pitchFamily="34" charset="0"/>
                <a:cs typeface="Arial" panose="020B0604020202020204" pitchFamily="34" charset="0"/>
              </a:rPr>
              <a:t>no sean</a:t>
            </a:r>
            <a:r>
              <a:rPr lang="es-ES" altLang="es-PE" sz="1800" b="1" dirty="0">
                <a:latin typeface="Arial" panose="020B0604020202020204" pitchFamily="34" charset="0"/>
                <a:cs typeface="Arial" panose="020B0604020202020204" pitchFamily="34" charset="0"/>
              </a:rPr>
              <a:t> esféricas</a:t>
            </a:r>
            <a:r>
              <a:rPr lang="es-ES" altLang="es-PE" sz="1800" dirty="0">
                <a:latin typeface="Arial" panose="020B0604020202020204" pitchFamily="34" charset="0"/>
                <a:cs typeface="Arial" panose="020B0604020202020204" pitchFamily="34" charset="0"/>
              </a:rPr>
              <a:t>.    Por lo que la matriz de varianzas y covarianzas de las perturbaciones sean distintas a cero.</a:t>
            </a:r>
          </a:p>
          <a:p>
            <a:pPr>
              <a:buFont typeface="Wingdings 2" panose="05020102010507070707" pitchFamily="18" charset="2"/>
              <a:buNone/>
            </a:pPr>
            <a:r>
              <a:rPr lang="es-ES" altLang="es-PE" sz="1800" dirty="0">
                <a:latin typeface="Arial" panose="020B0604020202020204" pitchFamily="34" charset="0"/>
                <a:cs typeface="Arial" panose="020B0604020202020204" pitchFamily="34" charset="0"/>
              </a:rPr>
              <a:t>	</a:t>
            </a:r>
            <a:r>
              <a:rPr lang="es-ES" altLang="es-PE" sz="1800" dirty="0">
                <a:solidFill>
                  <a:srgbClr val="92D050"/>
                </a:solidFill>
                <a:latin typeface="Arial" panose="020B0604020202020204" pitchFamily="34" charset="0"/>
                <a:cs typeface="Arial" panose="020B0604020202020204" pitchFamily="34" charset="0"/>
              </a:rPr>
              <a:t>Violación del supuesto:  </a:t>
            </a:r>
            <a:r>
              <a:rPr lang="es-ES" altLang="es-PE" sz="1800" dirty="0">
                <a:latin typeface="Arial" panose="020B0604020202020204" pitchFamily="34" charset="0"/>
                <a:cs typeface="Arial" panose="020B0604020202020204" pitchFamily="34" charset="0"/>
              </a:rPr>
              <a:t>E</a:t>
            </a:r>
            <a:r>
              <a:rPr lang="es-ES" altLang="es-PE" sz="2000" dirty="0">
                <a:latin typeface="Arial" panose="020B0604020202020204" pitchFamily="34" charset="0"/>
                <a:cs typeface="Arial" panose="020B0604020202020204" pitchFamily="34" charset="0"/>
              </a:rPr>
              <a:t>( </a:t>
            </a:r>
            <a:r>
              <a:rPr lang="el-GR" altLang="es-PE" sz="2000" dirty="0">
                <a:latin typeface="Arial" panose="020B0604020202020204" pitchFamily="34" charset="0"/>
                <a:cs typeface="Arial" panose="020B0604020202020204" pitchFamily="34" charset="0"/>
              </a:rPr>
              <a:t>ε</a:t>
            </a:r>
            <a:r>
              <a:rPr lang="es-ES" altLang="es-PE" sz="1400" dirty="0">
                <a:latin typeface="Arial" panose="020B0604020202020204" pitchFamily="34" charset="0"/>
                <a:cs typeface="Arial" panose="020B0604020202020204" pitchFamily="34" charset="0"/>
              </a:rPr>
              <a:t>t</a:t>
            </a:r>
            <a:r>
              <a:rPr lang="es-ES" altLang="es-PE" sz="2000" dirty="0">
                <a:latin typeface="Arial" panose="020B0604020202020204" pitchFamily="34" charset="0"/>
                <a:cs typeface="Arial" panose="020B0604020202020204" pitchFamily="34" charset="0"/>
              </a:rPr>
              <a:t>;</a:t>
            </a:r>
            <a:r>
              <a:rPr lang="el-GR" altLang="es-PE" sz="2000" dirty="0">
                <a:latin typeface="Arial" panose="020B0604020202020204" pitchFamily="34" charset="0"/>
                <a:cs typeface="Arial" panose="020B0604020202020204" pitchFamily="34" charset="0"/>
              </a:rPr>
              <a:t>ε</a:t>
            </a:r>
            <a:r>
              <a:rPr lang="es-ES" altLang="es-PE" sz="1600" dirty="0">
                <a:latin typeface="Arial" panose="020B0604020202020204" pitchFamily="34" charset="0"/>
                <a:cs typeface="Arial" panose="020B0604020202020204" pitchFamily="34" charset="0"/>
              </a:rPr>
              <a:t>s)= 0 </a:t>
            </a:r>
            <a:r>
              <a:rPr lang="es-ES" altLang="es-PE" sz="2000" dirty="0">
                <a:latin typeface="Arial" panose="020B0604020202020204" pitchFamily="34" charset="0"/>
                <a:cs typeface="Arial" panose="020B0604020202020204" pitchFamily="34" charset="0"/>
              </a:rPr>
              <a:t>        t ≠ s </a:t>
            </a:r>
          </a:p>
          <a:p>
            <a:pPr>
              <a:buFont typeface="Wingdings 2" panose="05020102010507070707" pitchFamily="18" charset="2"/>
              <a:buNone/>
            </a:pPr>
            <a:r>
              <a:rPr lang="es-ES" altLang="es-PE" sz="2000" dirty="0">
                <a:latin typeface="Arial" panose="020B0604020202020204" pitchFamily="34" charset="0"/>
                <a:cs typeface="Arial" panose="020B0604020202020204" pitchFamily="34" charset="0"/>
              </a:rPr>
              <a:t>	Sus efectos son: la los estimadores por MCO de </a:t>
            </a:r>
            <a:r>
              <a:rPr lang="el-GR" altLang="es-PE" sz="2000" dirty="0">
                <a:latin typeface="Arial" panose="020B0604020202020204" pitchFamily="34" charset="0"/>
                <a:cs typeface="Arial" panose="020B0604020202020204" pitchFamily="34" charset="0"/>
              </a:rPr>
              <a:t>β</a:t>
            </a:r>
            <a:r>
              <a:rPr lang="es-ES" altLang="es-PE" sz="2000" dirty="0">
                <a:latin typeface="Arial" panose="020B0604020202020204" pitchFamily="34" charset="0"/>
                <a:cs typeface="Arial" panose="020B0604020202020204" pitchFamily="34" charset="0"/>
              </a:rPr>
              <a:t> son insesgados por ineficientes (varianza no es la mínima) e inconsistentes reduciendo la probabilidad de hacer pruebas de hipótesis.</a:t>
            </a:r>
          </a:p>
          <a:p>
            <a:pPr>
              <a:buFont typeface="Wingdings 2" panose="05020102010507070707" pitchFamily="18" charset="2"/>
              <a:buNone/>
            </a:pPr>
            <a:r>
              <a:rPr lang="es-ES" altLang="es-PE" sz="2000" dirty="0">
                <a:latin typeface="Arial" panose="020B0604020202020204" pitchFamily="34" charset="0"/>
                <a:cs typeface="Arial" panose="020B0604020202020204" pitchFamily="34" charset="0"/>
              </a:rPr>
              <a:t>	</a:t>
            </a:r>
            <a:r>
              <a:rPr lang="es-ES" altLang="es-PE" sz="2000" dirty="0">
                <a:solidFill>
                  <a:srgbClr val="0070C0"/>
                </a:solidFill>
                <a:latin typeface="Arial" panose="020B0604020202020204" pitchFamily="34" charset="0"/>
                <a:cs typeface="Arial" panose="020B0604020202020204" pitchFamily="34" charset="0"/>
              </a:rPr>
              <a:t>Solución: </a:t>
            </a:r>
            <a:r>
              <a:rPr lang="es-ES" altLang="es-PE" sz="2000" dirty="0" err="1">
                <a:latin typeface="Arial" panose="020B0604020202020204" pitchFamily="34" charset="0"/>
                <a:cs typeface="Arial" panose="020B0604020202020204" pitchFamily="34" charset="0"/>
              </a:rPr>
              <a:t>Reparametrizar</a:t>
            </a:r>
            <a:r>
              <a:rPr lang="es-ES" altLang="es-PE" sz="2000" dirty="0">
                <a:latin typeface="Arial" panose="020B0604020202020204" pitchFamily="34" charset="0"/>
                <a:cs typeface="Arial" panose="020B0604020202020204" pitchFamily="34" charset="0"/>
              </a:rPr>
              <a:t> el modelo y determinar el componente autorregresivo.</a:t>
            </a:r>
          </a:p>
        </p:txBody>
      </p:sp>
      <p:sp>
        <p:nvSpPr>
          <p:cNvPr id="4" name="3 Marcador de pie de página"/>
          <p:cNvSpPr>
            <a:spLocks noGrp="1"/>
          </p:cNvSpPr>
          <p:nvPr>
            <p:ph type="ftr" sz="quarter" idx="11"/>
          </p:nvPr>
        </p:nvSpPr>
        <p:spPr/>
        <p:txBody>
          <a:bodyPr/>
          <a:lstStyle/>
          <a:p>
            <a:pPr>
              <a:defRPr/>
            </a:pPr>
            <a:r>
              <a:rPr lang="es-ES"/>
              <a:t>CESAR ANTUNEZ IRGOIN                                                                     nakatabox@hotmail.com</a:t>
            </a:r>
          </a:p>
        </p:txBody>
      </p:sp>
      <p:graphicFrame>
        <p:nvGraphicFramePr>
          <p:cNvPr id="11266" name="Object 2"/>
          <p:cNvGraphicFramePr>
            <a:graphicFrameLocks noChangeAspect="1"/>
          </p:cNvGraphicFramePr>
          <p:nvPr/>
        </p:nvGraphicFramePr>
        <p:xfrm>
          <a:off x="4929188" y="3286125"/>
          <a:ext cx="290512" cy="296863"/>
        </p:xfrm>
        <a:graphic>
          <a:graphicData uri="http://schemas.openxmlformats.org/presentationml/2006/ole">
            <mc:AlternateContent xmlns:mc="http://schemas.openxmlformats.org/markup-compatibility/2006">
              <mc:Choice xmlns:v="urn:schemas-microsoft-com:vml" Requires="v">
                <p:oleObj spid="_x0000_s11299" name="Ecuación" r:id="rId3" imgW="152280" imgH="164880" progId="Equation.3">
                  <p:embed/>
                </p:oleObj>
              </mc:Choice>
              <mc:Fallback>
                <p:oleObj name="Ecuación" r:id="rId3" imgW="152280" imgH="1648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9188" y="3286125"/>
                        <a:ext cx="290512" cy="296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42938" y="214313"/>
            <a:ext cx="8291512" cy="6034087"/>
          </a:xfrm>
        </p:spPr>
        <p:txBody>
          <a:bodyPr>
            <a:normAutofit/>
          </a:bodyPr>
          <a:lstStyle/>
          <a:p>
            <a:pPr marL="365760" indent="-283464" fontAlgn="auto">
              <a:spcAft>
                <a:spcPts val="0"/>
              </a:spcAft>
              <a:buFont typeface="Wingdings 2"/>
              <a:buNone/>
              <a:defRPr/>
            </a:pPr>
            <a:r>
              <a:rPr lang="es-ES" dirty="0"/>
              <a:t>	</a:t>
            </a:r>
            <a:r>
              <a:rPr lang="es-ES" sz="2400" b="1" dirty="0">
                <a:solidFill>
                  <a:schemeClr val="accent5">
                    <a:lumMod val="60000"/>
                    <a:lumOff val="40000"/>
                  </a:schemeClr>
                </a:solidFill>
              </a:rPr>
              <a:t>Planteamiento Formal</a:t>
            </a:r>
            <a:endParaRPr lang="es-ES" sz="2000" b="1" dirty="0">
              <a:solidFill>
                <a:schemeClr val="accent5">
                  <a:lumMod val="60000"/>
                  <a:lumOff val="40000"/>
                </a:schemeClr>
              </a:solidFill>
            </a:endParaRPr>
          </a:p>
          <a:p>
            <a:pPr marL="365760" indent="-283464" fontAlgn="auto">
              <a:spcAft>
                <a:spcPts val="0"/>
              </a:spcAft>
              <a:buFont typeface="Wingdings 2"/>
              <a:buNone/>
              <a:defRPr/>
            </a:pPr>
            <a:endParaRPr lang="es-ES" dirty="0"/>
          </a:p>
        </p:txBody>
      </p:sp>
      <p:sp>
        <p:nvSpPr>
          <p:cNvPr id="4" name="3 Marcador de pie de página"/>
          <p:cNvSpPr>
            <a:spLocks noGrp="1"/>
          </p:cNvSpPr>
          <p:nvPr>
            <p:ph type="ftr" sz="quarter" idx="11"/>
          </p:nvPr>
        </p:nvSpPr>
        <p:spPr/>
        <p:txBody>
          <a:bodyPr/>
          <a:lstStyle/>
          <a:p>
            <a:pPr>
              <a:defRPr/>
            </a:pPr>
            <a:r>
              <a:rPr lang="es-ES"/>
              <a:t>CESAR ANTUNEZ IRGOIN                                                                     nakatabox@hotmail.com</a:t>
            </a:r>
          </a:p>
        </p:txBody>
      </p:sp>
      <p:graphicFrame>
        <p:nvGraphicFramePr>
          <p:cNvPr id="12290" name="Object 2"/>
          <p:cNvGraphicFramePr>
            <a:graphicFrameLocks noChangeAspect="1"/>
          </p:cNvGraphicFramePr>
          <p:nvPr/>
        </p:nvGraphicFramePr>
        <p:xfrm>
          <a:off x="1214438" y="3929063"/>
          <a:ext cx="7500937" cy="1714500"/>
        </p:xfrm>
        <a:graphic>
          <a:graphicData uri="http://schemas.openxmlformats.org/presentationml/2006/ole">
            <mc:AlternateContent xmlns:mc="http://schemas.openxmlformats.org/markup-compatibility/2006">
              <mc:Choice xmlns:v="urn:schemas-microsoft-com:vml" Requires="v">
                <p:oleObj spid="_x0000_s12412" name="Ecuación" r:id="rId3" imgW="4572000" imgH="939600" progId="Equation.3">
                  <p:embed/>
                </p:oleObj>
              </mc:Choice>
              <mc:Fallback>
                <p:oleObj name="Ecuación" r:id="rId3" imgW="4572000" imgH="939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38" y="3929063"/>
                        <a:ext cx="7500937" cy="171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1" name="Object 3"/>
          <p:cNvGraphicFramePr>
            <a:graphicFrameLocks noChangeAspect="1"/>
          </p:cNvGraphicFramePr>
          <p:nvPr/>
        </p:nvGraphicFramePr>
        <p:xfrm>
          <a:off x="1143000" y="785813"/>
          <a:ext cx="2322513" cy="425450"/>
        </p:xfrm>
        <a:graphic>
          <a:graphicData uri="http://schemas.openxmlformats.org/presentationml/2006/ole">
            <mc:AlternateContent xmlns:mc="http://schemas.openxmlformats.org/markup-compatibility/2006">
              <mc:Choice xmlns:v="urn:schemas-microsoft-com:vml" Requires="v">
                <p:oleObj spid="_x0000_s12413" name="Ecuación" r:id="rId5" imgW="774360" imgH="228600" progId="Equation.3">
                  <p:embed/>
                </p:oleObj>
              </mc:Choice>
              <mc:Fallback>
                <p:oleObj name="Ecuación" r:id="rId5" imgW="77436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785813"/>
                        <a:ext cx="2322513"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2" name="Object 4"/>
          <p:cNvGraphicFramePr>
            <a:graphicFrameLocks noChangeAspect="1"/>
          </p:cNvGraphicFramePr>
          <p:nvPr/>
        </p:nvGraphicFramePr>
        <p:xfrm>
          <a:off x="1071563" y="2928938"/>
          <a:ext cx="7500937" cy="803275"/>
        </p:xfrm>
        <a:graphic>
          <a:graphicData uri="http://schemas.openxmlformats.org/presentationml/2006/ole">
            <mc:AlternateContent xmlns:mc="http://schemas.openxmlformats.org/markup-compatibility/2006">
              <mc:Choice xmlns:v="urn:schemas-microsoft-com:vml" Requires="v">
                <p:oleObj spid="_x0000_s12414" name="Ecuación" r:id="rId7" imgW="2501640" imgH="431640" progId="Equation.3">
                  <p:embed/>
                </p:oleObj>
              </mc:Choice>
              <mc:Fallback>
                <p:oleObj name="Ecuación" r:id="rId7" imgW="2501640" imgH="43164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1563" y="2928938"/>
                        <a:ext cx="7500937" cy="803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3" name="Object 5"/>
          <p:cNvGraphicFramePr>
            <a:graphicFrameLocks noChangeAspect="1"/>
          </p:cNvGraphicFramePr>
          <p:nvPr/>
        </p:nvGraphicFramePr>
        <p:xfrm>
          <a:off x="3500438" y="1428750"/>
          <a:ext cx="4037012" cy="944563"/>
        </p:xfrm>
        <a:graphic>
          <a:graphicData uri="http://schemas.openxmlformats.org/presentationml/2006/ole">
            <mc:AlternateContent xmlns:mc="http://schemas.openxmlformats.org/markup-compatibility/2006">
              <mc:Choice xmlns:v="urn:schemas-microsoft-com:vml" Requires="v">
                <p:oleObj spid="_x0000_s12415" name="Ecuación" r:id="rId9" imgW="1346040" imgH="507960" progId="Equation.3">
                  <p:embed/>
                </p:oleObj>
              </mc:Choice>
              <mc:Fallback>
                <p:oleObj name="Ecuación" r:id="rId9" imgW="1346040" imgH="50796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0438" y="1428750"/>
                        <a:ext cx="4037012" cy="944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2 Marcador de contenido"/>
          <p:cNvSpPr txBox="1">
            <a:spLocks/>
          </p:cNvSpPr>
          <p:nvPr/>
        </p:nvSpPr>
        <p:spPr>
          <a:xfrm>
            <a:off x="1000125" y="1643063"/>
            <a:ext cx="2571750" cy="571500"/>
          </a:xfrm>
          <a:prstGeom prst="rect">
            <a:avLst/>
          </a:prstGeom>
        </p:spPr>
        <p:txBody>
          <a:bodyPr>
            <a:normAutofit lnSpcReduction="10000"/>
          </a:bodyPr>
          <a:lstStyle/>
          <a:p>
            <a:pPr marL="365760" indent="-283464" algn="just" fontAlgn="auto">
              <a:spcBef>
                <a:spcPts val="600"/>
              </a:spcBef>
              <a:spcAft>
                <a:spcPts val="0"/>
              </a:spcAft>
              <a:buClr>
                <a:schemeClr val="accent1"/>
              </a:buClr>
              <a:buSzPct val="80000"/>
              <a:buFont typeface="Wingdings 2"/>
              <a:buNone/>
              <a:defRPr/>
            </a:pPr>
            <a:r>
              <a:rPr lang="es-ES" sz="3200" dirty="0">
                <a:latin typeface="+mn-lt"/>
                <a:cs typeface="+mn-cs"/>
              </a:rPr>
              <a:t>	</a:t>
            </a:r>
            <a:r>
              <a:rPr lang="es-ES" sz="2000" dirty="0"/>
              <a:t>Autocovarianza</a:t>
            </a:r>
          </a:p>
        </p:txBody>
      </p:sp>
      <p:sp>
        <p:nvSpPr>
          <p:cNvPr id="12297" name="2 Marcador de contenido"/>
          <p:cNvSpPr txBox="1">
            <a:spLocks/>
          </p:cNvSpPr>
          <p:nvPr/>
        </p:nvSpPr>
        <p:spPr bwMode="auto">
          <a:xfrm>
            <a:off x="1214438" y="2428875"/>
            <a:ext cx="521493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82575">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a:spcBef>
                <a:spcPts val="600"/>
              </a:spcBef>
              <a:buClr>
                <a:schemeClr val="accent1"/>
              </a:buClr>
              <a:buSzPct val="80000"/>
              <a:buFont typeface="Wingdings 2" panose="05020102010507070707" pitchFamily="18" charset="2"/>
              <a:buNone/>
            </a:pPr>
            <a:r>
              <a:rPr lang="es-ES" altLang="es-PE" sz="2000">
                <a:latin typeface="Arial" panose="020B0604020202020204" pitchFamily="34" charset="0"/>
              </a:rPr>
              <a:t>Coeficientes de Autocorrelación</a:t>
            </a:r>
          </a:p>
        </p:txBody>
      </p:sp>
      <p:sp>
        <p:nvSpPr>
          <p:cNvPr id="11" name="2 Marcador de contenido"/>
          <p:cNvSpPr txBox="1">
            <a:spLocks/>
          </p:cNvSpPr>
          <p:nvPr/>
        </p:nvSpPr>
        <p:spPr>
          <a:xfrm>
            <a:off x="1071563" y="5643563"/>
            <a:ext cx="7500937" cy="571500"/>
          </a:xfrm>
          <a:prstGeom prst="rect">
            <a:avLst/>
          </a:prstGeom>
        </p:spPr>
        <p:txBody>
          <a:bodyPr>
            <a:normAutofit fontScale="92500" lnSpcReduction="20000"/>
          </a:bodyPr>
          <a:lstStyle/>
          <a:p>
            <a:pPr marL="365760" indent="-283464" fontAlgn="auto">
              <a:spcBef>
                <a:spcPts val="600"/>
              </a:spcBef>
              <a:spcAft>
                <a:spcPts val="0"/>
              </a:spcAft>
              <a:buClr>
                <a:schemeClr val="accent1"/>
              </a:buClr>
              <a:buSzPct val="80000"/>
              <a:buFont typeface="Wingdings 2"/>
              <a:buNone/>
              <a:defRPr/>
            </a:pPr>
            <a:r>
              <a:rPr lang="es-ES" sz="2000" dirty="0">
                <a:latin typeface="+mn-lt"/>
                <a:cs typeface="+mn-cs"/>
              </a:rPr>
              <a:t>	Se utilizará MCG o </a:t>
            </a:r>
            <a:r>
              <a:rPr lang="es-ES" sz="2000" dirty="0" err="1">
                <a:latin typeface="+mn-lt"/>
                <a:cs typeface="+mn-cs"/>
              </a:rPr>
              <a:t>reparametrizados</a:t>
            </a:r>
            <a:r>
              <a:rPr lang="es-ES" sz="2000" dirty="0">
                <a:latin typeface="+mn-lt"/>
                <a:cs typeface="+mn-cs"/>
              </a:rPr>
              <a:t> de los coeficientes de autocorrelación para estimar los parámetros</a:t>
            </a:r>
            <a:endParaRPr lang="es-ES" sz="1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71500" y="0"/>
            <a:ext cx="8362950" cy="6248400"/>
          </a:xfrm>
        </p:spPr>
        <p:txBody>
          <a:bodyPr>
            <a:normAutofit fontScale="92500" lnSpcReduction="10000"/>
          </a:bodyPr>
          <a:lstStyle/>
          <a:p>
            <a:pPr marL="365760" indent="-283464" fontAlgn="auto">
              <a:spcAft>
                <a:spcPts val="0"/>
              </a:spcAft>
              <a:buFont typeface="Wingdings 2"/>
              <a:buNone/>
              <a:defRPr/>
            </a:pPr>
            <a:r>
              <a:rPr lang="es-ES" dirty="0"/>
              <a:t>	</a:t>
            </a:r>
            <a:r>
              <a:rPr lang="es-ES" sz="2400" b="1" dirty="0">
                <a:solidFill>
                  <a:schemeClr val="accent5">
                    <a:lumMod val="60000"/>
                    <a:lumOff val="40000"/>
                  </a:schemeClr>
                </a:solidFill>
              </a:rPr>
              <a:t>Test de Durbin-Watson: </a:t>
            </a:r>
            <a:r>
              <a:rPr lang="es-ES" sz="2000" dirty="0"/>
              <a:t>Somete a prueba la autocorrelación de Primer orden (AR(1)).</a:t>
            </a:r>
          </a:p>
          <a:p>
            <a:pPr marL="365760" indent="-283464" fontAlgn="auto">
              <a:spcAft>
                <a:spcPts val="0"/>
              </a:spcAft>
              <a:buFont typeface="Wingdings 2"/>
              <a:buNone/>
              <a:defRPr/>
            </a:pPr>
            <a:endParaRPr lang="es-ES" sz="2000" dirty="0"/>
          </a:p>
          <a:p>
            <a:pPr marL="365760" indent="-283464" fontAlgn="auto">
              <a:spcAft>
                <a:spcPts val="0"/>
              </a:spcAft>
              <a:buFont typeface="Wingdings 2"/>
              <a:buNone/>
              <a:defRPr/>
            </a:pPr>
            <a:endParaRPr lang="es-ES" sz="2000" dirty="0"/>
          </a:p>
          <a:p>
            <a:pPr marL="365760" indent="-283464" fontAlgn="auto">
              <a:spcAft>
                <a:spcPts val="0"/>
              </a:spcAft>
              <a:buFont typeface="Wingdings 2"/>
              <a:buNone/>
              <a:defRPr/>
            </a:pPr>
            <a:r>
              <a:rPr lang="es-ES" sz="2000" dirty="0"/>
              <a:t>	H</a:t>
            </a:r>
            <a:r>
              <a:rPr lang="es-ES" sz="1400" dirty="0"/>
              <a:t>o </a:t>
            </a:r>
            <a:r>
              <a:rPr lang="es-ES" sz="2000" dirty="0"/>
              <a:t>:                   no existe autocorrelación de primer orden</a:t>
            </a:r>
          </a:p>
          <a:p>
            <a:pPr marL="365760" indent="-283464" fontAlgn="auto">
              <a:spcAft>
                <a:spcPts val="0"/>
              </a:spcAft>
              <a:buFont typeface="Wingdings 2"/>
              <a:buNone/>
              <a:defRPr/>
            </a:pPr>
            <a:r>
              <a:rPr lang="es-ES" sz="2000" dirty="0"/>
              <a:t>	</a:t>
            </a:r>
          </a:p>
          <a:p>
            <a:pPr marL="365760" indent="-283464" fontAlgn="auto">
              <a:spcAft>
                <a:spcPts val="0"/>
              </a:spcAft>
              <a:buFont typeface="Wingdings 2"/>
              <a:buNone/>
              <a:defRPr/>
            </a:pPr>
            <a:r>
              <a:rPr lang="es-ES" sz="2000" dirty="0"/>
              <a:t>	DW=   </a:t>
            </a:r>
          </a:p>
          <a:p>
            <a:pPr marL="365760" indent="-283464" fontAlgn="auto">
              <a:spcAft>
                <a:spcPts val="0"/>
              </a:spcAft>
              <a:buFont typeface="Wingdings 2"/>
              <a:buNone/>
              <a:defRPr/>
            </a:pPr>
            <a:endParaRPr lang="es-ES" sz="2000" dirty="0"/>
          </a:p>
          <a:p>
            <a:pPr marL="365760" indent="-283464" fontAlgn="auto">
              <a:spcAft>
                <a:spcPts val="0"/>
              </a:spcAft>
              <a:buFont typeface="Wingdings 2"/>
              <a:buNone/>
              <a:defRPr/>
            </a:pPr>
            <a:endParaRPr lang="es-ES" sz="2000" dirty="0"/>
          </a:p>
          <a:p>
            <a:pPr marL="365760" indent="-283464" fontAlgn="auto">
              <a:spcAft>
                <a:spcPts val="0"/>
              </a:spcAft>
              <a:buFont typeface="Wingdings 2"/>
              <a:buNone/>
              <a:defRPr/>
            </a:pPr>
            <a:endParaRPr lang="es-ES" sz="2000" dirty="0"/>
          </a:p>
          <a:p>
            <a:pPr marL="365760" indent="-283464" fontAlgn="auto">
              <a:spcAft>
                <a:spcPts val="0"/>
              </a:spcAft>
              <a:buFont typeface="Wingdings 2"/>
              <a:buNone/>
              <a:defRPr/>
            </a:pPr>
            <a:r>
              <a:rPr lang="es-ES" sz="2000" dirty="0"/>
              <a:t>	El valor del DW se puede apreciar en la ventana de resultados ( Guía P. 7). Si el </a:t>
            </a:r>
            <a:r>
              <a:rPr lang="es-ES" sz="2000" i="1" dirty="0"/>
              <a:t>DW</a:t>
            </a:r>
            <a:r>
              <a:rPr lang="es-ES" sz="2000" dirty="0"/>
              <a:t> ≈ 2 no existe autocorrelación positiva, </a:t>
            </a:r>
            <a:r>
              <a:rPr lang="es-ES" sz="2000" i="1" dirty="0"/>
              <a:t>DW &gt; 2</a:t>
            </a:r>
            <a:r>
              <a:rPr lang="es-ES" sz="2000" dirty="0"/>
              <a:t> existe sospechas de una autocorrelación negativa y si </a:t>
            </a:r>
            <a:r>
              <a:rPr lang="es-ES" sz="2000" i="1" dirty="0"/>
              <a:t>DW &lt; 2 </a:t>
            </a:r>
            <a:r>
              <a:rPr lang="es-ES" sz="2000" dirty="0"/>
              <a:t>existe sospechas de una autocorrelación positiva.</a:t>
            </a:r>
          </a:p>
          <a:p>
            <a:pPr marL="365760" indent="-283464" fontAlgn="auto">
              <a:spcAft>
                <a:spcPts val="0"/>
              </a:spcAft>
              <a:buFont typeface="Wingdings 2"/>
              <a:buNone/>
              <a:defRPr/>
            </a:pPr>
            <a:r>
              <a:rPr lang="es-ES" sz="2200" b="1" dirty="0">
                <a:solidFill>
                  <a:srgbClr val="FF0000"/>
                </a:solidFill>
              </a:rPr>
              <a:t>	Crítica:</a:t>
            </a:r>
          </a:p>
          <a:p>
            <a:pPr marL="365760" indent="-283464" fontAlgn="auto">
              <a:spcAft>
                <a:spcPts val="0"/>
              </a:spcAft>
              <a:buFont typeface="Wingdings 2"/>
              <a:buNone/>
              <a:defRPr/>
            </a:pPr>
            <a:r>
              <a:rPr lang="es-ES" sz="2000" dirty="0"/>
              <a:t>	* Sólo es valido para la autocorrelación de la perturbación autorregresiva de orden 1 (AR(1)).</a:t>
            </a:r>
          </a:p>
          <a:p>
            <a:pPr marL="365760" indent="-283464" fontAlgn="auto">
              <a:spcAft>
                <a:spcPts val="0"/>
              </a:spcAft>
              <a:buFont typeface="Wingdings 2"/>
              <a:buNone/>
              <a:defRPr/>
            </a:pPr>
            <a:r>
              <a:rPr lang="es-ES" sz="2000" dirty="0"/>
              <a:t>	* Requiere de una muestra mínima de 15,  para obtener resultados fiables.</a:t>
            </a:r>
          </a:p>
          <a:p>
            <a:pPr marL="365760" indent="-283464" fontAlgn="auto">
              <a:spcAft>
                <a:spcPts val="0"/>
              </a:spcAft>
              <a:buFont typeface="Wingdings 2"/>
              <a:buNone/>
              <a:defRPr/>
            </a:pPr>
            <a:r>
              <a:rPr lang="es-ES" sz="2000" dirty="0"/>
              <a:t>	* Presenta zonas de indeterminación </a:t>
            </a:r>
          </a:p>
        </p:txBody>
      </p:sp>
      <p:sp>
        <p:nvSpPr>
          <p:cNvPr id="4" name="3 Marcador de pie de página"/>
          <p:cNvSpPr>
            <a:spLocks noGrp="1"/>
          </p:cNvSpPr>
          <p:nvPr>
            <p:ph type="ftr" sz="quarter" idx="11"/>
          </p:nvPr>
        </p:nvSpPr>
        <p:spPr/>
        <p:txBody>
          <a:bodyPr/>
          <a:lstStyle/>
          <a:p>
            <a:pPr>
              <a:defRPr/>
            </a:pPr>
            <a:r>
              <a:rPr lang="es-ES"/>
              <a:t>CESAR ANTUNEZ IRGOIN                                                                     nakatabox@hotmail.com</a:t>
            </a:r>
          </a:p>
        </p:txBody>
      </p:sp>
      <p:graphicFrame>
        <p:nvGraphicFramePr>
          <p:cNvPr id="13314" name="Object 2"/>
          <p:cNvGraphicFramePr>
            <a:graphicFrameLocks noChangeAspect="1"/>
          </p:cNvGraphicFramePr>
          <p:nvPr/>
        </p:nvGraphicFramePr>
        <p:xfrm>
          <a:off x="1071563" y="714375"/>
          <a:ext cx="2322512" cy="425450"/>
        </p:xfrm>
        <a:graphic>
          <a:graphicData uri="http://schemas.openxmlformats.org/presentationml/2006/ole">
            <mc:AlternateContent xmlns:mc="http://schemas.openxmlformats.org/markup-compatibility/2006">
              <mc:Choice xmlns:v="urn:schemas-microsoft-com:vml" Requires="v">
                <p:oleObj spid="_x0000_s13433" name="Ecuación" r:id="rId3" imgW="774360" imgH="228600" progId="Equation.3">
                  <p:embed/>
                </p:oleObj>
              </mc:Choice>
              <mc:Fallback>
                <p:oleObj name="Ecuación" r:id="rId3" imgW="77436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563" y="714375"/>
                        <a:ext cx="2322512"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5" name="Object 3"/>
          <p:cNvGraphicFramePr>
            <a:graphicFrameLocks noChangeAspect="1"/>
          </p:cNvGraphicFramePr>
          <p:nvPr/>
        </p:nvGraphicFramePr>
        <p:xfrm>
          <a:off x="1000125" y="1000125"/>
          <a:ext cx="2587625" cy="425450"/>
        </p:xfrm>
        <a:graphic>
          <a:graphicData uri="http://schemas.openxmlformats.org/presentationml/2006/ole">
            <mc:AlternateContent xmlns:mc="http://schemas.openxmlformats.org/markup-compatibility/2006">
              <mc:Choice xmlns:v="urn:schemas-microsoft-com:vml" Requires="v">
                <p:oleObj spid="_x0000_s13434" name="Ecuación" r:id="rId5" imgW="863280" imgH="228600" progId="Equation.3">
                  <p:embed/>
                </p:oleObj>
              </mc:Choice>
              <mc:Fallback>
                <p:oleObj name="Ecuación" r:id="rId5" imgW="86328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0125" y="1000125"/>
                        <a:ext cx="2587625"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6" name="Object 4"/>
          <p:cNvGraphicFramePr>
            <a:graphicFrameLocks noChangeAspect="1"/>
          </p:cNvGraphicFramePr>
          <p:nvPr/>
        </p:nvGraphicFramePr>
        <p:xfrm>
          <a:off x="1500188" y="1428750"/>
          <a:ext cx="1141412" cy="377825"/>
        </p:xfrm>
        <a:graphic>
          <a:graphicData uri="http://schemas.openxmlformats.org/presentationml/2006/ole">
            <mc:AlternateContent xmlns:mc="http://schemas.openxmlformats.org/markup-compatibility/2006">
              <mc:Choice xmlns:v="urn:schemas-microsoft-com:vml" Requires="v">
                <p:oleObj spid="_x0000_s13435" name="Ecuación" r:id="rId7" imgW="380880" imgH="203040" progId="Equation.3">
                  <p:embed/>
                </p:oleObj>
              </mc:Choice>
              <mc:Fallback>
                <p:oleObj name="Ecuación" r:id="rId7" imgW="380880" imgH="20304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00188" y="1428750"/>
                        <a:ext cx="1141412"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7" name="Object 5"/>
          <p:cNvGraphicFramePr>
            <a:graphicFrameLocks noChangeAspect="1"/>
          </p:cNvGraphicFramePr>
          <p:nvPr/>
        </p:nvGraphicFramePr>
        <p:xfrm>
          <a:off x="1714500" y="1714500"/>
          <a:ext cx="3162300" cy="1571625"/>
        </p:xfrm>
        <a:graphic>
          <a:graphicData uri="http://schemas.openxmlformats.org/presentationml/2006/ole">
            <mc:AlternateContent xmlns:mc="http://schemas.openxmlformats.org/markup-compatibility/2006">
              <mc:Choice xmlns:v="urn:schemas-microsoft-com:vml" Requires="v">
                <p:oleObj spid="_x0000_s13436" name="Ecuación" r:id="rId9" imgW="1511280" imgH="863280" progId="Equation.3">
                  <p:embed/>
                </p:oleObj>
              </mc:Choice>
              <mc:Fallback>
                <p:oleObj name="Ecuación" r:id="rId9" imgW="1511280" imgH="86328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14500" y="1714500"/>
                        <a:ext cx="3162300" cy="157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071563" y="357188"/>
            <a:ext cx="7767637" cy="5857875"/>
          </a:xfrm>
        </p:spPr>
        <p:txBody>
          <a:bodyPr>
            <a:normAutofit/>
          </a:bodyPr>
          <a:lstStyle/>
          <a:p>
            <a:pPr fontAlgn="auto">
              <a:spcAft>
                <a:spcPts val="0"/>
              </a:spcAft>
              <a:buFont typeface="Wingdings 2"/>
              <a:buNone/>
              <a:defRPr/>
            </a:pPr>
            <a:r>
              <a:rPr lang="es-ES" dirty="0">
                <a:solidFill>
                  <a:schemeClr val="accent5">
                    <a:lumMod val="60000"/>
                    <a:lumOff val="40000"/>
                  </a:schemeClr>
                </a:solidFill>
              </a:rPr>
              <a:t>El Estimador por Mínimos Cuadrados Ordinarios (MCO): Minimiza la suma de cuadrados del residuo</a:t>
            </a:r>
          </a:p>
          <a:p>
            <a:pPr fontAlgn="auto">
              <a:spcAft>
                <a:spcPts val="0"/>
              </a:spcAft>
              <a:buFont typeface="Wingdings 2"/>
              <a:buNone/>
              <a:defRPr/>
            </a:pPr>
            <a:endParaRPr lang="es-ES" dirty="0"/>
          </a:p>
        </p:txBody>
      </p:sp>
      <p:sp>
        <p:nvSpPr>
          <p:cNvPr id="4" name="3 Marcador de pie de página"/>
          <p:cNvSpPr>
            <a:spLocks noGrp="1"/>
          </p:cNvSpPr>
          <p:nvPr>
            <p:ph type="ftr" sz="quarter" idx="11"/>
          </p:nvPr>
        </p:nvSpPr>
        <p:spPr/>
        <p:txBody>
          <a:bodyPr/>
          <a:lstStyle/>
          <a:p>
            <a:pPr>
              <a:defRPr/>
            </a:pPr>
            <a:r>
              <a:rPr lang="es-ES"/>
              <a:t>CESAR ANTUNEZ IRGOIN                                                                     nakatabox@hotmail.com</a:t>
            </a:r>
          </a:p>
        </p:txBody>
      </p:sp>
      <p:graphicFrame>
        <p:nvGraphicFramePr>
          <p:cNvPr id="2050" name="Object 2"/>
          <p:cNvGraphicFramePr>
            <a:graphicFrameLocks noChangeAspect="1"/>
          </p:cNvGraphicFramePr>
          <p:nvPr/>
        </p:nvGraphicFramePr>
        <p:xfrm>
          <a:off x="1285875" y="1285875"/>
          <a:ext cx="3000375" cy="587375"/>
        </p:xfrm>
        <a:graphic>
          <a:graphicData uri="http://schemas.openxmlformats.org/presentationml/2006/ole">
            <mc:AlternateContent xmlns:mc="http://schemas.openxmlformats.org/markup-compatibility/2006">
              <mc:Choice xmlns:v="urn:schemas-microsoft-com:vml" Requires="v">
                <p:oleObj spid="_x0000_s2227" name="Ecuación" r:id="rId3" imgW="1587240" imgH="317160" progId="Equation.3">
                  <p:embed/>
                </p:oleObj>
              </mc:Choice>
              <mc:Fallback>
                <p:oleObj name="Ecuación" r:id="rId3" imgW="1587240" imgH="3171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75" y="1285875"/>
                        <a:ext cx="3000375"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3"/>
          <p:cNvGraphicFramePr>
            <a:graphicFrameLocks noChangeAspect="1"/>
          </p:cNvGraphicFramePr>
          <p:nvPr/>
        </p:nvGraphicFramePr>
        <p:xfrm>
          <a:off x="1071563" y="2000250"/>
          <a:ext cx="3749675" cy="2143125"/>
        </p:xfrm>
        <a:graphic>
          <a:graphicData uri="http://schemas.openxmlformats.org/presentationml/2006/ole">
            <mc:AlternateContent xmlns:mc="http://schemas.openxmlformats.org/markup-compatibility/2006">
              <mc:Choice xmlns:v="urn:schemas-microsoft-com:vml" Requires="v">
                <p:oleObj spid="_x0000_s2228" name="Ecuación" r:id="rId5" imgW="1866600" imgH="939600" progId="Equation.3">
                  <p:embed/>
                </p:oleObj>
              </mc:Choice>
              <mc:Fallback>
                <p:oleObj name="Ecuación" r:id="rId5" imgW="1866600" imgH="939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1563" y="2000250"/>
                        <a:ext cx="3749675" cy="214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4"/>
          <p:cNvGraphicFramePr>
            <a:graphicFrameLocks noChangeAspect="1"/>
          </p:cNvGraphicFramePr>
          <p:nvPr/>
        </p:nvGraphicFramePr>
        <p:xfrm>
          <a:off x="5575300" y="1343025"/>
          <a:ext cx="2432050" cy="573088"/>
        </p:xfrm>
        <a:graphic>
          <a:graphicData uri="http://schemas.openxmlformats.org/presentationml/2006/ole">
            <mc:AlternateContent xmlns:mc="http://schemas.openxmlformats.org/markup-compatibility/2006">
              <mc:Choice xmlns:v="urn:schemas-microsoft-com:vml" Requires="v">
                <p:oleObj spid="_x0000_s2229" name="Ecuación" r:id="rId7" imgW="990360" imgH="241200" progId="Equation.3">
                  <p:embed/>
                </p:oleObj>
              </mc:Choice>
              <mc:Fallback>
                <p:oleObj name="Ecuación" r:id="rId7" imgW="990360" imgH="2412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75300" y="1343025"/>
                        <a:ext cx="2432050" cy="57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5"/>
          <p:cNvGraphicFramePr>
            <a:graphicFrameLocks noChangeAspect="1"/>
          </p:cNvGraphicFramePr>
          <p:nvPr/>
        </p:nvGraphicFramePr>
        <p:xfrm>
          <a:off x="1500188" y="4214813"/>
          <a:ext cx="4714875" cy="949325"/>
        </p:xfrm>
        <a:graphic>
          <a:graphicData uri="http://schemas.openxmlformats.org/presentationml/2006/ole">
            <mc:AlternateContent xmlns:mc="http://schemas.openxmlformats.org/markup-compatibility/2006">
              <mc:Choice xmlns:v="urn:schemas-microsoft-com:vml" Requires="v">
                <p:oleObj spid="_x0000_s2230" name="Ecuación" r:id="rId9" imgW="1930320" imgH="469800" progId="Equation.3">
                  <p:embed/>
                </p:oleObj>
              </mc:Choice>
              <mc:Fallback>
                <p:oleObj name="Ecuación" r:id="rId9" imgW="1930320" imgH="4698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00188" y="4214813"/>
                        <a:ext cx="4714875"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4" name="Object 6"/>
          <p:cNvGraphicFramePr>
            <a:graphicFrameLocks noChangeAspect="1"/>
          </p:cNvGraphicFramePr>
          <p:nvPr/>
        </p:nvGraphicFramePr>
        <p:xfrm>
          <a:off x="1428750" y="5357813"/>
          <a:ext cx="4214813" cy="620712"/>
        </p:xfrm>
        <a:graphic>
          <a:graphicData uri="http://schemas.openxmlformats.org/presentationml/2006/ole">
            <mc:AlternateContent xmlns:mc="http://schemas.openxmlformats.org/markup-compatibility/2006">
              <mc:Choice xmlns:v="urn:schemas-microsoft-com:vml" Requires="v">
                <p:oleObj spid="_x0000_s2231" name="Ecuación" r:id="rId11" imgW="1612800" imgH="241200" progId="Equation.3">
                  <p:embed/>
                </p:oleObj>
              </mc:Choice>
              <mc:Fallback>
                <p:oleObj name="Ecuación" r:id="rId11" imgW="1612800" imgH="2412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28750" y="5357813"/>
                        <a:ext cx="4214813" cy="620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5" name="Object 7"/>
          <p:cNvGraphicFramePr>
            <a:graphicFrameLocks noChangeAspect="1"/>
          </p:cNvGraphicFramePr>
          <p:nvPr/>
        </p:nvGraphicFramePr>
        <p:xfrm>
          <a:off x="6286500" y="2209800"/>
          <a:ext cx="1500188" cy="2043113"/>
        </p:xfrm>
        <a:graphic>
          <a:graphicData uri="http://schemas.openxmlformats.org/presentationml/2006/ole">
            <mc:AlternateContent xmlns:mc="http://schemas.openxmlformats.org/markup-compatibility/2006">
              <mc:Choice xmlns:v="urn:schemas-microsoft-com:vml" Requires="v">
                <p:oleObj spid="_x0000_s2232" name="Ecuación" r:id="rId13" imgW="711000" imgH="939600" progId="Equation.3">
                  <p:embed/>
                </p:oleObj>
              </mc:Choice>
              <mc:Fallback>
                <p:oleObj name="Ecuación" r:id="rId13" imgW="711000" imgH="93960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86500" y="2209800"/>
                        <a:ext cx="1500188" cy="204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71500" y="0"/>
            <a:ext cx="8362950" cy="6572250"/>
          </a:xfrm>
        </p:spPr>
        <p:txBody>
          <a:bodyPr>
            <a:normAutofit/>
          </a:bodyPr>
          <a:lstStyle/>
          <a:p>
            <a:pPr marL="365760" indent="-283464" fontAlgn="auto">
              <a:spcAft>
                <a:spcPts val="0"/>
              </a:spcAft>
              <a:buFont typeface="Wingdings 2"/>
              <a:buNone/>
              <a:defRPr/>
            </a:pPr>
            <a:r>
              <a:rPr lang="es-ES" sz="2400" dirty="0">
                <a:solidFill>
                  <a:schemeClr val="accent5">
                    <a:lumMod val="60000"/>
                    <a:lumOff val="40000"/>
                  </a:schemeClr>
                </a:solidFill>
              </a:rPr>
              <a:t>	</a:t>
            </a:r>
            <a:r>
              <a:rPr lang="es-ES" sz="2400" b="1" dirty="0">
                <a:solidFill>
                  <a:schemeClr val="accent5">
                    <a:lumMod val="60000"/>
                    <a:lumOff val="40000"/>
                  </a:schemeClr>
                </a:solidFill>
              </a:rPr>
              <a:t>Prueba de Breusch - Godfrey   </a:t>
            </a:r>
            <a:endParaRPr lang="es-ES" sz="1800" dirty="0">
              <a:solidFill>
                <a:schemeClr val="accent5">
                  <a:lumMod val="60000"/>
                  <a:lumOff val="40000"/>
                </a:schemeClr>
              </a:solidFill>
            </a:endParaRPr>
          </a:p>
          <a:p>
            <a:pPr marL="365760" indent="-283464" fontAlgn="auto">
              <a:spcAft>
                <a:spcPts val="0"/>
              </a:spcAft>
              <a:buFont typeface="Wingdings 2"/>
              <a:buNone/>
              <a:defRPr/>
            </a:pPr>
            <a:r>
              <a:rPr lang="es-ES" sz="1800" b="1" dirty="0">
                <a:solidFill>
                  <a:schemeClr val="accent5">
                    <a:lumMod val="60000"/>
                    <a:lumOff val="40000"/>
                  </a:schemeClr>
                </a:solidFill>
              </a:rPr>
              <a:t>	</a:t>
            </a:r>
            <a:r>
              <a:rPr lang="es-ES" sz="2000" dirty="0"/>
              <a:t>Es un contraste más general que el DW al permitir que la hipótesis alternativa procesos estocásticos más generales de orden p (AR(p)) o medias móviles de orden q (MA(q)), y se puede utilizar en variables endógenas retardadas.</a:t>
            </a:r>
          </a:p>
          <a:p>
            <a:pPr marL="365760" indent="-283464" fontAlgn="auto">
              <a:spcAft>
                <a:spcPts val="0"/>
              </a:spcAft>
              <a:buFont typeface="Wingdings 2"/>
              <a:buNone/>
              <a:defRPr/>
            </a:pPr>
            <a:endParaRPr lang="es-ES" sz="1800" dirty="0"/>
          </a:p>
          <a:p>
            <a:pPr marL="365760" indent="-283464" fontAlgn="auto">
              <a:spcAft>
                <a:spcPts val="0"/>
              </a:spcAft>
              <a:buFont typeface="Wingdings 2"/>
              <a:buNone/>
              <a:defRPr/>
            </a:pPr>
            <a:endParaRPr lang="es-ES" sz="1800" dirty="0"/>
          </a:p>
          <a:p>
            <a:pPr marL="365760" indent="-283464" fontAlgn="auto">
              <a:spcAft>
                <a:spcPts val="0"/>
              </a:spcAft>
              <a:buFont typeface="Wingdings 2"/>
              <a:buNone/>
              <a:defRPr/>
            </a:pPr>
            <a:endParaRPr lang="es-ES" sz="1800" dirty="0"/>
          </a:p>
          <a:p>
            <a:pPr marL="365760" indent="-283464" fontAlgn="auto">
              <a:spcAft>
                <a:spcPts val="0"/>
              </a:spcAft>
              <a:buFont typeface="Wingdings 2"/>
              <a:buNone/>
              <a:defRPr/>
            </a:pPr>
            <a:r>
              <a:rPr lang="es-ES" sz="1800" dirty="0"/>
              <a:t>						   </a:t>
            </a:r>
          </a:p>
          <a:p>
            <a:pPr marL="365760" indent="-283464" fontAlgn="auto">
              <a:spcAft>
                <a:spcPts val="0"/>
              </a:spcAft>
              <a:buFont typeface="Wingdings 2"/>
              <a:buNone/>
              <a:defRPr/>
            </a:pPr>
            <a:r>
              <a:rPr lang="es-ES" sz="1800" dirty="0"/>
              <a:t>						(ausencia de Autocorrelación)</a:t>
            </a:r>
          </a:p>
          <a:p>
            <a:pPr marL="365760" indent="-283464" fontAlgn="auto">
              <a:spcAft>
                <a:spcPts val="0"/>
              </a:spcAft>
              <a:buFont typeface="Wingdings 2"/>
              <a:buNone/>
              <a:defRPr/>
            </a:pPr>
            <a:endParaRPr lang="es-ES" sz="1800" dirty="0"/>
          </a:p>
          <a:p>
            <a:pPr marL="365760" indent="-283464" fontAlgn="auto">
              <a:spcAft>
                <a:spcPts val="0"/>
              </a:spcAft>
              <a:buFont typeface="Wingdings 2"/>
              <a:buNone/>
              <a:defRPr/>
            </a:pPr>
            <a:r>
              <a:rPr lang="es-ES" sz="1800" dirty="0"/>
              <a:t>						AR (r) o MA (r)</a:t>
            </a:r>
          </a:p>
          <a:p>
            <a:pPr marL="365760" indent="-283464" fontAlgn="auto">
              <a:spcAft>
                <a:spcPts val="0"/>
              </a:spcAft>
              <a:buFont typeface="Wingdings 2"/>
              <a:buNone/>
              <a:defRPr/>
            </a:pPr>
            <a:r>
              <a:rPr lang="es-ES" sz="1800" dirty="0"/>
              <a:t>	</a:t>
            </a:r>
          </a:p>
          <a:p>
            <a:pPr marL="365760" indent="-283464" fontAlgn="auto">
              <a:spcAft>
                <a:spcPts val="0"/>
              </a:spcAft>
              <a:buFont typeface="Wingdings 2"/>
              <a:buNone/>
              <a:defRPr/>
            </a:pPr>
            <a:r>
              <a:rPr lang="es-ES" sz="1800" dirty="0"/>
              <a:t>	</a:t>
            </a:r>
          </a:p>
          <a:p>
            <a:pPr marL="365760" indent="-283464" fontAlgn="auto">
              <a:spcAft>
                <a:spcPts val="0"/>
              </a:spcAft>
              <a:buFont typeface="Wingdings 2"/>
              <a:buNone/>
              <a:defRPr/>
            </a:pPr>
            <a:r>
              <a:rPr lang="es-ES" sz="1800" dirty="0"/>
              <a:t>	</a:t>
            </a:r>
            <a:r>
              <a:rPr lang="es-ES" sz="2000" dirty="0"/>
              <a:t>Prueba: En la ventana de resultados  </a:t>
            </a:r>
            <a:r>
              <a:rPr lang="es-ES" sz="2000" dirty="0">
                <a:solidFill>
                  <a:srgbClr val="92D050"/>
                </a:solidFill>
              </a:rPr>
              <a:t>View/Residual Diagnostics/ Serial Correlation LM Test… teclea 2 rezagos (Lags)</a:t>
            </a:r>
          </a:p>
        </p:txBody>
      </p:sp>
      <p:sp>
        <p:nvSpPr>
          <p:cNvPr id="4" name="3 Marcador de pie de página"/>
          <p:cNvSpPr>
            <a:spLocks noGrp="1"/>
          </p:cNvSpPr>
          <p:nvPr>
            <p:ph type="ftr" sz="quarter" idx="11"/>
          </p:nvPr>
        </p:nvSpPr>
        <p:spPr/>
        <p:txBody>
          <a:bodyPr/>
          <a:lstStyle/>
          <a:p>
            <a:pPr>
              <a:defRPr/>
            </a:pPr>
            <a:r>
              <a:rPr lang="es-ES"/>
              <a:t>CESAR ANTUNEZ IRGOIN                                                                     nakatabox@hotmail.com</a:t>
            </a:r>
          </a:p>
        </p:txBody>
      </p:sp>
      <p:graphicFrame>
        <p:nvGraphicFramePr>
          <p:cNvPr id="14338" name="Object 3"/>
          <p:cNvGraphicFramePr>
            <a:graphicFrameLocks noChangeAspect="1"/>
          </p:cNvGraphicFramePr>
          <p:nvPr/>
        </p:nvGraphicFramePr>
        <p:xfrm>
          <a:off x="1071563" y="1785938"/>
          <a:ext cx="2322512" cy="425450"/>
        </p:xfrm>
        <a:graphic>
          <a:graphicData uri="http://schemas.openxmlformats.org/presentationml/2006/ole">
            <mc:AlternateContent xmlns:mc="http://schemas.openxmlformats.org/markup-compatibility/2006">
              <mc:Choice xmlns:v="urn:schemas-microsoft-com:vml" Requires="v">
                <p:oleObj spid="_x0000_s14516" name="Ecuación" r:id="rId3" imgW="774360" imgH="228600" progId="Equation.3">
                  <p:embed/>
                </p:oleObj>
              </mc:Choice>
              <mc:Fallback>
                <p:oleObj name="Ecuación" r:id="rId3" imgW="77436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563" y="1785938"/>
                        <a:ext cx="2322512"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39" name="Object 4"/>
          <p:cNvGraphicFramePr>
            <a:graphicFrameLocks noChangeAspect="1"/>
          </p:cNvGraphicFramePr>
          <p:nvPr/>
        </p:nvGraphicFramePr>
        <p:xfrm>
          <a:off x="1000125" y="2214563"/>
          <a:ext cx="5929313" cy="425450"/>
        </p:xfrm>
        <a:graphic>
          <a:graphicData uri="http://schemas.openxmlformats.org/presentationml/2006/ole">
            <mc:AlternateContent xmlns:mc="http://schemas.openxmlformats.org/markup-compatibility/2006">
              <mc:Choice xmlns:v="urn:schemas-microsoft-com:vml" Requires="v">
                <p:oleObj spid="_x0000_s14517" name="Ecuación" r:id="rId5" imgW="2133360" imgH="228600" progId="Equation.3">
                  <p:embed/>
                </p:oleObj>
              </mc:Choice>
              <mc:Fallback>
                <p:oleObj name="Ecuación" r:id="rId5" imgW="2133360" imgH="228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0125" y="2214563"/>
                        <a:ext cx="5929313"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0" name="Object 5"/>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4518" name="Ecuación" r:id="rId7" imgW="114120" imgH="215640" progId="Equation.3">
                  <p:embed/>
                </p:oleObj>
              </mc:Choice>
              <mc:Fallback>
                <p:oleObj name="Ecuación" r:id="rId7" imgW="114120" imgH="21564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1" name="Object 7"/>
          <p:cNvGraphicFramePr>
            <a:graphicFrameLocks noChangeAspect="1"/>
          </p:cNvGraphicFramePr>
          <p:nvPr/>
        </p:nvGraphicFramePr>
        <p:xfrm>
          <a:off x="1000125" y="3071813"/>
          <a:ext cx="3856038" cy="425450"/>
        </p:xfrm>
        <a:graphic>
          <a:graphicData uri="http://schemas.openxmlformats.org/presentationml/2006/ole">
            <mc:AlternateContent xmlns:mc="http://schemas.openxmlformats.org/markup-compatibility/2006">
              <mc:Choice xmlns:v="urn:schemas-microsoft-com:vml" Requires="v">
                <p:oleObj spid="_x0000_s14519" name="Ecuación" r:id="rId9" imgW="1562040" imgH="228600" progId="Equation.3">
                  <p:embed/>
                </p:oleObj>
              </mc:Choice>
              <mc:Fallback>
                <p:oleObj name="Ecuación" r:id="rId9" imgW="1562040" imgH="2286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0125" y="3071813"/>
                        <a:ext cx="3856038"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2" name="Object 8"/>
          <p:cNvGraphicFramePr>
            <a:graphicFrameLocks noChangeAspect="1"/>
          </p:cNvGraphicFramePr>
          <p:nvPr/>
        </p:nvGraphicFramePr>
        <p:xfrm>
          <a:off x="1000125" y="3786188"/>
          <a:ext cx="3825875" cy="401637"/>
        </p:xfrm>
        <a:graphic>
          <a:graphicData uri="http://schemas.openxmlformats.org/presentationml/2006/ole">
            <mc:AlternateContent xmlns:mc="http://schemas.openxmlformats.org/markup-compatibility/2006">
              <mc:Choice xmlns:v="urn:schemas-microsoft-com:vml" Requires="v">
                <p:oleObj spid="_x0000_s14520" name="Ecuación" r:id="rId11" imgW="1549080" imgH="215640" progId="Equation.3">
                  <p:embed/>
                </p:oleObj>
              </mc:Choice>
              <mc:Fallback>
                <p:oleObj name="Ecuación" r:id="rId11" imgW="1549080" imgH="21564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00125" y="3786188"/>
                        <a:ext cx="3825875" cy="401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3" name="Object 9"/>
          <p:cNvGraphicFramePr>
            <a:graphicFrameLocks noChangeAspect="1"/>
          </p:cNvGraphicFramePr>
          <p:nvPr/>
        </p:nvGraphicFramePr>
        <p:xfrm>
          <a:off x="2000250" y="4214813"/>
          <a:ext cx="2428875" cy="500062"/>
        </p:xfrm>
        <a:graphic>
          <a:graphicData uri="http://schemas.openxmlformats.org/presentationml/2006/ole">
            <mc:AlternateContent xmlns:mc="http://schemas.openxmlformats.org/markup-compatibility/2006">
              <mc:Choice xmlns:v="urn:schemas-microsoft-com:vml" Requires="v">
                <p:oleObj spid="_x0000_s14521" name="Ecuación" r:id="rId13" imgW="1104840" imgH="228600" progId="Equation.3">
                  <p:embed/>
                </p:oleObj>
              </mc:Choice>
              <mc:Fallback>
                <p:oleObj name="Ecuación" r:id="rId13" imgW="1104840" imgH="22860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00250" y="4214813"/>
                        <a:ext cx="2428875"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4346" name="12 Imagen" descr="5.bmp"/>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571625" y="5572125"/>
            <a:ext cx="6286500" cy="714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63" y="357188"/>
            <a:ext cx="6858000" cy="57864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 name="3 Marcador de pie de página"/>
          <p:cNvSpPr>
            <a:spLocks noGrp="1"/>
          </p:cNvSpPr>
          <p:nvPr>
            <p:ph type="ftr" sz="quarter" idx="11"/>
          </p:nvPr>
        </p:nvSpPr>
        <p:spPr/>
        <p:txBody>
          <a:bodyPr/>
          <a:lstStyle/>
          <a:p>
            <a:pPr>
              <a:defRPr/>
            </a:pPr>
            <a:r>
              <a:rPr lang="es-ES"/>
              <a:t>CESAR ANTUNEZ IRGOIN                                                                     nakatabox@hotmail.com</a:t>
            </a:r>
          </a:p>
        </p:txBody>
      </p:sp>
      <p:sp>
        <p:nvSpPr>
          <p:cNvPr id="9" name="2 Rectángulo redondeado"/>
          <p:cNvSpPr/>
          <p:nvPr/>
        </p:nvSpPr>
        <p:spPr>
          <a:xfrm>
            <a:off x="7767638" y="1357313"/>
            <a:ext cx="704850" cy="282575"/>
          </a:xfrm>
          <a:prstGeom prst="roundRect">
            <a:avLst/>
          </a:prstGeom>
          <a:solidFill>
            <a:schemeClr val="accent1">
              <a:alpha val="0"/>
            </a:schemeClr>
          </a:solidFill>
          <a:ln>
            <a:solidFill>
              <a:schemeClr val="accent1">
                <a:shade val="5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fontAlgn="auto">
              <a:spcBef>
                <a:spcPts val="0"/>
              </a:spcBef>
              <a:spcAft>
                <a:spcPts val="0"/>
              </a:spcAft>
              <a:defRPr/>
            </a:pPr>
            <a:endParaRPr lang="es-ES"/>
          </a:p>
        </p:txBody>
      </p:sp>
      <p:sp>
        <p:nvSpPr>
          <p:cNvPr id="10" name="3 Llamada rectangular redondeada"/>
          <p:cNvSpPr/>
          <p:nvPr/>
        </p:nvSpPr>
        <p:spPr>
          <a:xfrm>
            <a:off x="4643438" y="2143125"/>
            <a:ext cx="3790950" cy="1000125"/>
          </a:xfrm>
          <a:prstGeom prst="wedgeRoundRectCallout">
            <a:avLst>
              <a:gd name="adj1" fmla="val 49861"/>
              <a:gd name="adj2" fmla="val -99804"/>
              <a:gd name="adj3" fmla="val 16667"/>
            </a:avLst>
          </a:prstGeom>
          <a:ln/>
        </p:spPr>
        <p:style>
          <a:lnRef idx="2">
            <a:schemeClr val="accent2"/>
          </a:lnRef>
          <a:fillRef idx="1">
            <a:schemeClr val="lt1"/>
          </a:fillRef>
          <a:effectRef idx="0">
            <a:schemeClr val="accent2"/>
          </a:effectRef>
          <a:fontRef idx="minor">
            <a:schemeClr val="dk1"/>
          </a:fontRef>
        </p:style>
        <p:txBody>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fontAlgn="auto">
              <a:spcBef>
                <a:spcPts val="0"/>
              </a:spcBef>
              <a:spcAft>
                <a:spcPts val="0"/>
              </a:spcAft>
              <a:defRPr/>
            </a:pPr>
            <a:r>
              <a:rPr lang="es-ES" dirty="0"/>
              <a:t>Por tener un probabilidad muy baja 0% (menor de 5%) se rechaza la hipótesis nula de </a:t>
            </a:r>
            <a:r>
              <a:rPr lang="es-ES" dirty="0" err="1"/>
              <a:t>incorrelación</a:t>
            </a:r>
            <a:r>
              <a:rPr lang="es-ES" dirty="0"/>
              <a:t>.</a:t>
            </a:r>
          </a:p>
          <a:p>
            <a:pPr fontAlgn="auto">
              <a:spcBef>
                <a:spcPts val="0"/>
              </a:spcBef>
              <a:spcAft>
                <a:spcPts val="0"/>
              </a:spcAft>
              <a:defRPr/>
            </a:pPr>
            <a:r>
              <a:rPr lang="es-ES" dirty="0"/>
              <a:t>Por lo que el modelo presenta autocorrelación de 2 orden (AR(2))</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71500" y="214313"/>
            <a:ext cx="8286750" cy="5962650"/>
          </a:xfrm>
        </p:spPr>
        <p:txBody>
          <a:bodyPr>
            <a:normAutofit/>
          </a:bodyPr>
          <a:lstStyle/>
          <a:p>
            <a:pPr marL="365760" indent="-283464" fontAlgn="auto">
              <a:spcAft>
                <a:spcPts val="0"/>
              </a:spcAft>
              <a:buFont typeface="Wingdings 2"/>
              <a:buNone/>
              <a:defRPr/>
            </a:pPr>
            <a:r>
              <a:rPr lang="es-ES" sz="2000" b="1" dirty="0">
                <a:solidFill>
                  <a:schemeClr val="accent5">
                    <a:lumMod val="60000"/>
                    <a:lumOff val="40000"/>
                  </a:schemeClr>
                </a:solidFill>
              </a:rPr>
              <a:t>	 </a:t>
            </a:r>
            <a:r>
              <a:rPr lang="es-ES" sz="2400" b="1" dirty="0">
                <a:solidFill>
                  <a:schemeClr val="accent5">
                    <a:lumMod val="60000"/>
                    <a:lumOff val="40000"/>
                  </a:schemeClr>
                </a:solidFill>
              </a:rPr>
              <a:t>Test de </a:t>
            </a:r>
            <a:r>
              <a:rPr lang="es-ES" sz="2400" b="1" dirty="0" err="1">
                <a:solidFill>
                  <a:schemeClr val="accent5">
                    <a:lumMod val="60000"/>
                    <a:lumOff val="40000"/>
                  </a:schemeClr>
                </a:solidFill>
              </a:rPr>
              <a:t>Ljung</a:t>
            </a:r>
            <a:r>
              <a:rPr lang="es-ES" sz="2400" b="1" dirty="0">
                <a:solidFill>
                  <a:schemeClr val="accent5">
                    <a:lumMod val="60000"/>
                    <a:lumOff val="40000"/>
                  </a:schemeClr>
                </a:solidFill>
              </a:rPr>
              <a:t> – Box y Box – Pierce</a:t>
            </a:r>
            <a:endParaRPr lang="es-ES" sz="1800" dirty="0"/>
          </a:p>
          <a:p>
            <a:pPr marL="365760" indent="-283464" fontAlgn="auto">
              <a:spcAft>
                <a:spcPts val="0"/>
              </a:spcAft>
              <a:buFont typeface="Wingdings 2"/>
              <a:buNone/>
              <a:defRPr/>
            </a:pPr>
            <a:r>
              <a:rPr lang="es-ES" sz="1800" b="1" dirty="0">
                <a:solidFill>
                  <a:schemeClr val="accent5">
                    <a:lumMod val="60000"/>
                    <a:lumOff val="40000"/>
                  </a:schemeClr>
                </a:solidFill>
              </a:rPr>
              <a:t>	 </a:t>
            </a:r>
            <a:r>
              <a:rPr lang="es-ES" sz="1800" dirty="0"/>
              <a:t>Este test utiliza el coeficiente de correlación simple y sólo puede ser aplicado cuando el conjunto  de variables </a:t>
            </a:r>
            <a:r>
              <a:rPr lang="es-ES" sz="1600" dirty="0"/>
              <a:t>explicativas</a:t>
            </a:r>
            <a:r>
              <a:rPr lang="es-ES" sz="1800" dirty="0"/>
              <a:t> son todas exógenas.</a:t>
            </a:r>
          </a:p>
          <a:p>
            <a:pPr marL="365760" indent="-283464" fontAlgn="auto">
              <a:spcAft>
                <a:spcPts val="0"/>
              </a:spcAft>
              <a:buFont typeface="Wingdings 2"/>
              <a:buNone/>
              <a:defRPr/>
            </a:pPr>
            <a:r>
              <a:rPr lang="es-ES" sz="1800" dirty="0"/>
              <a:t>	</a:t>
            </a:r>
            <a:r>
              <a:rPr lang="es-ES" sz="1800" b="1" dirty="0"/>
              <a:t>Test Box - Pierce: </a:t>
            </a:r>
          </a:p>
          <a:p>
            <a:pPr marL="365760" indent="-283464" fontAlgn="auto">
              <a:spcAft>
                <a:spcPts val="0"/>
              </a:spcAft>
              <a:buFont typeface="Wingdings 2"/>
              <a:buNone/>
              <a:defRPr/>
            </a:pPr>
            <a:endParaRPr lang="es-ES" sz="1800" b="1" dirty="0"/>
          </a:p>
          <a:p>
            <a:pPr marL="365760" indent="-283464" fontAlgn="auto">
              <a:spcAft>
                <a:spcPts val="0"/>
              </a:spcAft>
              <a:buFont typeface="Wingdings 2"/>
              <a:buNone/>
              <a:defRPr/>
            </a:pPr>
            <a:endParaRPr lang="es-ES" sz="1800" b="1" dirty="0"/>
          </a:p>
          <a:p>
            <a:pPr marL="365760" indent="-283464" fontAlgn="auto">
              <a:spcAft>
                <a:spcPts val="0"/>
              </a:spcAft>
              <a:buFont typeface="Wingdings 2"/>
              <a:buNone/>
              <a:defRPr/>
            </a:pPr>
            <a:r>
              <a:rPr lang="es-ES" sz="1800" b="1" dirty="0"/>
              <a:t>	</a:t>
            </a:r>
            <a:r>
              <a:rPr lang="es-ES" sz="1800" b="1" dirty="0" err="1"/>
              <a:t>Ljung</a:t>
            </a:r>
            <a:r>
              <a:rPr lang="es-ES" sz="1800" b="1" dirty="0"/>
              <a:t> presenta un refinamiento a la formula anterior:</a:t>
            </a:r>
          </a:p>
          <a:p>
            <a:pPr marL="365760" indent="-283464" fontAlgn="auto">
              <a:spcAft>
                <a:spcPts val="0"/>
              </a:spcAft>
              <a:buFont typeface="Wingdings 2"/>
              <a:buNone/>
              <a:defRPr/>
            </a:pPr>
            <a:endParaRPr lang="es-ES" sz="1800" b="1" dirty="0"/>
          </a:p>
          <a:p>
            <a:pPr marL="365760" indent="-283464" fontAlgn="auto">
              <a:spcAft>
                <a:spcPts val="0"/>
              </a:spcAft>
              <a:buFont typeface="Wingdings 2"/>
              <a:buNone/>
              <a:defRPr/>
            </a:pPr>
            <a:endParaRPr lang="es-ES" sz="1800" b="1" dirty="0"/>
          </a:p>
          <a:p>
            <a:pPr marL="365760" indent="-283464" fontAlgn="auto">
              <a:spcAft>
                <a:spcPts val="0"/>
              </a:spcAft>
              <a:buFont typeface="Wingdings 2"/>
              <a:buNone/>
              <a:defRPr/>
            </a:pPr>
            <a:r>
              <a:rPr lang="es-ES" sz="1800" b="1" dirty="0"/>
              <a:t>	</a:t>
            </a:r>
          </a:p>
          <a:p>
            <a:pPr marL="365760" indent="-283464" fontAlgn="auto">
              <a:spcAft>
                <a:spcPts val="0"/>
              </a:spcAft>
              <a:buFont typeface="Wingdings 2"/>
              <a:buNone/>
              <a:defRPr/>
            </a:pPr>
            <a:r>
              <a:rPr lang="es-ES" sz="1800" b="1" dirty="0"/>
              <a:t>	</a:t>
            </a:r>
            <a:r>
              <a:rPr lang="es-ES" sz="2000" dirty="0"/>
              <a:t>Donde :   r </a:t>
            </a:r>
            <a:r>
              <a:rPr lang="es-ES" sz="1400" dirty="0"/>
              <a:t>i  </a:t>
            </a:r>
            <a:r>
              <a:rPr lang="es-ES" sz="2000" dirty="0"/>
              <a:t>: Es el coeficiente de autocorrelación simple</a:t>
            </a:r>
            <a:endParaRPr lang="es-ES" sz="1800" dirty="0"/>
          </a:p>
          <a:p>
            <a:pPr marL="365760" indent="-283464" algn="ctr" fontAlgn="auto">
              <a:spcAft>
                <a:spcPts val="0"/>
              </a:spcAft>
              <a:buFont typeface="Wingdings 2"/>
              <a:buNone/>
              <a:defRPr/>
            </a:pPr>
            <a:endParaRPr lang="es-ES" sz="1800" b="1" dirty="0"/>
          </a:p>
          <a:p>
            <a:pPr marL="365760" indent="-283464" algn="ctr" fontAlgn="auto">
              <a:spcAft>
                <a:spcPts val="0"/>
              </a:spcAft>
              <a:buFont typeface="Wingdings 2"/>
              <a:buNone/>
              <a:defRPr/>
            </a:pPr>
            <a:endParaRPr lang="es-ES" sz="1800" dirty="0"/>
          </a:p>
          <a:p>
            <a:pPr marL="365760" indent="-283464" fontAlgn="auto">
              <a:spcAft>
                <a:spcPts val="0"/>
              </a:spcAft>
              <a:buFont typeface="Wingdings 2"/>
              <a:buNone/>
              <a:defRPr/>
            </a:pPr>
            <a:r>
              <a:rPr lang="es-ES" sz="1800" b="1" dirty="0"/>
              <a:t>					</a:t>
            </a:r>
          </a:p>
          <a:p>
            <a:pPr marL="365760" indent="-283464" fontAlgn="auto">
              <a:spcAft>
                <a:spcPts val="0"/>
              </a:spcAft>
              <a:buFont typeface="Wingdings 2"/>
              <a:buNone/>
              <a:defRPr/>
            </a:pPr>
            <a:r>
              <a:rPr lang="es-ES" sz="2000" dirty="0"/>
              <a:t>	</a:t>
            </a:r>
          </a:p>
        </p:txBody>
      </p:sp>
      <p:sp>
        <p:nvSpPr>
          <p:cNvPr id="4" name="3 Marcador de pie de página"/>
          <p:cNvSpPr>
            <a:spLocks noGrp="1"/>
          </p:cNvSpPr>
          <p:nvPr>
            <p:ph type="ftr" sz="quarter" idx="11"/>
          </p:nvPr>
        </p:nvSpPr>
        <p:spPr/>
        <p:txBody>
          <a:bodyPr/>
          <a:lstStyle/>
          <a:p>
            <a:pPr>
              <a:defRPr/>
            </a:pPr>
            <a:r>
              <a:rPr lang="es-ES"/>
              <a:t>CESAR ANTUNEZ IRGOIN                                                                     nakatabox@hotmail.com</a:t>
            </a:r>
          </a:p>
        </p:txBody>
      </p:sp>
      <p:graphicFrame>
        <p:nvGraphicFramePr>
          <p:cNvPr id="15362" name="Object 2"/>
          <p:cNvGraphicFramePr>
            <a:graphicFrameLocks noChangeAspect="1"/>
          </p:cNvGraphicFramePr>
          <p:nvPr/>
        </p:nvGraphicFramePr>
        <p:xfrm>
          <a:off x="3286125" y="1285875"/>
          <a:ext cx="2286000" cy="928688"/>
        </p:xfrm>
        <a:graphic>
          <a:graphicData uri="http://schemas.openxmlformats.org/presentationml/2006/ole">
            <mc:AlternateContent xmlns:mc="http://schemas.openxmlformats.org/markup-compatibility/2006">
              <mc:Choice xmlns:v="urn:schemas-microsoft-com:vml" Requires="v">
                <p:oleObj spid="_x0000_s15452" name="Ecuación" r:id="rId3" imgW="1054080" imgH="431640" progId="Equation.3">
                  <p:embed/>
                </p:oleObj>
              </mc:Choice>
              <mc:Fallback>
                <p:oleObj name="Ecuación" r:id="rId3" imgW="1054080" imgH="431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6125" y="1285875"/>
                        <a:ext cx="2286000" cy="928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3" name="Object 3"/>
          <p:cNvGraphicFramePr>
            <a:graphicFrameLocks noChangeAspect="1"/>
          </p:cNvGraphicFramePr>
          <p:nvPr/>
        </p:nvGraphicFramePr>
        <p:xfrm>
          <a:off x="3286125" y="2857500"/>
          <a:ext cx="2714625" cy="650875"/>
        </p:xfrm>
        <a:graphic>
          <a:graphicData uri="http://schemas.openxmlformats.org/presentationml/2006/ole">
            <mc:AlternateContent xmlns:mc="http://schemas.openxmlformats.org/markup-compatibility/2006">
              <mc:Choice xmlns:v="urn:schemas-microsoft-com:vml" Requires="v">
                <p:oleObj spid="_x0000_s15453" name="Ecuación" r:id="rId5" imgW="1625400" imgH="444240" progId="Equation.3">
                  <p:embed/>
                </p:oleObj>
              </mc:Choice>
              <mc:Fallback>
                <p:oleObj name="Ecuación" r:id="rId5" imgW="1625400" imgH="44424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6125" y="2857500"/>
                        <a:ext cx="2714625"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4" name="Object 4"/>
          <p:cNvGraphicFramePr>
            <a:graphicFrameLocks noChangeAspect="1"/>
          </p:cNvGraphicFramePr>
          <p:nvPr/>
        </p:nvGraphicFramePr>
        <p:xfrm>
          <a:off x="3500438" y="4143375"/>
          <a:ext cx="2214562" cy="1643063"/>
        </p:xfrm>
        <a:graphic>
          <a:graphicData uri="http://schemas.openxmlformats.org/presentationml/2006/ole">
            <mc:AlternateContent xmlns:mc="http://schemas.openxmlformats.org/markup-compatibility/2006">
              <mc:Choice xmlns:v="urn:schemas-microsoft-com:vml" Requires="v">
                <p:oleObj spid="_x0000_s15454" name="Ecuación" r:id="rId7" imgW="812520" imgH="838080" progId="Equation.3">
                  <p:embed/>
                </p:oleObj>
              </mc:Choice>
              <mc:Fallback>
                <p:oleObj name="Ecuación" r:id="rId7" imgW="812520" imgH="83808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0438" y="4143375"/>
                        <a:ext cx="2214562" cy="1643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ES"/>
              <a:t>CESAR ANTUNEZ IRGOIN                                                                     nakatabox@hotmail.com</a:t>
            </a:r>
          </a:p>
        </p:txBody>
      </p:sp>
      <p:sp>
        <p:nvSpPr>
          <p:cNvPr id="6" name="5 Marcador de contenido"/>
          <p:cNvSpPr>
            <a:spLocks noGrp="1"/>
          </p:cNvSpPr>
          <p:nvPr>
            <p:ph idx="1"/>
          </p:nvPr>
        </p:nvSpPr>
        <p:spPr>
          <a:xfrm>
            <a:off x="571500" y="0"/>
            <a:ext cx="8362950" cy="2071688"/>
          </a:xfrm>
        </p:spPr>
        <p:txBody>
          <a:bodyPr>
            <a:normAutofit lnSpcReduction="10000"/>
          </a:bodyPr>
          <a:lstStyle/>
          <a:p>
            <a:pPr marL="365760" indent="-283464" fontAlgn="auto">
              <a:spcAft>
                <a:spcPts val="0"/>
              </a:spcAft>
              <a:buFont typeface="Wingdings 2"/>
              <a:buNone/>
              <a:defRPr/>
            </a:pPr>
            <a:r>
              <a:rPr lang="es-ES" sz="2000" dirty="0"/>
              <a:t>	</a:t>
            </a:r>
            <a:r>
              <a:rPr lang="es-ES" sz="2400" b="1" dirty="0">
                <a:solidFill>
                  <a:schemeClr val="accent5">
                    <a:lumMod val="60000"/>
                    <a:lumOff val="40000"/>
                  </a:schemeClr>
                </a:solidFill>
              </a:rPr>
              <a:t>Correlograma: </a:t>
            </a:r>
            <a:r>
              <a:rPr lang="es-ES" sz="1800" dirty="0"/>
              <a:t> </a:t>
            </a:r>
            <a:r>
              <a:rPr lang="es-ES" sz="2000" dirty="0"/>
              <a:t>Es otra forma de identificar la autocorrelación de orden p.</a:t>
            </a:r>
          </a:p>
          <a:p>
            <a:pPr marL="365760" indent="-283464" fontAlgn="auto">
              <a:spcAft>
                <a:spcPts val="0"/>
              </a:spcAft>
              <a:buFont typeface="Wingdings 2"/>
              <a:buNone/>
              <a:defRPr/>
            </a:pPr>
            <a:r>
              <a:rPr lang="es-ES" sz="2000" dirty="0"/>
              <a:t>	En la ventana de resultados View/ Residual Diagnostics/ </a:t>
            </a:r>
            <a:r>
              <a:rPr lang="es-ES" sz="2000" dirty="0" err="1"/>
              <a:t>Correlogram</a:t>
            </a:r>
            <a:r>
              <a:rPr lang="es-ES" sz="2000" dirty="0"/>
              <a:t>- q </a:t>
            </a:r>
            <a:r>
              <a:rPr lang="es-ES" sz="2000" dirty="0" err="1"/>
              <a:t>stadistis</a:t>
            </a:r>
            <a:r>
              <a:rPr lang="es-ES" sz="2000" dirty="0"/>
              <a:t>.</a:t>
            </a:r>
          </a:p>
          <a:p>
            <a:pPr marL="365760" indent="-283464" fontAlgn="auto">
              <a:spcAft>
                <a:spcPts val="0"/>
              </a:spcAft>
              <a:buFont typeface="Wingdings 2"/>
              <a:buNone/>
              <a:defRPr/>
            </a:pPr>
            <a:r>
              <a:rPr lang="es-ES" sz="2000" dirty="0"/>
              <a:t>	En el cuadro de dialogo que aparece seleccionamos sin transformar (</a:t>
            </a:r>
            <a:r>
              <a:rPr lang="es-ES" sz="2000" dirty="0" err="1"/>
              <a:t>Level</a:t>
            </a:r>
            <a:r>
              <a:rPr lang="es-ES" sz="2000" dirty="0"/>
              <a:t>) y el número de rezagos 22 (</a:t>
            </a:r>
            <a:r>
              <a:rPr lang="es-ES" sz="2000" dirty="0" err="1"/>
              <a:t>Lag</a:t>
            </a:r>
            <a:r>
              <a:rPr lang="es-ES" sz="2000" dirty="0"/>
              <a:t> </a:t>
            </a:r>
            <a:r>
              <a:rPr lang="es-ES" sz="2000" dirty="0" err="1"/>
              <a:t>Specification</a:t>
            </a:r>
            <a:r>
              <a:rPr lang="es-ES" sz="2000" dirty="0"/>
              <a:t>)</a:t>
            </a:r>
            <a:endParaRPr lang="es-ES" sz="2400" dirty="0"/>
          </a:p>
        </p:txBody>
      </p:sp>
      <p:pic>
        <p:nvPicPr>
          <p:cNvPr id="501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938" y="2143125"/>
            <a:ext cx="5786437" cy="1714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50181" name="9 Imagen" descr="7.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71875" y="4214813"/>
            <a:ext cx="2081213" cy="17859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2 Marcador de contenido"/>
          <p:cNvSpPr>
            <a:spLocks noGrp="1"/>
          </p:cNvSpPr>
          <p:nvPr>
            <p:ph idx="1"/>
          </p:nvPr>
        </p:nvSpPr>
        <p:spPr>
          <a:xfrm>
            <a:off x="5786438" y="357188"/>
            <a:ext cx="3148012" cy="5500687"/>
          </a:xfrm>
        </p:spPr>
        <p:txBody>
          <a:bodyPr/>
          <a:lstStyle/>
          <a:p>
            <a:r>
              <a:rPr lang="es-ES" altLang="es-PE" sz="2000" dirty="0"/>
              <a:t>Las banda esta del correlograma están representada por :</a:t>
            </a:r>
          </a:p>
          <a:p>
            <a:endParaRPr lang="es-ES" altLang="es-PE" sz="2000" dirty="0"/>
          </a:p>
          <a:p>
            <a:endParaRPr lang="es-ES" altLang="es-PE" sz="2000" dirty="0"/>
          </a:p>
          <a:p>
            <a:endParaRPr lang="es-ES" altLang="es-PE" sz="2000" dirty="0"/>
          </a:p>
          <a:p>
            <a:r>
              <a:rPr lang="es-ES" altLang="es-PE" sz="2000" dirty="0"/>
              <a:t>  = ± 0.2341los valores que sean iguales o mayor ha este valor nos indicara el orden de AR(r).</a:t>
            </a:r>
          </a:p>
          <a:p>
            <a:endParaRPr lang="es-ES" altLang="es-PE" sz="2000" dirty="0"/>
          </a:p>
          <a:p>
            <a:endParaRPr lang="es-ES" altLang="es-PE" sz="2000" dirty="0"/>
          </a:p>
        </p:txBody>
      </p:sp>
      <p:sp>
        <p:nvSpPr>
          <p:cNvPr id="4" name="3 Marcador de pie de página"/>
          <p:cNvSpPr>
            <a:spLocks noGrp="1"/>
          </p:cNvSpPr>
          <p:nvPr>
            <p:ph type="ftr" sz="quarter" idx="11"/>
          </p:nvPr>
        </p:nvSpPr>
        <p:spPr/>
        <p:txBody>
          <a:bodyPr/>
          <a:lstStyle/>
          <a:p>
            <a:pPr>
              <a:defRPr/>
            </a:pPr>
            <a:r>
              <a:rPr lang="es-ES"/>
              <a:t>CESAR ANTUNEZ IRGOIN                                                                     nakatabox@hotmail.com</a:t>
            </a:r>
          </a:p>
        </p:txBody>
      </p:sp>
      <p:pic>
        <p:nvPicPr>
          <p:cNvPr id="1638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438" y="428625"/>
            <a:ext cx="4929187" cy="56435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2 Rectángulo redondeado"/>
          <p:cNvSpPr/>
          <p:nvPr/>
        </p:nvSpPr>
        <p:spPr>
          <a:xfrm>
            <a:off x="4500563" y="2071688"/>
            <a:ext cx="500062" cy="428625"/>
          </a:xfrm>
          <a:prstGeom prst="roundRect">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fontAlgn="auto">
              <a:spcBef>
                <a:spcPts val="0"/>
              </a:spcBef>
              <a:spcAft>
                <a:spcPts val="0"/>
              </a:spcAft>
              <a:defRPr/>
            </a:pPr>
            <a:endParaRPr lang="es-ES"/>
          </a:p>
        </p:txBody>
      </p:sp>
      <p:graphicFrame>
        <p:nvGraphicFramePr>
          <p:cNvPr id="16386" name="Object 2"/>
          <p:cNvGraphicFramePr>
            <a:graphicFrameLocks noChangeAspect="1"/>
          </p:cNvGraphicFramePr>
          <p:nvPr/>
        </p:nvGraphicFramePr>
        <p:xfrm>
          <a:off x="6429375" y="1428750"/>
          <a:ext cx="1857375" cy="785813"/>
        </p:xfrm>
        <a:graphic>
          <a:graphicData uri="http://schemas.openxmlformats.org/presentationml/2006/ole">
            <mc:AlternateContent xmlns:mc="http://schemas.openxmlformats.org/markup-compatibility/2006">
              <mc:Choice xmlns:v="urn:schemas-microsoft-com:vml" Requires="v">
                <p:oleObj spid="_x0000_s16420" name="Ecuación" r:id="rId4" imgW="939600" imgH="406080" progId="Equation.3">
                  <p:embed/>
                </p:oleObj>
              </mc:Choice>
              <mc:Fallback>
                <p:oleObj name="Ecuación" r:id="rId4" imgW="939600" imgH="40608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9375" y="1428750"/>
                        <a:ext cx="1857375"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42938" y="0"/>
            <a:ext cx="4076700" cy="6072188"/>
          </a:xfrm>
        </p:spPr>
        <p:txBody>
          <a:bodyPr>
            <a:normAutofit fontScale="92500"/>
          </a:bodyPr>
          <a:lstStyle/>
          <a:p>
            <a:pPr marL="365760" indent="-283464" fontAlgn="auto">
              <a:spcAft>
                <a:spcPts val="0"/>
              </a:spcAft>
              <a:buFont typeface="Wingdings 2"/>
              <a:buNone/>
              <a:defRPr/>
            </a:pPr>
            <a:r>
              <a:rPr lang="es-ES" dirty="0"/>
              <a:t>	</a:t>
            </a:r>
            <a:r>
              <a:rPr lang="es-ES" sz="2400" b="1" dirty="0">
                <a:solidFill>
                  <a:schemeClr val="accent5">
                    <a:lumMod val="60000"/>
                    <a:lumOff val="40000"/>
                  </a:schemeClr>
                </a:solidFill>
              </a:rPr>
              <a:t>Corrección de la Autocorrelación</a:t>
            </a:r>
            <a:endParaRPr lang="es-ES" sz="2000" dirty="0"/>
          </a:p>
          <a:p>
            <a:pPr marL="365760" indent="-283464" fontAlgn="auto">
              <a:spcBef>
                <a:spcPts val="0"/>
              </a:spcBef>
              <a:spcAft>
                <a:spcPts val="0"/>
              </a:spcAft>
              <a:buFont typeface="Wingdings 2"/>
              <a:buNone/>
              <a:defRPr/>
            </a:pPr>
            <a:r>
              <a:rPr lang="es-ES" sz="2000" b="1" dirty="0">
                <a:solidFill>
                  <a:schemeClr val="accent5">
                    <a:lumMod val="60000"/>
                    <a:lumOff val="40000"/>
                  </a:schemeClr>
                </a:solidFill>
              </a:rPr>
              <a:t>	</a:t>
            </a:r>
            <a:r>
              <a:rPr lang="es-ES" sz="2000" dirty="0"/>
              <a:t>Introduciremos el componente </a:t>
            </a:r>
            <a:r>
              <a:rPr lang="es-ES" sz="2000" dirty="0" err="1"/>
              <a:t>autoregresivo</a:t>
            </a:r>
            <a:r>
              <a:rPr lang="es-ES" sz="2000" dirty="0"/>
              <a:t> al modelo estimado</a:t>
            </a:r>
            <a:r>
              <a:rPr lang="es-ES" sz="2400" dirty="0">
                <a:solidFill>
                  <a:schemeClr val="accent5">
                    <a:lumMod val="60000"/>
                    <a:lumOff val="40000"/>
                  </a:schemeClr>
                </a:solidFill>
              </a:rPr>
              <a:t>.</a:t>
            </a:r>
          </a:p>
          <a:p>
            <a:pPr marL="365760" indent="-283464" fontAlgn="auto">
              <a:spcBef>
                <a:spcPts val="0"/>
              </a:spcBef>
              <a:spcAft>
                <a:spcPts val="0"/>
              </a:spcAft>
              <a:buFont typeface="Wingdings 2"/>
              <a:buNone/>
              <a:defRPr/>
            </a:pPr>
            <a:endParaRPr lang="es-ES" sz="2400" dirty="0">
              <a:solidFill>
                <a:schemeClr val="accent5">
                  <a:lumMod val="60000"/>
                  <a:lumOff val="40000"/>
                </a:schemeClr>
              </a:solidFill>
            </a:endParaRPr>
          </a:p>
          <a:p>
            <a:pPr marL="365760" indent="-283464" fontAlgn="auto">
              <a:spcBef>
                <a:spcPts val="0"/>
              </a:spcBef>
              <a:spcAft>
                <a:spcPts val="0"/>
              </a:spcAft>
              <a:buFont typeface="Wingdings 2"/>
              <a:buNone/>
              <a:defRPr/>
            </a:pPr>
            <a:r>
              <a:rPr lang="es-ES" sz="2000" dirty="0">
                <a:solidFill>
                  <a:schemeClr val="accent5">
                    <a:lumMod val="60000"/>
                    <a:lumOff val="40000"/>
                  </a:schemeClr>
                </a:solidFill>
              </a:rPr>
              <a:t>	</a:t>
            </a:r>
            <a:r>
              <a:rPr lang="es-ES" sz="2000" dirty="0"/>
              <a:t>Comando : </a:t>
            </a:r>
            <a:r>
              <a:rPr lang="es-ES" sz="2000" dirty="0" err="1"/>
              <a:t>equation</a:t>
            </a:r>
            <a:r>
              <a:rPr lang="es-ES" sz="2000" dirty="0"/>
              <a:t> Cagan.LS </a:t>
            </a:r>
            <a:r>
              <a:rPr lang="es-ES" sz="2000" dirty="0" err="1"/>
              <a:t>logm</a:t>
            </a:r>
            <a:r>
              <a:rPr lang="es-ES" sz="2000" dirty="0"/>
              <a:t>   </a:t>
            </a:r>
            <a:r>
              <a:rPr lang="es-ES" sz="2000" dirty="0" err="1"/>
              <a:t>logpbi</a:t>
            </a:r>
            <a:r>
              <a:rPr lang="es-ES" sz="2000" dirty="0"/>
              <a:t>  inter AR(1) AR(2)</a:t>
            </a:r>
          </a:p>
          <a:p>
            <a:pPr marL="365760" indent="-283464" fontAlgn="auto">
              <a:spcBef>
                <a:spcPts val="0"/>
              </a:spcBef>
              <a:spcAft>
                <a:spcPts val="0"/>
              </a:spcAft>
              <a:buFont typeface="Wingdings 2"/>
              <a:buNone/>
              <a:defRPr/>
            </a:pPr>
            <a:endParaRPr lang="es-ES" sz="3500" dirty="0"/>
          </a:p>
          <a:p>
            <a:pPr marL="365760" indent="-283464" algn="just" fontAlgn="auto">
              <a:spcBef>
                <a:spcPts val="0"/>
              </a:spcBef>
              <a:spcAft>
                <a:spcPts val="0"/>
              </a:spcAft>
              <a:buFont typeface="Wingdings 2"/>
              <a:buNone/>
              <a:defRPr/>
            </a:pPr>
            <a:r>
              <a:rPr lang="es-ES" sz="1900" dirty="0"/>
              <a:t>	Luego, se incorporo una variable </a:t>
            </a:r>
            <a:r>
              <a:rPr lang="es-ES" sz="1900" dirty="0" err="1"/>
              <a:t>autoregresiva</a:t>
            </a:r>
            <a:r>
              <a:rPr lang="es-ES" sz="1900" dirty="0"/>
              <a:t> de 1er orden y otra variable autorregresiva de 2do orden, estas variables ayudaron a perfeccionar el modelo </a:t>
            </a:r>
            <a:r>
              <a:rPr lang="es-ES" sz="1900"/>
              <a:t>dando solución al </a:t>
            </a:r>
            <a:r>
              <a:rPr lang="es-ES" sz="1900" dirty="0"/>
              <a:t>problema de autocorrelación de los errores en el modelo, considerando de que el error esta en función del mismo error pero rezagado hasta el segundo periodo.</a:t>
            </a:r>
            <a:endParaRPr lang="es-ES" sz="3500" dirty="0"/>
          </a:p>
          <a:p>
            <a:pPr marL="365760" indent="-283464" fontAlgn="auto">
              <a:spcAft>
                <a:spcPts val="0"/>
              </a:spcAft>
              <a:buFont typeface="Wingdings 2"/>
              <a:buNone/>
              <a:defRPr/>
            </a:pPr>
            <a:r>
              <a:rPr lang="en-GB" sz="2000" i="1" dirty="0"/>
              <a:t>					</a:t>
            </a:r>
            <a:endParaRPr lang="es-ES" sz="2000" dirty="0"/>
          </a:p>
          <a:p>
            <a:pPr marL="365760" indent="-283464" fontAlgn="auto">
              <a:spcAft>
                <a:spcPts val="0"/>
              </a:spcAft>
              <a:buFont typeface="Wingdings 2"/>
              <a:buNone/>
              <a:defRPr/>
            </a:pPr>
            <a:endParaRPr lang="es-ES" sz="2000" dirty="0"/>
          </a:p>
        </p:txBody>
      </p:sp>
      <p:sp>
        <p:nvSpPr>
          <p:cNvPr id="4" name="3 Marcador de pie de página"/>
          <p:cNvSpPr>
            <a:spLocks noGrp="1"/>
          </p:cNvSpPr>
          <p:nvPr>
            <p:ph type="ftr" sz="quarter" idx="11"/>
          </p:nvPr>
        </p:nvSpPr>
        <p:spPr/>
        <p:txBody>
          <a:bodyPr/>
          <a:lstStyle/>
          <a:p>
            <a:pPr>
              <a:defRPr/>
            </a:pPr>
            <a:r>
              <a:rPr lang="es-ES" dirty="0"/>
              <a:t>CESAR ANTUNEZ IRGOIN                                                                     nakatabox@hotmail.com</a:t>
            </a:r>
          </a:p>
        </p:txBody>
      </p:sp>
      <p:pic>
        <p:nvPicPr>
          <p:cNvPr id="512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6313" y="357188"/>
            <a:ext cx="4124325" cy="49291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71563" y="274638"/>
            <a:ext cx="7862887" cy="511175"/>
          </a:xfrm>
        </p:spPr>
        <p:txBody>
          <a:bodyPr>
            <a:noAutofit/>
          </a:bodyPr>
          <a:lstStyle/>
          <a:p>
            <a:pPr algn="ctr" fontAlgn="auto">
              <a:spcAft>
                <a:spcPts val="0"/>
              </a:spcAft>
              <a:defRPr/>
            </a:pPr>
            <a:r>
              <a:rPr lang="es-ES" sz="3600" b="1" dirty="0">
                <a:solidFill>
                  <a:schemeClr val="accent5">
                    <a:lumMod val="60000"/>
                    <a:lumOff val="40000"/>
                  </a:schemeClr>
                </a:solidFill>
              </a:rPr>
              <a:t>Heteroscedasticidad </a:t>
            </a:r>
          </a:p>
        </p:txBody>
      </p:sp>
      <p:sp>
        <p:nvSpPr>
          <p:cNvPr id="3" name="2 Marcador de contenido"/>
          <p:cNvSpPr>
            <a:spLocks noGrp="1"/>
          </p:cNvSpPr>
          <p:nvPr>
            <p:ph idx="1"/>
          </p:nvPr>
        </p:nvSpPr>
        <p:spPr>
          <a:xfrm>
            <a:off x="571500" y="785813"/>
            <a:ext cx="8362950" cy="5462587"/>
          </a:xfrm>
        </p:spPr>
        <p:txBody>
          <a:bodyPr>
            <a:normAutofit lnSpcReduction="10000"/>
          </a:bodyPr>
          <a:lstStyle/>
          <a:p>
            <a:pPr marL="365760" indent="-283464" fontAlgn="auto">
              <a:spcAft>
                <a:spcPts val="0"/>
              </a:spcAft>
              <a:buFont typeface="Wingdings 2"/>
              <a:buNone/>
              <a:defRPr/>
            </a:pPr>
            <a:r>
              <a:rPr lang="es-ES" dirty="0"/>
              <a:t>	</a:t>
            </a:r>
            <a:r>
              <a:rPr lang="es-ES" sz="2400" dirty="0">
                <a:latin typeface="Arial" pitchFamily="34" charset="0"/>
                <a:cs typeface="Arial" pitchFamily="34" charset="0"/>
              </a:rPr>
              <a:t>La heteroscedasticidad significa que la varianza de las perturbaciones no es constante a lo largo de las observaciones, violando un supuesto básico del modelo  (                 )</a:t>
            </a:r>
          </a:p>
          <a:p>
            <a:pPr marL="365760" indent="-283464" fontAlgn="auto">
              <a:spcAft>
                <a:spcPts val="0"/>
              </a:spcAft>
              <a:buFont typeface="Wingdings 2"/>
              <a:buNone/>
              <a:defRPr/>
            </a:pPr>
            <a:r>
              <a:rPr lang="es-ES" sz="2400" dirty="0">
                <a:latin typeface="Arial" pitchFamily="34" charset="0"/>
                <a:cs typeface="Arial" pitchFamily="34" charset="0"/>
              </a:rPr>
              <a:t>	</a:t>
            </a:r>
            <a:r>
              <a:rPr lang="es-ES" sz="2400" b="1" dirty="0">
                <a:solidFill>
                  <a:schemeClr val="accent5">
                    <a:lumMod val="60000"/>
                    <a:lumOff val="40000"/>
                  </a:schemeClr>
                </a:solidFill>
                <a:latin typeface="Arial" pitchFamily="34" charset="0"/>
                <a:cs typeface="Arial" pitchFamily="34" charset="0"/>
              </a:rPr>
              <a:t>Consecuencias</a:t>
            </a:r>
          </a:p>
          <a:p>
            <a:pPr marL="365760" indent="-283464" fontAlgn="auto">
              <a:spcAft>
                <a:spcPts val="0"/>
              </a:spcAft>
              <a:buFont typeface="Wingdings 2"/>
              <a:buNone/>
              <a:defRPr/>
            </a:pPr>
            <a:r>
              <a:rPr lang="es-ES" sz="2400" b="1" dirty="0">
                <a:solidFill>
                  <a:schemeClr val="accent5">
                    <a:lumMod val="60000"/>
                    <a:lumOff val="40000"/>
                  </a:schemeClr>
                </a:solidFill>
                <a:latin typeface="Arial" pitchFamily="34" charset="0"/>
                <a:cs typeface="Arial" pitchFamily="34" charset="0"/>
              </a:rPr>
              <a:t>	</a:t>
            </a:r>
            <a:r>
              <a:rPr lang="es-ES" sz="2400" dirty="0">
                <a:latin typeface="Arial" pitchFamily="34" charset="0"/>
                <a:cs typeface="Arial" pitchFamily="34" charset="0"/>
              </a:rPr>
              <a:t>Una perdida de eficiencia de los estimadores mínimos cuadrados.</a:t>
            </a:r>
          </a:p>
          <a:p>
            <a:pPr marL="365760" indent="-283464" fontAlgn="auto">
              <a:spcAft>
                <a:spcPts val="0"/>
              </a:spcAft>
              <a:buFont typeface="Wingdings 2"/>
              <a:buNone/>
              <a:defRPr/>
            </a:pPr>
            <a:r>
              <a:rPr lang="es-ES" sz="2400" b="1" dirty="0">
                <a:solidFill>
                  <a:schemeClr val="accent5">
                    <a:lumMod val="60000"/>
                    <a:lumOff val="40000"/>
                  </a:schemeClr>
                </a:solidFill>
                <a:latin typeface="Arial" pitchFamily="34" charset="0"/>
                <a:cs typeface="Arial" pitchFamily="34" charset="0"/>
              </a:rPr>
              <a:t>	</a:t>
            </a:r>
            <a:r>
              <a:rPr lang="es-ES" sz="2400" dirty="0">
                <a:latin typeface="Arial" pitchFamily="34" charset="0"/>
                <a:cs typeface="Arial" pitchFamily="34" charset="0"/>
              </a:rPr>
              <a:t>La varianza del estimador por MCO no es mínima.</a:t>
            </a:r>
          </a:p>
          <a:p>
            <a:pPr marL="365760" indent="-283464" fontAlgn="auto">
              <a:spcAft>
                <a:spcPts val="0"/>
              </a:spcAft>
              <a:buFont typeface="Wingdings 2"/>
              <a:buNone/>
              <a:defRPr/>
            </a:pPr>
            <a:r>
              <a:rPr lang="es-ES" sz="2400" dirty="0">
                <a:latin typeface="Arial" pitchFamily="34" charset="0"/>
                <a:cs typeface="Arial" pitchFamily="34" charset="0"/>
              </a:rPr>
              <a:t>	</a:t>
            </a:r>
            <a:r>
              <a:rPr lang="es-ES" sz="2400" b="1" dirty="0">
                <a:solidFill>
                  <a:schemeClr val="accent5">
                    <a:lumMod val="60000"/>
                    <a:lumOff val="40000"/>
                  </a:schemeClr>
                </a:solidFill>
                <a:latin typeface="Arial" pitchFamily="34" charset="0"/>
                <a:cs typeface="Arial" pitchFamily="34" charset="0"/>
              </a:rPr>
              <a:t>Solución</a:t>
            </a:r>
          </a:p>
          <a:p>
            <a:pPr marL="365760" indent="-283464" fontAlgn="auto">
              <a:spcAft>
                <a:spcPts val="0"/>
              </a:spcAft>
              <a:buFont typeface="Wingdings 2"/>
              <a:buNone/>
              <a:defRPr/>
            </a:pPr>
            <a:r>
              <a:rPr lang="es-ES" sz="2400" b="1" dirty="0">
                <a:solidFill>
                  <a:schemeClr val="accent5">
                    <a:lumMod val="60000"/>
                    <a:lumOff val="40000"/>
                  </a:schemeClr>
                </a:solidFill>
                <a:latin typeface="Arial" pitchFamily="34" charset="0"/>
                <a:cs typeface="Arial" pitchFamily="34" charset="0"/>
              </a:rPr>
              <a:t>	</a:t>
            </a:r>
            <a:r>
              <a:rPr lang="es-ES" sz="2400" dirty="0" err="1">
                <a:latin typeface="Arial" pitchFamily="34" charset="0"/>
                <a:cs typeface="Arial" pitchFamily="34" charset="0"/>
              </a:rPr>
              <a:t>Reparamétrizar</a:t>
            </a:r>
            <a:r>
              <a:rPr lang="es-ES" sz="2400" dirty="0">
                <a:latin typeface="Arial" pitchFamily="34" charset="0"/>
                <a:cs typeface="Arial" pitchFamily="34" charset="0"/>
              </a:rPr>
              <a:t> el modelo para encontrar la ley de formación de la varianza para cada periodo.</a:t>
            </a:r>
          </a:p>
          <a:p>
            <a:pPr marL="365760" indent="-283464" fontAlgn="auto">
              <a:spcAft>
                <a:spcPts val="0"/>
              </a:spcAft>
              <a:buFont typeface="Wingdings 2"/>
              <a:buNone/>
              <a:defRPr/>
            </a:pPr>
            <a:r>
              <a:rPr lang="es-ES" sz="2400" dirty="0">
                <a:latin typeface="Arial" pitchFamily="34" charset="0"/>
                <a:cs typeface="Arial" pitchFamily="34" charset="0"/>
              </a:rPr>
              <a:t>	* Como veremos a continuación Eviews tiene incorporado varias pruebas para detectar la heteroscedasticidad de los errores</a:t>
            </a:r>
          </a:p>
        </p:txBody>
      </p:sp>
      <p:sp>
        <p:nvSpPr>
          <p:cNvPr id="4" name="3 Marcador de pie de página"/>
          <p:cNvSpPr>
            <a:spLocks noGrp="1"/>
          </p:cNvSpPr>
          <p:nvPr>
            <p:ph type="ftr" sz="quarter" idx="11"/>
          </p:nvPr>
        </p:nvSpPr>
        <p:spPr/>
        <p:txBody>
          <a:bodyPr/>
          <a:lstStyle/>
          <a:p>
            <a:pPr>
              <a:defRPr/>
            </a:pPr>
            <a:r>
              <a:rPr lang="es-ES"/>
              <a:t>CESAR ANTUNEZ IRGOIN                                                                     nakatabox@hotmail.com</a:t>
            </a:r>
          </a:p>
        </p:txBody>
      </p:sp>
      <p:graphicFrame>
        <p:nvGraphicFramePr>
          <p:cNvPr id="17410" name="Object 2"/>
          <p:cNvGraphicFramePr>
            <a:graphicFrameLocks noChangeAspect="1"/>
          </p:cNvGraphicFramePr>
          <p:nvPr/>
        </p:nvGraphicFramePr>
        <p:xfrm>
          <a:off x="1143000" y="1844675"/>
          <a:ext cx="1357313" cy="525463"/>
        </p:xfrm>
        <a:graphic>
          <a:graphicData uri="http://schemas.openxmlformats.org/presentationml/2006/ole">
            <mc:AlternateContent xmlns:mc="http://schemas.openxmlformats.org/markup-compatibility/2006">
              <mc:Choice xmlns:v="urn:schemas-microsoft-com:vml" Requires="v">
                <p:oleObj spid="_x0000_s17443" name="Ecuación" r:id="rId3" imgW="723600" imgH="253800" progId="Equation.3">
                  <p:embed/>
                </p:oleObj>
              </mc:Choice>
              <mc:Fallback>
                <p:oleObj name="Ecuación" r:id="rId3" imgW="723600" imgH="253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844675"/>
                        <a:ext cx="1357313" cy="525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2 Marcador de contenido"/>
          <p:cNvSpPr>
            <a:spLocks noGrp="1"/>
          </p:cNvSpPr>
          <p:nvPr>
            <p:ph idx="1"/>
          </p:nvPr>
        </p:nvSpPr>
        <p:spPr>
          <a:xfrm>
            <a:off x="714375" y="285750"/>
            <a:ext cx="7926388" cy="500063"/>
          </a:xfrm>
        </p:spPr>
        <p:txBody>
          <a:bodyPr/>
          <a:lstStyle/>
          <a:p>
            <a:pPr>
              <a:buFont typeface="Wingdings 2" panose="05020102010507070707" pitchFamily="18" charset="2"/>
              <a:buNone/>
            </a:pPr>
            <a:r>
              <a:rPr lang="es-ES" altLang="es-PE" sz="2000"/>
              <a:t>	</a:t>
            </a:r>
            <a:r>
              <a:rPr lang="es-ES" altLang="es-PE" sz="2400" b="1">
                <a:solidFill>
                  <a:srgbClr val="0070C0"/>
                </a:solidFill>
              </a:rPr>
              <a:t>Supuesto Formal</a:t>
            </a:r>
            <a:endParaRPr lang="es-ES" altLang="es-PE" sz="2000" b="1">
              <a:solidFill>
                <a:srgbClr val="0070C0"/>
              </a:solidFill>
            </a:endParaRPr>
          </a:p>
        </p:txBody>
      </p:sp>
      <p:sp>
        <p:nvSpPr>
          <p:cNvPr id="4" name="3 Marcador de pie de página"/>
          <p:cNvSpPr>
            <a:spLocks noGrp="1"/>
          </p:cNvSpPr>
          <p:nvPr>
            <p:ph type="ftr" sz="quarter" idx="11"/>
          </p:nvPr>
        </p:nvSpPr>
        <p:spPr/>
        <p:txBody>
          <a:bodyPr/>
          <a:lstStyle/>
          <a:p>
            <a:pPr>
              <a:defRPr/>
            </a:pPr>
            <a:r>
              <a:rPr lang="es-ES"/>
              <a:t>CESAR ANTUNEZ IRGOIN                                                                     nakatabox@hotmail.com</a:t>
            </a:r>
          </a:p>
        </p:txBody>
      </p:sp>
      <p:graphicFrame>
        <p:nvGraphicFramePr>
          <p:cNvPr id="18434" name="Object 2"/>
          <p:cNvGraphicFramePr>
            <a:graphicFrameLocks noChangeAspect="1"/>
          </p:cNvGraphicFramePr>
          <p:nvPr/>
        </p:nvGraphicFramePr>
        <p:xfrm>
          <a:off x="1285875" y="1000125"/>
          <a:ext cx="2322513" cy="425450"/>
        </p:xfrm>
        <a:graphic>
          <a:graphicData uri="http://schemas.openxmlformats.org/presentationml/2006/ole">
            <mc:AlternateContent xmlns:mc="http://schemas.openxmlformats.org/markup-compatibility/2006">
              <mc:Choice xmlns:v="urn:schemas-microsoft-com:vml" Requires="v">
                <p:oleObj spid="_x0000_s18496" name="Ecuación" r:id="rId3" imgW="774360" imgH="228600" progId="Equation.3">
                  <p:embed/>
                </p:oleObj>
              </mc:Choice>
              <mc:Fallback>
                <p:oleObj name="Ecuación" r:id="rId3" imgW="77436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75" y="1000125"/>
                        <a:ext cx="2322513"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5" name="Object 3"/>
          <p:cNvGraphicFramePr>
            <a:graphicFrameLocks noChangeAspect="1"/>
          </p:cNvGraphicFramePr>
          <p:nvPr/>
        </p:nvGraphicFramePr>
        <p:xfrm>
          <a:off x="4071938" y="357188"/>
          <a:ext cx="4146550" cy="1714500"/>
        </p:xfrm>
        <a:graphic>
          <a:graphicData uri="http://schemas.openxmlformats.org/presentationml/2006/ole">
            <mc:AlternateContent xmlns:mc="http://schemas.openxmlformats.org/markup-compatibility/2006">
              <mc:Choice xmlns:v="urn:schemas-microsoft-com:vml" Requires="v">
                <p:oleObj spid="_x0000_s18497" name="Ecuación" r:id="rId5" imgW="2527200" imgH="939600" progId="Equation.3">
                  <p:embed/>
                </p:oleObj>
              </mc:Choice>
              <mc:Fallback>
                <p:oleObj name="Ecuación" r:id="rId5" imgW="2527200" imgH="939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1938" y="357188"/>
                        <a:ext cx="4146550" cy="171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8" name="2 Marcador de contenido"/>
          <p:cNvSpPr txBox="1">
            <a:spLocks/>
          </p:cNvSpPr>
          <p:nvPr/>
        </p:nvSpPr>
        <p:spPr bwMode="auto">
          <a:xfrm>
            <a:off x="571500" y="2143125"/>
            <a:ext cx="8572500"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82575">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a:spcBef>
                <a:spcPts val="600"/>
              </a:spcBef>
              <a:buClr>
                <a:schemeClr val="accent1"/>
              </a:buClr>
              <a:buSzPct val="80000"/>
              <a:buFont typeface="Wingdings 2" panose="05020102010507070707" pitchFamily="18" charset="2"/>
              <a:buNone/>
            </a:pPr>
            <a:r>
              <a:rPr lang="es-ES" altLang="es-PE" sz="2000" dirty="0"/>
              <a:t>	</a:t>
            </a:r>
            <a:r>
              <a:rPr lang="es-ES" altLang="es-PE" sz="2400" b="1" dirty="0"/>
              <a:t>Detección de H</a:t>
            </a:r>
            <a:r>
              <a:rPr lang="es-ES" altLang="es-PE" sz="2400" dirty="0"/>
              <a:t> </a:t>
            </a:r>
            <a:endParaRPr lang="es-ES" altLang="es-PE" sz="2200" dirty="0"/>
          </a:p>
          <a:p>
            <a:pPr>
              <a:spcBef>
                <a:spcPts val="600"/>
              </a:spcBef>
              <a:buClr>
                <a:schemeClr val="accent1"/>
              </a:buClr>
              <a:buSzPct val="80000"/>
              <a:buFont typeface="Wingdings 2" panose="05020102010507070707" pitchFamily="18" charset="2"/>
              <a:buNone/>
            </a:pPr>
            <a:r>
              <a:rPr lang="es-ES" altLang="es-PE" sz="2200" b="1" dirty="0"/>
              <a:t>	</a:t>
            </a:r>
            <a:r>
              <a:rPr lang="es-ES" altLang="es-PE" sz="2200" dirty="0"/>
              <a:t>Este análisis se basa en los residuos</a:t>
            </a:r>
          </a:p>
          <a:p>
            <a:pPr>
              <a:buClr>
                <a:schemeClr val="accent1"/>
              </a:buClr>
              <a:buSzPct val="80000"/>
              <a:buFont typeface="Wingdings 2" panose="05020102010507070707" pitchFamily="18" charset="2"/>
              <a:buNone/>
            </a:pPr>
            <a:r>
              <a:rPr lang="es-ES" altLang="es-PE" sz="2200" dirty="0"/>
              <a:t>	i) Representación gráfica de residuos estimados  versus la variable dependiente proyectada o tras variables conocidas, para explicar el comportamiento de la varianza y poder extraer su ley.</a:t>
            </a:r>
          </a:p>
          <a:p>
            <a:pPr>
              <a:buClr>
                <a:schemeClr val="accent1"/>
              </a:buClr>
              <a:buSzPct val="80000"/>
              <a:buFont typeface="Wingdings 2" panose="05020102010507070707" pitchFamily="18" charset="2"/>
              <a:buNone/>
            </a:pPr>
            <a:r>
              <a:rPr lang="es-ES" altLang="es-PE" sz="2200" b="1" dirty="0"/>
              <a:t>	</a:t>
            </a:r>
            <a:r>
              <a:rPr lang="es-ES" altLang="es-PE" sz="2200" dirty="0" err="1"/>
              <a:t>ii</a:t>
            </a:r>
            <a:r>
              <a:rPr lang="es-ES" altLang="es-PE" sz="2200" dirty="0"/>
              <a:t>) Prueba general de (</a:t>
            </a:r>
            <a:r>
              <a:rPr lang="es-ES" altLang="es-PE" sz="2200" dirty="0" err="1"/>
              <a:t>Goldfeld</a:t>
            </a:r>
            <a:r>
              <a:rPr lang="es-ES" altLang="es-PE" sz="2200" dirty="0"/>
              <a:t> y </a:t>
            </a:r>
            <a:r>
              <a:rPr lang="es-ES" altLang="es-PE" sz="2200" dirty="0" err="1"/>
              <a:t>Quant</a:t>
            </a:r>
            <a:r>
              <a:rPr lang="es-ES" altLang="es-PE" sz="2200" dirty="0"/>
              <a:t>, Breusch y Pagan , White)</a:t>
            </a:r>
          </a:p>
          <a:p>
            <a:pPr>
              <a:buClr>
                <a:schemeClr val="accent1"/>
              </a:buClr>
              <a:buSzPct val="80000"/>
              <a:buFont typeface="Wingdings 2" panose="05020102010507070707" pitchFamily="18" charset="2"/>
              <a:buNone/>
            </a:pPr>
            <a:r>
              <a:rPr lang="es-ES" altLang="es-PE" sz="2200" dirty="0"/>
              <a:t>	* Si representamos gráficamente los residual elevados al cuadrado con la variable dependiente  pronosticada (o con cada uno de los regresores ordenados ) </a:t>
            </a:r>
          </a:p>
          <a:p>
            <a:pPr>
              <a:buClr>
                <a:schemeClr val="accent1"/>
              </a:buClr>
              <a:buSzPct val="80000"/>
              <a:buFont typeface="Wingdings 2" panose="05020102010507070707" pitchFamily="18" charset="2"/>
              <a:buNone/>
            </a:pPr>
            <a:endParaRPr lang="es-ES" altLang="es-PE" sz="2200" dirty="0"/>
          </a:p>
          <a:p>
            <a:pPr>
              <a:buClr>
                <a:schemeClr val="accent1"/>
              </a:buClr>
              <a:buSzPct val="80000"/>
              <a:buFont typeface="Wingdings 2" panose="05020102010507070707" pitchFamily="18" charset="2"/>
              <a:buNone/>
            </a:pPr>
            <a:r>
              <a:rPr lang="es-ES" altLang="es-PE" sz="2200" dirty="0"/>
              <a:t>	* Si en el cuadro de comando digitamos: </a:t>
            </a:r>
            <a:r>
              <a:rPr lang="es-ES" altLang="es-PE" sz="2200" dirty="0" err="1"/>
              <a:t>genr</a:t>
            </a:r>
            <a:r>
              <a:rPr lang="es-ES" altLang="es-PE" sz="2200" dirty="0"/>
              <a:t>   resid_2=resid^2</a:t>
            </a:r>
            <a:endParaRPr lang="es-ES" altLang="es-PE"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81050" y="0"/>
            <a:ext cx="8362950" cy="2428875"/>
          </a:xfrm>
        </p:spPr>
        <p:txBody>
          <a:bodyPr>
            <a:normAutofit lnSpcReduction="10000"/>
          </a:bodyPr>
          <a:lstStyle/>
          <a:p>
            <a:pPr marL="365760" indent="-283464" fontAlgn="auto">
              <a:spcAft>
                <a:spcPts val="0"/>
              </a:spcAft>
              <a:buFont typeface="Wingdings 2"/>
              <a:buNone/>
              <a:defRPr/>
            </a:pPr>
            <a:r>
              <a:rPr lang="es-ES" dirty="0"/>
              <a:t>	*</a:t>
            </a:r>
            <a:r>
              <a:rPr lang="es-ES" sz="2400" dirty="0"/>
              <a:t>del cuadro de resultado activamos </a:t>
            </a:r>
            <a:r>
              <a:rPr lang="es-ES" sz="2400" dirty="0" err="1"/>
              <a:t>Forecast</a:t>
            </a:r>
            <a:r>
              <a:rPr lang="es-ES" sz="2400" dirty="0"/>
              <a:t>/ok  hemos generados los valores estimados de la variable dependiente </a:t>
            </a:r>
            <a:r>
              <a:rPr lang="es-ES" sz="2400" dirty="0" err="1"/>
              <a:t>Logmf</a:t>
            </a:r>
            <a:r>
              <a:rPr lang="es-ES" sz="2400" dirty="0"/>
              <a:t>.</a:t>
            </a:r>
          </a:p>
          <a:p>
            <a:pPr marL="365760" indent="-283464" fontAlgn="auto">
              <a:spcAft>
                <a:spcPts val="0"/>
              </a:spcAft>
              <a:buFont typeface="Wingdings 2"/>
              <a:buNone/>
              <a:defRPr/>
            </a:pPr>
            <a:r>
              <a:rPr lang="es-ES" sz="2400" dirty="0"/>
              <a:t>	Seleccionando Resid_2 y </a:t>
            </a:r>
            <a:r>
              <a:rPr lang="es-ES" sz="2400" dirty="0" err="1"/>
              <a:t>Logmf</a:t>
            </a:r>
            <a:r>
              <a:rPr lang="es-ES" sz="2400" dirty="0"/>
              <a:t>  y </a:t>
            </a:r>
            <a:r>
              <a:rPr lang="es-ES" sz="2400" dirty="0" err="1"/>
              <a:t>habrimos</a:t>
            </a:r>
            <a:r>
              <a:rPr lang="es-ES" sz="2400" dirty="0"/>
              <a:t> el cuadro de </a:t>
            </a:r>
            <a:r>
              <a:rPr lang="es-ES" sz="2400" dirty="0" err="1"/>
              <a:t>Ctrl</a:t>
            </a:r>
            <a:r>
              <a:rPr lang="es-ES" sz="2400" dirty="0"/>
              <a:t> y doble </a:t>
            </a:r>
            <a:r>
              <a:rPr lang="es-ES" sz="2400" dirty="0" err="1"/>
              <a:t>Click</a:t>
            </a:r>
            <a:r>
              <a:rPr lang="es-ES" sz="2400" dirty="0"/>
              <a:t> abrimos open </a:t>
            </a:r>
            <a:r>
              <a:rPr lang="es-ES" sz="2400" dirty="0" err="1"/>
              <a:t>Group</a:t>
            </a:r>
            <a:r>
              <a:rPr lang="es-ES" sz="2400" dirty="0"/>
              <a:t> en View/</a:t>
            </a:r>
            <a:r>
              <a:rPr lang="es-ES" sz="2400" dirty="0" err="1"/>
              <a:t>Graph</a:t>
            </a:r>
            <a:r>
              <a:rPr lang="es-ES" sz="2400" dirty="0"/>
              <a:t>/Seleccionamos </a:t>
            </a:r>
            <a:r>
              <a:rPr lang="es-ES" sz="2400" dirty="0" err="1"/>
              <a:t>Scatter</a:t>
            </a:r>
            <a:r>
              <a:rPr lang="es-ES" sz="2400" dirty="0"/>
              <a:t>/Simple </a:t>
            </a:r>
            <a:r>
              <a:rPr lang="es-ES" sz="2400" dirty="0" err="1"/>
              <a:t>Scatter</a:t>
            </a:r>
            <a:endParaRPr lang="es-ES" dirty="0"/>
          </a:p>
        </p:txBody>
      </p:sp>
      <p:sp>
        <p:nvSpPr>
          <p:cNvPr id="4" name="3 Marcador de pie de página"/>
          <p:cNvSpPr>
            <a:spLocks noGrp="1"/>
          </p:cNvSpPr>
          <p:nvPr>
            <p:ph type="ftr" sz="quarter" idx="11"/>
          </p:nvPr>
        </p:nvSpPr>
        <p:spPr/>
        <p:txBody>
          <a:bodyPr/>
          <a:lstStyle/>
          <a:p>
            <a:pPr>
              <a:defRPr/>
            </a:pPr>
            <a:r>
              <a:rPr lang="es-ES"/>
              <a:t>CESAR ANTUNEZ IRGOIN                                                                     nakatabox@hotmail.com</a:t>
            </a:r>
          </a:p>
        </p:txBody>
      </p:sp>
      <p:pic>
        <p:nvPicPr>
          <p:cNvPr id="19461" name="4 Imagen" descr="1.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2214563"/>
            <a:ext cx="4686300" cy="4143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9462" name="2 Marcador de contenido"/>
          <p:cNvSpPr txBox="1">
            <a:spLocks/>
          </p:cNvSpPr>
          <p:nvPr/>
        </p:nvSpPr>
        <p:spPr bwMode="auto">
          <a:xfrm>
            <a:off x="5357813" y="2214563"/>
            <a:ext cx="3786187" cy="407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82575">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a:spcBef>
                <a:spcPts val="600"/>
              </a:spcBef>
              <a:buClr>
                <a:schemeClr val="accent1"/>
              </a:buClr>
              <a:buSzPct val="80000"/>
              <a:buFont typeface="Wingdings 2" panose="05020102010507070707" pitchFamily="18" charset="2"/>
              <a:buNone/>
            </a:pPr>
            <a:r>
              <a:rPr lang="es-ES" altLang="es-PE" sz="3200"/>
              <a:t>	</a:t>
            </a:r>
            <a:r>
              <a:rPr lang="es-ES" altLang="es-PE"/>
              <a:t>* </a:t>
            </a:r>
            <a:r>
              <a:rPr lang="es-ES" altLang="es-PE" sz="2000"/>
              <a:t>Del gráfico se desprende que la relación entre las variables es lineal, lo que nos lleva a pensar que errores al cuadrado de las perturbaciones crece linealmente elasticidad demanda de dinero.</a:t>
            </a:r>
          </a:p>
          <a:p>
            <a:pPr>
              <a:spcBef>
                <a:spcPts val="600"/>
              </a:spcBef>
              <a:buClr>
                <a:schemeClr val="accent1"/>
              </a:buClr>
              <a:buSzPct val="80000"/>
              <a:buFont typeface="Wingdings 2" panose="05020102010507070707" pitchFamily="18" charset="2"/>
              <a:buNone/>
            </a:pPr>
            <a:r>
              <a:rPr lang="es-ES" altLang="es-PE" sz="2000"/>
              <a:t>	Si observamos bien esta relación es exponencial por lo que nos animamos ha dar el factor de la varianza.</a:t>
            </a:r>
          </a:p>
          <a:p>
            <a:pPr>
              <a:spcBef>
                <a:spcPts val="600"/>
              </a:spcBef>
              <a:buClr>
                <a:schemeClr val="accent1"/>
              </a:buClr>
              <a:buSzPct val="80000"/>
              <a:buFont typeface="Wingdings 2" panose="05020102010507070707" pitchFamily="18" charset="2"/>
              <a:buNone/>
            </a:pPr>
            <a:endParaRPr lang="es-ES" altLang="es-PE" sz="2400"/>
          </a:p>
        </p:txBody>
      </p:sp>
      <p:graphicFrame>
        <p:nvGraphicFramePr>
          <p:cNvPr id="19458" name="Object 2"/>
          <p:cNvGraphicFramePr>
            <a:graphicFrameLocks noChangeAspect="1"/>
          </p:cNvGraphicFramePr>
          <p:nvPr/>
        </p:nvGraphicFramePr>
        <p:xfrm>
          <a:off x="5857875" y="5857875"/>
          <a:ext cx="1571625" cy="428625"/>
        </p:xfrm>
        <a:graphic>
          <a:graphicData uri="http://schemas.openxmlformats.org/presentationml/2006/ole">
            <mc:AlternateContent xmlns:mc="http://schemas.openxmlformats.org/markup-compatibility/2006">
              <mc:Choice xmlns:v="urn:schemas-microsoft-com:vml" Requires="v">
                <p:oleObj spid="_x0000_s19492" name="Ecuación" r:id="rId4" imgW="965160" imgH="241200" progId="Equation.3">
                  <p:embed/>
                </p:oleObj>
              </mc:Choice>
              <mc:Fallback>
                <p:oleObj name="Ecuación" r:id="rId4" imgW="965160" imgH="2412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7875" y="5857875"/>
                        <a:ext cx="157162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00125" y="0"/>
            <a:ext cx="7934325" cy="785813"/>
          </a:xfrm>
        </p:spPr>
        <p:txBody>
          <a:bodyPr>
            <a:noAutofit/>
          </a:bodyPr>
          <a:lstStyle/>
          <a:p>
            <a:pPr fontAlgn="auto">
              <a:spcAft>
                <a:spcPts val="0"/>
              </a:spcAft>
              <a:defRPr/>
            </a:pPr>
            <a:r>
              <a:rPr lang="es-ES" sz="3600" dirty="0">
                <a:solidFill>
                  <a:schemeClr val="accent5">
                    <a:lumMod val="60000"/>
                    <a:lumOff val="40000"/>
                  </a:schemeClr>
                </a:solidFill>
              </a:rPr>
              <a:t>Prueba de </a:t>
            </a:r>
            <a:r>
              <a:rPr lang="es-ES" sz="3600" dirty="0" err="1">
                <a:solidFill>
                  <a:schemeClr val="accent5">
                    <a:lumMod val="60000"/>
                    <a:lumOff val="40000"/>
                  </a:schemeClr>
                </a:solidFill>
              </a:rPr>
              <a:t>Goldfeld</a:t>
            </a:r>
            <a:r>
              <a:rPr lang="es-ES" sz="3600" dirty="0">
                <a:solidFill>
                  <a:schemeClr val="accent5">
                    <a:lumMod val="60000"/>
                    <a:lumOff val="40000"/>
                  </a:schemeClr>
                </a:solidFill>
              </a:rPr>
              <a:t> - </a:t>
            </a:r>
            <a:r>
              <a:rPr lang="es-ES" sz="3600" dirty="0" err="1">
                <a:solidFill>
                  <a:schemeClr val="accent5">
                    <a:lumMod val="60000"/>
                    <a:lumOff val="40000"/>
                  </a:schemeClr>
                </a:solidFill>
              </a:rPr>
              <a:t>Quant</a:t>
            </a:r>
            <a:endParaRPr lang="es-ES" sz="3600" dirty="0">
              <a:solidFill>
                <a:schemeClr val="accent5">
                  <a:lumMod val="60000"/>
                  <a:lumOff val="40000"/>
                </a:schemeClr>
              </a:solidFill>
            </a:endParaRPr>
          </a:p>
        </p:txBody>
      </p:sp>
      <p:sp>
        <p:nvSpPr>
          <p:cNvPr id="3" name="2 Marcador de contenido"/>
          <p:cNvSpPr>
            <a:spLocks noGrp="1"/>
          </p:cNvSpPr>
          <p:nvPr>
            <p:ph idx="1"/>
          </p:nvPr>
        </p:nvSpPr>
        <p:spPr>
          <a:xfrm>
            <a:off x="642938" y="857250"/>
            <a:ext cx="8501062" cy="3714750"/>
          </a:xfrm>
        </p:spPr>
        <p:txBody>
          <a:bodyPr>
            <a:normAutofit fontScale="92500"/>
          </a:bodyPr>
          <a:lstStyle/>
          <a:p>
            <a:pPr marL="365760" indent="-283464" fontAlgn="auto">
              <a:spcAft>
                <a:spcPts val="0"/>
              </a:spcAft>
              <a:buFont typeface="Wingdings 2"/>
              <a:buNone/>
              <a:defRPr/>
            </a:pPr>
            <a:r>
              <a:rPr lang="es-ES" sz="2200" dirty="0"/>
              <a:t>	H</a:t>
            </a:r>
            <a:r>
              <a:rPr lang="es-ES" sz="1700" dirty="0"/>
              <a:t>0</a:t>
            </a:r>
            <a:r>
              <a:rPr lang="es-ES" sz="2200" dirty="0"/>
              <a:t> :  No existe </a:t>
            </a:r>
            <a:r>
              <a:rPr lang="es-ES" sz="2200" dirty="0" err="1"/>
              <a:t>Heteroscedasticidad</a:t>
            </a:r>
            <a:r>
              <a:rPr lang="es-ES" sz="2200" dirty="0"/>
              <a:t> (igualdad de varianzas)</a:t>
            </a:r>
          </a:p>
          <a:p>
            <a:pPr marL="365760" indent="-283464" fontAlgn="auto">
              <a:spcAft>
                <a:spcPts val="0"/>
              </a:spcAft>
              <a:buFont typeface="Wingdings 2"/>
              <a:buNone/>
              <a:defRPr/>
            </a:pPr>
            <a:r>
              <a:rPr lang="es-ES" sz="2200" dirty="0"/>
              <a:t>	H</a:t>
            </a:r>
            <a:r>
              <a:rPr lang="es-ES" sz="1700" dirty="0">
                <a:latin typeface="Times New Roman" pitchFamily="18" charset="0"/>
                <a:cs typeface="Times New Roman" pitchFamily="18" charset="0"/>
              </a:rPr>
              <a:t>1</a:t>
            </a:r>
            <a:r>
              <a:rPr lang="es-ES" sz="2200" dirty="0"/>
              <a:t> : Existe </a:t>
            </a:r>
            <a:r>
              <a:rPr lang="es-ES" sz="2200" dirty="0" err="1"/>
              <a:t>Heteroscedasticidad</a:t>
            </a:r>
            <a:r>
              <a:rPr lang="es-ES" sz="2200" dirty="0"/>
              <a:t>                  donde h(.) es función </a:t>
            </a:r>
            <a:r>
              <a:rPr lang="es-ES" sz="2200" dirty="0" err="1"/>
              <a:t>monotona</a:t>
            </a:r>
            <a:r>
              <a:rPr lang="es-ES" sz="2200" dirty="0"/>
              <a:t>.</a:t>
            </a:r>
          </a:p>
          <a:p>
            <a:pPr marL="365760" indent="-283464" fontAlgn="auto">
              <a:spcAft>
                <a:spcPts val="0"/>
              </a:spcAft>
              <a:buFont typeface="Wingdings 2"/>
              <a:buNone/>
              <a:defRPr/>
            </a:pPr>
            <a:r>
              <a:rPr lang="es-ES" sz="2200" dirty="0"/>
              <a:t>	* Omitir r observaciones intermedia (r &lt; T/3)</a:t>
            </a:r>
          </a:p>
          <a:p>
            <a:pPr marL="365760" indent="-283464" fontAlgn="auto">
              <a:spcAft>
                <a:spcPts val="0"/>
              </a:spcAft>
              <a:buFont typeface="Wingdings 2"/>
              <a:buNone/>
              <a:defRPr/>
            </a:pPr>
            <a:r>
              <a:rPr lang="es-ES" sz="2200" dirty="0"/>
              <a:t>	* Los dos grupos tiene tamaño (T-r)/2 </a:t>
            </a:r>
          </a:p>
          <a:p>
            <a:pPr marL="365760" indent="-283464" fontAlgn="auto">
              <a:spcAft>
                <a:spcPts val="0"/>
              </a:spcAft>
              <a:buFont typeface="Wingdings 2"/>
              <a:buNone/>
              <a:defRPr/>
            </a:pPr>
            <a:r>
              <a:rPr lang="es-ES" sz="2200" dirty="0"/>
              <a:t>	</a:t>
            </a:r>
            <a:r>
              <a:rPr lang="es-ES" sz="2000" dirty="0"/>
              <a:t>En nuestro caso tenemos 73 observaciones, después de ordenar las observaciones del modelo (se ordena las observaciones de todas la variables mediante la ventana de </a:t>
            </a:r>
            <a:r>
              <a:rPr lang="es-ES" sz="2000" dirty="0" err="1">
                <a:solidFill>
                  <a:srgbClr val="FF0000"/>
                </a:solidFill>
              </a:rPr>
              <a:t>Worfile</a:t>
            </a:r>
            <a:r>
              <a:rPr lang="es-ES" sz="2000" dirty="0"/>
              <a:t> » activamos </a:t>
            </a:r>
            <a:r>
              <a:rPr lang="es-ES" sz="2000" dirty="0" err="1">
                <a:solidFill>
                  <a:srgbClr val="FF0000"/>
                </a:solidFill>
              </a:rPr>
              <a:t>Procs</a:t>
            </a:r>
            <a:r>
              <a:rPr lang="es-ES" sz="2000" dirty="0">
                <a:solidFill>
                  <a:srgbClr val="FF0000"/>
                </a:solidFill>
              </a:rPr>
              <a:t>/</a:t>
            </a:r>
            <a:r>
              <a:rPr lang="es-ES" sz="2000" dirty="0" err="1">
                <a:solidFill>
                  <a:srgbClr val="FF0000"/>
                </a:solidFill>
              </a:rPr>
              <a:t>Sort</a:t>
            </a:r>
            <a:r>
              <a:rPr lang="es-ES" sz="2000" dirty="0">
                <a:solidFill>
                  <a:srgbClr val="FF0000"/>
                </a:solidFill>
              </a:rPr>
              <a:t> </a:t>
            </a:r>
            <a:r>
              <a:rPr lang="es-ES" sz="2000" dirty="0" err="1">
                <a:solidFill>
                  <a:srgbClr val="FF0000"/>
                </a:solidFill>
              </a:rPr>
              <a:t>Current</a:t>
            </a:r>
            <a:r>
              <a:rPr lang="es-ES" sz="2000" dirty="0">
                <a:solidFill>
                  <a:srgbClr val="FF0000"/>
                </a:solidFill>
              </a:rPr>
              <a:t> Page</a:t>
            </a:r>
            <a:r>
              <a:rPr lang="es-ES" sz="2000" dirty="0"/>
              <a:t> en el nuevo cuadro de dialogo introducimos la variable </a:t>
            </a:r>
            <a:r>
              <a:rPr lang="es-ES" sz="2000" dirty="0" err="1"/>
              <a:t>Logmf</a:t>
            </a:r>
            <a:r>
              <a:rPr lang="es-ES" sz="2000" dirty="0"/>
              <a:t> y ordenamos Ascendentemente), se eliminan las 24 (r &lt; 73/3) centrales formando dos grupo donde el primer grupo tiene de 1 hasta 24 y el segundo grupo 49 hasta 73.</a:t>
            </a:r>
          </a:p>
        </p:txBody>
      </p:sp>
      <p:sp>
        <p:nvSpPr>
          <p:cNvPr id="4" name="3 Marcador de pie de página"/>
          <p:cNvSpPr>
            <a:spLocks noGrp="1"/>
          </p:cNvSpPr>
          <p:nvPr>
            <p:ph type="ftr" sz="quarter" idx="11"/>
          </p:nvPr>
        </p:nvSpPr>
        <p:spPr/>
        <p:txBody>
          <a:bodyPr/>
          <a:lstStyle/>
          <a:p>
            <a:pPr>
              <a:defRPr/>
            </a:pPr>
            <a:r>
              <a:rPr lang="es-ES"/>
              <a:t>CESAR ANTUNEZ IRGOIN                                                                     nakatabox@hotmail.com</a:t>
            </a:r>
          </a:p>
        </p:txBody>
      </p:sp>
      <p:graphicFrame>
        <p:nvGraphicFramePr>
          <p:cNvPr id="20482" name="Object 2"/>
          <p:cNvGraphicFramePr>
            <a:graphicFrameLocks noChangeAspect="1"/>
          </p:cNvGraphicFramePr>
          <p:nvPr/>
        </p:nvGraphicFramePr>
        <p:xfrm>
          <a:off x="4357688" y="1214438"/>
          <a:ext cx="1206500" cy="484187"/>
        </p:xfrm>
        <a:graphic>
          <a:graphicData uri="http://schemas.openxmlformats.org/presentationml/2006/ole">
            <mc:AlternateContent xmlns:mc="http://schemas.openxmlformats.org/markup-compatibility/2006">
              <mc:Choice xmlns:v="urn:schemas-microsoft-com:vml" Requires="v">
                <p:oleObj spid="_x0000_s20518" name="Ecuación" r:id="rId3" imgW="698400" imgH="253800" progId="Equation.3">
                  <p:embed/>
                </p:oleObj>
              </mc:Choice>
              <mc:Fallback>
                <p:oleObj name="Ecuación" r:id="rId3" imgW="698400" imgH="253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7688" y="1214438"/>
                        <a:ext cx="1206500" cy="484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48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1563" y="4500563"/>
            <a:ext cx="3571875" cy="1857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0487" name="8 Imagen" descr="2.bmp"/>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857875" y="4286250"/>
            <a:ext cx="2928938" cy="1943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0" name="9 Flecha derecha"/>
          <p:cNvSpPr/>
          <p:nvPr/>
        </p:nvSpPr>
        <p:spPr>
          <a:xfrm>
            <a:off x="4929188" y="4786313"/>
            <a:ext cx="714375" cy="714375"/>
          </a:xfrm>
          <a:prstGeom prst="rightArrow">
            <a:avLst/>
          </a:prstGeom>
          <a:ln/>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endParaRPr lang="es-ES" dirty="0">
              <a:ln>
                <a:solidFill>
                  <a:sysClr val="windowText" lastClr="000000"/>
                </a:solidFill>
              </a:ln>
              <a:solidFill>
                <a:sysClr val="windowText" lastClr="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35100" y="274638"/>
            <a:ext cx="7499350" cy="868362"/>
          </a:xfrm>
        </p:spPr>
        <p:txBody>
          <a:bodyPr/>
          <a:lstStyle/>
          <a:p>
            <a:pPr fontAlgn="auto">
              <a:spcAft>
                <a:spcPts val="0"/>
              </a:spcAft>
              <a:defRPr/>
            </a:pPr>
            <a:r>
              <a:rPr lang="es-ES" dirty="0">
                <a:solidFill>
                  <a:schemeClr val="accent5">
                    <a:lumMod val="60000"/>
                    <a:lumOff val="40000"/>
                  </a:schemeClr>
                </a:solidFill>
              </a:rPr>
              <a:t>Propiedades de MCO y MCG</a:t>
            </a:r>
          </a:p>
        </p:txBody>
      </p:sp>
      <p:sp>
        <p:nvSpPr>
          <p:cNvPr id="3076" name="2 Marcador de contenido"/>
          <p:cNvSpPr>
            <a:spLocks noGrp="1"/>
          </p:cNvSpPr>
          <p:nvPr>
            <p:ph idx="1"/>
          </p:nvPr>
        </p:nvSpPr>
        <p:spPr>
          <a:xfrm>
            <a:off x="1435100" y="1357313"/>
            <a:ext cx="7499350" cy="4891087"/>
          </a:xfrm>
        </p:spPr>
        <p:txBody>
          <a:bodyPr/>
          <a:lstStyle/>
          <a:p>
            <a:pPr>
              <a:buFont typeface="Wingdings" panose="05000000000000000000" pitchFamily="2" charset="2"/>
              <a:buChar char="v"/>
            </a:pPr>
            <a:r>
              <a:rPr lang="es-ES" altLang="es-PE"/>
              <a:t>Es no paramétrico.</a:t>
            </a:r>
          </a:p>
          <a:p>
            <a:pPr>
              <a:buFont typeface="Wingdings" panose="05000000000000000000" pitchFamily="2" charset="2"/>
              <a:buChar char="v"/>
            </a:pPr>
            <a:r>
              <a:rPr lang="es-ES" altLang="es-PE"/>
              <a:t>Es lineal en los parámetros.</a:t>
            </a:r>
          </a:p>
          <a:p>
            <a:pPr>
              <a:buFont typeface="Wingdings" panose="05000000000000000000" pitchFamily="2" charset="2"/>
              <a:buChar char="v"/>
            </a:pPr>
            <a:r>
              <a:rPr lang="es-ES" altLang="es-PE"/>
              <a:t>Es insesgado E(</a:t>
            </a:r>
            <a:r>
              <a:rPr lang="el-GR" altLang="es-PE">
                <a:latin typeface="Times New Roman" panose="02020603050405020304" pitchFamily="18" charset="0"/>
                <a:cs typeface="Times New Roman" panose="02020603050405020304" pitchFamily="18" charset="0"/>
              </a:rPr>
              <a:t>β΄</a:t>
            </a:r>
            <a:r>
              <a:rPr lang="es-ES" altLang="es-PE">
                <a:latin typeface="Times New Roman" panose="02020603050405020304" pitchFamily="18" charset="0"/>
                <a:cs typeface="Times New Roman" panose="02020603050405020304" pitchFamily="18" charset="0"/>
              </a:rPr>
              <a:t>)=</a:t>
            </a:r>
            <a:r>
              <a:rPr lang="el-GR" altLang="es-PE">
                <a:latin typeface="Times New Roman" panose="02020603050405020304" pitchFamily="18" charset="0"/>
                <a:cs typeface="Times New Roman" panose="02020603050405020304" pitchFamily="18" charset="0"/>
              </a:rPr>
              <a:t>β</a:t>
            </a:r>
            <a:endParaRPr lang="es-ES" altLang="es-PE">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s-ES" altLang="es-PE">
                <a:latin typeface="Times New Roman" panose="02020603050405020304" pitchFamily="18" charset="0"/>
                <a:cs typeface="Times New Roman" panose="02020603050405020304" pitchFamily="18" charset="0"/>
              </a:rPr>
              <a:t>Eficiente (Varianza mínima)</a:t>
            </a:r>
          </a:p>
          <a:p>
            <a:pPr>
              <a:buFont typeface="Wingdings" panose="05000000000000000000" pitchFamily="2" charset="2"/>
              <a:buChar char="v"/>
            </a:pPr>
            <a:r>
              <a:rPr lang="es-ES" altLang="es-PE">
                <a:latin typeface="Times New Roman" panose="02020603050405020304" pitchFamily="18" charset="0"/>
                <a:cs typeface="Times New Roman" panose="02020603050405020304" pitchFamily="18" charset="0"/>
              </a:rPr>
              <a:t>Consistente plim(</a:t>
            </a:r>
            <a:r>
              <a:rPr lang="el-GR" altLang="es-PE">
                <a:latin typeface="Times New Roman" panose="02020603050405020304" pitchFamily="18" charset="0"/>
                <a:cs typeface="Times New Roman" panose="02020603050405020304" pitchFamily="18" charset="0"/>
              </a:rPr>
              <a:t>β΄</a:t>
            </a:r>
            <a:r>
              <a:rPr lang="es-ES" altLang="es-PE">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s-ES" altLang="es-PE">
                <a:latin typeface="Times New Roman" panose="02020603050405020304" pitchFamily="18" charset="0"/>
                <a:cs typeface="Times New Roman" panose="02020603050405020304" pitchFamily="18" charset="0"/>
              </a:rPr>
              <a:t>Ejemplo : Modelo de Cagan linealizado</a:t>
            </a:r>
          </a:p>
          <a:p>
            <a:pPr>
              <a:buFont typeface="Wingdings 2" panose="05020102010507070707" pitchFamily="18" charset="2"/>
              <a:buNone/>
            </a:pPr>
            <a:endParaRPr lang="es-ES" altLang="es-PE"/>
          </a:p>
          <a:p>
            <a:pPr>
              <a:buFont typeface="Wingdings" panose="05000000000000000000" pitchFamily="2" charset="2"/>
              <a:buChar char="v"/>
            </a:pPr>
            <a:endParaRPr lang="es-ES" altLang="es-PE"/>
          </a:p>
        </p:txBody>
      </p:sp>
      <p:sp>
        <p:nvSpPr>
          <p:cNvPr id="4" name="3 Marcador de pie de página"/>
          <p:cNvSpPr>
            <a:spLocks noGrp="1"/>
          </p:cNvSpPr>
          <p:nvPr>
            <p:ph type="ftr" sz="quarter" idx="11"/>
          </p:nvPr>
        </p:nvSpPr>
        <p:spPr/>
        <p:txBody>
          <a:bodyPr/>
          <a:lstStyle/>
          <a:p>
            <a:pPr>
              <a:defRPr/>
            </a:pPr>
            <a:r>
              <a:rPr lang="es-ES"/>
              <a:t>CESAR ANTUNEZ IRGOIN                                                                     nakatabox@hotmail.com</a:t>
            </a:r>
          </a:p>
        </p:txBody>
      </p:sp>
      <p:graphicFrame>
        <p:nvGraphicFramePr>
          <p:cNvPr id="3074" name="Object 3"/>
          <p:cNvGraphicFramePr>
            <a:graphicFrameLocks noChangeAspect="1"/>
          </p:cNvGraphicFramePr>
          <p:nvPr/>
        </p:nvGraphicFramePr>
        <p:xfrm>
          <a:off x="1857375" y="5214938"/>
          <a:ext cx="6858000" cy="614362"/>
        </p:xfrm>
        <a:graphic>
          <a:graphicData uri="http://schemas.openxmlformats.org/presentationml/2006/ole">
            <mc:AlternateContent xmlns:mc="http://schemas.openxmlformats.org/markup-compatibility/2006">
              <mc:Choice xmlns:v="urn:schemas-microsoft-com:vml" Requires="v">
                <p:oleObj spid="_x0000_s3107" name="Ecuación" r:id="rId3" imgW="2692080" imgH="228600" progId="Equation.3">
                  <p:embed/>
                </p:oleObj>
              </mc:Choice>
              <mc:Fallback>
                <p:oleObj name="Ecuación" r:id="rId3" imgW="269208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5214938"/>
                        <a:ext cx="6858000" cy="614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42938" y="3357563"/>
            <a:ext cx="8501062" cy="1928812"/>
          </a:xfrm>
        </p:spPr>
        <p:txBody>
          <a:bodyPr>
            <a:normAutofit lnSpcReduction="10000"/>
          </a:bodyPr>
          <a:lstStyle/>
          <a:p>
            <a:pPr marL="365760" indent="-283464" fontAlgn="auto">
              <a:spcAft>
                <a:spcPts val="0"/>
              </a:spcAft>
              <a:buFont typeface="Wingdings 2"/>
              <a:buNone/>
              <a:defRPr/>
            </a:pPr>
            <a:r>
              <a:rPr lang="es-ES" sz="1800" dirty="0"/>
              <a:t>	Generamos el Scalar en el cuadro de comandos:  </a:t>
            </a:r>
            <a:r>
              <a:rPr lang="es-ES" sz="1800" dirty="0">
                <a:solidFill>
                  <a:srgbClr val="FF0000"/>
                </a:solidFill>
              </a:rPr>
              <a:t>Scalar se1=@se   </a:t>
            </a:r>
            <a:r>
              <a:rPr lang="es-ES" sz="1800" dirty="0"/>
              <a:t>para el primer grupo y la desviación del error para el segundo grupo </a:t>
            </a:r>
            <a:r>
              <a:rPr lang="es-ES" sz="1800" dirty="0">
                <a:solidFill>
                  <a:srgbClr val="FF0000"/>
                </a:solidFill>
              </a:rPr>
              <a:t>Scalar se2=@se .</a:t>
            </a:r>
          </a:p>
          <a:p>
            <a:pPr marL="365760" indent="-283464" fontAlgn="auto">
              <a:spcAft>
                <a:spcPts val="0"/>
              </a:spcAft>
              <a:buFont typeface="Wingdings 2"/>
              <a:buNone/>
              <a:defRPr/>
            </a:pPr>
            <a:r>
              <a:rPr lang="es-ES" sz="1800" dirty="0">
                <a:solidFill>
                  <a:srgbClr val="FF0000"/>
                </a:solidFill>
              </a:rPr>
              <a:t>	</a:t>
            </a:r>
            <a:r>
              <a:rPr lang="es-ES" sz="1800" dirty="0"/>
              <a:t>oteamos cual de las dos desviaciones es la mayor por que dividiremos la mayor desviación entre la menor en el cuadro de comandos, en nuestro caso es Se2 (0.152044) es mayor a Se1(0.084002). En el cuadro de comando generamos el estadístico : </a:t>
            </a:r>
            <a:r>
              <a:rPr lang="es-ES" sz="1800" dirty="0">
                <a:solidFill>
                  <a:srgbClr val="FF0000"/>
                </a:solidFill>
              </a:rPr>
              <a:t>Scalar     f=(se2/se1)^2 </a:t>
            </a:r>
            <a:r>
              <a:rPr lang="es-ES" sz="1800" dirty="0"/>
              <a:t>, que si revisamos el valor del objeto f nos da 3.276</a:t>
            </a:r>
          </a:p>
          <a:p>
            <a:pPr marL="365760" indent="-283464" fontAlgn="auto">
              <a:spcAft>
                <a:spcPts val="0"/>
              </a:spcAft>
              <a:buFont typeface="Wingdings 2"/>
              <a:buNone/>
              <a:defRPr/>
            </a:pPr>
            <a:endParaRPr lang="es-ES" sz="1800" dirty="0">
              <a:solidFill>
                <a:srgbClr val="FF0000"/>
              </a:solidFill>
            </a:endParaRPr>
          </a:p>
        </p:txBody>
      </p:sp>
      <p:sp>
        <p:nvSpPr>
          <p:cNvPr id="52227" name="3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r>
              <a:rPr lang="es-ES" altLang="es-PE">
                <a:solidFill>
                  <a:srgbClr val="92D050"/>
                </a:solidFill>
              </a:rPr>
              <a:t>CESAR ANTUNEZ IRGOIN                                                                     nakatabox@hotmail.com</a:t>
            </a:r>
          </a:p>
        </p:txBody>
      </p:sp>
      <p:pic>
        <p:nvPicPr>
          <p:cNvPr id="5222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2063" y="214313"/>
            <a:ext cx="3857625" cy="3028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5222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214313"/>
            <a:ext cx="4000500" cy="3000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5223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50" y="5143500"/>
            <a:ext cx="3357563" cy="13573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2 Marcador de contenido"/>
          <p:cNvSpPr>
            <a:spLocks noGrp="1"/>
          </p:cNvSpPr>
          <p:nvPr>
            <p:ph idx="1"/>
          </p:nvPr>
        </p:nvSpPr>
        <p:spPr>
          <a:xfrm>
            <a:off x="642938" y="214313"/>
            <a:ext cx="8291512" cy="6286500"/>
          </a:xfrm>
        </p:spPr>
        <p:txBody>
          <a:bodyPr/>
          <a:lstStyle/>
          <a:p>
            <a:pPr>
              <a:buFont typeface="Wingdings 2" panose="05020102010507070707" pitchFamily="18" charset="2"/>
              <a:buNone/>
            </a:pPr>
            <a:r>
              <a:rPr lang="es-ES" altLang="es-PE" sz="2200" dirty="0"/>
              <a:t>	Para rezar o no la hipótesis nula necesitamos del estadístico F, por lo que crearemos este estadístico en el cuadro de comandos.</a:t>
            </a:r>
          </a:p>
          <a:p>
            <a:pPr>
              <a:buFont typeface="Wingdings 2" panose="05020102010507070707" pitchFamily="18" charset="2"/>
              <a:buNone/>
            </a:pPr>
            <a:endParaRPr lang="es-ES" altLang="es-PE" sz="2200" dirty="0"/>
          </a:p>
          <a:p>
            <a:pPr>
              <a:buFont typeface="Wingdings 2" panose="05020102010507070707" pitchFamily="18" charset="2"/>
              <a:buNone/>
            </a:pPr>
            <a:endParaRPr lang="es-ES" altLang="es-PE" sz="2200" dirty="0"/>
          </a:p>
          <a:p>
            <a:pPr>
              <a:buFont typeface="Wingdings 2" panose="05020102010507070707" pitchFamily="18" charset="2"/>
              <a:buNone/>
            </a:pPr>
            <a:endParaRPr lang="es-ES" altLang="es-PE" sz="2200" dirty="0"/>
          </a:p>
          <a:p>
            <a:pPr>
              <a:buFont typeface="Wingdings 2" panose="05020102010507070707" pitchFamily="18" charset="2"/>
              <a:buNone/>
            </a:pPr>
            <a:r>
              <a:rPr lang="es-ES" altLang="es-PE" sz="2200" dirty="0"/>
              <a:t>	</a:t>
            </a:r>
            <a:r>
              <a:rPr lang="es-ES" altLang="es-PE" sz="2200" dirty="0">
                <a:solidFill>
                  <a:srgbClr val="FF0000"/>
                </a:solidFill>
              </a:rPr>
              <a:t>Scalar </a:t>
            </a:r>
            <a:r>
              <a:rPr lang="es-ES" altLang="es-PE" sz="2200" dirty="0" err="1">
                <a:solidFill>
                  <a:srgbClr val="FF0000"/>
                </a:solidFill>
              </a:rPr>
              <a:t>prob</a:t>
            </a:r>
            <a:r>
              <a:rPr lang="es-ES" altLang="es-PE" sz="2200" dirty="0">
                <a:solidFill>
                  <a:srgbClr val="FF0000"/>
                </a:solidFill>
              </a:rPr>
              <a:t>=(1-@</a:t>
            </a:r>
            <a:r>
              <a:rPr lang="es-ES" altLang="es-PE" sz="2200" dirty="0" err="1">
                <a:solidFill>
                  <a:srgbClr val="FF0000"/>
                </a:solidFill>
              </a:rPr>
              <a:t>cfdist</a:t>
            </a:r>
            <a:r>
              <a:rPr lang="es-ES" altLang="es-PE" sz="2200" dirty="0">
                <a:solidFill>
                  <a:srgbClr val="FF0000"/>
                </a:solidFill>
              </a:rPr>
              <a:t>(f, 24, 24))</a:t>
            </a:r>
          </a:p>
          <a:p>
            <a:pPr>
              <a:buFont typeface="Wingdings 2" panose="05020102010507070707" pitchFamily="18" charset="2"/>
              <a:buNone/>
            </a:pPr>
            <a:endParaRPr lang="es-ES" altLang="es-PE" sz="2200" dirty="0">
              <a:solidFill>
                <a:srgbClr val="FF0000"/>
              </a:solidFill>
            </a:endParaRPr>
          </a:p>
          <a:p>
            <a:pPr>
              <a:buFont typeface="Wingdings 2" panose="05020102010507070707" pitchFamily="18" charset="2"/>
              <a:buNone/>
            </a:pPr>
            <a:r>
              <a:rPr lang="es-ES" altLang="es-PE" sz="2200" dirty="0">
                <a:solidFill>
                  <a:srgbClr val="FF0000"/>
                </a:solidFill>
              </a:rPr>
              <a:t>	</a:t>
            </a:r>
            <a:r>
              <a:rPr lang="es-ES" altLang="es-PE" sz="2400" dirty="0"/>
              <a:t> El resultado nos da una probabilidad muy baja de 0.2562139% (menor del 5%). Por lo que se rechaza la </a:t>
            </a:r>
            <a:r>
              <a:rPr lang="es-ES" altLang="es-PE" sz="2400" dirty="0" err="1"/>
              <a:t>hipotesis</a:t>
            </a:r>
            <a:r>
              <a:rPr lang="es-ES" altLang="es-PE" sz="2400" dirty="0"/>
              <a:t> nula de Homocedasticidad de la varianza.</a:t>
            </a:r>
          </a:p>
          <a:p>
            <a:pPr>
              <a:buFont typeface="Wingdings 2" panose="05020102010507070707" pitchFamily="18" charset="2"/>
              <a:buNone/>
            </a:pPr>
            <a:r>
              <a:rPr lang="es-ES" altLang="es-PE" sz="2400" dirty="0"/>
              <a:t>   * Una solución habitual en este tipo de problemas es considerar el esquema de la varianza como:</a:t>
            </a:r>
          </a:p>
          <a:p>
            <a:pPr>
              <a:buFont typeface="Wingdings 2" panose="05020102010507070707" pitchFamily="18" charset="2"/>
              <a:buNone/>
            </a:pPr>
            <a:r>
              <a:rPr lang="es-ES" altLang="es-PE" sz="2400" dirty="0"/>
              <a:t>                               o       </a:t>
            </a:r>
          </a:p>
          <a:p>
            <a:pPr>
              <a:buFont typeface="Wingdings 2" panose="05020102010507070707" pitchFamily="18" charset="2"/>
              <a:buNone/>
            </a:pPr>
            <a:endParaRPr lang="es-ES" altLang="es-PE" sz="2200" dirty="0"/>
          </a:p>
          <a:p>
            <a:pPr>
              <a:buFont typeface="Wingdings 2" panose="05020102010507070707" pitchFamily="18" charset="2"/>
              <a:buNone/>
            </a:pPr>
            <a:endParaRPr lang="es-ES" altLang="es-PE" sz="2200" dirty="0"/>
          </a:p>
          <a:p>
            <a:pPr>
              <a:buFont typeface="Wingdings 2" panose="05020102010507070707" pitchFamily="18" charset="2"/>
              <a:buNone/>
            </a:pPr>
            <a:endParaRPr lang="es-ES" altLang="es-PE" sz="2200" dirty="0"/>
          </a:p>
        </p:txBody>
      </p:sp>
      <p:sp>
        <p:nvSpPr>
          <p:cNvPr id="4" name="3 Marcador de pie de página"/>
          <p:cNvSpPr>
            <a:spLocks noGrp="1"/>
          </p:cNvSpPr>
          <p:nvPr>
            <p:ph type="ftr" sz="quarter" idx="11"/>
          </p:nvPr>
        </p:nvSpPr>
        <p:spPr/>
        <p:txBody>
          <a:bodyPr/>
          <a:lstStyle/>
          <a:p>
            <a:pPr>
              <a:defRPr/>
            </a:pPr>
            <a:r>
              <a:rPr lang="es-ES"/>
              <a:t>CESAR ANTUNEZ IRGOIN                                                                     nakatabox@hotmail.com</a:t>
            </a:r>
          </a:p>
        </p:txBody>
      </p:sp>
      <p:graphicFrame>
        <p:nvGraphicFramePr>
          <p:cNvPr id="21506" name="Object 2"/>
          <p:cNvGraphicFramePr>
            <a:graphicFrameLocks noChangeAspect="1"/>
          </p:cNvGraphicFramePr>
          <p:nvPr/>
        </p:nvGraphicFramePr>
        <p:xfrm>
          <a:off x="2236788" y="971550"/>
          <a:ext cx="3100387" cy="608013"/>
        </p:xfrm>
        <a:graphic>
          <a:graphicData uri="http://schemas.openxmlformats.org/presentationml/2006/ole">
            <mc:AlternateContent xmlns:mc="http://schemas.openxmlformats.org/markup-compatibility/2006">
              <mc:Choice xmlns:v="urn:schemas-microsoft-com:vml" Requires="v">
                <p:oleObj spid="_x0000_s21597" name="Ecuación" r:id="rId3" imgW="1193760" imgH="266400" progId="Equation.3">
                  <p:embed/>
                </p:oleObj>
              </mc:Choice>
              <mc:Fallback>
                <p:oleObj name="Ecuación" r:id="rId3" imgW="1193760" imgH="266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6788" y="971550"/>
                        <a:ext cx="3100387" cy="608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151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3563" y="1214438"/>
            <a:ext cx="3000375" cy="14287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21507" name="Object 4"/>
          <p:cNvGraphicFramePr>
            <a:graphicFrameLocks noChangeAspect="1"/>
          </p:cNvGraphicFramePr>
          <p:nvPr/>
        </p:nvGraphicFramePr>
        <p:xfrm>
          <a:off x="1285875" y="5072063"/>
          <a:ext cx="1844675" cy="484187"/>
        </p:xfrm>
        <a:graphic>
          <a:graphicData uri="http://schemas.openxmlformats.org/presentationml/2006/ole">
            <mc:AlternateContent xmlns:mc="http://schemas.openxmlformats.org/markup-compatibility/2006">
              <mc:Choice xmlns:v="urn:schemas-microsoft-com:vml" Requires="v">
                <p:oleObj spid="_x0000_s21598" name="Ecuación" r:id="rId6" imgW="1066680" imgH="253800" progId="Equation.3">
                  <p:embed/>
                </p:oleObj>
              </mc:Choice>
              <mc:Fallback>
                <p:oleObj name="Ecuación" r:id="rId6" imgW="1066680" imgH="2538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85875" y="5072063"/>
                        <a:ext cx="1844675" cy="484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8" name="Object 5"/>
          <p:cNvGraphicFramePr>
            <a:graphicFrameLocks noChangeAspect="1"/>
          </p:cNvGraphicFramePr>
          <p:nvPr/>
        </p:nvGraphicFramePr>
        <p:xfrm>
          <a:off x="3857625" y="5072063"/>
          <a:ext cx="1643063" cy="484187"/>
        </p:xfrm>
        <a:graphic>
          <a:graphicData uri="http://schemas.openxmlformats.org/presentationml/2006/ole">
            <mc:AlternateContent xmlns:mc="http://schemas.openxmlformats.org/markup-compatibility/2006">
              <mc:Choice xmlns:v="urn:schemas-microsoft-com:vml" Requires="v">
                <p:oleObj spid="_x0000_s21599" name="Ecuación" r:id="rId8" imgW="952200" imgH="253800" progId="Equation.3">
                  <p:embed/>
                </p:oleObj>
              </mc:Choice>
              <mc:Fallback>
                <p:oleObj name="Ecuación" r:id="rId8" imgW="952200" imgH="2538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7625" y="5072063"/>
                        <a:ext cx="1643063" cy="484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09613" y="0"/>
            <a:ext cx="8434387" cy="5643563"/>
          </a:xfrm>
        </p:spPr>
        <p:txBody>
          <a:bodyPr>
            <a:normAutofit/>
          </a:bodyPr>
          <a:lstStyle/>
          <a:p>
            <a:pPr marL="365760" indent="-283464" fontAlgn="auto">
              <a:spcAft>
                <a:spcPts val="0"/>
              </a:spcAft>
              <a:buFont typeface="Wingdings 2"/>
              <a:buNone/>
              <a:defRPr/>
            </a:pPr>
            <a:r>
              <a:rPr lang="es-ES" sz="2400" dirty="0">
                <a:solidFill>
                  <a:schemeClr val="bg2">
                    <a:lumMod val="50000"/>
                  </a:schemeClr>
                </a:solidFill>
              </a:rPr>
              <a:t>	</a:t>
            </a:r>
            <a:r>
              <a:rPr lang="es-ES" sz="2800" b="1" dirty="0">
                <a:solidFill>
                  <a:schemeClr val="accent5">
                    <a:lumMod val="60000"/>
                    <a:lumOff val="40000"/>
                  </a:schemeClr>
                </a:solidFill>
                <a:effectLst>
                  <a:outerShdw blurRad="38100" dist="38100" dir="2700000" algn="tl">
                    <a:srgbClr val="000000">
                      <a:alpha val="43137"/>
                    </a:srgbClr>
                  </a:outerShdw>
                </a:effectLst>
              </a:rPr>
              <a:t>Prueba de White</a:t>
            </a:r>
            <a:endParaRPr lang="es-ES" sz="2000" dirty="0">
              <a:solidFill>
                <a:schemeClr val="accent5">
                  <a:lumMod val="60000"/>
                  <a:lumOff val="40000"/>
                </a:schemeClr>
              </a:solidFill>
            </a:endParaRPr>
          </a:p>
          <a:p>
            <a:pPr marL="365760" indent="-283464" fontAlgn="auto">
              <a:spcAft>
                <a:spcPts val="0"/>
              </a:spcAft>
              <a:buFont typeface="Wingdings 2"/>
              <a:buNone/>
              <a:defRPr/>
            </a:pPr>
            <a:r>
              <a:rPr lang="es-ES" sz="2000" dirty="0"/>
              <a:t>	Este contraste es el más general por que no especifica concretamente la </a:t>
            </a:r>
            <a:r>
              <a:rPr lang="es-ES" sz="2000" dirty="0" err="1"/>
              <a:t>heteroscedasticidad</a:t>
            </a:r>
            <a:r>
              <a:rPr lang="es-ES" sz="2000" dirty="0"/>
              <a:t>.</a:t>
            </a:r>
          </a:p>
          <a:p>
            <a:pPr marL="365760" indent="-283464" fontAlgn="auto">
              <a:spcAft>
                <a:spcPts val="0"/>
              </a:spcAft>
              <a:buFont typeface="Wingdings 2"/>
              <a:buNone/>
              <a:defRPr/>
            </a:pPr>
            <a:r>
              <a:rPr lang="es-ES" sz="2000" dirty="0"/>
              <a:t>			No existe </a:t>
            </a:r>
            <a:r>
              <a:rPr lang="es-ES" sz="2000" dirty="0" err="1"/>
              <a:t>Heteroscedasticidad</a:t>
            </a:r>
            <a:endParaRPr lang="es-ES" sz="2000" dirty="0"/>
          </a:p>
          <a:p>
            <a:pPr marL="365760" indent="-283464" fontAlgn="auto">
              <a:spcAft>
                <a:spcPts val="0"/>
              </a:spcAft>
              <a:buFont typeface="Wingdings 2"/>
              <a:buNone/>
              <a:defRPr/>
            </a:pPr>
            <a:endParaRPr lang="es-ES" sz="2000" dirty="0"/>
          </a:p>
          <a:p>
            <a:pPr marL="365760" indent="-283464" fontAlgn="auto">
              <a:spcAft>
                <a:spcPts val="0"/>
              </a:spcAft>
              <a:buFont typeface="Wingdings 2"/>
              <a:buNone/>
              <a:defRPr/>
            </a:pPr>
            <a:r>
              <a:rPr lang="es-ES" sz="2000" b="1" dirty="0"/>
              <a:t>	White sin termino cruzado (no </a:t>
            </a:r>
            <a:r>
              <a:rPr lang="es-ES" sz="2000" b="1" dirty="0" err="1"/>
              <a:t>cross</a:t>
            </a:r>
            <a:r>
              <a:rPr lang="es-ES" sz="2000" b="1" dirty="0"/>
              <a:t> </a:t>
            </a:r>
            <a:r>
              <a:rPr lang="es-ES" sz="2000" b="1" dirty="0" err="1"/>
              <a:t>terms</a:t>
            </a:r>
            <a:r>
              <a:rPr lang="es-ES" sz="2000" b="1" dirty="0"/>
              <a:t>)</a:t>
            </a:r>
          </a:p>
          <a:p>
            <a:pPr marL="365760" indent="-283464" fontAlgn="auto">
              <a:spcAft>
                <a:spcPts val="0"/>
              </a:spcAft>
              <a:buFont typeface="Wingdings 2"/>
              <a:buNone/>
              <a:defRPr/>
            </a:pPr>
            <a:endParaRPr lang="es-ES" sz="2000" b="1" dirty="0"/>
          </a:p>
          <a:p>
            <a:pPr marL="365760" indent="-283464" fontAlgn="auto">
              <a:spcAft>
                <a:spcPts val="0"/>
              </a:spcAft>
              <a:buFont typeface="Wingdings 2"/>
              <a:buNone/>
              <a:defRPr/>
            </a:pPr>
            <a:r>
              <a:rPr lang="es-ES" sz="2000" b="1" dirty="0"/>
              <a:t>	</a:t>
            </a:r>
            <a:r>
              <a:rPr lang="es-ES" sz="2000" dirty="0"/>
              <a:t>Esta prueba es similar a MCG que considera los residuos del cuadrado como variable dependiente.</a:t>
            </a:r>
          </a:p>
          <a:p>
            <a:pPr marL="365760" indent="-283464" fontAlgn="auto">
              <a:spcAft>
                <a:spcPts val="0"/>
              </a:spcAft>
              <a:buFont typeface="Wingdings 2"/>
              <a:buNone/>
              <a:defRPr/>
            </a:pPr>
            <a:r>
              <a:rPr lang="es-ES" sz="2000" b="1" dirty="0"/>
              <a:t>	White con termino cruzado  (</a:t>
            </a:r>
            <a:r>
              <a:rPr lang="es-ES" sz="2000" b="1" dirty="0" err="1"/>
              <a:t>cross</a:t>
            </a:r>
            <a:r>
              <a:rPr lang="es-ES" sz="2000" b="1" dirty="0"/>
              <a:t> </a:t>
            </a:r>
            <a:r>
              <a:rPr lang="es-ES" sz="2000" b="1" dirty="0" err="1"/>
              <a:t>terms</a:t>
            </a:r>
            <a:r>
              <a:rPr lang="es-ES" sz="2000" b="1" dirty="0"/>
              <a:t>)</a:t>
            </a:r>
          </a:p>
          <a:p>
            <a:pPr marL="365760" indent="-283464" fontAlgn="auto">
              <a:spcAft>
                <a:spcPts val="0"/>
              </a:spcAft>
              <a:buFont typeface="Wingdings 2"/>
              <a:buNone/>
              <a:defRPr/>
            </a:pPr>
            <a:r>
              <a:rPr lang="es-ES" sz="2000" dirty="0"/>
              <a:t>	La varianza toma forma general en función de </a:t>
            </a:r>
            <a:r>
              <a:rPr lang="es-ES" sz="2000" dirty="0" err="1"/>
              <a:t>regresores</a:t>
            </a:r>
            <a:r>
              <a:rPr lang="es-ES" sz="2000" dirty="0"/>
              <a:t> al cuadrado y de su producto cruzado</a:t>
            </a:r>
          </a:p>
          <a:p>
            <a:pPr marL="365760" indent="-283464" fontAlgn="auto">
              <a:spcAft>
                <a:spcPts val="0"/>
              </a:spcAft>
              <a:buFont typeface="Wingdings 2"/>
              <a:buNone/>
              <a:defRPr/>
            </a:pPr>
            <a:r>
              <a:rPr lang="es-ES" sz="2000" b="1" dirty="0"/>
              <a:t>	</a:t>
            </a:r>
          </a:p>
          <a:p>
            <a:pPr marL="365760" indent="-283464" fontAlgn="auto">
              <a:spcAft>
                <a:spcPts val="0"/>
              </a:spcAft>
              <a:buFont typeface="Wingdings 2"/>
              <a:buNone/>
              <a:defRPr/>
            </a:pPr>
            <a:r>
              <a:rPr lang="es-ES" sz="2000" b="1" dirty="0"/>
              <a:t>	</a:t>
            </a:r>
          </a:p>
          <a:p>
            <a:pPr marL="365760" indent="-283464" fontAlgn="auto">
              <a:spcAft>
                <a:spcPts val="0"/>
              </a:spcAft>
              <a:buFont typeface="Wingdings 2"/>
              <a:buNone/>
              <a:defRPr/>
            </a:pPr>
            <a:r>
              <a:rPr lang="es-ES" sz="2000" b="1" dirty="0"/>
              <a:t>	</a:t>
            </a:r>
          </a:p>
          <a:p>
            <a:pPr marL="365760" indent="-283464" fontAlgn="auto">
              <a:spcAft>
                <a:spcPts val="0"/>
              </a:spcAft>
              <a:buFont typeface="Wingdings 2"/>
              <a:buNone/>
              <a:defRPr/>
            </a:pPr>
            <a:endParaRPr lang="es-ES" sz="2000" dirty="0"/>
          </a:p>
        </p:txBody>
      </p:sp>
      <p:sp>
        <p:nvSpPr>
          <p:cNvPr id="4" name="3 Marcador de pie de página"/>
          <p:cNvSpPr>
            <a:spLocks noGrp="1"/>
          </p:cNvSpPr>
          <p:nvPr>
            <p:ph type="ftr" sz="quarter" idx="11"/>
          </p:nvPr>
        </p:nvSpPr>
        <p:spPr/>
        <p:txBody>
          <a:bodyPr/>
          <a:lstStyle/>
          <a:p>
            <a:pPr>
              <a:defRPr/>
            </a:pPr>
            <a:r>
              <a:rPr lang="es-ES"/>
              <a:t>CESAR ANTUNEZ IRGOIN                                                                     nakatabox@hotmail.com</a:t>
            </a:r>
          </a:p>
        </p:txBody>
      </p:sp>
      <p:graphicFrame>
        <p:nvGraphicFramePr>
          <p:cNvPr id="22530" name="Object 2"/>
          <p:cNvGraphicFramePr>
            <a:graphicFrameLocks noChangeAspect="1"/>
          </p:cNvGraphicFramePr>
          <p:nvPr/>
        </p:nvGraphicFramePr>
        <p:xfrm>
          <a:off x="1071563" y="1143000"/>
          <a:ext cx="2767012" cy="919163"/>
        </p:xfrm>
        <a:graphic>
          <a:graphicData uri="http://schemas.openxmlformats.org/presentationml/2006/ole">
            <mc:AlternateContent xmlns:mc="http://schemas.openxmlformats.org/markup-compatibility/2006">
              <mc:Choice xmlns:v="urn:schemas-microsoft-com:vml" Requires="v">
                <p:oleObj spid="_x0000_s22736" name="Ecuación" r:id="rId3" imgW="1511280" imgH="482400" progId="Equation.3">
                  <p:embed/>
                </p:oleObj>
              </mc:Choice>
              <mc:Fallback>
                <p:oleObj name="Ecuación" r:id="rId3" imgW="1511280" imgH="482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563" y="1143000"/>
                        <a:ext cx="2767012" cy="919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1" name="Object 3"/>
          <p:cNvGraphicFramePr>
            <a:graphicFrameLocks noChangeAspect="1"/>
          </p:cNvGraphicFramePr>
          <p:nvPr/>
        </p:nvGraphicFramePr>
        <p:xfrm>
          <a:off x="1357313" y="2286000"/>
          <a:ext cx="6215062" cy="484188"/>
        </p:xfrm>
        <a:graphic>
          <a:graphicData uri="http://schemas.openxmlformats.org/presentationml/2006/ole">
            <mc:AlternateContent xmlns:mc="http://schemas.openxmlformats.org/markup-compatibility/2006">
              <mc:Choice xmlns:v="urn:schemas-microsoft-com:vml" Requires="v">
                <p:oleObj spid="_x0000_s22737" name="Ecuación" r:id="rId5" imgW="3301920" imgH="253800" progId="Equation.3">
                  <p:embed/>
                </p:oleObj>
              </mc:Choice>
              <mc:Fallback>
                <p:oleObj name="Ecuación" r:id="rId5" imgW="3301920" imgH="2538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7313" y="2286000"/>
                        <a:ext cx="6215062"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2" name="Object 4"/>
          <p:cNvGraphicFramePr>
            <a:graphicFrameLocks noChangeAspect="1"/>
          </p:cNvGraphicFramePr>
          <p:nvPr/>
        </p:nvGraphicFramePr>
        <p:xfrm>
          <a:off x="7929563" y="2286000"/>
          <a:ext cx="863600" cy="374650"/>
        </p:xfrm>
        <a:graphic>
          <a:graphicData uri="http://schemas.openxmlformats.org/presentationml/2006/ole">
            <mc:AlternateContent xmlns:mc="http://schemas.openxmlformats.org/markup-compatibility/2006">
              <mc:Choice xmlns:v="urn:schemas-microsoft-com:vml" Requires="v">
                <p:oleObj spid="_x0000_s22738" name="Ecuación" r:id="rId7" imgW="583920" imgH="177480" progId="Equation.3">
                  <p:embed/>
                </p:oleObj>
              </mc:Choice>
              <mc:Fallback>
                <p:oleObj name="Ecuación" r:id="rId7" imgW="583920" imgH="17748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29563" y="2286000"/>
                        <a:ext cx="86360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3" name="Object 5"/>
          <p:cNvGraphicFramePr>
            <a:graphicFrameLocks noChangeAspect="1"/>
          </p:cNvGraphicFramePr>
          <p:nvPr/>
        </p:nvGraphicFramePr>
        <p:xfrm>
          <a:off x="4214813" y="3071813"/>
          <a:ext cx="2071687" cy="406400"/>
        </p:xfrm>
        <a:graphic>
          <a:graphicData uri="http://schemas.openxmlformats.org/presentationml/2006/ole">
            <mc:AlternateContent xmlns:mc="http://schemas.openxmlformats.org/markup-compatibility/2006">
              <mc:Choice xmlns:v="urn:schemas-microsoft-com:vml" Requires="v">
                <p:oleObj spid="_x0000_s22739" name="Ecuación" r:id="rId9" imgW="1168200" imgH="241200" progId="Equation.3">
                  <p:embed/>
                </p:oleObj>
              </mc:Choice>
              <mc:Fallback>
                <p:oleObj name="Ecuación" r:id="rId9" imgW="1168200" imgH="2412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14813" y="3071813"/>
                        <a:ext cx="2071687"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4" name="Object 6"/>
          <p:cNvGraphicFramePr>
            <a:graphicFrameLocks noChangeAspect="1"/>
          </p:cNvGraphicFramePr>
          <p:nvPr/>
        </p:nvGraphicFramePr>
        <p:xfrm>
          <a:off x="1136650" y="4572000"/>
          <a:ext cx="8007350" cy="428625"/>
        </p:xfrm>
        <a:graphic>
          <a:graphicData uri="http://schemas.openxmlformats.org/presentationml/2006/ole">
            <mc:AlternateContent xmlns:mc="http://schemas.openxmlformats.org/markup-compatibility/2006">
              <mc:Choice xmlns:v="urn:schemas-microsoft-com:vml" Requires="v">
                <p:oleObj spid="_x0000_s22740" name="Ecuación" r:id="rId11" imgW="4902120" imgH="253800" progId="Equation.3">
                  <p:embed/>
                </p:oleObj>
              </mc:Choice>
              <mc:Fallback>
                <p:oleObj name="Ecuación" r:id="rId11" imgW="4902120" imgH="2538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36650" y="4572000"/>
                        <a:ext cx="800735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5" name="Object 7"/>
          <p:cNvGraphicFramePr>
            <a:graphicFrameLocks noChangeAspect="1"/>
          </p:cNvGraphicFramePr>
          <p:nvPr/>
        </p:nvGraphicFramePr>
        <p:xfrm>
          <a:off x="1285875" y="5143500"/>
          <a:ext cx="6786563" cy="571500"/>
        </p:xfrm>
        <a:graphic>
          <a:graphicData uri="http://schemas.openxmlformats.org/presentationml/2006/ole">
            <mc:AlternateContent xmlns:mc="http://schemas.openxmlformats.org/markup-compatibility/2006">
              <mc:Choice xmlns:v="urn:schemas-microsoft-com:vml" Requires="v">
                <p:oleObj spid="_x0000_s22741" name="Ecuación" r:id="rId13" imgW="3377880" imgH="241200" progId="Equation.3">
                  <p:embed/>
                </p:oleObj>
              </mc:Choice>
              <mc:Fallback>
                <p:oleObj name="Ecuación" r:id="rId13" imgW="3377880" imgH="24120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85875" y="5143500"/>
                        <a:ext cx="6786563"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6" name="Object 8"/>
          <p:cNvGraphicFramePr>
            <a:graphicFrameLocks noChangeAspect="1"/>
          </p:cNvGraphicFramePr>
          <p:nvPr/>
        </p:nvGraphicFramePr>
        <p:xfrm>
          <a:off x="3214688" y="5857875"/>
          <a:ext cx="2214562" cy="406400"/>
        </p:xfrm>
        <a:graphic>
          <a:graphicData uri="http://schemas.openxmlformats.org/presentationml/2006/ole">
            <mc:AlternateContent xmlns:mc="http://schemas.openxmlformats.org/markup-compatibility/2006">
              <mc:Choice xmlns:v="urn:schemas-microsoft-com:vml" Requires="v">
                <p:oleObj spid="_x0000_s22742" name="Ecuación" r:id="rId15" imgW="1168200" imgH="241200" progId="Equation.3">
                  <p:embed/>
                </p:oleObj>
              </mc:Choice>
              <mc:Fallback>
                <p:oleObj name="Ecuación" r:id="rId15" imgW="1168200" imgH="2412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14688" y="5857875"/>
                        <a:ext cx="2214562"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42938" y="0"/>
            <a:ext cx="8291512" cy="1643063"/>
          </a:xfrm>
        </p:spPr>
        <p:txBody>
          <a:bodyPr>
            <a:normAutofit/>
          </a:bodyPr>
          <a:lstStyle/>
          <a:p>
            <a:pPr marL="365760" indent="-283464" fontAlgn="auto">
              <a:spcAft>
                <a:spcPts val="0"/>
              </a:spcAft>
              <a:buFont typeface="Wingdings 2"/>
              <a:buNone/>
              <a:defRPr/>
            </a:pPr>
            <a:r>
              <a:rPr lang="es-ES" dirty="0"/>
              <a:t>	</a:t>
            </a:r>
            <a:r>
              <a:rPr lang="es-ES" sz="2800" b="1" dirty="0">
                <a:solidFill>
                  <a:schemeClr val="accent5">
                    <a:lumMod val="60000"/>
                    <a:lumOff val="40000"/>
                  </a:schemeClr>
                </a:solidFill>
              </a:rPr>
              <a:t>Aplicando la Heteroscedasticidad en Eviews</a:t>
            </a:r>
            <a:endParaRPr lang="es-ES" sz="2000" dirty="0">
              <a:solidFill>
                <a:schemeClr val="accent5">
                  <a:lumMod val="60000"/>
                  <a:lumOff val="40000"/>
                </a:schemeClr>
              </a:solidFill>
            </a:endParaRPr>
          </a:p>
          <a:p>
            <a:pPr marL="365760" indent="-283464" fontAlgn="auto">
              <a:spcAft>
                <a:spcPts val="0"/>
              </a:spcAft>
              <a:buFont typeface="Wingdings 2"/>
              <a:buNone/>
              <a:defRPr/>
            </a:pPr>
            <a:r>
              <a:rPr lang="es-ES" sz="2000" b="1" dirty="0">
                <a:solidFill>
                  <a:srgbClr val="FF0000"/>
                </a:solidFill>
              </a:rPr>
              <a:t>	</a:t>
            </a:r>
            <a:r>
              <a:rPr lang="es-ES" sz="2000" dirty="0">
                <a:solidFill>
                  <a:srgbClr val="FF0000"/>
                </a:solidFill>
              </a:rPr>
              <a:t>View </a:t>
            </a:r>
            <a:r>
              <a:rPr lang="es-ES" sz="2000" dirty="0"/>
              <a:t>que se encuentra en el objeto de ecuación Cagan(es el nombre de nuestra ecuación) pulsamos </a:t>
            </a:r>
            <a:r>
              <a:rPr lang="es-ES" sz="2000" dirty="0">
                <a:solidFill>
                  <a:srgbClr val="FF0000"/>
                </a:solidFill>
              </a:rPr>
              <a:t>View/Residual Test/</a:t>
            </a:r>
            <a:r>
              <a:rPr lang="es-ES" sz="2000" dirty="0" err="1">
                <a:solidFill>
                  <a:srgbClr val="FF0000"/>
                </a:solidFill>
              </a:rPr>
              <a:t>Specification</a:t>
            </a:r>
            <a:r>
              <a:rPr lang="es-ES" sz="2000" dirty="0">
                <a:solidFill>
                  <a:srgbClr val="FF0000"/>
                </a:solidFill>
              </a:rPr>
              <a:t> White (no </a:t>
            </a:r>
            <a:r>
              <a:rPr lang="es-ES" sz="2000" dirty="0" err="1">
                <a:solidFill>
                  <a:srgbClr val="FF0000"/>
                </a:solidFill>
              </a:rPr>
              <a:t>cross</a:t>
            </a:r>
            <a:r>
              <a:rPr lang="es-ES" sz="2000" dirty="0">
                <a:solidFill>
                  <a:srgbClr val="FF0000"/>
                </a:solidFill>
              </a:rPr>
              <a:t> </a:t>
            </a:r>
            <a:r>
              <a:rPr lang="es-ES" sz="2000" dirty="0" err="1">
                <a:solidFill>
                  <a:srgbClr val="FF0000"/>
                </a:solidFill>
              </a:rPr>
              <a:t>terms</a:t>
            </a:r>
            <a:r>
              <a:rPr lang="es-ES" sz="2000" dirty="0">
                <a:solidFill>
                  <a:srgbClr val="FF0000"/>
                </a:solidFill>
              </a:rPr>
              <a:t>)</a:t>
            </a:r>
          </a:p>
          <a:p>
            <a:pPr marL="365760" indent="-283464" fontAlgn="auto">
              <a:spcAft>
                <a:spcPts val="0"/>
              </a:spcAft>
              <a:buFont typeface="Wingdings 2"/>
              <a:buNone/>
              <a:defRPr/>
            </a:pPr>
            <a:endParaRPr lang="es-ES" dirty="0">
              <a:solidFill>
                <a:srgbClr val="FF0000"/>
              </a:solidFill>
            </a:endParaRPr>
          </a:p>
        </p:txBody>
      </p:sp>
      <p:sp>
        <p:nvSpPr>
          <p:cNvPr id="4" name="3 Marcador de pie de página"/>
          <p:cNvSpPr>
            <a:spLocks noGrp="1"/>
          </p:cNvSpPr>
          <p:nvPr>
            <p:ph type="ftr" sz="quarter" idx="11"/>
          </p:nvPr>
        </p:nvSpPr>
        <p:spPr/>
        <p:txBody>
          <a:bodyPr/>
          <a:lstStyle/>
          <a:p>
            <a:pPr>
              <a:defRPr/>
            </a:pPr>
            <a:r>
              <a:rPr lang="es-ES"/>
              <a:t>CESAR ANTUNEZ IRGOIN                                                                     nakatabox@hotmail.com</a:t>
            </a:r>
          </a:p>
        </p:txBody>
      </p:sp>
      <p:pic>
        <p:nvPicPr>
          <p:cNvPr id="5325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2071688"/>
            <a:ext cx="3286125" cy="2143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5325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0" y="1500188"/>
            <a:ext cx="4057650" cy="4714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8" name="7 Flecha derecha"/>
          <p:cNvSpPr/>
          <p:nvPr/>
        </p:nvSpPr>
        <p:spPr>
          <a:xfrm>
            <a:off x="4500563" y="2714625"/>
            <a:ext cx="285750" cy="500063"/>
          </a:xfrm>
          <a:prstGeom prst="rightArrow">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s-ES"/>
          </a:p>
        </p:txBody>
      </p:sp>
      <p:sp>
        <p:nvSpPr>
          <p:cNvPr id="53255" name="6 CuadroTexto"/>
          <p:cNvSpPr txBox="1">
            <a:spLocks noChangeArrowheads="1"/>
          </p:cNvSpPr>
          <p:nvPr/>
        </p:nvSpPr>
        <p:spPr bwMode="auto">
          <a:xfrm>
            <a:off x="7858125" y="3214688"/>
            <a:ext cx="642938" cy="246062"/>
          </a:xfrm>
          <a:prstGeom prst="rect">
            <a:avLst/>
          </a:prstGeom>
          <a:solidFill>
            <a:schemeClr val="bg1"/>
          </a:solidFill>
          <a:ln w="9525">
            <a:solidFill>
              <a:schemeClr val="bg1"/>
            </a:solidFill>
            <a:miter lim="800000"/>
            <a:headEnd/>
            <a:tailEnd/>
          </a:ln>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r>
              <a:rPr lang="es-ES" altLang="es-PE" sz="1000">
                <a:solidFill>
                  <a:srgbClr val="FF0000"/>
                </a:solidFill>
              </a:rPr>
              <a:t>rechaza</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42938" y="285750"/>
            <a:ext cx="8291512" cy="5929313"/>
          </a:xfrm>
        </p:spPr>
        <p:txBody>
          <a:bodyPr>
            <a:normAutofit/>
          </a:bodyPr>
          <a:lstStyle/>
          <a:p>
            <a:pPr marL="365760" indent="-283464" fontAlgn="auto">
              <a:spcAft>
                <a:spcPts val="0"/>
              </a:spcAft>
              <a:buFont typeface="Wingdings 2"/>
              <a:buNone/>
              <a:defRPr/>
            </a:pPr>
            <a:r>
              <a:rPr lang="es-ES" sz="2400" b="1" dirty="0">
                <a:solidFill>
                  <a:schemeClr val="accent2">
                    <a:lumMod val="75000"/>
                  </a:schemeClr>
                </a:solidFill>
                <a:effectLst>
                  <a:outerShdw blurRad="38100" dist="38100" dir="2700000" algn="tl">
                    <a:srgbClr val="000000">
                      <a:alpha val="43137"/>
                    </a:srgbClr>
                  </a:outerShdw>
                </a:effectLst>
              </a:rPr>
              <a:t>	</a:t>
            </a:r>
            <a:r>
              <a:rPr lang="es-ES" sz="3000" b="1" dirty="0">
                <a:solidFill>
                  <a:schemeClr val="accent5">
                    <a:lumMod val="60000"/>
                    <a:lumOff val="40000"/>
                  </a:schemeClr>
                </a:solidFill>
                <a:effectLst>
                  <a:outerShdw blurRad="38100" dist="38100" dir="2700000" algn="tl">
                    <a:srgbClr val="000000">
                      <a:alpha val="43137"/>
                    </a:srgbClr>
                  </a:outerShdw>
                </a:effectLst>
              </a:rPr>
              <a:t>Formas de Corregir la </a:t>
            </a:r>
            <a:r>
              <a:rPr lang="es-ES" sz="3000" b="1" dirty="0" err="1">
                <a:solidFill>
                  <a:schemeClr val="accent5">
                    <a:lumMod val="60000"/>
                    <a:lumOff val="40000"/>
                  </a:schemeClr>
                </a:solidFill>
                <a:effectLst>
                  <a:outerShdw blurRad="38100" dist="38100" dir="2700000" algn="tl">
                    <a:srgbClr val="000000">
                      <a:alpha val="43137"/>
                    </a:srgbClr>
                  </a:outerShdw>
                </a:effectLst>
              </a:rPr>
              <a:t>Heteroscedasticidad</a:t>
            </a:r>
            <a:endParaRPr lang="es-ES" sz="1400" b="1" dirty="0">
              <a:solidFill>
                <a:schemeClr val="accent5">
                  <a:lumMod val="60000"/>
                  <a:lumOff val="40000"/>
                </a:schemeClr>
              </a:solidFill>
              <a:effectLst>
                <a:outerShdw blurRad="38100" dist="38100" dir="2700000" algn="tl">
                  <a:srgbClr val="000000">
                    <a:alpha val="43137"/>
                  </a:srgbClr>
                </a:outerShdw>
              </a:effectLst>
            </a:endParaRPr>
          </a:p>
          <a:p>
            <a:pPr marL="365760" indent="-283464" fontAlgn="auto">
              <a:spcAft>
                <a:spcPts val="0"/>
              </a:spcAft>
              <a:buFont typeface="Wingdings 2"/>
              <a:buNone/>
              <a:defRPr/>
            </a:pPr>
            <a:endParaRPr lang="es-ES" sz="800" b="1" dirty="0">
              <a:solidFill>
                <a:schemeClr val="accent5">
                  <a:lumMod val="60000"/>
                  <a:lumOff val="40000"/>
                </a:schemeClr>
              </a:solidFill>
              <a:effectLst>
                <a:outerShdw blurRad="38100" dist="38100" dir="2700000" algn="tl">
                  <a:srgbClr val="000000">
                    <a:alpha val="43137"/>
                  </a:srgbClr>
                </a:outerShdw>
              </a:effectLst>
            </a:endParaRPr>
          </a:p>
          <a:p>
            <a:pPr marL="365760" indent="-283464" fontAlgn="auto">
              <a:spcAft>
                <a:spcPts val="0"/>
              </a:spcAft>
              <a:buFont typeface="Wingdings 2"/>
              <a:buNone/>
              <a:defRPr/>
            </a:pPr>
            <a:r>
              <a:rPr lang="es-ES" sz="2400" b="1" dirty="0">
                <a:solidFill>
                  <a:schemeClr val="accent2">
                    <a:lumMod val="75000"/>
                  </a:schemeClr>
                </a:solidFill>
                <a:effectLst>
                  <a:outerShdw blurRad="38100" dist="38100" dir="2700000" algn="tl">
                    <a:srgbClr val="000000">
                      <a:alpha val="43137"/>
                    </a:srgbClr>
                  </a:outerShdw>
                </a:effectLst>
              </a:rPr>
              <a:t>	</a:t>
            </a:r>
            <a:r>
              <a:rPr lang="es-ES" sz="2800" dirty="0"/>
              <a:t>Un manera es realizar Mínimos Cuadrados Ponderados , donde la ponderación se puede elegir mediante White  o el análisis de residuos.</a:t>
            </a:r>
          </a:p>
          <a:p>
            <a:pPr marL="365760" indent="-283464" fontAlgn="auto">
              <a:spcAft>
                <a:spcPts val="0"/>
              </a:spcAft>
              <a:buFont typeface="Wingdings 2"/>
              <a:buNone/>
              <a:defRPr/>
            </a:pPr>
            <a:endParaRPr lang="es-ES" sz="2800" dirty="0"/>
          </a:p>
          <a:p>
            <a:pPr marL="365760" indent="-283464" fontAlgn="auto">
              <a:spcAft>
                <a:spcPts val="0"/>
              </a:spcAft>
              <a:buFont typeface="Wingdings 2"/>
              <a:buNone/>
              <a:defRPr/>
            </a:pPr>
            <a:r>
              <a:rPr lang="es-ES" sz="2800" dirty="0"/>
              <a:t>	</a:t>
            </a:r>
            <a:r>
              <a:rPr lang="es-ES" sz="2800" b="1" dirty="0"/>
              <a:t>Corrección</a:t>
            </a:r>
          </a:p>
          <a:p>
            <a:pPr marL="365760" indent="-283464" fontAlgn="auto">
              <a:spcAft>
                <a:spcPts val="0"/>
              </a:spcAft>
              <a:buFont typeface="Wingdings 2"/>
              <a:buNone/>
              <a:defRPr/>
            </a:pPr>
            <a:r>
              <a:rPr lang="es-ES" sz="2800" b="1" dirty="0"/>
              <a:t>	</a:t>
            </a:r>
            <a:r>
              <a:rPr lang="es-ES" sz="2800" dirty="0"/>
              <a:t>* Corrección White (</a:t>
            </a:r>
            <a:r>
              <a:rPr lang="es-ES" sz="2800" dirty="0" err="1"/>
              <a:t>Heteroskedasticy</a:t>
            </a:r>
            <a:r>
              <a:rPr lang="es-ES" sz="2800" dirty="0"/>
              <a:t> Consiste </a:t>
            </a:r>
            <a:r>
              <a:rPr lang="es-ES" sz="2800" dirty="0" err="1"/>
              <a:t>Covariances</a:t>
            </a:r>
            <a:r>
              <a:rPr lang="es-ES" sz="2800" dirty="0"/>
              <a:t>)</a:t>
            </a:r>
          </a:p>
          <a:p>
            <a:pPr marL="365760" indent="-283464" fontAlgn="auto">
              <a:spcAft>
                <a:spcPts val="0"/>
              </a:spcAft>
              <a:buFont typeface="Wingdings 2"/>
              <a:buNone/>
              <a:defRPr/>
            </a:pPr>
            <a:r>
              <a:rPr lang="es-ES" sz="2800" dirty="0"/>
              <a:t>	* </a:t>
            </a:r>
            <a:r>
              <a:rPr lang="es-ES" sz="2800" dirty="0" err="1"/>
              <a:t>Correción</a:t>
            </a:r>
            <a:r>
              <a:rPr lang="es-ES" sz="2800" dirty="0"/>
              <a:t> de </a:t>
            </a:r>
            <a:r>
              <a:rPr lang="es-ES" sz="2800" dirty="0" err="1"/>
              <a:t>Newey</a:t>
            </a:r>
            <a:r>
              <a:rPr lang="es-ES" sz="2800" dirty="0"/>
              <a:t> – West (HAC </a:t>
            </a:r>
            <a:r>
              <a:rPr lang="es-ES" sz="2800" dirty="0" err="1"/>
              <a:t>Consistent</a:t>
            </a:r>
            <a:r>
              <a:rPr lang="es-ES" sz="2800" dirty="0"/>
              <a:t> </a:t>
            </a:r>
            <a:r>
              <a:rPr lang="es-ES" sz="2800" dirty="0" err="1"/>
              <a:t>Covariances</a:t>
            </a:r>
            <a:r>
              <a:rPr lang="es-ES" sz="2800" dirty="0"/>
              <a:t>)</a:t>
            </a:r>
            <a:endParaRPr lang="es-ES" sz="2400" dirty="0"/>
          </a:p>
          <a:p>
            <a:pPr marL="365760" indent="-283464" fontAlgn="auto">
              <a:spcAft>
                <a:spcPts val="0"/>
              </a:spcAft>
              <a:buFont typeface="Wingdings 2"/>
              <a:buNone/>
              <a:defRPr/>
            </a:pPr>
            <a:endParaRPr lang="es-ES" sz="2400" b="1" dirty="0">
              <a:solidFill>
                <a:schemeClr val="accent2">
                  <a:lumMod val="75000"/>
                </a:schemeClr>
              </a:solidFill>
              <a:effectLst>
                <a:outerShdw blurRad="38100" dist="38100" dir="2700000" algn="tl">
                  <a:srgbClr val="000000">
                    <a:alpha val="43137"/>
                  </a:srgbClr>
                </a:outerShdw>
              </a:effectLst>
            </a:endParaRPr>
          </a:p>
        </p:txBody>
      </p:sp>
      <p:sp>
        <p:nvSpPr>
          <p:cNvPr id="4" name="3 Marcador de pie de página"/>
          <p:cNvSpPr>
            <a:spLocks noGrp="1"/>
          </p:cNvSpPr>
          <p:nvPr>
            <p:ph type="ftr" sz="quarter" idx="11"/>
          </p:nvPr>
        </p:nvSpPr>
        <p:spPr/>
        <p:txBody>
          <a:bodyPr/>
          <a:lstStyle/>
          <a:p>
            <a:pPr>
              <a:defRPr/>
            </a:pPr>
            <a:r>
              <a:rPr lang="es-ES"/>
              <a:t>CESAR ANTUNEZ IRGOIN                                                                     nakatabox@hotmail.com</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38238" y="0"/>
            <a:ext cx="8005762" cy="796925"/>
          </a:xfrm>
        </p:spPr>
        <p:txBody>
          <a:bodyPr/>
          <a:lstStyle/>
          <a:p>
            <a:pPr fontAlgn="auto">
              <a:spcAft>
                <a:spcPts val="0"/>
              </a:spcAft>
              <a:defRPr/>
            </a:pPr>
            <a:r>
              <a:rPr lang="es-ES" sz="3600" dirty="0">
                <a:solidFill>
                  <a:schemeClr val="accent5">
                    <a:lumMod val="60000"/>
                    <a:lumOff val="40000"/>
                  </a:schemeClr>
                </a:solidFill>
              </a:rPr>
              <a:t>Mínimos Cuadrados Ponderados(MCP)</a:t>
            </a:r>
          </a:p>
        </p:txBody>
      </p:sp>
      <p:sp>
        <p:nvSpPr>
          <p:cNvPr id="23561" name="2 Marcador de contenido"/>
          <p:cNvSpPr>
            <a:spLocks noGrp="1"/>
          </p:cNvSpPr>
          <p:nvPr>
            <p:ph idx="1"/>
          </p:nvPr>
        </p:nvSpPr>
        <p:spPr>
          <a:xfrm>
            <a:off x="571500" y="571500"/>
            <a:ext cx="8572500" cy="5786438"/>
          </a:xfrm>
        </p:spPr>
        <p:txBody>
          <a:bodyPr/>
          <a:lstStyle/>
          <a:p>
            <a:pPr>
              <a:buFont typeface="Wingdings 2" panose="05020102010507070707" pitchFamily="18" charset="2"/>
              <a:buNone/>
            </a:pPr>
            <a:r>
              <a:rPr lang="es-ES" altLang="es-PE"/>
              <a:t>	</a:t>
            </a:r>
            <a:r>
              <a:rPr lang="es-ES" altLang="es-PE" sz="2400">
                <a:solidFill>
                  <a:srgbClr val="0070C0"/>
                </a:solidFill>
              </a:rPr>
              <a:t>Modelo con problemas de Heteroscedasticidad</a:t>
            </a:r>
          </a:p>
          <a:p>
            <a:pPr>
              <a:buFont typeface="Wingdings 2" panose="05020102010507070707" pitchFamily="18" charset="2"/>
              <a:buNone/>
            </a:pPr>
            <a:r>
              <a:rPr lang="es-ES" altLang="es-PE" sz="2400"/>
              <a:t>						</a:t>
            </a:r>
          </a:p>
          <a:p>
            <a:pPr>
              <a:buFont typeface="Wingdings 2" panose="05020102010507070707" pitchFamily="18" charset="2"/>
              <a:buNone/>
            </a:pPr>
            <a:endParaRPr lang="es-ES" altLang="es-PE" sz="2400"/>
          </a:p>
          <a:p>
            <a:pPr>
              <a:buFont typeface="Wingdings 2" panose="05020102010507070707" pitchFamily="18" charset="2"/>
              <a:buNone/>
            </a:pPr>
            <a:endParaRPr lang="es-ES" altLang="es-PE" sz="2400"/>
          </a:p>
          <a:p>
            <a:pPr>
              <a:buFont typeface="Wingdings 2" panose="05020102010507070707" pitchFamily="18" charset="2"/>
              <a:buNone/>
            </a:pPr>
            <a:endParaRPr lang="es-ES" altLang="es-PE" sz="2400"/>
          </a:p>
          <a:p>
            <a:pPr>
              <a:buFont typeface="Wingdings 2" panose="05020102010507070707" pitchFamily="18" charset="2"/>
              <a:buNone/>
            </a:pPr>
            <a:endParaRPr lang="es-ES" altLang="es-PE" sz="2400"/>
          </a:p>
          <a:p>
            <a:pPr>
              <a:buFont typeface="Wingdings 2" panose="05020102010507070707" pitchFamily="18" charset="2"/>
              <a:buNone/>
            </a:pPr>
            <a:r>
              <a:rPr lang="es-ES" altLang="es-PE" sz="2400"/>
              <a:t>	</a:t>
            </a:r>
            <a:r>
              <a:rPr lang="es-ES" altLang="es-PE" sz="2400">
                <a:solidFill>
                  <a:srgbClr val="0070C0"/>
                </a:solidFill>
              </a:rPr>
              <a:t>Modelo transformado sin problemas</a:t>
            </a:r>
          </a:p>
          <a:p>
            <a:pPr>
              <a:buFont typeface="Wingdings 2" panose="05020102010507070707" pitchFamily="18" charset="2"/>
              <a:buNone/>
            </a:pPr>
            <a:r>
              <a:rPr lang="es-ES" altLang="es-PE" sz="2400">
                <a:solidFill>
                  <a:srgbClr val="0070C0"/>
                </a:solidFill>
              </a:rPr>
              <a:t>	de Heteroscedasticidad</a:t>
            </a:r>
          </a:p>
        </p:txBody>
      </p:sp>
      <p:sp>
        <p:nvSpPr>
          <p:cNvPr id="4" name="3 Marcador de pie de página"/>
          <p:cNvSpPr>
            <a:spLocks noGrp="1"/>
          </p:cNvSpPr>
          <p:nvPr>
            <p:ph type="ftr" sz="quarter" idx="11"/>
          </p:nvPr>
        </p:nvSpPr>
        <p:spPr/>
        <p:txBody>
          <a:bodyPr/>
          <a:lstStyle/>
          <a:p>
            <a:pPr>
              <a:defRPr/>
            </a:pPr>
            <a:r>
              <a:rPr lang="es-ES"/>
              <a:t>CESAR ANTUNEZ IRGOIN                                                                     nakatabox@hotmail.com</a:t>
            </a:r>
          </a:p>
        </p:txBody>
      </p:sp>
      <p:graphicFrame>
        <p:nvGraphicFramePr>
          <p:cNvPr id="23554" name="Object 2"/>
          <p:cNvGraphicFramePr>
            <a:graphicFrameLocks noChangeAspect="1"/>
          </p:cNvGraphicFramePr>
          <p:nvPr/>
        </p:nvGraphicFramePr>
        <p:xfrm>
          <a:off x="1143000" y="1071563"/>
          <a:ext cx="2322513" cy="425450"/>
        </p:xfrm>
        <a:graphic>
          <a:graphicData uri="http://schemas.openxmlformats.org/presentationml/2006/ole">
            <mc:AlternateContent xmlns:mc="http://schemas.openxmlformats.org/markup-compatibility/2006">
              <mc:Choice xmlns:v="urn:schemas-microsoft-com:vml" Requires="v">
                <p:oleObj spid="_x0000_s23732" name="Ecuación" r:id="rId3" imgW="774360" imgH="228600" progId="Equation.3">
                  <p:embed/>
                </p:oleObj>
              </mc:Choice>
              <mc:Fallback>
                <p:oleObj name="Ecuación" r:id="rId3" imgW="77436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071563"/>
                        <a:ext cx="2322513"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5" name="Object 3"/>
          <p:cNvGraphicFramePr>
            <a:graphicFrameLocks noChangeAspect="1"/>
          </p:cNvGraphicFramePr>
          <p:nvPr/>
        </p:nvGraphicFramePr>
        <p:xfrm>
          <a:off x="1000125" y="1500188"/>
          <a:ext cx="6418263" cy="1714500"/>
        </p:xfrm>
        <a:graphic>
          <a:graphicData uri="http://schemas.openxmlformats.org/presentationml/2006/ole">
            <mc:AlternateContent xmlns:mc="http://schemas.openxmlformats.org/markup-compatibility/2006">
              <mc:Choice xmlns:v="urn:schemas-microsoft-com:vml" Requires="v">
                <p:oleObj spid="_x0000_s23733" name="Ecuación" r:id="rId5" imgW="3911400" imgH="939600" progId="Equation.3">
                  <p:embed/>
                </p:oleObj>
              </mc:Choice>
              <mc:Fallback>
                <p:oleObj name="Ecuación" r:id="rId5" imgW="3911400" imgH="939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0125" y="1500188"/>
                        <a:ext cx="6418263" cy="171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6" name="Object 4"/>
          <p:cNvGraphicFramePr>
            <a:graphicFrameLocks noChangeAspect="1"/>
          </p:cNvGraphicFramePr>
          <p:nvPr/>
        </p:nvGraphicFramePr>
        <p:xfrm>
          <a:off x="5429250" y="3429000"/>
          <a:ext cx="3314700" cy="1714500"/>
        </p:xfrm>
        <a:graphic>
          <a:graphicData uri="http://schemas.openxmlformats.org/presentationml/2006/ole">
            <mc:AlternateContent xmlns:mc="http://schemas.openxmlformats.org/markup-compatibility/2006">
              <mc:Choice xmlns:v="urn:schemas-microsoft-com:vml" Requires="v">
                <p:oleObj spid="_x0000_s23734" name="Ecuación" r:id="rId7" imgW="2019240" imgH="939600" progId="Equation.3">
                  <p:embed/>
                </p:oleObj>
              </mc:Choice>
              <mc:Fallback>
                <p:oleObj name="Ecuación" r:id="rId7" imgW="2019240" imgH="9396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29250" y="3429000"/>
                        <a:ext cx="3314700" cy="171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7" name="Object 5"/>
          <p:cNvGraphicFramePr>
            <a:graphicFrameLocks noChangeAspect="1"/>
          </p:cNvGraphicFramePr>
          <p:nvPr/>
        </p:nvGraphicFramePr>
        <p:xfrm>
          <a:off x="1285875" y="4429125"/>
          <a:ext cx="2403475" cy="642938"/>
        </p:xfrm>
        <a:graphic>
          <a:graphicData uri="http://schemas.openxmlformats.org/presentationml/2006/ole">
            <mc:AlternateContent xmlns:mc="http://schemas.openxmlformats.org/markup-compatibility/2006">
              <mc:Choice xmlns:v="urn:schemas-microsoft-com:vml" Requires="v">
                <p:oleObj spid="_x0000_s23735" name="Ecuación" r:id="rId9" imgW="825480" imgH="253800" progId="Equation.3">
                  <p:embed/>
                </p:oleObj>
              </mc:Choice>
              <mc:Fallback>
                <p:oleObj name="Ecuación" r:id="rId9" imgW="825480" imgH="2538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85875" y="4429125"/>
                        <a:ext cx="2403475" cy="642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8" name="Object 6"/>
          <p:cNvGraphicFramePr>
            <a:graphicFrameLocks noChangeAspect="1"/>
          </p:cNvGraphicFramePr>
          <p:nvPr/>
        </p:nvGraphicFramePr>
        <p:xfrm>
          <a:off x="5786438" y="1143000"/>
          <a:ext cx="2066925" cy="303213"/>
        </p:xfrm>
        <a:graphic>
          <a:graphicData uri="http://schemas.openxmlformats.org/presentationml/2006/ole">
            <mc:AlternateContent xmlns:mc="http://schemas.openxmlformats.org/markup-compatibility/2006">
              <mc:Choice xmlns:v="urn:schemas-microsoft-com:vml" Requires="v">
                <p:oleObj spid="_x0000_s23736" name="Ecuación" r:id="rId11" imgW="990360" imgH="177480" progId="Equation.3">
                  <p:embed/>
                </p:oleObj>
              </mc:Choice>
              <mc:Fallback>
                <p:oleObj name="Ecuación" r:id="rId11" imgW="990360" imgH="17748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86438" y="1143000"/>
                        <a:ext cx="2066925" cy="303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9" name="Object 7"/>
          <p:cNvGraphicFramePr>
            <a:graphicFrameLocks noChangeAspect="1"/>
          </p:cNvGraphicFramePr>
          <p:nvPr/>
        </p:nvGraphicFramePr>
        <p:xfrm>
          <a:off x="1285875" y="5143500"/>
          <a:ext cx="3746500" cy="714375"/>
        </p:xfrm>
        <a:graphic>
          <a:graphicData uri="http://schemas.openxmlformats.org/presentationml/2006/ole">
            <mc:AlternateContent xmlns:mc="http://schemas.openxmlformats.org/markup-compatibility/2006">
              <mc:Choice xmlns:v="urn:schemas-microsoft-com:vml" Requires="v">
                <p:oleObj spid="_x0000_s23737" name="Ecuación" r:id="rId13" imgW="1396800" imgH="279360" progId="Equation.3">
                  <p:embed/>
                </p:oleObj>
              </mc:Choice>
              <mc:Fallback>
                <p:oleObj name="Ecuación" r:id="rId13" imgW="1396800" imgH="27936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85875" y="5143500"/>
                        <a:ext cx="3746500"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00125" y="274638"/>
            <a:ext cx="7934325" cy="796925"/>
          </a:xfrm>
        </p:spPr>
        <p:txBody>
          <a:bodyPr>
            <a:noAutofit/>
          </a:bodyPr>
          <a:lstStyle/>
          <a:p>
            <a:pPr fontAlgn="auto">
              <a:spcAft>
                <a:spcPts val="0"/>
              </a:spcAft>
              <a:defRPr/>
            </a:pPr>
            <a:r>
              <a:rPr lang="es-ES" sz="3200" dirty="0">
                <a:solidFill>
                  <a:schemeClr val="accent5">
                    <a:lumMod val="60000"/>
                    <a:lumOff val="40000"/>
                  </a:schemeClr>
                </a:solidFill>
              </a:rPr>
              <a:t>Pasos para </a:t>
            </a:r>
            <a:r>
              <a:rPr lang="es-ES" sz="3200" dirty="0" err="1">
                <a:solidFill>
                  <a:schemeClr val="accent5">
                    <a:lumMod val="60000"/>
                    <a:lumOff val="40000"/>
                  </a:schemeClr>
                </a:solidFill>
              </a:rPr>
              <a:t>Minimos</a:t>
            </a:r>
            <a:r>
              <a:rPr lang="es-ES" sz="3200" dirty="0">
                <a:solidFill>
                  <a:schemeClr val="accent5">
                    <a:lumMod val="60000"/>
                    <a:lumOff val="40000"/>
                  </a:schemeClr>
                </a:solidFill>
              </a:rPr>
              <a:t> Cuadrados Ponderado (MCP)</a:t>
            </a:r>
          </a:p>
        </p:txBody>
      </p:sp>
      <p:sp>
        <p:nvSpPr>
          <p:cNvPr id="55299" name="2 Marcador de contenido"/>
          <p:cNvSpPr>
            <a:spLocks noGrp="1"/>
          </p:cNvSpPr>
          <p:nvPr>
            <p:ph idx="1"/>
          </p:nvPr>
        </p:nvSpPr>
        <p:spPr>
          <a:xfrm>
            <a:off x="571500" y="1143000"/>
            <a:ext cx="8362950" cy="5105400"/>
          </a:xfrm>
        </p:spPr>
        <p:txBody>
          <a:bodyPr/>
          <a:lstStyle/>
          <a:p>
            <a:pPr>
              <a:buFont typeface="Wingdings 2" panose="05020102010507070707" pitchFamily="18" charset="2"/>
              <a:buNone/>
            </a:pPr>
            <a:r>
              <a:rPr lang="es-ES" altLang="es-PE"/>
              <a:t>	* Estimar  </a:t>
            </a:r>
            <a:r>
              <a:rPr lang="el-GR" altLang="es-PE">
                <a:latin typeface="Times New Roman" panose="02020603050405020304" pitchFamily="18" charset="0"/>
                <a:cs typeface="Times New Roman" panose="02020603050405020304" pitchFamily="18" charset="0"/>
              </a:rPr>
              <a:t>β</a:t>
            </a:r>
            <a:r>
              <a:rPr lang="es-ES" altLang="es-PE">
                <a:latin typeface="Times New Roman" panose="02020603050405020304" pitchFamily="18" charset="0"/>
                <a:cs typeface="Times New Roman" panose="02020603050405020304" pitchFamily="18" charset="0"/>
              </a:rPr>
              <a:t> por MCO ignorando H.</a:t>
            </a:r>
          </a:p>
          <a:p>
            <a:pPr>
              <a:buFont typeface="Wingdings 2" panose="05020102010507070707" pitchFamily="18" charset="2"/>
              <a:buNone/>
            </a:pPr>
            <a:r>
              <a:rPr lang="es-ES" altLang="es-PE">
                <a:latin typeface="Times New Roman" panose="02020603050405020304" pitchFamily="18" charset="0"/>
                <a:cs typeface="Times New Roman" panose="02020603050405020304" pitchFamily="18" charset="0"/>
              </a:rPr>
              <a:t>	* Establecer la forma del error (</a:t>
            </a:r>
            <a:r>
              <a:rPr lang="el-GR" altLang="es-PE">
                <a:latin typeface="Times New Roman" panose="02020603050405020304" pitchFamily="18" charset="0"/>
                <a:cs typeface="Times New Roman" panose="02020603050405020304" pitchFamily="18" charset="0"/>
              </a:rPr>
              <a:t>ε</a:t>
            </a:r>
            <a:r>
              <a:rPr lang="es-ES" altLang="es-PE">
                <a:latin typeface="Times New Roman" panose="02020603050405020304" pitchFamily="18" charset="0"/>
                <a:cs typeface="Times New Roman" panose="02020603050405020304" pitchFamily="18" charset="0"/>
              </a:rPr>
              <a:t>)</a:t>
            </a:r>
            <a:r>
              <a:rPr lang="es-ES" altLang="es-PE"/>
              <a:t> al cuadrado (</a:t>
            </a:r>
            <a:r>
              <a:rPr lang="el-GR" altLang="es-PE">
                <a:latin typeface="Times New Roman" panose="02020603050405020304" pitchFamily="18" charset="0"/>
                <a:cs typeface="Times New Roman" panose="02020603050405020304" pitchFamily="18" charset="0"/>
              </a:rPr>
              <a:t>ε′</a:t>
            </a:r>
            <a:r>
              <a:rPr lang="es-ES" altLang="es-PE">
                <a:latin typeface="Times New Roman" panose="02020603050405020304" pitchFamily="18" charset="0"/>
                <a:cs typeface="Times New Roman" panose="02020603050405020304" pitchFamily="18" charset="0"/>
              </a:rPr>
              <a:t>=f(z)</a:t>
            </a:r>
            <a:r>
              <a:rPr lang="es-ES" altLang="es-PE"/>
              <a:t>) utilizando el procedimiento de White.</a:t>
            </a:r>
          </a:p>
          <a:p>
            <a:pPr>
              <a:buFont typeface="Wingdings 2" panose="05020102010507070707" pitchFamily="18" charset="2"/>
              <a:buNone/>
            </a:pPr>
            <a:r>
              <a:rPr lang="es-ES" altLang="es-PE"/>
              <a:t>	* Transformar las variables (Y, x) dividiendo las por la estimación del paso anterior (ponderación).</a:t>
            </a:r>
          </a:p>
          <a:p>
            <a:pPr>
              <a:buFont typeface="Wingdings 2" panose="05020102010507070707" pitchFamily="18" charset="2"/>
              <a:buNone/>
            </a:pPr>
            <a:r>
              <a:rPr lang="es-ES" altLang="es-PE"/>
              <a:t>	* Se estima el modelo por MCO con variables transformadas.</a:t>
            </a:r>
          </a:p>
          <a:p>
            <a:pPr>
              <a:buFont typeface="Wingdings 2" panose="05020102010507070707" pitchFamily="18" charset="2"/>
              <a:buNone/>
            </a:pPr>
            <a:endParaRPr lang="es-ES" altLang="es-PE"/>
          </a:p>
        </p:txBody>
      </p:sp>
      <p:sp>
        <p:nvSpPr>
          <p:cNvPr id="4" name="3 Marcador de pie de página"/>
          <p:cNvSpPr>
            <a:spLocks noGrp="1"/>
          </p:cNvSpPr>
          <p:nvPr>
            <p:ph type="ftr" sz="quarter" idx="11"/>
          </p:nvPr>
        </p:nvSpPr>
        <p:spPr/>
        <p:txBody>
          <a:bodyPr/>
          <a:lstStyle/>
          <a:p>
            <a:pPr>
              <a:defRPr/>
            </a:pPr>
            <a:r>
              <a:rPr lang="es-ES"/>
              <a:t>CESAR ANTUNEZ IRGOIN                                                                     nakatabox@hotmail.com</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71500" y="357188"/>
            <a:ext cx="8362950" cy="1857375"/>
          </a:xfrm>
        </p:spPr>
        <p:txBody>
          <a:bodyPr>
            <a:normAutofit fontScale="55000" lnSpcReduction="20000"/>
          </a:bodyPr>
          <a:lstStyle/>
          <a:p>
            <a:pPr marL="365760" indent="-283464" fontAlgn="auto">
              <a:spcAft>
                <a:spcPts val="0"/>
              </a:spcAft>
              <a:buFont typeface="Wingdings 2"/>
              <a:buNone/>
              <a:defRPr/>
            </a:pPr>
            <a:r>
              <a:rPr lang="es-ES" dirty="0"/>
              <a:t>	En la ventana de resultado hacemos </a:t>
            </a:r>
            <a:r>
              <a:rPr lang="es-ES" dirty="0" err="1"/>
              <a:t>click</a:t>
            </a:r>
            <a:r>
              <a:rPr lang="es-ES" dirty="0"/>
              <a:t> en </a:t>
            </a:r>
            <a:r>
              <a:rPr lang="es-ES" dirty="0" err="1">
                <a:solidFill>
                  <a:srgbClr val="0070C0"/>
                </a:solidFill>
              </a:rPr>
              <a:t>estimate</a:t>
            </a:r>
            <a:r>
              <a:rPr lang="es-ES" dirty="0"/>
              <a:t> </a:t>
            </a:r>
            <a:r>
              <a:rPr lang="es-ES" dirty="0" err="1"/>
              <a:t>click</a:t>
            </a:r>
            <a:r>
              <a:rPr lang="es-ES" dirty="0"/>
              <a:t> en </a:t>
            </a:r>
            <a:r>
              <a:rPr lang="es-ES" dirty="0" err="1">
                <a:solidFill>
                  <a:srgbClr val="0070C0"/>
                </a:solidFill>
              </a:rPr>
              <a:t>options</a:t>
            </a:r>
            <a:r>
              <a:rPr lang="es-ES" dirty="0">
                <a:solidFill>
                  <a:srgbClr val="0070C0"/>
                </a:solidFill>
              </a:rPr>
              <a:t> </a:t>
            </a:r>
            <a:r>
              <a:rPr lang="es-ES" dirty="0"/>
              <a:t>y podemos dejar que el programa por defecto (default) incorpore el factor que ponderará las variables X e Y.</a:t>
            </a:r>
          </a:p>
          <a:p>
            <a:pPr marL="365760" indent="-283464" fontAlgn="auto">
              <a:spcAft>
                <a:spcPts val="0"/>
              </a:spcAft>
              <a:buFont typeface="Wingdings 2"/>
              <a:buNone/>
              <a:defRPr/>
            </a:pPr>
            <a:r>
              <a:rPr lang="es-ES" dirty="0">
                <a:solidFill>
                  <a:srgbClr val="0070C0"/>
                </a:solidFill>
              </a:rPr>
              <a:t>	</a:t>
            </a:r>
            <a:r>
              <a:rPr lang="es-ES" dirty="0"/>
              <a:t>Recordemos que nuestro modelo no tiene problemas de </a:t>
            </a:r>
            <a:r>
              <a:rPr lang="es-ES" dirty="0" err="1"/>
              <a:t>Heteroscedasticida</a:t>
            </a:r>
            <a:r>
              <a:rPr lang="es-ES" dirty="0"/>
              <a:t> pero para fines ilustrativos incorporaremos como factor de ponderación a la inversa de la desviación  de los errores (Inversa std.dev.). Y en </a:t>
            </a:r>
            <a:r>
              <a:rPr lang="es-ES" dirty="0" err="1"/>
              <a:t>Weight</a:t>
            </a:r>
            <a:r>
              <a:rPr lang="es-ES" dirty="0"/>
              <a:t> (ponderación) establecemos </a:t>
            </a:r>
            <a:r>
              <a:rPr lang="es-ES" dirty="0" err="1"/>
              <a:t>logm</a:t>
            </a:r>
            <a:endParaRPr lang="es-ES" dirty="0"/>
          </a:p>
          <a:p>
            <a:pPr marL="365760" indent="-283464" fontAlgn="auto">
              <a:spcAft>
                <a:spcPts val="0"/>
              </a:spcAft>
              <a:buFont typeface="Wingdings 2"/>
              <a:buNone/>
              <a:defRPr/>
            </a:pPr>
            <a:endParaRPr lang="es-ES" dirty="0"/>
          </a:p>
        </p:txBody>
      </p:sp>
      <p:sp>
        <p:nvSpPr>
          <p:cNvPr id="4" name="3 Marcador de pie de página"/>
          <p:cNvSpPr>
            <a:spLocks noGrp="1"/>
          </p:cNvSpPr>
          <p:nvPr>
            <p:ph type="ftr" sz="quarter" idx="11"/>
          </p:nvPr>
        </p:nvSpPr>
        <p:spPr/>
        <p:txBody>
          <a:bodyPr/>
          <a:lstStyle/>
          <a:p>
            <a:pPr>
              <a:defRPr/>
            </a:pPr>
            <a:r>
              <a:rPr lang="es-ES"/>
              <a:t>CESAR ANTUNEZ IRGOIN                                                                     nakatabox@hotmail.com</a:t>
            </a:r>
          </a:p>
        </p:txBody>
      </p:sp>
      <p:grpSp>
        <p:nvGrpSpPr>
          <p:cNvPr id="56324" name="8 Grupo"/>
          <p:cNvGrpSpPr>
            <a:grpSpLocks/>
          </p:cNvGrpSpPr>
          <p:nvPr/>
        </p:nvGrpSpPr>
        <p:grpSpPr bwMode="auto">
          <a:xfrm>
            <a:off x="1857375" y="2071688"/>
            <a:ext cx="6072188" cy="4143375"/>
            <a:chOff x="1857356" y="2285992"/>
            <a:chExt cx="5429288" cy="3929090"/>
          </a:xfrm>
        </p:grpSpPr>
        <p:pic>
          <p:nvPicPr>
            <p:cNvPr id="5632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56" y="2285992"/>
              <a:ext cx="5429288" cy="39290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8" name="7 Rectángulo redondeado"/>
            <p:cNvSpPr/>
            <p:nvPr/>
          </p:nvSpPr>
          <p:spPr>
            <a:xfrm>
              <a:off x="2785658" y="4429679"/>
              <a:ext cx="1285996" cy="14301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grpSp>
      <p:cxnSp>
        <p:nvCxnSpPr>
          <p:cNvPr id="11" name="10 Conector recto"/>
          <p:cNvCxnSpPr/>
          <p:nvPr/>
        </p:nvCxnSpPr>
        <p:spPr>
          <a:xfrm>
            <a:off x="2571750" y="4000500"/>
            <a:ext cx="428625" cy="1588"/>
          </a:xfrm>
          <a:prstGeom prst="line">
            <a:avLst/>
          </a:prstGeom>
        </p:spPr>
        <p:style>
          <a:lnRef idx="1">
            <a:schemeClr val="accent1"/>
          </a:lnRef>
          <a:fillRef idx="0">
            <a:schemeClr val="accent1"/>
          </a:fillRef>
          <a:effectRef idx="0">
            <a:schemeClr val="accent1"/>
          </a:effectRef>
          <a:fontRef idx="minor">
            <a:schemeClr val="tx1"/>
          </a:fontRef>
        </p:style>
      </p:cxnSp>
      <p:sp>
        <p:nvSpPr>
          <p:cNvPr id="12" name="11 Rectángulo"/>
          <p:cNvSpPr/>
          <p:nvPr/>
        </p:nvSpPr>
        <p:spPr>
          <a:xfrm>
            <a:off x="2286000" y="4214813"/>
            <a:ext cx="571500" cy="1428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cxnSp>
        <p:nvCxnSpPr>
          <p:cNvPr id="14" name="13 Conector recto"/>
          <p:cNvCxnSpPr>
            <a:stCxn id="12" idx="1"/>
          </p:cNvCxnSpPr>
          <p:nvPr/>
        </p:nvCxnSpPr>
        <p:spPr>
          <a:xfrm rot="10800000">
            <a:off x="2000250" y="4286250"/>
            <a:ext cx="28575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15 Conector recto"/>
          <p:cNvCxnSpPr/>
          <p:nvPr/>
        </p:nvCxnSpPr>
        <p:spPr>
          <a:xfrm rot="5400000" flipH="1" flipV="1">
            <a:off x="1035844" y="2964656"/>
            <a:ext cx="2286000" cy="3571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35100" y="274638"/>
            <a:ext cx="7499350" cy="725487"/>
          </a:xfrm>
        </p:spPr>
        <p:txBody>
          <a:bodyPr>
            <a:normAutofit fontScale="90000"/>
          </a:bodyPr>
          <a:lstStyle/>
          <a:p>
            <a:pPr algn="ctr" fontAlgn="auto">
              <a:spcAft>
                <a:spcPts val="0"/>
              </a:spcAft>
              <a:defRPr/>
            </a:pPr>
            <a:r>
              <a:rPr lang="es-ES" dirty="0">
                <a:solidFill>
                  <a:schemeClr val="accent5">
                    <a:lumMod val="60000"/>
                    <a:lumOff val="40000"/>
                  </a:schemeClr>
                </a:solidFill>
              </a:rPr>
              <a:t>Resultados por MCP</a:t>
            </a:r>
          </a:p>
        </p:txBody>
      </p:sp>
      <p:sp>
        <p:nvSpPr>
          <p:cNvPr id="4" name="3 Marcador de pie de página"/>
          <p:cNvSpPr>
            <a:spLocks noGrp="1"/>
          </p:cNvSpPr>
          <p:nvPr>
            <p:ph type="ftr" sz="quarter" idx="11"/>
          </p:nvPr>
        </p:nvSpPr>
        <p:spPr/>
        <p:txBody>
          <a:bodyPr/>
          <a:lstStyle/>
          <a:p>
            <a:pPr>
              <a:defRPr/>
            </a:pPr>
            <a:r>
              <a:rPr lang="es-ES"/>
              <a:t>CESAR ANTUNEZ IRGOIN                                                                     nakatabox@hotmail.com</a:t>
            </a:r>
          </a:p>
        </p:txBody>
      </p:sp>
      <p:pic>
        <p:nvPicPr>
          <p:cNvPr id="573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8" y="1123950"/>
            <a:ext cx="6072187" cy="50196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00125" y="274638"/>
            <a:ext cx="7934325" cy="725487"/>
          </a:xfrm>
        </p:spPr>
        <p:txBody>
          <a:bodyPr>
            <a:normAutofit fontScale="90000"/>
          </a:bodyPr>
          <a:lstStyle/>
          <a:p>
            <a:pPr fontAlgn="auto">
              <a:spcAft>
                <a:spcPts val="0"/>
              </a:spcAft>
              <a:defRPr/>
            </a:pPr>
            <a:r>
              <a:rPr lang="es-ES" dirty="0">
                <a:solidFill>
                  <a:schemeClr val="accent5">
                    <a:lumMod val="60000"/>
                    <a:lumOff val="40000"/>
                  </a:schemeClr>
                </a:solidFill>
              </a:rPr>
              <a:t>Corrección de </a:t>
            </a:r>
            <a:r>
              <a:rPr lang="es-ES" dirty="0" err="1">
                <a:solidFill>
                  <a:schemeClr val="accent5">
                    <a:lumMod val="60000"/>
                    <a:lumOff val="40000"/>
                  </a:schemeClr>
                </a:solidFill>
              </a:rPr>
              <a:t>Heteroscedasticidad</a:t>
            </a:r>
            <a:endParaRPr lang="es-ES" dirty="0">
              <a:solidFill>
                <a:schemeClr val="accent5">
                  <a:lumMod val="60000"/>
                  <a:lumOff val="40000"/>
                </a:schemeClr>
              </a:solidFill>
            </a:endParaRPr>
          </a:p>
        </p:txBody>
      </p:sp>
      <p:sp>
        <p:nvSpPr>
          <p:cNvPr id="3" name="2 Marcador de contenido"/>
          <p:cNvSpPr>
            <a:spLocks noGrp="1"/>
          </p:cNvSpPr>
          <p:nvPr>
            <p:ph idx="1"/>
          </p:nvPr>
        </p:nvSpPr>
        <p:spPr>
          <a:xfrm>
            <a:off x="642938" y="928688"/>
            <a:ext cx="8291512" cy="5715000"/>
          </a:xfrm>
        </p:spPr>
        <p:txBody>
          <a:bodyPr>
            <a:normAutofit lnSpcReduction="10000"/>
          </a:bodyPr>
          <a:lstStyle/>
          <a:p>
            <a:pPr marL="365760" indent="-283464" fontAlgn="auto">
              <a:spcAft>
                <a:spcPts val="0"/>
              </a:spcAft>
              <a:buFont typeface="Wingdings 2"/>
              <a:buNone/>
              <a:defRPr/>
            </a:pPr>
            <a:r>
              <a:rPr lang="es-ES" dirty="0">
                <a:solidFill>
                  <a:srgbClr val="0070C0"/>
                </a:solidFill>
              </a:rPr>
              <a:t>	</a:t>
            </a:r>
            <a:r>
              <a:rPr lang="es-ES" sz="2400" dirty="0">
                <a:solidFill>
                  <a:srgbClr val="0070C0"/>
                </a:solidFill>
              </a:rPr>
              <a:t>Corrección de White: </a:t>
            </a:r>
            <a:r>
              <a:rPr lang="es-ES" sz="2400" dirty="0"/>
              <a:t>Corrige la matriz de Var – </a:t>
            </a:r>
            <a:r>
              <a:rPr lang="es-ES" sz="2400" dirty="0" err="1"/>
              <a:t>Cov</a:t>
            </a:r>
            <a:r>
              <a:rPr lang="es-ES" sz="2400" dirty="0"/>
              <a:t> por </a:t>
            </a:r>
            <a:r>
              <a:rPr lang="es-ES" sz="2400" dirty="0" err="1"/>
              <a:t>heteroscedasticidad</a:t>
            </a:r>
            <a:r>
              <a:rPr lang="es-ES" sz="2400" dirty="0"/>
              <a:t>.</a:t>
            </a:r>
          </a:p>
          <a:p>
            <a:pPr marL="365760" indent="-283464" fontAlgn="auto">
              <a:spcAft>
                <a:spcPts val="0"/>
              </a:spcAft>
              <a:buFont typeface="Wingdings 2"/>
              <a:buNone/>
              <a:defRPr/>
            </a:pPr>
            <a:endParaRPr lang="es-ES" sz="2400" dirty="0"/>
          </a:p>
          <a:p>
            <a:pPr marL="365760" indent="-283464" fontAlgn="auto">
              <a:spcAft>
                <a:spcPts val="0"/>
              </a:spcAft>
              <a:buFont typeface="Wingdings 2"/>
              <a:buNone/>
              <a:defRPr/>
            </a:pPr>
            <a:endParaRPr lang="es-ES" sz="2400" dirty="0"/>
          </a:p>
          <a:p>
            <a:pPr marL="365760" indent="-283464" fontAlgn="auto">
              <a:spcAft>
                <a:spcPts val="0"/>
              </a:spcAft>
              <a:buFont typeface="Wingdings 2"/>
              <a:buNone/>
              <a:defRPr/>
            </a:pPr>
            <a:r>
              <a:rPr lang="es-ES" sz="2400" dirty="0">
                <a:solidFill>
                  <a:srgbClr val="0070C0"/>
                </a:solidFill>
              </a:rPr>
              <a:t>	Corrección de </a:t>
            </a:r>
            <a:r>
              <a:rPr lang="es-ES" sz="2400" dirty="0" err="1">
                <a:solidFill>
                  <a:srgbClr val="0070C0"/>
                </a:solidFill>
              </a:rPr>
              <a:t>Newy</a:t>
            </a:r>
            <a:r>
              <a:rPr lang="es-ES" sz="2400" dirty="0">
                <a:solidFill>
                  <a:srgbClr val="0070C0"/>
                </a:solidFill>
              </a:rPr>
              <a:t> – West (HAC Consistente </a:t>
            </a:r>
            <a:r>
              <a:rPr lang="es-ES" sz="2400" dirty="0" err="1">
                <a:solidFill>
                  <a:srgbClr val="0070C0"/>
                </a:solidFill>
              </a:rPr>
              <a:t>Covariances</a:t>
            </a:r>
            <a:r>
              <a:rPr lang="es-ES" sz="2400" dirty="0">
                <a:solidFill>
                  <a:srgbClr val="0070C0"/>
                </a:solidFill>
              </a:rPr>
              <a:t>): </a:t>
            </a:r>
            <a:r>
              <a:rPr lang="es-ES" sz="2400" dirty="0"/>
              <a:t>Corrige la matriz de Var – </a:t>
            </a:r>
            <a:r>
              <a:rPr lang="es-ES" sz="2400" dirty="0" err="1"/>
              <a:t>Cov</a:t>
            </a:r>
            <a:r>
              <a:rPr lang="es-ES" sz="2400" dirty="0"/>
              <a:t>  de los parámetros estimados por </a:t>
            </a:r>
            <a:r>
              <a:rPr lang="es-ES" sz="2400" dirty="0" err="1"/>
              <a:t>heteroscedasticidad</a:t>
            </a:r>
            <a:r>
              <a:rPr lang="es-ES" sz="2400" dirty="0"/>
              <a:t>  y </a:t>
            </a:r>
            <a:r>
              <a:rPr lang="es-ES" sz="2400" dirty="0" err="1"/>
              <a:t>autocorrelación</a:t>
            </a:r>
            <a:endParaRPr lang="es-ES" sz="2400" dirty="0"/>
          </a:p>
          <a:p>
            <a:pPr marL="365760" indent="-283464" fontAlgn="auto">
              <a:spcAft>
                <a:spcPts val="0"/>
              </a:spcAft>
              <a:buFont typeface="Wingdings 2"/>
              <a:buNone/>
              <a:defRPr/>
            </a:pPr>
            <a:endParaRPr lang="es-ES" sz="2400" dirty="0"/>
          </a:p>
          <a:p>
            <a:pPr marL="365760" indent="-283464" fontAlgn="auto">
              <a:spcAft>
                <a:spcPts val="0"/>
              </a:spcAft>
              <a:buFont typeface="Wingdings 2"/>
              <a:buNone/>
              <a:defRPr/>
            </a:pPr>
            <a:endParaRPr lang="es-ES" sz="2400" dirty="0"/>
          </a:p>
          <a:p>
            <a:pPr marL="365760" indent="-283464" fontAlgn="auto">
              <a:spcAft>
                <a:spcPts val="0"/>
              </a:spcAft>
              <a:buFont typeface="Wingdings 2"/>
              <a:buNone/>
              <a:defRPr/>
            </a:pPr>
            <a:endParaRPr lang="es-ES" sz="2400" dirty="0"/>
          </a:p>
          <a:p>
            <a:pPr marL="365760" indent="-283464" fontAlgn="auto">
              <a:spcAft>
                <a:spcPts val="0"/>
              </a:spcAft>
              <a:buFont typeface="Wingdings 2"/>
              <a:buNone/>
              <a:defRPr/>
            </a:pPr>
            <a:endParaRPr lang="es-ES" sz="2400" dirty="0"/>
          </a:p>
          <a:p>
            <a:pPr marL="365760" indent="-283464" fontAlgn="auto">
              <a:spcAft>
                <a:spcPts val="0"/>
              </a:spcAft>
              <a:buFont typeface="Wingdings 2"/>
              <a:buNone/>
              <a:defRPr/>
            </a:pPr>
            <a:endParaRPr lang="es-ES" sz="2400" dirty="0"/>
          </a:p>
          <a:p>
            <a:pPr marL="365760" indent="-283464" fontAlgn="auto">
              <a:spcAft>
                <a:spcPts val="0"/>
              </a:spcAft>
              <a:buFont typeface="Wingdings 2"/>
              <a:buNone/>
              <a:defRPr/>
            </a:pPr>
            <a:r>
              <a:rPr lang="es-ES" sz="2400" dirty="0"/>
              <a:t>	q: Representa un número entero </a:t>
            </a:r>
          </a:p>
          <a:p>
            <a:pPr marL="365760" indent="-283464" fontAlgn="auto">
              <a:spcAft>
                <a:spcPts val="0"/>
              </a:spcAft>
              <a:buFont typeface="Wingdings 2"/>
              <a:buNone/>
              <a:defRPr/>
            </a:pPr>
            <a:r>
              <a:rPr lang="es-ES" sz="2400" dirty="0">
                <a:solidFill>
                  <a:srgbClr val="0070C0"/>
                </a:solidFill>
              </a:rPr>
              <a:t>	</a:t>
            </a:r>
            <a:endParaRPr lang="es-ES" dirty="0">
              <a:solidFill>
                <a:srgbClr val="0070C0"/>
              </a:solidFill>
            </a:endParaRPr>
          </a:p>
        </p:txBody>
      </p:sp>
      <p:sp>
        <p:nvSpPr>
          <p:cNvPr id="4" name="3 Marcador de pie de página"/>
          <p:cNvSpPr>
            <a:spLocks noGrp="1"/>
          </p:cNvSpPr>
          <p:nvPr>
            <p:ph type="ftr" sz="quarter" idx="11"/>
          </p:nvPr>
        </p:nvSpPr>
        <p:spPr/>
        <p:txBody>
          <a:bodyPr/>
          <a:lstStyle/>
          <a:p>
            <a:pPr>
              <a:defRPr/>
            </a:pPr>
            <a:r>
              <a:rPr lang="es-ES"/>
              <a:t>CESAR ANTUNEZ IRGOIN                                                                     nakatabox@hotmail.com</a:t>
            </a:r>
          </a:p>
        </p:txBody>
      </p:sp>
      <p:graphicFrame>
        <p:nvGraphicFramePr>
          <p:cNvPr id="24578" name="Object 2"/>
          <p:cNvGraphicFramePr>
            <a:graphicFrameLocks noChangeAspect="1"/>
          </p:cNvGraphicFramePr>
          <p:nvPr/>
        </p:nvGraphicFramePr>
        <p:xfrm>
          <a:off x="2714625" y="1714500"/>
          <a:ext cx="4714875" cy="871538"/>
        </p:xfrm>
        <a:graphic>
          <a:graphicData uri="http://schemas.openxmlformats.org/presentationml/2006/ole">
            <mc:AlternateContent xmlns:mc="http://schemas.openxmlformats.org/markup-compatibility/2006">
              <mc:Choice xmlns:v="urn:schemas-microsoft-com:vml" Requires="v">
                <p:oleObj spid="_x0000_s24698" name="Ecuación" r:id="rId4" imgW="2374560" imgH="457200" progId="Equation.3">
                  <p:embed/>
                </p:oleObj>
              </mc:Choice>
              <mc:Fallback>
                <p:oleObj name="Ecuación" r:id="rId4" imgW="2374560" imgH="4572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4625" y="1714500"/>
                        <a:ext cx="4714875" cy="871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79" name="Object 4"/>
          <p:cNvGraphicFramePr>
            <a:graphicFrameLocks noChangeAspect="1"/>
          </p:cNvGraphicFramePr>
          <p:nvPr/>
        </p:nvGraphicFramePr>
        <p:xfrm>
          <a:off x="1643063" y="3714750"/>
          <a:ext cx="4357687" cy="806450"/>
        </p:xfrm>
        <a:graphic>
          <a:graphicData uri="http://schemas.openxmlformats.org/presentationml/2006/ole">
            <mc:AlternateContent xmlns:mc="http://schemas.openxmlformats.org/markup-compatibility/2006">
              <mc:Choice xmlns:v="urn:schemas-microsoft-com:vml" Requires="v">
                <p:oleObj spid="_x0000_s24699" name="Ecuación" r:id="rId6" imgW="1917360" imgH="393480" progId="Equation.3">
                  <p:embed/>
                </p:oleObj>
              </mc:Choice>
              <mc:Fallback>
                <p:oleObj name="Ecuación" r:id="rId6" imgW="1917360" imgH="39348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3063" y="3714750"/>
                        <a:ext cx="4357687" cy="806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0" name="Object 5"/>
          <p:cNvGraphicFramePr>
            <a:graphicFrameLocks noChangeAspect="1"/>
          </p:cNvGraphicFramePr>
          <p:nvPr/>
        </p:nvGraphicFramePr>
        <p:xfrm>
          <a:off x="1285875" y="4643438"/>
          <a:ext cx="6929438" cy="928687"/>
        </p:xfrm>
        <a:graphic>
          <a:graphicData uri="http://schemas.openxmlformats.org/presentationml/2006/ole">
            <mc:AlternateContent xmlns:mc="http://schemas.openxmlformats.org/markup-compatibility/2006">
              <mc:Choice xmlns:v="urn:schemas-microsoft-com:vml" Requires="v">
                <p:oleObj spid="_x0000_s24700" name="Ecuación" r:id="rId8" imgW="3886200" imgH="482400" progId="Equation.3">
                  <p:embed/>
                </p:oleObj>
              </mc:Choice>
              <mc:Fallback>
                <p:oleObj name="Ecuación" r:id="rId8" imgW="3886200" imgH="4824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85875" y="4643438"/>
                        <a:ext cx="6929438" cy="928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1" name="Object 6"/>
          <p:cNvGraphicFramePr>
            <a:graphicFrameLocks noChangeAspect="1"/>
          </p:cNvGraphicFramePr>
          <p:nvPr/>
        </p:nvGraphicFramePr>
        <p:xfrm>
          <a:off x="5286375" y="5643563"/>
          <a:ext cx="2214563" cy="471487"/>
        </p:xfrm>
        <a:graphic>
          <a:graphicData uri="http://schemas.openxmlformats.org/presentationml/2006/ole">
            <mc:AlternateContent xmlns:mc="http://schemas.openxmlformats.org/markup-compatibility/2006">
              <mc:Choice xmlns:v="urn:schemas-microsoft-com:vml" Requires="v">
                <p:oleObj spid="_x0000_s24701" name="Ecuación" r:id="rId10" imgW="1002960" imgH="228600" progId="Equation.3">
                  <p:embed/>
                </p:oleObj>
              </mc:Choice>
              <mc:Fallback>
                <p:oleObj name="Ecuación" r:id="rId10" imgW="1002960" imgH="228600"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86375" y="5643563"/>
                        <a:ext cx="2214563" cy="471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71563" y="274638"/>
            <a:ext cx="7862887" cy="796925"/>
          </a:xfrm>
        </p:spPr>
        <p:txBody>
          <a:bodyPr/>
          <a:lstStyle/>
          <a:p>
            <a:pPr algn="ctr" fontAlgn="auto">
              <a:spcAft>
                <a:spcPts val="0"/>
              </a:spcAft>
              <a:defRPr/>
            </a:pPr>
            <a:r>
              <a:rPr lang="es-ES" sz="3600" dirty="0">
                <a:solidFill>
                  <a:schemeClr val="accent5">
                    <a:lumMod val="60000"/>
                    <a:lumOff val="40000"/>
                  </a:schemeClr>
                </a:solidFill>
              </a:rPr>
              <a:t>Estimación con </a:t>
            </a:r>
            <a:r>
              <a:rPr lang="es-ES" sz="3600" dirty="0" err="1">
                <a:solidFill>
                  <a:schemeClr val="accent5">
                    <a:lumMod val="60000"/>
                    <a:lumOff val="40000"/>
                  </a:schemeClr>
                </a:solidFill>
              </a:rPr>
              <a:t>EViews</a:t>
            </a:r>
            <a:endParaRPr lang="es-ES" sz="3600" dirty="0">
              <a:solidFill>
                <a:schemeClr val="accent5">
                  <a:lumMod val="60000"/>
                  <a:lumOff val="40000"/>
                </a:schemeClr>
              </a:solidFill>
            </a:endParaRPr>
          </a:p>
        </p:txBody>
      </p:sp>
      <p:sp>
        <p:nvSpPr>
          <p:cNvPr id="3" name="2 Marcador de contenido"/>
          <p:cNvSpPr>
            <a:spLocks noGrp="1"/>
          </p:cNvSpPr>
          <p:nvPr>
            <p:ph idx="1"/>
          </p:nvPr>
        </p:nvSpPr>
        <p:spPr>
          <a:xfrm>
            <a:off x="1000125" y="1000125"/>
            <a:ext cx="7862888" cy="5248275"/>
          </a:xfrm>
        </p:spPr>
        <p:txBody>
          <a:bodyPr>
            <a:normAutofit lnSpcReduction="10000"/>
          </a:bodyPr>
          <a:lstStyle/>
          <a:p>
            <a:pPr marL="365760" indent="-180000" fontAlgn="auto">
              <a:spcBef>
                <a:spcPts val="0"/>
              </a:spcBef>
              <a:spcAft>
                <a:spcPts val="0"/>
              </a:spcAft>
              <a:buFont typeface="Wingdings 2"/>
              <a:buNone/>
              <a:defRPr/>
            </a:pPr>
            <a:r>
              <a:rPr lang="es-ES" sz="2800" dirty="0"/>
              <a:t>	Previo al análisis de series en estudio , Eviews nos permite estimar MCG por tres métodos que son equivalentes.</a:t>
            </a:r>
          </a:p>
          <a:p>
            <a:pPr marL="596646" indent="-514350" fontAlgn="auto">
              <a:spcBef>
                <a:spcPts val="0"/>
              </a:spcBef>
              <a:spcAft>
                <a:spcPts val="0"/>
              </a:spcAft>
              <a:buFont typeface="Wingdings 2"/>
              <a:buNone/>
              <a:defRPr/>
            </a:pPr>
            <a:r>
              <a:rPr lang="es-ES" sz="2800" dirty="0">
                <a:solidFill>
                  <a:srgbClr val="0070C0"/>
                </a:solidFill>
                <a:latin typeface="Arial" pitchFamily="34" charset="0"/>
                <a:cs typeface="Arial" pitchFamily="34" charset="0"/>
              </a:rPr>
              <a:t>1</a:t>
            </a:r>
            <a:r>
              <a:rPr lang="es-ES" sz="2800" dirty="0">
                <a:solidFill>
                  <a:srgbClr val="0070C0"/>
                </a:solidFill>
              </a:rPr>
              <a:t>. </a:t>
            </a:r>
            <a:r>
              <a:rPr lang="es-ES" sz="2400" b="1" dirty="0">
                <a:solidFill>
                  <a:srgbClr val="0070C0"/>
                </a:solidFill>
              </a:rPr>
              <a:t>Uso de Comandos:</a:t>
            </a:r>
            <a:endParaRPr lang="es-ES" sz="2000" b="1" dirty="0">
              <a:solidFill>
                <a:srgbClr val="0070C0"/>
              </a:solidFill>
            </a:endParaRPr>
          </a:p>
          <a:p>
            <a:pPr marL="596646" indent="-514350" fontAlgn="auto">
              <a:spcBef>
                <a:spcPts val="0"/>
              </a:spcBef>
              <a:spcAft>
                <a:spcPts val="0"/>
              </a:spcAft>
              <a:buFont typeface="Wingdings 2"/>
              <a:buNone/>
              <a:defRPr/>
            </a:pPr>
            <a:r>
              <a:rPr lang="es-ES" sz="2000" b="1" dirty="0">
                <a:solidFill>
                  <a:srgbClr val="92D050"/>
                </a:solidFill>
              </a:rPr>
              <a:t>	LS LOGM C LOGPBI </a:t>
            </a:r>
            <a:r>
              <a:rPr lang="es-ES" sz="2000" b="1" dirty="0" err="1">
                <a:solidFill>
                  <a:srgbClr val="92D050"/>
                </a:solidFill>
              </a:rPr>
              <a:t>LOGinter</a:t>
            </a:r>
            <a:endParaRPr lang="es-ES" sz="2000" b="1" dirty="0">
              <a:solidFill>
                <a:srgbClr val="92D050"/>
              </a:solidFill>
            </a:endParaRPr>
          </a:p>
          <a:p>
            <a:pPr marL="596646" indent="-514350" fontAlgn="auto">
              <a:spcBef>
                <a:spcPts val="0"/>
              </a:spcBef>
              <a:spcAft>
                <a:spcPts val="0"/>
              </a:spcAft>
              <a:buFont typeface="Wingdings 2"/>
              <a:buNone/>
              <a:defRPr/>
            </a:pPr>
            <a:r>
              <a:rPr lang="es-ES" sz="2300" b="1" dirty="0">
                <a:solidFill>
                  <a:srgbClr val="92D050"/>
                </a:solidFill>
              </a:rPr>
              <a:t>	Nombre del modelo: </a:t>
            </a:r>
            <a:r>
              <a:rPr lang="es-ES" sz="2300" dirty="0"/>
              <a:t>CAGAN</a:t>
            </a:r>
          </a:p>
          <a:p>
            <a:pPr marL="596646" indent="-514350" fontAlgn="auto">
              <a:spcBef>
                <a:spcPts val="0"/>
              </a:spcBef>
              <a:spcAft>
                <a:spcPts val="0"/>
              </a:spcAft>
              <a:buFont typeface="Wingdings 2"/>
              <a:buNone/>
              <a:defRPr/>
            </a:pPr>
            <a:r>
              <a:rPr lang="es-ES" sz="2300" b="1" dirty="0">
                <a:solidFill>
                  <a:srgbClr val="92D050"/>
                </a:solidFill>
              </a:rPr>
              <a:t>	</a:t>
            </a:r>
            <a:r>
              <a:rPr lang="es-ES" sz="2300" b="1" dirty="0" err="1">
                <a:solidFill>
                  <a:srgbClr val="92D050"/>
                </a:solidFill>
              </a:rPr>
              <a:t>Equation</a:t>
            </a:r>
            <a:r>
              <a:rPr lang="es-ES" sz="2300" b="1" dirty="0">
                <a:solidFill>
                  <a:srgbClr val="92D050"/>
                </a:solidFill>
              </a:rPr>
              <a:t> </a:t>
            </a:r>
            <a:r>
              <a:rPr lang="es-ES" sz="2300" dirty="0">
                <a:solidFill>
                  <a:srgbClr val="92D050"/>
                </a:solidFill>
              </a:rPr>
              <a:t>CAGAN.LS </a:t>
            </a:r>
            <a:r>
              <a:rPr lang="es-ES" sz="2300" dirty="0"/>
              <a:t>Log(M) c Log(PBI) Log(inter)</a:t>
            </a:r>
          </a:p>
          <a:p>
            <a:pPr marL="596646" indent="-514350" fontAlgn="auto">
              <a:spcBef>
                <a:spcPts val="0"/>
              </a:spcBef>
              <a:spcAft>
                <a:spcPts val="0"/>
              </a:spcAft>
              <a:buFont typeface="Wingdings 2"/>
              <a:buNone/>
              <a:defRPr/>
            </a:pPr>
            <a:r>
              <a:rPr lang="es-ES" sz="2400" b="1" dirty="0">
                <a:solidFill>
                  <a:srgbClr val="0070C0"/>
                </a:solidFill>
              </a:rPr>
              <a:t>2.  Ventana de Dialogo: </a:t>
            </a:r>
            <a:r>
              <a:rPr lang="es-ES" sz="2400" dirty="0">
                <a:solidFill>
                  <a:srgbClr val="92D050"/>
                </a:solidFill>
              </a:rPr>
              <a:t>Quick/</a:t>
            </a:r>
            <a:r>
              <a:rPr lang="es-ES" sz="2400" dirty="0" err="1">
                <a:solidFill>
                  <a:srgbClr val="92D050"/>
                </a:solidFill>
              </a:rPr>
              <a:t>Estimate</a:t>
            </a:r>
            <a:r>
              <a:rPr lang="es-ES" sz="2400" dirty="0">
                <a:solidFill>
                  <a:srgbClr val="92D050"/>
                </a:solidFill>
              </a:rPr>
              <a:t> </a:t>
            </a:r>
            <a:r>
              <a:rPr lang="es-ES" sz="2400" dirty="0" err="1">
                <a:solidFill>
                  <a:srgbClr val="92D050"/>
                </a:solidFill>
              </a:rPr>
              <a:t>Equation</a:t>
            </a:r>
            <a:r>
              <a:rPr lang="es-ES" sz="2400" dirty="0">
                <a:solidFill>
                  <a:srgbClr val="92D050"/>
                </a:solidFill>
              </a:rPr>
              <a:t>/…</a:t>
            </a:r>
          </a:p>
          <a:p>
            <a:pPr marL="596646" indent="-514350" fontAlgn="auto">
              <a:spcBef>
                <a:spcPts val="0"/>
              </a:spcBef>
              <a:spcAft>
                <a:spcPts val="0"/>
              </a:spcAft>
              <a:buFont typeface="Wingdings 2"/>
              <a:buNone/>
              <a:defRPr/>
            </a:pPr>
            <a:r>
              <a:rPr lang="es-ES" sz="2400" b="1" dirty="0">
                <a:solidFill>
                  <a:srgbClr val="92D050"/>
                </a:solidFill>
              </a:rPr>
              <a:t>	</a:t>
            </a:r>
            <a:r>
              <a:rPr lang="es-ES" sz="2400" dirty="0"/>
              <a:t>Escribir la ecuación con el método seleccionar muestra</a:t>
            </a:r>
            <a:r>
              <a:rPr lang="es-ES" sz="2400" dirty="0">
                <a:solidFill>
                  <a:srgbClr val="92D050"/>
                </a:solidFill>
              </a:rPr>
              <a:t>.</a:t>
            </a:r>
            <a:endParaRPr lang="es-ES" sz="2000" b="1" dirty="0">
              <a:solidFill>
                <a:srgbClr val="92D050"/>
              </a:solidFill>
            </a:endParaRPr>
          </a:p>
          <a:p>
            <a:pPr marL="596646" indent="-514350" fontAlgn="auto">
              <a:spcBef>
                <a:spcPts val="0"/>
              </a:spcBef>
              <a:spcAft>
                <a:spcPts val="0"/>
              </a:spcAft>
              <a:buFont typeface="Wingdings 2"/>
              <a:buNone/>
              <a:defRPr/>
            </a:pPr>
            <a:r>
              <a:rPr lang="es-ES" sz="2800" dirty="0">
                <a:solidFill>
                  <a:srgbClr val="0070C0"/>
                </a:solidFill>
              </a:rPr>
              <a:t>3. </a:t>
            </a:r>
            <a:r>
              <a:rPr lang="es-ES" sz="2400" b="1" dirty="0">
                <a:solidFill>
                  <a:srgbClr val="0070C0"/>
                </a:solidFill>
              </a:rPr>
              <a:t>Creación de Ecuación: </a:t>
            </a:r>
            <a:r>
              <a:rPr lang="es-ES" sz="2400" dirty="0" err="1">
                <a:solidFill>
                  <a:srgbClr val="92D050"/>
                </a:solidFill>
              </a:rPr>
              <a:t>Objects</a:t>
            </a:r>
            <a:r>
              <a:rPr lang="es-ES" sz="2400" dirty="0">
                <a:solidFill>
                  <a:srgbClr val="92D050"/>
                </a:solidFill>
              </a:rPr>
              <a:t>/New </a:t>
            </a:r>
            <a:r>
              <a:rPr lang="es-ES" sz="2400" dirty="0" err="1">
                <a:solidFill>
                  <a:srgbClr val="92D050"/>
                </a:solidFill>
              </a:rPr>
              <a:t>Object</a:t>
            </a:r>
            <a:r>
              <a:rPr lang="es-ES" sz="2400" dirty="0">
                <a:solidFill>
                  <a:srgbClr val="92D050"/>
                </a:solidFill>
              </a:rPr>
              <a:t> /</a:t>
            </a:r>
            <a:r>
              <a:rPr lang="es-ES" sz="2400" dirty="0" err="1">
                <a:solidFill>
                  <a:srgbClr val="92D050"/>
                </a:solidFill>
              </a:rPr>
              <a:t>Equation</a:t>
            </a:r>
            <a:r>
              <a:rPr lang="es-ES" sz="2400" dirty="0">
                <a:solidFill>
                  <a:srgbClr val="92D050"/>
                </a:solidFill>
              </a:rPr>
              <a:t>.</a:t>
            </a:r>
          </a:p>
          <a:p>
            <a:pPr marL="596646" indent="-514350" fontAlgn="auto">
              <a:spcBef>
                <a:spcPts val="400"/>
              </a:spcBef>
              <a:spcAft>
                <a:spcPts val="0"/>
              </a:spcAft>
              <a:buFont typeface="Wingdings 2"/>
              <a:buNone/>
              <a:defRPr/>
            </a:pPr>
            <a:r>
              <a:rPr lang="es-ES" sz="2000" dirty="0">
                <a:solidFill>
                  <a:srgbClr val="92D050"/>
                </a:solidFill>
              </a:rPr>
              <a:t>	</a:t>
            </a:r>
            <a:r>
              <a:rPr lang="es-ES" sz="2400" dirty="0"/>
              <a:t>Se activa una ventana de dialogo igual al caso uno.</a:t>
            </a:r>
          </a:p>
          <a:p>
            <a:pPr marL="596646" indent="-514350" fontAlgn="auto">
              <a:spcBef>
                <a:spcPts val="400"/>
              </a:spcBef>
              <a:spcAft>
                <a:spcPts val="0"/>
              </a:spcAft>
              <a:buFont typeface="Wingdings 2"/>
              <a:buNone/>
              <a:defRPr/>
            </a:pPr>
            <a:r>
              <a:rPr lang="es-ES" sz="2400" dirty="0"/>
              <a:t>	Nota: también se puede introducir variables directamente como</a:t>
            </a:r>
            <a:r>
              <a:rPr lang="es-ES" sz="2400" dirty="0">
                <a:solidFill>
                  <a:srgbClr val="92D050"/>
                </a:solidFill>
              </a:rPr>
              <a:t> log(X), D(</a:t>
            </a:r>
            <a:r>
              <a:rPr lang="es-ES" sz="2400" dirty="0" err="1">
                <a:solidFill>
                  <a:srgbClr val="92D050"/>
                </a:solidFill>
              </a:rPr>
              <a:t>x,d</a:t>
            </a:r>
            <a:r>
              <a:rPr lang="es-ES" sz="2400" dirty="0">
                <a:solidFill>
                  <a:srgbClr val="92D050"/>
                </a:solidFill>
              </a:rPr>
              <a:t>),  X(-n), </a:t>
            </a:r>
            <a:r>
              <a:rPr lang="es-ES" sz="2400" dirty="0" err="1">
                <a:solidFill>
                  <a:srgbClr val="92D050"/>
                </a:solidFill>
              </a:rPr>
              <a:t>exp</a:t>
            </a:r>
            <a:r>
              <a:rPr lang="es-ES" sz="2400" dirty="0">
                <a:solidFill>
                  <a:srgbClr val="92D050"/>
                </a:solidFill>
              </a:rPr>
              <a:t>(x), </a:t>
            </a:r>
            <a:r>
              <a:rPr lang="es-ES" sz="2400" dirty="0" err="1">
                <a:solidFill>
                  <a:srgbClr val="92D050"/>
                </a:solidFill>
              </a:rPr>
              <a:t>abs</a:t>
            </a:r>
            <a:r>
              <a:rPr lang="es-ES" sz="2400" dirty="0">
                <a:solidFill>
                  <a:srgbClr val="92D050"/>
                </a:solidFill>
              </a:rPr>
              <a:t>(X), </a:t>
            </a:r>
            <a:r>
              <a:rPr lang="es-ES" sz="2400" dirty="0" err="1">
                <a:solidFill>
                  <a:srgbClr val="92D050"/>
                </a:solidFill>
              </a:rPr>
              <a:t>etc</a:t>
            </a:r>
            <a:r>
              <a:rPr lang="es-ES" sz="2400" dirty="0">
                <a:solidFill>
                  <a:srgbClr val="92D050"/>
                </a:solidFill>
              </a:rPr>
              <a:t>…</a:t>
            </a:r>
          </a:p>
          <a:p>
            <a:pPr marL="596646" indent="-514350" fontAlgn="auto">
              <a:spcBef>
                <a:spcPts val="400"/>
              </a:spcBef>
              <a:spcAft>
                <a:spcPts val="0"/>
              </a:spcAft>
              <a:buFont typeface="Wingdings 2"/>
              <a:buNone/>
              <a:defRPr/>
            </a:pPr>
            <a:endParaRPr lang="es-ES" sz="2000" dirty="0">
              <a:solidFill>
                <a:srgbClr val="92D050"/>
              </a:solidFill>
            </a:endParaRPr>
          </a:p>
          <a:p>
            <a:pPr marL="596646" indent="-514350" fontAlgn="auto">
              <a:spcBef>
                <a:spcPts val="400"/>
              </a:spcBef>
              <a:spcAft>
                <a:spcPts val="0"/>
              </a:spcAft>
              <a:buFont typeface="Wingdings 2"/>
              <a:buNone/>
              <a:defRPr/>
            </a:pPr>
            <a:endParaRPr lang="es-ES" sz="2000" dirty="0">
              <a:solidFill>
                <a:srgbClr val="92D050"/>
              </a:solidFill>
            </a:endParaRPr>
          </a:p>
          <a:p>
            <a:pPr marL="596646" indent="-514350" fontAlgn="auto">
              <a:spcAft>
                <a:spcPts val="0"/>
              </a:spcAft>
              <a:buFont typeface="Wingdings 2"/>
              <a:buNone/>
              <a:defRPr/>
            </a:pPr>
            <a:endParaRPr lang="es-ES" sz="2000" b="1" dirty="0">
              <a:solidFill>
                <a:srgbClr val="0070C0"/>
              </a:solidFill>
              <a:latin typeface="Arial" pitchFamily="34" charset="0"/>
              <a:cs typeface="Arial" pitchFamily="34" charset="0"/>
            </a:endParaRPr>
          </a:p>
          <a:p>
            <a:pPr marL="596646" indent="-514350" fontAlgn="auto">
              <a:spcAft>
                <a:spcPts val="0"/>
              </a:spcAft>
              <a:buFont typeface="Wingdings 2"/>
              <a:buNone/>
              <a:defRPr/>
            </a:pPr>
            <a:endParaRPr lang="es-ES" sz="2400" dirty="0">
              <a:solidFill>
                <a:srgbClr val="0070C0"/>
              </a:solidFill>
            </a:endParaRPr>
          </a:p>
          <a:p>
            <a:pPr marL="365760" indent="-283464" fontAlgn="auto">
              <a:spcAft>
                <a:spcPts val="0"/>
              </a:spcAft>
              <a:buFont typeface="Wingdings 2"/>
              <a:buNone/>
              <a:defRPr/>
            </a:pPr>
            <a:endParaRPr lang="es-ES" dirty="0"/>
          </a:p>
          <a:p>
            <a:pPr marL="365760" indent="-283464" fontAlgn="auto">
              <a:spcAft>
                <a:spcPts val="0"/>
              </a:spcAft>
              <a:buFont typeface="Wingdings 2"/>
              <a:buNone/>
              <a:defRPr/>
            </a:pPr>
            <a:endParaRPr lang="es-ES" dirty="0"/>
          </a:p>
          <a:p>
            <a:pPr marL="365760" indent="-283464" fontAlgn="auto">
              <a:spcAft>
                <a:spcPts val="0"/>
              </a:spcAft>
              <a:buFont typeface="Wingdings 2"/>
              <a:buNone/>
              <a:defRPr/>
            </a:pPr>
            <a:endParaRPr lang="es-ES" dirty="0"/>
          </a:p>
        </p:txBody>
      </p:sp>
      <p:sp>
        <p:nvSpPr>
          <p:cNvPr id="4" name="3 Marcador de pie de página"/>
          <p:cNvSpPr>
            <a:spLocks noGrp="1"/>
          </p:cNvSpPr>
          <p:nvPr>
            <p:ph type="ftr" sz="quarter" idx="11"/>
          </p:nvPr>
        </p:nvSpPr>
        <p:spPr/>
        <p:txBody>
          <a:bodyPr/>
          <a:lstStyle/>
          <a:p>
            <a:pPr>
              <a:defRPr/>
            </a:pPr>
            <a:r>
              <a:rPr lang="es-ES"/>
              <a:t>CESAR ANTUNEZ IRGOIN                                                                     nakatabox@hotmail.com</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71500" y="357188"/>
            <a:ext cx="8362950" cy="1928812"/>
          </a:xfrm>
        </p:spPr>
        <p:txBody>
          <a:bodyPr>
            <a:normAutofit/>
          </a:bodyPr>
          <a:lstStyle/>
          <a:p>
            <a:pPr marL="365760" indent="-283464" fontAlgn="auto">
              <a:spcAft>
                <a:spcPts val="0"/>
              </a:spcAft>
              <a:buFont typeface="Wingdings 2"/>
              <a:buNone/>
              <a:defRPr/>
            </a:pPr>
            <a:r>
              <a:rPr lang="es-ES" sz="2800" dirty="0"/>
              <a:t>	</a:t>
            </a:r>
            <a:r>
              <a:rPr lang="es-ES" sz="2800" dirty="0">
                <a:solidFill>
                  <a:schemeClr val="accent5">
                    <a:lumMod val="60000"/>
                    <a:lumOff val="40000"/>
                  </a:schemeClr>
                </a:solidFill>
              </a:rPr>
              <a:t>Estimación en Eviews</a:t>
            </a:r>
          </a:p>
          <a:p>
            <a:pPr marL="365760" indent="-283464" fontAlgn="auto">
              <a:spcAft>
                <a:spcPts val="0"/>
              </a:spcAft>
              <a:buFont typeface="Wingdings 2"/>
              <a:buNone/>
              <a:defRPr/>
            </a:pPr>
            <a:r>
              <a:rPr lang="es-ES" sz="2800" dirty="0">
                <a:solidFill>
                  <a:schemeClr val="accent5">
                    <a:lumMod val="60000"/>
                    <a:lumOff val="40000"/>
                  </a:schemeClr>
                </a:solidFill>
              </a:rPr>
              <a:t>	</a:t>
            </a:r>
            <a:r>
              <a:rPr lang="es-ES" sz="2400" dirty="0"/>
              <a:t>En la ventana de resultados hacemos </a:t>
            </a:r>
            <a:r>
              <a:rPr lang="es-ES" sz="2400" dirty="0" err="1"/>
              <a:t>click</a:t>
            </a:r>
            <a:r>
              <a:rPr lang="es-ES" sz="2400" dirty="0"/>
              <a:t> en </a:t>
            </a:r>
            <a:r>
              <a:rPr lang="es-ES" sz="2400" dirty="0" err="1">
                <a:solidFill>
                  <a:srgbClr val="0070C0"/>
                </a:solidFill>
              </a:rPr>
              <a:t>estimate</a:t>
            </a:r>
            <a:r>
              <a:rPr lang="es-ES" sz="2400" dirty="0"/>
              <a:t> y luego en </a:t>
            </a:r>
            <a:r>
              <a:rPr lang="es-ES" sz="2400" dirty="0" err="1">
                <a:solidFill>
                  <a:srgbClr val="0070C0"/>
                </a:solidFill>
              </a:rPr>
              <a:t>options</a:t>
            </a:r>
            <a:endParaRPr lang="es-ES" sz="2800" dirty="0">
              <a:solidFill>
                <a:srgbClr val="0070C0"/>
              </a:solidFill>
            </a:endParaRPr>
          </a:p>
          <a:p>
            <a:pPr marL="365760" indent="-283464" fontAlgn="auto">
              <a:spcAft>
                <a:spcPts val="0"/>
              </a:spcAft>
              <a:buFont typeface="Wingdings 2"/>
              <a:buNone/>
              <a:defRPr/>
            </a:pPr>
            <a:r>
              <a:rPr lang="es-ES" sz="2800" dirty="0">
                <a:solidFill>
                  <a:schemeClr val="accent5">
                    <a:lumMod val="60000"/>
                    <a:lumOff val="40000"/>
                  </a:schemeClr>
                </a:solidFill>
              </a:rPr>
              <a:t>	</a:t>
            </a:r>
          </a:p>
        </p:txBody>
      </p:sp>
      <p:sp>
        <p:nvSpPr>
          <p:cNvPr id="4" name="3 Marcador de pie de página"/>
          <p:cNvSpPr>
            <a:spLocks noGrp="1"/>
          </p:cNvSpPr>
          <p:nvPr>
            <p:ph type="ftr" sz="quarter" idx="11"/>
          </p:nvPr>
        </p:nvSpPr>
        <p:spPr/>
        <p:txBody>
          <a:bodyPr/>
          <a:lstStyle/>
          <a:p>
            <a:pPr>
              <a:defRPr/>
            </a:pPr>
            <a:r>
              <a:rPr lang="es-ES"/>
              <a:t>CESAR ANTUNEZ IRGOIN                                                                     nakatabox@hotmail.com</a:t>
            </a:r>
          </a:p>
        </p:txBody>
      </p:sp>
      <p:pic>
        <p:nvPicPr>
          <p:cNvPr id="5837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1714500"/>
            <a:ext cx="3786187" cy="33575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5837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0" y="1714500"/>
            <a:ext cx="3643313" cy="33575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8374" name="2 Marcador de contenido"/>
          <p:cNvSpPr txBox="1">
            <a:spLocks/>
          </p:cNvSpPr>
          <p:nvPr/>
        </p:nvSpPr>
        <p:spPr bwMode="auto">
          <a:xfrm>
            <a:off x="781050" y="5072063"/>
            <a:ext cx="8362950"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82575">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a:spcBef>
                <a:spcPts val="600"/>
              </a:spcBef>
              <a:buClr>
                <a:schemeClr val="accent1"/>
              </a:buClr>
              <a:buSzPct val="80000"/>
              <a:buFont typeface="Wingdings 2" panose="05020102010507070707" pitchFamily="18" charset="2"/>
              <a:buNone/>
            </a:pPr>
            <a:r>
              <a:rPr lang="es-ES" altLang="es-PE" sz="2400"/>
              <a:t>	También podemos activar el tipo(type) de ponderación, como por ejemplo la varianza y la inversa del logPBI (ponderación se obtiene de la prueba de Wheti) como se muestra en la siguinte hoja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214438" y="4071938"/>
            <a:ext cx="7497762" cy="1819275"/>
          </a:xfrm>
        </p:spPr>
        <p:txBody>
          <a:bodyPr>
            <a:normAutofit fontScale="92500" lnSpcReduction="10000"/>
          </a:bodyPr>
          <a:lstStyle/>
          <a:p>
            <a:pPr marL="365760" indent="-283464" fontAlgn="auto">
              <a:spcAft>
                <a:spcPts val="0"/>
              </a:spcAft>
              <a:buFont typeface="Wingdings 2"/>
              <a:buChar char=""/>
              <a:defRPr/>
            </a:pPr>
            <a:r>
              <a:rPr lang="es-ES" dirty="0"/>
              <a:t>Hay que mencionar que los resultados que no cambian con cualquiera de las dos pruebas solo cambia los errores estándar que se corregirán.</a:t>
            </a:r>
          </a:p>
        </p:txBody>
      </p:sp>
      <p:sp>
        <p:nvSpPr>
          <p:cNvPr id="4" name="3 Marcador de pie de página"/>
          <p:cNvSpPr>
            <a:spLocks noGrp="1"/>
          </p:cNvSpPr>
          <p:nvPr>
            <p:ph type="ftr" sz="quarter" idx="11"/>
          </p:nvPr>
        </p:nvSpPr>
        <p:spPr/>
        <p:txBody>
          <a:bodyPr/>
          <a:lstStyle/>
          <a:p>
            <a:pPr>
              <a:defRPr/>
            </a:pPr>
            <a:r>
              <a:rPr lang="es-ES"/>
              <a:t>CESAR ANTUNEZ IRGOIN                                                                     nakatabox@hotmail.com</a:t>
            </a:r>
          </a:p>
        </p:txBody>
      </p:sp>
      <p:pic>
        <p:nvPicPr>
          <p:cNvPr id="593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357188"/>
            <a:ext cx="3500437" cy="35575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5939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0" y="428625"/>
            <a:ext cx="3943350" cy="34956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ES"/>
              <a:t>CESAR ANTUNEZ IRGOIN                                                                     nakatabox@hotmail.com</a:t>
            </a:r>
          </a:p>
        </p:txBody>
      </p:sp>
      <p:pic>
        <p:nvPicPr>
          <p:cNvPr id="6041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71688" y="1071563"/>
            <a:ext cx="6215062" cy="5053012"/>
          </a:xfrm>
          <a:ln>
            <a:solidFill>
              <a:schemeClr val="tx1"/>
            </a:solidFill>
            <a:miter lim="800000"/>
            <a:headEnd/>
            <a:tailEnd/>
          </a:ln>
        </p:spPr>
      </p:pic>
      <p:sp>
        <p:nvSpPr>
          <p:cNvPr id="6" name="7 Marcador de contenido"/>
          <p:cNvSpPr txBox="1">
            <a:spLocks/>
          </p:cNvSpPr>
          <p:nvPr/>
        </p:nvSpPr>
        <p:spPr>
          <a:xfrm>
            <a:off x="1071563" y="357188"/>
            <a:ext cx="7786687" cy="981075"/>
          </a:xfrm>
          <a:prstGeom prst="rect">
            <a:avLst/>
          </a:prstGeom>
        </p:spPr>
        <p:txBody>
          <a:bodyPr>
            <a:normAutofit/>
          </a:bodyPr>
          <a:lstStyle/>
          <a:p>
            <a:pPr marL="365760" indent="-283464" fontAlgn="auto">
              <a:spcBef>
                <a:spcPts val="600"/>
              </a:spcBef>
              <a:spcAft>
                <a:spcPts val="0"/>
              </a:spcAft>
              <a:buClr>
                <a:schemeClr val="accent1"/>
              </a:buClr>
              <a:buSzPct val="80000"/>
              <a:buFont typeface="Wingdings 2"/>
              <a:buNone/>
              <a:defRPr/>
            </a:pPr>
            <a:r>
              <a:rPr lang="es-ES" sz="3200" dirty="0">
                <a:latin typeface="+mn-lt"/>
                <a:cs typeface="+mn-cs"/>
              </a:rPr>
              <a:t>	</a:t>
            </a:r>
            <a:r>
              <a:rPr lang="es-ES" sz="3600" dirty="0">
                <a:solidFill>
                  <a:schemeClr val="accent5">
                    <a:lumMod val="60000"/>
                    <a:lumOff val="40000"/>
                  </a:schemeClr>
                </a:solidFill>
                <a:latin typeface="+mn-lt"/>
                <a:cs typeface="+mn-cs"/>
              </a:rPr>
              <a:t>Resultados de Corrección de White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ES"/>
              <a:t>CESAR ANTUNEZ IRGOIN                                                                     nakatabox@hotmail.com</a:t>
            </a:r>
          </a:p>
        </p:txBody>
      </p:sp>
      <p:pic>
        <p:nvPicPr>
          <p:cNvPr id="6144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143000"/>
            <a:ext cx="5286375" cy="5000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1" name="7 Marcador de contenido"/>
          <p:cNvSpPr txBox="1">
            <a:spLocks/>
          </p:cNvSpPr>
          <p:nvPr/>
        </p:nvSpPr>
        <p:spPr>
          <a:xfrm>
            <a:off x="785813" y="357188"/>
            <a:ext cx="8072437" cy="981075"/>
          </a:xfrm>
          <a:prstGeom prst="rect">
            <a:avLst/>
          </a:prstGeom>
        </p:spPr>
        <p:txBody>
          <a:bodyPr>
            <a:normAutofit fontScale="92500"/>
          </a:bodyPr>
          <a:lstStyle/>
          <a:p>
            <a:pPr marL="365760" indent="-283464" fontAlgn="auto">
              <a:spcBef>
                <a:spcPts val="600"/>
              </a:spcBef>
              <a:spcAft>
                <a:spcPts val="0"/>
              </a:spcAft>
              <a:buClr>
                <a:schemeClr val="accent1"/>
              </a:buClr>
              <a:buSzPct val="80000"/>
              <a:buFont typeface="Wingdings 2"/>
              <a:buNone/>
              <a:defRPr/>
            </a:pPr>
            <a:r>
              <a:rPr lang="es-ES" sz="3200" dirty="0">
                <a:latin typeface="+mn-lt"/>
                <a:cs typeface="+mn-cs"/>
              </a:rPr>
              <a:t>	</a:t>
            </a:r>
            <a:r>
              <a:rPr lang="es-ES" sz="3600" dirty="0">
                <a:solidFill>
                  <a:schemeClr val="accent5">
                    <a:lumMod val="60000"/>
                    <a:lumOff val="40000"/>
                  </a:schemeClr>
                </a:solidFill>
                <a:latin typeface="+mn-lt"/>
                <a:cs typeface="+mn-cs"/>
              </a:rPr>
              <a:t>Resultados de Corrección de </a:t>
            </a:r>
            <a:r>
              <a:rPr lang="es-ES" sz="3600" dirty="0" err="1">
                <a:solidFill>
                  <a:schemeClr val="accent5">
                    <a:lumMod val="60000"/>
                    <a:lumOff val="40000"/>
                  </a:schemeClr>
                </a:solidFill>
                <a:latin typeface="+mn-lt"/>
                <a:cs typeface="+mn-cs"/>
              </a:rPr>
              <a:t>Newey</a:t>
            </a:r>
            <a:r>
              <a:rPr lang="es-ES" sz="3600" dirty="0">
                <a:solidFill>
                  <a:schemeClr val="accent5">
                    <a:lumMod val="60000"/>
                    <a:lumOff val="40000"/>
                  </a:schemeClr>
                </a:solidFill>
                <a:latin typeface="+mn-lt"/>
                <a:cs typeface="+mn-cs"/>
              </a:rPr>
              <a:t> - West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00125" y="274638"/>
            <a:ext cx="7934325" cy="796925"/>
          </a:xfrm>
        </p:spPr>
        <p:txBody>
          <a:bodyPr/>
          <a:lstStyle/>
          <a:p>
            <a:pPr fontAlgn="auto">
              <a:spcAft>
                <a:spcPts val="0"/>
              </a:spcAft>
              <a:defRPr/>
            </a:pPr>
            <a:r>
              <a:rPr lang="es-ES" sz="3600" dirty="0">
                <a:solidFill>
                  <a:schemeClr val="accent5">
                    <a:lumMod val="60000"/>
                    <a:lumOff val="40000"/>
                  </a:schemeClr>
                </a:solidFill>
              </a:rPr>
              <a:t>Ventanas de Eviews con MCO para MLG</a:t>
            </a:r>
          </a:p>
        </p:txBody>
      </p:sp>
      <p:sp>
        <p:nvSpPr>
          <p:cNvPr id="4" name="3 Marcador de pie de página"/>
          <p:cNvSpPr>
            <a:spLocks noGrp="1"/>
          </p:cNvSpPr>
          <p:nvPr>
            <p:ph type="ftr" sz="quarter" idx="11"/>
          </p:nvPr>
        </p:nvSpPr>
        <p:spPr/>
        <p:txBody>
          <a:bodyPr/>
          <a:lstStyle/>
          <a:p>
            <a:pPr>
              <a:defRPr/>
            </a:pPr>
            <a:r>
              <a:rPr lang="es-ES"/>
              <a:t>CESAR ANTUNEZ IRGOIN                                                                     nakatabox@hotmail.com</a:t>
            </a:r>
          </a:p>
        </p:txBody>
      </p:sp>
      <p:sp>
        <p:nvSpPr>
          <p:cNvPr id="34820" name="5 Marcador de contenido"/>
          <p:cNvSpPr>
            <a:spLocks noGrp="1"/>
          </p:cNvSpPr>
          <p:nvPr>
            <p:ph idx="1"/>
          </p:nvPr>
        </p:nvSpPr>
        <p:spPr/>
        <p:txBody>
          <a:bodyPr/>
          <a:lstStyle/>
          <a:p>
            <a:endParaRPr lang="es-PE" altLang="es-PE"/>
          </a:p>
        </p:txBody>
      </p:sp>
      <p:grpSp>
        <p:nvGrpSpPr>
          <p:cNvPr id="34821" name="5 Grupo"/>
          <p:cNvGrpSpPr>
            <a:grpSpLocks/>
          </p:cNvGrpSpPr>
          <p:nvPr/>
        </p:nvGrpSpPr>
        <p:grpSpPr bwMode="auto">
          <a:xfrm>
            <a:off x="1633538" y="1071563"/>
            <a:ext cx="7224712" cy="5214937"/>
            <a:chOff x="0" y="0"/>
            <a:chExt cx="5876926" cy="4981575"/>
          </a:xfrm>
        </p:grpSpPr>
        <p:pic>
          <p:nvPicPr>
            <p:cNvPr id="34822" name="1 Imagen" descr="Cagan.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676900"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2 Llamada rectangular redondeada"/>
            <p:cNvSpPr/>
            <p:nvPr/>
          </p:nvSpPr>
          <p:spPr>
            <a:xfrm>
              <a:off x="2466475" y="2391459"/>
              <a:ext cx="2476806" cy="570189"/>
            </a:xfrm>
            <a:prstGeom prst="wedgeRoundRectCallout">
              <a:avLst>
                <a:gd name="adj1" fmla="val -65331"/>
                <a:gd name="adj2" fmla="val -76602"/>
                <a:gd name="adj3" fmla="val 16667"/>
              </a:avLst>
            </a:prstGeom>
          </p:spPr>
          <p:style>
            <a:lnRef idx="2">
              <a:schemeClr val="accent2"/>
            </a:lnRef>
            <a:fillRef idx="1">
              <a:schemeClr val="lt1"/>
            </a:fillRef>
            <a:effectRef idx="0">
              <a:schemeClr val="accent2"/>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fontAlgn="auto">
                <a:spcBef>
                  <a:spcPts val="0"/>
                </a:spcBef>
                <a:spcAft>
                  <a:spcPts val="0"/>
                </a:spcAft>
                <a:defRPr/>
              </a:pPr>
              <a:r>
                <a:rPr lang="es-ES" sz="1000"/>
                <a:t>Escribir la ecuación a estimar que también puede escribirse como: Logm=C(1)+C(2)*Logpbi+C(3)*Loginter</a:t>
              </a:r>
            </a:p>
          </p:txBody>
        </p:sp>
        <p:sp>
          <p:nvSpPr>
            <p:cNvPr id="15" name="3 Llamada rectangular redondeada"/>
            <p:cNvSpPr/>
            <p:nvPr/>
          </p:nvSpPr>
          <p:spPr>
            <a:xfrm>
              <a:off x="3715209" y="3010175"/>
              <a:ext cx="2161717" cy="694539"/>
            </a:xfrm>
            <a:prstGeom prst="wedgeRoundRectCallout">
              <a:avLst>
                <a:gd name="adj1" fmla="val -72116"/>
                <a:gd name="adj2" fmla="val 49813"/>
                <a:gd name="adj3" fmla="val 16667"/>
              </a:avLst>
            </a:prstGeom>
          </p:spPr>
          <p:style>
            <a:lnRef idx="2">
              <a:schemeClr val="accent2"/>
            </a:lnRef>
            <a:fillRef idx="1">
              <a:schemeClr val="lt1"/>
            </a:fillRef>
            <a:effectRef idx="0">
              <a:schemeClr val="accent2"/>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fontAlgn="auto">
                <a:spcBef>
                  <a:spcPts val="0"/>
                </a:spcBef>
                <a:spcAft>
                  <a:spcPts val="0"/>
                </a:spcAft>
                <a:defRPr/>
              </a:pPr>
              <a:r>
                <a:rPr lang="es-ES" sz="1000" dirty="0"/>
                <a:t>Selección del método  de estimación . Por defecto Eviews utiliza mínimos cuadrados ordinarios, LS-Least </a:t>
              </a:r>
              <a:r>
                <a:rPr lang="es-ES" sz="1000" dirty="0" err="1"/>
                <a:t>Quares</a:t>
              </a:r>
              <a:r>
                <a:rPr lang="es-ES" sz="1000" dirty="0"/>
                <a:t> .</a:t>
              </a:r>
            </a:p>
          </p:txBody>
        </p:sp>
        <p:sp>
          <p:nvSpPr>
            <p:cNvPr id="16" name="4 Llamada rectangular redondeada"/>
            <p:cNvSpPr/>
            <p:nvPr/>
          </p:nvSpPr>
          <p:spPr>
            <a:xfrm>
              <a:off x="3114732" y="4258223"/>
              <a:ext cx="2048079" cy="313907"/>
            </a:xfrm>
            <a:prstGeom prst="wedgeRoundRectCallout">
              <a:avLst>
                <a:gd name="adj1" fmla="val -83067"/>
                <a:gd name="adj2" fmla="val -138713"/>
                <a:gd name="adj3" fmla="val 16667"/>
              </a:avLst>
            </a:prstGeom>
          </p:spPr>
          <p:style>
            <a:lnRef idx="2">
              <a:schemeClr val="accent2"/>
            </a:lnRef>
            <a:fillRef idx="1">
              <a:schemeClr val="lt1"/>
            </a:fillRef>
            <a:effectRef idx="0">
              <a:schemeClr val="accent2"/>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fontAlgn="auto">
                <a:spcBef>
                  <a:spcPts val="0"/>
                </a:spcBef>
                <a:spcAft>
                  <a:spcPts val="0"/>
                </a:spcAft>
                <a:defRPr/>
              </a:pPr>
              <a:r>
                <a:rPr lang="es-ES" sz="1000"/>
                <a:t>Selección del periodo o muestra.</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00125" y="274638"/>
            <a:ext cx="7934325" cy="868362"/>
          </a:xfrm>
        </p:spPr>
        <p:txBody>
          <a:bodyPr>
            <a:noAutofit/>
          </a:bodyPr>
          <a:lstStyle/>
          <a:p>
            <a:pPr algn="ctr" fontAlgn="auto">
              <a:spcAft>
                <a:spcPts val="0"/>
              </a:spcAft>
              <a:defRPr/>
            </a:pPr>
            <a:r>
              <a:rPr lang="es-ES" sz="2800" dirty="0">
                <a:solidFill>
                  <a:schemeClr val="accent5">
                    <a:lumMod val="60000"/>
                    <a:lumOff val="40000"/>
                  </a:schemeClr>
                </a:solidFill>
                <a:latin typeface="Arial" pitchFamily="34" charset="0"/>
                <a:cs typeface="Arial" pitchFamily="34" charset="0"/>
              </a:rPr>
              <a:t>Estimación de Parámetros y Prueba estadísticas</a:t>
            </a:r>
          </a:p>
        </p:txBody>
      </p:sp>
      <p:sp>
        <p:nvSpPr>
          <p:cNvPr id="3" name="2 Marcador de contenido"/>
          <p:cNvSpPr>
            <a:spLocks noGrp="1"/>
          </p:cNvSpPr>
          <p:nvPr>
            <p:ph idx="1"/>
          </p:nvPr>
        </p:nvSpPr>
        <p:spPr>
          <a:xfrm>
            <a:off x="1000125" y="1143000"/>
            <a:ext cx="5643563" cy="428625"/>
          </a:xfrm>
        </p:spPr>
        <p:txBody>
          <a:bodyPr>
            <a:normAutofit fontScale="92500"/>
          </a:bodyPr>
          <a:lstStyle/>
          <a:p>
            <a:pPr marL="365760" indent="-283464" fontAlgn="auto">
              <a:spcAft>
                <a:spcPts val="0"/>
              </a:spcAft>
              <a:buFont typeface="Wingdings 2"/>
              <a:buNone/>
              <a:defRPr/>
            </a:pPr>
            <a:r>
              <a:rPr lang="es-ES" sz="2300" dirty="0">
                <a:solidFill>
                  <a:srgbClr val="0070C0"/>
                </a:solidFill>
                <a:latin typeface="Arial" pitchFamily="34" charset="0"/>
                <a:cs typeface="Arial" pitchFamily="34" charset="0"/>
              </a:rPr>
              <a:t>Modelo de Demanda de Dinero de Cagan</a:t>
            </a:r>
            <a:r>
              <a:rPr lang="es-ES" sz="2300" dirty="0"/>
              <a:t>:</a:t>
            </a:r>
          </a:p>
        </p:txBody>
      </p:sp>
      <p:sp>
        <p:nvSpPr>
          <p:cNvPr id="4" name="3 Marcador de pie de página"/>
          <p:cNvSpPr>
            <a:spLocks noGrp="1"/>
          </p:cNvSpPr>
          <p:nvPr>
            <p:ph type="ftr" sz="quarter" idx="11"/>
          </p:nvPr>
        </p:nvSpPr>
        <p:spPr/>
        <p:txBody>
          <a:bodyPr/>
          <a:lstStyle/>
          <a:p>
            <a:pPr>
              <a:defRPr/>
            </a:pPr>
            <a:r>
              <a:rPr lang="es-ES"/>
              <a:t>CESAR ANTUNEZ IRGOIN                                                                     nakatabox@hotmail.com</a:t>
            </a:r>
          </a:p>
        </p:txBody>
      </p:sp>
      <p:pic>
        <p:nvPicPr>
          <p:cNvPr id="410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563" y="1500188"/>
            <a:ext cx="4357687" cy="40719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 name="2 Marcador de contenido"/>
          <p:cNvSpPr txBox="1">
            <a:spLocks/>
          </p:cNvSpPr>
          <p:nvPr/>
        </p:nvSpPr>
        <p:spPr>
          <a:xfrm>
            <a:off x="5072063" y="1571625"/>
            <a:ext cx="4071937" cy="4143375"/>
          </a:xfrm>
          <a:prstGeom prst="rect">
            <a:avLst/>
          </a:prstGeom>
        </p:spPr>
        <p:txBody>
          <a:bodyPr>
            <a:normAutofit fontScale="85000" lnSpcReduction="20000"/>
          </a:bodyPr>
          <a:lstStyle/>
          <a:p>
            <a:pPr marL="365760" indent="-283464" algn="just" fontAlgn="auto">
              <a:spcBef>
                <a:spcPts val="600"/>
              </a:spcBef>
              <a:spcAft>
                <a:spcPts val="0"/>
              </a:spcAft>
              <a:buClr>
                <a:schemeClr val="accent1"/>
              </a:buClr>
              <a:buSzPct val="80000"/>
              <a:defRPr/>
            </a:pPr>
            <a:r>
              <a:rPr lang="es-ES" sz="2300" dirty="0">
                <a:solidFill>
                  <a:schemeClr val="accent4"/>
                </a:solidFill>
                <a:latin typeface="+mn-lt"/>
                <a:cs typeface="+mn-cs"/>
              </a:rPr>
              <a:t>		</a:t>
            </a:r>
            <a:r>
              <a:rPr lang="es-ES" sz="2300" dirty="0" err="1">
                <a:solidFill>
                  <a:schemeClr val="accent4"/>
                </a:solidFill>
              </a:rPr>
              <a:t>Coefficiente</a:t>
            </a:r>
            <a:r>
              <a:rPr lang="es-ES" sz="2300" dirty="0"/>
              <a:t>: Coeficientes estimados por MCO. Su interpretación depende la de naturaleza de la variable del modelo. Para nuestro caso utiliza utilizar series en logaritmo, los coeficientes representan la elasticidad demanda del dinero. Si el PBI aumenta en 1% la demanda de dinero aumenta en 2.06% y si la tasa de interés aumenta en un punto porcentual, la masa monetaria disminuirá a una tasa de 0.14%</a:t>
            </a:r>
          </a:p>
        </p:txBody>
      </p:sp>
      <p:graphicFrame>
        <p:nvGraphicFramePr>
          <p:cNvPr id="4098" name="Object 4"/>
          <p:cNvGraphicFramePr>
            <a:graphicFrameLocks noChangeAspect="1"/>
          </p:cNvGraphicFramePr>
          <p:nvPr/>
        </p:nvGraphicFramePr>
        <p:xfrm>
          <a:off x="1071563" y="5786438"/>
          <a:ext cx="7786687" cy="500062"/>
        </p:xfrm>
        <a:graphic>
          <a:graphicData uri="http://schemas.openxmlformats.org/presentationml/2006/ole">
            <mc:AlternateContent xmlns:mc="http://schemas.openxmlformats.org/markup-compatibility/2006">
              <mc:Choice xmlns:v="urn:schemas-microsoft-com:vml" Requires="v">
                <p:oleObj spid="_x0000_s4133" name="Ecuación" r:id="rId5" imgW="3771720" imgH="228600" progId="Equation.3">
                  <p:embed/>
                </p:oleObj>
              </mc:Choice>
              <mc:Fallback>
                <p:oleObj name="Ecuación" r:id="rId5" imgW="3771720" imgH="228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1563" y="5786438"/>
                        <a:ext cx="7786687"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71500" y="214313"/>
            <a:ext cx="8362950" cy="6215062"/>
          </a:xfrm>
        </p:spPr>
        <p:txBody>
          <a:bodyPr>
            <a:normAutofit fontScale="85000" lnSpcReduction="10000"/>
          </a:bodyPr>
          <a:lstStyle/>
          <a:p>
            <a:pPr marL="365760" indent="-283464" fontAlgn="auto">
              <a:spcBef>
                <a:spcPts val="0"/>
              </a:spcBef>
              <a:spcAft>
                <a:spcPts val="0"/>
              </a:spcAft>
              <a:buFont typeface="Wingdings 2"/>
              <a:buNone/>
              <a:defRPr/>
            </a:pPr>
            <a:r>
              <a:rPr lang="es-ES" dirty="0"/>
              <a:t>	</a:t>
            </a:r>
            <a:r>
              <a:rPr lang="es-ES" sz="2400" b="1" dirty="0" err="1">
                <a:solidFill>
                  <a:srgbClr val="0070C0"/>
                </a:solidFill>
              </a:rPr>
              <a:t>STD.Error</a:t>
            </a:r>
            <a:r>
              <a:rPr lang="es-ES" sz="2400" b="1" dirty="0">
                <a:solidFill>
                  <a:srgbClr val="0070C0"/>
                </a:solidFill>
              </a:rPr>
              <a:t>: </a:t>
            </a:r>
            <a:r>
              <a:rPr lang="es-ES" sz="2000" dirty="0">
                <a:latin typeface="Arial" pitchFamily="34" charset="0"/>
                <a:cs typeface="Arial" pitchFamily="34" charset="0"/>
              </a:rPr>
              <a:t>Error estándar de los coeficientes estimar.</a:t>
            </a:r>
          </a:p>
          <a:p>
            <a:pPr marL="365760" indent="-283464" fontAlgn="auto">
              <a:spcBef>
                <a:spcPts val="0"/>
              </a:spcBef>
              <a:spcAft>
                <a:spcPts val="0"/>
              </a:spcAft>
              <a:buFont typeface="Wingdings 2"/>
              <a:buNone/>
              <a:defRPr/>
            </a:pPr>
            <a:endParaRPr lang="es-ES" sz="2000" dirty="0">
              <a:latin typeface="Arial" pitchFamily="34" charset="0"/>
              <a:cs typeface="Arial" pitchFamily="34" charset="0"/>
            </a:endParaRPr>
          </a:p>
          <a:p>
            <a:pPr marL="365760" indent="-283464" algn="just" fontAlgn="auto">
              <a:spcBef>
                <a:spcPts val="0"/>
              </a:spcBef>
              <a:spcAft>
                <a:spcPts val="0"/>
              </a:spcAft>
              <a:buFont typeface="Wingdings 2"/>
              <a:buNone/>
              <a:defRPr/>
            </a:pPr>
            <a:r>
              <a:rPr lang="es-ES" sz="2400" dirty="0">
                <a:solidFill>
                  <a:srgbClr val="0070C0"/>
                </a:solidFill>
                <a:latin typeface="Arial" pitchFamily="34" charset="0"/>
                <a:cs typeface="Arial" pitchFamily="34" charset="0"/>
              </a:rPr>
              <a:t>	</a:t>
            </a:r>
            <a:r>
              <a:rPr lang="es-ES" sz="2400" b="1" dirty="0">
                <a:solidFill>
                  <a:srgbClr val="0070C0"/>
                </a:solidFill>
                <a:latin typeface="Arial" pitchFamily="34" charset="0"/>
                <a:cs typeface="Arial" pitchFamily="34" charset="0"/>
              </a:rPr>
              <a:t>t-</a:t>
            </a:r>
            <a:r>
              <a:rPr lang="es-ES" sz="2400" b="1" dirty="0" err="1">
                <a:solidFill>
                  <a:srgbClr val="0070C0"/>
                </a:solidFill>
                <a:latin typeface="Arial" pitchFamily="34" charset="0"/>
                <a:cs typeface="Arial" pitchFamily="34" charset="0"/>
              </a:rPr>
              <a:t>Statistic</a:t>
            </a:r>
            <a:r>
              <a:rPr lang="es-ES" sz="2400" b="1" dirty="0">
                <a:solidFill>
                  <a:srgbClr val="0070C0"/>
                </a:solidFill>
                <a:latin typeface="Arial" pitchFamily="34" charset="0"/>
                <a:cs typeface="Arial" pitchFamily="34" charset="0"/>
              </a:rPr>
              <a:t>: </a:t>
            </a:r>
            <a:r>
              <a:rPr lang="es-ES" sz="2000" dirty="0">
                <a:latin typeface="Arial" pitchFamily="34" charset="0"/>
                <a:cs typeface="Arial" pitchFamily="34" charset="0"/>
              </a:rPr>
              <a:t>Valor del estadístico t, bajo la hipótesis individual que las variables (H0: </a:t>
            </a:r>
            <a:r>
              <a:rPr lang="el-GR" sz="2000" dirty="0">
                <a:latin typeface="Arial" pitchFamily="34" charset="0"/>
                <a:cs typeface="Arial" pitchFamily="34" charset="0"/>
              </a:rPr>
              <a:t>β</a:t>
            </a:r>
            <a:r>
              <a:rPr lang="es-ES" sz="2000" dirty="0">
                <a:latin typeface="Arial" pitchFamily="34" charset="0"/>
                <a:cs typeface="Arial" pitchFamily="34" charset="0"/>
              </a:rPr>
              <a:t>i =0).Con t-k grados de libertad, Indica que la variable contribuye a explicar la variable endógena.</a:t>
            </a:r>
          </a:p>
          <a:p>
            <a:pPr marL="365760" indent="-283464" fontAlgn="auto">
              <a:spcBef>
                <a:spcPts val="0"/>
              </a:spcBef>
              <a:spcAft>
                <a:spcPts val="0"/>
              </a:spcAft>
              <a:buFont typeface="Wingdings 2"/>
              <a:buNone/>
              <a:defRPr/>
            </a:pPr>
            <a:endParaRPr lang="es-ES" sz="2000" dirty="0">
              <a:latin typeface="Arial" pitchFamily="34" charset="0"/>
              <a:cs typeface="Arial" pitchFamily="34" charset="0"/>
            </a:endParaRPr>
          </a:p>
          <a:p>
            <a:pPr marL="365760" indent="-283464" algn="just" fontAlgn="auto">
              <a:spcBef>
                <a:spcPts val="0"/>
              </a:spcBef>
              <a:spcAft>
                <a:spcPts val="0"/>
              </a:spcAft>
              <a:buFont typeface="Wingdings 2"/>
              <a:buNone/>
              <a:defRPr/>
            </a:pPr>
            <a:r>
              <a:rPr lang="es-ES" sz="2200" dirty="0">
                <a:latin typeface="Arial" pitchFamily="34" charset="0"/>
                <a:cs typeface="Arial" pitchFamily="34" charset="0"/>
              </a:rPr>
              <a:t>	</a:t>
            </a:r>
            <a:r>
              <a:rPr lang="es-ES" sz="2200" b="1" dirty="0" err="1">
                <a:solidFill>
                  <a:srgbClr val="0070C0"/>
                </a:solidFill>
                <a:latin typeface="Arial" pitchFamily="34" charset="0"/>
                <a:cs typeface="Arial" pitchFamily="34" charset="0"/>
              </a:rPr>
              <a:t>Prob</a:t>
            </a:r>
            <a:r>
              <a:rPr lang="es-ES" sz="2200" b="1" dirty="0">
                <a:solidFill>
                  <a:srgbClr val="0070C0"/>
                </a:solidFill>
                <a:latin typeface="Arial" pitchFamily="34" charset="0"/>
                <a:cs typeface="Arial" pitchFamily="34" charset="0"/>
              </a:rPr>
              <a:t>:</a:t>
            </a:r>
            <a:r>
              <a:rPr lang="es-ES" sz="2400" b="1" dirty="0">
                <a:latin typeface="Arial" pitchFamily="34" charset="0"/>
                <a:cs typeface="Arial" pitchFamily="34" charset="0"/>
              </a:rPr>
              <a:t> </a:t>
            </a:r>
            <a:r>
              <a:rPr lang="es-ES" sz="2000" dirty="0">
                <a:latin typeface="Arial" pitchFamily="34" charset="0"/>
                <a:cs typeface="Arial" pitchFamily="34" charset="0"/>
              </a:rPr>
              <a:t>Si los Valores son superiores al 5% (</a:t>
            </a:r>
            <a:r>
              <a:rPr lang="el-GR" sz="2000" dirty="0">
                <a:latin typeface="Arial" pitchFamily="34" charset="0"/>
                <a:cs typeface="Arial" pitchFamily="34" charset="0"/>
              </a:rPr>
              <a:t>α</a:t>
            </a:r>
            <a:r>
              <a:rPr lang="es-ES" sz="2000" dirty="0">
                <a:latin typeface="Arial" pitchFamily="34" charset="0"/>
                <a:cs typeface="Arial" pitchFamily="34" charset="0"/>
              </a:rPr>
              <a:t>=5%) no se rechaza la hipótesis (significativa la variable) nula y la variable exógena sirve para explicar el modelo.</a:t>
            </a:r>
          </a:p>
          <a:p>
            <a:pPr marL="365760" indent="-283464" algn="just" fontAlgn="auto">
              <a:spcBef>
                <a:spcPts val="0"/>
              </a:spcBef>
              <a:spcAft>
                <a:spcPts val="0"/>
              </a:spcAft>
              <a:buFont typeface="Wingdings 2"/>
              <a:buNone/>
              <a:defRPr/>
            </a:pPr>
            <a:r>
              <a:rPr lang="es-ES" sz="2000" dirty="0">
                <a:latin typeface="Arial" pitchFamily="34" charset="0"/>
                <a:cs typeface="Arial" pitchFamily="34" charset="0"/>
              </a:rPr>
              <a:t> </a:t>
            </a:r>
          </a:p>
          <a:p>
            <a:pPr marL="365760" indent="-283464" algn="just" fontAlgn="auto">
              <a:spcBef>
                <a:spcPts val="0"/>
              </a:spcBef>
              <a:spcAft>
                <a:spcPts val="0"/>
              </a:spcAft>
              <a:buFont typeface="Wingdings 2"/>
              <a:buNone/>
              <a:defRPr/>
            </a:pPr>
            <a:r>
              <a:rPr lang="es-ES" sz="2200" dirty="0">
                <a:latin typeface="Arial" pitchFamily="34" charset="0"/>
                <a:cs typeface="Arial" pitchFamily="34" charset="0"/>
              </a:rPr>
              <a:t>	</a:t>
            </a:r>
            <a:r>
              <a:rPr lang="es-ES" sz="2200" b="1" dirty="0">
                <a:solidFill>
                  <a:srgbClr val="0070C0"/>
                </a:solidFill>
                <a:latin typeface="Arial" pitchFamily="34" charset="0"/>
                <a:cs typeface="Arial" pitchFamily="34" charset="0"/>
              </a:rPr>
              <a:t>R </a:t>
            </a:r>
            <a:r>
              <a:rPr lang="es-ES" sz="2400" b="1" dirty="0" err="1">
                <a:solidFill>
                  <a:srgbClr val="0070C0"/>
                </a:solidFill>
                <a:latin typeface="Arial" pitchFamily="34" charset="0"/>
                <a:cs typeface="Arial" pitchFamily="34" charset="0"/>
              </a:rPr>
              <a:t>squared</a:t>
            </a:r>
            <a:r>
              <a:rPr lang="es-ES" sz="2400" b="1" dirty="0">
                <a:solidFill>
                  <a:srgbClr val="0070C0"/>
                </a:solidFill>
                <a:latin typeface="Arial" pitchFamily="34" charset="0"/>
                <a:cs typeface="Arial" pitchFamily="34" charset="0"/>
              </a:rPr>
              <a:t>: </a:t>
            </a:r>
            <a:r>
              <a:rPr lang="es-ES" sz="2000" dirty="0">
                <a:latin typeface="Arial" pitchFamily="34" charset="0"/>
                <a:cs typeface="Arial" pitchFamily="34" charset="0"/>
              </a:rPr>
              <a:t>Es el R cuadrado de la ecuación y representa el porcentaje de la variabilidad de la variable dependiente explicad por la variable independiente.</a:t>
            </a:r>
          </a:p>
          <a:p>
            <a:pPr marL="365760" indent="-283464" fontAlgn="auto">
              <a:spcBef>
                <a:spcPts val="0"/>
              </a:spcBef>
              <a:spcAft>
                <a:spcPts val="0"/>
              </a:spcAft>
              <a:buFont typeface="Wingdings 2"/>
              <a:buNone/>
              <a:defRPr/>
            </a:pPr>
            <a:endParaRPr lang="es-ES" sz="2000" dirty="0">
              <a:latin typeface="Arial" pitchFamily="34" charset="0"/>
              <a:cs typeface="Arial" pitchFamily="34" charset="0"/>
            </a:endParaRPr>
          </a:p>
          <a:p>
            <a:pPr marL="365760" indent="-283464" algn="just" fontAlgn="auto">
              <a:spcBef>
                <a:spcPts val="0"/>
              </a:spcBef>
              <a:spcAft>
                <a:spcPts val="0"/>
              </a:spcAft>
              <a:buFont typeface="Wingdings 2"/>
              <a:buNone/>
              <a:defRPr/>
            </a:pPr>
            <a:r>
              <a:rPr lang="es-ES" sz="2000" dirty="0">
                <a:latin typeface="Arial" pitchFamily="34" charset="0"/>
                <a:cs typeface="Arial" pitchFamily="34" charset="0"/>
              </a:rPr>
              <a:t>	</a:t>
            </a:r>
            <a:r>
              <a:rPr lang="es-ES" sz="2400" b="1" dirty="0" err="1">
                <a:solidFill>
                  <a:srgbClr val="0070C0"/>
                </a:solidFill>
                <a:latin typeface="Arial" pitchFamily="34" charset="0"/>
                <a:cs typeface="Arial" pitchFamily="34" charset="0"/>
              </a:rPr>
              <a:t>Adjusted</a:t>
            </a:r>
            <a:r>
              <a:rPr lang="es-ES" sz="2400" b="1" dirty="0">
                <a:solidFill>
                  <a:srgbClr val="0070C0"/>
                </a:solidFill>
                <a:latin typeface="Arial" pitchFamily="34" charset="0"/>
                <a:cs typeface="Arial" pitchFamily="34" charset="0"/>
              </a:rPr>
              <a:t> R-</a:t>
            </a:r>
            <a:r>
              <a:rPr lang="es-ES" sz="2400" b="1" dirty="0" err="1">
                <a:solidFill>
                  <a:srgbClr val="0070C0"/>
                </a:solidFill>
                <a:latin typeface="Arial" pitchFamily="34" charset="0"/>
                <a:cs typeface="Arial" pitchFamily="34" charset="0"/>
              </a:rPr>
              <a:t>squared</a:t>
            </a:r>
            <a:r>
              <a:rPr lang="es-ES" sz="2400" b="1" dirty="0">
                <a:solidFill>
                  <a:srgbClr val="0070C0"/>
                </a:solidFill>
                <a:latin typeface="Arial" pitchFamily="34" charset="0"/>
                <a:cs typeface="Arial" pitchFamily="34" charset="0"/>
              </a:rPr>
              <a:t>: </a:t>
            </a:r>
            <a:r>
              <a:rPr lang="es-ES" sz="2000" dirty="0">
                <a:latin typeface="Arial" pitchFamily="34" charset="0"/>
                <a:cs typeface="Arial" pitchFamily="34" charset="0"/>
              </a:rPr>
              <a:t>Permite medir el incremento neto de R cuadrado, cuando se incluye un nuevo </a:t>
            </a:r>
            <a:r>
              <a:rPr lang="es-ES" sz="2000" dirty="0" err="1">
                <a:latin typeface="Arial" pitchFamily="34" charset="0"/>
                <a:cs typeface="Arial" pitchFamily="34" charset="0"/>
              </a:rPr>
              <a:t>regresor</a:t>
            </a:r>
            <a:r>
              <a:rPr lang="es-ES" sz="2000" dirty="0">
                <a:latin typeface="Arial" pitchFamily="34" charset="0"/>
                <a:cs typeface="Arial" pitchFamily="34" charset="0"/>
              </a:rPr>
              <a:t>.</a:t>
            </a:r>
          </a:p>
          <a:p>
            <a:pPr marL="365760" indent="-283464" fontAlgn="auto">
              <a:spcBef>
                <a:spcPts val="0"/>
              </a:spcBef>
              <a:spcAft>
                <a:spcPts val="0"/>
              </a:spcAft>
              <a:buFont typeface="Wingdings 2"/>
              <a:buNone/>
              <a:defRPr/>
            </a:pPr>
            <a:endParaRPr lang="es-ES" sz="2000" dirty="0">
              <a:latin typeface="Arial" pitchFamily="34" charset="0"/>
              <a:cs typeface="Arial" pitchFamily="34" charset="0"/>
            </a:endParaRPr>
          </a:p>
          <a:p>
            <a:pPr marL="365760" indent="-283464" fontAlgn="auto">
              <a:spcBef>
                <a:spcPts val="0"/>
              </a:spcBef>
              <a:spcAft>
                <a:spcPts val="0"/>
              </a:spcAft>
              <a:buFont typeface="Wingdings 2"/>
              <a:buNone/>
              <a:defRPr/>
            </a:pPr>
            <a:r>
              <a:rPr lang="es-ES" sz="2000" dirty="0">
                <a:latin typeface="Arial" pitchFamily="34" charset="0"/>
                <a:cs typeface="Arial" pitchFamily="34" charset="0"/>
              </a:rPr>
              <a:t>	</a:t>
            </a:r>
            <a:r>
              <a:rPr lang="es-ES" sz="2400" b="1" dirty="0">
                <a:solidFill>
                  <a:srgbClr val="0070C0"/>
                </a:solidFill>
                <a:latin typeface="Arial" pitchFamily="34" charset="0"/>
                <a:cs typeface="Arial" pitchFamily="34" charset="0"/>
              </a:rPr>
              <a:t>SE. Of </a:t>
            </a:r>
            <a:r>
              <a:rPr lang="es-ES" sz="2400" b="1" dirty="0" err="1">
                <a:solidFill>
                  <a:srgbClr val="0070C0"/>
                </a:solidFill>
                <a:latin typeface="Arial" pitchFamily="34" charset="0"/>
                <a:cs typeface="Arial" pitchFamily="34" charset="0"/>
              </a:rPr>
              <a:t>regression</a:t>
            </a:r>
            <a:r>
              <a:rPr lang="es-ES" sz="2400" b="1" dirty="0">
                <a:solidFill>
                  <a:srgbClr val="0070C0"/>
                </a:solidFill>
                <a:latin typeface="Arial" pitchFamily="34" charset="0"/>
                <a:cs typeface="Arial" pitchFamily="34" charset="0"/>
              </a:rPr>
              <a:t>: </a:t>
            </a:r>
          </a:p>
          <a:p>
            <a:pPr marL="365760" indent="-283464" fontAlgn="auto">
              <a:spcBef>
                <a:spcPts val="0"/>
              </a:spcBef>
              <a:spcAft>
                <a:spcPts val="0"/>
              </a:spcAft>
              <a:buFont typeface="Wingdings 2"/>
              <a:buNone/>
              <a:defRPr/>
            </a:pPr>
            <a:endParaRPr lang="es-ES" sz="2100" dirty="0">
              <a:solidFill>
                <a:srgbClr val="0070C0"/>
              </a:solidFill>
              <a:latin typeface="Arial" pitchFamily="34" charset="0"/>
              <a:cs typeface="Arial" pitchFamily="34" charset="0"/>
            </a:endParaRPr>
          </a:p>
          <a:p>
            <a:pPr marL="365760" indent="-283464" fontAlgn="auto">
              <a:spcBef>
                <a:spcPts val="0"/>
              </a:spcBef>
              <a:spcAft>
                <a:spcPts val="0"/>
              </a:spcAft>
              <a:buFont typeface="Wingdings 2"/>
              <a:buNone/>
              <a:defRPr/>
            </a:pPr>
            <a:r>
              <a:rPr lang="es-ES" sz="2400" b="1" dirty="0">
                <a:solidFill>
                  <a:srgbClr val="0070C0"/>
                </a:solidFill>
                <a:latin typeface="Arial" pitchFamily="34" charset="0"/>
                <a:cs typeface="Arial" pitchFamily="34" charset="0"/>
              </a:rPr>
              <a:t>	</a:t>
            </a:r>
            <a:r>
              <a:rPr lang="es-ES" sz="2400" b="1" dirty="0" err="1">
                <a:solidFill>
                  <a:srgbClr val="0070C0"/>
                </a:solidFill>
                <a:latin typeface="Arial" pitchFamily="34" charset="0"/>
                <a:cs typeface="Arial" pitchFamily="34" charset="0"/>
              </a:rPr>
              <a:t>Sum</a:t>
            </a:r>
            <a:r>
              <a:rPr lang="es-ES" sz="2400" b="1" dirty="0">
                <a:solidFill>
                  <a:srgbClr val="0070C0"/>
                </a:solidFill>
                <a:latin typeface="Arial" pitchFamily="34" charset="0"/>
                <a:cs typeface="Arial" pitchFamily="34" charset="0"/>
              </a:rPr>
              <a:t> </a:t>
            </a:r>
            <a:r>
              <a:rPr lang="es-ES" sz="2400" b="1" dirty="0" err="1">
                <a:solidFill>
                  <a:srgbClr val="0070C0"/>
                </a:solidFill>
                <a:latin typeface="Arial" pitchFamily="34" charset="0"/>
                <a:cs typeface="Arial" pitchFamily="34" charset="0"/>
              </a:rPr>
              <a:t>suared</a:t>
            </a:r>
            <a:r>
              <a:rPr lang="es-ES" sz="2400" b="1" dirty="0">
                <a:solidFill>
                  <a:srgbClr val="0070C0"/>
                </a:solidFill>
                <a:latin typeface="Arial" pitchFamily="34" charset="0"/>
                <a:cs typeface="Arial" pitchFamily="34" charset="0"/>
              </a:rPr>
              <a:t> </a:t>
            </a:r>
            <a:r>
              <a:rPr lang="es-ES" sz="2400" b="1" dirty="0" err="1">
                <a:solidFill>
                  <a:srgbClr val="0070C0"/>
                </a:solidFill>
                <a:latin typeface="Arial" pitchFamily="34" charset="0"/>
                <a:cs typeface="Arial" pitchFamily="34" charset="0"/>
              </a:rPr>
              <a:t>resid</a:t>
            </a:r>
            <a:r>
              <a:rPr lang="es-ES" sz="2400" b="1" dirty="0">
                <a:solidFill>
                  <a:srgbClr val="0070C0"/>
                </a:solidFill>
                <a:latin typeface="Arial" pitchFamily="34" charset="0"/>
                <a:cs typeface="Arial" pitchFamily="34" charset="0"/>
              </a:rPr>
              <a:t>: </a:t>
            </a:r>
          </a:p>
          <a:p>
            <a:pPr marL="365760" indent="-283464" fontAlgn="auto">
              <a:spcBef>
                <a:spcPts val="0"/>
              </a:spcBef>
              <a:spcAft>
                <a:spcPts val="0"/>
              </a:spcAft>
              <a:buFont typeface="Wingdings 2"/>
              <a:buNone/>
              <a:defRPr/>
            </a:pPr>
            <a:endParaRPr lang="es-ES" sz="2400" b="1" dirty="0">
              <a:solidFill>
                <a:srgbClr val="0070C0"/>
              </a:solidFill>
              <a:latin typeface="Arial" pitchFamily="34" charset="0"/>
              <a:cs typeface="Arial" pitchFamily="34" charset="0"/>
            </a:endParaRPr>
          </a:p>
          <a:p>
            <a:pPr marL="365760" indent="-283464" algn="just" fontAlgn="auto">
              <a:spcAft>
                <a:spcPts val="0"/>
              </a:spcAft>
              <a:buFont typeface="Wingdings 2"/>
              <a:buNone/>
              <a:defRPr/>
            </a:pPr>
            <a:r>
              <a:rPr lang="es-ES" sz="2400" b="1" dirty="0">
                <a:solidFill>
                  <a:srgbClr val="0070C0"/>
                </a:solidFill>
                <a:latin typeface="Arial" pitchFamily="34" charset="0"/>
                <a:cs typeface="Arial" pitchFamily="34" charset="0"/>
              </a:rPr>
              <a:t>	Log </a:t>
            </a:r>
            <a:r>
              <a:rPr lang="es-ES" sz="2400" b="1" dirty="0" err="1">
                <a:solidFill>
                  <a:srgbClr val="0070C0"/>
                </a:solidFill>
                <a:latin typeface="Arial" pitchFamily="34" charset="0"/>
                <a:cs typeface="Arial" pitchFamily="34" charset="0"/>
              </a:rPr>
              <a:t>likelihood</a:t>
            </a:r>
            <a:r>
              <a:rPr lang="es-ES" sz="2400" b="1" dirty="0">
                <a:solidFill>
                  <a:srgbClr val="0070C0"/>
                </a:solidFill>
                <a:latin typeface="Arial" pitchFamily="34" charset="0"/>
                <a:cs typeface="Arial" pitchFamily="34" charset="0"/>
              </a:rPr>
              <a:t>: </a:t>
            </a:r>
            <a:r>
              <a:rPr lang="es-ES" sz="2000" dirty="0">
                <a:latin typeface="Arial" pitchFamily="34" charset="0"/>
                <a:cs typeface="Arial" pitchFamily="34" charset="0"/>
              </a:rPr>
              <a:t>Representa el valor de la función de verosimilitud en los </a:t>
            </a:r>
            <a:r>
              <a:rPr lang="es-ES" sz="2000" dirty="0" err="1">
                <a:latin typeface="Arial" pitchFamily="34" charset="0"/>
                <a:cs typeface="Arial" pitchFamily="34" charset="0"/>
              </a:rPr>
              <a:t>parametros</a:t>
            </a:r>
            <a:r>
              <a:rPr lang="es-ES" sz="2000" dirty="0">
                <a:latin typeface="Arial" pitchFamily="34" charset="0"/>
                <a:cs typeface="Arial" pitchFamily="34" charset="0"/>
              </a:rPr>
              <a:t>, útil para la interpretación del ratio de verosimilitud.</a:t>
            </a:r>
          </a:p>
          <a:p>
            <a:pPr marL="365760" indent="-283464" fontAlgn="auto">
              <a:spcAft>
                <a:spcPts val="0"/>
              </a:spcAft>
              <a:buFont typeface="Wingdings 2"/>
              <a:buNone/>
              <a:defRPr/>
            </a:pPr>
            <a:r>
              <a:rPr lang="es-ES" sz="2400" b="1" dirty="0">
                <a:solidFill>
                  <a:srgbClr val="0070C0"/>
                </a:solidFill>
                <a:latin typeface="Arial" pitchFamily="34" charset="0"/>
                <a:cs typeface="Arial" pitchFamily="34" charset="0"/>
              </a:rPr>
              <a:t>	</a:t>
            </a:r>
            <a:r>
              <a:rPr lang="es-ES" sz="2200" dirty="0">
                <a:latin typeface="Arial" pitchFamily="34" charset="0"/>
                <a:cs typeface="Arial" pitchFamily="34" charset="0"/>
              </a:rPr>
              <a:t> </a:t>
            </a:r>
            <a:r>
              <a:rPr lang="es-ES" sz="2400" b="1" dirty="0">
                <a:solidFill>
                  <a:srgbClr val="0070C0"/>
                </a:solidFill>
                <a:latin typeface="Arial" pitchFamily="34" charset="0"/>
                <a:cs typeface="Arial" pitchFamily="34" charset="0"/>
              </a:rPr>
              <a:t>	</a:t>
            </a:r>
            <a:r>
              <a:rPr lang="es-ES" sz="2200" dirty="0">
                <a:latin typeface="Arial" pitchFamily="34" charset="0"/>
                <a:cs typeface="Arial" pitchFamily="34" charset="0"/>
              </a:rPr>
              <a:t>	</a:t>
            </a:r>
            <a:endParaRPr lang="es-ES" sz="2200" dirty="0"/>
          </a:p>
        </p:txBody>
      </p:sp>
      <p:sp>
        <p:nvSpPr>
          <p:cNvPr id="4" name="3 Marcador de pie de página"/>
          <p:cNvSpPr>
            <a:spLocks noGrp="1"/>
          </p:cNvSpPr>
          <p:nvPr>
            <p:ph type="ftr" sz="quarter" idx="11"/>
          </p:nvPr>
        </p:nvSpPr>
        <p:spPr/>
        <p:txBody>
          <a:bodyPr/>
          <a:lstStyle/>
          <a:p>
            <a:pPr>
              <a:defRPr/>
            </a:pPr>
            <a:r>
              <a:rPr lang="es-ES"/>
              <a:t>CESAR ANTUNEZ IRGOIN                                                                     nakatabox@hotmail.com</a:t>
            </a:r>
          </a:p>
        </p:txBody>
      </p:sp>
      <p:graphicFrame>
        <p:nvGraphicFramePr>
          <p:cNvPr id="5122" name="Object 2"/>
          <p:cNvGraphicFramePr>
            <a:graphicFrameLocks noChangeAspect="1"/>
          </p:cNvGraphicFramePr>
          <p:nvPr/>
        </p:nvGraphicFramePr>
        <p:xfrm>
          <a:off x="3571875" y="4572000"/>
          <a:ext cx="3643313" cy="506413"/>
        </p:xfrm>
        <a:graphic>
          <a:graphicData uri="http://schemas.openxmlformats.org/presentationml/2006/ole">
            <mc:AlternateContent xmlns:mc="http://schemas.openxmlformats.org/markup-compatibility/2006">
              <mc:Choice xmlns:v="urn:schemas-microsoft-com:vml" Requires="v">
                <p:oleObj spid="_x0000_s5183" name="Ecuación" r:id="rId3" imgW="1879560" imgH="291960" progId="Equation.3">
                  <p:embed/>
                </p:oleObj>
              </mc:Choice>
              <mc:Fallback>
                <p:oleObj name="Ecuación" r:id="rId3" imgW="1879560" imgH="2919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75" y="4572000"/>
                        <a:ext cx="3643313" cy="506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3"/>
          <p:cNvGraphicFramePr>
            <a:graphicFrameLocks noChangeAspect="1"/>
          </p:cNvGraphicFramePr>
          <p:nvPr/>
        </p:nvGraphicFramePr>
        <p:xfrm>
          <a:off x="3500438" y="3929063"/>
          <a:ext cx="3571875" cy="571500"/>
        </p:xfrm>
        <a:graphic>
          <a:graphicData uri="http://schemas.openxmlformats.org/presentationml/2006/ole">
            <mc:AlternateContent xmlns:mc="http://schemas.openxmlformats.org/markup-compatibility/2006">
              <mc:Choice xmlns:v="urn:schemas-microsoft-com:vml" Requires="v">
                <p:oleObj spid="_x0000_s5184" name="Ecuación" r:id="rId5" imgW="2031840" imgH="317160" progId="Equation.3">
                  <p:embed/>
                </p:oleObj>
              </mc:Choice>
              <mc:Fallback>
                <p:oleObj name="Ecuación" r:id="rId5" imgW="2031840" imgH="31716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0438" y="3929063"/>
                        <a:ext cx="3571875"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42938" y="214313"/>
            <a:ext cx="8291512" cy="6143625"/>
          </a:xfrm>
        </p:spPr>
        <p:txBody>
          <a:bodyPr>
            <a:normAutofit fontScale="92500" lnSpcReduction="10000"/>
          </a:bodyPr>
          <a:lstStyle/>
          <a:p>
            <a:pPr marL="365760" indent="-283464" algn="just" fontAlgn="auto">
              <a:spcAft>
                <a:spcPts val="0"/>
              </a:spcAft>
              <a:buFont typeface="Wingdings 2"/>
              <a:buNone/>
              <a:defRPr/>
            </a:pPr>
            <a:r>
              <a:rPr lang="es-ES" sz="2800" b="1" dirty="0">
                <a:solidFill>
                  <a:srgbClr val="0070C0"/>
                </a:solidFill>
                <a:latin typeface="Arial" pitchFamily="34" charset="0"/>
                <a:cs typeface="Arial" pitchFamily="34" charset="0"/>
              </a:rPr>
              <a:t>	</a:t>
            </a:r>
            <a:r>
              <a:rPr lang="es-ES" sz="2200" b="1" dirty="0" err="1">
                <a:solidFill>
                  <a:srgbClr val="0070C0"/>
                </a:solidFill>
                <a:latin typeface="Arial" pitchFamily="34" charset="0"/>
                <a:cs typeface="Arial" pitchFamily="34" charset="0"/>
              </a:rPr>
              <a:t>Durbin</a:t>
            </a:r>
            <a:r>
              <a:rPr lang="es-ES" sz="2200" b="1" dirty="0">
                <a:solidFill>
                  <a:srgbClr val="0070C0"/>
                </a:solidFill>
                <a:latin typeface="Arial" pitchFamily="34" charset="0"/>
                <a:cs typeface="Arial" pitchFamily="34" charset="0"/>
              </a:rPr>
              <a:t>-Watson </a:t>
            </a:r>
            <a:r>
              <a:rPr lang="es-ES" sz="2200" b="1" dirty="0" err="1">
                <a:solidFill>
                  <a:srgbClr val="0070C0"/>
                </a:solidFill>
                <a:latin typeface="Arial" pitchFamily="34" charset="0"/>
                <a:cs typeface="Arial" pitchFamily="34" charset="0"/>
              </a:rPr>
              <a:t>stat</a:t>
            </a:r>
            <a:r>
              <a:rPr lang="es-ES" sz="2200" b="1" dirty="0">
                <a:solidFill>
                  <a:srgbClr val="0070C0"/>
                </a:solidFill>
                <a:latin typeface="Arial" pitchFamily="34" charset="0"/>
                <a:cs typeface="Arial" pitchFamily="34" charset="0"/>
              </a:rPr>
              <a:t>: </a:t>
            </a:r>
            <a:r>
              <a:rPr lang="es-ES" sz="2100" dirty="0">
                <a:latin typeface="Arial" pitchFamily="34" charset="0"/>
                <a:cs typeface="Arial" pitchFamily="34" charset="0"/>
              </a:rPr>
              <a:t>Sirve para contrastar la hipótesis de </a:t>
            </a:r>
            <a:r>
              <a:rPr lang="es-ES" sz="2100" dirty="0" err="1">
                <a:latin typeface="Arial" pitchFamily="34" charset="0"/>
                <a:cs typeface="Arial" pitchFamily="34" charset="0"/>
              </a:rPr>
              <a:t>incorrelación</a:t>
            </a:r>
            <a:r>
              <a:rPr lang="es-ES" sz="2100" dirty="0">
                <a:latin typeface="Arial" pitchFamily="34" charset="0"/>
                <a:cs typeface="Arial" pitchFamily="34" charset="0"/>
              </a:rPr>
              <a:t> entre perturbaciones aleatorias frente a la presencia de autocorrelación.</a:t>
            </a:r>
          </a:p>
          <a:p>
            <a:pPr marL="365760" indent="-283464" algn="just" fontAlgn="auto">
              <a:spcAft>
                <a:spcPts val="0"/>
              </a:spcAft>
              <a:buFont typeface="Wingdings 2"/>
              <a:buNone/>
              <a:defRPr/>
            </a:pPr>
            <a:endParaRPr lang="es-ES" sz="2100" dirty="0">
              <a:latin typeface="Arial" pitchFamily="34" charset="0"/>
              <a:cs typeface="Arial" pitchFamily="34" charset="0"/>
            </a:endParaRPr>
          </a:p>
          <a:p>
            <a:pPr marL="365760" indent="-283464" fontAlgn="auto">
              <a:spcAft>
                <a:spcPts val="0"/>
              </a:spcAft>
              <a:buFont typeface="Wingdings 2"/>
              <a:buNone/>
              <a:defRPr/>
            </a:pPr>
            <a:r>
              <a:rPr lang="es-ES" sz="2200" b="1" dirty="0">
                <a:solidFill>
                  <a:srgbClr val="0070C0"/>
                </a:solidFill>
                <a:latin typeface="Arial" pitchFamily="34" charset="0"/>
                <a:cs typeface="Arial" pitchFamily="34" charset="0"/>
              </a:rPr>
              <a:t>	Mean </a:t>
            </a:r>
            <a:r>
              <a:rPr lang="es-ES" sz="2200" b="1" dirty="0" err="1">
                <a:solidFill>
                  <a:srgbClr val="0070C0"/>
                </a:solidFill>
                <a:latin typeface="Arial" pitchFamily="34" charset="0"/>
                <a:cs typeface="Arial" pitchFamily="34" charset="0"/>
              </a:rPr>
              <a:t>depent</a:t>
            </a:r>
            <a:r>
              <a:rPr lang="es-ES" sz="2200" b="1" dirty="0">
                <a:solidFill>
                  <a:srgbClr val="0070C0"/>
                </a:solidFill>
                <a:latin typeface="Arial" pitchFamily="34" charset="0"/>
                <a:cs typeface="Arial" pitchFamily="34" charset="0"/>
              </a:rPr>
              <a:t> </a:t>
            </a:r>
            <a:r>
              <a:rPr lang="es-ES" sz="2200" b="1" dirty="0" err="1">
                <a:solidFill>
                  <a:srgbClr val="0070C0"/>
                </a:solidFill>
                <a:latin typeface="Arial" pitchFamily="34" charset="0"/>
                <a:cs typeface="Arial" pitchFamily="34" charset="0"/>
              </a:rPr>
              <a:t>var</a:t>
            </a:r>
            <a:r>
              <a:rPr lang="es-ES" sz="2200" b="1" dirty="0">
                <a:solidFill>
                  <a:srgbClr val="0070C0"/>
                </a:solidFill>
                <a:latin typeface="Arial" pitchFamily="34" charset="0"/>
                <a:cs typeface="Arial" pitchFamily="34" charset="0"/>
              </a:rPr>
              <a:t>: </a:t>
            </a:r>
            <a:r>
              <a:rPr lang="es-ES" sz="2100" dirty="0">
                <a:latin typeface="Arial" pitchFamily="34" charset="0"/>
                <a:cs typeface="Arial" pitchFamily="34" charset="0"/>
              </a:rPr>
              <a:t>Representa la media la variable dependiente.</a:t>
            </a:r>
          </a:p>
          <a:p>
            <a:pPr marL="365760" indent="-283464" fontAlgn="auto">
              <a:spcAft>
                <a:spcPts val="0"/>
              </a:spcAft>
              <a:buFont typeface="Wingdings 2"/>
              <a:buNone/>
              <a:defRPr/>
            </a:pPr>
            <a:endParaRPr lang="es-ES" sz="2100" dirty="0">
              <a:latin typeface="Arial" pitchFamily="34" charset="0"/>
              <a:cs typeface="Arial" pitchFamily="34" charset="0"/>
            </a:endParaRPr>
          </a:p>
          <a:p>
            <a:pPr marL="365760" indent="-283464" fontAlgn="auto">
              <a:spcAft>
                <a:spcPts val="0"/>
              </a:spcAft>
              <a:buFont typeface="Wingdings 2"/>
              <a:buNone/>
              <a:defRPr/>
            </a:pPr>
            <a:r>
              <a:rPr lang="es-ES" sz="2100" dirty="0">
                <a:latin typeface="Arial" pitchFamily="34" charset="0"/>
                <a:cs typeface="Arial" pitchFamily="34" charset="0"/>
              </a:rPr>
              <a:t>	</a:t>
            </a:r>
            <a:r>
              <a:rPr lang="es-ES" sz="2200" b="1" dirty="0">
                <a:solidFill>
                  <a:srgbClr val="0070C0"/>
                </a:solidFill>
                <a:latin typeface="Arial" pitchFamily="34" charset="0"/>
                <a:cs typeface="Arial" pitchFamily="34" charset="0"/>
              </a:rPr>
              <a:t>S.D </a:t>
            </a:r>
            <a:r>
              <a:rPr lang="es-ES" sz="2200" b="1" dirty="0" err="1">
                <a:solidFill>
                  <a:srgbClr val="0070C0"/>
                </a:solidFill>
                <a:latin typeface="Arial" pitchFamily="34" charset="0"/>
                <a:cs typeface="Arial" pitchFamily="34" charset="0"/>
              </a:rPr>
              <a:t>depent</a:t>
            </a:r>
            <a:r>
              <a:rPr lang="es-ES" sz="2200" b="1" dirty="0">
                <a:solidFill>
                  <a:srgbClr val="0070C0"/>
                </a:solidFill>
                <a:latin typeface="Arial" pitchFamily="34" charset="0"/>
                <a:cs typeface="Arial" pitchFamily="34" charset="0"/>
              </a:rPr>
              <a:t> </a:t>
            </a:r>
            <a:r>
              <a:rPr lang="es-ES" sz="2200" b="1" dirty="0" err="1">
                <a:solidFill>
                  <a:srgbClr val="0070C0"/>
                </a:solidFill>
                <a:latin typeface="Arial" pitchFamily="34" charset="0"/>
                <a:cs typeface="Arial" pitchFamily="34" charset="0"/>
              </a:rPr>
              <a:t>var</a:t>
            </a:r>
            <a:r>
              <a:rPr lang="es-ES" sz="2200" b="1" dirty="0">
                <a:solidFill>
                  <a:srgbClr val="0070C0"/>
                </a:solidFill>
                <a:latin typeface="Arial" pitchFamily="34" charset="0"/>
                <a:cs typeface="Arial" pitchFamily="34" charset="0"/>
              </a:rPr>
              <a:t>: </a:t>
            </a:r>
            <a:r>
              <a:rPr lang="es-ES" sz="2100" dirty="0">
                <a:latin typeface="Arial" pitchFamily="34" charset="0"/>
                <a:cs typeface="Arial" pitchFamily="34" charset="0"/>
              </a:rPr>
              <a:t>Representa la </a:t>
            </a:r>
            <a:r>
              <a:rPr lang="es-ES" sz="2100" dirty="0" err="1">
                <a:latin typeface="Arial" pitchFamily="34" charset="0"/>
                <a:cs typeface="Arial" pitchFamily="34" charset="0"/>
              </a:rPr>
              <a:t>cuasidesviación</a:t>
            </a:r>
            <a:r>
              <a:rPr lang="es-ES" sz="2100" dirty="0">
                <a:latin typeface="Arial" pitchFamily="34" charset="0"/>
                <a:cs typeface="Arial" pitchFamily="34" charset="0"/>
              </a:rPr>
              <a:t> típica de la muestra.</a:t>
            </a:r>
            <a:endParaRPr lang="es-ES" sz="2000" dirty="0">
              <a:latin typeface="Arial" pitchFamily="34" charset="0"/>
              <a:cs typeface="Arial" pitchFamily="34" charset="0"/>
            </a:endParaRPr>
          </a:p>
          <a:p>
            <a:pPr marL="365760" indent="-283464" fontAlgn="auto">
              <a:spcAft>
                <a:spcPts val="0"/>
              </a:spcAft>
              <a:buFont typeface="Wingdings 2"/>
              <a:buNone/>
              <a:defRPr/>
            </a:pPr>
            <a:endParaRPr lang="es-ES" sz="2400" b="1" dirty="0">
              <a:solidFill>
                <a:srgbClr val="0070C0"/>
              </a:solidFill>
              <a:latin typeface="Arial" pitchFamily="34" charset="0"/>
              <a:cs typeface="Arial" pitchFamily="34" charset="0"/>
            </a:endParaRPr>
          </a:p>
          <a:p>
            <a:pPr marL="365760" indent="-283464" algn="just" fontAlgn="auto">
              <a:spcBef>
                <a:spcPts val="0"/>
              </a:spcBef>
              <a:spcAft>
                <a:spcPts val="0"/>
              </a:spcAft>
              <a:buFont typeface="Wingdings 2"/>
              <a:buNone/>
              <a:defRPr/>
            </a:pPr>
            <a:r>
              <a:rPr lang="es-ES" sz="2200" b="1" dirty="0">
                <a:solidFill>
                  <a:srgbClr val="0070C0"/>
                </a:solidFill>
                <a:latin typeface="Arial" pitchFamily="34" charset="0"/>
                <a:cs typeface="Arial" pitchFamily="34" charset="0"/>
              </a:rPr>
              <a:t>	F-</a:t>
            </a:r>
            <a:r>
              <a:rPr lang="es-ES" sz="2200" b="1" dirty="0" err="1">
                <a:solidFill>
                  <a:srgbClr val="0070C0"/>
                </a:solidFill>
                <a:latin typeface="Arial" pitchFamily="34" charset="0"/>
                <a:cs typeface="Arial" pitchFamily="34" charset="0"/>
              </a:rPr>
              <a:t>statistic</a:t>
            </a:r>
            <a:r>
              <a:rPr lang="es-ES" sz="2200" b="1" dirty="0">
                <a:solidFill>
                  <a:srgbClr val="0070C0"/>
                </a:solidFill>
                <a:latin typeface="Arial" pitchFamily="34" charset="0"/>
                <a:cs typeface="Arial" pitchFamily="34" charset="0"/>
              </a:rPr>
              <a:t>:</a:t>
            </a:r>
            <a:r>
              <a:rPr lang="es-ES" sz="2000" b="1" dirty="0">
                <a:solidFill>
                  <a:srgbClr val="0070C0"/>
                </a:solidFill>
                <a:latin typeface="Arial" pitchFamily="34" charset="0"/>
                <a:cs typeface="Arial" pitchFamily="34" charset="0"/>
              </a:rPr>
              <a:t> </a:t>
            </a:r>
            <a:r>
              <a:rPr lang="es-ES" sz="2100" dirty="0">
                <a:latin typeface="Arial" pitchFamily="34" charset="0"/>
                <a:cs typeface="Arial" pitchFamily="34" charset="0"/>
              </a:rPr>
              <a:t>Es el estadístico que esta asociado a la hipótesis conjunta de que los parámetros asociados son iguales a cero ( excepto el intercepto). H</a:t>
            </a:r>
            <a:r>
              <a:rPr lang="es-ES" sz="1800" dirty="0">
                <a:latin typeface="Arial" pitchFamily="34" charset="0"/>
                <a:cs typeface="Arial" pitchFamily="34" charset="0"/>
              </a:rPr>
              <a:t>0</a:t>
            </a:r>
            <a:r>
              <a:rPr lang="es-ES" sz="2000" dirty="0">
                <a:latin typeface="Arial" pitchFamily="34" charset="0"/>
                <a:cs typeface="Arial" pitchFamily="34" charset="0"/>
              </a:rPr>
              <a:t> : </a:t>
            </a:r>
            <a:r>
              <a:rPr lang="el-GR" sz="2000" dirty="0">
                <a:latin typeface="Arial" pitchFamily="34" charset="0"/>
                <a:cs typeface="Arial" pitchFamily="34" charset="0"/>
              </a:rPr>
              <a:t>β</a:t>
            </a:r>
            <a:r>
              <a:rPr lang="es-ES" sz="1600" dirty="0">
                <a:latin typeface="Arial" pitchFamily="34" charset="0"/>
                <a:cs typeface="Arial" pitchFamily="34" charset="0"/>
              </a:rPr>
              <a:t>1</a:t>
            </a:r>
            <a:r>
              <a:rPr lang="es-ES" sz="2000" dirty="0">
                <a:latin typeface="Arial" pitchFamily="34" charset="0"/>
                <a:cs typeface="Arial" pitchFamily="34" charset="0"/>
              </a:rPr>
              <a:t> =</a:t>
            </a:r>
            <a:r>
              <a:rPr lang="el-GR" sz="2000" dirty="0">
                <a:latin typeface="Arial" pitchFamily="34" charset="0"/>
                <a:cs typeface="Arial" pitchFamily="34" charset="0"/>
              </a:rPr>
              <a:t>β</a:t>
            </a:r>
            <a:r>
              <a:rPr lang="es-ES" sz="1600" dirty="0">
                <a:latin typeface="Arial" pitchFamily="34" charset="0"/>
                <a:cs typeface="Arial" pitchFamily="34" charset="0"/>
              </a:rPr>
              <a:t>2</a:t>
            </a:r>
            <a:r>
              <a:rPr lang="es-ES" sz="2000" dirty="0">
                <a:latin typeface="Arial" pitchFamily="34" charset="0"/>
                <a:cs typeface="Arial" pitchFamily="34" charset="0"/>
              </a:rPr>
              <a:t> =</a:t>
            </a:r>
            <a:r>
              <a:rPr lang="el-GR" sz="2000" dirty="0">
                <a:latin typeface="Arial" pitchFamily="34" charset="0"/>
                <a:cs typeface="Arial" pitchFamily="34" charset="0"/>
              </a:rPr>
              <a:t>β</a:t>
            </a:r>
            <a:r>
              <a:rPr lang="es-ES" sz="1600" dirty="0">
                <a:latin typeface="Arial" pitchFamily="34" charset="0"/>
                <a:cs typeface="Arial" pitchFamily="34" charset="0"/>
              </a:rPr>
              <a:t>3</a:t>
            </a:r>
            <a:r>
              <a:rPr lang="es-ES" sz="2000" dirty="0">
                <a:latin typeface="Arial" pitchFamily="34" charset="0"/>
                <a:cs typeface="Arial" pitchFamily="34" charset="0"/>
              </a:rPr>
              <a:t> =</a:t>
            </a:r>
            <a:r>
              <a:rPr lang="el-GR" sz="2000" dirty="0">
                <a:latin typeface="Arial" pitchFamily="34" charset="0"/>
                <a:cs typeface="Arial" pitchFamily="34" charset="0"/>
              </a:rPr>
              <a:t>β</a:t>
            </a:r>
            <a:r>
              <a:rPr lang="es-ES" sz="1600" dirty="0">
                <a:latin typeface="Arial" pitchFamily="34" charset="0"/>
                <a:cs typeface="Arial" pitchFamily="34" charset="0"/>
              </a:rPr>
              <a:t>i</a:t>
            </a:r>
          </a:p>
          <a:p>
            <a:pPr marL="365760" indent="-283464" fontAlgn="auto">
              <a:spcBef>
                <a:spcPts val="0"/>
              </a:spcBef>
              <a:spcAft>
                <a:spcPts val="0"/>
              </a:spcAft>
              <a:buFont typeface="Wingdings 2"/>
              <a:buNone/>
              <a:defRPr/>
            </a:pPr>
            <a:endParaRPr lang="es-ES" sz="2100" dirty="0">
              <a:latin typeface="Arial" pitchFamily="34" charset="0"/>
              <a:cs typeface="Arial" pitchFamily="34" charset="0"/>
            </a:endParaRPr>
          </a:p>
          <a:p>
            <a:pPr marL="365760" indent="-283464" fontAlgn="auto">
              <a:spcBef>
                <a:spcPts val="0"/>
              </a:spcBef>
              <a:spcAft>
                <a:spcPts val="0"/>
              </a:spcAft>
              <a:buFont typeface="Wingdings 2"/>
              <a:buNone/>
              <a:defRPr/>
            </a:pPr>
            <a:r>
              <a:rPr lang="es-ES" sz="2400" b="1" dirty="0">
                <a:solidFill>
                  <a:srgbClr val="0070C0"/>
                </a:solidFill>
                <a:latin typeface="Arial" pitchFamily="34" charset="0"/>
                <a:cs typeface="Arial" pitchFamily="34" charset="0"/>
              </a:rPr>
              <a:t>	</a:t>
            </a:r>
            <a:r>
              <a:rPr lang="es-ES" sz="2200" b="1" dirty="0" err="1">
                <a:solidFill>
                  <a:srgbClr val="0070C0"/>
                </a:solidFill>
                <a:latin typeface="Arial" pitchFamily="34" charset="0"/>
                <a:cs typeface="Arial" pitchFamily="34" charset="0"/>
              </a:rPr>
              <a:t>Prob</a:t>
            </a:r>
            <a:r>
              <a:rPr lang="es-ES" sz="2200" b="1" dirty="0">
                <a:solidFill>
                  <a:srgbClr val="0070C0"/>
                </a:solidFill>
                <a:latin typeface="Arial" pitchFamily="34" charset="0"/>
                <a:cs typeface="Arial" pitchFamily="34" charset="0"/>
              </a:rPr>
              <a:t>(F-</a:t>
            </a:r>
            <a:r>
              <a:rPr lang="es-ES" sz="2200" b="1" dirty="0" err="1">
                <a:solidFill>
                  <a:srgbClr val="0070C0"/>
                </a:solidFill>
                <a:latin typeface="Arial" pitchFamily="34" charset="0"/>
                <a:cs typeface="Arial" pitchFamily="34" charset="0"/>
              </a:rPr>
              <a:t>statistic</a:t>
            </a:r>
            <a:r>
              <a:rPr lang="es-ES" sz="2200" b="1" dirty="0">
                <a:solidFill>
                  <a:srgbClr val="0070C0"/>
                </a:solidFill>
                <a:latin typeface="Arial" pitchFamily="34" charset="0"/>
                <a:cs typeface="Arial" pitchFamily="34" charset="0"/>
              </a:rPr>
              <a:t>): </a:t>
            </a:r>
            <a:r>
              <a:rPr lang="es-ES" sz="2200" dirty="0">
                <a:latin typeface="Arial" pitchFamily="34" charset="0"/>
                <a:cs typeface="Arial" pitchFamily="34" charset="0"/>
              </a:rPr>
              <a:t>Mide la probabilidad de cometer el erro tipo </a:t>
            </a:r>
            <a:r>
              <a:rPr lang="es-ES" sz="2200" dirty="0">
                <a:latin typeface="Bell MT" pitchFamily="18" charset="0"/>
                <a:cs typeface="Arial" pitchFamily="34" charset="0"/>
              </a:rPr>
              <a:t>I </a:t>
            </a:r>
            <a:r>
              <a:rPr lang="es-ES" sz="2200" dirty="0">
                <a:latin typeface="Arial" pitchFamily="34" charset="0"/>
                <a:cs typeface="Arial" pitchFamily="34" charset="0"/>
              </a:rPr>
              <a:t>. Se calcula con la distribución F de </a:t>
            </a:r>
            <a:r>
              <a:rPr lang="es-ES" sz="2200" dirty="0" err="1">
                <a:latin typeface="Arial" pitchFamily="34" charset="0"/>
                <a:cs typeface="Arial" pitchFamily="34" charset="0"/>
              </a:rPr>
              <a:t>Snedecor</a:t>
            </a:r>
            <a:r>
              <a:rPr lang="es-ES" sz="2200" dirty="0">
                <a:latin typeface="Arial" pitchFamily="34" charset="0"/>
                <a:cs typeface="Arial" pitchFamily="34" charset="0"/>
              </a:rPr>
              <a:t> F</a:t>
            </a:r>
            <a:r>
              <a:rPr lang="es-ES" sz="1600" dirty="0">
                <a:latin typeface="Arial" pitchFamily="34" charset="0"/>
                <a:cs typeface="Arial" pitchFamily="34" charset="0"/>
              </a:rPr>
              <a:t>k-1;T-k</a:t>
            </a:r>
            <a:r>
              <a:rPr lang="es-ES" sz="1800" dirty="0">
                <a:latin typeface="Arial" pitchFamily="34" charset="0"/>
                <a:cs typeface="Arial" pitchFamily="34" charset="0"/>
              </a:rPr>
              <a:t>.</a:t>
            </a:r>
          </a:p>
          <a:p>
            <a:pPr marL="365760" indent="-283464" fontAlgn="auto">
              <a:spcBef>
                <a:spcPts val="0"/>
              </a:spcBef>
              <a:spcAft>
                <a:spcPts val="0"/>
              </a:spcAft>
              <a:buFont typeface="Wingdings 2"/>
              <a:buNone/>
              <a:defRPr/>
            </a:pPr>
            <a:endParaRPr lang="es-ES" sz="2200" dirty="0">
              <a:latin typeface="Bell MT" pitchFamily="18" charset="0"/>
              <a:cs typeface="Arial" pitchFamily="34" charset="0"/>
            </a:endParaRPr>
          </a:p>
          <a:p>
            <a:pPr marL="365760" indent="-283464" algn="just" fontAlgn="auto">
              <a:spcBef>
                <a:spcPts val="0"/>
              </a:spcBef>
              <a:spcAft>
                <a:spcPts val="0"/>
              </a:spcAft>
              <a:buFont typeface="Wingdings 2"/>
              <a:buNone/>
              <a:defRPr/>
            </a:pPr>
            <a:r>
              <a:rPr lang="es-ES" sz="2200" dirty="0">
                <a:latin typeface="Arial" pitchFamily="34" charset="0"/>
                <a:cs typeface="Arial" pitchFamily="34" charset="0"/>
              </a:rPr>
              <a:t>	</a:t>
            </a:r>
            <a:r>
              <a:rPr lang="es-ES" sz="2200" b="1" dirty="0">
                <a:solidFill>
                  <a:srgbClr val="0070C0"/>
                </a:solidFill>
                <a:latin typeface="Arial" pitchFamily="34" charset="0"/>
                <a:cs typeface="Arial" pitchFamily="34" charset="0"/>
              </a:rPr>
              <a:t>Criterios de Información: </a:t>
            </a:r>
            <a:r>
              <a:rPr lang="es-ES" sz="2200" dirty="0">
                <a:latin typeface="Arial" pitchFamily="34" charset="0"/>
                <a:cs typeface="Arial" pitchFamily="34" charset="0"/>
              </a:rPr>
              <a:t>Son el </a:t>
            </a:r>
            <a:r>
              <a:rPr lang="es-ES" sz="2200" b="1" dirty="0" err="1">
                <a:latin typeface="Arial" pitchFamily="34" charset="0"/>
                <a:cs typeface="Arial" pitchFamily="34" charset="0"/>
              </a:rPr>
              <a:t>Akaike</a:t>
            </a:r>
            <a:r>
              <a:rPr lang="es-ES" sz="2200" b="1" dirty="0">
                <a:latin typeface="Arial" pitchFamily="34" charset="0"/>
                <a:cs typeface="Arial" pitchFamily="34" charset="0"/>
              </a:rPr>
              <a:t> </a:t>
            </a:r>
            <a:r>
              <a:rPr lang="es-ES" sz="2200" b="1" dirty="0" err="1">
                <a:latin typeface="Arial" pitchFamily="34" charset="0"/>
                <a:cs typeface="Arial" pitchFamily="34" charset="0"/>
              </a:rPr>
              <a:t>info</a:t>
            </a:r>
            <a:r>
              <a:rPr lang="es-ES" sz="2200" b="1" dirty="0">
                <a:latin typeface="Arial" pitchFamily="34" charset="0"/>
                <a:cs typeface="Arial" pitchFamily="34" charset="0"/>
              </a:rPr>
              <a:t> </a:t>
            </a:r>
            <a:r>
              <a:rPr lang="es-ES" sz="2200" b="1" dirty="0" err="1">
                <a:latin typeface="Arial" pitchFamily="34" charset="0"/>
                <a:cs typeface="Arial" pitchFamily="34" charset="0"/>
              </a:rPr>
              <a:t>criterion</a:t>
            </a:r>
            <a:r>
              <a:rPr lang="es-ES" sz="2200" b="1" dirty="0">
                <a:latin typeface="Arial" pitchFamily="34" charset="0"/>
                <a:cs typeface="Arial" pitchFamily="34" charset="0"/>
              </a:rPr>
              <a:t> </a:t>
            </a:r>
            <a:r>
              <a:rPr lang="es-ES" sz="2200" dirty="0">
                <a:latin typeface="Arial" pitchFamily="34" charset="0"/>
                <a:cs typeface="Arial" pitchFamily="34" charset="0"/>
              </a:rPr>
              <a:t>y </a:t>
            </a:r>
            <a:r>
              <a:rPr lang="es-ES" sz="2200" b="1" dirty="0" err="1">
                <a:latin typeface="Arial" pitchFamily="34" charset="0"/>
                <a:cs typeface="Arial" pitchFamily="34" charset="0"/>
              </a:rPr>
              <a:t>Schwarz</a:t>
            </a:r>
            <a:r>
              <a:rPr lang="es-ES" sz="2200" b="1" dirty="0">
                <a:latin typeface="Arial" pitchFamily="34" charset="0"/>
                <a:cs typeface="Arial" pitchFamily="34" charset="0"/>
              </a:rPr>
              <a:t> </a:t>
            </a:r>
            <a:r>
              <a:rPr lang="es-ES" sz="2200" b="1" dirty="0" err="1">
                <a:latin typeface="Arial" pitchFamily="34" charset="0"/>
                <a:cs typeface="Arial" pitchFamily="34" charset="0"/>
              </a:rPr>
              <a:t>criterion</a:t>
            </a:r>
            <a:r>
              <a:rPr lang="es-ES" sz="2200" dirty="0">
                <a:latin typeface="Arial" pitchFamily="34" charset="0"/>
                <a:cs typeface="Arial" pitchFamily="34" charset="0"/>
              </a:rPr>
              <a:t>, estos criterios nos dan información de la capacidad explicativa del modelo y permite realizar comparaciones  de los modelos analizados.</a:t>
            </a:r>
          </a:p>
          <a:p>
            <a:pPr marL="365760" indent="-283464" fontAlgn="auto">
              <a:spcAft>
                <a:spcPts val="0"/>
              </a:spcAft>
              <a:buFont typeface="Wingdings 2"/>
              <a:buNone/>
              <a:defRPr/>
            </a:pPr>
            <a:endParaRPr lang="es-ES" sz="2200" dirty="0"/>
          </a:p>
        </p:txBody>
      </p:sp>
      <p:sp>
        <p:nvSpPr>
          <p:cNvPr id="4" name="3 Marcador de pie de página"/>
          <p:cNvSpPr>
            <a:spLocks noGrp="1"/>
          </p:cNvSpPr>
          <p:nvPr>
            <p:ph type="ftr" sz="quarter" idx="11"/>
          </p:nvPr>
        </p:nvSpPr>
        <p:spPr/>
        <p:txBody>
          <a:bodyPr/>
          <a:lstStyle/>
          <a:p>
            <a:pPr>
              <a:defRPr/>
            </a:pPr>
            <a:r>
              <a:rPr lang="es-ES"/>
              <a:t>CESAR ANTUNEZ IRGOIN                                                                     nakatabox@hotmail.com</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io">
  <a:themeElements>
    <a:clrScheme name="Solsticio">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io">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io">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1308</TotalTime>
  <Words>4626</Words>
  <Application>Microsoft Office PowerPoint</Application>
  <PresentationFormat>Presentación en pantalla (4:3)</PresentationFormat>
  <Paragraphs>388</Paragraphs>
  <Slides>53</Slides>
  <Notes>6</Notes>
  <HiddenSlides>0</HiddenSlides>
  <MMClips>0</MMClips>
  <ScaleCrop>false</ScaleCrop>
  <HeadingPairs>
    <vt:vector size="8" baseType="variant">
      <vt:variant>
        <vt:lpstr>Fuentes usadas</vt:lpstr>
      </vt:variant>
      <vt:variant>
        <vt:i4>9</vt:i4>
      </vt:variant>
      <vt:variant>
        <vt:lpstr>Tema</vt:lpstr>
      </vt:variant>
      <vt:variant>
        <vt:i4>1</vt:i4>
      </vt:variant>
      <vt:variant>
        <vt:lpstr>Servidores OLE incrustados</vt:lpstr>
      </vt:variant>
      <vt:variant>
        <vt:i4>1</vt:i4>
      </vt:variant>
      <vt:variant>
        <vt:lpstr>Títulos de diapositiva</vt:lpstr>
      </vt:variant>
      <vt:variant>
        <vt:i4>53</vt:i4>
      </vt:variant>
    </vt:vector>
  </HeadingPairs>
  <TitlesOfParts>
    <vt:vector size="64" baseType="lpstr">
      <vt:lpstr>Arial</vt:lpstr>
      <vt:lpstr>Bell MT</vt:lpstr>
      <vt:lpstr>Calibri</vt:lpstr>
      <vt:lpstr>Courier New</vt:lpstr>
      <vt:lpstr>Gill Sans MT</vt:lpstr>
      <vt:lpstr>Times New Roman</vt:lpstr>
      <vt:lpstr>Verdana</vt:lpstr>
      <vt:lpstr>Wingdings</vt:lpstr>
      <vt:lpstr>Wingdings 2</vt:lpstr>
      <vt:lpstr>Solsticio</vt:lpstr>
      <vt:lpstr>Ecuación</vt:lpstr>
      <vt:lpstr>ECONOMETRÍA I  CON E VIEWS</vt:lpstr>
      <vt:lpstr>El Modelo Lineal General (MLG)</vt:lpstr>
      <vt:lpstr>Presentación de PowerPoint</vt:lpstr>
      <vt:lpstr>Propiedades de MCO y MCG</vt:lpstr>
      <vt:lpstr>Estimación con EViews</vt:lpstr>
      <vt:lpstr>Ventanas de Eviews con MCO para MLG</vt:lpstr>
      <vt:lpstr>Estimación de Parámetros y Prueba estadísticas</vt:lpstr>
      <vt:lpstr>Presentación de PowerPoint</vt:lpstr>
      <vt:lpstr>Presentación de PowerPoint</vt:lpstr>
      <vt:lpstr>Test de Normalidad </vt:lpstr>
      <vt:lpstr>Presentación de PowerPoint</vt:lpstr>
      <vt:lpstr>Presentación de PowerPoint</vt:lpstr>
      <vt:lpstr>Presentación de PowerPoint</vt:lpstr>
      <vt:lpstr>Presentación de PowerPoint</vt:lpstr>
      <vt:lpstr>Presentación de PowerPoint</vt:lpstr>
      <vt:lpstr>Presentación de PowerPoint</vt:lpstr>
      <vt:lpstr>Test Estadísticos sobre los Coeficientes</vt:lpstr>
      <vt:lpstr>Presentación de PowerPoint</vt:lpstr>
      <vt:lpstr>Presentación de PowerPoint</vt:lpstr>
      <vt:lpstr>Presentación de PowerPoint</vt:lpstr>
      <vt:lpstr>Multicolinealidad</vt:lpstr>
      <vt:lpstr>Presentación de PowerPoint</vt:lpstr>
      <vt:lpstr>Presentación de PowerPoint</vt:lpstr>
      <vt:lpstr>Presentación de PowerPoint</vt:lpstr>
      <vt:lpstr>Presentación de PowerPoint</vt:lpstr>
      <vt:lpstr>Presentación de PowerPoint</vt:lpstr>
      <vt:lpstr>Autocorrelación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Heteroscedasticidad </vt:lpstr>
      <vt:lpstr>Presentación de PowerPoint</vt:lpstr>
      <vt:lpstr>Presentación de PowerPoint</vt:lpstr>
      <vt:lpstr>Prueba de Goldfeld - Quant</vt:lpstr>
      <vt:lpstr>Presentación de PowerPoint</vt:lpstr>
      <vt:lpstr>Presentación de PowerPoint</vt:lpstr>
      <vt:lpstr>Presentación de PowerPoint</vt:lpstr>
      <vt:lpstr>Presentación de PowerPoint</vt:lpstr>
      <vt:lpstr>Presentación de PowerPoint</vt:lpstr>
      <vt:lpstr>Mínimos Cuadrados Ponderados(MCP)</vt:lpstr>
      <vt:lpstr>Pasos para Minimos Cuadrados Ponderado (MCP)</vt:lpstr>
      <vt:lpstr>Presentación de PowerPoint</vt:lpstr>
      <vt:lpstr>Resultados por MCP</vt:lpstr>
      <vt:lpstr>Corrección de Heteroscedasticidad</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ECONOMETRÍA I CON EVIEWS</dc:title>
  <dc:creator>CLARK</dc:creator>
  <cp:lastModifiedBy>Edison Achalma</cp:lastModifiedBy>
  <cp:revision>165</cp:revision>
  <dcterms:created xsi:type="dcterms:W3CDTF">2010-07-24T22:51:51Z</dcterms:created>
  <dcterms:modified xsi:type="dcterms:W3CDTF">2019-12-27T16:49:51Z</dcterms:modified>
</cp:coreProperties>
</file>