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18"/>
  </p:notesMasterIdLst>
  <p:handoutMasterIdLst>
    <p:handoutMasterId r:id="rId19"/>
  </p:handoutMasterIdLst>
  <p:sldIdLst>
    <p:sldId id="289" r:id="rId2"/>
    <p:sldId id="263" r:id="rId3"/>
    <p:sldId id="295" r:id="rId4"/>
    <p:sldId id="312" r:id="rId5"/>
    <p:sldId id="411" r:id="rId6"/>
    <p:sldId id="315" r:id="rId7"/>
    <p:sldId id="316" r:id="rId8"/>
    <p:sldId id="409" r:id="rId9"/>
    <p:sldId id="410" r:id="rId10"/>
    <p:sldId id="303" r:id="rId11"/>
    <p:sldId id="308" r:id="rId12"/>
    <p:sldId id="309" r:id="rId13"/>
    <p:sldId id="310" r:id="rId14"/>
    <p:sldId id="311" r:id="rId15"/>
    <p:sldId id="284" r:id="rId16"/>
    <p:sldId id="285" r:id="rId17"/>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6" autoAdjust="0"/>
    <p:restoredTop sz="94660"/>
  </p:normalViewPr>
  <p:slideViewPr>
    <p:cSldViewPr>
      <p:cViewPr varScale="1">
        <p:scale>
          <a:sx n="74" d="100"/>
          <a:sy n="74" d="100"/>
        </p:scale>
        <p:origin x="126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277DA789-5DEC-4DBE-B679-9FF8F2501A5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s-PE"/>
          </a:p>
        </p:txBody>
      </p:sp>
      <p:sp>
        <p:nvSpPr>
          <p:cNvPr id="3" name="2 Marcador de fecha">
            <a:extLst>
              <a:ext uri="{FF2B5EF4-FFF2-40B4-BE49-F238E27FC236}">
                <a16:creationId xmlns:a16="http://schemas.microsoft.com/office/drawing/2014/main" id="{AB7A4B76-DE71-47DD-8B4D-BF04E79600C9}"/>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A43396E9-A2B4-4493-8348-382DE2ED2CDA}" type="datetimeFigureOut">
              <a:rPr lang="es-PE"/>
              <a:pPr>
                <a:defRPr/>
              </a:pPr>
              <a:t>1 Feb. 2020</a:t>
            </a:fld>
            <a:endParaRPr lang="es-PE"/>
          </a:p>
        </p:txBody>
      </p:sp>
      <p:sp>
        <p:nvSpPr>
          <p:cNvPr id="4" name="3 Marcador de pie de página">
            <a:extLst>
              <a:ext uri="{FF2B5EF4-FFF2-40B4-BE49-F238E27FC236}">
                <a16:creationId xmlns:a16="http://schemas.microsoft.com/office/drawing/2014/main" id="{B4D74CE2-BD0F-4363-A653-D50FB5C76342}"/>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s-PE"/>
          </a:p>
        </p:txBody>
      </p:sp>
      <p:sp>
        <p:nvSpPr>
          <p:cNvPr id="5" name="4 Marcador de número de diapositiva">
            <a:extLst>
              <a:ext uri="{FF2B5EF4-FFF2-40B4-BE49-F238E27FC236}">
                <a16:creationId xmlns:a16="http://schemas.microsoft.com/office/drawing/2014/main" id="{E77E872B-B900-4796-A759-D9464458AE90}"/>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651AB0D-D6D9-4109-9339-9824F596744C}" type="slidenum">
              <a:rPr lang="es-PE" altLang="es-PE"/>
              <a:pPr>
                <a:defRPr/>
              </a:pPr>
              <a:t>‹Nº›</a:t>
            </a:fld>
            <a:endParaRPr lang="es-PE" altLang="es-P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7683A767-0360-470C-AED5-8849059D486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s-ES"/>
          </a:p>
        </p:txBody>
      </p:sp>
      <p:sp>
        <p:nvSpPr>
          <p:cNvPr id="3" name="2 Marcador de fecha">
            <a:extLst>
              <a:ext uri="{FF2B5EF4-FFF2-40B4-BE49-F238E27FC236}">
                <a16:creationId xmlns:a16="http://schemas.microsoft.com/office/drawing/2014/main" id="{BE869498-51F7-446C-8E3E-D1E5B062C8F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7D015052-D1F2-41C9-AD68-CB446E7EEB4F}" type="datetimeFigureOut">
              <a:rPr lang="es-ES"/>
              <a:pPr>
                <a:defRPr/>
              </a:pPr>
              <a:t>01/02/2020</a:t>
            </a:fld>
            <a:endParaRPr lang="es-ES"/>
          </a:p>
        </p:txBody>
      </p:sp>
      <p:sp>
        <p:nvSpPr>
          <p:cNvPr id="4" name="3 Marcador de imagen de diapositiva">
            <a:extLst>
              <a:ext uri="{FF2B5EF4-FFF2-40B4-BE49-F238E27FC236}">
                <a16:creationId xmlns:a16="http://schemas.microsoft.com/office/drawing/2014/main" id="{0434A8E3-217A-4FD7-A53D-190DBF97E06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a:extLst>
              <a:ext uri="{FF2B5EF4-FFF2-40B4-BE49-F238E27FC236}">
                <a16:creationId xmlns:a16="http://schemas.microsoft.com/office/drawing/2014/main" id="{7FD05F39-C284-4860-84C9-C61F955FED2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5 Marcador de pie de página">
            <a:extLst>
              <a:ext uri="{FF2B5EF4-FFF2-40B4-BE49-F238E27FC236}">
                <a16:creationId xmlns:a16="http://schemas.microsoft.com/office/drawing/2014/main" id="{ED4F441A-7B7D-4202-992B-367B32697D7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s-ES"/>
          </a:p>
        </p:txBody>
      </p:sp>
      <p:sp>
        <p:nvSpPr>
          <p:cNvPr id="7" name="6 Marcador de número de diapositiva">
            <a:extLst>
              <a:ext uri="{FF2B5EF4-FFF2-40B4-BE49-F238E27FC236}">
                <a16:creationId xmlns:a16="http://schemas.microsoft.com/office/drawing/2014/main" id="{D93AA5F9-981D-467D-BBD8-F0F43645B06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A5AC9A3-1572-413D-A720-335232F56A2E}" type="slidenum">
              <a:rPr lang="es-ES" altLang="es-PE"/>
              <a:pPr>
                <a:defRPr/>
              </a:pPr>
              <a:t>‹Nº›</a:t>
            </a:fld>
            <a:endParaRPr lang="es-ES" alt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18FA7078-58FF-4C82-89B9-F5DF6DA2963E}"/>
              </a:ext>
            </a:extLst>
          </p:cNvPr>
          <p:cNvGrpSpPr>
            <a:grpSpLocks/>
          </p:cNvGrpSpPr>
          <p:nvPr/>
        </p:nvGrpSpPr>
        <p:grpSpPr bwMode="auto">
          <a:xfrm>
            <a:off x="319088" y="1752600"/>
            <a:ext cx="8824912" cy="5129213"/>
            <a:chOff x="201" y="1104"/>
            <a:chExt cx="5559" cy="3231"/>
          </a:xfrm>
        </p:grpSpPr>
        <p:sp>
          <p:nvSpPr>
            <p:cNvPr id="5" name="Freeform 3">
              <a:extLst>
                <a:ext uri="{FF2B5EF4-FFF2-40B4-BE49-F238E27FC236}">
                  <a16:creationId xmlns:a16="http://schemas.microsoft.com/office/drawing/2014/main" id="{E4D18E52-4DF2-442C-8A0F-53E7684FDEF8}"/>
                </a:ext>
              </a:extLst>
            </p:cNvPr>
            <p:cNvSpPr>
              <a:spLocks/>
            </p:cNvSpPr>
            <p:nvPr/>
          </p:nvSpPr>
          <p:spPr bwMode="ltGray">
            <a:xfrm>
              <a:off x="210" y="1104"/>
              <a:ext cx="5550" cy="3216"/>
            </a:xfrm>
            <a:custGeom>
              <a:avLst/>
              <a:gdLst>
                <a:gd name="T0" fmla="*/ 335 w 5550"/>
                <a:gd name="T1" fmla="*/ 0 h 3216"/>
                <a:gd name="T2" fmla="*/ 333 w 5550"/>
                <a:gd name="T3" fmla="*/ 1290 h 3216"/>
                <a:gd name="T4" fmla="*/ 0 w 5550"/>
                <a:gd name="T5" fmla="*/ 1290 h 3216"/>
                <a:gd name="T6" fmla="*/ 6 w 5550"/>
                <a:gd name="T7" fmla="*/ 3210 h 3216"/>
                <a:gd name="T8" fmla="*/ 5550 w 5550"/>
                <a:gd name="T9" fmla="*/ 3216 h 3216"/>
                <a:gd name="T10" fmla="*/ 5550 w 5550"/>
                <a:gd name="T11" fmla="*/ 0 h 3216"/>
                <a:gd name="T12" fmla="*/ 335 w 5550"/>
                <a:gd name="T13" fmla="*/ 0 h 3216"/>
                <a:gd name="T14" fmla="*/ 335 w 5550"/>
                <a:gd name="T15" fmla="*/ 0 h 321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550" h="3216">
                  <a:moveTo>
                    <a:pt x="335" y="0"/>
                  </a:moveTo>
                  <a:lnTo>
                    <a:pt x="333" y="1290"/>
                  </a:lnTo>
                  <a:lnTo>
                    <a:pt x="0" y="1290"/>
                  </a:lnTo>
                  <a:lnTo>
                    <a:pt x="6" y="3210"/>
                  </a:lnTo>
                  <a:lnTo>
                    <a:pt x="5550" y="3216"/>
                  </a:lnTo>
                  <a:lnTo>
                    <a:pt x="5550" y="0"/>
                  </a:lnTo>
                  <a:lnTo>
                    <a:pt x="335" y="0"/>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6" name="Freeform 4">
              <a:extLst>
                <a:ext uri="{FF2B5EF4-FFF2-40B4-BE49-F238E27FC236}">
                  <a16:creationId xmlns:a16="http://schemas.microsoft.com/office/drawing/2014/main" id="{822E313D-2272-4760-A163-FFEDBD015C8B}"/>
                </a:ext>
              </a:extLst>
            </p:cNvPr>
            <p:cNvSpPr>
              <a:spLocks/>
            </p:cNvSpPr>
            <p:nvPr/>
          </p:nvSpPr>
          <p:spPr bwMode="ltGray">
            <a:xfrm>
              <a:off x="528" y="2400"/>
              <a:ext cx="5232" cy="1920"/>
            </a:xfrm>
            <a:custGeom>
              <a:avLst/>
              <a:gdLst>
                <a:gd name="T0" fmla="*/ 0 w 4897"/>
                <a:gd name="T1" fmla="*/ 0 h 2182"/>
                <a:gd name="T2" fmla="*/ 0 w 4897"/>
                <a:gd name="T3" fmla="*/ 690 h 2182"/>
                <a:gd name="T4" fmla="*/ 8883 w 4897"/>
                <a:gd name="T5" fmla="*/ 690 h 2182"/>
                <a:gd name="T6" fmla="*/ 8883 w 4897"/>
                <a:gd name="T7" fmla="*/ 0 h 2182"/>
                <a:gd name="T8" fmla="*/ 0 w 4897"/>
                <a:gd name="T9" fmla="*/ 0 h 2182"/>
                <a:gd name="T10" fmla="*/ 0 w 4897"/>
                <a:gd name="T11" fmla="*/ 0 h 2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97" h="2182">
                  <a:moveTo>
                    <a:pt x="0" y="0"/>
                  </a:moveTo>
                  <a:lnTo>
                    <a:pt x="0" y="2182"/>
                  </a:lnTo>
                  <a:lnTo>
                    <a:pt x="4897" y="2182"/>
                  </a:lnTo>
                  <a:lnTo>
                    <a:pt x="4897" y="0"/>
                  </a:lnTo>
                  <a:lnTo>
                    <a:pt x="0" y="0"/>
                  </a:lnTo>
                  <a:close/>
                </a:path>
              </a:pathLst>
            </a:custGeom>
            <a:solidFill>
              <a:schemeClr val="bg2">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7" name="Freeform 5">
              <a:extLst>
                <a:ext uri="{FF2B5EF4-FFF2-40B4-BE49-F238E27FC236}">
                  <a16:creationId xmlns:a16="http://schemas.microsoft.com/office/drawing/2014/main" id="{AF1E1314-1437-456E-A184-7AFA012CE94E}"/>
                </a:ext>
              </a:extLst>
            </p:cNvPr>
            <p:cNvSpPr>
              <a:spLocks/>
            </p:cNvSpPr>
            <p:nvPr/>
          </p:nvSpPr>
          <p:spPr bwMode="ltGray">
            <a:xfrm>
              <a:off x="201" y="2377"/>
              <a:ext cx="3455"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eaLnBrk="1" hangingPunct="1">
                <a:defRPr/>
              </a:pPr>
              <a:endParaRPr lang="es-PE">
                <a:latin typeface="Arial" charset="0"/>
              </a:endParaRPr>
            </a:p>
          </p:txBody>
        </p:sp>
        <p:sp>
          <p:nvSpPr>
            <p:cNvPr id="8" name="Freeform 6">
              <a:extLst>
                <a:ext uri="{FF2B5EF4-FFF2-40B4-BE49-F238E27FC236}">
                  <a16:creationId xmlns:a16="http://schemas.microsoft.com/office/drawing/2014/main" id="{F3C8A6F3-DB2A-454A-8869-90742817D2E0}"/>
                </a:ext>
              </a:extLst>
            </p:cNvPr>
            <p:cNvSpPr>
              <a:spLocks/>
            </p:cNvSpPr>
            <p:nvPr/>
          </p:nvSpPr>
          <p:spPr bwMode="ltGray">
            <a:xfrm>
              <a:off x="528" y="1104"/>
              <a:ext cx="4894"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eaLnBrk="1" hangingPunct="1">
                <a:defRPr/>
              </a:pPr>
              <a:endParaRPr lang="es-PE">
                <a:latin typeface="Arial" charset="0"/>
              </a:endParaRPr>
            </a:p>
          </p:txBody>
        </p:sp>
        <p:sp>
          <p:nvSpPr>
            <p:cNvPr id="9" name="Freeform 7">
              <a:extLst>
                <a:ext uri="{FF2B5EF4-FFF2-40B4-BE49-F238E27FC236}">
                  <a16:creationId xmlns:a16="http://schemas.microsoft.com/office/drawing/2014/main" id="{114AA07E-DD2A-4C9C-BE59-A43C6D06E491}"/>
                </a:ext>
              </a:extLst>
            </p:cNvPr>
            <p:cNvSpPr>
              <a:spLocks/>
            </p:cNvSpPr>
            <p:nvPr/>
          </p:nvSpPr>
          <p:spPr bwMode="ltGray">
            <a:xfrm>
              <a:off x="201" y="2377"/>
              <a:ext cx="30" cy="1958"/>
            </a:xfrm>
            <a:custGeom>
              <a:avLst/>
              <a:gdLst/>
              <a:ahLst/>
              <a:cxnLst>
                <a:cxn ang="0">
                  <a:pos x="0" y="0"/>
                </a:cxn>
                <a:cxn ang="0">
                  <a:pos x="0" y="1416"/>
                </a:cxn>
                <a:cxn ang="0">
                  <a:pos x="29" y="1416"/>
                </a:cxn>
                <a:cxn ang="0">
                  <a:pos x="30" y="27"/>
                </a:cxn>
                <a:cxn ang="0">
                  <a:pos x="0" y="0"/>
                </a:cxn>
                <a:cxn ang="0">
                  <a:pos x="0" y="0"/>
                </a:cxn>
              </a:cxnLst>
              <a:rect l="0" t="0" r="r" b="b"/>
              <a:pathLst>
                <a:path w="30" h="1416">
                  <a:moveTo>
                    <a:pt x="0" y="0"/>
                  </a:moveTo>
                  <a:lnTo>
                    <a:pt x="0" y="1416"/>
                  </a:lnTo>
                  <a:lnTo>
                    <a:pt x="29" y="1416"/>
                  </a:lnTo>
                  <a:lnTo>
                    <a:pt x="30" y="27"/>
                  </a:lnTo>
                  <a:lnTo>
                    <a:pt x="0" y="0"/>
                  </a:lnTo>
                  <a:lnTo>
                    <a:pt x="0" y="0"/>
                  </a:lnTo>
                  <a:close/>
                </a:path>
              </a:pathLst>
            </a:custGeom>
            <a:gradFill rotWithShape="1">
              <a:gsLst>
                <a:gs pos="0">
                  <a:schemeClr val="bg2">
                    <a:gamma/>
                    <a:tint val="87843"/>
                    <a:invGamma/>
                  </a:schemeClr>
                </a:gs>
                <a:gs pos="100000">
                  <a:schemeClr val="bg2">
                    <a:alpha val="0"/>
                  </a:schemeClr>
                </a:gs>
              </a:gsLst>
              <a:lin ang="5400000" scaled="1"/>
            </a:gradFill>
            <a:ln w="9525" cap="flat" cmpd="sng">
              <a:noFill/>
              <a:prstDash val="solid"/>
              <a:round/>
              <a:headEnd type="none" w="med" len="med"/>
              <a:tailEnd type="none" w="med" len="med"/>
            </a:ln>
            <a:effectLst/>
          </p:spPr>
          <p:txBody>
            <a:bodyPr/>
            <a:lstStyle/>
            <a:p>
              <a:pPr eaLnBrk="1" hangingPunct="1">
                <a:defRPr/>
              </a:pPr>
              <a:endParaRPr lang="es-PE">
                <a:latin typeface="Arial" charset="0"/>
              </a:endParaRPr>
            </a:p>
          </p:txBody>
        </p:sp>
        <p:sp>
          <p:nvSpPr>
            <p:cNvPr id="10" name="Freeform 8">
              <a:extLst>
                <a:ext uri="{FF2B5EF4-FFF2-40B4-BE49-F238E27FC236}">
                  <a16:creationId xmlns:a16="http://schemas.microsoft.com/office/drawing/2014/main" id="{F61A3BE0-7F1A-4FE0-8BED-8B6E04E77767}"/>
                </a:ext>
              </a:extLst>
            </p:cNvPr>
            <p:cNvSpPr>
              <a:spLocks/>
            </p:cNvSpPr>
            <p:nvPr/>
          </p:nvSpPr>
          <p:spPr bwMode="ltGray">
            <a:xfrm>
              <a:off x="528" y="1104"/>
              <a:ext cx="29" cy="3225"/>
            </a:xfrm>
            <a:custGeom>
              <a:avLst/>
              <a:gdLst/>
              <a:ahLst/>
              <a:cxnLst>
                <a:cxn ang="0">
                  <a:pos x="0" y="0"/>
                </a:cxn>
                <a:cxn ang="0">
                  <a:pos x="0" y="2161"/>
                </a:cxn>
                <a:cxn ang="0">
                  <a:pos x="29" y="2161"/>
                </a:cxn>
                <a:cxn ang="0">
                  <a:pos x="27" y="27"/>
                </a:cxn>
                <a:cxn ang="0">
                  <a:pos x="0" y="0"/>
                </a:cxn>
                <a:cxn ang="0">
                  <a:pos x="0" y="0"/>
                </a:cxn>
              </a:cxnLst>
              <a:rect l="0" t="0" r="r" b="b"/>
              <a:pathLst>
                <a:path w="29" h="2161">
                  <a:moveTo>
                    <a:pt x="0" y="0"/>
                  </a:moveTo>
                  <a:lnTo>
                    <a:pt x="0" y="2161"/>
                  </a:lnTo>
                  <a:lnTo>
                    <a:pt x="29" y="2161"/>
                  </a:lnTo>
                  <a:lnTo>
                    <a:pt x="27" y="27"/>
                  </a:lnTo>
                  <a:lnTo>
                    <a:pt x="0" y="0"/>
                  </a:lnTo>
                  <a:lnTo>
                    <a:pt x="0" y="0"/>
                  </a:lnTo>
                  <a:close/>
                </a:path>
              </a:pathLst>
            </a:custGeom>
            <a:gradFill rotWithShape="1">
              <a:gsLst>
                <a:gs pos="0">
                  <a:schemeClr val="bg2">
                    <a:gamma/>
                    <a:tint val="87843"/>
                    <a:invGamma/>
                  </a:schemeClr>
                </a:gs>
                <a:gs pos="100000">
                  <a:schemeClr val="bg2">
                    <a:alpha val="0"/>
                  </a:schemeClr>
                </a:gs>
              </a:gsLst>
              <a:lin ang="5400000" scaled="1"/>
            </a:gradFill>
            <a:ln w="9525" cap="flat" cmpd="sng">
              <a:noFill/>
              <a:prstDash val="solid"/>
              <a:round/>
              <a:headEnd type="none" w="med" len="med"/>
              <a:tailEnd type="none" w="med" len="med"/>
            </a:ln>
            <a:effectLst/>
          </p:spPr>
          <p:txBody>
            <a:bodyPr/>
            <a:lstStyle/>
            <a:p>
              <a:pPr eaLnBrk="1" hangingPunct="1">
                <a:defRPr/>
              </a:pPr>
              <a:endParaRPr lang="es-PE">
                <a:latin typeface="Arial" charset="0"/>
              </a:endParaRPr>
            </a:p>
          </p:txBody>
        </p:sp>
      </p:grpSp>
      <p:sp>
        <p:nvSpPr>
          <p:cNvPr id="128009" name="Rectangle 9"/>
          <p:cNvSpPr>
            <a:spLocks noGrp="1" noChangeArrowheads="1"/>
          </p:cNvSpPr>
          <p:nvPr>
            <p:ph type="ctrTitle" sz="quarter"/>
          </p:nvPr>
        </p:nvSpPr>
        <p:spPr>
          <a:xfrm>
            <a:off x="990600" y="1905000"/>
            <a:ext cx="7772400" cy="1736725"/>
          </a:xfrm>
        </p:spPr>
        <p:txBody>
          <a:bodyPr anchor="t"/>
          <a:lstStyle>
            <a:lvl1pPr>
              <a:defRPr sz="5400"/>
            </a:lvl1pPr>
          </a:lstStyle>
          <a:p>
            <a:r>
              <a:rPr lang="es-ES"/>
              <a:t>Haga clic para cambiar el estilo de título	</a:t>
            </a:r>
          </a:p>
        </p:txBody>
      </p:sp>
      <p:sp>
        <p:nvSpPr>
          <p:cNvPr id="128010" name="Rectangle 10"/>
          <p:cNvSpPr>
            <a:spLocks noGrp="1" noChangeArrowheads="1"/>
          </p:cNvSpPr>
          <p:nvPr>
            <p:ph type="subTitle" sz="quarter" idx="1"/>
          </p:nvPr>
        </p:nvSpPr>
        <p:spPr>
          <a:xfrm>
            <a:off x="990600" y="3962400"/>
            <a:ext cx="6781800" cy="1752600"/>
          </a:xfrm>
        </p:spPr>
        <p:txBody>
          <a:bodyPr/>
          <a:lstStyle>
            <a:lvl1pPr marL="0" indent="0">
              <a:buFont typeface="Wingdings" pitchFamily="2" charset="2"/>
              <a:buNone/>
              <a:defRPr/>
            </a:lvl1pPr>
          </a:lstStyle>
          <a:p>
            <a:r>
              <a:rPr lang="es-ES"/>
              <a:t>Haga clic para modificar el estilo de subtítulo del patrón</a:t>
            </a:r>
          </a:p>
        </p:txBody>
      </p:sp>
      <p:sp>
        <p:nvSpPr>
          <p:cNvPr id="11" name="Rectangle 11">
            <a:extLst>
              <a:ext uri="{FF2B5EF4-FFF2-40B4-BE49-F238E27FC236}">
                <a16:creationId xmlns:a16="http://schemas.microsoft.com/office/drawing/2014/main" id="{EAD00CFF-73CA-47E0-9DE3-914160788634}"/>
              </a:ext>
            </a:extLst>
          </p:cNvPr>
          <p:cNvSpPr>
            <a:spLocks noGrp="1" noChangeArrowheads="1"/>
          </p:cNvSpPr>
          <p:nvPr>
            <p:ph type="dt" sz="quarter" idx="10"/>
          </p:nvPr>
        </p:nvSpPr>
        <p:spPr>
          <a:xfrm>
            <a:off x="990600" y="6245225"/>
            <a:ext cx="1901825" cy="476250"/>
          </a:xfrm>
        </p:spPr>
        <p:txBody>
          <a:bodyPr/>
          <a:lstStyle>
            <a:lvl1pPr>
              <a:defRPr/>
            </a:lvl1pPr>
          </a:lstStyle>
          <a:p>
            <a:pPr>
              <a:defRPr/>
            </a:pPr>
            <a:endParaRPr lang="es-ES"/>
          </a:p>
        </p:txBody>
      </p:sp>
      <p:sp>
        <p:nvSpPr>
          <p:cNvPr id="12" name="Rectangle 12">
            <a:extLst>
              <a:ext uri="{FF2B5EF4-FFF2-40B4-BE49-F238E27FC236}">
                <a16:creationId xmlns:a16="http://schemas.microsoft.com/office/drawing/2014/main" id="{849E78B2-8836-4710-A2F8-1170AB3D669A}"/>
              </a:ext>
            </a:extLst>
          </p:cNvPr>
          <p:cNvSpPr>
            <a:spLocks noGrp="1" noChangeArrowheads="1"/>
          </p:cNvSpPr>
          <p:nvPr>
            <p:ph type="ftr" sz="quarter" idx="11"/>
          </p:nvPr>
        </p:nvSpPr>
        <p:spPr>
          <a:xfrm>
            <a:off x="3468688" y="6245225"/>
            <a:ext cx="2895600" cy="476250"/>
          </a:xfrm>
        </p:spPr>
        <p:txBody>
          <a:bodyPr/>
          <a:lstStyle>
            <a:lvl1pPr>
              <a:defRPr/>
            </a:lvl1pPr>
          </a:lstStyle>
          <a:p>
            <a:pPr>
              <a:defRPr/>
            </a:pPr>
            <a:endParaRPr lang="es-ES"/>
          </a:p>
        </p:txBody>
      </p:sp>
      <p:sp>
        <p:nvSpPr>
          <p:cNvPr id="13" name="Rectangle 13">
            <a:extLst>
              <a:ext uri="{FF2B5EF4-FFF2-40B4-BE49-F238E27FC236}">
                <a16:creationId xmlns:a16="http://schemas.microsoft.com/office/drawing/2014/main" id="{34DF3E2D-B8E1-466E-98EE-4441931BEB2B}"/>
              </a:ext>
            </a:extLst>
          </p:cNvPr>
          <p:cNvSpPr>
            <a:spLocks noGrp="1" noChangeArrowheads="1"/>
          </p:cNvSpPr>
          <p:nvPr>
            <p:ph type="sldNum" sz="quarter" idx="12"/>
          </p:nvPr>
        </p:nvSpPr>
        <p:spPr/>
        <p:txBody>
          <a:bodyPr/>
          <a:lstStyle>
            <a:lvl1pPr>
              <a:defRPr/>
            </a:lvl1pPr>
          </a:lstStyle>
          <a:p>
            <a:pPr>
              <a:defRPr/>
            </a:pPr>
            <a:fld id="{FDBB678B-407E-4F9C-AC3B-C22A02BD0430}" type="slidenum">
              <a:rPr lang="es-ES" altLang="es-PE"/>
              <a:pPr>
                <a:defRPr/>
              </a:pPr>
              <a:t>‹Nº›</a:t>
            </a:fld>
            <a:endParaRPr lang="es-ES" altLang="es-PE"/>
          </a:p>
        </p:txBody>
      </p:sp>
    </p:spTree>
    <p:extLst>
      <p:ext uri="{BB962C8B-B14F-4D97-AF65-F5344CB8AC3E}">
        <p14:creationId xmlns:p14="http://schemas.microsoft.com/office/powerpoint/2010/main" val="41113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Rectangle 11">
            <a:extLst>
              <a:ext uri="{FF2B5EF4-FFF2-40B4-BE49-F238E27FC236}">
                <a16:creationId xmlns:a16="http://schemas.microsoft.com/office/drawing/2014/main" id="{7225B3BC-F986-4274-B267-B9F8A6D6DB46}"/>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12">
            <a:extLst>
              <a:ext uri="{FF2B5EF4-FFF2-40B4-BE49-F238E27FC236}">
                <a16:creationId xmlns:a16="http://schemas.microsoft.com/office/drawing/2014/main" id="{2DDF5812-D3D8-4E1C-A234-970E2E627CA5}"/>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13">
            <a:extLst>
              <a:ext uri="{FF2B5EF4-FFF2-40B4-BE49-F238E27FC236}">
                <a16:creationId xmlns:a16="http://schemas.microsoft.com/office/drawing/2014/main" id="{1240D88D-619C-4308-8764-D521DFE6EE66}"/>
              </a:ext>
            </a:extLst>
          </p:cNvPr>
          <p:cNvSpPr>
            <a:spLocks noGrp="1" noChangeArrowheads="1"/>
          </p:cNvSpPr>
          <p:nvPr>
            <p:ph type="sldNum" sz="quarter" idx="12"/>
          </p:nvPr>
        </p:nvSpPr>
        <p:spPr>
          <a:ln/>
        </p:spPr>
        <p:txBody>
          <a:bodyPr/>
          <a:lstStyle>
            <a:lvl1pPr>
              <a:defRPr/>
            </a:lvl1pPr>
          </a:lstStyle>
          <a:p>
            <a:pPr>
              <a:defRPr/>
            </a:pPr>
            <a:fld id="{634A76A0-40B4-4AB9-B7A8-6B8F300A6561}" type="slidenum">
              <a:rPr lang="es-ES" altLang="es-PE"/>
              <a:pPr>
                <a:defRPr/>
              </a:pPr>
              <a:t>‹Nº›</a:t>
            </a:fld>
            <a:endParaRPr lang="es-ES" altLang="es-PE"/>
          </a:p>
        </p:txBody>
      </p:sp>
    </p:spTree>
    <p:extLst>
      <p:ext uri="{BB962C8B-B14F-4D97-AF65-F5344CB8AC3E}">
        <p14:creationId xmlns:p14="http://schemas.microsoft.com/office/powerpoint/2010/main" val="1317344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48463" y="244475"/>
            <a:ext cx="2097087" cy="5851525"/>
          </a:xfrm>
        </p:spPr>
        <p:txBody>
          <a:bodyPr vert="eaVert"/>
          <a:lstStyle/>
          <a:p>
            <a:r>
              <a:rPr lang="es-ES"/>
              <a:t>Haga clic para modificar el estilo de título del patrón</a:t>
            </a:r>
            <a:endParaRPr lang="es-PE"/>
          </a:p>
        </p:txBody>
      </p:sp>
      <p:sp>
        <p:nvSpPr>
          <p:cNvPr id="3" name="2 Marcador de texto vertical"/>
          <p:cNvSpPr>
            <a:spLocks noGrp="1"/>
          </p:cNvSpPr>
          <p:nvPr>
            <p:ph type="body" orient="vert" idx="1"/>
          </p:nvPr>
        </p:nvSpPr>
        <p:spPr>
          <a:xfrm>
            <a:off x="457200" y="244475"/>
            <a:ext cx="6138863"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Rectangle 11">
            <a:extLst>
              <a:ext uri="{FF2B5EF4-FFF2-40B4-BE49-F238E27FC236}">
                <a16:creationId xmlns:a16="http://schemas.microsoft.com/office/drawing/2014/main" id="{B86B12DE-7009-4721-B6E0-FD42F1B96BFE}"/>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12">
            <a:extLst>
              <a:ext uri="{FF2B5EF4-FFF2-40B4-BE49-F238E27FC236}">
                <a16:creationId xmlns:a16="http://schemas.microsoft.com/office/drawing/2014/main" id="{41654F36-1AE2-483B-BB17-2A57312798FC}"/>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13">
            <a:extLst>
              <a:ext uri="{FF2B5EF4-FFF2-40B4-BE49-F238E27FC236}">
                <a16:creationId xmlns:a16="http://schemas.microsoft.com/office/drawing/2014/main" id="{10D5F520-E239-4099-ADCB-C3040067BF09}"/>
              </a:ext>
            </a:extLst>
          </p:cNvPr>
          <p:cNvSpPr>
            <a:spLocks noGrp="1" noChangeArrowheads="1"/>
          </p:cNvSpPr>
          <p:nvPr>
            <p:ph type="sldNum" sz="quarter" idx="12"/>
          </p:nvPr>
        </p:nvSpPr>
        <p:spPr>
          <a:ln/>
        </p:spPr>
        <p:txBody>
          <a:bodyPr/>
          <a:lstStyle>
            <a:lvl1pPr>
              <a:defRPr/>
            </a:lvl1pPr>
          </a:lstStyle>
          <a:p>
            <a:pPr>
              <a:defRPr/>
            </a:pPr>
            <a:fld id="{48FDC51E-EEEC-4235-B725-80EE6E2DB5E1}" type="slidenum">
              <a:rPr lang="es-ES" altLang="es-PE"/>
              <a:pPr>
                <a:defRPr/>
              </a:pPr>
              <a:t>‹Nº›</a:t>
            </a:fld>
            <a:endParaRPr lang="es-ES" altLang="es-PE"/>
          </a:p>
        </p:txBody>
      </p:sp>
    </p:spTree>
    <p:extLst>
      <p:ext uri="{BB962C8B-B14F-4D97-AF65-F5344CB8AC3E}">
        <p14:creationId xmlns:p14="http://schemas.microsoft.com/office/powerpoint/2010/main" val="1632972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Rectangle 11">
            <a:extLst>
              <a:ext uri="{FF2B5EF4-FFF2-40B4-BE49-F238E27FC236}">
                <a16:creationId xmlns:a16="http://schemas.microsoft.com/office/drawing/2014/main" id="{432CB60B-8A8B-4FB7-B951-4D0E18F4B008}"/>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12">
            <a:extLst>
              <a:ext uri="{FF2B5EF4-FFF2-40B4-BE49-F238E27FC236}">
                <a16:creationId xmlns:a16="http://schemas.microsoft.com/office/drawing/2014/main" id="{AFCF54BF-FCAC-4A2D-9C0E-018489BB5536}"/>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13">
            <a:extLst>
              <a:ext uri="{FF2B5EF4-FFF2-40B4-BE49-F238E27FC236}">
                <a16:creationId xmlns:a16="http://schemas.microsoft.com/office/drawing/2014/main" id="{3A73945F-A33F-4903-8B1C-CA2C545C733B}"/>
              </a:ext>
            </a:extLst>
          </p:cNvPr>
          <p:cNvSpPr>
            <a:spLocks noGrp="1" noChangeArrowheads="1"/>
          </p:cNvSpPr>
          <p:nvPr>
            <p:ph type="sldNum" sz="quarter" idx="12"/>
          </p:nvPr>
        </p:nvSpPr>
        <p:spPr>
          <a:ln/>
        </p:spPr>
        <p:txBody>
          <a:bodyPr/>
          <a:lstStyle>
            <a:lvl1pPr>
              <a:defRPr/>
            </a:lvl1pPr>
          </a:lstStyle>
          <a:p>
            <a:pPr>
              <a:defRPr/>
            </a:pPr>
            <a:fld id="{40D2303C-BE82-4C63-AB65-100DA80C43AC}" type="slidenum">
              <a:rPr lang="es-ES" altLang="es-PE"/>
              <a:pPr>
                <a:defRPr/>
              </a:pPr>
              <a:t>‹Nº›</a:t>
            </a:fld>
            <a:endParaRPr lang="es-ES" altLang="es-PE"/>
          </a:p>
        </p:txBody>
      </p:sp>
    </p:spTree>
    <p:extLst>
      <p:ext uri="{BB962C8B-B14F-4D97-AF65-F5344CB8AC3E}">
        <p14:creationId xmlns:p14="http://schemas.microsoft.com/office/powerpoint/2010/main" val="320042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11">
            <a:extLst>
              <a:ext uri="{FF2B5EF4-FFF2-40B4-BE49-F238E27FC236}">
                <a16:creationId xmlns:a16="http://schemas.microsoft.com/office/drawing/2014/main" id="{869A1B3F-DE73-4384-A5F9-BCB6F86F0FB9}"/>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12">
            <a:extLst>
              <a:ext uri="{FF2B5EF4-FFF2-40B4-BE49-F238E27FC236}">
                <a16:creationId xmlns:a16="http://schemas.microsoft.com/office/drawing/2014/main" id="{3D6E6801-6ADD-4907-AAEE-D835BC7237F3}"/>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13">
            <a:extLst>
              <a:ext uri="{FF2B5EF4-FFF2-40B4-BE49-F238E27FC236}">
                <a16:creationId xmlns:a16="http://schemas.microsoft.com/office/drawing/2014/main" id="{F6A2C941-5500-4C65-813D-CFD46EAA4028}"/>
              </a:ext>
            </a:extLst>
          </p:cNvPr>
          <p:cNvSpPr>
            <a:spLocks noGrp="1" noChangeArrowheads="1"/>
          </p:cNvSpPr>
          <p:nvPr>
            <p:ph type="sldNum" sz="quarter" idx="12"/>
          </p:nvPr>
        </p:nvSpPr>
        <p:spPr>
          <a:ln/>
        </p:spPr>
        <p:txBody>
          <a:bodyPr/>
          <a:lstStyle>
            <a:lvl1pPr>
              <a:defRPr/>
            </a:lvl1pPr>
          </a:lstStyle>
          <a:p>
            <a:pPr>
              <a:defRPr/>
            </a:pPr>
            <a:fld id="{C430603D-9398-4250-B65F-0D80E285F459}" type="slidenum">
              <a:rPr lang="es-ES" altLang="es-PE"/>
              <a:pPr>
                <a:defRPr/>
              </a:pPr>
              <a:t>‹Nº›</a:t>
            </a:fld>
            <a:endParaRPr lang="es-ES" altLang="es-PE"/>
          </a:p>
        </p:txBody>
      </p:sp>
    </p:spTree>
    <p:extLst>
      <p:ext uri="{BB962C8B-B14F-4D97-AF65-F5344CB8AC3E}">
        <p14:creationId xmlns:p14="http://schemas.microsoft.com/office/powerpoint/2010/main" val="3828372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contenido"/>
          <p:cNvSpPr>
            <a:spLocks noGrp="1"/>
          </p:cNvSpPr>
          <p:nvPr>
            <p:ph sz="half" idx="1"/>
          </p:nvPr>
        </p:nvSpPr>
        <p:spPr>
          <a:xfrm>
            <a:off x="838200" y="1905000"/>
            <a:ext cx="39274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contenido"/>
          <p:cNvSpPr>
            <a:spLocks noGrp="1"/>
          </p:cNvSpPr>
          <p:nvPr>
            <p:ph sz="half" idx="2"/>
          </p:nvPr>
        </p:nvSpPr>
        <p:spPr>
          <a:xfrm>
            <a:off x="4918075" y="1905000"/>
            <a:ext cx="39274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Rectangle 11">
            <a:extLst>
              <a:ext uri="{FF2B5EF4-FFF2-40B4-BE49-F238E27FC236}">
                <a16:creationId xmlns:a16="http://schemas.microsoft.com/office/drawing/2014/main" id="{2AF65A83-8C84-41DF-B9DF-D65B95A2C9F5}"/>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12">
            <a:extLst>
              <a:ext uri="{FF2B5EF4-FFF2-40B4-BE49-F238E27FC236}">
                <a16:creationId xmlns:a16="http://schemas.microsoft.com/office/drawing/2014/main" id="{7077DEF0-A90D-41E6-9B25-B1541B671CEF}"/>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13">
            <a:extLst>
              <a:ext uri="{FF2B5EF4-FFF2-40B4-BE49-F238E27FC236}">
                <a16:creationId xmlns:a16="http://schemas.microsoft.com/office/drawing/2014/main" id="{47B57999-3751-43E8-94F9-EE77E88EFD30}"/>
              </a:ext>
            </a:extLst>
          </p:cNvPr>
          <p:cNvSpPr>
            <a:spLocks noGrp="1" noChangeArrowheads="1"/>
          </p:cNvSpPr>
          <p:nvPr>
            <p:ph type="sldNum" sz="quarter" idx="12"/>
          </p:nvPr>
        </p:nvSpPr>
        <p:spPr>
          <a:ln/>
        </p:spPr>
        <p:txBody>
          <a:bodyPr/>
          <a:lstStyle>
            <a:lvl1pPr>
              <a:defRPr/>
            </a:lvl1pPr>
          </a:lstStyle>
          <a:p>
            <a:pPr>
              <a:defRPr/>
            </a:pPr>
            <a:fld id="{B1BACE31-483C-419F-BF37-E1855A56AE4C}" type="slidenum">
              <a:rPr lang="es-ES" altLang="es-PE"/>
              <a:pPr>
                <a:defRPr/>
              </a:pPr>
              <a:t>‹Nº›</a:t>
            </a:fld>
            <a:endParaRPr lang="es-ES" altLang="es-PE"/>
          </a:p>
        </p:txBody>
      </p:sp>
    </p:spTree>
    <p:extLst>
      <p:ext uri="{BB962C8B-B14F-4D97-AF65-F5344CB8AC3E}">
        <p14:creationId xmlns:p14="http://schemas.microsoft.com/office/powerpoint/2010/main" val="166247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Rectangle 11">
            <a:extLst>
              <a:ext uri="{FF2B5EF4-FFF2-40B4-BE49-F238E27FC236}">
                <a16:creationId xmlns:a16="http://schemas.microsoft.com/office/drawing/2014/main" id="{B4D8D897-803C-4331-A3A2-F2AAF23D9024}"/>
              </a:ext>
            </a:extLst>
          </p:cNvPr>
          <p:cNvSpPr>
            <a:spLocks noGrp="1" noChangeArrowheads="1"/>
          </p:cNvSpPr>
          <p:nvPr>
            <p:ph type="dt" sz="half" idx="10"/>
          </p:nvPr>
        </p:nvSpPr>
        <p:spPr>
          <a:ln/>
        </p:spPr>
        <p:txBody>
          <a:bodyPr/>
          <a:lstStyle>
            <a:lvl1pPr>
              <a:defRPr/>
            </a:lvl1pPr>
          </a:lstStyle>
          <a:p>
            <a:pPr>
              <a:defRPr/>
            </a:pPr>
            <a:endParaRPr lang="es-ES"/>
          </a:p>
        </p:txBody>
      </p:sp>
      <p:sp>
        <p:nvSpPr>
          <p:cNvPr id="8" name="Rectangle 12">
            <a:extLst>
              <a:ext uri="{FF2B5EF4-FFF2-40B4-BE49-F238E27FC236}">
                <a16:creationId xmlns:a16="http://schemas.microsoft.com/office/drawing/2014/main" id="{25BCA63B-70D5-444E-9132-089C28EC1230}"/>
              </a:ext>
            </a:extLst>
          </p:cNvPr>
          <p:cNvSpPr>
            <a:spLocks noGrp="1" noChangeArrowheads="1"/>
          </p:cNvSpPr>
          <p:nvPr>
            <p:ph type="ftr" sz="quarter" idx="11"/>
          </p:nvPr>
        </p:nvSpPr>
        <p:spPr>
          <a:ln/>
        </p:spPr>
        <p:txBody>
          <a:bodyPr/>
          <a:lstStyle>
            <a:lvl1pPr>
              <a:defRPr/>
            </a:lvl1pPr>
          </a:lstStyle>
          <a:p>
            <a:pPr>
              <a:defRPr/>
            </a:pPr>
            <a:endParaRPr lang="es-ES"/>
          </a:p>
        </p:txBody>
      </p:sp>
      <p:sp>
        <p:nvSpPr>
          <p:cNvPr id="9" name="Rectangle 13">
            <a:extLst>
              <a:ext uri="{FF2B5EF4-FFF2-40B4-BE49-F238E27FC236}">
                <a16:creationId xmlns:a16="http://schemas.microsoft.com/office/drawing/2014/main" id="{74C18097-82D9-4373-83DD-DC1B82D1D8A9}"/>
              </a:ext>
            </a:extLst>
          </p:cNvPr>
          <p:cNvSpPr>
            <a:spLocks noGrp="1" noChangeArrowheads="1"/>
          </p:cNvSpPr>
          <p:nvPr>
            <p:ph type="sldNum" sz="quarter" idx="12"/>
          </p:nvPr>
        </p:nvSpPr>
        <p:spPr>
          <a:ln/>
        </p:spPr>
        <p:txBody>
          <a:bodyPr/>
          <a:lstStyle>
            <a:lvl1pPr>
              <a:defRPr/>
            </a:lvl1pPr>
          </a:lstStyle>
          <a:p>
            <a:pPr>
              <a:defRPr/>
            </a:pPr>
            <a:fld id="{A42E0628-D298-4575-8B82-1D5A24EA69EA}" type="slidenum">
              <a:rPr lang="es-ES" altLang="es-PE"/>
              <a:pPr>
                <a:defRPr/>
              </a:pPr>
              <a:t>‹Nº›</a:t>
            </a:fld>
            <a:endParaRPr lang="es-ES" altLang="es-PE"/>
          </a:p>
        </p:txBody>
      </p:sp>
    </p:spTree>
    <p:extLst>
      <p:ext uri="{BB962C8B-B14F-4D97-AF65-F5344CB8AC3E}">
        <p14:creationId xmlns:p14="http://schemas.microsoft.com/office/powerpoint/2010/main" val="216696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Rectangle 11">
            <a:extLst>
              <a:ext uri="{FF2B5EF4-FFF2-40B4-BE49-F238E27FC236}">
                <a16:creationId xmlns:a16="http://schemas.microsoft.com/office/drawing/2014/main" id="{4F13F3A2-3528-4E98-8DDD-0A64CC2A42B6}"/>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12">
            <a:extLst>
              <a:ext uri="{FF2B5EF4-FFF2-40B4-BE49-F238E27FC236}">
                <a16:creationId xmlns:a16="http://schemas.microsoft.com/office/drawing/2014/main" id="{66066C0B-1C67-4913-8F6D-81C9526995ED}"/>
              </a:ext>
            </a:extLst>
          </p:cNvPr>
          <p:cNvSpPr>
            <a:spLocks noGrp="1" noChangeArrowheads="1"/>
          </p:cNvSpPr>
          <p:nvPr>
            <p:ph type="ftr" sz="quarter" idx="11"/>
          </p:nvPr>
        </p:nvSpPr>
        <p:spPr>
          <a:ln/>
        </p:spPr>
        <p:txBody>
          <a:bodyPr/>
          <a:lstStyle>
            <a:lvl1pPr>
              <a:defRPr/>
            </a:lvl1pPr>
          </a:lstStyle>
          <a:p>
            <a:pPr>
              <a:defRPr/>
            </a:pPr>
            <a:endParaRPr lang="es-ES"/>
          </a:p>
        </p:txBody>
      </p:sp>
      <p:sp>
        <p:nvSpPr>
          <p:cNvPr id="5" name="Rectangle 13">
            <a:extLst>
              <a:ext uri="{FF2B5EF4-FFF2-40B4-BE49-F238E27FC236}">
                <a16:creationId xmlns:a16="http://schemas.microsoft.com/office/drawing/2014/main" id="{E6AD683E-B729-4EC9-8C80-664507A3BA51}"/>
              </a:ext>
            </a:extLst>
          </p:cNvPr>
          <p:cNvSpPr>
            <a:spLocks noGrp="1" noChangeArrowheads="1"/>
          </p:cNvSpPr>
          <p:nvPr>
            <p:ph type="sldNum" sz="quarter" idx="12"/>
          </p:nvPr>
        </p:nvSpPr>
        <p:spPr>
          <a:ln/>
        </p:spPr>
        <p:txBody>
          <a:bodyPr/>
          <a:lstStyle>
            <a:lvl1pPr>
              <a:defRPr/>
            </a:lvl1pPr>
          </a:lstStyle>
          <a:p>
            <a:pPr>
              <a:defRPr/>
            </a:pPr>
            <a:fld id="{2F066C7A-B052-4606-A286-104BE5AC9461}" type="slidenum">
              <a:rPr lang="es-ES" altLang="es-PE"/>
              <a:pPr>
                <a:defRPr/>
              </a:pPr>
              <a:t>‹Nº›</a:t>
            </a:fld>
            <a:endParaRPr lang="es-ES" altLang="es-PE"/>
          </a:p>
        </p:txBody>
      </p:sp>
    </p:spTree>
    <p:extLst>
      <p:ext uri="{BB962C8B-B14F-4D97-AF65-F5344CB8AC3E}">
        <p14:creationId xmlns:p14="http://schemas.microsoft.com/office/powerpoint/2010/main" val="104100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7418B950-CFC9-44EF-8B00-9916F11C3049}"/>
              </a:ext>
            </a:extLst>
          </p:cNvPr>
          <p:cNvSpPr>
            <a:spLocks noGrp="1" noChangeArrowheads="1"/>
          </p:cNvSpPr>
          <p:nvPr>
            <p:ph type="dt" sz="half" idx="10"/>
          </p:nvPr>
        </p:nvSpPr>
        <p:spPr>
          <a:ln/>
        </p:spPr>
        <p:txBody>
          <a:bodyPr/>
          <a:lstStyle>
            <a:lvl1pPr>
              <a:defRPr/>
            </a:lvl1pPr>
          </a:lstStyle>
          <a:p>
            <a:pPr>
              <a:defRPr/>
            </a:pPr>
            <a:endParaRPr lang="es-ES"/>
          </a:p>
        </p:txBody>
      </p:sp>
      <p:sp>
        <p:nvSpPr>
          <p:cNvPr id="3" name="Rectangle 12">
            <a:extLst>
              <a:ext uri="{FF2B5EF4-FFF2-40B4-BE49-F238E27FC236}">
                <a16:creationId xmlns:a16="http://schemas.microsoft.com/office/drawing/2014/main" id="{A4871C2C-CAA6-4143-924C-2CF5E2757AC0}"/>
              </a:ext>
            </a:extLst>
          </p:cNvPr>
          <p:cNvSpPr>
            <a:spLocks noGrp="1" noChangeArrowheads="1"/>
          </p:cNvSpPr>
          <p:nvPr>
            <p:ph type="ftr" sz="quarter" idx="11"/>
          </p:nvPr>
        </p:nvSpPr>
        <p:spPr>
          <a:ln/>
        </p:spPr>
        <p:txBody>
          <a:bodyPr/>
          <a:lstStyle>
            <a:lvl1pPr>
              <a:defRPr/>
            </a:lvl1pPr>
          </a:lstStyle>
          <a:p>
            <a:pPr>
              <a:defRPr/>
            </a:pPr>
            <a:endParaRPr lang="es-ES"/>
          </a:p>
        </p:txBody>
      </p:sp>
      <p:sp>
        <p:nvSpPr>
          <p:cNvPr id="4" name="Rectangle 13">
            <a:extLst>
              <a:ext uri="{FF2B5EF4-FFF2-40B4-BE49-F238E27FC236}">
                <a16:creationId xmlns:a16="http://schemas.microsoft.com/office/drawing/2014/main" id="{2A063F57-9A02-4A2C-BBEA-53F8BF477843}"/>
              </a:ext>
            </a:extLst>
          </p:cNvPr>
          <p:cNvSpPr>
            <a:spLocks noGrp="1" noChangeArrowheads="1"/>
          </p:cNvSpPr>
          <p:nvPr>
            <p:ph type="sldNum" sz="quarter" idx="12"/>
          </p:nvPr>
        </p:nvSpPr>
        <p:spPr>
          <a:ln/>
        </p:spPr>
        <p:txBody>
          <a:bodyPr/>
          <a:lstStyle>
            <a:lvl1pPr>
              <a:defRPr/>
            </a:lvl1pPr>
          </a:lstStyle>
          <a:p>
            <a:pPr>
              <a:defRPr/>
            </a:pPr>
            <a:fld id="{48F2A5A5-2E64-4648-B9C9-AD57BFF1C7C3}" type="slidenum">
              <a:rPr lang="es-ES" altLang="es-PE"/>
              <a:pPr>
                <a:defRPr/>
              </a:pPr>
              <a:t>‹Nº›</a:t>
            </a:fld>
            <a:endParaRPr lang="es-ES" altLang="es-PE"/>
          </a:p>
        </p:txBody>
      </p:sp>
    </p:spTree>
    <p:extLst>
      <p:ext uri="{BB962C8B-B14F-4D97-AF65-F5344CB8AC3E}">
        <p14:creationId xmlns:p14="http://schemas.microsoft.com/office/powerpoint/2010/main" val="192269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1">
            <a:extLst>
              <a:ext uri="{FF2B5EF4-FFF2-40B4-BE49-F238E27FC236}">
                <a16:creationId xmlns:a16="http://schemas.microsoft.com/office/drawing/2014/main" id="{18F4D985-D840-4623-83C9-72EB543A7F0E}"/>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12">
            <a:extLst>
              <a:ext uri="{FF2B5EF4-FFF2-40B4-BE49-F238E27FC236}">
                <a16:creationId xmlns:a16="http://schemas.microsoft.com/office/drawing/2014/main" id="{9850C1EB-9E96-4272-9FE7-A6B403850B32}"/>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13">
            <a:extLst>
              <a:ext uri="{FF2B5EF4-FFF2-40B4-BE49-F238E27FC236}">
                <a16:creationId xmlns:a16="http://schemas.microsoft.com/office/drawing/2014/main" id="{B7C1E143-0ED6-4B54-8094-DBEE9A942306}"/>
              </a:ext>
            </a:extLst>
          </p:cNvPr>
          <p:cNvSpPr>
            <a:spLocks noGrp="1" noChangeArrowheads="1"/>
          </p:cNvSpPr>
          <p:nvPr>
            <p:ph type="sldNum" sz="quarter" idx="12"/>
          </p:nvPr>
        </p:nvSpPr>
        <p:spPr>
          <a:ln/>
        </p:spPr>
        <p:txBody>
          <a:bodyPr/>
          <a:lstStyle>
            <a:lvl1pPr>
              <a:defRPr/>
            </a:lvl1pPr>
          </a:lstStyle>
          <a:p>
            <a:pPr>
              <a:defRPr/>
            </a:pPr>
            <a:fld id="{383EAAC3-E707-45B5-B1D7-79FF390848CC}" type="slidenum">
              <a:rPr lang="es-ES" altLang="es-PE"/>
              <a:pPr>
                <a:defRPr/>
              </a:pPr>
              <a:t>‹Nº›</a:t>
            </a:fld>
            <a:endParaRPr lang="es-ES" altLang="es-PE"/>
          </a:p>
        </p:txBody>
      </p:sp>
    </p:spTree>
    <p:extLst>
      <p:ext uri="{BB962C8B-B14F-4D97-AF65-F5344CB8AC3E}">
        <p14:creationId xmlns:p14="http://schemas.microsoft.com/office/powerpoint/2010/main" val="4221517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PE"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1">
            <a:extLst>
              <a:ext uri="{FF2B5EF4-FFF2-40B4-BE49-F238E27FC236}">
                <a16:creationId xmlns:a16="http://schemas.microsoft.com/office/drawing/2014/main" id="{64821D65-8A7E-4EA4-909A-A43B319637C7}"/>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12">
            <a:extLst>
              <a:ext uri="{FF2B5EF4-FFF2-40B4-BE49-F238E27FC236}">
                <a16:creationId xmlns:a16="http://schemas.microsoft.com/office/drawing/2014/main" id="{7F0A01E8-947A-4BEE-9E18-F03833339C6C}"/>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13">
            <a:extLst>
              <a:ext uri="{FF2B5EF4-FFF2-40B4-BE49-F238E27FC236}">
                <a16:creationId xmlns:a16="http://schemas.microsoft.com/office/drawing/2014/main" id="{29D6D862-DA13-44DA-9520-630B097610C7}"/>
              </a:ext>
            </a:extLst>
          </p:cNvPr>
          <p:cNvSpPr>
            <a:spLocks noGrp="1" noChangeArrowheads="1"/>
          </p:cNvSpPr>
          <p:nvPr>
            <p:ph type="sldNum" sz="quarter" idx="12"/>
          </p:nvPr>
        </p:nvSpPr>
        <p:spPr>
          <a:ln/>
        </p:spPr>
        <p:txBody>
          <a:bodyPr/>
          <a:lstStyle>
            <a:lvl1pPr>
              <a:defRPr/>
            </a:lvl1pPr>
          </a:lstStyle>
          <a:p>
            <a:pPr>
              <a:defRPr/>
            </a:pPr>
            <a:fld id="{319FF267-C261-4027-80CE-D0F8E3A71864}" type="slidenum">
              <a:rPr lang="es-ES" altLang="es-PE"/>
              <a:pPr>
                <a:defRPr/>
              </a:pPr>
              <a:t>‹Nº›</a:t>
            </a:fld>
            <a:endParaRPr lang="es-ES" altLang="es-PE"/>
          </a:p>
        </p:txBody>
      </p:sp>
    </p:spTree>
    <p:extLst>
      <p:ext uri="{BB962C8B-B14F-4D97-AF65-F5344CB8AC3E}">
        <p14:creationId xmlns:p14="http://schemas.microsoft.com/office/powerpoint/2010/main" val="2932031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accent2"/>
            </a:gs>
          </a:gsLst>
          <a:lin ang="540000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83F5AA72-1164-4744-B866-0DFF09408441}"/>
              </a:ext>
            </a:extLst>
          </p:cNvPr>
          <p:cNvGrpSpPr>
            <a:grpSpLocks/>
          </p:cNvGrpSpPr>
          <p:nvPr/>
        </p:nvGrpSpPr>
        <p:grpSpPr bwMode="auto">
          <a:xfrm>
            <a:off x="319088" y="1828800"/>
            <a:ext cx="8824912" cy="5029200"/>
            <a:chOff x="201" y="1152"/>
            <a:chExt cx="5559" cy="3168"/>
          </a:xfrm>
        </p:grpSpPr>
        <p:sp>
          <p:nvSpPr>
            <p:cNvPr id="1032" name="Freeform 3">
              <a:extLst>
                <a:ext uri="{FF2B5EF4-FFF2-40B4-BE49-F238E27FC236}">
                  <a16:creationId xmlns:a16="http://schemas.microsoft.com/office/drawing/2014/main" id="{B9B42362-CAD1-4468-BC75-0FC0CCC319D1}"/>
                </a:ext>
              </a:extLst>
            </p:cNvPr>
            <p:cNvSpPr>
              <a:spLocks/>
            </p:cNvSpPr>
            <p:nvPr/>
          </p:nvSpPr>
          <p:spPr bwMode="ltGray">
            <a:xfrm>
              <a:off x="528" y="2909"/>
              <a:ext cx="5232" cy="1411"/>
            </a:xfrm>
            <a:custGeom>
              <a:avLst/>
              <a:gdLst>
                <a:gd name="T0" fmla="*/ 0 w 4897"/>
                <a:gd name="T1" fmla="*/ 0 h 2182"/>
                <a:gd name="T2" fmla="*/ 0 w 4897"/>
                <a:gd name="T3" fmla="*/ 43 h 2182"/>
                <a:gd name="T4" fmla="*/ 8883 w 4897"/>
                <a:gd name="T5" fmla="*/ 43 h 2182"/>
                <a:gd name="T6" fmla="*/ 8883 w 4897"/>
                <a:gd name="T7" fmla="*/ 0 h 2182"/>
                <a:gd name="T8" fmla="*/ 0 w 4897"/>
                <a:gd name="T9" fmla="*/ 0 h 2182"/>
                <a:gd name="T10" fmla="*/ 0 w 4897"/>
                <a:gd name="T11" fmla="*/ 0 h 2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97" h="2182">
                  <a:moveTo>
                    <a:pt x="0" y="0"/>
                  </a:moveTo>
                  <a:lnTo>
                    <a:pt x="0" y="2182"/>
                  </a:lnTo>
                  <a:lnTo>
                    <a:pt x="4897" y="2182"/>
                  </a:lnTo>
                  <a:lnTo>
                    <a:pt x="4897" y="0"/>
                  </a:lnTo>
                  <a:lnTo>
                    <a:pt x="0" y="0"/>
                  </a:lnTo>
                  <a:close/>
                </a:path>
              </a:pathLst>
            </a:custGeom>
            <a:solidFill>
              <a:schemeClr val="bg2">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033" name="Freeform 4">
              <a:extLst>
                <a:ext uri="{FF2B5EF4-FFF2-40B4-BE49-F238E27FC236}">
                  <a16:creationId xmlns:a16="http://schemas.microsoft.com/office/drawing/2014/main" id="{41473199-0C1E-46C7-B699-DBE53B02B5E7}"/>
                </a:ext>
              </a:extLst>
            </p:cNvPr>
            <p:cNvSpPr>
              <a:spLocks/>
            </p:cNvSpPr>
            <p:nvPr/>
          </p:nvSpPr>
          <p:spPr bwMode="ltGray">
            <a:xfrm>
              <a:off x="210" y="1152"/>
              <a:ext cx="5550" cy="3168"/>
            </a:xfrm>
            <a:custGeom>
              <a:avLst/>
              <a:gdLst>
                <a:gd name="T0" fmla="*/ 330 w 5550"/>
                <a:gd name="T1" fmla="*/ 1764 h 3168"/>
                <a:gd name="T2" fmla="*/ 0 w 5550"/>
                <a:gd name="T3" fmla="*/ 1764 h 3168"/>
                <a:gd name="T4" fmla="*/ 0 w 5550"/>
                <a:gd name="T5" fmla="*/ 3168 h 3168"/>
                <a:gd name="T6" fmla="*/ 5550 w 5550"/>
                <a:gd name="T7" fmla="*/ 3168 h 3168"/>
                <a:gd name="T8" fmla="*/ 5550 w 5550"/>
                <a:gd name="T9" fmla="*/ 0 h 3168"/>
                <a:gd name="T10" fmla="*/ 330 w 5550"/>
                <a:gd name="T11" fmla="*/ 0 h 3168"/>
                <a:gd name="T12" fmla="*/ 330 w 5550"/>
                <a:gd name="T13" fmla="*/ 1764 h 31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50" h="3168">
                  <a:moveTo>
                    <a:pt x="330" y="1764"/>
                  </a:moveTo>
                  <a:lnTo>
                    <a:pt x="0" y="1764"/>
                  </a:lnTo>
                  <a:lnTo>
                    <a:pt x="0" y="3168"/>
                  </a:lnTo>
                  <a:lnTo>
                    <a:pt x="5550" y="3168"/>
                  </a:lnTo>
                  <a:lnTo>
                    <a:pt x="5550" y="0"/>
                  </a:lnTo>
                  <a:lnTo>
                    <a:pt x="330" y="0"/>
                  </a:lnTo>
                  <a:lnTo>
                    <a:pt x="330" y="1764"/>
                  </a:lnTo>
                  <a:close/>
                </a:path>
              </a:pathLst>
            </a:custGeom>
            <a:solidFill>
              <a:schemeClr val="bg2">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034" name="Freeform 5">
              <a:extLst>
                <a:ext uri="{FF2B5EF4-FFF2-40B4-BE49-F238E27FC236}">
                  <a16:creationId xmlns:a16="http://schemas.microsoft.com/office/drawing/2014/main" id="{2E589F1E-85AB-4284-9138-8178463C6880}"/>
                </a:ext>
              </a:extLst>
            </p:cNvPr>
            <p:cNvSpPr>
              <a:spLocks/>
            </p:cNvSpPr>
            <p:nvPr/>
          </p:nvSpPr>
          <p:spPr bwMode="ltGray">
            <a:xfrm>
              <a:off x="528" y="2932"/>
              <a:ext cx="5232" cy="1388"/>
            </a:xfrm>
            <a:custGeom>
              <a:avLst/>
              <a:gdLst>
                <a:gd name="T0" fmla="*/ 0 w 4897"/>
                <a:gd name="T1" fmla="*/ 0 h 2182"/>
                <a:gd name="T2" fmla="*/ 0 w 4897"/>
                <a:gd name="T3" fmla="*/ 38 h 2182"/>
                <a:gd name="T4" fmla="*/ 8883 w 4897"/>
                <a:gd name="T5" fmla="*/ 38 h 2182"/>
                <a:gd name="T6" fmla="*/ 8883 w 4897"/>
                <a:gd name="T7" fmla="*/ 0 h 2182"/>
                <a:gd name="T8" fmla="*/ 0 w 4897"/>
                <a:gd name="T9" fmla="*/ 0 h 2182"/>
                <a:gd name="T10" fmla="*/ 0 w 4897"/>
                <a:gd name="T11" fmla="*/ 0 h 2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97" h="2182">
                  <a:moveTo>
                    <a:pt x="0" y="0"/>
                  </a:moveTo>
                  <a:lnTo>
                    <a:pt x="0" y="2182"/>
                  </a:lnTo>
                  <a:lnTo>
                    <a:pt x="4897" y="2182"/>
                  </a:lnTo>
                  <a:lnTo>
                    <a:pt x="4897" y="0"/>
                  </a:lnTo>
                  <a:lnTo>
                    <a:pt x="0" y="0"/>
                  </a:lnTo>
                  <a:close/>
                </a:path>
              </a:pathLst>
            </a:custGeom>
            <a:solidFill>
              <a:schemeClr val="accent2">
                <a:alpha val="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26982" name="Freeform 6">
              <a:extLst>
                <a:ext uri="{FF2B5EF4-FFF2-40B4-BE49-F238E27FC236}">
                  <a16:creationId xmlns:a16="http://schemas.microsoft.com/office/drawing/2014/main" id="{2013DABA-3052-41C2-A0B0-194DE1D2CCCE}"/>
                </a:ext>
              </a:extLst>
            </p:cNvPr>
            <p:cNvSpPr>
              <a:spLocks/>
            </p:cNvSpPr>
            <p:nvPr/>
          </p:nvSpPr>
          <p:spPr bwMode="ltGray">
            <a:xfrm>
              <a:off x="528" y="1152"/>
              <a:ext cx="4607"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eaLnBrk="1" hangingPunct="1">
                <a:defRPr/>
              </a:pPr>
              <a:endParaRPr lang="es-PE">
                <a:latin typeface="Arial" charset="0"/>
              </a:endParaRPr>
            </a:p>
          </p:txBody>
        </p:sp>
        <p:sp>
          <p:nvSpPr>
            <p:cNvPr id="126983" name="Freeform 7">
              <a:extLst>
                <a:ext uri="{FF2B5EF4-FFF2-40B4-BE49-F238E27FC236}">
                  <a16:creationId xmlns:a16="http://schemas.microsoft.com/office/drawing/2014/main" id="{5BEB135A-C5E5-49E2-8BE8-2326E1424FC2}"/>
                </a:ext>
              </a:extLst>
            </p:cNvPr>
            <p:cNvSpPr>
              <a:spLocks/>
            </p:cNvSpPr>
            <p:nvPr/>
          </p:nvSpPr>
          <p:spPr bwMode="ltGray">
            <a:xfrm>
              <a:off x="528" y="1152"/>
              <a:ext cx="29" cy="1785"/>
            </a:xfrm>
            <a:custGeom>
              <a:avLst/>
              <a:gdLst/>
              <a:ahLst/>
              <a:cxnLst>
                <a:cxn ang="0">
                  <a:pos x="0" y="0"/>
                </a:cxn>
                <a:cxn ang="0">
                  <a:pos x="0" y="2161"/>
                </a:cxn>
                <a:cxn ang="0">
                  <a:pos x="29" y="2161"/>
                </a:cxn>
                <a:cxn ang="0">
                  <a:pos x="27" y="27"/>
                </a:cxn>
                <a:cxn ang="0">
                  <a:pos x="0" y="0"/>
                </a:cxn>
                <a:cxn ang="0">
                  <a:pos x="0" y="0"/>
                </a:cxn>
              </a:cxnLst>
              <a:rect l="0" t="0" r="r" b="b"/>
              <a:pathLst>
                <a:path w="29" h="2161">
                  <a:moveTo>
                    <a:pt x="0" y="0"/>
                  </a:moveTo>
                  <a:lnTo>
                    <a:pt x="0" y="2161"/>
                  </a:lnTo>
                  <a:lnTo>
                    <a:pt x="29" y="2161"/>
                  </a:lnTo>
                  <a:lnTo>
                    <a:pt x="27" y="27"/>
                  </a:lnTo>
                  <a:lnTo>
                    <a:pt x="0" y="0"/>
                  </a:lnTo>
                  <a:lnTo>
                    <a:pt x="0" y="0"/>
                  </a:lnTo>
                  <a:close/>
                </a:path>
              </a:pathLst>
            </a:custGeom>
            <a:gradFill rotWithShape="1">
              <a:gsLst>
                <a:gs pos="0">
                  <a:schemeClr val="bg2">
                    <a:gamma/>
                    <a:tint val="87843"/>
                    <a:invGamma/>
                  </a:schemeClr>
                </a:gs>
                <a:gs pos="100000">
                  <a:schemeClr val="bg2"/>
                </a:gs>
              </a:gsLst>
              <a:lin ang="5400000" scaled="1"/>
            </a:gradFill>
            <a:ln w="9525" cap="flat" cmpd="sng">
              <a:noFill/>
              <a:prstDash val="solid"/>
              <a:round/>
              <a:headEnd type="none" w="med" len="med"/>
              <a:tailEnd type="none" w="med" len="med"/>
            </a:ln>
            <a:effectLst/>
          </p:spPr>
          <p:txBody>
            <a:bodyPr/>
            <a:lstStyle/>
            <a:p>
              <a:pPr eaLnBrk="1" hangingPunct="1">
                <a:defRPr/>
              </a:pPr>
              <a:endParaRPr lang="es-PE">
                <a:latin typeface="Arial" charset="0"/>
              </a:endParaRPr>
            </a:p>
          </p:txBody>
        </p:sp>
        <p:sp>
          <p:nvSpPr>
            <p:cNvPr id="126984" name="Freeform 8">
              <a:extLst>
                <a:ext uri="{FF2B5EF4-FFF2-40B4-BE49-F238E27FC236}">
                  <a16:creationId xmlns:a16="http://schemas.microsoft.com/office/drawing/2014/main" id="{1B98B742-E4B1-4E83-B81F-4B0AC09798A3}"/>
                </a:ext>
              </a:extLst>
            </p:cNvPr>
            <p:cNvSpPr>
              <a:spLocks/>
            </p:cNvSpPr>
            <p:nvPr/>
          </p:nvSpPr>
          <p:spPr bwMode="ltGray">
            <a:xfrm>
              <a:off x="527" y="2904"/>
              <a:ext cx="29" cy="1416"/>
            </a:xfrm>
            <a:custGeom>
              <a:avLst/>
              <a:gdLst/>
              <a:ahLst/>
              <a:cxnLst>
                <a:cxn ang="0">
                  <a:pos x="0" y="1416"/>
                </a:cxn>
                <a:cxn ang="0">
                  <a:pos x="29" y="1416"/>
                </a:cxn>
                <a:cxn ang="0">
                  <a:pos x="28" y="24"/>
                </a:cxn>
                <a:cxn ang="0">
                  <a:pos x="0" y="0"/>
                </a:cxn>
                <a:cxn ang="0">
                  <a:pos x="0" y="1416"/>
                </a:cxn>
              </a:cxnLst>
              <a:rect l="0" t="0" r="r" b="b"/>
              <a:pathLst>
                <a:path w="29" h="1416">
                  <a:moveTo>
                    <a:pt x="0" y="1416"/>
                  </a:moveTo>
                  <a:lnTo>
                    <a:pt x="29" y="1416"/>
                  </a:lnTo>
                  <a:lnTo>
                    <a:pt x="28" y="24"/>
                  </a:lnTo>
                  <a:lnTo>
                    <a:pt x="0" y="0"/>
                  </a:lnTo>
                  <a:lnTo>
                    <a:pt x="0" y="1416"/>
                  </a:lnTo>
                  <a:close/>
                </a:path>
              </a:pathLst>
            </a:custGeom>
            <a:gradFill rotWithShape="1">
              <a:gsLst>
                <a:gs pos="0">
                  <a:schemeClr val="bg2">
                    <a:gamma/>
                    <a:tint val="87843"/>
                    <a:invGamma/>
                  </a:schemeClr>
                </a:gs>
                <a:gs pos="100000">
                  <a:schemeClr val="bg2">
                    <a:alpha val="0"/>
                  </a:schemeClr>
                </a:gs>
              </a:gsLst>
              <a:lin ang="5400000" scaled="1"/>
            </a:gradFill>
            <a:ln w="9525" cap="flat" cmpd="sng">
              <a:noFill/>
              <a:prstDash val="solid"/>
              <a:round/>
              <a:headEnd type="none" w="med" len="med"/>
              <a:tailEnd type="none" w="med" len="med"/>
            </a:ln>
            <a:effectLst/>
          </p:spPr>
          <p:txBody>
            <a:bodyPr/>
            <a:lstStyle/>
            <a:p>
              <a:pPr eaLnBrk="1" hangingPunct="1">
                <a:defRPr/>
              </a:pPr>
              <a:endParaRPr lang="es-PE">
                <a:latin typeface="Arial" charset="0"/>
              </a:endParaRPr>
            </a:p>
          </p:txBody>
        </p:sp>
        <p:sp>
          <p:nvSpPr>
            <p:cNvPr id="126985" name="Freeform 9">
              <a:extLst>
                <a:ext uri="{FF2B5EF4-FFF2-40B4-BE49-F238E27FC236}">
                  <a16:creationId xmlns:a16="http://schemas.microsoft.com/office/drawing/2014/main" id="{8D8B5BC4-E633-48AA-BFDF-7A0848FB8B2D}"/>
                </a:ext>
              </a:extLst>
            </p:cNvPr>
            <p:cNvSpPr>
              <a:spLocks/>
            </p:cNvSpPr>
            <p:nvPr/>
          </p:nvSpPr>
          <p:spPr bwMode="ltGray">
            <a:xfrm>
              <a:off x="201" y="2904"/>
              <a:ext cx="2879"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eaLnBrk="1" hangingPunct="1">
                <a:defRPr/>
              </a:pPr>
              <a:endParaRPr lang="es-PE">
                <a:latin typeface="Arial" charset="0"/>
              </a:endParaRPr>
            </a:p>
          </p:txBody>
        </p:sp>
        <p:sp>
          <p:nvSpPr>
            <p:cNvPr id="126986" name="Freeform 10">
              <a:extLst>
                <a:ext uri="{FF2B5EF4-FFF2-40B4-BE49-F238E27FC236}">
                  <a16:creationId xmlns:a16="http://schemas.microsoft.com/office/drawing/2014/main" id="{0A42247B-A8E3-48D1-83C4-3654DDF1D9AE}"/>
                </a:ext>
              </a:extLst>
            </p:cNvPr>
            <p:cNvSpPr>
              <a:spLocks/>
            </p:cNvSpPr>
            <p:nvPr/>
          </p:nvSpPr>
          <p:spPr bwMode="ltGray">
            <a:xfrm>
              <a:off x="201" y="2904"/>
              <a:ext cx="30" cy="1416"/>
            </a:xfrm>
            <a:custGeom>
              <a:avLst/>
              <a:gdLst/>
              <a:ahLst/>
              <a:cxnLst>
                <a:cxn ang="0">
                  <a:pos x="0" y="0"/>
                </a:cxn>
                <a:cxn ang="0">
                  <a:pos x="0" y="1416"/>
                </a:cxn>
                <a:cxn ang="0">
                  <a:pos x="29" y="1416"/>
                </a:cxn>
                <a:cxn ang="0">
                  <a:pos x="30" y="27"/>
                </a:cxn>
                <a:cxn ang="0">
                  <a:pos x="0" y="0"/>
                </a:cxn>
                <a:cxn ang="0">
                  <a:pos x="0" y="0"/>
                </a:cxn>
              </a:cxnLst>
              <a:rect l="0" t="0" r="r" b="b"/>
              <a:pathLst>
                <a:path w="30" h="1416">
                  <a:moveTo>
                    <a:pt x="0" y="0"/>
                  </a:moveTo>
                  <a:lnTo>
                    <a:pt x="0" y="1416"/>
                  </a:lnTo>
                  <a:lnTo>
                    <a:pt x="29" y="1416"/>
                  </a:lnTo>
                  <a:lnTo>
                    <a:pt x="30" y="27"/>
                  </a:lnTo>
                  <a:lnTo>
                    <a:pt x="0" y="0"/>
                  </a:lnTo>
                  <a:lnTo>
                    <a:pt x="0" y="0"/>
                  </a:lnTo>
                  <a:close/>
                </a:path>
              </a:pathLst>
            </a:custGeom>
            <a:gradFill rotWithShape="1">
              <a:gsLst>
                <a:gs pos="0">
                  <a:schemeClr val="bg2">
                    <a:gamma/>
                    <a:tint val="87843"/>
                    <a:invGamma/>
                  </a:schemeClr>
                </a:gs>
                <a:gs pos="100000">
                  <a:schemeClr val="bg2">
                    <a:alpha val="10001"/>
                  </a:schemeClr>
                </a:gs>
              </a:gsLst>
              <a:lin ang="5400000" scaled="1"/>
            </a:gradFill>
            <a:ln w="9525" cap="flat" cmpd="sng">
              <a:noFill/>
              <a:prstDash val="solid"/>
              <a:round/>
              <a:headEnd type="none" w="med" len="med"/>
              <a:tailEnd type="none" w="med" len="med"/>
            </a:ln>
            <a:effectLst/>
          </p:spPr>
          <p:txBody>
            <a:bodyPr/>
            <a:lstStyle/>
            <a:p>
              <a:pPr eaLnBrk="1" hangingPunct="1">
                <a:defRPr/>
              </a:pPr>
              <a:endParaRPr lang="es-PE">
                <a:latin typeface="Arial" charset="0"/>
              </a:endParaRPr>
            </a:p>
          </p:txBody>
        </p:sp>
      </p:grpSp>
      <p:sp>
        <p:nvSpPr>
          <p:cNvPr id="126987" name="Rectangle 11">
            <a:extLst>
              <a:ext uri="{FF2B5EF4-FFF2-40B4-BE49-F238E27FC236}">
                <a16:creationId xmlns:a16="http://schemas.microsoft.com/office/drawing/2014/main" id="{37A07FF4-9A5F-4B09-B637-51371252B690}"/>
              </a:ext>
            </a:extLst>
          </p:cNvPr>
          <p:cNvSpPr>
            <a:spLocks noGrp="1" noChangeArrowheads="1"/>
          </p:cNvSpPr>
          <p:nvPr>
            <p:ph type="dt" sz="half" idx="2"/>
          </p:nvPr>
        </p:nvSpPr>
        <p:spPr bwMode="auto">
          <a:xfrm>
            <a:off x="838200" y="6245225"/>
            <a:ext cx="19018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effectLst>
                  <a:outerShdw blurRad="38100" dist="38100" dir="2700000" algn="tl">
                    <a:srgbClr val="000000"/>
                  </a:outerShdw>
                </a:effectLst>
                <a:latin typeface="Arial" charset="0"/>
              </a:defRPr>
            </a:lvl1pPr>
          </a:lstStyle>
          <a:p>
            <a:pPr>
              <a:defRPr/>
            </a:pPr>
            <a:endParaRPr lang="es-ES"/>
          </a:p>
        </p:txBody>
      </p:sp>
      <p:sp>
        <p:nvSpPr>
          <p:cNvPr id="126988" name="Rectangle 12">
            <a:extLst>
              <a:ext uri="{FF2B5EF4-FFF2-40B4-BE49-F238E27FC236}">
                <a16:creationId xmlns:a16="http://schemas.microsoft.com/office/drawing/2014/main" id="{B282D5B8-23A1-4FF4-91FC-DED44B45416C}"/>
              </a:ext>
            </a:extLst>
          </p:cNvPr>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effectLst>
                  <a:outerShdw blurRad="38100" dist="38100" dir="2700000" algn="tl">
                    <a:srgbClr val="000000"/>
                  </a:outerShdw>
                </a:effectLst>
                <a:latin typeface="Arial" charset="0"/>
              </a:defRPr>
            </a:lvl1pPr>
          </a:lstStyle>
          <a:p>
            <a:pPr>
              <a:defRPr/>
            </a:pPr>
            <a:endParaRPr lang="es-ES"/>
          </a:p>
        </p:txBody>
      </p:sp>
      <p:sp>
        <p:nvSpPr>
          <p:cNvPr id="126989" name="Rectangle 13">
            <a:extLst>
              <a:ext uri="{FF2B5EF4-FFF2-40B4-BE49-F238E27FC236}">
                <a16:creationId xmlns:a16="http://schemas.microsoft.com/office/drawing/2014/main" id="{B4CCE194-4207-41B4-A27F-2230938648D1}"/>
              </a:ext>
            </a:extLst>
          </p:cNvPr>
          <p:cNvSpPr>
            <a:spLocks noGrp="1" noChangeArrowheads="1"/>
          </p:cNvSpPr>
          <p:nvPr>
            <p:ph type="sldNum" sz="quarter" idx="4"/>
          </p:nvPr>
        </p:nvSpPr>
        <p:spPr bwMode="auto">
          <a:xfrm>
            <a:off x="6937375" y="6245225"/>
            <a:ext cx="19018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effectLst>
                  <a:outerShdw blurRad="38100" dist="38100" dir="2700000" algn="tl">
                    <a:srgbClr val="000000"/>
                  </a:outerShdw>
                </a:effectLst>
              </a:defRPr>
            </a:lvl1pPr>
          </a:lstStyle>
          <a:p>
            <a:pPr>
              <a:defRPr/>
            </a:pPr>
            <a:fld id="{821130A1-3E13-456F-84F0-C4EB53A5ABF0}" type="slidenum">
              <a:rPr lang="es-ES" altLang="es-PE"/>
              <a:pPr>
                <a:defRPr/>
              </a:pPr>
              <a:t>‹Nº›</a:t>
            </a:fld>
            <a:endParaRPr lang="es-ES" altLang="es-PE"/>
          </a:p>
        </p:txBody>
      </p:sp>
      <p:sp>
        <p:nvSpPr>
          <p:cNvPr id="126990" name="Rectangle 14">
            <a:extLst>
              <a:ext uri="{FF2B5EF4-FFF2-40B4-BE49-F238E27FC236}">
                <a16:creationId xmlns:a16="http://schemas.microsoft.com/office/drawing/2014/main" id="{FE199C51-83A8-4A80-9342-95AA6C691EA1}"/>
              </a:ext>
            </a:extLst>
          </p:cNvPr>
          <p:cNvSpPr>
            <a:spLocks noGrp="1" noRot="1" noChangeArrowheads="1"/>
          </p:cNvSpPr>
          <p:nvPr>
            <p:ph type="title"/>
          </p:nvPr>
        </p:nvSpPr>
        <p:spPr bwMode="auto">
          <a:xfrm>
            <a:off x="457200" y="244475"/>
            <a:ext cx="8385175" cy="14319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26991" name="Rectangle 15">
            <a:extLst>
              <a:ext uri="{FF2B5EF4-FFF2-40B4-BE49-F238E27FC236}">
                <a16:creationId xmlns:a16="http://schemas.microsoft.com/office/drawing/2014/main" id="{166143AF-B245-499C-B0F3-DBC405395650}"/>
              </a:ext>
            </a:extLst>
          </p:cNvPr>
          <p:cNvSpPr>
            <a:spLocks noGrp="1" noRot="1" noChangeArrowheads="1"/>
          </p:cNvSpPr>
          <p:nvPr>
            <p:ph type="body" idx="1"/>
          </p:nvPr>
        </p:nvSpPr>
        <p:spPr bwMode="auto">
          <a:xfrm>
            <a:off x="838200" y="1905000"/>
            <a:ext cx="800735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 bg1="dk2" tx1="lt1" bg2="dk1" tx2="lt2" accent1="accent1" accent2="accent2" accent3="accent3" accent4="accent4" accent5="accent5" accent6="accent6" hlink="hlink" folHlink="folHlink"/>
  <p:sldLayoutIdLst>
    <p:sldLayoutId id="2147484035" r:id="rId1"/>
    <p:sldLayoutId id="2147484025"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Lst>
  <p:txStyles>
    <p:titleStyle>
      <a:lvl1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2pPr>
      <a:lvl3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3pPr>
      <a:lvl4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4pPr>
      <a:lvl5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5pPr>
      <a:lvl6pPr marL="457200" algn="l" rtl="0" fontAlgn="base">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6pPr>
      <a:lvl7pPr marL="914400" algn="l" rtl="0" fontAlgn="base">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7pPr>
      <a:lvl8pPr marL="1371600" algn="l" rtl="0" fontAlgn="base">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8pPr>
      <a:lvl9pPr marL="1828800" algn="l" rtl="0" fontAlgn="base">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a:extLst>
              <a:ext uri="{FF2B5EF4-FFF2-40B4-BE49-F238E27FC236}">
                <a16:creationId xmlns:a16="http://schemas.microsoft.com/office/drawing/2014/main" id="{A7BF8168-1DC8-48FF-8BF7-200C4C28B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4">
            <a:extLst>
              <a:ext uri="{FF2B5EF4-FFF2-40B4-BE49-F238E27FC236}">
                <a16:creationId xmlns:a16="http://schemas.microsoft.com/office/drawing/2014/main" id="{DF9A0275-C3EB-4B28-B9EF-696182E9792E}"/>
              </a:ext>
            </a:extLst>
          </p:cNvPr>
          <p:cNvSpPr>
            <a:spLocks noChangeArrowheads="1"/>
          </p:cNvSpPr>
          <p:nvPr/>
        </p:nvSpPr>
        <p:spPr bwMode="auto">
          <a:xfrm>
            <a:off x="858838" y="2997200"/>
            <a:ext cx="74263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s-ES" altLang="es-PE">
                <a:solidFill>
                  <a:schemeClr val="tx2"/>
                </a:solidFill>
                <a:latin typeface="Arial Black" panose="020B0A04020102020204" pitchFamily="34" charset="0"/>
              </a:rPr>
              <a:t>SEMINARIO DE INVESTIGACIÓN ECONÓMICA I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a:extLst>
              <a:ext uri="{FF2B5EF4-FFF2-40B4-BE49-F238E27FC236}">
                <a16:creationId xmlns:a16="http://schemas.microsoft.com/office/drawing/2014/main" id="{85AB7208-D3B8-434B-B53D-E90114FE3739}"/>
              </a:ext>
            </a:extLst>
          </p:cNvPr>
          <p:cNvSpPr>
            <a:spLocks noGrp="1" noRot="1" noChangeArrowheads="1"/>
          </p:cNvSpPr>
          <p:nvPr>
            <p:ph type="body" idx="1"/>
          </p:nvPr>
        </p:nvSpPr>
        <p:spPr>
          <a:xfrm>
            <a:off x="457200" y="476250"/>
            <a:ext cx="8229600" cy="5649913"/>
          </a:xfrm>
        </p:spPr>
        <p:txBody>
          <a:bodyPr/>
          <a:lstStyle/>
          <a:p>
            <a:pPr marL="990600" lvl="1" indent="-533400" eaLnBrk="1" hangingPunct="1">
              <a:buFont typeface="Wingdings" panose="05000000000000000000" pitchFamily="2" charset="2"/>
              <a:buNone/>
              <a:defRPr/>
            </a:pPr>
            <a:r>
              <a:rPr lang="es-ES" sz="3600" b="1" dirty="0">
                <a:solidFill>
                  <a:schemeClr val="tx2"/>
                </a:solidFill>
              </a:rPr>
              <a:t>4.4. Niveles de la investigación</a:t>
            </a:r>
          </a:p>
          <a:p>
            <a:pPr marL="990600" lvl="1" indent="-533400" eaLnBrk="1" hangingPunct="1">
              <a:buFont typeface="Wingdings" panose="05000000000000000000" pitchFamily="2" charset="2"/>
              <a:buNone/>
              <a:defRPr/>
            </a:pPr>
            <a:r>
              <a:rPr lang="es-ES" b="1" dirty="0"/>
              <a:t>    </a:t>
            </a:r>
            <a:r>
              <a:rPr lang="es-ES" sz="3200" b="1" dirty="0"/>
              <a:t>a) Investigación exploratoria.</a:t>
            </a:r>
          </a:p>
          <a:p>
            <a:pPr marL="1371600" lvl="2" indent="-457200" algn="just" eaLnBrk="1" hangingPunct="1">
              <a:buFont typeface="Wingdings" panose="05000000000000000000" pitchFamily="2" charset="2"/>
              <a:buNone/>
              <a:defRPr/>
            </a:pPr>
            <a:r>
              <a:rPr lang="es-ES" dirty="0"/>
              <a:t>     Son investigaciones preliminares, sirve para familiarizar al investigador con el hecho o fenómeno que desea estudiar, para formular problemas o diseños de investigación definitivos.</a:t>
            </a:r>
          </a:p>
          <a:p>
            <a:pPr marL="1371600" lvl="2" indent="-457200" algn="just" eaLnBrk="1" hangingPunct="1">
              <a:buFont typeface="Wingdings" panose="05000000000000000000" pitchFamily="2" charset="2"/>
              <a:buNone/>
              <a:defRPr/>
            </a:pPr>
            <a:endParaRPr lang="es-ES" dirty="0"/>
          </a:p>
          <a:p>
            <a:pPr marL="1371600" lvl="2" indent="-457200" algn="just" eaLnBrk="1" hangingPunct="1">
              <a:buFont typeface="Wingdings" panose="05000000000000000000" pitchFamily="2" charset="2"/>
              <a:buNone/>
              <a:defRPr/>
            </a:pPr>
            <a:r>
              <a:rPr lang="es-ES" dirty="0"/>
              <a:t>     Por ser un estudio preliminar, la investigación exploratoria no exige elevada rigurosidad metodológica.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a:extLst>
              <a:ext uri="{FF2B5EF4-FFF2-40B4-BE49-F238E27FC236}">
                <a16:creationId xmlns:a16="http://schemas.microsoft.com/office/drawing/2014/main" id="{17A5278B-F07A-4585-AC76-EB4A0BF60252}"/>
              </a:ext>
            </a:extLst>
          </p:cNvPr>
          <p:cNvSpPr>
            <a:spLocks noGrp="1" noRot="1" noChangeArrowheads="1"/>
          </p:cNvSpPr>
          <p:nvPr>
            <p:ph type="body" idx="1"/>
          </p:nvPr>
        </p:nvSpPr>
        <p:spPr>
          <a:xfrm>
            <a:off x="457200" y="549275"/>
            <a:ext cx="8229600" cy="5576888"/>
          </a:xfrm>
        </p:spPr>
        <p:txBody>
          <a:bodyPr/>
          <a:lstStyle/>
          <a:p>
            <a:pPr marL="1371600" lvl="2" indent="-457200" eaLnBrk="1" hangingPunct="1">
              <a:lnSpc>
                <a:spcPct val="80000"/>
              </a:lnSpc>
              <a:buFont typeface="Wingdings" panose="05000000000000000000" pitchFamily="2" charset="2"/>
              <a:buNone/>
              <a:defRPr/>
            </a:pPr>
            <a:r>
              <a:rPr lang="es-ES" sz="3200" b="1" dirty="0"/>
              <a:t>b) Investigación descriptiva.</a:t>
            </a:r>
          </a:p>
          <a:p>
            <a:pPr marL="1371600" lvl="2" indent="-457200" eaLnBrk="1" hangingPunct="1">
              <a:lnSpc>
                <a:spcPct val="80000"/>
              </a:lnSpc>
              <a:buFont typeface="Wingdings" panose="05000000000000000000" pitchFamily="2" charset="2"/>
              <a:buNone/>
              <a:defRPr/>
            </a:pPr>
            <a:endParaRPr lang="es-ES" sz="3600" dirty="0"/>
          </a:p>
          <a:p>
            <a:pPr marL="609600" indent="-609600" algn="just" eaLnBrk="1" hangingPunct="1">
              <a:lnSpc>
                <a:spcPct val="80000"/>
              </a:lnSpc>
              <a:buFont typeface="Wingdings" panose="05000000000000000000" pitchFamily="2" charset="2"/>
              <a:buNone/>
              <a:defRPr/>
            </a:pPr>
            <a:r>
              <a:rPr lang="es-ES" sz="2800" dirty="0"/>
              <a:t>      </a:t>
            </a:r>
            <a:r>
              <a:rPr lang="es-ES" sz="2400" dirty="0"/>
              <a:t>Es aquella que reseña las características o rasgos de la situación o fenómeno objeto de estudio, Se deben describir aquellos aspectos más característicos distintivos y particulares de las personas, hechos o fenómenos, o sea, aquellas propiedades que las hacen reconocibles a los ojos de los demás. Ejemplo:</a:t>
            </a:r>
          </a:p>
          <a:p>
            <a:pPr marL="609600" indent="-609600" algn="just" eaLnBrk="1" hangingPunct="1">
              <a:lnSpc>
                <a:spcPct val="80000"/>
              </a:lnSpc>
              <a:buFont typeface="Wingdings" panose="05000000000000000000" pitchFamily="2" charset="2"/>
              <a:buNone/>
              <a:defRPr/>
            </a:pPr>
            <a:r>
              <a:rPr lang="es-ES" sz="2400" dirty="0"/>
              <a:t>     -  Las   investigaciones   orientadas   a   determinar   las</a:t>
            </a:r>
          </a:p>
          <a:p>
            <a:pPr marL="609600" indent="-609600" algn="just" eaLnBrk="1" hangingPunct="1">
              <a:lnSpc>
                <a:spcPct val="80000"/>
              </a:lnSpc>
              <a:buFont typeface="Wingdings" panose="05000000000000000000" pitchFamily="2" charset="2"/>
              <a:buNone/>
              <a:defRPr/>
            </a:pPr>
            <a:r>
              <a:rPr lang="es-ES" sz="2400" dirty="0"/>
              <a:t>        características de un sector económico del país, </a:t>
            </a:r>
          </a:p>
          <a:p>
            <a:pPr marL="609600" indent="-609600" algn="just" eaLnBrk="1" hangingPunct="1">
              <a:lnSpc>
                <a:spcPct val="80000"/>
              </a:lnSpc>
              <a:buFont typeface="Wingdings" panose="05000000000000000000" pitchFamily="2" charset="2"/>
              <a:buNone/>
              <a:defRPr/>
            </a:pPr>
            <a:r>
              <a:rPr lang="es-ES" sz="2400" dirty="0"/>
              <a:t>        seleccionando una muestra representativa de</a:t>
            </a:r>
          </a:p>
          <a:p>
            <a:pPr marL="609600" indent="-609600" algn="just" eaLnBrk="1" hangingPunct="1">
              <a:lnSpc>
                <a:spcPct val="80000"/>
              </a:lnSpc>
              <a:buFont typeface="Wingdings" panose="05000000000000000000" pitchFamily="2" charset="2"/>
              <a:buNone/>
              <a:defRPr/>
            </a:pPr>
            <a:r>
              <a:rPr lang="es-ES" sz="2400" dirty="0"/>
              <a:t>        empresas del sector.</a:t>
            </a:r>
          </a:p>
          <a:p>
            <a:pPr marL="609600" indent="-609600" algn="just" eaLnBrk="1" hangingPunct="1">
              <a:lnSpc>
                <a:spcPct val="80000"/>
              </a:lnSpc>
              <a:buFont typeface="Wingdings" panose="05000000000000000000" pitchFamily="2" charset="2"/>
              <a:buNone/>
              <a:defRPr/>
            </a:pPr>
            <a:r>
              <a:rPr lang="es-ES" sz="2400" dirty="0"/>
              <a:t>      - Las investigaciones de encuestas nacionales de </a:t>
            </a:r>
          </a:p>
          <a:p>
            <a:pPr marL="609600" indent="-609600" algn="just" eaLnBrk="1" hangingPunct="1">
              <a:lnSpc>
                <a:spcPct val="80000"/>
              </a:lnSpc>
              <a:buFont typeface="Wingdings" panose="05000000000000000000" pitchFamily="2" charset="2"/>
              <a:buNone/>
              <a:defRPr/>
            </a:pPr>
            <a:r>
              <a:rPr lang="es-ES" sz="2400" dirty="0"/>
              <a:t>        hogares, de empresas, los censos, 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a:extLst>
              <a:ext uri="{FF2B5EF4-FFF2-40B4-BE49-F238E27FC236}">
                <a16:creationId xmlns:a16="http://schemas.microsoft.com/office/drawing/2014/main" id="{30F50899-8574-4C6F-8A56-C08BF275E75B}"/>
              </a:ext>
            </a:extLst>
          </p:cNvPr>
          <p:cNvSpPr>
            <a:spLocks noGrp="1" noRot="1" noChangeArrowheads="1"/>
          </p:cNvSpPr>
          <p:nvPr>
            <p:ph type="body" idx="1"/>
          </p:nvPr>
        </p:nvSpPr>
        <p:spPr>
          <a:xfrm>
            <a:off x="457200" y="476250"/>
            <a:ext cx="8229600" cy="5649913"/>
          </a:xfrm>
        </p:spPr>
        <p:txBody>
          <a:bodyPr/>
          <a:lstStyle/>
          <a:p>
            <a:pPr marL="1371600" lvl="2" indent="-457200" eaLnBrk="1" hangingPunct="1">
              <a:lnSpc>
                <a:spcPct val="80000"/>
              </a:lnSpc>
              <a:buFont typeface="Wingdings" panose="05000000000000000000" pitchFamily="2" charset="2"/>
              <a:buNone/>
              <a:defRPr/>
            </a:pPr>
            <a:r>
              <a:rPr lang="es-ES" sz="3200" b="1" dirty="0"/>
              <a:t>c) Investigación correlacional.</a:t>
            </a:r>
            <a:endParaRPr lang="es-ES" sz="3200" dirty="0"/>
          </a:p>
          <a:p>
            <a:pPr marL="609600" indent="-609600" algn="just" eaLnBrk="1" hangingPunct="1">
              <a:lnSpc>
                <a:spcPct val="80000"/>
              </a:lnSpc>
              <a:buFont typeface="Wingdings" panose="05000000000000000000" pitchFamily="2" charset="2"/>
              <a:buNone/>
              <a:defRPr/>
            </a:pPr>
            <a:r>
              <a:rPr lang="es-ES" sz="2800" dirty="0"/>
              <a:t>       Tiene como propósito mostrar o examinar la relación entre variables o resultados de variables, pero en ningún momento explica que una sea causa de la otra. En otras palabras, la correlación examina asociaciones pero no relaciones causales, donde un cambio en un factor influye directamente en un cambio en otro. Ejemplo:</a:t>
            </a:r>
          </a:p>
          <a:p>
            <a:pPr marL="609600" indent="-609600" algn="just" eaLnBrk="1" hangingPunct="1">
              <a:lnSpc>
                <a:spcPct val="80000"/>
              </a:lnSpc>
              <a:defRPr/>
            </a:pPr>
            <a:r>
              <a:rPr lang="es-ES" sz="2800" dirty="0"/>
              <a:t>Las investigaciones orientadas a medir el efecto de las políticas  de  una empresa en el rendimiento de los trabajadores.</a:t>
            </a:r>
          </a:p>
          <a:p>
            <a:pPr marL="609600" indent="-609600" algn="just" eaLnBrk="1" hangingPunct="1">
              <a:lnSpc>
                <a:spcPct val="80000"/>
              </a:lnSpc>
              <a:defRPr/>
            </a:pPr>
            <a:r>
              <a:rPr lang="es-ES" sz="2800" dirty="0"/>
              <a:t>Las investigaciones orientadas a medir el impacto de un nuevo modelo administrativo en la actitud de los directivos empresariales.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a:extLst>
              <a:ext uri="{FF2B5EF4-FFF2-40B4-BE49-F238E27FC236}">
                <a16:creationId xmlns:a16="http://schemas.microsoft.com/office/drawing/2014/main" id="{CFD2129F-E385-442A-A3B3-6BF81F3C830B}"/>
              </a:ext>
            </a:extLst>
          </p:cNvPr>
          <p:cNvSpPr>
            <a:spLocks noGrp="1" noRot="1" noChangeArrowheads="1"/>
          </p:cNvSpPr>
          <p:nvPr>
            <p:ph type="body" idx="1"/>
          </p:nvPr>
        </p:nvSpPr>
        <p:spPr>
          <a:xfrm>
            <a:off x="457200" y="549275"/>
            <a:ext cx="8229600" cy="5576888"/>
          </a:xfrm>
        </p:spPr>
        <p:txBody>
          <a:bodyPr/>
          <a:lstStyle/>
          <a:p>
            <a:pPr marL="1371600" lvl="2" indent="-457200" eaLnBrk="1" hangingPunct="1">
              <a:lnSpc>
                <a:spcPct val="80000"/>
              </a:lnSpc>
              <a:buFont typeface="Wingdings" panose="05000000000000000000" pitchFamily="2" charset="2"/>
              <a:buNone/>
              <a:defRPr/>
            </a:pPr>
            <a:r>
              <a:rPr lang="es-ES" sz="3200" b="1" dirty="0"/>
              <a:t>d)</a:t>
            </a:r>
            <a:r>
              <a:rPr lang="es-ES" sz="2800" b="1" dirty="0"/>
              <a:t> </a:t>
            </a:r>
            <a:r>
              <a:rPr lang="es-ES" sz="3200" b="1" dirty="0"/>
              <a:t>Investigación explicativa.</a:t>
            </a:r>
          </a:p>
          <a:p>
            <a:pPr marL="1371600" lvl="2" indent="-457200" eaLnBrk="1" hangingPunct="1">
              <a:lnSpc>
                <a:spcPct val="80000"/>
              </a:lnSpc>
              <a:buFont typeface="Wingdings" panose="05000000000000000000" pitchFamily="2" charset="2"/>
              <a:buNone/>
              <a:defRPr/>
            </a:pPr>
            <a:endParaRPr lang="es-ES" sz="3200" dirty="0"/>
          </a:p>
          <a:p>
            <a:pPr marL="609600" indent="-609600" algn="just" eaLnBrk="1" hangingPunct="1">
              <a:lnSpc>
                <a:spcPct val="80000"/>
              </a:lnSpc>
              <a:buFont typeface="Wingdings" panose="05000000000000000000" pitchFamily="2" charset="2"/>
              <a:buNone/>
              <a:defRPr/>
            </a:pPr>
            <a:r>
              <a:rPr lang="es-ES" dirty="0"/>
              <a:t>      </a:t>
            </a:r>
            <a:r>
              <a:rPr lang="es-ES" sz="2800" dirty="0"/>
              <a:t>Cuando en una investigación el investigador se plantea como objetivos estudiar el porqué de las cosas, hechos, fenómenos o situaciones. Se analizan causas y efectos de la relación entre variables. Ejemplos:</a:t>
            </a:r>
          </a:p>
          <a:p>
            <a:pPr marL="609600" indent="-609600" algn="just" eaLnBrk="1" hangingPunct="1">
              <a:lnSpc>
                <a:spcPct val="80000"/>
              </a:lnSpc>
              <a:defRPr/>
            </a:pPr>
            <a:r>
              <a:rPr lang="es-ES" sz="2800" dirty="0"/>
              <a:t>La investigación cuyo propósito es conocer las principales causas que llevan a la quiebra a las pequeñas y medianas empresas.</a:t>
            </a:r>
          </a:p>
          <a:p>
            <a:pPr marL="609600" indent="-609600" algn="just" eaLnBrk="1" hangingPunct="1">
              <a:lnSpc>
                <a:spcPct val="80000"/>
              </a:lnSpc>
              <a:defRPr/>
            </a:pPr>
            <a:r>
              <a:rPr lang="es-ES" sz="2800" dirty="0"/>
              <a:t>Las investigaciones orientadas a analizar las estrategias o factores de éxito o fracaso de una empresa o sector económico.</a:t>
            </a:r>
            <a:r>
              <a:rPr lang="es-ES"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a:extLst>
              <a:ext uri="{FF2B5EF4-FFF2-40B4-BE49-F238E27FC236}">
                <a16:creationId xmlns:a16="http://schemas.microsoft.com/office/drawing/2014/main" id="{F6E4FE11-7C66-4730-AD25-02845BF4259E}"/>
              </a:ext>
            </a:extLst>
          </p:cNvPr>
          <p:cNvSpPr>
            <a:spLocks noGrp="1" noRot="1" noChangeArrowheads="1"/>
          </p:cNvSpPr>
          <p:nvPr>
            <p:ph type="body" idx="1"/>
          </p:nvPr>
        </p:nvSpPr>
        <p:spPr>
          <a:xfrm>
            <a:off x="457200" y="404813"/>
            <a:ext cx="8229600" cy="5721350"/>
          </a:xfrm>
        </p:spPr>
        <p:txBody>
          <a:bodyPr/>
          <a:lstStyle/>
          <a:p>
            <a:pPr marL="1371600" lvl="2" indent="-457200" eaLnBrk="1" hangingPunct="1">
              <a:lnSpc>
                <a:spcPct val="90000"/>
              </a:lnSpc>
              <a:buFont typeface="Wingdings" panose="05000000000000000000" pitchFamily="2" charset="2"/>
              <a:buNone/>
              <a:defRPr/>
            </a:pPr>
            <a:r>
              <a:rPr lang="es-ES" sz="3200" b="1" dirty="0"/>
              <a:t>e)  Estudio de casos.</a:t>
            </a:r>
            <a:endParaRPr lang="es-ES" sz="3200" dirty="0"/>
          </a:p>
          <a:p>
            <a:pPr marL="609600" indent="-609600" algn="just" eaLnBrk="1" hangingPunct="1">
              <a:lnSpc>
                <a:spcPct val="90000"/>
              </a:lnSpc>
              <a:buFont typeface="Wingdings" panose="05000000000000000000" pitchFamily="2" charset="2"/>
              <a:buNone/>
              <a:defRPr/>
            </a:pPr>
            <a:r>
              <a:rPr lang="es-ES" sz="2400" dirty="0"/>
              <a:t>       Además de los tipos de investigación antes descritos, existen los llamados estudios de casos y que se consideran de mucha importancia en el campo de las ciencias económicas y administrativas.</a:t>
            </a:r>
          </a:p>
          <a:p>
            <a:pPr marL="609600" indent="-609600" algn="just" eaLnBrk="1" hangingPunct="1">
              <a:lnSpc>
                <a:spcPct val="90000"/>
              </a:lnSpc>
              <a:buFont typeface="Wingdings" panose="05000000000000000000" pitchFamily="2" charset="2"/>
              <a:buNone/>
              <a:defRPr/>
            </a:pPr>
            <a:r>
              <a:rPr lang="es-ES" sz="2400" dirty="0"/>
              <a:t>       El estudio debe mostrar una descripción de problemas, situaciones o acontecimientos reales ocurridos en la unidad objeto de análisis (organización), debe mostrar un diagnóstico de la situación objeto de estudio y presentar las recomendaciones más adecuadas para la solución del problema descrito en el diagnóstico, sustentadas con soporte teórico. Ejemplo:</a:t>
            </a:r>
          </a:p>
          <a:p>
            <a:pPr marL="609600" indent="-609600" algn="just" eaLnBrk="1" hangingPunct="1">
              <a:lnSpc>
                <a:spcPct val="90000"/>
              </a:lnSpc>
              <a:defRPr/>
            </a:pPr>
            <a:r>
              <a:rPr lang="es-ES" sz="2400" dirty="0"/>
              <a:t>“Análisis organizacional en la empresa </a:t>
            </a:r>
            <a:r>
              <a:rPr lang="es-ES" sz="2400" dirty="0" err="1"/>
              <a:t>Kola</a:t>
            </a:r>
            <a:r>
              <a:rPr lang="es-ES" sz="2400" dirty="0"/>
              <a:t> Real”.</a:t>
            </a:r>
          </a:p>
          <a:p>
            <a:pPr marL="609600" indent="-609600" algn="just" eaLnBrk="1" hangingPunct="1">
              <a:lnSpc>
                <a:spcPct val="90000"/>
              </a:lnSpc>
              <a:defRPr/>
            </a:pPr>
            <a:r>
              <a:rPr lang="es-ES" sz="2400" dirty="0"/>
              <a:t>“Análisis del proceso de transformación cultural en la Policía Nacional”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a:extLst>
              <a:ext uri="{FF2B5EF4-FFF2-40B4-BE49-F238E27FC236}">
                <a16:creationId xmlns:a16="http://schemas.microsoft.com/office/drawing/2014/main" id="{4B15E31A-8597-4571-A071-5C6F09B07EAF}"/>
              </a:ext>
            </a:extLst>
          </p:cNvPr>
          <p:cNvSpPr>
            <a:spLocks noGrp="1" noRot="1" noChangeArrowheads="1"/>
          </p:cNvSpPr>
          <p:nvPr>
            <p:ph type="body" idx="1"/>
          </p:nvPr>
        </p:nvSpPr>
        <p:spPr>
          <a:xfrm>
            <a:off x="179388" y="476250"/>
            <a:ext cx="8424862" cy="5649913"/>
          </a:xfrm>
        </p:spPr>
        <p:txBody>
          <a:bodyPr/>
          <a:lstStyle/>
          <a:p>
            <a:pPr marL="457200" indent="-457200" eaLnBrk="1" hangingPunct="1">
              <a:lnSpc>
                <a:spcPct val="80000"/>
              </a:lnSpc>
              <a:buFont typeface="Wingdings" panose="05000000000000000000" pitchFamily="2" charset="2"/>
              <a:buNone/>
              <a:defRPr/>
            </a:pPr>
            <a:r>
              <a:rPr lang="es-ES" b="1" dirty="0">
                <a:solidFill>
                  <a:schemeClr val="tx2"/>
                </a:solidFill>
              </a:rPr>
              <a:t>6. </a:t>
            </a:r>
            <a:r>
              <a:rPr lang="es-ES" sz="2800" b="1" dirty="0">
                <a:solidFill>
                  <a:schemeClr val="tx2"/>
                </a:solidFill>
              </a:rPr>
              <a:t>EL PROCESO DE LA INVESTIGACIÓN </a:t>
            </a:r>
          </a:p>
          <a:p>
            <a:pPr marL="457200" indent="-457200" eaLnBrk="1" hangingPunct="1">
              <a:lnSpc>
                <a:spcPct val="80000"/>
              </a:lnSpc>
              <a:buFont typeface="Wingdings" panose="05000000000000000000" pitchFamily="2" charset="2"/>
              <a:buNone/>
              <a:defRPr/>
            </a:pPr>
            <a:r>
              <a:rPr lang="es-ES" b="1" dirty="0">
                <a:solidFill>
                  <a:schemeClr val="tx2"/>
                </a:solidFill>
              </a:rPr>
              <a:t>    </a:t>
            </a:r>
            <a:r>
              <a:rPr lang="es-ES" sz="2400" b="1" dirty="0">
                <a:solidFill>
                  <a:schemeClr val="tx2"/>
                </a:solidFill>
              </a:rPr>
              <a:t>Fases para el inicio del  proceso de investigación</a:t>
            </a:r>
          </a:p>
          <a:p>
            <a:pPr marL="457200" indent="-457200" eaLnBrk="1" hangingPunct="1">
              <a:lnSpc>
                <a:spcPct val="80000"/>
              </a:lnSpc>
              <a:buFont typeface="Wingdings" panose="05000000000000000000" pitchFamily="2" charset="2"/>
              <a:buNone/>
              <a:defRPr/>
            </a:pPr>
            <a:endParaRPr lang="es-ES" dirty="0"/>
          </a:p>
          <a:p>
            <a:pPr marL="457200" indent="-457200" eaLnBrk="1" hangingPunct="1">
              <a:lnSpc>
                <a:spcPct val="80000"/>
              </a:lnSpc>
              <a:buFont typeface="Wingdings" panose="05000000000000000000" pitchFamily="2" charset="2"/>
              <a:buNone/>
              <a:defRPr/>
            </a:pPr>
            <a:r>
              <a:rPr lang="es-ES" sz="2000" dirty="0"/>
              <a:t>1. ¿Qué estudiar?			  1. Definición del tema de </a:t>
            </a:r>
          </a:p>
          <a:p>
            <a:pPr marL="457200" indent="-457200" eaLnBrk="1" hangingPunct="1">
              <a:lnSpc>
                <a:spcPct val="80000"/>
              </a:lnSpc>
              <a:buFontTx/>
              <a:buNone/>
              <a:defRPr/>
            </a:pPr>
            <a:r>
              <a:rPr lang="es-ES" sz="2000" dirty="0"/>
              <a:t>                                                                        investigación                                             </a:t>
            </a:r>
          </a:p>
          <a:p>
            <a:pPr marL="457200" indent="-457200" eaLnBrk="1" hangingPunct="1">
              <a:lnSpc>
                <a:spcPct val="80000"/>
              </a:lnSpc>
              <a:buFont typeface="Wingdings" panose="05000000000000000000" pitchFamily="2" charset="2"/>
              <a:buNone/>
              <a:defRPr/>
            </a:pPr>
            <a:r>
              <a:rPr lang="es-ES" sz="2000" dirty="0"/>
              <a:t>2. ¿Cuál es la situación actual?		  2. Planteamiento del problema.</a:t>
            </a:r>
          </a:p>
          <a:p>
            <a:pPr marL="457200" indent="-457200" eaLnBrk="1" hangingPunct="1">
              <a:lnSpc>
                <a:spcPct val="80000"/>
              </a:lnSpc>
              <a:buFont typeface="Wingdings" panose="05000000000000000000" pitchFamily="2" charset="2"/>
              <a:buNone/>
              <a:defRPr/>
            </a:pPr>
            <a:endParaRPr lang="es-ES" sz="2000" dirty="0"/>
          </a:p>
          <a:p>
            <a:pPr marL="457200" indent="-457200" eaLnBrk="1" hangingPunct="1">
              <a:lnSpc>
                <a:spcPct val="80000"/>
              </a:lnSpc>
              <a:buFont typeface="Wingdings" panose="05000000000000000000" pitchFamily="2" charset="2"/>
              <a:buNone/>
              <a:defRPr/>
            </a:pPr>
            <a:r>
              <a:rPr lang="es-ES" sz="2000" dirty="0"/>
              <a:t>3. ¿Cuáles son las preguntas de               3. Formulación del problema de investigación que deben ser              investigación  </a:t>
            </a:r>
          </a:p>
          <a:p>
            <a:pPr marL="457200" indent="-457200" eaLnBrk="1" hangingPunct="1">
              <a:lnSpc>
                <a:spcPct val="80000"/>
              </a:lnSpc>
              <a:buFont typeface="Wingdings" panose="05000000000000000000" pitchFamily="2" charset="2"/>
              <a:buNone/>
              <a:defRPr/>
            </a:pPr>
            <a:r>
              <a:rPr lang="es-ES" sz="2000" dirty="0"/>
              <a:t>       respondidas?       </a:t>
            </a:r>
          </a:p>
          <a:p>
            <a:pPr marL="457200" indent="-457200" eaLnBrk="1" hangingPunct="1">
              <a:lnSpc>
                <a:spcPct val="80000"/>
              </a:lnSpc>
              <a:buFont typeface="Wingdings" panose="05000000000000000000" pitchFamily="2" charset="2"/>
              <a:buNone/>
              <a:defRPr/>
            </a:pPr>
            <a:r>
              <a:rPr lang="es-ES" sz="2000" dirty="0"/>
              <a:t>                                   </a:t>
            </a:r>
          </a:p>
          <a:p>
            <a:pPr marL="457200" indent="-457200" eaLnBrk="1" hangingPunct="1">
              <a:lnSpc>
                <a:spcPct val="80000"/>
              </a:lnSpc>
              <a:buFont typeface="Wingdings" panose="05000000000000000000" pitchFamily="2" charset="2"/>
              <a:buNone/>
              <a:defRPr/>
            </a:pPr>
            <a:r>
              <a:rPr lang="es-ES" sz="2000" dirty="0"/>
              <a:t>4. ¿Qué propósitos tiene la                        4. Objetivos de la investigación</a:t>
            </a:r>
          </a:p>
          <a:p>
            <a:pPr marL="457200" indent="-457200" eaLnBrk="1" hangingPunct="1">
              <a:lnSpc>
                <a:spcPct val="80000"/>
              </a:lnSpc>
              <a:buFont typeface="Wingdings" panose="05000000000000000000" pitchFamily="2" charset="2"/>
              <a:buNone/>
              <a:defRPr/>
            </a:pPr>
            <a:r>
              <a:rPr lang="es-ES" sz="2000" dirty="0"/>
              <a:t>     investigación que se plantea? </a:t>
            </a:r>
          </a:p>
          <a:p>
            <a:pPr marL="457200" indent="-457200" eaLnBrk="1" hangingPunct="1">
              <a:lnSpc>
                <a:spcPct val="80000"/>
              </a:lnSpc>
              <a:buFont typeface="Wingdings" panose="05000000000000000000" pitchFamily="2" charset="2"/>
              <a:buNone/>
              <a:defRPr/>
            </a:pPr>
            <a:r>
              <a:rPr lang="es-ES" sz="2000" dirty="0"/>
              <a:t>                 </a:t>
            </a:r>
          </a:p>
          <a:p>
            <a:pPr marL="457200" indent="-457200" eaLnBrk="1" hangingPunct="1">
              <a:lnSpc>
                <a:spcPct val="80000"/>
              </a:lnSpc>
              <a:buFont typeface="Wingdings" panose="05000000000000000000" pitchFamily="2" charset="2"/>
              <a:buNone/>
              <a:defRPr/>
            </a:pPr>
            <a:r>
              <a:rPr lang="es-ES" sz="2000" dirty="0"/>
              <a:t>5. ¿Cuáles son los motivos para hacer     5. Justificación</a:t>
            </a:r>
          </a:p>
          <a:p>
            <a:pPr marL="457200" indent="-457200" eaLnBrk="1" hangingPunct="1">
              <a:lnSpc>
                <a:spcPct val="80000"/>
              </a:lnSpc>
              <a:buFont typeface="Wingdings" panose="05000000000000000000" pitchFamily="2" charset="2"/>
              <a:buNone/>
              <a:defRPr/>
            </a:pPr>
            <a:r>
              <a:rPr lang="es-ES" sz="2000" dirty="0"/>
              <a:t>     el estudio propuesto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a:extLst>
              <a:ext uri="{FF2B5EF4-FFF2-40B4-BE49-F238E27FC236}">
                <a16:creationId xmlns:a16="http://schemas.microsoft.com/office/drawing/2014/main" id="{F0B7476A-8275-4601-B385-190A2CF1EAE1}"/>
              </a:ext>
            </a:extLst>
          </p:cNvPr>
          <p:cNvSpPr>
            <a:spLocks noGrp="1" noRot="1" noChangeArrowheads="1"/>
          </p:cNvSpPr>
          <p:nvPr>
            <p:ph type="body" idx="1"/>
          </p:nvPr>
        </p:nvSpPr>
        <p:spPr>
          <a:xfrm>
            <a:off x="457200" y="260350"/>
            <a:ext cx="8229600" cy="6192838"/>
          </a:xfrm>
        </p:spPr>
        <p:txBody>
          <a:bodyPr/>
          <a:lstStyle/>
          <a:p>
            <a:pPr marL="609600" indent="-609600" eaLnBrk="1" hangingPunct="1">
              <a:lnSpc>
                <a:spcPct val="80000"/>
              </a:lnSpc>
              <a:buFont typeface="Wingdings" panose="05000000000000000000" pitchFamily="2" charset="2"/>
              <a:buNone/>
              <a:defRPr/>
            </a:pPr>
            <a:endParaRPr lang="es-ES" sz="2000"/>
          </a:p>
          <a:p>
            <a:pPr marL="609600" indent="-609600" eaLnBrk="1" hangingPunct="1">
              <a:lnSpc>
                <a:spcPct val="80000"/>
              </a:lnSpc>
              <a:buFont typeface="Wingdings" panose="05000000000000000000" pitchFamily="2" charset="2"/>
              <a:buNone/>
              <a:defRPr/>
            </a:pPr>
            <a:endParaRPr lang="es-ES" sz="2000"/>
          </a:p>
          <a:p>
            <a:pPr marL="609600" indent="-609600" eaLnBrk="1" hangingPunct="1">
              <a:lnSpc>
                <a:spcPct val="80000"/>
              </a:lnSpc>
              <a:buFont typeface="Wingdings" panose="05000000000000000000" pitchFamily="2" charset="2"/>
              <a:buNone/>
              <a:defRPr/>
            </a:pPr>
            <a:r>
              <a:rPr lang="es-ES" sz="2000"/>
              <a:t>6.¿Quiénes han investigado                          6.  Marco de referencia.</a:t>
            </a:r>
          </a:p>
          <a:p>
            <a:pPr marL="609600" indent="-609600" eaLnBrk="1" hangingPunct="1">
              <a:lnSpc>
                <a:spcPct val="80000"/>
              </a:lnSpc>
              <a:buFont typeface="Wingdings" panose="05000000000000000000" pitchFamily="2" charset="2"/>
              <a:buNone/>
              <a:defRPr/>
            </a:pPr>
            <a:r>
              <a:rPr lang="es-ES" sz="2000"/>
              <a:t>     anteriormente sobre el tema</a:t>
            </a:r>
          </a:p>
          <a:p>
            <a:pPr marL="609600" indent="-609600" eaLnBrk="1" hangingPunct="1">
              <a:lnSpc>
                <a:spcPct val="80000"/>
              </a:lnSpc>
              <a:buFont typeface="Wingdings" panose="05000000000000000000" pitchFamily="2" charset="2"/>
              <a:buNone/>
              <a:defRPr/>
            </a:pPr>
            <a:r>
              <a:rPr lang="es-ES" sz="2000"/>
              <a:t>     investigado? </a:t>
            </a:r>
          </a:p>
          <a:p>
            <a:pPr marL="609600" indent="-609600" eaLnBrk="1" hangingPunct="1">
              <a:lnSpc>
                <a:spcPct val="80000"/>
              </a:lnSpc>
              <a:buFont typeface="Wingdings" panose="05000000000000000000" pitchFamily="2" charset="2"/>
              <a:buNone/>
              <a:defRPr/>
            </a:pPr>
            <a:endParaRPr lang="es-ES" sz="2000"/>
          </a:p>
          <a:p>
            <a:pPr marL="609600" indent="-609600" eaLnBrk="1" hangingPunct="1">
              <a:lnSpc>
                <a:spcPct val="80000"/>
              </a:lnSpc>
              <a:buFont typeface="Wingdings" panose="05000000000000000000" pitchFamily="2" charset="2"/>
              <a:buNone/>
              <a:defRPr/>
            </a:pPr>
            <a:r>
              <a:rPr lang="es-ES" sz="2000"/>
              <a:t>7. ¿Qué se pretende probar?                         7. Hipótesis.</a:t>
            </a:r>
          </a:p>
          <a:p>
            <a:pPr marL="609600" indent="-609600" eaLnBrk="1" hangingPunct="1">
              <a:lnSpc>
                <a:spcPct val="80000"/>
              </a:lnSpc>
              <a:buFont typeface="Wingdings" panose="05000000000000000000" pitchFamily="2" charset="2"/>
              <a:buNone/>
              <a:defRPr/>
            </a:pPr>
            <a:endParaRPr lang="es-ES" sz="2000"/>
          </a:p>
          <a:p>
            <a:pPr marL="609600" indent="-609600" eaLnBrk="1" hangingPunct="1">
              <a:lnSpc>
                <a:spcPct val="80000"/>
              </a:lnSpc>
              <a:buFont typeface="Wingdings" panose="05000000000000000000" pitchFamily="2" charset="2"/>
              <a:buNone/>
              <a:defRPr/>
            </a:pPr>
            <a:r>
              <a:rPr lang="es-ES" sz="2000"/>
              <a:t>8. ¿Cómo se va a realizar la                          8. Proceso metodológico.</a:t>
            </a:r>
          </a:p>
          <a:p>
            <a:pPr marL="609600" indent="-609600" eaLnBrk="1" hangingPunct="1">
              <a:lnSpc>
                <a:spcPct val="80000"/>
              </a:lnSpc>
              <a:buFont typeface="Wingdings" panose="05000000000000000000" pitchFamily="2" charset="2"/>
              <a:buNone/>
              <a:defRPr/>
            </a:pPr>
            <a:r>
              <a:rPr lang="es-ES" sz="2000"/>
              <a:t>      Investigación.</a:t>
            </a:r>
          </a:p>
          <a:p>
            <a:pPr marL="609600" indent="-609600" eaLnBrk="1" hangingPunct="1">
              <a:lnSpc>
                <a:spcPct val="80000"/>
              </a:lnSpc>
              <a:buFont typeface="Wingdings" panose="05000000000000000000" pitchFamily="2" charset="2"/>
              <a:buNone/>
              <a:defRPr/>
            </a:pPr>
            <a:endParaRPr lang="es-ES" sz="2000"/>
          </a:p>
          <a:p>
            <a:pPr marL="609600" indent="-609600" eaLnBrk="1" hangingPunct="1">
              <a:lnSpc>
                <a:spcPct val="80000"/>
              </a:lnSpc>
              <a:buFont typeface="Wingdings" panose="05000000000000000000" pitchFamily="2" charset="2"/>
              <a:buNone/>
              <a:defRPr/>
            </a:pPr>
            <a:r>
              <a:rPr lang="es-ES" sz="2000"/>
              <a:t>9.  ¿A qué fuentes escritas se va a                 9. Bibliografía.</a:t>
            </a:r>
          </a:p>
          <a:p>
            <a:pPr marL="609600" indent="-609600" eaLnBrk="1" hangingPunct="1">
              <a:lnSpc>
                <a:spcPct val="80000"/>
              </a:lnSpc>
              <a:buFont typeface="Wingdings" panose="05000000000000000000" pitchFamily="2" charset="2"/>
              <a:buNone/>
              <a:defRPr/>
            </a:pPr>
            <a:r>
              <a:rPr lang="es-ES" sz="2000"/>
              <a:t>       referir el investigador.</a:t>
            </a:r>
          </a:p>
          <a:p>
            <a:pPr marL="609600" indent="-609600" eaLnBrk="1" hangingPunct="1">
              <a:lnSpc>
                <a:spcPct val="80000"/>
              </a:lnSpc>
              <a:buFont typeface="Wingdings" panose="05000000000000000000" pitchFamily="2" charset="2"/>
              <a:buNone/>
              <a:defRPr/>
            </a:pPr>
            <a:endParaRPr lang="es-ES" sz="2000"/>
          </a:p>
          <a:p>
            <a:pPr marL="609600" indent="-609600" eaLnBrk="1" hangingPunct="1">
              <a:lnSpc>
                <a:spcPct val="80000"/>
              </a:lnSpc>
              <a:buFont typeface="Wingdings" panose="05000000000000000000" pitchFamily="2" charset="2"/>
              <a:buNone/>
              <a:defRPr/>
            </a:pPr>
            <a:r>
              <a:rPr lang="es-ES" sz="2000"/>
              <a:t>10. ¿Qué recursos se necesitan?                  10. Presupuesto</a:t>
            </a:r>
          </a:p>
          <a:p>
            <a:pPr marL="609600" indent="-609600" eaLnBrk="1" hangingPunct="1">
              <a:lnSpc>
                <a:spcPct val="80000"/>
              </a:lnSpc>
              <a:buFont typeface="Wingdings" panose="05000000000000000000" pitchFamily="2" charset="2"/>
              <a:buNone/>
              <a:defRPr/>
            </a:pPr>
            <a:endParaRPr lang="es-ES" sz="2000"/>
          </a:p>
          <a:p>
            <a:pPr marL="609600" indent="-609600" eaLnBrk="1" hangingPunct="1">
              <a:lnSpc>
                <a:spcPct val="80000"/>
              </a:lnSpc>
              <a:buFont typeface="Wingdings" panose="05000000000000000000" pitchFamily="2" charset="2"/>
              <a:buNone/>
              <a:defRPr/>
            </a:pPr>
            <a:r>
              <a:rPr lang="es-ES" sz="2000"/>
              <a:t>11.¿Cuánto tiempo va a emplear en            11. Cronograma </a:t>
            </a:r>
          </a:p>
          <a:p>
            <a:pPr marL="609600" indent="-609600" eaLnBrk="1" hangingPunct="1">
              <a:lnSpc>
                <a:spcPct val="80000"/>
              </a:lnSpc>
              <a:buFont typeface="Wingdings" panose="05000000000000000000" pitchFamily="2" charset="2"/>
              <a:buNone/>
              <a:defRPr/>
            </a:pPr>
            <a:r>
              <a:rPr lang="es-ES" sz="2000"/>
              <a:t>       hacer el estudio?</a:t>
            </a:r>
          </a:p>
          <a:p>
            <a:pPr marL="609600" indent="-609600" algn="just" eaLnBrk="1" hangingPunct="1">
              <a:lnSpc>
                <a:spcPct val="80000"/>
              </a:lnSpc>
              <a:buFont typeface="Wingdings" panose="05000000000000000000" pitchFamily="2" charset="2"/>
              <a:buNone/>
              <a:defRPr/>
            </a:pPr>
            <a:r>
              <a:rPr lang="es-ES" sz="200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29692CF-022E-438C-9B98-2972C1F6D4A5}"/>
              </a:ext>
            </a:extLst>
          </p:cNvPr>
          <p:cNvSpPr>
            <a:spLocks noGrp="1" noRot="1" noChangeArrowheads="1"/>
          </p:cNvSpPr>
          <p:nvPr>
            <p:ph type="title"/>
          </p:nvPr>
        </p:nvSpPr>
        <p:spPr/>
        <p:txBody>
          <a:bodyPr/>
          <a:lstStyle/>
          <a:p>
            <a:pPr eaLnBrk="1" hangingPunct="1">
              <a:defRPr/>
            </a:pPr>
            <a:r>
              <a:rPr lang="es-ES" sz="3200" b="0" dirty="0"/>
              <a:t>4. LA </a:t>
            </a:r>
            <a:r>
              <a:rPr lang="es-ES" sz="3200" b="0" dirty="0">
                <a:effectLst/>
              </a:rPr>
              <a:t>INVESTIGACIÓN</a:t>
            </a:r>
            <a:r>
              <a:rPr lang="es-ES" sz="3200" b="0" dirty="0"/>
              <a:t> CIENTÍFICA</a:t>
            </a:r>
          </a:p>
        </p:txBody>
      </p:sp>
      <p:sp>
        <p:nvSpPr>
          <p:cNvPr id="14339" name="Rectangle 3">
            <a:extLst>
              <a:ext uri="{FF2B5EF4-FFF2-40B4-BE49-F238E27FC236}">
                <a16:creationId xmlns:a16="http://schemas.microsoft.com/office/drawing/2014/main" id="{3AD07FBC-C267-484A-A05C-0A253251C0A2}"/>
              </a:ext>
            </a:extLst>
          </p:cNvPr>
          <p:cNvSpPr>
            <a:spLocks noGrp="1" noRot="1" noChangeArrowheads="1"/>
          </p:cNvSpPr>
          <p:nvPr>
            <p:ph type="body" idx="1"/>
          </p:nvPr>
        </p:nvSpPr>
        <p:spPr>
          <a:xfrm>
            <a:off x="457200" y="1600200"/>
            <a:ext cx="8507413" cy="4525963"/>
          </a:xfrm>
        </p:spPr>
        <p:txBody>
          <a:bodyPr/>
          <a:lstStyle/>
          <a:p>
            <a:pPr marL="609600" indent="-609600" eaLnBrk="1" hangingPunct="1">
              <a:lnSpc>
                <a:spcPct val="80000"/>
              </a:lnSpc>
              <a:buFont typeface="Wingdings" panose="05000000000000000000" pitchFamily="2" charset="2"/>
              <a:buNone/>
              <a:defRPr/>
            </a:pPr>
            <a:r>
              <a:rPr lang="es-ES" b="1" dirty="0"/>
              <a:t>    </a:t>
            </a:r>
            <a:r>
              <a:rPr lang="es-ES" b="1" dirty="0">
                <a:solidFill>
                  <a:schemeClr val="tx2"/>
                </a:solidFill>
                <a:effectLst/>
              </a:rPr>
              <a:t>4</a:t>
            </a:r>
            <a:r>
              <a:rPr lang="es-ES" sz="1600" dirty="0">
                <a:solidFill>
                  <a:schemeClr val="tx2"/>
                </a:solidFill>
                <a:effectLst/>
              </a:rPr>
              <a:t>.</a:t>
            </a:r>
            <a:r>
              <a:rPr lang="es-ES" b="1" dirty="0">
                <a:solidFill>
                  <a:schemeClr val="tx2"/>
                </a:solidFill>
                <a:effectLst/>
              </a:rPr>
              <a:t>1.   Definición.</a:t>
            </a:r>
          </a:p>
          <a:p>
            <a:pPr marL="609600" indent="-609600" eaLnBrk="1" hangingPunct="1">
              <a:lnSpc>
                <a:spcPct val="80000"/>
              </a:lnSpc>
              <a:buFont typeface="Wingdings" panose="05000000000000000000" pitchFamily="2" charset="2"/>
              <a:buNone/>
              <a:defRPr/>
            </a:pPr>
            <a:endParaRPr lang="es-ES" b="1" dirty="0">
              <a:effectLst/>
            </a:endParaRPr>
          </a:p>
          <a:p>
            <a:pPr marL="609600" indent="-609600" eaLnBrk="1" hangingPunct="1">
              <a:lnSpc>
                <a:spcPct val="80000"/>
              </a:lnSpc>
              <a:buFont typeface="Wingdings" panose="05000000000000000000" pitchFamily="2" charset="2"/>
              <a:buNone/>
              <a:defRPr/>
            </a:pPr>
            <a:r>
              <a:rPr lang="es-ES" sz="1600" dirty="0"/>
              <a:t>         </a:t>
            </a:r>
            <a:r>
              <a:rPr lang="es-ES" sz="2400" dirty="0"/>
              <a:t>“La investigación científica es, por definición un procedimiento racional y objetivo, que intencionalmente</a:t>
            </a:r>
          </a:p>
          <a:p>
            <a:pPr marL="609600" indent="-609600" eaLnBrk="1" hangingPunct="1">
              <a:lnSpc>
                <a:spcPct val="80000"/>
              </a:lnSpc>
              <a:buFont typeface="Wingdings" panose="05000000000000000000" pitchFamily="2" charset="2"/>
              <a:buNone/>
              <a:defRPr/>
            </a:pPr>
            <a:r>
              <a:rPr lang="es-ES" sz="2400" dirty="0"/>
              <a:t>       obtiene datos y con ellos construye conocimientos nuevos”.</a:t>
            </a:r>
          </a:p>
          <a:p>
            <a:pPr marL="609600" indent="-609600" eaLnBrk="1" hangingPunct="1">
              <a:lnSpc>
                <a:spcPct val="80000"/>
              </a:lnSpc>
              <a:buFont typeface="Wingdings" panose="05000000000000000000" pitchFamily="2" charset="2"/>
              <a:buNone/>
              <a:defRPr/>
            </a:pPr>
            <a:r>
              <a:rPr lang="es-ES" sz="2000" dirty="0"/>
              <a:t>         </a:t>
            </a:r>
          </a:p>
          <a:p>
            <a:pPr marL="609600" indent="-609600" eaLnBrk="1" hangingPunct="1">
              <a:lnSpc>
                <a:spcPct val="80000"/>
              </a:lnSpc>
              <a:buFont typeface="Wingdings" panose="05000000000000000000" pitchFamily="2" charset="2"/>
              <a:buNone/>
              <a:defRPr/>
            </a:pPr>
            <a:r>
              <a:rPr lang="es-ES" sz="2000" dirty="0"/>
              <a:t>       </a:t>
            </a:r>
            <a:r>
              <a:rPr lang="es-ES" sz="2400" dirty="0"/>
              <a:t>“Investigación sistemática, controlada, empírica y crítica de proposiciones hipotéticas acerca de las relaciones supuestas entre fenómenos naturales”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a:extLst>
              <a:ext uri="{FF2B5EF4-FFF2-40B4-BE49-F238E27FC236}">
                <a16:creationId xmlns:a16="http://schemas.microsoft.com/office/drawing/2014/main" id="{4FD83B74-7F73-4FA9-9EB8-3A99B4553999}"/>
              </a:ext>
            </a:extLst>
          </p:cNvPr>
          <p:cNvSpPr>
            <a:spLocks noGrp="1" noRot="1" noChangeArrowheads="1"/>
          </p:cNvSpPr>
          <p:nvPr>
            <p:ph type="body" idx="1"/>
          </p:nvPr>
        </p:nvSpPr>
        <p:spPr>
          <a:xfrm>
            <a:off x="457200" y="549275"/>
            <a:ext cx="8229600" cy="5576888"/>
          </a:xfrm>
        </p:spPr>
        <p:txBody>
          <a:bodyPr/>
          <a:lstStyle/>
          <a:p>
            <a:pPr eaLnBrk="1" hangingPunct="1">
              <a:defRPr/>
            </a:pPr>
            <a:r>
              <a:rPr lang="es-ES" sz="2800" b="1"/>
              <a:t>Sistemática y controlada</a:t>
            </a:r>
            <a:r>
              <a:rPr lang="es-ES" sz="2800"/>
              <a:t>, implica que hay una disciplina constante para hacer investigación científica y que no dejan los hechos a la casualidad.</a:t>
            </a:r>
            <a:endParaRPr lang="es-ES" sz="2800" b="1"/>
          </a:p>
          <a:p>
            <a:pPr eaLnBrk="1" hangingPunct="1">
              <a:defRPr/>
            </a:pPr>
            <a:r>
              <a:rPr lang="es-ES" sz="2800" b="1"/>
              <a:t>Empírica</a:t>
            </a:r>
            <a:r>
              <a:rPr lang="es-ES" sz="2800"/>
              <a:t>, significa que se basa en fenómenos observables de la realidad, y</a:t>
            </a:r>
            <a:endParaRPr lang="es-ES" sz="2800" b="1"/>
          </a:p>
          <a:p>
            <a:pPr eaLnBrk="1" hangingPunct="1">
              <a:defRPr/>
            </a:pPr>
            <a:r>
              <a:rPr lang="es-ES" sz="2800" b="1"/>
              <a:t>Crítica</a:t>
            </a:r>
            <a:r>
              <a:rPr lang="es-ES" sz="2800"/>
              <a:t>, porque se juzga constantemente de manera objetiva y se eliminan las preferencias personales y los juicios de valor. Es decir llevar a cabo una investigación científica es hacer investigación en forma cuidadosa y precavida.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a:extLst>
              <a:ext uri="{FF2B5EF4-FFF2-40B4-BE49-F238E27FC236}">
                <a16:creationId xmlns:a16="http://schemas.microsoft.com/office/drawing/2014/main" id="{53E12479-36AA-4FD4-955E-AB967EA75C75}"/>
              </a:ext>
            </a:extLst>
          </p:cNvPr>
          <p:cNvSpPr>
            <a:spLocks noGrp="1" noRot="1" noChangeArrowheads="1"/>
          </p:cNvSpPr>
          <p:nvPr>
            <p:ph type="body" idx="1"/>
          </p:nvPr>
        </p:nvSpPr>
        <p:spPr>
          <a:xfrm>
            <a:off x="357188" y="714375"/>
            <a:ext cx="8229600" cy="5576888"/>
          </a:xfrm>
        </p:spPr>
        <p:txBody>
          <a:bodyPr/>
          <a:lstStyle/>
          <a:p>
            <a:pPr eaLnBrk="1" hangingPunct="1">
              <a:lnSpc>
                <a:spcPct val="80000"/>
              </a:lnSpc>
              <a:defRPr/>
            </a:pPr>
            <a:r>
              <a:rPr lang="es-ES" dirty="0"/>
              <a:t>Toda investigación tiene dos aspectos:</a:t>
            </a:r>
            <a:br>
              <a:rPr lang="es-ES" dirty="0"/>
            </a:br>
            <a:br>
              <a:rPr lang="es-ES" sz="1600" dirty="0"/>
            </a:br>
            <a:r>
              <a:rPr lang="es-ES" sz="2400" dirty="0"/>
              <a:t>   </a:t>
            </a:r>
            <a:r>
              <a:rPr lang="es-ES" sz="2800" dirty="0"/>
              <a:t>1. </a:t>
            </a:r>
            <a:r>
              <a:rPr lang="es-ES" sz="2800" b="1" dirty="0"/>
              <a:t>La parte del proceso</a:t>
            </a:r>
            <a:r>
              <a:rPr lang="es-ES" sz="2800" dirty="0"/>
              <a:t>: Nos   indica   cómo</a:t>
            </a:r>
          </a:p>
          <a:p>
            <a:pPr eaLnBrk="1" hangingPunct="1">
              <a:lnSpc>
                <a:spcPct val="80000"/>
              </a:lnSpc>
              <a:defRPr/>
            </a:pPr>
            <a:r>
              <a:rPr lang="es-ES" sz="2800" dirty="0"/>
              <a:t>       realizar    una   investigación   frente  a  un</a:t>
            </a:r>
          </a:p>
          <a:p>
            <a:pPr eaLnBrk="1" hangingPunct="1">
              <a:lnSpc>
                <a:spcPct val="80000"/>
              </a:lnSpc>
              <a:defRPr/>
            </a:pPr>
            <a:r>
              <a:rPr lang="es-ES" sz="2800" dirty="0"/>
              <a:t>        problema   a   resolver;    es   decir      qué</a:t>
            </a:r>
          </a:p>
          <a:p>
            <a:pPr algn="just" eaLnBrk="1" hangingPunct="1">
              <a:lnSpc>
                <a:spcPct val="80000"/>
              </a:lnSpc>
              <a:buFont typeface="Wingdings" panose="05000000000000000000" pitchFamily="2" charset="2"/>
              <a:buNone/>
              <a:defRPr/>
            </a:pPr>
            <a:r>
              <a:rPr lang="es-ES" sz="2800" dirty="0"/>
              <a:t>           debemos  seguir para  lograr la aplicación </a:t>
            </a:r>
          </a:p>
          <a:p>
            <a:pPr algn="just" eaLnBrk="1" hangingPunct="1">
              <a:lnSpc>
                <a:spcPct val="80000"/>
              </a:lnSpc>
              <a:buFont typeface="Wingdings" panose="05000000000000000000" pitchFamily="2" charset="2"/>
              <a:buNone/>
              <a:defRPr/>
            </a:pPr>
            <a:r>
              <a:rPr lang="es-ES" sz="2800" dirty="0"/>
              <a:t>           de  las  etapas del método científico a una</a:t>
            </a:r>
          </a:p>
          <a:p>
            <a:pPr algn="just" eaLnBrk="1" hangingPunct="1">
              <a:lnSpc>
                <a:spcPct val="80000"/>
              </a:lnSpc>
              <a:buFont typeface="Wingdings" panose="05000000000000000000" pitchFamily="2" charset="2"/>
              <a:buNone/>
              <a:defRPr/>
            </a:pPr>
            <a:r>
              <a:rPr lang="es-ES" sz="2800" dirty="0"/>
              <a:t>           investigación.</a:t>
            </a:r>
          </a:p>
          <a:p>
            <a:pPr algn="just" eaLnBrk="1" hangingPunct="1">
              <a:lnSpc>
                <a:spcPct val="80000"/>
              </a:lnSpc>
              <a:buFont typeface="Wingdings" panose="05000000000000000000" pitchFamily="2" charset="2"/>
              <a:buNone/>
              <a:defRPr/>
            </a:pPr>
            <a:br>
              <a:rPr lang="es-ES" sz="2800" dirty="0"/>
            </a:br>
            <a:r>
              <a:rPr lang="es-ES" sz="2800" dirty="0"/>
              <a:t>    2. </a:t>
            </a:r>
            <a:r>
              <a:rPr lang="es-ES" sz="2800" b="1" dirty="0"/>
              <a:t>La parte formal</a:t>
            </a:r>
            <a:r>
              <a:rPr lang="es-ES" sz="2800" dirty="0"/>
              <a:t>: Nos indica   la   forma</a:t>
            </a:r>
          </a:p>
          <a:p>
            <a:pPr algn="just" eaLnBrk="1" hangingPunct="1">
              <a:lnSpc>
                <a:spcPct val="80000"/>
              </a:lnSpc>
              <a:buFont typeface="Wingdings" panose="05000000000000000000" pitchFamily="2" charset="2"/>
              <a:buNone/>
              <a:defRPr/>
            </a:pPr>
            <a:r>
              <a:rPr lang="es-ES" sz="2800" dirty="0"/>
              <a:t>           cómo debemos presentar el Resultado </a:t>
            </a:r>
          </a:p>
          <a:p>
            <a:pPr algn="just" eaLnBrk="1" hangingPunct="1">
              <a:lnSpc>
                <a:spcPct val="80000"/>
              </a:lnSpc>
              <a:buFont typeface="Wingdings" panose="05000000000000000000" pitchFamily="2" charset="2"/>
              <a:buNone/>
              <a:defRPr/>
            </a:pPr>
            <a:r>
              <a:rPr lang="es-ES" sz="2800" dirty="0"/>
              <a:t>           del proceso seguido en la investigación,</a:t>
            </a:r>
          </a:p>
          <a:p>
            <a:pPr algn="just" eaLnBrk="1" hangingPunct="1">
              <a:lnSpc>
                <a:spcPct val="80000"/>
              </a:lnSpc>
              <a:buFont typeface="Wingdings" panose="05000000000000000000" pitchFamily="2" charset="2"/>
              <a:buNone/>
              <a:defRPr/>
            </a:pPr>
            <a:r>
              <a:rPr lang="es-ES" sz="2800" dirty="0"/>
              <a:t>           lo que comúnmente llamamos el informe</a:t>
            </a:r>
          </a:p>
          <a:p>
            <a:pPr algn="just" eaLnBrk="1" hangingPunct="1">
              <a:lnSpc>
                <a:spcPct val="80000"/>
              </a:lnSpc>
              <a:buFont typeface="Wingdings" panose="05000000000000000000" pitchFamily="2" charset="2"/>
              <a:buNone/>
              <a:defRPr/>
            </a:pPr>
            <a:r>
              <a:rPr lang="es-ES" sz="2800" dirty="0"/>
              <a:t>           final de la investigación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redondeado">
            <a:extLst>
              <a:ext uri="{FF2B5EF4-FFF2-40B4-BE49-F238E27FC236}">
                <a16:creationId xmlns:a16="http://schemas.microsoft.com/office/drawing/2014/main" id="{9E8D5754-CD23-4C9D-B65F-7E86CA397C3B}"/>
              </a:ext>
            </a:extLst>
          </p:cNvPr>
          <p:cNvSpPr/>
          <p:nvPr/>
        </p:nvSpPr>
        <p:spPr>
          <a:xfrm>
            <a:off x="684213" y="1125538"/>
            <a:ext cx="6000750" cy="1000125"/>
          </a:xfrm>
          <a:prstGeom prst="roundRect">
            <a:avLst/>
          </a:prstGeom>
          <a:gradFill rotWithShape="1">
            <a:gsLst>
              <a:gs pos="0">
                <a:srgbClr val="DA1F28">
                  <a:shade val="15000"/>
                  <a:satMod val="180000"/>
                </a:srgbClr>
              </a:gs>
              <a:gs pos="50000">
                <a:srgbClr val="DA1F28">
                  <a:shade val="45000"/>
                  <a:satMod val="170000"/>
                </a:srgbClr>
              </a:gs>
              <a:gs pos="70000">
                <a:srgbClr val="DA1F28">
                  <a:tint val="99000"/>
                  <a:shade val="65000"/>
                  <a:satMod val="155000"/>
                </a:srgbClr>
              </a:gs>
              <a:gs pos="100000">
                <a:srgbClr val="DA1F28">
                  <a:tint val="95500"/>
                  <a:shade val="100000"/>
                  <a:satMod val="155000"/>
                </a:srgbClr>
              </a:gs>
            </a:gsLst>
            <a:lin ang="16200000" scaled="0"/>
          </a:gradFill>
          <a:ln w="9525" cap="flat" cmpd="sng" algn="ctr">
            <a:solidFill>
              <a:srgbClr val="DA1F28"/>
            </a:solidFill>
            <a:prstDash val="solid"/>
          </a:ln>
          <a:effectLst>
            <a:outerShdw blurRad="50800" dist="38100" dir="5400000" rotWithShape="0">
              <a:srgbClr val="000000">
                <a:alpha val="35000"/>
              </a:srgbClr>
            </a:outerShdw>
          </a:effectLst>
        </p:spPr>
        <p:txBody>
          <a:bodyPr anchor="ctr"/>
          <a:lstStyle/>
          <a:p>
            <a:pPr marL="342900" indent="-342900" eaLnBrk="1" fontAlgn="auto" hangingPunct="1">
              <a:spcBef>
                <a:spcPts val="0"/>
              </a:spcBef>
              <a:spcAft>
                <a:spcPts val="0"/>
              </a:spcAft>
              <a:buFont typeface="+mj-lt"/>
              <a:buAutoNum type="arabicPeriod"/>
              <a:defRPr/>
            </a:pPr>
            <a:endParaRPr lang="es-PE" kern="0" dirty="0">
              <a:solidFill>
                <a:sysClr val="window" lastClr="FFFFFF"/>
              </a:solidFill>
              <a:latin typeface="Lucida Sans Unicode"/>
            </a:endParaRPr>
          </a:p>
          <a:p>
            <a:pPr marL="342900" indent="-342900" eaLnBrk="1" fontAlgn="auto" hangingPunct="1">
              <a:spcBef>
                <a:spcPts val="0"/>
              </a:spcBef>
              <a:spcAft>
                <a:spcPts val="0"/>
              </a:spcAft>
              <a:buFont typeface="+mj-lt"/>
              <a:buAutoNum type="arabicPeriod"/>
              <a:defRPr/>
            </a:pPr>
            <a:r>
              <a:rPr lang="es-PE" kern="0" dirty="0">
                <a:solidFill>
                  <a:sysClr val="window" lastClr="FFFFFF"/>
                </a:solidFill>
                <a:latin typeface="Lucida Sans Unicode"/>
              </a:rPr>
              <a:t>Encontrar  respuesta a problemas existentes</a:t>
            </a:r>
          </a:p>
          <a:p>
            <a:pPr marL="342900" indent="-342900" eaLnBrk="1" fontAlgn="auto" hangingPunct="1">
              <a:spcBef>
                <a:spcPts val="0"/>
              </a:spcBef>
              <a:spcAft>
                <a:spcPts val="0"/>
              </a:spcAft>
              <a:buFont typeface="+mj-lt"/>
              <a:buAutoNum type="arabicPeriod"/>
              <a:defRPr/>
            </a:pPr>
            <a:r>
              <a:rPr lang="es-PE" kern="0" dirty="0">
                <a:solidFill>
                  <a:sysClr val="window" lastClr="FFFFFF"/>
                </a:solidFill>
                <a:latin typeface="Lucida Sans Unicode"/>
              </a:rPr>
              <a:t>Incrementar y contribuir al conocimiento de la ciencia</a:t>
            </a:r>
          </a:p>
          <a:p>
            <a:pPr algn="ctr" eaLnBrk="1" fontAlgn="auto" hangingPunct="1">
              <a:spcBef>
                <a:spcPts val="0"/>
              </a:spcBef>
              <a:spcAft>
                <a:spcPts val="0"/>
              </a:spcAft>
              <a:defRPr/>
            </a:pPr>
            <a:endParaRPr lang="es-PE" kern="0" dirty="0">
              <a:solidFill>
                <a:sysClr val="window" lastClr="FFFFFF"/>
              </a:solidFill>
              <a:latin typeface="Lucida Sans Unicode"/>
            </a:endParaRPr>
          </a:p>
        </p:txBody>
      </p:sp>
      <p:sp>
        <p:nvSpPr>
          <p:cNvPr id="9219" name="2 Rectángulo">
            <a:extLst>
              <a:ext uri="{FF2B5EF4-FFF2-40B4-BE49-F238E27FC236}">
                <a16:creationId xmlns:a16="http://schemas.microsoft.com/office/drawing/2014/main" id="{44E176C8-1693-4798-A27B-923DE6A2E4B9}"/>
              </a:ext>
            </a:extLst>
          </p:cNvPr>
          <p:cNvSpPr>
            <a:spLocks noChangeArrowheads="1"/>
          </p:cNvSpPr>
          <p:nvPr/>
        </p:nvSpPr>
        <p:spPr bwMode="auto">
          <a:xfrm>
            <a:off x="323850" y="352425"/>
            <a:ext cx="8569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r>
              <a:rPr lang="es-PE" altLang="es-PE" sz="2200" b="1">
                <a:solidFill>
                  <a:schemeClr val="tx2"/>
                </a:solidFill>
                <a:latin typeface="Arial Black" panose="020B0A04020102020204" pitchFamily="34" charset="0"/>
              </a:rPr>
              <a:t>4.2. </a:t>
            </a:r>
            <a:r>
              <a:rPr lang="es-PE" altLang="es-PE" sz="2200" b="1">
                <a:solidFill>
                  <a:schemeClr val="tx2"/>
                </a:solidFill>
              </a:rPr>
              <a:t>CARACTERISTICAS DE LA INVESTIGACION CIENTIFICA</a:t>
            </a:r>
          </a:p>
        </p:txBody>
      </p:sp>
      <p:sp>
        <p:nvSpPr>
          <p:cNvPr id="4" name="3 CuadroTexto">
            <a:extLst>
              <a:ext uri="{FF2B5EF4-FFF2-40B4-BE49-F238E27FC236}">
                <a16:creationId xmlns:a16="http://schemas.microsoft.com/office/drawing/2014/main" id="{110B7681-B22D-4464-B186-FAEDEEBC6F25}"/>
              </a:ext>
            </a:extLst>
          </p:cNvPr>
          <p:cNvSpPr txBox="1"/>
          <p:nvPr/>
        </p:nvSpPr>
        <p:spPr>
          <a:xfrm>
            <a:off x="684213" y="2687638"/>
            <a:ext cx="2357437" cy="369887"/>
          </a:xfrm>
          <a:prstGeom prst="rect">
            <a:avLst/>
          </a:prstGeom>
          <a:gradFill rotWithShape="1">
            <a:gsLst>
              <a:gs pos="0">
                <a:srgbClr val="7D3C4A">
                  <a:shade val="15000"/>
                  <a:satMod val="180000"/>
                </a:srgbClr>
              </a:gs>
              <a:gs pos="50000">
                <a:srgbClr val="7D3C4A">
                  <a:shade val="45000"/>
                  <a:satMod val="170000"/>
                </a:srgbClr>
              </a:gs>
              <a:gs pos="70000">
                <a:srgbClr val="7D3C4A">
                  <a:tint val="99000"/>
                  <a:shade val="65000"/>
                  <a:satMod val="155000"/>
                </a:srgbClr>
              </a:gs>
              <a:gs pos="100000">
                <a:srgbClr val="7D3C4A">
                  <a:tint val="95500"/>
                  <a:shade val="100000"/>
                  <a:satMod val="155000"/>
                </a:srgbClr>
              </a:gs>
            </a:gsLst>
            <a:lin ang="16200000" scaled="0"/>
          </a:gradFill>
          <a:ln w="9525" cap="flat" cmpd="sng" algn="ctr">
            <a:solidFill>
              <a:srgbClr val="7D3C4A"/>
            </a:solidFill>
            <a:prstDash val="solid"/>
          </a:ln>
          <a:effectLst>
            <a:outerShdw blurRad="50800" dist="38100" dir="5400000" rotWithShape="0">
              <a:srgbClr val="000000">
                <a:alpha val="35000"/>
              </a:srgbClr>
            </a:outerShdw>
          </a:effectLst>
        </p:spPr>
        <p:txBody>
          <a:bodyPr>
            <a:spAutoFit/>
          </a:bodyPr>
          <a:lstStyle/>
          <a:p>
            <a:pPr eaLnBrk="1" fontAlgn="auto" hangingPunct="1">
              <a:spcBef>
                <a:spcPts val="0"/>
              </a:spcBef>
              <a:spcAft>
                <a:spcPts val="0"/>
              </a:spcAft>
              <a:defRPr/>
            </a:pPr>
            <a:r>
              <a:rPr lang="es-PE" kern="0" dirty="0">
                <a:solidFill>
                  <a:sysClr val="window" lastClr="FFFFFF"/>
                </a:solidFill>
                <a:latin typeface="Lucida Sans Unicode"/>
              </a:rPr>
              <a:t>REQUISITOS</a:t>
            </a:r>
          </a:p>
        </p:txBody>
      </p:sp>
      <p:sp>
        <p:nvSpPr>
          <p:cNvPr id="5" name="4 Rectángulo redondeado">
            <a:extLst>
              <a:ext uri="{FF2B5EF4-FFF2-40B4-BE49-F238E27FC236}">
                <a16:creationId xmlns:a16="http://schemas.microsoft.com/office/drawing/2014/main" id="{2DE2E069-7503-44AD-B68A-FB7A48DD1BDA}"/>
              </a:ext>
            </a:extLst>
          </p:cNvPr>
          <p:cNvSpPr/>
          <p:nvPr/>
        </p:nvSpPr>
        <p:spPr>
          <a:xfrm>
            <a:off x="808345" y="3327256"/>
            <a:ext cx="2857520" cy="428628"/>
          </a:xfrm>
          <a:prstGeom prst="roundRect">
            <a:avLst/>
          </a:prstGeom>
          <a:gradFill rotWithShape="1">
            <a:gsLst>
              <a:gs pos="0">
                <a:srgbClr val="DA1F28">
                  <a:shade val="15000"/>
                  <a:satMod val="180000"/>
                </a:srgbClr>
              </a:gs>
              <a:gs pos="50000">
                <a:srgbClr val="DA1F28">
                  <a:shade val="45000"/>
                  <a:satMod val="170000"/>
                </a:srgbClr>
              </a:gs>
              <a:gs pos="70000">
                <a:srgbClr val="DA1F28">
                  <a:tint val="99000"/>
                  <a:shade val="65000"/>
                  <a:satMod val="155000"/>
                </a:srgbClr>
              </a:gs>
              <a:gs pos="100000">
                <a:srgbClr val="DA1F28">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A1F28">
                <a:satMod val="300000"/>
              </a:srgbClr>
            </a:contourClr>
          </a:sp3d>
        </p:spPr>
        <p:txBody>
          <a:bodyPr anchor="ctr"/>
          <a:lstStyle/>
          <a:p>
            <a:pPr marL="342900" indent="-342900" eaLnBrk="1" fontAlgn="auto" hangingPunct="1">
              <a:spcBef>
                <a:spcPts val="0"/>
              </a:spcBef>
              <a:spcAft>
                <a:spcPts val="0"/>
              </a:spcAft>
              <a:defRPr/>
            </a:pPr>
            <a:endParaRPr lang="es-PE" sz="1600" kern="0" dirty="0">
              <a:solidFill>
                <a:sysClr val="window" lastClr="FFFFFF"/>
              </a:solidFill>
              <a:latin typeface="Lucida Sans Unicode"/>
            </a:endParaRPr>
          </a:p>
          <a:p>
            <a:pPr marL="342900" indent="-342900" eaLnBrk="1" fontAlgn="auto" hangingPunct="1">
              <a:spcBef>
                <a:spcPts val="0"/>
              </a:spcBef>
              <a:spcAft>
                <a:spcPts val="0"/>
              </a:spcAft>
              <a:defRPr/>
            </a:pPr>
            <a:r>
              <a:rPr lang="es-PE" sz="1600" kern="0" dirty="0">
                <a:solidFill>
                  <a:sysClr val="window" lastClr="FFFFFF"/>
                </a:solidFill>
                <a:latin typeface="Lucida Sans Unicode"/>
              </a:rPr>
              <a:t>1. Rigor Científico</a:t>
            </a:r>
          </a:p>
          <a:p>
            <a:pPr algn="ctr" eaLnBrk="1" fontAlgn="auto" hangingPunct="1">
              <a:spcBef>
                <a:spcPts val="0"/>
              </a:spcBef>
              <a:spcAft>
                <a:spcPts val="0"/>
              </a:spcAft>
              <a:defRPr/>
            </a:pPr>
            <a:endParaRPr lang="es-PE" kern="0" dirty="0">
              <a:solidFill>
                <a:sysClr val="window" lastClr="FFFFFF"/>
              </a:solidFill>
              <a:latin typeface="Lucida Sans Unicode"/>
            </a:endParaRPr>
          </a:p>
        </p:txBody>
      </p:sp>
      <p:sp>
        <p:nvSpPr>
          <p:cNvPr id="6" name="5 Rectángulo redondeado">
            <a:extLst>
              <a:ext uri="{FF2B5EF4-FFF2-40B4-BE49-F238E27FC236}">
                <a16:creationId xmlns:a16="http://schemas.microsoft.com/office/drawing/2014/main" id="{32F4ED3C-13A0-4919-BF4E-E850B200C1FA}"/>
              </a:ext>
            </a:extLst>
          </p:cNvPr>
          <p:cNvSpPr/>
          <p:nvPr/>
        </p:nvSpPr>
        <p:spPr>
          <a:xfrm>
            <a:off x="808345" y="3987520"/>
            <a:ext cx="2857520" cy="428628"/>
          </a:xfrm>
          <a:prstGeom prst="roundRect">
            <a:avLst/>
          </a:prstGeom>
          <a:gradFill rotWithShape="1">
            <a:gsLst>
              <a:gs pos="0">
                <a:srgbClr val="DA1F28">
                  <a:shade val="15000"/>
                  <a:satMod val="180000"/>
                </a:srgbClr>
              </a:gs>
              <a:gs pos="50000">
                <a:srgbClr val="DA1F28">
                  <a:shade val="45000"/>
                  <a:satMod val="170000"/>
                </a:srgbClr>
              </a:gs>
              <a:gs pos="70000">
                <a:srgbClr val="DA1F28">
                  <a:tint val="99000"/>
                  <a:shade val="65000"/>
                  <a:satMod val="155000"/>
                </a:srgbClr>
              </a:gs>
              <a:gs pos="100000">
                <a:srgbClr val="DA1F28">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A1F28">
                <a:satMod val="300000"/>
              </a:srgbClr>
            </a:contourClr>
          </a:sp3d>
        </p:spPr>
        <p:txBody>
          <a:bodyPr anchor="ctr"/>
          <a:lstStyle/>
          <a:p>
            <a:pPr marL="342900" indent="-342900" eaLnBrk="1" fontAlgn="auto" hangingPunct="1">
              <a:spcBef>
                <a:spcPts val="0"/>
              </a:spcBef>
              <a:spcAft>
                <a:spcPts val="0"/>
              </a:spcAft>
              <a:defRPr/>
            </a:pPr>
            <a:r>
              <a:rPr lang="es-PE" sz="1400" kern="0" dirty="0">
                <a:solidFill>
                  <a:sysClr val="window" lastClr="FFFFFF"/>
                </a:solidFill>
                <a:latin typeface="Lucida Sans Unicode"/>
              </a:rPr>
              <a:t>2. Comprobable y probado</a:t>
            </a:r>
          </a:p>
        </p:txBody>
      </p:sp>
      <p:sp>
        <p:nvSpPr>
          <p:cNvPr id="7" name="6 Rectángulo redondeado">
            <a:extLst>
              <a:ext uri="{FF2B5EF4-FFF2-40B4-BE49-F238E27FC236}">
                <a16:creationId xmlns:a16="http://schemas.microsoft.com/office/drawing/2014/main" id="{8A8FBB82-5FB3-43A9-84BE-F6391FAA125F}"/>
              </a:ext>
            </a:extLst>
          </p:cNvPr>
          <p:cNvSpPr/>
          <p:nvPr/>
        </p:nvSpPr>
        <p:spPr>
          <a:xfrm>
            <a:off x="817976" y="4572008"/>
            <a:ext cx="2857520" cy="428628"/>
          </a:xfrm>
          <a:prstGeom prst="roundRect">
            <a:avLst/>
          </a:prstGeom>
          <a:gradFill rotWithShape="1">
            <a:gsLst>
              <a:gs pos="0">
                <a:srgbClr val="DA1F28">
                  <a:shade val="15000"/>
                  <a:satMod val="180000"/>
                </a:srgbClr>
              </a:gs>
              <a:gs pos="50000">
                <a:srgbClr val="DA1F28">
                  <a:shade val="45000"/>
                  <a:satMod val="170000"/>
                </a:srgbClr>
              </a:gs>
              <a:gs pos="70000">
                <a:srgbClr val="DA1F28">
                  <a:tint val="99000"/>
                  <a:shade val="65000"/>
                  <a:satMod val="155000"/>
                </a:srgbClr>
              </a:gs>
              <a:gs pos="100000">
                <a:srgbClr val="DA1F28">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A1F28">
                <a:satMod val="300000"/>
              </a:srgbClr>
            </a:contourClr>
          </a:sp3d>
        </p:spPr>
        <p:txBody>
          <a:bodyPr anchor="ctr"/>
          <a:lstStyle/>
          <a:p>
            <a:pPr marL="342900" indent="-342900" eaLnBrk="1" fontAlgn="auto" hangingPunct="1">
              <a:spcBef>
                <a:spcPts val="0"/>
              </a:spcBef>
              <a:spcAft>
                <a:spcPts val="0"/>
              </a:spcAft>
              <a:defRPr/>
            </a:pPr>
            <a:r>
              <a:rPr lang="es-PE" sz="1400" kern="0" dirty="0">
                <a:solidFill>
                  <a:sysClr val="window" lastClr="FFFFFF"/>
                </a:solidFill>
                <a:latin typeface="Lucida Sans Unicode"/>
              </a:rPr>
              <a:t>3. Objetivo basa en hechos, de datos </a:t>
            </a:r>
            <a:r>
              <a:rPr lang="es-PE" sz="1600" kern="0" dirty="0">
                <a:solidFill>
                  <a:sysClr val="window" lastClr="FFFFFF"/>
                </a:solidFill>
                <a:latin typeface="Lucida Sans Unicode"/>
              </a:rPr>
              <a:t>reales</a:t>
            </a:r>
            <a:endParaRPr lang="es-PE" kern="0" dirty="0">
              <a:solidFill>
                <a:sysClr val="window" lastClr="FFFFFF"/>
              </a:solidFill>
              <a:latin typeface="Lucida Sans Unicode"/>
            </a:endParaRPr>
          </a:p>
        </p:txBody>
      </p:sp>
      <p:sp>
        <p:nvSpPr>
          <p:cNvPr id="8" name="7 Rectángulo redondeado">
            <a:extLst>
              <a:ext uri="{FF2B5EF4-FFF2-40B4-BE49-F238E27FC236}">
                <a16:creationId xmlns:a16="http://schemas.microsoft.com/office/drawing/2014/main" id="{29C28491-A63B-42B7-9134-48BF7732A03C}"/>
              </a:ext>
            </a:extLst>
          </p:cNvPr>
          <p:cNvSpPr/>
          <p:nvPr/>
        </p:nvSpPr>
        <p:spPr>
          <a:xfrm>
            <a:off x="826423" y="5157192"/>
            <a:ext cx="2857520" cy="428628"/>
          </a:xfrm>
          <a:prstGeom prst="roundRect">
            <a:avLst/>
          </a:prstGeom>
          <a:gradFill rotWithShape="1">
            <a:gsLst>
              <a:gs pos="0">
                <a:srgbClr val="DA1F28">
                  <a:shade val="15000"/>
                  <a:satMod val="180000"/>
                </a:srgbClr>
              </a:gs>
              <a:gs pos="50000">
                <a:srgbClr val="DA1F28">
                  <a:shade val="45000"/>
                  <a:satMod val="170000"/>
                </a:srgbClr>
              </a:gs>
              <a:gs pos="70000">
                <a:srgbClr val="DA1F28">
                  <a:tint val="99000"/>
                  <a:shade val="65000"/>
                  <a:satMod val="155000"/>
                </a:srgbClr>
              </a:gs>
              <a:gs pos="100000">
                <a:srgbClr val="DA1F28">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A1F28">
                <a:satMod val="300000"/>
              </a:srgbClr>
            </a:contourClr>
          </a:sp3d>
        </p:spPr>
        <p:txBody>
          <a:bodyPr anchor="ctr"/>
          <a:lstStyle/>
          <a:p>
            <a:pPr marL="342900" indent="-342900" eaLnBrk="1" fontAlgn="auto" hangingPunct="1">
              <a:spcBef>
                <a:spcPts val="0"/>
              </a:spcBef>
              <a:spcAft>
                <a:spcPts val="0"/>
              </a:spcAft>
              <a:defRPr/>
            </a:pPr>
            <a:endParaRPr lang="es-PE" kern="0" dirty="0">
              <a:solidFill>
                <a:sysClr val="window" lastClr="FFFFFF"/>
              </a:solidFill>
              <a:latin typeface="Lucida Sans Unicode"/>
            </a:endParaRPr>
          </a:p>
          <a:p>
            <a:pPr marL="342900" indent="-342900" eaLnBrk="1" fontAlgn="auto" hangingPunct="1">
              <a:spcBef>
                <a:spcPts val="0"/>
              </a:spcBef>
              <a:spcAft>
                <a:spcPts val="0"/>
              </a:spcAft>
              <a:defRPr/>
            </a:pPr>
            <a:r>
              <a:rPr lang="es-PE" sz="1600" kern="0" dirty="0">
                <a:solidFill>
                  <a:sysClr val="window" lastClr="FFFFFF"/>
                </a:solidFill>
                <a:latin typeface="Lucida Sans Unicode"/>
              </a:rPr>
              <a:t>4. Generalizable</a:t>
            </a:r>
          </a:p>
          <a:p>
            <a:pPr algn="ctr" eaLnBrk="1" fontAlgn="auto" hangingPunct="1">
              <a:spcBef>
                <a:spcPts val="0"/>
              </a:spcBef>
              <a:spcAft>
                <a:spcPts val="0"/>
              </a:spcAft>
              <a:defRPr/>
            </a:pPr>
            <a:endParaRPr lang="es-PE" kern="0" dirty="0">
              <a:solidFill>
                <a:sysClr val="window" lastClr="FFFFFF"/>
              </a:solidFill>
              <a:latin typeface="Lucida Sans Unicode"/>
            </a:endParaRPr>
          </a:p>
        </p:txBody>
      </p:sp>
      <p:sp>
        <p:nvSpPr>
          <p:cNvPr id="9" name="8 Rectángulo redondeado">
            <a:extLst>
              <a:ext uri="{FF2B5EF4-FFF2-40B4-BE49-F238E27FC236}">
                <a16:creationId xmlns:a16="http://schemas.microsoft.com/office/drawing/2014/main" id="{23CFB61F-B9CF-4133-83B7-23D6A55A66F0}"/>
              </a:ext>
            </a:extLst>
          </p:cNvPr>
          <p:cNvSpPr/>
          <p:nvPr/>
        </p:nvSpPr>
        <p:spPr>
          <a:xfrm>
            <a:off x="826423" y="5775038"/>
            <a:ext cx="2857520" cy="428628"/>
          </a:xfrm>
          <a:prstGeom prst="roundRect">
            <a:avLst/>
          </a:prstGeom>
          <a:gradFill rotWithShape="1">
            <a:gsLst>
              <a:gs pos="0">
                <a:srgbClr val="DA1F28">
                  <a:shade val="15000"/>
                  <a:satMod val="180000"/>
                </a:srgbClr>
              </a:gs>
              <a:gs pos="50000">
                <a:srgbClr val="DA1F28">
                  <a:shade val="45000"/>
                  <a:satMod val="170000"/>
                </a:srgbClr>
              </a:gs>
              <a:gs pos="70000">
                <a:srgbClr val="DA1F28">
                  <a:tint val="99000"/>
                  <a:shade val="65000"/>
                  <a:satMod val="155000"/>
                </a:srgbClr>
              </a:gs>
              <a:gs pos="100000">
                <a:srgbClr val="DA1F28">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A1F28">
                <a:satMod val="300000"/>
              </a:srgbClr>
            </a:contourClr>
          </a:sp3d>
        </p:spPr>
        <p:txBody>
          <a:bodyPr anchor="ctr"/>
          <a:lstStyle/>
          <a:p>
            <a:pPr marL="342900" indent="-342900" eaLnBrk="1" fontAlgn="auto" hangingPunct="1">
              <a:spcBef>
                <a:spcPts val="0"/>
              </a:spcBef>
              <a:spcAft>
                <a:spcPts val="0"/>
              </a:spcAft>
              <a:defRPr/>
            </a:pPr>
            <a:endParaRPr lang="es-PE" kern="0" dirty="0">
              <a:solidFill>
                <a:sysClr val="window" lastClr="FFFFFF"/>
              </a:solidFill>
              <a:latin typeface="Lucida Sans Unicode"/>
            </a:endParaRPr>
          </a:p>
          <a:p>
            <a:pPr marL="342900" indent="-342900" eaLnBrk="1" fontAlgn="auto" hangingPunct="1">
              <a:spcBef>
                <a:spcPts val="0"/>
              </a:spcBef>
              <a:spcAft>
                <a:spcPts val="0"/>
              </a:spcAft>
              <a:defRPr/>
            </a:pPr>
            <a:r>
              <a:rPr lang="es-PE" sz="1600" kern="0" dirty="0">
                <a:solidFill>
                  <a:sysClr val="window" lastClr="FFFFFF"/>
                </a:solidFill>
                <a:latin typeface="Lucida Sans Unicode"/>
              </a:rPr>
              <a:t>5. Preciso y exacta </a:t>
            </a:r>
          </a:p>
          <a:p>
            <a:pPr algn="ctr" eaLnBrk="1" fontAlgn="auto" hangingPunct="1">
              <a:spcBef>
                <a:spcPts val="0"/>
              </a:spcBef>
              <a:spcAft>
                <a:spcPts val="0"/>
              </a:spcAft>
              <a:defRPr/>
            </a:pPr>
            <a:endParaRPr lang="es-PE" kern="0" dirty="0">
              <a:solidFill>
                <a:sysClr val="window" lastClr="FFFFFF"/>
              </a:solidFill>
              <a:latin typeface="Lucida Sans Unicode"/>
            </a:endParaRPr>
          </a:p>
        </p:txBody>
      </p:sp>
      <p:cxnSp>
        <p:nvCxnSpPr>
          <p:cNvPr id="15" name="14 Conector recto">
            <a:extLst>
              <a:ext uri="{FF2B5EF4-FFF2-40B4-BE49-F238E27FC236}">
                <a16:creationId xmlns:a16="http://schemas.microsoft.com/office/drawing/2014/main" id="{BFFF6E8E-F4E3-4BFC-B90A-025BB4BB46EC}"/>
              </a:ext>
            </a:extLst>
          </p:cNvPr>
          <p:cNvCxnSpPr/>
          <p:nvPr/>
        </p:nvCxnSpPr>
        <p:spPr>
          <a:xfrm>
            <a:off x="328613" y="2857500"/>
            <a:ext cx="0" cy="3116263"/>
          </a:xfrm>
          <a:prstGeom prst="line">
            <a:avLst/>
          </a:prstGeom>
          <a:ln>
            <a:solidFill>
              <a:schemeClr val="accent4">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 name="16 Conector recto">
            <a:extLst>
              <a:ext uri="{FF2B5EF4-FFF2-40B4-BE49-F238E27FC236}">
                <a16:creationId xmlns:a16="http://schemas.microsoft.com/office/drawing/2014/main" id="{CB8E2CC4-DE7B-4073-8EB7-80A5DC2B83A8}"/>
              </a:ext>
            </a:extLst>
          </p:cNvPr>
          <p:cNvCxnSpPr/>
          <p:nvPr/>
        </p:nvCxnSpPr>
        <p:spPr>
          <a:xfrm>
            <a:off x="323850" y="2873375"/>
            <a:ext cx="360363" cy="0"/>
          </a:xfrm>
          <a:prstGeom prst="line">
            <a:avLst/>
          </a:prstGeom>
          <a:ln>
            <a:solidFill>
              <a:schemeClr val="accent4">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 name="18 Conector recto">
            <a:extLst>
              <a:ext uri="{FF2B5EF4-FFF2-40B4-BE49-F238E27FC236}">
                <a16:creationId xmlns:a16="http://schemas.microsoft.com/office/drawing/2014/main" id="{32839D1B-E6B4-402E-9DD8-9559199A87D5}"/>
              </a:ext>
            </a:extLst>
          </p:cNvPr>
          <p:cNvCxnSpPr/>
          <p:nvPr/>
        </p:nvCxnSpPr>
        <p:spPr>
          <a:xfrm>
            <a:off x="323850" y="3541713"/>
            <a:ext cx="484188" cy="0"/>
          </a:xfrm>
          <a:prstGeom prst="line">
            <a:avLst/>
          </a:prstGeom>
          <a:ln>
            <a:solidFill>
              <a:schemeClr val="accent4">
                <a:lumMod val="10000"/>
              </a:schemeClr>
            </a:solidFill>
          </a:ln>
        </p:spPr>
        <p:style>
          <a:lnRef idx="1">
            <a:schemeClr val="accent1"/>
          </a:lnRef>
          <a:fillRef idx="0">
            <a:schemeClr val="accent1"/>
          </a:fillRef>
          <a:effectRef idx="0">
            <a:schemeClr val="accent1"/>
          </a:effectRef>
          <a:fontRef idx="minor">
            <a:schemeClr val="tx1"/>
          </a:fontRef>
        </p:style>
      </p:cxnSp>
      <p:cxnSp>
        <p:nvCxnSpPr>
          <p:cNvPr id="21" name="20 Conector recto">
            <a:extLst>
              <a:ext uri="{FF2B5EF4-FFF2-40B4-BE49-F238E27FC236}">
                <a16:creationId xmlns:a16="http://schemas.microsoft.com/office/drawing/2014/main" id="{BF9012F9-4A2B-4E83-92DE-9C72914B014F}"/>
              </a:ext>
            </a:extLst>
          </p:cNvPr>
          <p:cNvCxnSpPr/>
          <p:nvPr/>
        </p:nvCxnSpPr>
        <p:spPr>
          <a:xfrm>
            <a:off x="328613" y="4202113"/>
            <a:ext cx="479425" cy="0"/>
          </a:xfrm>
          <a:prstGeom prst="line">
            <a:avLst/>
          </a:prstGeom>
          <a:ln>
            <a:solidFill>
              <a:schemeClr val="accent4">
                <a:lumMod val="10000"/>
              </a:schemeClr>
            </a:solidFill>
          </a:ln>
        </p:spPr>
        <p:style>
          <a:lnRef idx="1">
            <a:schemeClr val="accent1"/>
          </a:lnRef>
          <a:fillRef idx="0">
            <a:schemeClr val="accent1"/>
          </a:fillRef>
          <a:effectRef idx="0">
            <a:schemeClr val="accent1"/>
          </a:effectRef>
          <a:fontRef idx="minor">
            <a:schemeClr val="tx1"/>
          </a:fontRef>
        </p:style>
      </p:cxnSp>
      <p:cxnSp>
        <p:nvCxnSpPr>
          <p:cNvPr id="23" name="22 Conector recto">
            <a:extLst>
              <a:ext uri="{FF2B5EF4-FFF2-40B4-BE49-F238E27FC236}">
                <a16:creationId xmlns:a16="http://schemas.microsoft.com/office/drawing/2014/main" id="{B9F6E828-7858-4CDA-9443-D9890437CFF6}"/>
              </a:ext>
            </a:extLst>
          </p:cNvPr>
          <p:cNvCxnSpPr/>
          <p:nvPr/>
        </p:nvCxnSpPr>
        <p:spPr>
          <a:xfrm>
            <a:off x="328613" y="4786313"/>
            <a:ext cx="488950" cy="0"/>
          </a:xfrm>
          <a:prstGeom prst="line">
            <a:avLst/>
          </a:prstGeom>
          <a:ln>
            <a:solidFill>
              <a:schemeClr val="accent4">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 name="24 Conector recto">
            <a:extLst>
              <a:ext uri="{FF2B5EF4-FFF2-40B4-BE49-F238E27FC236}">
                <a16:creationId xmlns:a16="http://schemas.microsoft.com/office/drawing/2014/main" id="{FFE8C193-3D05-4669-8E2E-326D2F50A366}"/>
              </a:ext>
            </a:extLst>
          </p:cNvPr>
          <p:cNvCxnSpPr/>
          <p:nvPr/>
        </p:nvCxnSpPr>
        <p:spPr>
          <a:xfrm>
            <a:off x="328613" y="5372100"/>
            <a:ext cx="498475" cy="0"/>
          </a:xfrm>
          <a:prstGeom prst="line">
            <a:avLst/>
          </a:prstGeom>
          <a:ln>
            <a:solidFill>
              <a:schemeClr val="accent4">
                <a:lumMod val="10000"/>
              </a:schemeClr>
            </a:solidFill>
          </a:ln>
        </p:spPr>
        <p:style>
          <a:lnRef idx="1">
            <a:schemeClr val="accent1"/>
          </a:lnRef>
          <a:fillRef idx="0">
            <a:schemeClr val="accent1"/>
          </a:fillRef>
          <a:effectRef idx="0">
            <a:schemeClr val="accent1"/>
          </a:effectRef>
          <a:fontRef idx="minor">
            <a:schemeClr val="tx1"/>
          </a:fontRef>
        </p:style>
      </p:cxnSp>
      <p:cxnSp>
        <p:nvCxnSpPr>
          <p:cNvPr id="27" name="26 Conector recto">
            <a:extLst>
              <a:ext uri="{FF2B5EF4-FFF2-40B4-BE49-F238E27FC236}">
                <a16:creationId xmlns:a16="http://schemas.microsoft.com/office/drawing/2014/main" id="{4814D043-727B-4873-970A-B71983A19763}"/>
              </a:ext>
            </a:extLst>
          </p:cNvPr>
          <p:cNvCxnSpPr/>
          <p:nvPr/>
        </p:nvCxnSpPr>
        <p:spPr>
          <a:xfrm>
            <a:off x="328613" y="5989638"/>
            <a:ext cx="488950" cy="0"/>
          </a:xfrm>
          <a:prstGeom prst="line">
            <a:avLst/>
          </a:prstGeom>
          <a:ln>
            <a:solidFill>
              <a:schemeClr val="accent4">
                <a:lumMod val="10000"/>
              </a:schemeClr>
            </a:solidFill>
          </a:ln>
        </p:spPr>
        <p:style>
          <a:lnRef idx="1">
            <a:schemeClr val="accent1"/>
          </a:lnRef>
          <a:fillRef idx="0">
            <a:schemeClr val="accent1"/>
          </a:fillRef>
          <a:effectRef idx="0">
            <a:schemeClr val="accent1"/>
          </a:effectRef>
          <a:fontRef idx="minor">
            <a:schemeClr val="tx1"/>
          </a:fontRef>
        </p:style>
      </p:cxnSp>
      <p:sp>
        <p:nvSpPr>
          <p:cNvPr id="29" name="28 Rectángulo">
            <a:extLst>
              <a:ext uri="{FF2B5EF4-FFF2-40B4-BE49-F238E27FC236}">
                <a16:creationId xmlns:a16="http://schemas.microsoft.com/office/drawing/2014/main" id="{A404C7E9-EFAD-4D91-A612-1F30836ACDB9}"/>
              </a:ext>
            </a:extLst>
          </p:cNvPr>
          <p:cNvSpPr/>
          <p:nvPr/>
        </p:nvSpPr>
        <p:spPr>
          <a:xfrm>
            <a:off x="4684713" y="3148013"/>
            <a:ext cx="4000500" cy="785812"/>
          </a:xfrm>
          <a:prstGeom prst="rect">
            <a:avLst/>
          </a:prstGeom>
          <a:gradFill rotWithShape="1">
            <a:gsLst>
              <a:gs pos="0">
                <a:srgbClr val="EB641B">
                  <a:tint val="62000"/>
                  <a:satMod val="180000"/>
                </a:srgbClr>
              </a:gs>
              <a:gs pos="65000">
                <a:srgbClr val="EB641B">
                  <a:tint val="32000"/>
                  <a:satMod val="250000"/>
                </a:srgbClr>
              </a:gs>
              <a:gs pos="100000">
                <a:srgbClr val="EB641B">
                  <a:tint val="23000"/>
                  <a:satMod val="300000"/>
                </a:srgbClr>
              </a:gs>
            </a:gsLst>
            <a:lin ang="16200000" scaled="0"/>
          </a:gradFill>
          <a:ln w="9525" cap="flat" cmpd="sng" algn="ctr">
            <a:solidFill>
              <a:srgbClr val="EB641B"/>
            </a:solidFill>
            <a:prstDash val="solid"/>
          </a:ln>
          <a:effectLst>
            <a:outerShdw blurRad="50800" dist="38100" dir="5400000" rotWithShape="0">
              <a:srgbClr val="000000">
                <a:alpha val="35000"/>
              </a:srgbClr>
            </a:outerShdw>
          </a:effectLst>
        </p:spPr>
        <p:txBody>
          <a:bodyPr anchor="ctr"/>
          <a:lstStyle/>
          <a:p>
            <a:pPr eaLnBrk="1" fontAlgn="auto" hangingPunct="1">
              <a:spcBef>
                <a:spcPts val="0"/>
              </a:spcBef>
              <a:spcAft>
                <a:spcPts val="0"/>
              </a:spcAft>
              <a:buFont typeface="Arial" pitchFamily="34" charset="0"/>
              <a:buChar char="•"/>
              <a:defRPr/>
            </a:pPr>
            <a:endParaRPr lang="es-PE" kern="0" dirty="0">
              <a:solidFill>
                <a:sysClr val="windowText" lastClr="000000"/>
              </a:solidFill>
              <a:latin typeface="Lucida Sans Unicode"/>
            </a:endParaRPr>
          </a:p>
          <a:p>
            <a:pPr eaLnBrk="1" fontAlgn="auto" hangingPunct="1">
              <a:spcBef>
                <a:spcPts val="0"/>
              </a:spcBef>
              <a:spcAft>
                <a:spcPts val="0"/>
              </a:spcAft>
              <a:buFont typeface="Arial" pitchFamily="34" charset="0"/>
              <a:buChar char="•"/>
              <a:defRPr/>
            </a:pPr>
            <a:r>
              <a:rPr lang="es-PE" kern="0" dirty="0">
                <a:solidFill>
                  <a:sysClr val="windowText" lastClr="000000"/>
                </a:solidFill>
                <a:latin typeface="Lucida Sans Unicode"/>
              </a:rPr>
              <a:t>Base teórica sustentable</a:t>
            </a:r>
          </a:p>
          <a:p>
            <a:pPr eaLnBrk="1" fontAlgn="auto" hangingPunct="1">
              <a:spcBef>
                <a:spcPts val="0"/>
              </a:spcBef>
              <a:spcAft>
                <a:spcPts val="0"/>
              </a:spcAft>
              <a:buFont typeface="Arial" pitchFamily="34" charset="0"/>
              <a:buChar char="•"/>
              <a:defRPr/>
            </a:pPr>
            <a:r>
              <a:rPr lang="es-PE" kern="0" dirty="0">
                <a:solidFill>
                  <a:sysClr val="windowText" lastClr="000000"/>
                </a:solidFill>
                <a:latin typeface="Lucida Sans Unicode"/>
              </a:rPr>
              <a:t>Diseño metodológico apropiado</a:t>
            </a:r>
          </a:p>
          <a:p>
            <a:pPr algn="ctr" eaLnBrk="1" fontAlgn="auto" hangingPunct="1">
              <a:spcBef>
                <a:spcPts val="0"/>
              </a:spcBef>
              <a:spcAft>
                <a:spcPts val="0"/>
              </a:spcAft>
              <a:defRPr/>
            </a:pPr>
            <a:endParaRPr lang="es-PE" kern="0" dirty="0">
              <a:solidFill>
                <a:sysClr val="windowText" lastClr="000000"/>
              </a:solidFill>
              <a:latin typeface="Lucida Sans Unicode"/>
            </a:endParaRPr>
          </a:p>
        </p:txBody>
      </p:sp>
      <p:sp>
        <p:nvSpPr>
          <p:cNvPr id="30" name="29 Flecha derecha">
            <a:extLst>
              <a:ext uri="{FF2B5EF4-FFF2-40B4-BE49-F238E27FC236}">
                <a16:creationId xmlns:a16="http://schemas.microsoft.com/office/drawing/2014/main" id="{1EBDB36C-E5ED-439C-80BC-B26F03D21A40}"/>
              </a:ext>
            </a:extLst>
          </p:cNvPr>
          <p:cNvSpPr/>
          <p:nvPr/>
        </p:nvSpPr>
        <p:spPr>
          <a:xfrm>
            <a:off x="3851275" y="3433763"/>
            <a:ext cx="757238" cy="214312"/>
          </a:xfrm>
          <a:prstGeom prst="rightArrow">
            <a:avLst/>
          </a:prstGeom>
          <a:ln>
            <a:solidFill>
              <a:schemeClr val="accent4">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a:extLst>
              <a:ext uri="{FF2B5EF4-FFF2-40B4-BE49-F238E27FC236}">
                <a16:creationId xmlns:a16="http://schemas.microsoft.com/office/drawing/2014/main" id="{DC9D1D72-01A6-4D3E-A8F3-FB06CBA22D20}"/>
              </a:ext>
            </a:extLst>
          </p:cNvPr>
          <p:cNvSpPr>
            <a:spLocks noGrp="1" noRot="1" noChangeArrowheads="1"/>
          </p:cNvSpPr>
          <p:nvPr>
            <p:ph type="body" idx="1"/>
          </p:nvPr>
        </p:nvSpPr>
        <p:spPr>
          <a:xfrm>
            <a:off x="468313" y="620713"/>
            <a:ext cx="8229600" cy="5832475"/>
          </a:xfrm>
        </p:spPr>
        <p:txBody>
          <a:bodyPr/>
          <a:lstStyle/>
          <a:p>
            <a:pPr eaLnBrk="1" hangingPunct="1">
              <a:lnSpc>
                <a:spcPct val="90000"/>
              </a:lnSpc>
              <a:buFont typeface="Wingdings" panose="05000000000000000000" pitchFamily="2" charset="2"/>
              <a:buNone/>
              <a:defRPr/>
            </a:pPr>
            <a:r>
              <a:rPr lang="es-ES" sz="2800" b="1" dirty="0">
                <a:solidFill>
                  <a:schemeClr val="tx2"/>
                </a:solidFill>
              </a:rPr>
              <a:t>4.3   Tipos de investigación.</a:t>
            </a:r>
          </a:p>
          <a:p>
            <a:pPr marL="0" indent="0" eaLnBrk="1" hangingPunct="1">
              <a:spcBef>
                <a:spcPct val="50000"/>
              </a:spcBef>
              <a:buClrTx/>
              <a:buFont typeface="Wingdings" panose="05000000000000000000" pitchFamily="2" charset="2"/>
              <a:buNone/>
              <a:defRPr/>
            </a:pPr>
            <a:r>
              <a:rPr lang="es-VE" altLang="es-PE" sz="2400" b="1" i="1" kern="1200" dirty="0">
                <a:solidFill>
                  <a:srgbClr val="000000"/>
                </a:solidFill>
                <a:effectLst/>
              </a:rPr>
              <a:t>En cuanto a su finalidad</a:t>
            </a:r>
            <a:r>
              <a:rPr lang="es-VE" altLang="es-PE" sz="2400" kern="1200" dirty="0">
                <a:solidFill>
                  <a:srgbClr val="000000"/>
                </a:solidFill>
                <a:effectLst/>
              </a:rPr>
              <a:t>, se distinguen como</a:t>
            </a:r>
            <a:r>
              <a:rPr lang="es-VE" altLang="es-PE" sz="1800" kern="1200" dirty="0">
                <a:solidFill>
                  <a:srgbClr val="000000"/>
                </a:solidFill>
                <a:effectLst/>
              </a:rPr>
              <a:t>:</a:t>
            </a:r>
          </a:p>
          <a:p>
            <a:pPr algn="just" eaLnBrk="1" hangingPunct="1">
              <a:lnSpc>
                <a:spcPct val="90000"/>
              </a:lnSpc>
              <a:buFont typeface="Wingdings" panose="05000000000000000000" pitchFamily="2" charset="2"/>
              <a:buNone/>
              <a:defRPr/>
            </a:pPr>
            <a:r>
              <a:rPr lang="es-ES" sz="2400" b="1" dirty="0"/>
              <a:t>a. Básica</a:t>
            </a:r>
            <a:r>
              <a:rPr lang="es-ES" sz="2400" dirty="0"/>
              <a:t>. Llamada también pura o fundamental, nos lleva a la búsqueda de nuevos conocimientos y campos de investigación, no tiene objetivos prácticos específicos</a:t>
            </a:r>
          </a:p>
          <a:p>
            <a:pPr algn="just" eaLnBrk="1" hangingPunct="1">
              <a:lnSpc>
                <a:spcPct val="90000"/>
              </a:lnSpc>
              <a:buFont typeface="Wingdings" panose="05000000000000000000" pitchFamily="2" charset="2"/>
              <a:buNone/>
              <a:defRPr/>
            </a:pPr>
            <a:endParaRPr lang="es-ES" sz="2400" dirty="0"/>
          </a:p>
          <a:p>
            <a:pPr algn="just" eaLnBrk="1" hangingPunct="1">
              <a:lnSpc>
                <a:spcPct val="90000"/>
              </a:lnSpc>
              <a:buFont typeface="Wingdings" panose="05000000000000000000" pitchFamily="2" charset="2"/>
              <a:buNone/>
              <a:defRPr/>
            </a:pPr>
            <a:r>
              <a:rPr lang="es-ES" sz="2400" b="1" dirty="0"/>
              <a:t>b. Aplicada.</a:t>
            </a:r>
            <a:r>
              <a:rPr lang="es-ES" sz="2400" dirty="0"/>
              <a:t> Llamada también constructiva o utilitaria, se caracteriza por su interés en la aplicación de los conocimientos teóricos a determinada situación y las consecuencias prácticas que de ellas se deriven.</a:t>
            </a:r>
          </a:p>
          <a:p>
            <a:pPr algn="just" eaLnBrk="1" hangingPunct="1">
              <a:buClr>
                <a:srgbClr val="99FF66"/>
              </a:buClr>
              <a:buFont typeface="Wingdings" panose="05000000000000000000" pitchFamily="2" charset="2"/>
              <a:buNone/>
              <a:defRPr/>
            </a:pPr>
            <a:r>
              <a:rPr lang="es-ES" sz="2400" b="1" dirty="0">
                <a:solidFill>
                  <a:srgbClr val="FFFFFF"/>
                </a:solidFill>
              </a:rPr>
              <a:t>c. Tecnológica</a:t>
            </a:r>
            <a:r>
              <a:rPr lang="es-ES" sz="2400" dirty="0">
                <a:solidFill>
                  <a:srgbClr val="FFFFFF"/>
                </a:solidFill>
              </a:rPr>
              <a:t>. Responde a problemas  técnicos, está   orientada    a demostrar la validez de ciertas técnicas bajo las cuales se aplican principios científicos que demuestran su eficacia en la modificación o transformación de un  hecho o fenómeno. </a:t>
            </a:r>
          </a:p>
          <a:p>
            <a:pPr eaLnBrk="1" hangingPunct="1">
              <a:lnSpc>
                <a:spcPct val="90000"/>
              </a:lnSpc>
              <a:buFont typeface="Wingdings" panose="05000000000000000000" pitchFamily="2" charset="2"/>
              <a:buNone/>
              <a:defRPr/>
            </a:pPr>
            <a:endParaRPr lang="es-E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a:extLst>
              <a:ext uri="{FF2B5EF4-FFF2-40B4-BE49-F238E27FC236}">
                <a16:creationId xmlns:a16="http://schemas.microsoft.com/office/drawing/2014/main" id="{501B654C-8C6E-43A8-AA6A-D2EDC2BD2753}"/>
              </a:ext>
            </a:extLst>
          </p:cNvPr>
          <p:cNvSpPr>
            <a:spLocks noGrp="1"/>
          </p:cNvSpPr>
          <p:nvPr>
            <p:ph idx="1"/>
          </p:nvPr>
        </p:nvSpPr>
        <p:spPr>
          <a:xfrm>
            <a:off x="611188" y="620713"/>
            <a:ext cx="8281987" cy="4191000"/>
          </a:xfrm>
        </p:spPr>
        <p:txBody>
          <a:bodyPr/>
          <a:lstStyle/>
          <a:p>
            <a:pPr marL="0" indent="0" eaLnBrk="1" hangingPunct="1">
              <a:spcBef>
                <a:spcPct val="50000"/>
              </a:spcBef>
              <a:buClrTx/>
              <a:buFont typeface="Wingdings" panose="05000000000000000000" pitchFamily="2" charset="2"/>
              <a:buNone/>
              <a:defRPr/>
            </a:pPr>
            <a:r>
              <a:rPr lang="es-VE" altLang="es-PE" sz="2400" b="1" i="1" kern="1200" dirty="0">
                <a:solidFill>
                  <a:srgbClr val="000000"/>
                </a:solidFill>
                <a:effectLst/>
              </a:rPr>
              <a:t>Según el Tipo de Diseño de Investigación pueden ser:</a:t>
            </a:r>
          </a:p>
          <a:p>
            <a:pPr algn="just" eaLnBrk="1" hangingPunct="1">
              <a:spcBef>
                <a:spcPct val="50000"/>
              </a:spcBef>
              <a:buClrTx/>
              <a:buFont typeface="Wingdings" panose="05000000000000000000" pitchFamily="2" charset="2"/>
              <a:buChar char="Ø"/>
              <a:defRPr/>
            </a:pPr>
            <a:r>
              <a:rPr lang="es-VE" altLang="es-PE" sz="2400" b="1" kern="1200" dirty="0">
                <a:solidFill>
                  <a:schemeClr val="tx1">
                    <a:lumMod val="95000"/>
                  </a:schemeClr>
                </a:solidFill>
                <a:effectLst/>
              </a:rPr>
              <a:t>Experimentales</a:t>
            </a:r>
            <a:r>
              <a:rPr lang="es-VE" altLang="es-PE" sz="2400" kern="1200" dirty="0">
                <a:solidFill>
                  <a:schemeClr val="tx1">
                    <a:lumMod val="95000"/>
                  </a:schemeClr>
                </a:solidFill>
                <a:effectLst/>
              </a:rPr>
              <a:t> (cuando el estudio se realiza mediante la observación, registro y análisis de las variables intervinientes en la investigación sobre modelos y ambientes artificiosamente creados para facilitar la manipulación de las mismas); </a:t>
            </a:r>
          </a:p>
          <a:p>
            <a:pPr algn="just" eaLnBrk="1" hangingPunct="1">
              <a:spcBef>
                <a:spcPct val="50000"/>
              </a:spcBef>
              <a:buClrTx/>
              <a:buFont typeface="Wingdings" panose="05000000000000000000" pitchFamily="2" charset="2"/>
              <a:buChar char="Ø"/>
              <a:defRPr/>
            </a:pPr>
            <a:r>
              <a:rPr lang="es-VE" altLang="es-PE" sz="2400" b="1" kern="1200" dirty="0">
                <a:solidFill>
                  <a:schemeClr val="tx1">
                    <a:lumMod val="95000"/>
                  </a:schemeClr>
                </a:solidFill>
                <a:effectLst/>
              </a:rPr>
              <a:t> Cuasi experimentales</a:t>
            </a:r>
            <a:r>
              <a:rPr lang="es-VE" altLang="es-PE" sz="2400" kern="1200" dirty="0">
                <a:solidFill>
                  <a:schemeClr val="tx1">
                    <a:lumMod val="95000"/>
                  </a:schemeClr>
                </a:solidFill>
                <a:effectLst/>
              </a:rPr>
              <a:t> ( Cuando se trabajan con muestreo pero los elementos de la muestra ya están predeterminados en consecuencia su escogencia no ha sido totalmente al azar); y los, </a:t>
            </a:r>
          </a:p>
          <a:p>
            <a:pPr algn="just" eaLnBrk="1" hangingPunct="1">
              <a:spcBef>
                <a:spcPct val="50000"/>
              </a:spcBef>
              <a:buClrTx/>
              <a:buFont typeface="Wingdings" panose="05000000000000000000" pitchFamily="2" charset="2"/>
              <a:buChar char="Ø"/>
              <a:defRPr/>
            </a:pPr>
            <a:r>
              <a:rPr lang="es-VE" altLang="es-PE" sz="2400" b="1" kern="1200" dirty="0">
                <a:solidFill>
                  <a:schemeClr val="tx1">
                    <a:lumMod val="95000"/>
                  </a:schemeClr>
                </a:solidFill>
                <a:effectLst/>
              </a:rPr>
              <a:t> No Experimentales</a:t>
            </a:r>
            <a:r>
              <a:rPr lang="es-VE" altLang="es-PE" sz="2400" kern="1200" dirty="0">
                <a:solidFill>
                  <a:schemeClr val="tx1">
                    <a:lumMod val="95000"/>
                  </a:schemeClr>
                </a:solidFill>
                <a:effectLst/>
              </a:rPr>
              <a:t> (Conocidos también como post facto por cuanto su estudio se basa en la observación de los hechos en pleno acontecimiento sin alterar en lo más mínimo ni el entorno ni el fenómeno estudiado)</a:t>
            </a:r>
            <a:endParaRPr lang="es-ES" altLang="es-PE" sz="2400" kern="1200" dirty="0">
              <a:solidFill>
                <a:schemeClr val="tx1">
                  <a:lumMod val="95000"/>
                </a:schemeClr>
              </a:solidFill>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a:extLst>
              <a:ext uri="{FF2B5EF4-FFF2-40B4-BE49-F238E27FC236}">
                <a16:creationId xmlns:a16="http://schemas.microsoft.com/office/drawing/2014/main" id="{B9706641-654C-42A3-BBC5-4A14CF974D0D}"/>
              </a:ext>
            </a:extLst>
          </p:cNvPr>
          <p:cNvSpPr/>
          <p:nvPr/>
        </p:nvSpPr>
        <p:spPr>
          <a:xfrm>
            <a:off x="827088" y="620713"/>
            <a:ext cx="7561262" cy="5262562"/>
          </a:xfrm>
          <a:prstGeom prst="rect">
            <a:avLst/>
          </a:prstGeom>
        </p:spPr>
        <p:txBody>
          <a:bodyPr>
            <a:spAutoFit/>
          </a:bodyPr>
          <a:lstStyle/>
          <a:p>
            <a:pPr eaLnBrk="1" fontAlgn="auto" hangingPunct="1">
              <a:spcBef>
                <a:spcPct val="50000"/>
              </a:spcBef>
              <a:spcAft>
                <a:spcPts val="0"/>
              </a:spcAft>
              <a:defRPr/>
            </a:pPr>
            <a:r>
              <a:rPr lang="es-VE" altLang="es-PE" sz="2800" b="1" i="1" kern="0" dirty="0">
                <a:solidFill>
                  <a:srgbClr val="000000"/>
                </a:solidFill>
                <a:latin typeface="Arial" charset="0"/>
              </a:rPr>
              <a:t>Según su prolongación en el tiempo</a:t>
            </a:r>
            <a:r>
              <a:rPr lang="es-VE" altLang="es-PE" sz="2800" kern="0" dirty="0">
                <a:solidFill>
                  <a:srgbClr val="000000"/>
                </a:solidFill>
                <a:latin typeface="Arial" charset="0"/>
              </a:rPr>
              <a:t> pueden ser:</a:t>
            </a:r>
          </a:p>
          <a:p>
            <a:pPr marL="457200" indent="-457200" eaLnBrk="1" fontAlgn="auto" hangingPunct="1">
              <a:spcBef>
                <a:spcPct val="50000"/>
              </a:spcBef>
              <a:spcAft>
                <a:spcPts val="0"/>
              </a:spcAft>
              <a:buFont typeface="Wingdings" pitchFamily="2" charset="2"/>
              <a:buChar char="Ø"/>
              <a:defRPr/>
            </a:pPr>
            <a:r>
              <a:rPr lang="es-VE" altLang="es-PE" sz="2800" b="1" i="1" kern="0" dirty="0">
                <a:solidFill>
                  <a:schemeClr val="tx1">
                    <a:lumMod val="95000"/>
                  </a:schemeClr>
                </a:solidFill>
                <a:latin typeface="Arial" charset="0"/>
              </a:rPr>
              <a:t>Longitudinal o Diacrónica, </a:t>
            </a:r>
            <a:r>
              <a:rPr lang="es-VE" altLang="es-PE" sz="2800" kern="0" dirty="0">
                <a:solidFill>
                  <a:schemeClr val="tx1">
                    <a:lumMod val="95000"/>
                  </a:schemeClr>
                </a:solidFill>
                <a:latin typeface="Arial" charset="0"/>
              </a:rPr>
              <a:t>cuando el estudio amerita el registro y la comparación de datos observados y analizados durante varios años.</a:t>
            </a:r>
            <a:endParaRPr lang="es-VE" altLang="es-PE" sz="2800" b="1" i="1" kern="0" dirty="0">
              <a:solidFill>
                <a:schemeClr val="tx1">
                  <a:lumMod val="95000"/>
                </a:schemeClr>
              </a:solidFill>
              <a:latin typeface="Arial" charset="0"/>
            </a:endParaRPr>
          </a:p>
          <a:p>
            <a:pPr marL="457200" indent="-457200" eaLnBrk="1" fontAlgn="auto" hangingPunct="1">
              <a:spcBef>
                <a:spcPct val="50000"/>
              </a:spcBef>
              <a:spcAft>
                <a:spcPts val="0"/>
              </a:spcAft>
              <a:buFont typeface="Wingdings" pitchFamily="2" charset="2"/>
              <a:buChar char="Ø"/>
              <a:defRPr/>
            </a:pPr>
            <a:r>
              <a:rPr lang="es-VE" altLang="es-PE" sz="2800" b="1" i="1" kern="0" dirty="0">
                <a:solidFill>
                  <a:schemeClr val="tx1">
                    <a:lumMod val="95000"/>
                  </a:schemeClr>
                </a:solidFill>
                <a:latin typeface="Arial" charset="0"/>
              </a:rPr>
              <a:t> Transversal o Sincrónica, </a:t>
            </a:r>
            <a:r>
              <a:rPr lang="es-VE" altLang="es-PE" sz="2800" kern="0" dirty="0">
                <a:solidFill>
                  <a:schemeClr val="tx1">
                    <a:lumMod val="95000"/>
                  </a:schemeClr>
                </a:solidFill>
                <a:latin typeface="Arial" charset="0"/>
              </a:rPr>
              <a:t>cuando el estudio se circunscribe a un momento puntual, un segmento de tiempo durante el año a fin de medir o caracterizar la situación en ese tiempo específico.</a:t>
            </a:r>
            <a:endParaRPr lang="es-ES" altLang="es-PE" sz="2800" b="1" i="1" kern="0" dirty="0">
              <a:solidFill>
                <a:schemeClr val="tx1">
                  <a:lumMod val="95000"/>
                </a:schemeClr>
              </a:solidFill>
              <a:latin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a:extLst>
              <a:ext uri="{FF2B5EF4-FFF2-40B4-BE49-F238E27FC236}">
                <a16:creationId xmlns:a16="http://schemas.microsoft.com/office/drawing/2014/main" id="{2643EB35-D54B-4345-979C-D6156589195A}"/>
              </a:ext>
            </a:extLst>
          </p:cNvPr>
          <p:cNvSpPr/>
          <p:nvPr/>
        </p:nvSpPr>
        <p:spPr>
          <a:xfrm>
            <a:off x="827088" y="692150"/>
            <a:ext cx="7705725" cy="4402138"/>
          </a:xfrm>
          <a:prstGeom prst="rect">
            <a:avLst/>
          </a:prstGeom>
        </p:spPr>
        <p:txBody>
          <a:bodyPr>
            <a:spAutoFit/>
          </a:bodyPr>
          <a:lstStyle/>
          <a:p>
            <a:pPr algn="just" eaLnBrk="1" fontAlgn="auto" hangingPunct="1">
              <a:spcBef>
                <a:spcPct val="50000"/>
              </a:spcBef>
              <a:spcAft>
                <a:spcPts val="0"/>
              </a:spcAft>
              <a:defRPr/>
            </a:pPr>
            <a:r>
              <a:rPr lang="es-VE" altLang="es-PE" sz="2800" b="1" i="1" kern="0" dirty="0">
                <a:solidFill>
                  <a:srgbClr val="000000"/>
                </a:solidFill>
                <a:latin typeface="Arial" charset="0"/>
              </a:rPr>
              <a:t>Según el énfasis en la naturaleza de los datos manejados</a:t>
            </a:r>
            <a:r>
              <a:rPr lang="es-VE" altLang="es-PE" sz="2800" kern="0" dirty="0">
                <a:solidFill>
                  <a:srgbClr val="000000"/>
                </a:solidFill>
                <a:latin typeface="Arial" charset="0"/>
              </a:rPr>
              <a:t> se pueden dividir en:</a:t>
            </a:r>
          </a:p>
          <a:p>
            <a:pPr marL="457200" indent="-457200" algn="just" eaLnBrk="1" fontAlgn="auto" hangingPunct="1">
              <a:spcBef>
                <a:spcPct val="50000"/>
              </a:spcBef>
              <a:spcAft>
                <a:spcPts val="0"/>
              </a:spcAft>
              <a:buFont typeface="Wingdings" pitchFamily="2" charset="2"/>
              <a:buChar char="Ø"/>
              <a:defRPr/>
            </a:pPr>
            <a:r>
              <a:rPr lang="es-VE" altLang="es-PE" sz="2800" b="1" kern="0" dirty="0">
                <a:solidFill>
                  <a:schemeClr val="tx1">
                    <a:lumMod val="95000"/>
                  </a:schemeClr>
                </a:solidFill>
                <a:latin typeface="Arial" charset="0"/>
              </a:rPr>
              <a:t>Cuantitativa </a:t>
            </a:r>
            <a:r>
              <a:rPr lang="es-VE" altLang="es-PE" sz="2800" kern="0" dirty="0">
                <a:solidFill>
                  <a:schemeClr val="tx1">
                    <a:lumMod val="95000"/>
                  </a:schemeClr>
                </a:solidFill>
                <a:latin typeface="Arial" charset="0"/>
              </a:rPr>
              <a:t>cuando la preponderancia del estudio de los datos se basa en la cuantificación y cálculo de los mismos.</a:t>
            </a:r>
          </a:p>
          <a:p>
            <a:pPr marL="457200" indent="-457200" algn="just" eaLnBrk="1" fontAlgn="auto" hangingPunct="1">
              <a:spcBef>
                <a:spcPct val="50000"/>
              </a:spcBef>
              <a:spcAft>
                <a:spcPts val="0"/>
              </a:spcAft>
              <a:buFont typeface="Wingdings" pitchFamily="2" charset="2"/>
              <a:buChar char="Ø"/>
              <a:defRPr/>
            </a:pPr>
            <a:r>
              <a:rPr lang="es-VE" altLang="es-PE" sz="2800" kern="0" dirty="0">
                <a:solidFill>
                  <a:schemeClr val="tx1">
                    <a:lumMod val="95000"/>
                  </a:schemeClr>
                </a:solidFill>
                <a:latin typeface="Arial" charset="0"/>
              </a:rPr>
              <a:t> </a:t>
            </a:r>
            <a:r>
              <a:rPr lang="es-VE" altLang="es-PE" sz="2800" b="1" kern="0" dirty="0">
                <a:solidFill>
                  <a:schemeClr val="tx1">
                    <a:lumMod val="95000"/>
                  </a:schemeClr>
                </a:solidFill>
                <a:latin typeface="Arial" charset="0"/>
              </a:rPr>
              <a:t>Cualitativa </a:t>
            </a:r>
            <a:r>
              <a:rPr lang="es-VE" altLang="es-PE" sz="2800" kern="0" dirty="0">
                <a:solidFill>
                  <a:schemeClr val="tx1">
                    <a:lumMod val="95000"/>
                  </a:schemeClr>
                </a:solidFill>
                <a:latin typeface="Arial" charset="0"/>
              </a:rPr>
              <a:t>cuando la preponderancia del estudio de los datos se basa en la descripción de los rasgos característicos de los mismos.</a:t>
            </a:r>
          </a:p>
        </p:txBody>
      </p:sp>
    </p:spTree>
  </p:cSld>
  <p:clrMapOvr>
    <a:masterClrMapping/>
  </p:clrMapOvr>
</p:sld>
</file>

<file path=ppt/theme/theme1.xml><?xml version="1.0" encoding="utf-8"?>
<a:theme xmlns:a="http://schemas.openxmlformats.org/drawingml/2006/main" name="Capas de cristal">
  <a:themeElements>
    <a:clrScheme name="Capas de cristal 4">
      <a:dk1>
        <a:srgbClr val="006600"/>
      </a:dk1>
      <a:lt1>
        <a:srgbClr val="FFFFFF"/>
      </a:lt1>
      <a:dk2>
        <a:srgbClr val="008000"/>
      </a:dk2>
      <a:lt2>
        <a:srgbClr val="FFFFB7"/>
      </a:lt2>
      <a:accent1>
        <a:srgbClr val="99CC00"/>
      </a:accent1>
      <a:accent2>
        <a:srgbClr val="00CC00"/>
      </a:accent2>
      <a:accent3>
        <a:srgbClr val="AAC0AA"/>
      </a:accent3>
      <a:accent4>
        <a:srgbClr val="DADADA"/>
      </a:accent4>
      <a:accent5>
        <a:srgbClr val="CAE2AA"/>
      </a:accent5>
      <a:accent6>
        <a:srgbClr val="00B900"/>
      </a:accent6>
      <a:hlink>
        <a:srgbClr val="99FF66"/>
      </a:hlink>
      <a:folHlink>
        <a:srgbClr val="FFFF66"/>
      </a:folHlink>
    </a:clrScheme>
    <a:fontScheme name="Capas de crist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as de cristal 1">
        <a:dk1>
          <a:srgbClr val="FF9900"/>
        </a:dk1>
        <a:lt1>
          <a:srgbClr val="FFFFFF"/>
        </a:lt1>
        <a:dk2>
          <a:srgbClr val="FFCC66"/>
        </a:dk2>
        <a:lt2>
          <a:srgbClr val="CC6600"/>
        </a:lt2>
        <a:accent1>
          <a:srgbClr val="F05000"/>
        </a:accent1>
        <a:accent2>
          <a:srgbClr val="B28300"/>
        </a:accent2>
        <a:accent3>
          <a:srgbClr val="FFE2B8"/>
        </a:accent3>
        <a:accent4>
          <a:srgbClr val="DADADA"/>
        </a:accent4>
        <a:accent5>
          <a:srgbClr val="F6B3AA"/>
        </a:accent5>
        <a:accent6>
          <a:srgbClr val="A17600"/>
        </a:accent6>
        <a:hlink>
          <a:srgbClr val="99CC00"/>
        </a:hlink>
        <a:folHlink>
          <a:srgbClr val="008000"/>
        </a:folHlink>
      </a:clrScheme>
      <a:clrMap bg1="dk2" tx1="lt1" bg2="dk1" tx2="lt2" accent1="accent1" accent2="accent2" accent3="accent3" accent4="accent4" accent5="accent5" accent6="accent6" hlink="hlink" folHlink="folHlink"/>
    </a:extraClrScheme>
    <a:extraClrScheme>
      <a:clrScheme name="Capas de cristal 2">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00"/>
        </a:hlink>
        <a:folHlink>
          <a:srgbClr val="FFFF99"/>
        </a:folHlink>
      </a:clrScheme>
      <a:clrMap bg1="dk2" tx1="lt1" bg2="dk1" tx2="lt2" accent1="accent1" accent2="accent2" accent3="accent3" accent4="accent4" accent5="accent5" accent6="accent6" hlink="hlink" folHlink="folHlink"/>
    </a:extraClrScheme>
    <a:extraClrScheme>
      <a:clrScheme name="Capas de cristal 3">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DDFFBB"/>
        </a:folHlink>
      </a:clrScheme>
      <a:clrMap bg1="dk2" tx1="lt1" bg2="dk1" tx2="lt2" accent1="accent1" accent2="accent2" accent3="accent3" accent4="accent4" accent5="accent5" accent6="accent6" hlink="hlink" folHlink="folHlink"/>
    </a:extraClrScheme>
    <a:extraClrScheme>
      <a:clrScheme name="Capas de cristal 4">
        <a:dk1>
          <a:srgbClr val="006600"/>
        </a:dk1>
        <a:lt1>
          <a:srgbClr val="FFFFFF"/>
        </a:lt1>
        <a:dk2>
          <a:srgbClr val="008000"/>
        </a:dk2>
        <a:lt2>
          <a:srgbClr val="FFFFB7"/>
        </a:lt2>
        <a:accent1>
          <a:srgbClr val="99CC00"/>
        </a:accent1>
        <a:accent2>
          <a:srgbClr val="00CC00"/>
        </a:accent2>
        <a:accent3>
          <a:srgbClr val="AAC0AA"/>
        </a:accent3>
        <a:accent4>
          <a:srgbClr val="DADADA"/>
        </a:accent4>
        <a:accent5>
          <a:srgbClr val="CAE2AA"/>
        </a:accent5>
        <a:accent6>
          <a:srgbClr val="00B900"/>
        </a:accent6>
        <a:hlink>
          <a:srgbClr val="99FF66"/>
        </a:hlink>
        <a:folHlink>
          <a:srgbClr val="FFFF66"/>
        </a:folHlink>
      </a:clrScheme>
      <a:clrMap bg1="dk2" tx1="lt1" bg2="dk1" tx2="lt2" accent1="accent1" accent2="accent2" accent3="accent3" accent4="accent4" accent5="accent5" accent6="accent6" hlink="hlink" folHlink="folHlink"/>
    </a:extraClrScheme>
    <a:extraClrScheme>
      <a:clrScheme name="Capas de cristal 5">
        <a:dk1>
          <a:srgbClr val="000000"/>
        </a:dk1>
        <a:lt1>
          <a:srgbClr val="CCECFF"/>
        </a:lt1>
        <a:dk2>
          <a:srgbClr val="000000"/>
        </a:dk2>
        <a:lt2>
          <a:srgbClr val="D6EDEE"/>
        </a:lt2>
        <a:accent1>
          <a:srgbClr val="E8F0F4"/>
        </a:accent1>
        <a:accent2>
          <a:srgbClr val="8EAAFA"/>
        </a:accent2>
        <a:accent3>
          <a:srgbClr val="E2F4FF"/>
        </a:accent3>
        <a:accent4>
          <a:srgbClr val="000000"/>
        </a:accent4>
        <a:accent5>
          <a:srgbClr val="F2F6F8"/>
        </a:accent5>
        <a:accent6>
          <a:srgbClr val="809AE3"/>
        </a:accent6>
        <a:hlink>
          <a:srgbClr val="0066FF"/>
        </a:hlink>
        <a:folHlink>
          <a:srgbClr val="9947FD"/>
        </a:folHlink>
      </a:clrScheme>
      <a:clrMap bg1="lt1" tx1="dk1" bg2="lt2" tx2="dk2" accent1="accent1" accent2="accent2" accent3="accent3" accent4="accent4" accent5="accent5" accent6="accent6" hlink="hlink" folHlink="folHlink"/>
    </a:extraClrScheme>
    <a:extraClrScheme>
      <a:clrScheme name="Capas de cristal 6">
        <a:dk1>
          <a:srgbClr val="48486A"/>
        </a:dk1>
        <a:lt1>
          <a:srgbClr val="FFFFFF"/>
        </a:lt1>
        <a:dk2>
          <a:srgbClr val="000099"/>
        </a:dk2>
        <a:lt2>
          <a:srgbClr val="F8F8F8"/>
        </a:lt2>
        <a:accent1>
          <a:srgbClr val="6699FF"/>
        </a:accent1>
        <a:accent2>
          <a:srgbClr val="0000FF"/>
        </a:accent2>
        <a:accent3>
          <a:srgbClr val="AAAACA"/>
        </a:accent3>
        <a:accent4>
          <a:srgbClr val="DADADA"/>
        </a:accent4>
        <a:accent5>
          <a:srgbClr val="B8CAFF"/>
        </a:accent5>
        <a:accent6>
          <a:srgbClr val="0000E7"/>
        </a:accent6>
        <a:hlink>
          <a:srgbClr val="3DCCFF"/>
        </a:hlink>
        <a:folHlink>
          <a:srgbClr val="CCECFF"/>
        </a:folHlink>
      </a:clrScheme>
      <a:clrMap bg1="dk2" tx1="lt1" bg2="dk1" tx2="lt2" accent1="accent1" accent2="accent2" accent3="accent3" accent4="accent4" accent5="accent5" accent6="accent6" hlink="hlink" folHlink="folHlink"/>
    </a:extraClrScheme>
    <a:extraClrScheme>
      <a:clrScheme name="Capas de cristal 7">
        <a:dk1>
          <a:srgbClr val="573F8B"/>
        </a:dk1>
        <a:lt1>
          <a:srgbClr val="FFFFFF"/>
        </a:lt1>
        <a:dk2>
          <a:srgbClr val="666699"/>
        </a:dk2>
        <a:lt2>
          <a:srgbClr val="D9D9FF"/>
        </a:lt2>
        <a:accent1>
          <a:srgbClr val="CC99FF"/>
        </a:accent1>
        <a:accent2>
          <a:srgbClr val="9933FF"/>
        </a:accent2>
        <a:accent3>
          <a:srgbClr val="B8B8CA"/>
        </a:accent3>
        <a:accent4>
          <a:srgbClr val="DADADA"/>
        </a:accent4>
        <a:accent5>
          <a:srgbClr val="E2CAFF"/>
        </a:accent5>
        <a:accent6>
          <a:srgbClr val="8A2DE7"/>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Capas de cristal 8">
        <a:dk1>
          <a:srgbClr val="000000"/>
        </a:dk1>
        <a:lt1>
          <a:srgbClr val="EAEAEA"/>
        </a:lt1>
        <a:dk2>
          <a:srgbClr val="000000"/>
        </a:dk2>
        <a:lt2>
          <a:srgbClr val="C1C2CB"/>
        </a:lt2>
        <a:accent1>
          <a:srgbClr val="F1F1F7"/>
        </a:accent1>
        <a:accent2>
          <a:srgbClr val="8C8CB4"/>
        </a:accent2>
        <a:accent3>
          <a:srgbClr val="F3F3F3"/>
        </a:accent3>
        <a:accent4>
          <a:srgbClr val="000000"/>
        </a:accent4>
        <a:accent5>
          <a:srgbClr val="F7F7FA"/>
        </a:accent5>
        <a:accent6>
          <a:srgbClr val="7E7EA3"/>
        </a:accent6>
        <a:hlink>
          <a:srgbClr val="A3FFFF"/>
        </a:hlink>
        <a:folHlink>
          <a:srgbClr val="9E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Glass Layers</Template>
  <TotalTime>1218</TotalTime>
  <Words>1314</Words>
  <Application>Microsoft Office PowerPoint</Application>
  <PresentationFormat>Presentación en pantalla (4:3)</PresentationFormat>
  <Paragraphs>116</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Arial Black</vt:lpstr>
      <vt:lpstr>Wingdings</vt:lpstr>
      <vt:lpstr>Calibri</vt:lpstr>
      <vt:lpstr>Lucida Sans Unicode</vt:lpstr>
      <vt:lpstr>Capas de cristal</vt:lpstr>
      <vt:lpstr>Presentación de PowerPoint</vt:lpstr>
      <vt:lpstr>4. LA INVESTIGACIÓN CIENTÍFICA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compusur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LA INVESTIGACION</dc:title>
  <dc:creator>sistema</dc:creator>
  <cp:lastModifiedBy>Edison Achalma</cp:lastModifiedBy>
  <cp:revision>55</cp:revision>
  <dcterms:created xsi:type="dcterms:W3CDTF">2008-08-23T03:55:11Z</dcterms:created>
  <dcterms:modified xsi:type="dcterms:W3CDTF">2020-02-01T15:07:28Z</dcterms:modified>
</cp:coreProperties>
</file>