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16"/>
  </p:handoutMasterIdLst>
  <p:sldIdLst>
    <p:sldId id="289" r:id="rId2"/>
    <p:sldId id="407" r:id="rId3"/>
    <p:sldId id="408" r:id="rId4"/>
    <p:sldId id="409" r:id="rId5"/>
    <p:sldId id="410" r:id="rId6"/>
    <p:sldId id="425" r:id="rId7"/>
    <p:sldId id="411" r:id="rId8"/>
    <p:sldId id="424" r:id="rId9"/>
    <p:sldId id="412" r:id="rId10"/>
    <p:sldId id="413" r:id="rId11"/>
    <p:sldId id="414" r:id="rId12"/>
    <p:sldId id="415" r:id="rId13"/>
    <p:sldId id="416" r:id="rId14"/>
    <p:sldId id="417" r:id="rId1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5F16394-08AE-472D-9573-A060C365809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PE"/>
          </a:p>
        </p:txBody>
      </p:sp>
      <p:sp>
        <p:nvSpPr>
          <p:cNvPr id="3" name="2 Marcador de fecha">
            <a:extLst>
              <a:ext uri="{FF2B5EF4-FFF2-40B4-BE49-F238E27FC236}">
                <a16:creationId xmlns:a16="http://schemas.microsoft.com/office/drawing/2014/main" id="{6BC6A54E-99D4-437E-B76B-51C6F08B5D5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D0F0937-62E4-44A8-8E65-EF0BF688A89D}" type="datetimeFigureOut">
              <a:rPr lang="es-PE"/>
              <a:pPr>
                <a:defRPr/>
              </a:pPr>
              <a:t>1 Feb. 2020</a:t>
            </a:fld>
            <a:endParaRPr lang="es-PE"/>
          </a:p>
        </p:txBody>
      </p:sp>
      <p:sp>
        <p:nvSpPr>
          <p:cNvPr id="4" name="3 Marcador de pie de página">
            <a:extLst>
              <a:ext uri="{FF2B5EF4-FFF2-40B4-BE49-F238E27FC236}">
                <a16:creationId xmlns:a16="http://schemas.microsoft.com/office/drawing/2014/main" id="{682D47B5-E9D8-4281-804A-DC93E5BBA11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PE"/>
          </a:p>
        </p:txBody>
      </p:sp>
      <p:sp>
        <p:nvSpPr>
          <p:cNvPr id="5" name="4 Marcador de número de diapositiva">
            <a:extLst>
              <a:ext uri="{FF2B5EF4-FFF2-40B4-BE49-F238E27FC236}">
                <a16:creationId xmlns:a16="http://schemas.microsoft.com/office/drawing/2014/main" id="{D18FA3FF-68CD-45C2-8CD4-846CF63FB78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A8CF076-7887-4B64-86BB-6A53E8182712}" type="slidenum">
              <a:rPr lang="es-PE" altLang="es-PE"/>
              <a:pPr/>
              <a:t>‹Nº›</a:t>
            </a:fld>
            <a:endParaRPr lang="es-PE"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8EFA6BC-E2D3-4B35-A1CD-107E87A50ECF}"/>
              </a:ext>
            </a:extLst>
          </p:cNvPr>
          <p:cNvGrpSpPr>
            <a:grpSpLocks/>
          </p:cNvGrpSpPr>
          <p:nvPr/>
        </p:nvGrpSpPr>
        <p:grpSpPr bwMode="auto">
          <a:xfrm>
            <a:off x="319088" y="1752600"/>
            <a:ext cx="8824912" cy="5129213"/>
            <a:chOff x="201" y="1104"/>
            <a:chExt cx="5559" cy="3231"/>
          </a:xfrm>
        </p:grpSpPr>
        <p:sp>
          <p:nvSpPr>
            <p:cNvPr id="5" name="Freeform 3">
              <a:extLst>
                <a:ext uri="{FF2B5EF4-FFF2-40B4-BE49-F238E27FC236}">
                  <a16:creationId xmlns:a16="http://schemas.microsoft.com/office/drawing/2014/main" id="{5205D75E-9019-41F5-97DF-00FEE32B6EFE}"/>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6" name="Freeform 4">
              <a:extLst>
                <a:ext uri="{FF2B5EF4-FFF2-40B4-BE49-F238E27FC236}">
                  <a16:creationId xmlns:a16="http://schemas.microsoft.com/office/drawing/2014/main" id="{82191EFF-22DA-4802-B53D-23AE1A8DD083}"/>
                </a:ext>
              </a:extLst>
            </p:cNvPr>
            <p:cNvSpPr>
              <a:spLocks/>
            </p:cNvSpPr>
            <p:nvPr/>
          </p:nvSpPr>
          <p:spPr bwMode="ltGray">
            <a:xfrm>
              <a:off x="528" y="2400"/>
              <a:ext cx="5232" cy="1920"/>
            </a:xfrm>
            <a:custGeom>
              <a:avLst/>
              <a:gdLst>
                <a:gd name="T0" fmla="*/ 0 w 4897"/>
                <a:gd name="T1" fmla="*/ 0 h 2182"/>
                <a:gd name="T2" fmla="*/ 0 w 4897"/>
                <a:gd name="T3" fmla="*/ 1689 h 2182"/>
                <a:gd name="T4" fmla="*/ 5590 w 4897"/>
                <a:gd name="T5" fmla="*/ 1689 h 2182"/>
                <a:gd name="T6" fmla="*/ 5590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7" name="Freeform 5">
              <a:extLst>
                <a:ext uri="{FF2B5EF4-FFF2-40B4-BE49-F238E27FC236}">
                  <a16:creationId xmlns:a16="http://schemas.microsoft.com/office/drawing/2014/main" id="{F0841835-0F06-40B5-86C3-E980716FC04D}"/>
                </a:ext>
              </a:extLst>
            </p:cNvPr>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8" name="Freeform 6">
              <a:extLst>
                <a:ext uri="{FF2B5EF4-FFF2-40B4-BE49-F238E27FC236}">
                  <a16:creationId xmlns:a16="http://schemas.microsoft.com/office/drawing/2014/main" id="{17C73BAE-94ED-481B-9C43-D114C77B8C92}"/>
                </a:ext>
              </a:extLst>
            </p:cNvPr>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9" name="Freeform 7">
              <a:extLst>
                <a:ext uri="{FF2B5EF4-FFF2-40B4-BE49-F238E27FC236}">
                  <a16:creationId xmlns:a16="http://schemas.microsoft.com/office/drawing/2014/main" id="{FC048D7D-E5CE-44D4-B075-BBB3D39761A4}"/>
                </a:ext>
              </a:extLst>
            </p:cNvPr>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0" name="Freeform 8">
              <a:extLst>
                <a:ext uri="{FF2B5EF4-FFF2-40B4-BE49-F238E27FC236}">
                  <a16:creationId xmlns:a16="http://schemas.microsoft.com/office/drawing/2014/main" id="{D7E7089D-557D-4BC3-AF72-F9DB21165CE3}"/>
                </a:ext>
              </a:extLst>
            </p:cNvPr>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grpSp>
      <p:sp>
        <p:nvSpPr>
          <p:cNvPr id="12800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s-ES"/>
              <a:t>Haga clic para cambiar el estilo de título	</a:t>
            </a:r>
          </a:p>
        </p:txBody>
      </p:sp>
      <p:sp>
        <p:nvSpPr>
          <p:cNvPr id="128010"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11" name="Rectangle 11">
            <a:extLst>
              <a:ext uri="{FF2B5EF4-FFF2-40B4-BE49-F238E27FC236}">
                <a16:creationId xmlns:a16="http://schemas.microsoft.com/office/drawing/2014/main" id="{E2C1A390-5070-4965-900F-64DFB4B31D68}"/>
              </a:ext>
            </a:extLst>
          </p:cNvPr>
          <p:cNvSpPr>
            <a:spLocks noGrp="1" noChangeArrowheads="1"/>
          </p:cNvSpPr>
          <p:nvPr>
            <p:ph type="dt" sz="quarter" idx="10"/>
          </p:nvPr>
        </p:nvSpPr>
        <p:spPr>
          <a:xfrm>
            <a:off x="990600" y="6245225"/>
            <a:ext cx="1901825" cy="476250"/>
          </a:xfrm>
        </p:spPr>
        <p:txBody>
          <a:bodyPr/>
          <a:lstStyle>
            <a:lvl1pPr>
              <a:defRPr/>
            </a:lvl1pPr>
          </a:lstStyle>
          <a:p>
            <a:pPr>
              <a:defRPr/>
            </a:pPr>
            <a:endParaRPr lang="es-ES"/>
          </a:p>
        </p:txBody>
      </p:sp>
      <p:sp>
        <p:nvSpPr>
          <p:cNvPr id="12" name="Rectangle 12">
            <a:extLst>
              <a:ext uri="{FF2B5EF4-FFF2-40B4-BE49-F238E27FC236}">
                <a16:creationId xmlns:a16="http://schemas.microsoft.com/office/drawing/2014/main" id="{4DFC27AD-D0FF-4ABD-BB77-237CD8A029C4}"/>
              </a:ext>
            </a:extLst>
          </p:cNvPr>
          <p:cNvSpPr>
            <a:spLocks noGrp="1" noChangeArrowheads="1"/>
          </p:cNvSpPr>
          <p:nvPr>
            <p:ph type="ftr" sz="quarter" idx="11"/>
          </p:nvPr>
        </p:nvSpPr>
        <p:spPr>
          <a:xfrm>
            <a:off x="3468688" y="6245225"/>
            <a:ext cx="2895600" cy="476250"/>
          </a:xfrm>
        </p:spPr>
        <p:txBody>
          <a:bodyPr/>
          <a:lstStyle>
            <a:lvl1pPr>
              <a:defRPr/>
            </a:lvl1pPr>
          </a:lstStyle>
          <a:p>
            <a:pPr>
              <a:defRPr/>
            </a:pPr>
            <a:endParaRPr lang="es-ES"/>
          </a:p>
        </p:txBody>
      </p:sp>
      <p:sp>
        <p:nvSpPr>
          <p:cNvPr id="13" name="Rectangle 13">
            <a:extLst>
              <a:ext uri="{FF2B5EF4-FFF2-40B4-BE49-F238E27FC236}">
                <a16:creationId xmlns:a16="http://schemas.microsoft.com/office/drawing/2014/main" id="{F336548B-7A31-4E96-86F9-0E6FD6EE1969}"/>
              </a:ext>
            </a:extLst>
          </p:cNvPr>
          <p:cNvSpPr>
            <a:spLocks noGrp="1" noChangeArrowheads="1"/>
          </p:cNvSpPr>
          <p:nvPr>
            <p:ph type="sldNum" sz="quarter" idx="12"/>
          </p:nvPr>
        </p:nvSpPr>
        <p:spPr/>
        <p:txBody>
          <a:bodyPr/>
          <a:lstStyle>
            <a:lvl1pPr>
              <a:defRPr/>
            </a:lvl1pPr>
          </a:lstStyle>
          <a:p>
            <a:fld id="{524F1350-30B4-4FB3-99BA-A7254FE285BB}" type="slidenum">
              <a:rPr lang="es-ES" altLang="es-PE"/>
              <a:pPr/>
              <a:t>‹Nº›</a:t>
            </a:fld>
            <a:endParaRPr lang="es-ES" altLang="es-PE"/>
          </a:p>
        </p:txBody>
      </p:sp>
    </p:spTree>
    <p:extLst>
      <p:ext uri="{BB962C8B-B14F-4D97-AF65-F5344CB8AC3E}">
        <p14:creationId xmlns:p14="http://schemas.microsoft.com/office/powerpoint/2010/main" val="356757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153B4946-1E73-447A-AA58-E1EF636C655C}"/>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B8018EBB-4889-4086-87B1-E9C0C409C4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1883A8E9-D8A2-4ABA-8BBC-11625FB5CB6F}"/>
              </a:ext>
            </a:extLst>
          </p:cNvPr>
          <p:cNvSpPr>
            <a:spLocks noGrp="1" noChangeArrowheads="1"/>
          </p:cNvSpPr>
          <p:nvPr>
            <p:ph type="sldNum" sz="quarter" idx="12"/>
          </p:nvPr>
        </p:nvSpPr>
        <p:spPr>
          <a:ln/>
        </p:spPr>
        <p:txBody>
          <a:bodyPr/>
          <a:lstStyle>
            <a:lvl1pPr>
              <a:defRPr/>
            </a:lvl1pPr>
          </a:lstStyle>
          <a:p>
            <a:fld id="{B4FAAC58-C3A0-46A1-9E77-E49F5360E288}" type="slidenum">
              <a:rPr lang="es-ES" altLang="es-PE"/>
              <a:pPr/>
              <a:t>‹Nº›</a:t>
            </a:fld>
            <a:endParaRPr lang="es-ES" altLang="es-PE"/>
          </a:p>
        </p:txBody>
      </p:sp>
    </p:spTree>
    <p:extLst>
      <p:ext uri="{BB962C8B-B14F-4D97-AF65-F5344CB8AC3E}">
        <p14:creationId xmlns:p14="http://schemas.microsoft.com/office/powerpoint/2010/main" val="19480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48463" y="244475"/>
            <a:ext cx="2097087"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44475"/>
            <a:ext cx="6138863"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FA524756-5AEF-4E54-8D4F-FF25462A929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47E8D5F7-E09F-44A8-86BA-DCB6ED3D3E2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668156B9-0415-49E9-BBDF-0EC0A5C55AE3}"/>
              </a:ext>
            </a:extLst>
          </p:cNvPr>
          <p:cNvSpPr>
            <a:spLocks noGrp="1" noChangeArrowheads="1"/>
          </p:cNvSpPr>
          <p:nvPr>
            <p:ph type="sldNum" sz="quarter" idx="12"/>
          </p:nvPr>
        </p:nvSpPr>
        <p:spPr>
          <a:ln/>
        </p:spPr>
        <p:txBody>
          <a:bodyPr/>
          <a:lstStyle>
            <a:lvl1pPr>
              <a:defRPr/>
            </a:lvl1pPr>
          </a:lstStyle>
          <a:p>
            <a:fld id="{DFE39AAA-52ED-463B-92D9-D1AFDD9F0E29}" type="slidenum">
              <a:rPr lang="es-ES" altLang="es-PE"/>
              <a:pPr/>
              <a:t>‹Nº›</a:t>
            </a:fld>
            <a:endParaRPr lang="es-ES" altLang="es-PE"/>
          </a:p>
        </p:txBody>
      </p:sp>
    </p:spTree>
    <p:extLst>
      <p:ext uri="{BB962C8B-B14F-4D97-AF65-F5344CB8AC3E}">
        <p14:creationId xmlns:p14="http://schemas.microsoft.com/office/powerpoint/2010/main" val="71638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39420A93-F505-41F7-AE88-0D5C9DD48D4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E568A69E-DF8A-472B-A0F7-8B63ED9CCA1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4CF680F8-CC33-4C34-BAC6-8B81B07B221D}"/>
              </a:ext>
            </a:extLst>
          </p:cNvPr>
          <p:cNvSpPr>
            <a:spLocks noGrp="1" noChangeArrowheads="1"/>
          </p:cNvSpPr>
          <p:nvPr>
            <p:ph type="sldNum" sz="quarter" idx="12"/>
          </p:nvPr>
        </p:nvSpPr>
        <p:spPr>
          <a:ln/>
        </p:spPr>
        <p:txBody>
          <a:bodyPr/>
          <a:lstStyle>
            <a:lvl1pPr>
              <a:defRPr/>
            </a:lvl1pPr>
          </a:lstStyle>
          <a:p>
            <a:fld id="{12A66236-01A1-41E7-984F-6104868CBD39}" type="slidenum">
              <a:rPr lang="es-ES" altLang="es-PE"/>
              <a:pPr/>
              <a:t>‹Nº›</a:t>
            </a:fld>
            <a:endParaRPr lang="es-ES" altLang="es-PE"/>
          </a:p>
        </p:txBody>
      </p:sp>
    </p:spTree>
    <p:extLst>
      <p:ext uri="{BB962C8B-B14F-4D97-AF65-F5344CB8AC3E}">
        <p14:creationId xmlns:p14="http://schemas.microsoft.com/office/powerpoint/2010/main" val="317501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a:extLst>
              <a:ext uri="{FF2B5EF4-FFF2-40B4-BE49-F238E27FC236}">
                <a16:creationId xmlns:a16="http://schemas.microsoft.com/office/drawing/2014/main" id="{FB7D0911-DD9F-4B20-8DDE-7625337FABF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762A45A8-8C66-4A1D-AE36-C77DE5A35C8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0D093F9B-B84A-40B5-97F5-0DD416720711}"/>
              </a:ext>
            </a:extLst>
          </p:cNvPr>
          <p:cNvSpPr>
            <a:spLocks noGrp="1" noChangeArrowheads="1"/>
          </p:cNvSpPr>
          <p:nvPr>
            <p:ph type="sldNum" sz="quarter" idx="12"/>
          </p:nvPr>
        </p:nvSpPr>
        <p:spPr>
          <a:ln/>
        </p:spPr>
        <p:txBody>
          <a:bodyPr/>
          <a:lstStyle>
            <a:lvl1pPr>
              <a:defRPr/>
            </a:lvl1pPr>
          </a:lstStyle>
          <a:p>
            <a:fld id="{283D513C-5805-437E-99EF-713D88F2888E}" type="slidenum">
              <a:rPr lang="es-ES" altLang="es-PE"/>
              <a:pPr/>
              <a:t>‹Nº›</a:t>
            </a:fld>
            <a:endParaRPr lang="es-ES" altLang="es-PE"/>
          </a:p>
        </p:txBody>
      </p:sp>
    </p:spTree>
    <p:extLst>
      <p:ext uri="{BB962C8B-B14F-4D97-AF65-F5344CB8AC3E}">
        <p14:creationId xmlns:p14="http://schemas.microsoft.com/office/powerpoint/2010/main" val="75009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Rectangle 11">
            <a:extLst>
              <a:ext uri="{FF2B5EF4-FFF2-40B4-BE49-F238E27FC236}">
                <a16:creationId xmlns:a16="http://schemas.microsoft.com/office/drawing/2014/main" id="{B9A9B898-320C-49F9-AC7F-DC02E4125F29}"/>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F86742FF-9531-4EA2-8B02-0EBEFAFDDB8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A7D52FAF-A7CE-42AC-8A18-4DD958B6AFC5}"/>
              </a:ext>
            </a:extLst>
          </p:cNvPr>
          <p:cNvSpPr>
            <a:spLocks noGrp="1" noChangeArrowheads="1"/>
          </p:cNvSpPr>
          <p:nvPr>
            <p:ph type="sldNum" sz="quarter" idx="12"/>
          </p:nvPr>
        </p:nvSpPr>
        <p:spPr>
          <a:ln/>
        </p:spPr>
        <p:txBody>
          <a:bodyPr/>
          <a:lstStyle>
            <a:lvl1pPr>
              <a:defRPr/>
            </a:lvl1pPr>
          </a:lstStyle>
          <a:p>
            <a:fld id="{849107B0-8021-4B10-8115-63CBEC2C0DDC}" type="slidenum">
              <a:rPr lang="es-ES" altLang="es-PE"/>
              <a:pPr/>
              <a:t>‹Nº›</a:t>
            </a:fld>
            <a:endParaRPr lang="es-ES" altLang="es-PE"/>
          </a:p>
        </p:txBody>
      </p:sp>
    </p:spTree>
    <p:extLst>
      <p:ext uri="{BB962C8B-B14F-4D97-AF65-F5344CB8AC3E}">
        <p14:creationId xmlns:p14="http://schemas.microsoft.com/office/powerpoint/2010/main" val="281576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Rectangle 11">
            <a:extLst>
              <a:ext uri="{FF2B5EF4-FFF2-40B4-BE49-F238E27FC236}">
                <a16:creationId xmlns:a16="http://schemas.microsoft.com/office/drawing/2014/main" id="{D7128FDF-B300-43FC-B496-07F8E8FC1209}"/>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12">
            <a:extLst>
              <a:ext uri="{FF2B5EF4-FFF2-40B4-BE49-F238E27FC236}">
                <a16:creationId xmlns:a16="http://schemas.microsoft.com/office/drawing/2014/main" id="{A6376655-4A41-477A-8EDF-32F64B61B2C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13">
            <a:extLst>
              <a:ext uri="{FF2B5EF4-FFF2-40B4-BE49-F238E27FC236}">
                <a16:creationId xmlns:a16="http://schemas.microsoft.com/office/drawing/2014/main" id="{1E7A01A0-EA9E-449E-AA60-EFD46DEDF589}"/>
              </a:ext>
            </a:extLst>
          </p:cNvPr>
          <p:cNvSpPr>
            <a:spLocks noGrp="1" noChangeArrowheads="1"/>
          </p:cNvSpPr>
          <p:nvPr>
            <p:ph type="sldNum" sz="quarter" idx="12"/>
          </p:nvPr>
        </p:nvSpPr>
        <p:spPr>
          <a:ln/>
        </p:spPr>
        <p:txBody>
          <a:bodyPr/>
          <a:lstStyle>
            <a:lvl1pPr>
              <a:defRPr/>
            </a:lvl1pPr>
          </a:lstStyle>
          <a:p>
            <a:fld id="{294F232C-E47D-4D83-B67B-A2D445F8FEB1}" type="slidenum">
              <a:rPr lang="es-ES" altLang="es-PE"/>
              <a:pPr/>
              <a:t>‹Nº›</a:t>
            </a:fld>
            <a:endParaRPr lang="es-ES" altLang="es-PE"/>
          </a:p>
        </p:txBody>
      </p:sp>
    </p:spTree>
    <p:extLst>
      <p:ext uri="{BB962C8B-B14F-4D97-AF65-F5344CB8AC3E}">
        <p14:creationId xmlns:p14="http://schemas.microsoft.com/office/powerpoint/2010/main" val="424063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Rectangle 11">
            <a:extLst>
              <a:ext uri="{FF2B5EF4-FFF2-40B4-BE49-F238E27FC236}">
                <a16:creationId xmlns:a16="http://schemas.microsoft.com/office/drawing/2014/main" id="{588E7A6F-09D5-427E-9C00-3D76E9E5A408}"/>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12">
            <a:extLst>
              <a:ext uri="{FF2B5EF4-FFF2-40B4-BE49-F238E27FC236}">
                <a16:creationId xmlns:a16="http://schemas.microsoft.com/office/drawing/2014/main" id="{9A5E05C5-C462-4D44-B35C-D59757D8FBB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13">
            <a:extLst>
              <a:ext uri="{FF2B5EF4-FFF2-40B4-BE49-F238E27FC236}">
                <a16:creationId xmlns:a16="http://schemas.microsoft.com/office/drawing/2014/main" id="{8246AFE8-987A-4F03-AEB7-48DB98410BC5}"/>
              </a:ext>
            </a:extLst>
          </p:cNvPr>
          <p:cNvSpPr>
            <a:spLocks noGrp="1" noChangeArrowheads="1"/>
          </p:cNvSpPr>
          <p:nvPr>
            <p:ph type="sldNum" sz="quarter" idx="12"/>
          </p:nvPr>
        </p:nvSpPr>
        <p:spPr>
          <a:ln/>
        </p:spPr>
        <p:txBody>
          <a:bodyPr/>
          <a:lstStyle>
            <a:lvl1pPr>
              <a:defRPr/>
            </a:lvl1pPr>
          </a:lstStyle>
          <a:p>
            <a:fld id="{2D8747CE-B11F-4A44-91FD-8AC2AF2364CC}" type="slidenum">
              <a:rPr lang="es-ES" altLang="es-PE"/>
              <a:pPr/>
              <a:t>‹Nº›</a:t>
            </a:fld>
            <a:endParaRPr lang="es-ES" altLang="es-PE"/>
          </a:p>
        </p:txBody>
      </p:sp>
    </p:spTree>
    <p:extLst>
      <p:ext uri="{BB962C8B-B14F-4D97-AF65-F5344CB8AC3E}">
        <p14:creationId xmlns:p14="http://schemas.microsoft.com/office/powerpoint/2010/main" val="350148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B295B5C-1C11-4424-820F-72BC8FB2B0A4}"/>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12">
            <a:extLst>
              <a:ext uri="{FF2B5EF4-FFF2-40B4-BE49-F238E27FC236}">
                <a16:creationId xmlns:a16="http://schemas.microsoft.com/office/drawing/2014/main" id="{96102DCE-1275-4EB3-B55E-1A15A8A6D71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13">
            <a:extLst>
              <a:ext uri="{FF2B5EF4-FFF2-40B4-BE49-F238E27FC236}">
                <a16:creationId xmlns:a16="http://schemas.microsoft.com/office/drawing/2014/main" id="{3A57AA4A-0955-4042-9845-36DE336DD5EC}"/>
              </a:ext>
            </a:extLst>
          </p:cNvPr>
          <p:cNvSpPr>
            <a:spLocks noGrp="1" noChangeArrowheads="1"/>
          </p:cNvSpPr>
          <p:nvPr>
            <p:ph type="sldNum" sz="quarter" idx="12"/>
          </p:nvPr>
        </p:nvSpPr>
        <p:spPr>
          <a:ln/>
        </p:spPr>
        <p:txBody>
          <a:bodyPr/>
          <a:lstStyle>
            <a:lvl1pPr>
              <a:defRPr/>
            </a:lvl1pPr>
          </a:lstStyle>
          <a:p>
            <a:fld id="{4B50B488-8374-45F5-B517-995CB541E3DD}" type="slidenum">
              <a:rPr lang="es-ES" altLang="es-PE"/>
              <a:pPr/>
              <a:t>‹Nº›</a:t>
            </a:fld>
            <a:endParaRPr lang="es-ES" altLang="es-PE"/>
          </a:p>
        </p:txBody>
      </p:sp>
    </p:spTree>
    <p:extLst>
      <p:ext uri="{BB962C8B-B14F-4D97-AF65-F5344CB8AC3E}">
        <p14:creationId xmlns:p14="http://schemas.microsoft.com/office/powerpoint/2010/main" val="13864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F172BC07-B6C1-4221-8F5F-402EA0F49ECA}"/>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7CE883C9-B6A8-4644-8E82-E4E4CAB001B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E5AD5537-0646-4A3A-90B3-BB8D98125986}"/>
              </a:ext>
            </a:extLst>
          </p:cNvPr>
          <p:cNvSpPr>
            <a:spLocks noGrp="1" noChangeArrowheads="1"/>
          </p:cNvSpPr>
          <p:nvPr>
            <p:ph type="sldNum" sz="quarter" idx="12"/>
          </p:nvPr>
        </p:nvSpPr>
        <p:spPr>
          <a:ln/>
        </p:spPr>
        <p:txBody>
          <a:bodyPr/>
          <a:lstStyle>
            <a:lvl1pPr>
              <a:defRPr/>
            </a:lvl1pPr>
          </a:lstStyle>
          <a:p>
            <a:fld id="{B3AB4672-3A76-49FD-942F-349A80DCFF7A}" type="slidenum">
              <a:rPr lang="es-ES" altLang="es-PE"/>
              <a:pPr/>
              <a:t>‹Nº›</a:t>
            </a:fld>
            <a:endParaRPr lang="es-ES" altLang="es-PE"/>
          </a:p>
        </p:txBody>
      </p:sp>
    </p:spTree>
    <p:extLst>
      <p:ext uri="{BB962C8B-B14F-4D97-AF65-F5344CB8AC3E}">
        <p14:creationId xmlns:p14="http://schemas.microsoft.com/office/powerpoint/2010/main" val="261293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98D20D1E-04BB-4144-A0B9-1333899445AD}"/>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2909C360-CFA6-4C5F-B67E-02751E89487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11BD0496-0CA2-4073-A39F-7F029638F7F4}"/>
              </a:ext>
            </a:extLst>
          </p:cNvPr>
          <p:cNvSpPr>
            <a:spLocks noGrp="1" noChangeArrowheads="1"/>
          </p:cNvSpPr>
          <p:nvPr>
            <p:ph type="sldNum" sz="quarter" idx="12"/>
          </p:nvPr>
        </p:nvSpPr>
        <p:spPr>
          <a:ln/>
        </p:spPr>
        <p:txBody>
          <a:bodyPr/>
          <a:lstStyle>
            <a:lvl1pPr>
              <a:defRPr/>
            </a:lvl1pPr>
          </a:lstStyle>
          <a:p>
            <a:fld id="{73BE2B46-E394-4082-8962-07297BDA5C8A}" type="slidenum">
              <a:rPr lang="es-ES" altLang="es-PE"/>
              <a:pPr/>
              <a:t>‹Nº›</a:t>
            </a:fld>
            <a:endParaRPr lang="es-ES" altLang="es-PE"/>
          </a:p>
        </p:txBody>
      </p:sp>
    </p:spTree>
    <p:extLst>
      <p:ext uri="{BB962C8B-B14F-4D97-AF65-F5344CB8AC3E}">
        <p14:creationId xmlns:p14="http://schemas.microsoft.com/office/powerpoint/2010/main" val="106599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68DEB97-0415-43C9-AB18-779117B6659A}"/>
              </a:ext>
            </a:extLst>
          </p:cNvPr>
          <p:cNvGrpSpPr>
            <a:grpSpLocks/>
          </p:cNvGrpSpPr>
          <p:nvPr/>
        </p:nvGrpSpPr>
        <p:grpSpPr bwMode="auto">
          <a:xfrm>
            <a:off x="319088" y="1828800"/>
            <a:ext cx="8824912" cy="5029200"/>
            <a:chOff x="201" y="1152"/>
            <a:chExt cx="5559" cy="3168"/>
          </a:xfrm>
        </p:grpSpPr>
        <p:sp>
          <p:nvSpPr>
            <p:cNvPr id="1032" name="Freeform 3">
              <a:extLst>
                <a:ext uri="{FF2B5EF4-FFF2-40B4-BE49-F238E27FC236}">
                  <a16:creationId xmlns:a16="http://schemas.microsoft.com/office/drawing/2014/main" id="{76FC1928-CB51-4EC5-A754-CE4B6C40F4D9}"/>
                </a:ext>
              </a:extLst>
            </p:cNvPr>
            <p:cNvSpPr>
              <a:spLocks/>
            </p:cNvSpPr>
            <p:nvPr/>
          </p:nvSpPr>
          <p:spPr bwMode="ltGray">
            <a:xfrm>
              <a:off x="528" y="2909"/>
              <a:ext cx="5232" cy="1411"/>
            </a:xfrm>
            <a:custGeom>
              <a:avLst/>
              <a:gdLst>
                <a:gd name="T0" fmla="*/ 0 w 4897"/>
                <a:gd name="T1" fmla="*/ 0 h 2182"/>
                <a:gd name="T2" fmla="*/ 0 w 4897"/>
                <a:gd name="T3" fmla="*/ 912 h 2182"/>
                <a:gd name="T4" fmla="*/ 5590 w 4897"/>
                <a:gd name="T5" fmla="*/ 912 h 2182"/>
                <a:gd name="T6" fmla="*/ 5590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3" name="Freeform 4">
              <a:extLst>
                <a:ext uri="{FF2B5EF4-FFF2-40B4-BE49-F238E27FC236}">
                  <a16:creationId xmlns:a16="http://schemas.microsoft.com/office/drawing/2014/main" id="{899AD5BA-E8A2-4BBC-BDFB-F8A6CDF2ABF8}"/>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4" name="Freeform 5">
              <a:extLst>
                <a:ext uri="{FF2B5EF4-FFF2-40B4-BE49-F238E27FC236}">
                  <a16:creationId xmlns:a16="http://schemas.microsoft.com/office/drawing/2014/main" id="{EB1DD9A2-3481-4A42-8821-6B714103E8F6}"/>
                </a:ext>
              </a:extLst>
            </p:cNvPr>
            <p:cNvSpPr>
              <a:spLocks/>
            </p:cNvSpPr>
            <p:nvPr/>
          </p:nvSpPr>
          <p:spPr bwMode="ltGray">
            <a:xfrm>
              <a:off x="528" y="2932"/>
              <a:ext cx="5232" cy="1388"/>
            </a:xfrm>
            <a:custGeom>
              <a:avLst/>
              <a:gdLst>
                <a:gd name="T0" fmla="*/ 0 w 4897"/>
                <a:gd name="T1" fmla="*/ 0 h 2182"/>
                <a:gd name="T2" fmla="*/ 0 w 4897"/>
                <a:gd name="T3" fmla="*/ 883 h 2182"/>
                <a:gd name="T4" fmla="*/ 5590 w 4897"/>
                <a:gd name="T5" fmla="*/ 883 h 2182"/>
                <a:gd name="T6" fmla="*/ 5590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26982" name="Freeform 6">
              <a:extLst>
                <a:ext uri="{FF2B5EF4-FFF2-40B4-BE49-F238E27FC236}">
                  <a16:creationId xmlns:a16="http://schemas.microsoft.com/office/drawing/2014/main" id="{0681E8CC-383A-44AC-9B31-64DB52C9F492}"/>
                </a:ext>
              </a:extLst>
            </p:cNvPr>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3" name="Freeform 7">
              <a:extLst>
                <a:ext uri="{FF2B5EF4-FFF2-40B4-BE49-F238E27FC236}">
                  <a16:creationId xmlns:a16="http://schemas.microsoft.com/office/drawing/2014/main" id="{C34C91CF-CC48-49D2-8B70-65865D66BA48}"/>
                </a:ext>
              </a:extLst>
            </p:cNvPr>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4" name="Freeform 8">
              <a:extLst>
                <a:ext uri="{FF2B5EF4-FFF2-40B4-BE49-F238E27FC236}">
                  <a16:creationId xmlns:a16="http://schemas.microsoft.com/office/drawing/2014/main" id="{766DC148-7207-48B8-86BF-A32DE830EDEB}"/>
                </a:ext>
              </a:extLst>
            </p:cNvPr>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5" name="Freeform 9">
              <a:extLst>
                <a:ext uri="{FF2B5EF4-FFF2-40B4-BE49-F238E27FC236}">
                  <a16:creationId xmlns:a16="http://schemas.microsoft.com/office/drawing/2014/main" id="{178C209A-1BB0-4BCC-A341-06E12651CFB7}"/>
                </a:ext>
              </a:extLst>
            </p:cNvPr>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6" name="Freeform 10">
              <a:extLst>
                <a:ext uri="{FF2B5EF4-FFF2-40B4-BE49-F238E27FC236}">
                  <a16:creationId xmlns:a16="http://schemas.microsoft.com/office/drawing/2014/main" id="{25E2649A-B08E-4C46-AD10-9FF2C8243F60}"/>
                </a:ext>
              </a:extLst>
            </p:cNvPr>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grpSp>
      <p:sp>
        <p:nvSpPr>
          <p:cNvPr id="126987" name="Rectangle 11">
            <a:extLst>
              <a:ext uri="{FF2B5EF4-FFF2-40B4-BE49-F238E27FC236}">
                <a16:creationId xmlns:a16="http://schemas.microsoft.com/office/drawing/2014/main" id="{51013B85-5999-4BE9-915C-D2B75D426FEA}"/>
              </a:ext>
            </a:extLst>
          </p:cNvPr>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s-ES"/>
          </a:p>
        </p:txBody>
      </p:sp>
      <p:sp>
        <p:nvSpPr>
          <p:cNvPr id="126988" name="Rectangle 12">
            <a:extLst>
              <a:ext uri="{FF2B5EF4-FFF2-40B4-BE49-F238E27FC236}">
                <a16:creationId xmlns:a16="http://schemas.microsoft.com/office/drawing/2014/main" id="{3723C6A8-D7C6-4C0E-A5F6-1286721FD690}"/>
              </a:ext>
            </a:extLst>
          </p:cNvPr>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s-ES"/>
          </a:p>
        </p:txBody>
      </p:sp>
      <p:sp>
        <p:nvSpPr>
          <p:cNvPr id="126989" name="Rectangle 13">
            <a:extLst>
              <a:ext uri="{FF2B5EF4-FFF2-40B4-BE49-F238E27FC236}">
                <a16:creationId xmlns:a16="http://schemas.microsoft.com/office/drawing/2014/main" id="{1B27DC82-CD23-4932-8156-4ECFD9AA1A74}"/>
              </a:ext>
            </a:extLst>
          </p:cNvPr>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DD0AAC8A-C773-41C8-9863-A1F1AAA8BD5A}" type="slidenum">
              <a:rPr lang="es-ES" altLang="es-PE"/>
              <a:pPr/>
              <a:t>‹Nº›</a:t>
            </a:fld>
            <a:endParaRPr lang="es-ES" altLang="es-PE"/>
          </a:p>
        </p:txBody>
      </p:sp>
      <p:sp>
        <p:nvSpPr>
          <p:cNvPr id="126990" name="Rectangle 14">
            <a:extLst>
              <a:ext uri="{FF2B5EF4-FFF2-40B4-BE49-F238E27FC236}">
                <a16:creationId xmlns:a16="http://schemas.microsoft.com/office/drawing/2014/main" id="{A473A5F8-0C52-4883-8AF1-084186A06291}"/>
              </a:ext>
            </a:extLst>
          </p:cNvPr>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26991" name="Rectangle 15">
            <a:extLst>
              <a:ext uri="{FF2B5EF4-FFF2-40B4-BE49-F238E27FC236}">
                <a16:creationId xmlns:a16="http://schemas.microsoft.com/office/drawing/2014/main" id="{52FE85B0-C687-4067-AAE7-788640FADB09}"/>
              </a:ext>
            </a:extLst>
          </p:cNvPr>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384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95079B3-9314-43DF-9BD8-6302258DF2AD}"/>
              </a:ext>
            </a:extLst>
          </p:cNvPr>
          <p:cNvSpPr>
            <a:spLocks noGrp="1" noRot="1" noChangeArrowheads="1"/>
          </p:cNvSpPr>
          <p:nvPr>
            <p:ph type="title" idx="4294967295"/>
          </p:nvPr>
        </p:nvSpPr>
        <p:spPr>
          <a:xfrm>
            <a:off x="3851275" y="5229225"/>
            <a:ext cx="4810125" cy="792163"/>
          </a:xfrm>
        </p:spPr>
        <p:txBody>
          <a:bodyPr/>
          <a:lstStyle/>
          <a:p>
            <a:pPr eaLnBrk="1" hangingPunct="1">
              <a:defRPr/>
            </a:pPr>
            <a:r>
              <a:rPr lang="es-ES" sz="2400" dirty="0">
                <a:solidFill>
                  <a:srgbClr val="FFC000"/>
                </a:solidFill>
              </a:rPr>
              <a:t>Hermes Bermúdez Valqui</a:t>
            </a:r>
          </a:p>
        </p:txBody>
      </p:sp>
      <p:pic>
        <p:nvPicPr>
          <p:cNvPr id="3075" name="Picture 3">
            <a:extLst>
              <a:ext uri="{FF2B5EF4-FFF2-40B4-BE49-F238E27FC236}">
                <a16:creationId xmlns:a16="http://schemas.microsoft.com/office/drawing/2014/main" id="{672916A6-DAB4-4B8C-93DA-277F691AA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089BF8F4-C88C-46CE-AF17-A81DF2DC50B8}"/>
              </a:ext>
            </a:extLst>
          </p:cNvPr>
          <p:cNvSpPr>
            <a:spLocks noChangeArrowheads="1"/>
          </p:cNvSpPr>
          <p:nvPr/>
        </p:nvSpPr>
        <p:spPr bwMode="auto">
          <a:xfrm>
            <a:off x="2071688" y="3140075"/>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3200">
                <a:solidFill>
                  <a:srgbClr val="FFC000"/>
                </a:solidFill>
                <a:latin typeface="Arial Black" panose="020B0A04020102020204" pitchFamily="34" charset="0"/>
              </a:rPr>
              <a:t>SEMINARIO DE TESIS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542EAB5C-98E8-46BC-89DB-DEC155BE122C}"/>
              </a:ext>
            </a:extLst>
          </p:cNvPr>
          <p:cNvSpPr>
            <a:spLocks noChangeArrowheads="1"/>
          </p:cNvSpPr>
          <p:nvPr/>
        </p:nvSpPr>
        <p:spPr bwMode="auto">
          <a:xfrm>
            <a:off x="250825" y="400050"/>
            <a:ext cx="8642350" cy="606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a:solidFill>
                  <a:schemeClr val="tx1"/>
                </a:solidFill>
                <a:latin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r>
              <a:rPr lang="es-ES" altLang="es-PE" sz="3200" b="1">
                <a:solidFill>
                  <a:srgbClr val="FFC000"/>
                </a:solidFill>
              </a:rPr>
              <a:t>5.2. El papel de la teoría en una i. c.</a:t>
            </a:r>
          </a:p>
          <a:p>
            <a:pPr eaLnBrk="1" hangingPunct="1"/>
            <a:endParaRPr lang="es-ES" altLang="es-PE" sz="2000"/>
          </a:p>
          <a:p>
            <a:pPr eaLnBrk="1" hangingPunct="1"/>
            <a:r>
              <a:rPr lang="es-ES" altLang="es-PE" sz="2000"/>
              <a:t>    La teoría interviene en la investigación científica:</a:t>
            </a:r>
          </a:p>
          <a:p>
            <a:pPr eaLnBrk="1" hangingPunct="1"/>
            <a:endParaRPr lang="es-ES" altLang="es-PE" sz="2000"/>
          </a:p>
          <a:p>
            <a:pPr eaLnBrk="1" hangingPunct="1">
              <a:buFontTx/>
              <a:buChar char="•"/>
            </a:pPr>
            <a:r>
              <a:rPr lang="es-ES" altLang="es-PE"/>
              <a:t>   </a:t>
            </a:r>
            <a:r>
              <a:rPr lang="es-ES" altLang="es-PE" sz="2000"/>
              <a:t>Como elemento orientador: porque reduce el ámbito de los hechos por </a:t>
            </a:r>
          </a:p>
          <a:p>
            <a:pPr eaLnBrk="1" hangingPunct="1"/>
            <a:r>
              <a:rPr lang="es-ES" altLang="es-PE" sz="2000"/>
              <a:t>   estudiar.</a:t>
            </a:r>
          </a:p>
          <a:p>
            <a:pPr eaLnBrk="1" hangingPunct="1"/>
            <a:endParaRPr lang="es-ES" altLang="es-PE" sz="2000"/>
          </a:p>
          <a:p>
            <a:pPr eaLnBrk="1" hangingPunct="1">
              <a:buFontTx/>
              <a:buChar char="•"/>
            </a:pPr>
            <a:r>
              <a:rPr lang="es-ES" altLang="es-PE" sz="2000"/>
              <a:t>  Como ayuda para clasificar y conceptuar porque ofrece “una estructura </a:t>
            </a:r>
          </a:p>
          <a:p>
            <a:pPr eaLnBrk="1" hangingPunct="1"/>
            <a:r>
              <a:rPr lang="es-ES" altLang="es-PE" sz="2000"/>
              <a:t>   de conceptos que guarda relación con los procesos y objetos principales </a:t>
            </a:r>
          </a:p>
          <a:p>
            <a:pPr eaLnBrk="1" hangingPunct="1"/>
            <a:r>
              <a:rPr lang="es-ES" altLang="es-PE" sz="2000"/>
              <a:t>   que se han de estudiar.</a:t>
            </a:r>
          </a:p>
          <a:p>
            <a:pPr eaLnBrk="1" hangingPunct="1"/>
            <a:endParaRPr lang="es-ES" altLang="es-PE" sz="2000"/>
          </a:p>
          <a:p>
            <a:pPr eaLnBrk="1" hangingPunct="1">
              <a:buFontTx/>
              <a:buChar char="•"/>
            </a:pPr>
            <a:r>
              <a:rPr lang="es-ES" altLang="es-PE" sz="2000"/>
              <a:t>   Como ayuda para resumir porque permite resumir en forma concisa lo </a:t>
            </a:r>
          </a:p>
          <a:p>
            <a:pPr eaLnBrk="1" hangingPunct="1"/>
            <a:r>
              <a:rPr lang="es-ES" altLang="es-PE" sz="2000"/>
              <a:t>    que ya se sabe acerca de lo que es objeto de estudio.</a:t>
            </a:r>
          </a:p>
          <a:p>
            <a:pPr eaLnBrk="1" hangingPunct="1"/>
            <a:endParaRPr lang="es-ES" altLang="es-PE" sz="2000"/>
          </a:p>
          <a:p>
            <a:pPr eaLnBrk="1" hangingPunct="1">
              <a:buFontTx/>
              <a:buChar char="•"/>
            </a:pPr>
            <a:r>
              <a:rPr lang="es-ES" altLang="es-PE" sz="2000"/>
              <a:t>   Como ayuda para predecir hechos; porque la teoría resume hechos y </a:t>
            </a:r>
          </a:p>
          <a:p>
            <a:pPr eaLnBrk="1" hangingPunct="1"/>
            <a:r>
              <a:rPr lang="es-ES" altLang="es-PE" sz="2000"/>
              <a:t>    establece una uniformidad general más halla de las observaciones </a:t>
            </a:r>
          </a:p>
          <a:p>
            <a:pPr eaLnBrk="1" hangingPunct="1"/>
            <a:r>
              <a:rPr lang="es-ES" altLang="es-PE" sz="2000"/>
              <a:t>    inmediatas, pasando a predecir hechos. Esta predicción tiene varias </a:t>
            </a:r>
          </a:p>
          <a:p>
            <a:pPr eaLnBrk="1" hangingPunct="1"/>
            <a:r>
              <a:rPr lang="es-ES" altLang="es-PE" sz="2000"/>
              <a:t>    facetas. La más manifiesta es la extrapolación de lo conocido a lo (aún) </a:t>
            </a:r>
          </a:p>
          <a:p>
            <a:pPr eaLnBrk="1" hangingPunct="1"/>
            <a:r>
              <a:rPr lang="es-ES" altLang="es-PE" sz="2000"/>
              <a:t>    desconocido.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8FC37F00-8FF7-4AB8-B1FD-7DDD9E13C76D}"/>
              </a:ext>
            </a:extLst>
          </p:cNvPr>
          <p:cNvSpPr>
            <a:spLocks noChangeArrowheads="1"/>
          </p:cNvSpPr>
          <p:nvPr/>
        </p:nvSpPr>
        <p:spPr bwMode="auto">
          <a:xfrm>
            <a:off x="323850" y="401638"/>
            <a:ext cx="8569325"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E" sz="3200" b="1">
                <a:solidFill>
                  <a:srgbClr val="FFC000"/>
                </a:solidFill>
              </a:rPr>
              <a:t>5.3.   Algunas funciones del marco teórico.</a:t>
            </a:r>
            <a:endParaRPr lang="es-ES" altLang="es-PE" sz="3200">
              <a:solidFill>
                <a:srgbClr val="FFC000"/>
              </a:solidFill>
            </a:endParaRPr>
          </a:p>
          <a:p>
            <a:pPr eaLnBrk="1" hangingPunct="1"/>
            <a:endParaRPr lang="es-ES" altLang="es-PE" sz="2400"/>
          </a:p>
          <a:p>
            <a:pPr algn="just" eaLnBrk="1" hangingPunct="1">
              <a:buFontTx/>
              <a:buChar char="•"/>
            </a:pPr>
            <a:r>
              <a:rPr lang="es-ES" altLang="es-PE" sz="2400"/>
              <a:t>  Permite decidir sobre qué datos serán captados y cuales </a:t>
            </a:r>
          </a:p>
          <a:p>
            <a:pPr algn="just" eaLnBrk="1" hangingPunct="1"/>
            <a:r>
              <a:rPr lang="es-ES" altLang="es-PE" sz="2400"/>
              <a:t>   son las técnicas de recolección más apropiadas. Impide   </a:t>
            </a:r>
          </a:p>
          <a:p>
            <a:pPr algn="just" eaLnBrk="1" hangingPunct="1"/>
            <a:r>
              <a:rPr lang="es-ES" altLang="es-PE" sz="2400"/>
              <a:t>   que se recojan datos inútiles que harían más costosa la </a:t>
            </a:r>
          </a:p>
          <a:p>
            <a:pPr algn="just" eaLnBrk="1" hangingPunct="1"/>
            <a:r>
              <a:rPr lang="es-ES" altLang="es-PE" sz="2400"/>
              <a:t>   investigación y dificultarían el análisis.</a:t>
            </a:r>
          </a:p>
          <a:p>
            <a:pPr algn="just" eaLnBrk="1" hangingPunct="1"/>
            <a:endParaRPr lang="es-ES" altLang="es-PE" sz="2400"/>
          </a:p>
          <a:p>
            <a:pPr algn="just" eaLnBrk="1" hangingPunct="1">
              <a:buFontTx/>
              <a:buChar char="•"/>
            </a:pPr>
            <a:r>
              <a:rPr lang="es-ES" altLang="es-PE" sz="2400"/>
              <a:t>  Proporciona un sistema para clasificar los datos </a:t>
            </a:r>
          </a:p>
          <a:p>
            <a:pPr algn="just" eaLnBrk="1" hangingPunct="1"/>
            <a:r>
              <a:rPr lang="es-ES" altLang="es-PE" sz="2400"/>
              <a:t>   recolectados, ya que éstos se agrupan en torno al elemento </a:t>
            </a:r>
          </a:p>
          <a:p>
            <a:pPr algn="just" eaLnBrk="1" hangingPunct="1"/>
            <a:r>
              <a:rPr lang="es-ES" altLang="es-PE" sz="2400"/>
              <a:t>   de la teoría para el cual fueron recogidos.</a:t>
            </a:r>
          </a:p>
          <a:p>
            <a:pPr algn="just" eaLnBrk="1" hangingPunct="1"/>
            <a:endParaRPr lang="es-ES" altLang="es-PE" sz="2400"/>
          </a:p>
          <a:p>
            <a:pPr algn="just" eaLnBrk="1" hangingPunct="1">
              <a:buFontTx/>
              <a:buChar char="•"/>
            </a:pPr>
            <a:r>
              <a:rPr lang="es-ES" altLang="es-PE" sz="2400"/>
              <a:t>  Orienta al investigador en la descripción de la realidad </a:t>
            </a:r>
          </a:p>
          <a:p>
            <a:pPr algn="just" eaLnBrk="1" hangingPunct="1"/>
            <a:r>
              <a:rPr lang="es-ES" altLang="es-PE" sz="2400"/>
              <a:t>   observada y su análisis. En la medida en que los </a:t>
            </a:r>
          </a:p>
          <a:p>
            <a:pPr algn="just" eaLnBrk="1" hangingPunct="1"/>
            <a:r>
              <a:rPr lang="es-ES" altLang="es-PE" sz="2400"/>
              <a:t>   contenidos del marco teórico se correspondan con la </a:t>
            </a:r>
          </a:p>
          <a:p>
            <a:pPr algn="just" eaLnBrk="1" hangingPunct="1"/>
            <a:r>
              <a:rPr lang="es-ES" altLang="es-PE" sz="2400"/>
              <a:t>   descripción de la realidad, será fácil establecer las </a:t>
            </a:r>
          </a:p>
          <a:p>
            <a:pPr algn="just" eaLnBrk="1" hangingPunct="1"/>
            <a:r>
              <a:rPr lang="es-ES" altLang="es-PE" sz="2400"/>
              <a:t>   relaciones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35FEB26C-D41D-4C74-840D-788A058FDA52}"/>
              </a:ext>
            </a:extLst>
          </p:cNvPr>
          <p:cNvSpPr>
            <a:spLocks noChangeArrowheads="1"/>
          </p:cNvSpPr>
          <p:nvPr/>
        </p:nvSpPr>
        <p:spPr bwMode="auto">
          <a:xfrm>
            <a:off x="323850" y="249238"/>
            <a:ext cx="84963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E" b="1"/>
              <a:t>Continuación.</a:t>
            </a:r>
          </a:p>
          <a:p>
            <a:pPr eaLnBrk="1" hangingPunct="1"/>
            <a:endParaRPr lang="es-ES" altLang="es-PE" b="1"/>
          </a:p>
          <a:p>
            <a:pPr eaLnBrk="1" hangingPunct="1"/>
            <a:endParaRPr lang="es-ES" altLang="es-PE" b="1"/>
          </a:p>
          <a:p>
            <a:pPr eaLnBrk="1" hangingPunct="1"/>
            <a:endParaRPr lang="es-ES" altLang="es-PE" b="1"/>
          </a:p>
          <a:p>
            <a:pPr eaLnBrk="1" hangingPunct="1">
              <a:buFontTx/>
              <a:buChar char="•"/>
            </a:pPr>
            <a:r>
              <a:rPr lang="es-ES" altLang="es-PE" sz="2400"/>
              <a:t>  Impide que pasen inadvertidos al investigador algunos </a:t>
            </a:r>
          </a:p>
          <a:p>
            <a:pPr eaLnBrk="1" hangingPunct="1"/>
            <a:r>
              <a:rPr lang="es-ES" altLang="es-PE" sz="2400"/>
              <a:t>   aspectos sutiles que no pueden ser captados a partir del </a:t>
            </a:r>
          </a:p>
          <a:p>
            <a:pPr eaLnBrk="1" hangingPunct="1"/>
            <a:r>
              <a:rPr lang="es-ES" altLang="es-PE" sz="2400"/>
              <a:t>   sentido común o de la experiencia.</a:t>
            </a:r>
          </a:p>
          <a:p>
            <a:pPr eaLnBrk="1" hangingPunct="1"/>
            <a:endParaRPr lang="es-ES" altLang="es-PE" sz="2400"/>
          </a:p>
          <a:p>
            <a:pPr eaLnBrk="1" hangingPunct="1">
              <a:buFontTx/>
              <a:buChar char="•"/>
            </a:pPr>
            <a:r>
              <a:rPr lang="es-ES" altLang="es-PE" sz="2400"/>
              <a:t>  Como se expresa en forma escrita, es un documento que </a:t>
            </a:r>
          </a:p>
          <a:p>
            <a:pPr eaLnBrk="1" hangingPunct="1"/>
            <a:r>
              <a:rPr lang="es-ES" altLang="es-PE" sz="2400"/>
              <a:t>   puede ser sometido a la crítica y puede ser </a:t>
            </a:r>
          </a:p>
          <a:p>
            <a:pPr eaLnBrk="1" hangingPunct="1"/>
            <a:r>
              <a:rPr lang="es-ES" altLang="es-PE" sz="2400"/>
              <a:t>   complementado y mejorado.</a:t>
            </a:r>
          </a:p>
          <a:p>
            <a:pPr eaLnBrk="1" hangingPunct="1"/>
            <a:endParaRPr lang="es-ES" altLang="es-PE" sz="2400"/>
          </a:p>
          <a:p>
            <a:pPr eaLnBrk="1" hangingPunct="1">
              <a:buFontTx/>
              <a:buChar char="•"/>
            </a:pPr>
            <a:r>
              <a:rPr lang="es-ES" altLang="es-PE" sz="2400"/>
              <a:t>  Homogeniza más el lenguaje técnico empleado y unifica </a:t>
            </a:r>
          </a:p>
          <a:p>
            <a:pPr eaLnBrk="1" hangingPunct="1"/>
            <a:r>
              <a:rPr lang="es-ES" altLang="es-PE" sz="2400"/>
              <a:t>   los criterios y conceptos básicos de quienes participan en </a:t>
            </a:r>
          </a:p>
          <a:p>
            <a:pPr eaLnBrk="1" hangingPunct="1"/>
            <a:r>
              <a:rPr lang="es-ES" altLang="es-PE" sz="2400"/>
              <a:t>   la investigación.</a:t>
            </a:r>
          </a:p>
          <a:p>
            <a:pPr algn="ctr"/>
            <a:endParaRPr lang="es-ES" altLang="es-PE"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47C53622-E856-4E17-9882-FF9F791D1970}"/>
              </a:ext>
            </a:extLst>
          </p:cNvPr>
          <p:cNvSpPr>
            <a:spLocks noChangeArrowheads="1"/>
          </p:cNvSpPr>
          <p:nvPr/>
        </p:nvSpPr>
        <p:spPr bwMode="auto">
          <a:xfrm>
            <a:off x="250825" y="220663"/>
            <a:ext cx="8713788"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44488" algn="l"/>
              </a:tabLst>
              <a:defRPr>
                <a:solidFill>
                  <a:schemeClr val="tx1"/>
                </a:solidFill>
                <a:latin typeface="Arial" panose="020B0604020202020204" pitchFamily="34" charset="0"/>
              </a:defRPr>
            </a:lvl1pPr>
            <a:lvl2pPr eaLnBrk="0" hangingPunct="0">
              <a:tabLst>
                <a:tab pos="-344488" algn="l"/>
              </a:tabLst>
              <a:defRPr>
                <a:solidFill>
                  <a:schemeClr val="tx1"/>
                </a:solidFill>
                <a:latin typeface="Arial" panose="020B0604020202020204" pitchFamily="34" charset="0"/>
              </a:defRPr>
            </a:lvl2pPr>
            <a:lvl3pPr marL="1143000" indent="-228600" eaLnBrk="0" hangingPunct="0">
              <a:tabLst>
                <a:tab pos="-344488" algn="l"/>
              </a:tabLst>
              <a:defRPr>
                <a:solidFill>
                  <a:schemeClr val="tx1"/>
                </a:solidFill>
                <a:latin typeface="Arial" panose="020B0604020202020204" pitchFamily="34" charset="0"/>
              </a:defRPr>
            </a:lvl3pPr>
            <a:lvl4pPr marL="1600200" indent="-228600" eaLnBrk="0" hangingPunct="0">
              <a:tabLst>
                <a:tab pos="-344488" algn="l"/>
              </a:tabLst>
              <a:defRPr>
                <a:solidFill>
                  <a:schemeClr val="tx1"/>
                </a:solidFill>
                <a:latin typeface="Arial" panose="020B0604020202020204" pitchFamily="34" charset="0"/>
              </a:defRPr>
            </a:lvl4pPr>
            <a:lvl5pPr marL="2057400" indent="-228600" eaLnBrk="0" hangingPunct="0">
              <a:tabLst>
                <a:tab pos="-3444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444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444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444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44488" algn="l"/>
              </a:tabLst>
              <a:defRPr>
                <a:solidFill>
                  <a:schemeClr val="tx1"/>
                </a:solidFill>
                <a:latin typeface="Arial" panose="020B0604020202020204" pitchFamily="34" charset="0"/>
              </a:defRPr>
            </a:lvl9pPr>
          </a:lstStyle>
          <a:p>
            <a:pPr eaLnBrk="1" hangingPunct="1"/>
            <a:endParaRPr lang="es-ES" altLang="es-PE" sz="3200" b="1"/>
          </a:p>
          <a:p>
            <a:pPr eaLnBrk="1" hangingPunct="1"/>
            <a:r>
              <a:rPr lang="es-ES" altLang="es-PE" sz="3200" b="1">
                <a:solidFill>
                  <a:srgbClr val="FFC000"/>
                </a:solidFill>
              </a:rPr>
              <a:t>5.4. Como construir el marco teórico</a:t>
            </a:r>
          </a:p>
          <a:p>
            <a:pPr eaLnBrk="1" hangingPunct="1"/>
            <a:endParaRPr lang="es-ES" altLang="es-PE" sz="3200" b="1"/>
          </a:p>
          <a:p>
            <a:pPr algn="just" eaLnBrk="1" hangingPunct="1"/>
            <a:r>
              <a:rPr lang="es-ES" altLang="es-PE" sz="2000"/>
              <a:t>       1. </a:t>
            </a:r>
            <a:r>
              <a:rPr lang="es-ES" altLang="es-PE" sz="2200"/>
              <a:t>Revise la bibliografía básica con la cual usted ha definido</a:t>
            </a:r>
          </a:p>
          <a:p>
            <a:pPr algn="just" eaLnBrk="1" hangingPunct="1"/>
            <a:r>
              <a:rPr lang="es-ES" altLang="es-PE" sz="2200"/>
              <a:t>         el tema y planteó el tema de investigación.</a:t>
            </a:r>
          </a:p>
          <a:p>
            <a:pPr algn="just" eaLnBrk="1" hangingPunct="1"/>
            <a:endParaRPr lang="es-ES" altLang="es-PE" sz="2200"/>
          </a:p>
          <a:p>
            <a:pPr lvl="1" algn="just" eaLnBrk="1" hangingPunct="1"/>
            <a:r>
              <a:rPr lang="es-ES" altLang="es-PE" sz="2200"/>
              <a:t>2. Seleccione la bibliografía más importante e inicie un  </a:t>
            </a:r>
          </a:p>
          <a:p>
            <a:pPr lvl="1" algn="just" eaLnBrk="1" hangingPunct="1"/>
            <a:r>
              <a:rPr lang="es-ES" altLang="es-PE" sz="2200"/>
              <a:t>    proceso de lectura que se traduzca en fichas de lectura </a:t>
            </a:r>
          </a:p>
          <a:p>
            <a:pPr lvl="1" algn="just" eaLnBrk="1" hangingPunct="1"/>
            <a:r>
              <a:rPr lang="es-ES" altLang="es-PE" sz="2200"/>
              <a:t>    o resúmenes donde se incluyan los aspectos que tienen </a:t>
            </a:r>
          </a:p>
          <a:p>
            <a:pPr lvl="1" algn="just" eaLnBrk="1" hangingPunct="1"/>
            <a:r>
              <a:rPr lang="es-ES" altLang="es-PE" sz="2200"/>
              <a:t>    relación directa con su objeto de investigación, según los </a:t>
            </a:r>
          </a:p>
          <a:p>
            <a:pPr lvl="1" algn="just" eaLnBrk="1" hangingPunct="1"/>
            <a:r>
              <a:rPr lang="es-ES" altLang="es-PE" sz="2200"/>
              <a:t>    autores más relevantes.</a:t>
            </a:r>
          </a:p>
          <a:p>
            <a:pPr lvl="1" algn="just" eaLnBrk="1" hangingPunct="1"/>
            <a:endParaRPr lang="es-ES" altLang="es-PE" sz="2200"/>
          </a:p>
          <a:p>
            <a:pPr lvl="1" algn="just" eaLnBrk="1" hangingPunct="1"/>
            <a:r>
              <a:rPr lang="es-ES" altLang="es-PE" sz="2200"/>
              <a:t>3. Tome las fichas de lectura o los resúmenes y ensamble sus </a:t>
            </a:r>
          </a:p>
          <a:p>
            <a:pPr lvl="1" algn="just" eaLnBrk="1" hangingPunct="1"/>
            <a:r>
              <a:rPr lang="es-ES" altLang="es-PE" sz="2200"/>
              <a:t>    resultados de modo que le quede bien redactado, </a:t>
            </a:r>
          </a:p>
          <a:p>
            <a:pPr lvl="1" algn="just" eaLnBrk="1" hangingPunct="1"/>
            <a:r>
              <a:rPr lang="es-ES" altLang="es-PE" sz="2200"/>
              <a:t>   consistente y homogéneo (presentación de postulados </a:t>
            </a:r>
          </a:p>
          <a:p>
            <a:pPr lvl="1" algn="just" eaLnBrk="1" hangingPunct="1"/>
            <a:r>
              <a:rPr lang="es-ES" altLang="es-PE" sz="2200"/>
              <a:t>   según autores e investigadores que hacen referencia al </a:t>
            </a:r>
          </a:p>
          <a:p>
            <a:pPr lvl="1" algn="just" eaLnBrk="1" hangingPunct="1"/>
            <a:r>
              <a:rPr lang="es-ES" altLang="es-PE" sz="2200"/>
              <a:t>   problema investigado). No olvide que se puede utilizar </a:t>
            </a:r>
          </a:p>
          <a:p>
            <a:pPr lvl="1" algn="just" eaLnBrk="1" hangingPunct="1"/>
            <a:r>
              <a:rPr lang="es-ES" altLang="es-PE" sz="2200"/>
              <a:t>   comillas y señale la fuente en la cita a pie de página.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3C7D21E0-5504-4145-A3D9-40099EFC3283}"/>
              </a:ext>
            </a:extLst>
          </p:cNvPr>
          <p:cNvSpPr>
            <a:spLocks noChangeArrowheads="1"/>
          </p:cNvSpPr>
          <p:nvPr/>
        </p:nvSpPr>
        <p:spPr bwMode="auto">
          <a:xfrm>
            <a:off x="250825" y="98425"/>
            <a:ext cx="8893175"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44488" algn="l"/>
              </a:tabLst>
              <a:defRPr>
                <a:solidFill>
                  <a:schemeClr val="tx1"/>
                </a:solidFill>
                <a:latin typeface="Arial" panose="020B0604020202020204" pitchFamily="34" charset="0"/>
              </a:defRPr>
            </a:lvl1pPr>
            <a:lvl2pPr eaLnBrk="0" hangingPunct="0">
              <a:tabLst>
                <a:tab pos="-344488" algn="l"/>
              </a:tabLst>
              <a:defRPr>
                <a:solidFill>
                  <a:schemeClr val="tx1"/>
                </a:solidFill>
                <a:latin typeface="Arial" panose="020B0604020202020204" pitchFamily="34" charset="0"/>
              </a:defRPr>
            </a:lvl2pPr>
            <a:lvl3pPr marL="1143000" indent="-228600" eaLnBrk="0" hangingPunct="0">
              <a:tabLst>
                <a:tab pos="-344488" algn="l"/>
              </a:tabLst>
              <a:defRPr>
                <a:solidFill>
                  <a:schemeClr val="tx1"/>
                </a:solidFill>
                <a:latin typeface="Arial" panose="020B0604020202020204" pitchFamily="34" charset="0"/>
              </a:defRPr>
            </a:lvl3pPr>
            <a:lvl4pPr marL="1600200" indent="-228600" eaLnBrk="0" hangingPunct="0">
              <a:tabLst>
                <a:tab pos="-344488" algn="l"/>
              </a:tabLst>
              <a:defRPr>
                <a:solidFill>
                  <a:schemeClr val="tx1"/>
                </a:solidFill>
                <a:latin typeface="Arial" panose="020B0604020202020204" pitchFamily="34" charset="0"/>
              </a:defRPr>
            </a:lvl4pPr>
            <a:lvl5pPr marL="2057400" indent="-228600" eaLnBrk="0" hangingPunct="0">
              <a:tabLst>
                <a:tab pos="-3444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444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444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444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44488" algn="l"/>
              </a:tabLst>
              <a:defRPr>
                <a:solidFill>
                  <a:schemeClr val="tx1"/>
                </a:solidFill>
                <a:latin typeface="Arial" panose="020B0604020202020204" pitchFamily="34" charset="0"/>
              </a:defRPr>
            </a:lvl9pPr>
          </a:lstStyle>
          <a:p>
            <a:pPr lvl="1" eaLnBrk="1" hangingPunct="1"/>
            <a:r>
              <a:rPr lang="es-ES" altLang="es-PE" sz="2400"/>
              <a:t>4. Para hacer el marco conceptual proceda de la siguiente </a:t>
            </a:r>
          </a:p>
          <a:p>
            <a:pPr lvl="1" eaLnBrk="1" hangingPunct="1"/>
            <a:r>
              <a:rPr lang="es-ES" altLang="es-PE" sz="2400"/>
              <a:t>    manera:</a:t>
            </a:r>
          </a:p>
          <a:p>
            <a:pPr lvl="1" eaLnBrk="1" hangingPunct="1"/>
            <a:endParaRPr lang="es-ES" altLang="es-PE" sz="2400"/>
          </a:p>
          <a:p>
            <a:pPr eaLnBrk="1" hangingPunct="1"/>
            <a:r>
              <a:rPr lang="es-ES" altLang="es-PE" sz="2400"/>
              <a:t>a) Seleccione aquellos términos claves que va a emplear en su </a:t>
            </a:r>
          </a:p>
          <a:p>
            <a:pPr eaLnBrk="1" hangingPunct="1"/>
            <a:r>
              <a:rPr lang="es-ES" altLang="es-PE" sz="2400"/>
              <a:t>     trabajo y que puedan crear confusión al emplearlos en el    </a:t>
            </a:r>
          </a:p>
          <a:p>
            <a:pPr eaLnBrk="1" hangingPunct="1"/>
            <a:r>
              <a:rPr lang="es-ES" altLang="es-PE" sz="2400"/>
              <a:t>     trabajo de investigación.</a:t>
            </a:r>
          </a:p>
          <a:p>
            <a:pPr eaLnBrk="1" hangingPunct="1"/>
            <a:endParaRPr lang="es-ES" altLang="es-PE" sz="2400"/>
          </a:p>
          <a:p>
            <a:pPr eaLnBrk="1" hangingPunct="1"/>
            <a:r>
              <a:rPr lang="es-ES" altLang="es-PE" sz="2400"/>
              <a:t>b) Haga una definición de los mismos. Para ello recuerde el </a:t>
            </a:r>
          </a:p>
          <a:p>
            <a:pPr eaLnBrk="1" hangingPunct="1"/>
            <a:r>
              <a:rPr lang="es-ES" altLang="es-PE" sz="2400"/>
              <a:t>    marco teórico definido anteriormente o el concepto que usted </a:t>
            </a:r>
          </a:p>
          <a:p>
            <a:pPr eaLnBrk="1" hangingPunct="1"/>
            <a:r>
              <a:rPr lang="es-ES" altLang="es-PE" sz="2400"/>
              <a:t>    tiene sobre cada uno de los términos.</a:t>
            </a:r>
          </a:p>
          <a:p>
            <a:pPr eaLnBrk="1" hangingPunct="1"/>
            <a:endParaRPr lang="es-ES" altLang="es-PE" sz="2400"/>
          </a:p>
          <a:p>
            <a:pPr eaLnBrk="1" hangingPunct="1"/>
            <a:r>
              <a:rPr lang="es-ES" altLang="es-PE" sz="2400"/>
              <a:t>c) Escriba en forma de glosario cada uno de los términos claves </a:t>
            </a:r>
          </a:p>
          <a:p>
            <a:pPr eaLnBrk="1" hangingPunct="1"/>
            <a:r>
              <a:rPr lang="es-ES" altLang="es-PE" sz="2400"/>
              <a:t>    que considere necesario, teniendo en cuenta su concepto </a:t>
            </a:r>
          </a:p>
          <a:p>
            <a:pPr eaLnBrk="1" hangingPunct="1"/>
            <a:r>
              <a:rPr lang="es-ES" altLang="es-PE" sz="2400"/>
              <a:t>    personal, o el de un autor. En el último caso, señale en la  </a:t>
            </a:r>
          </a:p>
          <a:p>
            <a:pPr eaLnBrk="1" hangingPunct="1"/>
            <a:r>
              <a:rPr lang="es-ES" altLang="es-PE" sz="2400"/>
              <a:t>   cita a pie de página la fuente respectiva. </a:t>
            </a:r>
          </a:p>
          <a:p>
            <a:pPr lvl="1" eaLnBrk="1" hangingPunct="1"/>
            <a:endParaRPr lang="es-ES" altLang="es-PE" sz="2400"/>
          </a:p>
          <a:p>
            <a:pPr lvl="1" eaLnBrk="1" hangingPunct="1"/>
            <a:r>
              <a:rPr lang="es-ES" altLang="es-PE" sz="2400"/>
              <a:t>5. Usted ya tiene el marco de referencia, avance en la lectura  sobre hipótesis.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65F63FAC-FAE5-42BD-84AA-A5B71563DC35}"/>
              </a:ext>
            </a:extLst>
          </p:cNvPr>
          <p:cNvSpPr>
            <a:spLocks noChangeArrowheads="1"/>
          </p:cNvSpPr>
          <p:nvPr/>
        </p:nvSpPr>
        <p:spPr bwMode="auto">
          <a:xfrm>
            <a:off x="928688" y="911225"/>
            <a:ext cx="7964487"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l"/>
              </a:tabLst>
              <a:defRPr>
                <a:solidFill>
                  <a:schemeClr val="tx1"/>
                </a:solidFill>
                <a:latin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r>
              <a:rPr lang="es-ES" altLang="es-PE" sz="3200" b="1">
                <a:solidFill>
                  <a:srgbClr val="FFC000"/>
                </a:solidFill>
              </a:rPr>
              <a:t>   5. MARCO TEÓRICO DE LA </a:t>
            </a:r>
          </a:p>
          <a:p>
            <a:pPr eaLnBrk="1" hangingPunct="1"/>
            <a:r>
              <a:rPr lang="es-ES" altLang="es-PE" sz="3200" b="1">
                <a:solidFill>
                  <a:srgbClr val="FFC000"/>
                </a:solidFill>
              </a:rPr>
              <a:t>       INVESTIGACIÓN.</a:t>
            </a:r>
          </a:p>
          <a:p>
            <a:pPr eaLnBrk="1" hangingPunct="1"/>
            <a:endParaRPr lang="es-ES" altLang="es-PE" b="1"/>
          </a:p>
          <a:p>
            <a:pPr eaLnBrk="1" hangingPunct="1"/>
            <a:r>
              <a:rPr lang="es-ES" altLang="es-PE" sz="2400" b="1">
                <a:solidFill>
                  <a:srgbClr val="FFC000"/>
                </a:solidFill>
              </a:rPr>
              <a:t>5.1. Etapas para la elaboración del marco de </a:t>
            </a:r>
          </a:p>
          <a:p>
            <a:pPr eaLnBrk="1" hangingPunct="1"/>
            <a:r>
              <a:rPr lang="es-ES" altLang="es-PE" sz="2400" b="1">
                <a:solidFill>
                  <a:srgbClr val="FFC000"/>
                </a:solidFill>
              </a:rPr>
              <a:t>       referencia</a:t>
            </a:r>
          </a:p>
          <a:p>
            <a:pPr eaLnBrk="1" hangingPunct="1"/>
            <a:endParaRPr lang="es-ES" altLang="es-PE" sz="2400">
              <a:solidFill>
                <a:srgbClr val="FFC000"/>
              </a:solidFill>
            </a:endParaRPr>
          </a:p>
          <a:p>
            <a:pPr eaLnBrk="1" hangingPunct="1"/>
            <a:r>
              <a:rPr lang="es-ES" altLang="es-PE" sz="2400"/>
              <a:t>       La elaboración del marco de referencia comprende</a:t>
            </a:r>
          </a:p>
          <a:p>
            <a:pPr eaLnBrk="1" hangingPunct="1"/>
            <a:r>
              <a:rPr lang="es-ES" altLang="es-PE" sz="2400"/>
              <a:t>       dos etapas:</a:t>
            </a:r>
          </a:p>
          <a:p>
            <a:pPr eaLnBrk="1" hangingPunct="1"/>
            <a:endParaRPr lang="es-ES" altLang="es-PE" sz="2400"/>
          </a:p>
          <a:p>
            <a:pPr eaLnBrk="1" hangingPunct="1"/>
            <a:r>
              <a:rPr lang="es-ES" altLang="es-PE" sz="2400"/>
              <a:t>       a) Revisión de bibliografía.</a:t>
            </a:r>
          </a:p>
          <a:p>
            <a:pPr eaLnBrk="1" hangingPunct="1"/>
            <a:endParaRPr lang="es-ES" altLang="es-PE" sz="2400"/>
          </a:p>
          <a:p>
            <a:pPr eaLnBrk="1" hangingPunct="1"/>
            <a:r>
              <a:rPr lang="es-ES" altLang="es-PE" sz="2400"/>
              <a:t>       b) Construcción del marco teórico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D9E3A9FC-581A-4C48-BA21-978256E7CF9F}"/>
              </a:ext>
            </a:extLst>
          </p:cNvPr>
          <p:cNvSpPr>
            <a:spLocks noChangeArrowheads="1"/>
          </p:cNvSpPr>
          <p:nvPr/>
        </p:nvSpPr>
        <p:spPr bwMode="auto">
          <a:xfrm>
            <a:off x="250825" y="511175"/>
            <a:ext cx="864235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30188" algn="l"/>
              </a:tabLst>
              <a:defRPr>
                <a:solidFill>
                  <a:schemeClr val="tx1"/>
                </a:solidFill>
                <a:latin typeface="Arial" panose="020B0604020202020204" pitchFamily="34" charset="0"/>
              </a:defRPr>
            </a:lvl1pPr>
            <a:lvl2pPr marL="742950" indent="-285750" eaLnBrk="0" hangingPunct="0">
              <a:tabLst>
                <a:tab pos="-230188" algn="l"/>
              </a:tabLst>
              <a:defRPr>
                <a:solidFill>
                  <a:schemeClr val="tx1"/>
                </a:solidFill>
                <a:latin typeface="Arial" panose="020B0604020202020204" pitchFamily="34" charset="0"/>
              </a:defRPr>
            </a:lvl2pPr>
            <a:lvl3pPr marL="1143000" indent="-228600" eaLnBrk="0" hangingPunct="0">
              <a:tabLst>
                <a:tab pos="-230188" algn="l"/>
              </a:tabLst>
              <a:defRPr>
                <a:solidFill>
                  <a:schemeClr val="tx1"/>
                </a:solidFill>
                <a:latin typeface="Arial" panose="020B0604020202020204" pitchFamily="34" charset="0"/>
              </a:defRPr>
            </a:lvl3pPr>
            <a:lvl4pPr marL="1600200" indent="-228600" eaLnBrk="0" hangingPunct="0">
              <a:tabLst>
                <a:tab pos="-230188" algn="l"/>
              </a:tabLst>
              <a:defRPr>
                <a:solidFill>
                  <a:schemeClr val="tx1"/>
                </a:solidFill>
                <a:latin typeface="Arial" panose="020B0604020202020204" pitchFamily="34" charset="0"/>
              </a:defRPr>
            </a:lvl4pPr>
            <a:lvl5pPr marL="2057400" indent="-228600" eaLnBrk="0" hangingPunct="0">
              <a:tabLst>
                <a:tab pos="-2301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01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01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01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0188" algn="l"/>
              </a:tabLst>
              <a:defRPr>
                <a:solidFill>
                  <a:schemeClr val="tx1"/>
                </a:solidFill>
                <a:latin typeface="Arial" panose="020B0604020202020204" pitchFamily="34" charset="0"/>
              </a:defRPr>
            </a:lvl9pPr>
          </a:lstStyle>
          <a:p>
            <a:pPr eaLnBrk="1" hangingPunct="1"/>
            <a:r>
              <a:rPr lang="es-ES" altLang="es-PE" sz="2400" b="1">
                <a:solidFill>
                  <a:srgbClr val="FFC000"/>
                </a:solidFill>
              </a:rPr>
              <a:t>a)</a:t>
            </a:r>
            <a:r>
              <a:rPr lang="es-ES" altLang="es-PE" b="1">
                <a:solidFill>
                  <a:srgbClr val="FFC000"/>
                </a:solidFill>
              </a:rPr>
              <a:t>  </a:t>
            </a:r>
            <a:r>
              <a:rPr lang="es-ES" altLang="es-PE" sz="2400" b="1">
                <a:solidFill>
                  <a:srgbClr val="FFC000"/>
                </a:solidFill>
              </a:rPr>
              <a:t>Revisión de la bibliografía</a:t>
            </a:r>
            <a:r>
              <a:rPr lang="es-ES" altLang="es-PE" b="1">
                <a:solidFill>
                  <a:srgbClr val="FFC000"/>
                </a:solidFill>
              </a:rPr>
              <a:t>.</a:t>
            </a:r>
            <a:endParaRPr lang="es-ES" altLang="es-PE">
              <a:solidFill>
                <a:srgbClr val="FFC000"/>
              </a:solidFill>
            </a:endParaRPr>
          </a:p>
          <a:p>
            <a:pPr eaLnBrk="1" hangingPunct="1"/>
            <a:endParaRPr lang="es-ES" altLang="es-PE"/>
          </a:p>
          <a:p>
            <a:pPr eaLnBrk="1" hangingPunct="1"/>
            <a:r>
              <a:rPr lang="es-ES" altLang="es-PE" sz="2400"/>
              <a:t>Consiste en </a:t>
            </a:r>
            <a:r>
              <a:rPr lang="es-ES" altLang="es-PE" sz="2400" b="1"/>
              <a:t>detectar la bibliografía, </a:t>
            </a:r>
            <a:r>
              <a:rPr lang="es-ES" altLang="es-PE" sz="2400"/>
              <a:t>acudiendo a las fuentes primarias (libros, revistas especializadas, publicaciones periódicas, tesis, trabajos de investigación, trabajos presentados en seminarios, conferencias, documentos oficiales y otros materiales que puedan ser útiles para los propósitos del trabajo de investigación). </a:t>
            </a:r>
          </a:p>
          <a:p>
            <a:pPr eaLnBrk="1" hangingPunct="1"/>
            <a:endParaRPr lang="es-ES" altLang="es-PE" sz="2400"/>
          </a:p>
          <a:p>
            <a:pPr eaLnBrk="1" hangingPunct="1"/>
            <a:r>
              <a:rPr lang="es-ES" altLang="es-PE" sz="2400"/>
              <a:t>Localizadas físicamente la bibliografía de interés, se procede a consultarlas,  seleccionar aquellas que serán de utilidad para el marco teórico específico, revisar cuidadosamente la tabla o índice de contenidos , el índice de matrices los cuales nos darán una pauta si sirven o no. En cuanto a artículos o revistas científicas, lo más adecuado es revisar el resumen para caso de utilidad, las conclusiones, comentarios, etc.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7B36098A-16F9-4B2F-AD5B-CED0BDF2A8A2}"/>
              </a:ext>
            </a:extLst>
          </p:cNvPr>
          <p:cNvSpPr>
            <a:spLocks noChangeArrowheads="1"/>
          </p:cNvSpPr>
          <p:nvPr/>
        </p:nvSpPr>
        <p:spPr bwMode="auto">
          <a:xfrm>
            <a:off x="250825" y="98425"/>
            <a:ext cx="864235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E" sz="2400" b="1">
                <a:solidFill>
                  <a:srgbClr val="FFC000"/>
                </a:solidFill>
              </a:rPr>
              <a:t>b.   Construcción del marco de referencia.</a:t>
            </a:r>
          </a:p>
          <a:p>
            <a:pPr eaLnBrk="1" hangingPunct="1"/>
            <a:r>
              <a:rPr lang="es-ES" altLang="es-PE"/>
              <a:t>        </a:t>
            </a:r>
            <a:r>
              <a:rPr lang="es-ES" altLang="es-PE" sz="2400"/>
              <a:t>Se requiere conocer e interrelacionar tres niveles básicos</a:t>
            </a:r>
          </a:p>
          <a:p>
            <a:pPr eaLnBrk="1" hangingPunct="1"/>
            <a:r>
              <a:rPr lang="es-ES" altLang="es-PE" sz="2400"/>
              <a:t>      de información.</a:t>
            </a:r>
          </a:p>
          <a:p>
            <a:pPr eaLnBrk="1" hangingPunct="1"/>
            <a:r>
              <a:rPr lang="es-ES" altLang="es-PE" sz="2400"/>
              <a:t>      1. Antecedentes del problema.</a:t>
            </a:r>
          </a:p>
          <a:p>
            <a:pPr eaLnBrk="1" hangingPunct="1"/>
            <a:r>
              <a:rPr lang="es-ES" altLang="es-PE" sz="2400"/>
              <a:t>      2. Bases teóricas.</a:t>
            </a:r>
          </a:p>
          <a:p>
            <a:pPr eaLnBrk="1" hangingPunct="1"/>
            <a:r>
              <a:rPr lang="es-ES" altLang="es-PE" sz="2400"/>
              <a:t>      3. Marco conceptual.</a:t>
            </a:r>
            <a:endParaRPr lang="es-ES" altLang="es-PE" sz="2400" b="1">
              <a:solidFill>
                <a:srgbClr val="FFC000"/>
              </a:solidFill>
            </a:endParaRPr>
          </a:p>
          <a:p>
            <a:pPr eaLnBrk="1" hangingPunct="1"/>
            <a:endParaRPr lang="es-ES" altLang="es-PE" sz="2400" b="1">
              <a:solidFill>
                <a:srgbClr val="FFC000"/>
              </a:solidFill>
            </a:endParaRPr>
          </a:p>
          <a:p>
            <a:pPr eaLnBrk="1" hangingPunct="1">
              <a:buFontTx/>
              <a:buAutoNum type="arabicPeriod"/>
            </a:pPr>
            <a:r>
              <a:rPr lang="es-ES" altLang="es-PE" sz="2400" b="1">
                <a:solidFill>
                  <a:srgbClr val="FFC000"/>
                </a:solidFill>
              </a:rPr>
              <a:t>Antecedentes del problema.</a:t>
            </a:r>
          </a:p>
          <a:p>
            <a:pPr algn="just" eaLnBrk="1" hangingPunct="1"/>
            <a:r>
              <a:rPr lang="es-ES" altLang="es-PE" sz="2400"/>
              <a:t>    En los antecedentes del problema se trata de hacer una síntesis conceptual de las investigaciones o trabajos realizados sobre el problema formulado, con el fin de determinar el enfoque metodológico de la misma investigación. El antecedente puede indicar conclusiones existentes en torno al problema planteado.</a:t>
            </a:r>
          </a:p>
          <a:p>
            <a:pPr algn="just" eaLnBrk="1" hangingPunct="1"/>
            <a:r>
              <a:rPr lang="es-ES" altLang="es-PE" sz="2400"/>
              <a:t>    Sino se consulta trabajos o investigaciones relacionadas con el problema se corre el riesgo de repetir investigaciones o buscar soluciones ya encontradas.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BCFF4F0B-A0CA-4ACD-B65E-9421A2058829}"/>
              </a:ext>
            </a:extLst>
          </p:cNvPr>
          <p:cNvSpPr>
            <a:spLocks noChangeArrowheads="1"/>
          </p:cNvSpPr>
          <p:nvPr/>
        </p:nvSpPr>
        <p:spPr bwMode="auto">
          <a:xfrm>
            <a:off x="250825" y="449263"/>
            <a:ext cx="8713788"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l"/>
              </a:tabLst>
              <a:defRPr>
                <a:solidFill>
                  <a:schemeClr val="tx1"/>
                </a:solidFill>
                <a:latin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r>
              <a:rPr lang="es-ES" altLang="es-PE" sz="2400" b="1">
                <a:solidFill>
                  <a:srgbClr val="FFC000"/>
                </a:solidFill>
              </a:rPr>
              <a:t> </a:t>
            </a:r>
            <a:r>
              <a:rPr lang="es-ES" altLang="es-PE" sz="3200" b="1">
                <a:solidFill>
                  <a:srgbClr val="FFC000"/>
                </a:solidFill>
              </a:rPr>
              <a:t>2. Bases teóricas.</a:t>
            </a:r>
          </a:p>
          <a:p>
            <a:pPr eaLnBrk="1" hangingPunct="1"/>
            <a:endParaRPr lang="es-ES" altLang="es-PE" sz="2400"/>
          </a:p>
          <a:p>
            <a:pPr algn="just" eaLnBrk="1" hangingPunct="1"/>
            <a:r>
              <a:rPr lang="es-ES" altLang="es-PE" sz="2400"/>
              <a:t>     Es el marco general de la fundamentación teórica en la cual se desarrolla el estudio. Tiene dos aspectos diferentes:</a:t>
            </a:r>
          </a:p>
          <a:p>
            <a:pPr algn="just" eaLnBrk="1" hangingPunct="1"/>
            <a:endParaRPr lang="es-ES" altLang="es-PE" sz="2400"/>
          </a:p>
          <a:p>
            <a:pPr algn="just" eaLnBrk="1" hangingPunct="1">
              <a:buFont typeface="Wingdings" panose="05000000000000000000" pitchFamily="2" charset="2"/>
              <a:buChar char="Ø"/>
            </a:pPr>
            <a:r>
              <a:rPr lang="es-ES" altLang="es-PE" sz="2400"/>
              <a:t>Permite ubicar el problema objeto de investigación dentro del conjunto de las teorías existentes con el propósito de precisar en cual corriente de pensamiento se inscribe y en qué medida significa algo nuevo o complementario.</a:t>
            </a:r>
          </a:p>
          <a:p>
            <a:pPr algn="just" eaLnBrk="1" hangingPunct="1"/>
            <a:endParaRPr lang="es-ES" altLang="es-PE" sz="2400"/>
          </a:p>
          <a:p>
            <a:pPr algn="just" eaLnBrk="1" hangingPunct="1">
              <a:buFont typeface="Wingdings" panose="05000000000000000000" pitchFamily="2" charset="2"/>
              <a:buChar char="Ø"/>
            </a:pPr>
            <a:r>
              <a:rPr lang="es-ES" altLang="es-PE" sz="2400"/>
              <a:t>Es una descripción detallada de cada uno de los elementos de la teoría que serán directamente utilizados en el desarrollo de la investigación. También incluye las relaciones más significativas que se dan entre esos elementos teóricos</a:t>
            </a:r>
            <a:r>
              <a:rPr lang="es-ES" altLang="es-PE"/>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E2B0BFF5-48B7-4C11-ADEF-AAF8D7CC77A1}"/>
              </a:ext>
            </a:extLst>
          </p:cNvPr>
          <p:cNvSpPr>
            <a:spLocks noChangeArrowheads="1"/>
          </p:cNvSpPr>
          <p:nvPr/>
        </p:nvSpPr>
        <p:spPr bwMode="auto">
          <a:xfrm>
            <a:off x="250825" y="714375"/>
            <a:ext cx="8713788"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l"/>
              </a:tabLst>
              <a:defRPr>
                <a:solidFill>
                  <a:schemeClr val="tx1"/>
                </a:solidFill>
                <a:latin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gn="just" eaLnBrk="1" hangingPunct="1"/>
            <a:r>
              <a:rPr lang="es-ES" altLang="es-PE" sz="3200" b="1">
                <a:solidFill>
                  <a:srgbClr val="FFC000"/>
                </a:solidFill>
              </a:rPr>
              <a:t>   Bases teóricas. </a:t>
            </a:r>
            <a:r>
              <a:rPr lang="es-ES" altLang="es-PE" sz="3200"/>
              <a:t>Consiste en desarrollar una exposición de contenidos teóricos que guarden relación con las variables que se consideran en el estudio. En la exposición se considera la recolección de fichas bibliográficas interpretativas, seguidas de las transcritas que avalen la fundamentación. De no presentarse así, dejaría de tener validez el estudio, porque se apartaría de los requisitos establecidos por la “Comunidad Científica”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19128AF2-6B68-42B4-AE74-E1A37AC22543}"/>
              </a:ext>
            </a:extLst>
          </p:cNvPr>
          <p:cNvSpPr>
            <a:spLocks noChangeArrowheads="1"/>
          </p:cNvSpPr>
          <p:nvPr/>
        </p:nvSpPr>
        <p:spPr bwMode="auto">
          <a:xfrm>
            <a:off x="179388" y="84138"/>
            <a:ext cx="8640762" cy="65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E" sz="2400" b="1">
                <a:solidFill>
                  <a:srgbClr val="FFC000"/>
                </a:solidFill>
              </a:rPr>
              <a:t>2.1. Teorías sobre el tema. </a:t>
            </a:r>
          </a:p>
          <a:p>
            <a:pPr eaLnBrk="1" hangingPunct="1"/>
            <a:endParaRPr lang="es-ES" altLang="es-PE"/>
          </a:p>
          <a:p>
            <a:pPr eaLnBrk="1" hangingPunct="1"/>
            <a:r>
              <a:rPr lang="es-ES" altLang="es-PE" sz="2000"/>
              <a:t>         </a:t>
            </a:r>
            <a:r>
              <a:rPr lang="es-ES" altLang="es-PE"/>
              <a:t>La bibliografía revisada  respecto al problema de    investigación, nos</a:t>
            </a:r>
            <a:r>
              <a:rPr lang="es-ES" altLang="es-PE" sz="2000"/>
              <a:t>  </a:t>
            </a:r>
          </a:p>
          <a:p>
            <a:pPr eaLnBrk="1" hangingPunct="1"/>
            <a:r>
              <a:rPr lang="es-ES" altLang="es-PE" sz="2000"/>
              <a:t>         </a:t>
            </a:r>
            <a:r>
              <a:rPr lang="es-ES" altLang="es-PE"/>
              <a:t>puede indicar lo siguiente:</a:t>
            </a:r>
          </a:p>
          <a:p>
            <a:pPr eaLnBrk="1" hangingPunct="1"/>
            <a:endParaRPr lang="es-ES" altLang="es-PE"/>
          </a:p>
          <a:p>
            <a:pPr eaLnBrk="1" hangingPunct="1">
              <a:buFontTx/>
              <a:buAutoNum type="alphaLcParenR"/>
            </a:pPr>
            <a:r>
              <a:rPr lang="es-ES" altLang="es-PE" b="1">
                <a:solidFill>
                  <a:srgbClr val="FFC000"/>
                </a:solidFill>
              </a:rPr>
              <a:t>La existencia de una teoría completamente desarrollada,</a:t>
            </a:r>
            <a:r>
              <a:rPr lang="es-ES" altLang="es-PE">
                <a:solidFill>
                  <a:srgbClr val="FFC000"/>
                </a:solidFill>
              </a:rPr>
              <a:t> </a:t>
            </a:r>
            <a:r>
              <a:rPr lang="es-ES" altLang="es-PE"/>
              <a:t>con abundante evidencia empírica (realidad) y que puede ser aplicable al tema. Para el marco teórico los más conveniente es tomar dicha teoría como la estructura misma del marco teórico.</a:t>
            </a:r>
          </a:p>
          <a:p>
            <a:pPr eaLnBrk="1" hangingPunct="1"/>
            <a:endParaRPr lang="es-ES" altLang="es-PE"/>
          </a:p>
          <a:p>
            <a:pPr eaLnBrk="1" hangingPunct="1"/>
            <a:r>
              <a:rPr lang="es-ES" altLang="es-PE" b="1"/>
              <a:t>b</a:t>
            </a:r>
            <a:r>
              <a:rPr lang="es-ES" altLang="es-PE" b="1">
                <a:solidFill>
                  <a:srgbClr val="FFC000"/>
                </a:solidFill>
              </a:rPr>
              <a:t>) </a:t>
            </a:r>
            <a:r>
              <a:rPr lang="es-ES" altLang="es-PE">
                <a:solidFill>
                  <a:srgbClr val="FFC000"/>
                </a:solidFill>
              </a:rPr>
              <a:t>  </a:t>
            </a:r>
            <a:r>
              <a:rPr lang="es-ES" altLang="es-PE" b="1">
                <a:solidFill>
                  <a:srgbClr val="FFC000"/>
                </a:solidFill>
              </a:rPr>
              <a:t>La existencia de varias teorías que se aplican al tema de investigación.</a:t>
            </a:r>
            <a:r>
              <a:rPr lang="es-ES" altLang="es-PE">
                <a:solidFill>
                  <a:srgbClr val="FFC000"/>
                </a:solidFill>
              </a:rPr>
              <a:t> </a:t>
            </a:r>
            <a:r>
              <a:rPr lang="es-ES" altLang="es-PE"/>
              <a:t>En este caso es conveniente antes de construir el marco teórico hacer un bosquejo de cómo armarlo, teniendo cuidado de no caer en contradicciones lógicas (debido a que diversas teorías rivalizan en uno o más aspectos de manera tal que si se acepta lo que dice una teoría se tiene que desechar lo que postulen las demás). En tal sentido se debe elegir una teoría (la que se evalúe más positivamente y que se aplique más al problema de investigación) para construir el marco teórico.</a:t>
            </a:r>
          </a:p>
          <a:p>
            <a:pPr eaLnBrk="1" hangingPunct="1"/>
            <a:endParaRPr lang="es-ES" altLang="es-PE"/>
          </a:p>
          <a:p>
            <a:pPr eaLnBrk="1" hangingPunct="1"/>
            <a:r>
              <a:rPr lang="es-ES" altLang="es-PE" b="1"/>
              <a:t>c)  </a:t>
            </a:r>
            <a:r>
              <a:rPr lang="es-ES" altLang="es-PE"/>
              <a:t> </a:t>
            </a:r>
            <a:r>
              <a:rPr lang="es-ES" altLang="es-PE" b="1">
                <a:solidFill>
                  <a:srgbClr val="FFC000"/>
                </a:solidFill>
              </a:rPr>
              <a:t>La existencia de generalizaciones empíricas.</a:t>
            </a:r>
            <a:r>
              <a:rPr lang="es-ES" altLang="es-PE">
                <a:solidFill>
                  <a:srgbClr val="FFC000"/>
                </a:solidFill>
              </a:rPr>
              <a:t> </a:t>
            </a:r>
            <a:r>
              <a:rPr lang="es-ES" altLang="es-PE"/>
              <a:t>Son las proposiciones que han sido comprobadas en la mayor parte de las investigaciones realizadas, en tal sentido el marco teórico debe incluir los resultados y conclusiones a que han llegado los estudios antecedentes de acuerdo con un esquema lógico.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376F306-E99F-4E15-86D3-AB93597F32F0}"/>
              </a:ext>
            </a:extLst>
          </p:cNvPr>
          <p:cNvSpPr>
            <a:spLocks noGrp="1"/>
          </p:cNvSpPr>
          <p:nvPr>
            <p:ph type="title"/>
          </p:nvPr>
        </p:nvSpPr>
        <p:spPr/>
        <p:txBody>
          <a:bodyPr/>
          <a:lstStyle/>
          <a:p>
            <a:pPr>
              <a:defRPr/>
            </a:pPr>
            <a:r>
              <a:rPr lang="es-PE" sz="2800" dirty="0">
                <a:solidFill>
                  <a:srgbClr val="FFC000"/>
                </a:solidFill>
                <a:latin typeface="Arial" pitchFamily="34" charset="0"/>
                <a:cs typeface="Arial" pitchFamily="34" charset="0"/>
              </a:rPr>
              <a:t>2.2.Etapas de la elaboración de la base teórica</a:t>
            </a:r>
          </a:p>
        </p:txBody>
      </p:sp>
      <p:sp>
        <p:nvSpPr>
          <p:cNvPr id="3" name="2 Marcador de contenido">
            <a:extLst>
              <a:ext uri="{FF2B5EF4-FFF2-40B4-BE49-F238E27FC236}">
                <a16:creationId xmlns:a16="http://schemas.microsoft.com/office/drawing/2014/main" id="{5A5AFD61-8EEF-4060-8B84-03B2E90A443F}"/>
              </a:ext>
            </a:extLst>
          </p:cNvPr>
          <p:cNvSpPr>
            <a:spLocks noGrp="1"/>
          </p:cNvSpPr>
          <p:nvPr>
            <p:ph idx="1"/>
          </p:nvPr>
        </p:nvSpPr>
        <p:spPr>
          <a:xfrm>
            <a:off x="838200" y="1285875"/>
            <a:ext cx="8007350" cy="4929188"/>
          </a:xfrm>
        </p:spPr>
        <p:txBody>
          <a:bodyPr/>
          <a:lstStyle/>
          <a:p>
            <a:pPr algn="just">
              <a:buFont typeface="Wingdings" panose="05000000000000000000" pitchFamily="2" charset="2"/>
              <a:buNone/>
              <a:defRPr/>
            </a:pPr>
            <a:r>
              <a:rPr lang="es-PE" sz="2200" dirty="0"/>
              <a:t>En la elaboración   de   las   bases  teóricas  se  consideran las </a:t>
            </a:r>
          </a:p>
          <a:p>
            <a:pPr algn="just">
              <a:buFont typeface="Wingdings" panose="05000000000000000000" pitchFamily="2" charset="2"/>
              <a:buNone/>
              <a:defRPr/>
            </a:pPr>
            <a:r>
              <a:rPr lang="es-PE" sz="2200" dirty="0"/>
              <a:t>siguientes etapas:</a:t>
            </a:r>
          </a:p>
          <a:p>
            <a:pPr algn="just">
              <a:buFont typeface="Wingdings" panose="05000000000000000000" pitchFamily="2" charset="2"/>
              <a:buChar char="Ø"/>
              <a:defRPr/>
            </a:pPr>
            <a:r>
              <a:rPr lang="es-PE" sz="2200" dirty="0"/>
              <a:t>En primer lugar se determinan las variables que se deben teorizar mediante la literatura existente. Este desarrollo permite al investigador ir hilvanando las argumentaciones o constructos teóricos que expliquen el estudio que se viene desarrollando. Sólo se entiende una teoría cuando existe una direccionalidad de criterio, eficacia y coherencia de lo que se argumenta.</a:t>
            </a:r>
          </a:p>
          <a:p>
            <a:pPr algn="just">
              <a:buFont typeface="Wingdings" panose="05000000000000000000" pitchFamily="2" charset="2"/>
              <a:buChar char="Ø"/>
              <a:defRPr/>
            </a:pPr>
            <a:r>
              <a:rPr lang="es-PE" sz="2200" dirty="0"/>
              <a:t>En segundo lugar se debe ser puntual en aquellas argumentaciones que guarden relación entre las variables independiente(s) y dependiente(s), y que sirven de fundamento explicativo para la contrastación del las hipótesis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94A05540-B17A-465C-B799-9FBFC1267E76}"/>
              </a:ext>
            </a:extLst>
          </p:cNvPr>
          <p:cNvSpPr>
            <a:spLocks noChangeArrowheads="1"/>
          </p:cNvSpPr>
          <p:nvPr/>
        </p:nvSpPr>
        <p:spPr bwMode="auto">
          <a:xfrm>
            <a:off x="179388" y="830263"/>
            <a:ext cx="871378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startAt="3"/>
            </a:pPr>
            <a:r>
              <a:rPr lang="es-ES" altLang="es-PE" sz="2400" b="1">
                <a:solidFill>
                  <a:srgbClr val="FFC000"/>
                </a:solidFill>
              </a:rPr>
              <a:t>Marco conceptual.</a:t>
            </a:r>
          </a:p>
          <a:p>
            <a:pPr eaLnBrk="1" hangingPunct="1"/>
            <a:endParaRPr lang="es-ES" altLang="es-PE" sz="2400"/>
          </a:p>
          <a:p>
            <a:pPr eaLnBrk="1" hangingPunct="1"/>
            <a:r>
              <a:rPr lang="es-ES" altLang="es-PE"/>
              <a:t>     </a:t>
            </a:r>
            <a:r>
              <a:rPr lang="es-ES" altLang="es-PE" sz="2400"/>
              <a:t>En un mundo cada vez más especializado es necesario precisar los distintos conceptos utilizados en cada campo del saber. En el caso de la investigación, esto es más perentorio, por lo que toda investigación necesita precisar sus conceptos básicos. La definición precisa de conceptos relevantes se conoce como marco conceptual.</a:t>
            </a:r>
          </a:p>
          <a:p>
            <a:pPr eaLnBrk="1" hangingPunct="1"/>
            <a:r>
              <a:rPr lang="es-ES" altLang="es-PE" sz="2400"/>
              <a:t>	</a:t>
            </a:r>
          </a:p>
          <a:p>
            <a:pPr eaLnBrk="1" hangingPunct="1"/>
            <a:r>
              <a:rPr lang="es-ES" altLang="es-PE" sz="2400"/>
              <a:t>    Elaborar un marco conceptual no es hacer una lista de términos relacionados con un tema, sino definir lo que por su significado necesitan ser precisados en su definición. En otras palabras, se entiende aquí marco conceptual como el glosario de términos claves utilizados en la investigación.</a:t>
            </a:r>
          </a:p>
        </p:txBody>
      </p:sp>
    </p:spTree>
  </p:cSld>
  <p:clrMapOvr>
    <a:masterClrMapping/>
  </p:clrMapOvr>
</p:sld>
</file>

<file path=ppt/theme/theme1.xml><?xml version="1.0" encoding="utf-8"?>
<a:theme xmlns:a="http://schemas.openxmlformats.org/drawingml/2006/main" name="Capas de cristal">
  <a:themeElements>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Capas de crist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de cristal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Capas de cristal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Capas de cristal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Capas de cristal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Capas de cristal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Capas de cristal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Capas de cristal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1531</TotalTime>
  <Words>1555</Words>
  <Application>Microsoft Office PowerPoint</Application>
  <PresentationFormat>Presentación en pantalla (4:3)</PresentationFormat>
  <Paragraphs>142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Black</vt:lpstr>
      <vt:lpstr>Wingdings</vt:lpstr>
      <vt:lpstr>Calibri</vt:lpstr>
      <vt:lpstr>Capas de cristal</vt:lpstr>
      <vt:lpstr>Hermes Bermúdez Valqui</vt:lpstr>
      <vt:lpstr>Presentación de PowerPoint</vt:lpstr>
      <vt:lpstr>Presentación de PowerPoint</vt:lpstr>
      <vt:lpstr>Presentación de PowerPoint</vt:lpstr>
      <vt:lpstr>Presentación de PowerPoint</vt:lpstr>
      <vt:lpstr>Presentación de PowerPoint</vt:lpstr>
      <vt:lpstr>Presentación de PowerPoint</vt:lpstr>
      <vt:lpstr>2.2.Etapas de la elaboración de la base teórica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compusur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INVESTIGACION</dc:title>
  <dc:creator>sistema</dc:creator>
  <cp:lastModifiedBy>Edison Achalma</cp:lastModifiedBy>
  <cp:revision>97</cp:revision>
  <dcterms:created xsi:type="dcterms:W3CDTF">2008-08-23T03:55:11Z</dcterms:created>
  <dcterms:modified xsi:type="dcterms:W3CDTF">2020-02-01T15:08:19Z</dcterms:modified>
</cp:coreProperties>
</file>