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5"/>
  </p:notesMasterIdLst>
  <p:handoutMasterIdLst>
    <p:handoutMasterId r:id="rId36"/>
  </p:handoutMasterIdLst>
  <p:sldIdLst>
    <p:sldId id="289" r:id="rId2"/>
    <p:sldId id="368" r:id="rId3"/>
    <p:sldId id="336" r:id="rId4"/>
    <p:sldId id="369" r:id="rId5"/>
    <p:sldId id="370" r:id="rId6"/>
    <p:sldId id="365" r:id="rId7"/>
    <p:sldId id="414" r:id="rId8"/>
    <p:sldId id="366" r:id="rId9"/>
    <p:sldId id="371" r:id="rId10"/>
    <p:sldId id="367" r:id="rId11"/>
    <p:sldId id="416" r:id="rId12"/>
    <p:sldId id="339" r:id="rId13"/>
    <p:sldId id="363" r:id="rId14"/>
    <p:sldId id="340" r:id="rId15"/>
    <p:sldId id="341" r:id="rId16"/>
    <p:sldId id="344" r:id="rId17"/>
    <p:sldId id="345" r:id="rId18"/>
    <p:sldId id="346" r:id="rId19"/>
    <p:sldId id="409" r:id="rId20"/>
    <p:sldId id="410" r:id="rId21"/>
    <p:sldId id="411" r:id="rId22"/>
    <p:sldId id="412" r:id="rId23"/>
    <p:sldId id="413" r:id="rId24"/>
    <p:sldId id="348" r:id="rId25"/>
    <p:sldId id="349" r:id="rId26"/>
    <p:sldId id="350" r:id="rId27"/>
    <p:sldId id="351" r:id="rId28"/>
    <p:sldId id="352" r:id="rId29"/>
    <p:sldId id="353" r:id="rId30"/>
    <p:sldId id="354" r:id="rId31"/>
    <p:sldId id="355" r:id="rId32"/>
    <p:sldId id="356" r:id="rId33"/>
    <p:sldId id="357" r:id="rId34"/>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6" autoAdjust="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B5C103C2-F27D-468E-9F23-5CB97E88F14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s-PE"/>
          </a:p>
        </p:txBody>
      </p:sp>
      <p:sp>
        <p:nvSpPr>
          <p:cNvPr id="3" name="2 Marcador de fecha">
            <a:extLst>
              <a:ext uri="{FF2B5EF4-FFF2-40B4-BE49-F238E27FC236}">
                <a16:creationId xmlns:a16="http://schemas.microsoft.com/office/drawing/2014/main" id="{82C90799-F855-4A09-9970-DF065A81770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41D0902-41BF-4BEB-A9E2-A95E7B2ED32B}" type="datetimeFigureOut">
              <a:rPr lang="es-PE"/>
              <a:pPr>
                <a:defRPr/>
              </a:pPr>
              <a:t>1 Feb. 2020</a:t>
            </a:fld>
            <a:endParaRPr lang="es-PE"/>
          </a:p>
        </p:txBody>
      </p:sp>
      <p:sp>
        <p:nvSpPr>
          <p:cNvPr id="4" name="3 Marcador de pie de página">
            <a:extLst>
              <a:ext uri="{FF2B5EF4-FFF2-40B4-BE49-F238E27FC236}">
                <a16:creationId xmlns:a16="http://schemas.microsoft.com/office/drawing/2014/main" id="{57EEE957-6E77-4312-8409-5D39DD0FD014}"/>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s-PE"/>
          </a:p>
        </p:txBody>
      </p:sp>
      <p:sp>
        <p:nvSpPr>
          <p:cNvPr id="5" name="4 Marcador de número de diapositiva">
            <a:extLst>
              <a:ext uri="{FF2B5EF4-FFF2-40B4-BE49-F238E27FC236}">
                <a16:creationId xmlns:a16="http://schemas.microsoft.com/office/drawing/2014/main" id="{B1FC85F4-4D88-4597-8A72-382649BE280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2E0E9C7-1344-4DEC-9FE2-7CCF852D100B}" type="slidenum">
              <a:rPr lang="es-PE" altLang="es-PE"/>
              <a:pPr>
                <a:defRPr/>
              </a:pPr>
              <a:t>‹Nº›</a:t>
            </a:fld>
            <a:endParaRPr lang="es-PE" altLang="es-P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6B019555-622C-40D8-9C1F-654C95917CF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s-ES"/>
          </a:p>
        </p:txBody>
      </p:sp>
      <p:sp>
        <p:nvSpPr>
          <p:cNvPr id="3" name="2 Marcador de fecha">
            <a:extLst>
              <a:ext uri="{FF2B5EF4-FFF2-40B4-BE49-F238E27FC236}">
                <a16:creationId xmlns:a16="http://schemas.microsoft.com/office/drawing/2014/main" id="{6DFBDFAA-9257-4EE0-A355-6816E8476A6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4246B7E-7F2D-4543-AA6E-7A02C829DABB}" type="datetimeFigureOut">
              <a:rPr lang="es-ES"/>
              <a:pPr>
                <a:defRPr/>
              </a:pPr>
              <a:t>01/02/2020</a:t>
            </a:fld>
            <a:endParaRPr lang="es-ES"/>
          </a:p>
        </p:txBody>
      </p:sp>
      <p:sp>
        <p:nvSpPr>
          <p:cNvPr id="4" name="3 Marcador de imagen de diapositiva">
            <a:extLst>
              <a:ext uri="{FF2B5EF4-FFF2-40B4-BE49-F238E27FC236}">
                <a16:creationId xmlns:a16="http://schemas.microsoft.com/office/drawing/2014/main" id="{7BDED192-6951-47E3-B80F-96B0BB01332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a:extLst>
              <a:ext uri="{FF2B5EF4-FFF2-40B4-BE49-F238E27FC236}">
                <a16:creationId xmlns:a16="http://schemas.microsoft.com/office/drawing/2014/main" id="{48817F11-90B0-4328-BC25-C041257C759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a:extLst>
              <a:ext uri="{FF2B5EF4-FFF2-40B4-BE49-F238E27FC236}">
                <a16:creationId xmlns:a16="http://schemas.microsoft.com/office/drawing/2014/main" id="{0F5ECE5D-A430-4B4D-B7A9-B8B95FFDF53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s-ES"/>
          </a:p>
        </p:txBody>
      </p:sp>
      <p:sp>
        <p:nvSpPr>
          <p:cNvPr id="7" name="6 Marcador de número de diapositiva">
            <a:extLst>
              <a:ext uri="{FF2B5EF4-FFF2-40B4-BE49-F238E27FC236}">
                <a16:creationId xmlns:a16="http://schemas.microsoft.com/office/drawing/2014/main" id="{9FE6FAA3-59D1-410C-9E2C-909A1D3C048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85F5E85-0509-40C3-B8C3-647821BA70A5}" type="slidenum">
              <a:rPr lang="es-ES" altLang="es-PE"/>
              <a:pPr>
                <a:defRPr/>
              </a:pPr>
              <a:t>‹Nº›</a:t>
            </a:fld>
            <a:endParaRPr lang="es-ES" alt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A268498-6FF6-454D-8022-BABCC73C8CAA}"/>
              </a:ext>
            </a:extLst>
          </p:cNvPr>
          <p:cNvGrpSpPr>
            <a:grpSpLocks/>
          </p:cNvGrpSpPr>
          <p:nvPr/>
        </p:nvGrpSpPr>
        <p:grpSpPr bwMode="auto">
          <a:xfrm>
            <a:off x="319088" y="1752600"/>
            <a:ext cx="8824912" cy="5129213"/>
            <a:chOff x="201" y="1104"/>
            <a:chExt cx="5559" cy="3231"/>
          </a:xfrm>
        </p:grpSpPr>
        <p:sp>
          <p:nvSpPr>
            <p:cNvPr id="5" name="Freeform 3">
              <a:extLst>
                <a:ext uri="{FF2B5EF4-FFF2-40B4-BE49-F238E27FC236}">
                  <a16:creationId xmlns:a16="http://schemas.microsoft.com/office/drawing/2014/main" id="{A9B96CE9-3CCB-4B17-A22A-E91A224903CD}"/>
                </a:ext>
              </a:extLst>
            </p:cNvPr>
            <p:cNvSpPr>
              <a:spLocks/>
            </p:cNvSpPr>
            <p:nvPr/>
          </p:nvSpPr>
          <p:spPr bwMode="ltGray">
            <a:xfrm>
              <a:off x="210" y="1104"/>
              <a:ext cx="5550" cy="3216"/>
            </a:xfrm>
            <a:custGeom>
              <a:avLst/>
              <a:gdLst>
                <a:gd name="T0" fmla="*/ 335 w 5550"/>
                <a:gd name="T1" fmla="*/ 0 h 3216"/>
                <a:gd name="T2" fmla="*/ 333 w 5550"/>
                <a:gd name="T3" fmla="*/ 1290 h 3216"/>
                <a:gd name="T4" fmla="*/ 0 w 5550"/>
                <a:gd name="T5" fmla="*/ 1290 h 3216"/>
                <a:gd name="T6" fmla="*/ 6 w 5550"/>
                <a:gd name="T7" fmla="*/ 3210 h 3216"/>
                <a:gd name="T8" fmla="*/ 5550 w 5550"/>
                <a:gd name="T9" fmla="*/ 3216 h 3216"/>
                <a:gd name="T10" fmla="*/ 5550 w 5550"/>
                <a:gd name="T11" fmla="*/ 0 h 3216"/>
                <a:gd name="T12" fmla="*/ 335 w 5550"/>
                <a:gd name="T13" fmla="*/ 0 h 3216"/>
                <a:gd name="T14" fmla="*/ 335 w 5550"/>
                <a:gd name="T15" fmla="*/ 0 h 32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50" h="3216">
                  <a:moveTo>
                    <a:pt x="335" y="0"/>
                  </a:moveTo>
                  <a:lnTo>
                    <a:pt x="333" y="1290"/>
                  </a:lnTo>
                  <a:lnTo>
                    <a:pt x="0" y="1290"/>
                  </a:lnTo>
                  <a:lnTo>
                    <a:pt x="6" y="3210"/>
                  </a:lnTo>
                  <a:lnTo>
                    <a:pt x="5550" y="3216"/>
                  </a:lnTo>
                  <a:lnTo>
                    <a:pt x="5550" y="0"/>
                  </a:lnTo>
                  <a:lnTo>
                    <a:pt x="335" y="0"/>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6" name="Freeform 4">
              <a:extLst>
                <a:ext uri="{FF2B5EF4-FFF2-40B4-BE49-F238E27FC236}">
                  <a16:creationId xmlns:a16="http://schemas.microsoft.com/office/drawing/2014/main" id="{5F944F1A-010C-411E-952F-11255B180C95}"/>
                </a:ext>
              </a:extLst>
            </p:cNvPr>
            <p:cNvSpPr>
              <a:spLocks/>
            </p:cNvSpPr>
            <p:nvPr/>
          </p:nvSpPr>
          <p:spPr bwMode="ltGray">
            <a:xfrm>
              <a:off x="528" y="2400"/>
              <a:ext cx="5232" cy="1920"/>
            </a:xfrm>
            <a:custGeom>
              <a:avLst/>
              <a:gdLst>
                <a:gd name="T0" fmla="*/ 0 w 4897"/>
                <a:gd name="T1" fmla="*/ 0 h 2182"/>
                <a:gd name="T2" fmla="*/ 0 w 4897"/>
                <a:gd name="T3" fmla="*/ 690 h 2182"/>
                <a:gd name="T4" fmla="*/ 8883 w 4897"/>
                <a:gd name="T5" fmla="*/ 690 h 2182"/>
                <a:gd name="T6" fmla="*/ 8883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7" name="Freeform 5">
              <a:extLst>
                <a:ext uri="{FF2B5EF4-FFF2-40B4-BE49-F238E27FC236}">
                  <a16:creationId xmlns:a16="http://schemas.microsoft.com/office/drawing/2014/main" id="{08F433CD-79D7-486A-AC42-7B6DF9895691}"/>
                </a:ext>
              </a:extLst>
            </p:cNvPr>
            <p:cNvSpPr>
              <a:spLocks/>
            </p:cNvSpPr>
            <p:nvPr/>
          </p:nvSpPr>
          <p:spPr bwMode="ltGray">
            <a:xfrm>
              <a:off x="201" y="2377"/>
              <a:ext cx="3455"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8" name="Freeform 6">
              <a:extLst>
                <a:ext uri="{FF2B5EF4-FFF2-40B4-BE49-F238E27FC236}">
                  <a16:creationId xmlns:a16="http://schemas.microsoft.com/office/drawing/2014/main" id="{96D312AC-B651-47FA-A1F0-4FAA6D5AE5C7}"/>
                </a:ext>
              </a:extLst>
            </p:cNvPr>
            <p:cNvSpPr>
              <a:spLocks/>
            </p:cNvSpPr>
            <p:nvPr/>
          </p:nvSpPr>
          <p:spPr bwMode="ltGray">
            <a:xfrm>
              <a:off x="528" y="1104"/>
              <a:ext cx="4894"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9" name="Freeform 7">
              <a:extLst>
                <a:ext uri="{FF2B5EF4-FFF2-40B4-BE49-F238E27FC236}">
                  <a16:creationId xmlns:a16="http://schemas.microsoft.com/office/drawing/2014/main" id="{007AB6FD-3F9B-494E-92DB-EF8E7BE255D6}"/>
                </a:ext>
              </a:extLst>
            </p:cNvPr>
            <p:cNvSpPr>
              <a:spLocks/>
            </p:cNvSpPr>
            <p:nvPr/>
          </p:nvSpPr>
          <p:spPr bwMode="ltGray">
            <a:xfrm>
              <a:off x="201" y="2377"/>
              <a:ext cx="30" cy="1958"/>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10" name="Freeform 8">
              <a:extLst>
                <a:ext uri="{FF2B5EF4-FFF2-40B4-BE49-F238E27FC236}">
                  <a16:creationId xmlns:a16="http://schemas.microsoft.com/office/drawing/2014/main" id="{98211CD4-F6F6-4A81-8E61-96C3AD13521B}"/>
                </a:ext>
              </a:extLst>
            </p:cNvPr>
            <p:cNvSpPr>
              <a:spLocks/>
            </p:cNvSpPr>
            <p:nvPr/>
          </p:nvSpPr>
          <p:spPr bwMode="ltGray">
            <a:xfrm>
              <a:off x="528" y="1104"/>
              <a:ext cx="29" cy="322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grpSp>
      <p:sp>
        <p:nvSpPr>
          <p:cNvPr id="128009" name="Rectangle 9"/>
          <p:cNvSpPr>
            <a:spLocks noGrp="1" noChangeArrowheads="1"/>
          </p:cNvSpPr>
          <p:nvPr>
            <p:ph type="ctrTitle" sz="quarter"/>
          </p:nvPr>
        </p:nvSpPr>
        <p:spPr>
          <a:xfrm>
            <a:off x="990600" y="1905000"/>
            <a:ext cx="7772400" cy="1736725"/>
          </a:xfrm>
        </p:spPr>
        <p:txBody>
          <a:bodyPr anchor="t"/>
          <a:lstStyle>
            <a:lvl1pPr>
              <a:defRPr sz="5400"/>
            </a:lvl1pPr>
          </a:lstStyle>
          <a:p>
            <a:r>
              <a:rPr lang="es-ES"/>
              <a:t>Haga clic para cambiar el estilo de título	</a:t>
            </a:r>
          </a:p>
        </p:txBody>
      </p:sp>
      <p:sp>
        <p:nvSpPr>
          <p:cNvPr id="128010" name="Rectangle 10"/>
          <p:cNvSpPr>
            <a:spLocks noGrp="1" noChangeArrowheads="1"/>
          </p:cNvSpPr>
          <p:nvPr>
            <p:ph type="subTitle" sz="quarter" idx="1"/>
          </p:nvPr>
        </p:nvSpPr>
        <p:spPr>
          <a:xfrm>
            <a:off x="990600" y="3962400"/>
            <a:ext cx="6781800" cy="1752600"/>
          </a:xfrm>
        </p:spPr>
        <p:txBody>
          <a:bodyPr/>
          <a:lstStyle>
            <a:lvl1pPr marL="0" indent="0">
              <a:buFont typeface="Wingdings" pitchFamily="2" charset="2"/>
              <a:buNone/>
              <a:defRPr/>
            </a:lvl1pPr>
          </a:lstStyle>
          <a:p>
            <a:r>
              <a:rPr lang="es-ES"/>
              <a:t>Haga clic para modificar el estilo de subtítulo del patrón</a:t>
            </a:r>
          </a:p>
        </p:txBody>
      </p:sp>
      <p:sp>
        <p:nvSpPr>
          <p:cNvPr id="11" name="Rectangle 11">
            <a:extLst>
              <a:ext uri="{FF2B5EF4-FFF2-40B4-BE49-F238E27FC236}">
                <a16:creationId xmlns:a16="http://schemas.microsoft.com/office/drawing/2014/main" id="{17DECE1F-19F8-4234-85BA-81278536AE3C}"/>
              </a:ext>
            </a:extLst>
          </p:cNvPr>
          <p:cNvSpPr>
            <a:spLocks noGrp="1" noChangeArrowheads="1"/>
          </p:cNvSpPr>
          <p:nvPr>
            <p:ph type="dt" sz="quarter" idx="10"/>
          </p:nvPr>
        </p:nvSpPr>
        <p:spPr>
          <a:xfrm>
            <a:off x="990600" y="6245225"/>
            <a:ext cx="1901825" cy="476250"/>
          </a:xfrm>
        </p:spPr>
        <p:txBody>
          <a:bodyPr/>
          <a:lstStyle>
            <a:lvl1pPr>
              <a:defRPr/>
            </a:lvl1pPr>
          </a:lstStyle>
          <a:p>
            <a:pPr>
              <a:defRPr/>
            </a:pPr>
            <a:endParaRPr lang="es-ES"/>
          </a:p>
        </p:txBody>
      </p:sp>
      <p:sp>
        <p:nvSpPr>
          <p:cNvPr id="12" name="Rectangle 12">
            <a:extLst>
              <a:ext uri="{FF2B5EF4-FFF2-40B4-BE49-F238E27FC236}">
                <a16:creationId xmlns:a16="http://schemas.microsoft.com/office/drawing/2014/main" id="{84EBE08F-1AB5-418B-A756-BD26BB7E3E09}"/>
              </a:ext>
            </a:extLst>
          </p:cNvPr>
          <p:cNvSpPr>
            <a:spLocks noGrp="1" noChangeArrowheads="1"/>
          </p:cNvSpPr>
          <p:nvPr>
            <p:ph type="ftr" sz="quarter" idx="11"/>
          </p:nvPr>
        </p:nvSpPr>
        <p:spPr>
          <a:xfrm>
            <a:off x="3468688" y="6245225"/>
            <a:ext cx="2895600" cy="476250"/>
          </a:xfrm>
        </p:spPr>
        <p:txBody>
          <a:bodyPr/>
          <a:lstStyle>
            <a:lvl1pPr>
              <a:defRPr/>
            </a:lvl1pPr>
          </a:lstStyle>
          <a:p>
            <a:pPr>
              <a:defRPr/>
            </a:pPr>
            <a:endParaRPr lang="es-ES"/>
          </a:p>
        </p:txBody>
      </p:sp>
      <p:sp>
        <p:nvSpPr>
          <p:cNvPr id="13" name="Rectangle 13">
            <a:extLst>
              <a:ext uri="{FF2B5EF4-FFF2-40B4-BE49-F238E27FC236}">
                <a16:creationId xmlns:a16="http://schemas.microsoft.com/office/drawing/2014/main" id="{E1E1B191-C1EE-46DA-8499-66BED1C49506}"/>
              </a:ext>
            </a:extLst>
          </p:cNvPr>
          <p:cNvSpPr>
            <a:spLocks noGrp="1" noChangeArrowheads="1"/>
          </p:cNvSpPr>
          <p:nvPr>
            <p:ph type="sldNum" sz="quarter" idx="12"/>
          </p:nvPr>
        </p:nvSpPr>
        <p:spPr/>
        <p:txBody>
          <a:bodyPr/>
          <a:lstStyle>
            <a:lvl1pPr>
              <a:defRPr/>
            </a:lvl1pPr>
          </a:lstStyle>
          <a:p>
            <a:pPr>
              <a:defRPr/>
            </a:pPr>
            <a:fld id="{B17343B3-3A8D-4C7D-9DBC-EC01A18F32E3}" type="slidenum">
              <a:rPr lang="es-ES" altLang="es-PE"/>
              <a:pPr>
                <a:defRPr/>
              </a:pPr>
              <a:t>‹Nº›</a:t>
            </a:fld>
            <a:endParaRPr lang="es-ES" altLang="es-PE"/>
          </a:p>
        </p:txBody>
      </p:sp>
    </p:spTree>
    <p:extLst>
      <p:ext uri="{BB962C8B-B14F-4D97-AF65-F5344CB8AC3E}">
        <p14:creationId xmlns:p14="http://schemas.microsoft.com/office/powerpoint/2010/main" val="48724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Rectangle 11">
            <a:extLst>
              <a:ext uri="{FF2B5EF4-FFF2-40B4-BE49-F238E27FC236}">
                <a16:creationId xmlns:a16="http://schemas.microsoft.com/office/drawing/2014/main" id="{6BC7FD07-83E4-49FC-8D1B-BFF95D44AAAB}"/>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C24CBF50-7865-45EC-A6E3-8BB54A94874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C62436C7-995E-4C4B-BD86-1F35C746B883}"/>
              </a:ext>
            </a:extLst>
          </p:cNvPr>
          <p:cNvSpPr>
            <a:spLocks noGrp="1" noChangeArrowheads="1"/>
          </p:cNvSpPr>
          <p:nvPr>
            <p:ph type="sldNum" sz="quarter" idx="12"/>
          </p:nvPr>
        </p:nvSpPr>
        <p:spPr>
          <a:ln/>
        </p:spPr>
        <p:txBody>
          <a:bodyPr/>
          <a:lstStyle>
            <a:lvl1pPr>
              <a:defRPr/>
            </a:lvl1pPr>
          </a:lstStyle>
          <a:p>
            <a:pPr>
              <a:defRPr/>
            </a:pPr>
            <a:fld id="{68FBA571-4BEA-4023-80B2-353CBC91A489}" type="slidenum">
              <a:rPr lang="es-ES" altLang="es-PE"/>
              <a:pPr>
                <a:defRPr/>
              </a:pPr>
              <a:t>‹Nº›</a:t>
            </a:fld>
            <a:endParaRPr lang="es-ES" altLang="es-PE"/>
          </a:p>
        </p:txBody>
      </p:sp>
    </p:spTree>
    <p:extLst>
      <p:ext uri="{BB962C8B-B14F-4D97-AF65-F5344CB8AC3E}">
        <p14:creationId xmlns:p14="http://schemas.microsoft.com/office/powerpoint/2010/main" val="68259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48463" y="244475"/>
            <a:ext cx="2097087" cy="5851525"/>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457200" y="244475"/>
            <a:ext cx="6138863"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Rectangle 11">
            <a:extLst>
              <a:ext uri="{FF2B5EF4-FFF2-40B4-BE49-F238E27FC236}">
                <a16:creationId xmlns:a16="http://schemas.microsoft.com/office/drawing/2014/main" id="{8145451F-29B3-49FA-92F3-8077F6F356FD}"/>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E5DCE861-DB67-4B0A-81B3-72DAFA77449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1008E580-B91B-453C-9015-20E9A28A47ED}"/>
              </a:ext>
            </a:extLst>
          </p:cNvPr>
          <p:cNvSpPr>
            <a:spLocks noGrp="1" noChangeArrowheads="1"/>
          </p:cNvSpPr>
          <p:nvPr>
            <p:ph type="sldNum" sz="quarter" idx="12"/>
          </p:nvPr>
        </p:nvSpPr>
        <p:spPr>
          <a:ln/>
        </p:spPr>
        <p:txBody>
          <a:bodyPr/>
          <a:lstStyle>
            <a:lvl1pPr>
              <a:defRPr/>
            </a:lvl1pPr>
          </a:lstStyle>
          <a:p>
            <a:pPr>
              <a:defRPr/>
            </a:pPr>
            <a:fld id="{6C5A1FE2-0F75-4EF5-8611-3F86793474BF}" type="slidenum">
              <a:rPr lang="es-ES" altLang="es-PE"/>
              <a:pPr>
                <a:defRPr/>
              </a:pPr>
              <a:t>‹Nº›</a:t>
            </a:fld>
            <a:endParaRPr lang="es-ES" altLang="es-PE"/>
          </a:p>
        </p:txBody>
      </p:sp>
    </p:spTree>
    <p:extLst>
      <p:ext uri="{BB962C8B-B14F-4D97-AF65-F5344CB8AC3E}">
        <p14:creationId xmlns:p14="http://schemas.microsoft.com/office/powerpoint/2010/main" val="37733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Rectangle 11">
            <a:extLst>
              <a:ext uri="{FF2B5EF4-FFF2-40B4-BE49-F238E27FC236}">
                <a16:creationId xmlns:a16="http://schemas.microsoft.com/office/drawing/2014/main" id="{98CA6828-583B-4863-8056-E4A67968174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5C8C13E9-A99F-4568-814C-A1D3628BCC0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A8347B34-E37B-44D4-A8D9-A03925B0DD4D}"/>
              </a:ext>
            </a:extLst>
          </p:cNvPr>
          <p:cNvSpPr>
            <a:spLocks noGrp="1" noChangeArrowheads="1"/>
          </p:cNvSpPr>
          <p:nvPr>
            <p:ph type="sldNum" sz="quarter" idx="12"/>
          </p:nvPr>
        </p:nvSpPr>
        <p:spPr>
          <a:ln/>
        </p:spPr>
        <p:txBody>
          <a:bodyPr/>
          <a:lstStyle>
            <a:lvl1pPr>
              <a:defRPr/>
            </a:lvl1pPr>
          </a:lstStyle>
          <a:p>
            <a:pPr>
              <a:defRPr/>
            </a:pPr>
            <a:fld id="{7B1F8932-F0FD-4C40-9A4E-4D79401D8AAD}" type="slidenum">
              <a:rPr lang="es-ES" altLang="es-PE"/>
              <a:pPr>
                <a:defRPr/>
              </a:pPr>
              <a:t>‹Nº›</a:t>
            </a:fld>
            <a:endParaRPr lang="es-ES" altLang="es-PE"/>
          </a:p>
        </p:txBody>
      </p:sp>
    </p:spTree>
    <p:extLst>
      <p:ext uri="{BB962C8B-B14F-4D97-AF65-F5344CB8AC3E}">
        <p14:creationId xmlns:p14="http://schemas.microsoft.com/office/powerpoint/2010/main" val="66780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1">
            <a:extLst>
              <a:ext uri="{FF2B5EF4-FFF2-40B4-BE49-F238E27FC236}">
                <a16:creationId xmlns:a16="http://schemas.microsoft.com/office/drawing/2014/main" id="{D2C9D585-6A1A-4E23-8385-63E89EA03340}"/>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12">
            <a:extLst>
              <a:ext uri="{FF2B5EF4-FFF2-40B4-BE49-F238E27FC236}">
                <a16:creationId xmlns:a16="http://schemas.microsoft.com/office/drawing/2014/main" id="{6EA04A69-0016-4BA3-823C-4372AFDE0CE2}"/>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13">
            <a:extLst>
              <a:ext uri="{FF2B5EF4-FFF2-40B4-BE49-F238E27FC236}">
                <a16:creationId xmlns:a16="http://schemas.microsoft.com/office/drawing/2014/main" id="{5112DB41-5688-4D0A-B3A9-2574CD49DDF7}"/>
              </a:ext>
            </a:extLst>
          </p:cNvPr>
          <p:cNvSpPr>
            <a:spLocks noGrp="1" noChangeArrowheads="1"/>
          </p:cNvSpPr>
          <p:nvPr>
            <p:ph type="sldNum" sz="quarter" idx="12"/>
          </p:nvPr>
        </p:nvSpPr>
        <p:spPr>
          <a:ln/>
        </p:spPr>
        <p:txBody>
          <a:bodyPr/>
          <a:lstStyle>
            <a:lvl1pPr>
              <a:defRPr/>
            </a:lvl1pPr>
          </a:lstStyle>
          <a:p>
            <a:pPr>
              <a:defRPr/>
            </a:pPr>
            <a:fld id="{3CB4EC65-663C-4C56-A975-4F018D6CAAD2}" type="slidenum">
              <a:rPr lang="es-ES" altLang="es-PE"/>
              <a:pPr>
                <a:defRPr/>
              </a:pPr>
              <a:t>‹Nº›</a:t>
            </a:fld>
            <a:endParaRPr lang="es-ES" altLang="es-PE"/>
          </a:p>
        </p:txBody>
      </p:sp>
    </p:spTree>
    <p:extLst>
      <p:ext uri="{BB962C8B-B14F-4D97-AF65-F5344CB8AC3E}">
        <p14:creationId xmlns:p14="http://schemas.microsoft.com/office/powerpoint/2010/main" val="205240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sz="half" idx="1"/>
          </p:nvPr>
        </p:nvSpPr>
        <p:spPr>
          <a:xfrm>
            <a:off x="838200"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4918075"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Rectangle 11">
            <a:extLst>
              <a:ext uri="{FF2B5EF4-FFF2-40B4-BE49-F238E27FC236}">
                <a16:creationId xmlns:a16="http://schemas.microsoft.com/office/drawing/2014/main" id="{03334204-08DB-43F4-81B2-2F53A48F7A9F}"/>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12">
            <a:extLst>
              <a:ext uri="{FF2B5EF4-FFF2-40B4-BE49-F238E27FC236}">
                <a16:creationId xmlns:a16="http://schemas.microsoft.com/office/drawing/2014/main" id="{994DC4B3-305C-4DBE-8546-59FAACC04D5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13">
            <a:extLst>
              <a:ext uri="{FF2B5EF4-FFF2-40B4-BE49-F238E27FC236}">
                <a16:creationId xmlns:a16="http://schemas.microsoft.com/office/drawing/2014/main" id="{949296EA-05C7-4D80-9997-B91880993666}"/>
              </a:ext>
            </a:extLst>
          </p:cNvPr>
          <p:cNvSpPr>
            <a:spLocks noGrp="1" noChangeArrowheads="1"/>
          </p:cNvSpPr>
          <p:nvPr>
            <p:ph type="sldNum" sz="quarter" idx="12"/>
          </p:nvPr>
        </p:nvSpPr>
        <p:spPr>
          <a:ln/>
        </p:spPr>
        <p:txBody>
          <a:bodyPr/>
          <a:lstStyle>
            <a:lvl1pPr>
              <a:defRPr/>
            </a:lvl1pPr>
          </a:lstStyle>
          <a:p>
            <a:pPr>
              <a:defRPr/>
            </a:pPr>
            <a:fld id="{F815F76C-E981-4D21-9CFB-C1CE15C7B969}" type="slidenum">
              <a:rPr lang="es-ES" altLang="es-PE"/>
              <a:pPr>
                <a:defRPr/>
              </a:pPr>
              <a:t>‹Nº›</a:t>
            </a:fld>
            <a:endParaRPr lang="es-ES" altLang="es-PE"/>
          </a:p>
        </p:txBody>
      </p:sp>
    </p:spTree>
    <p:extLst>
      <p:ext uri="{BB962C8B-B14F-4D97-AF65-F5344CB8AC3E}">
        <p14:creationId xmlns:p14="http://schemas.microsoft.com/office/powerpoint/2010/main" val="70321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Rectangle 11">
            <a:extLst>
              <a:ext uri="{FF2B5EF4-FFF2-40B4-BE49-F238E27FC236}">
                <a16:creationId xmlns:a16="http://schemas.microsoft.com/office/drawing/2014/main" id="{78C8037B-0207-434B-A80E-A731FC9FF848}"/>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12">
            <a:extLst>
              <a:ext uri="{FF2B5EF4-FFF2-40B4-BE49-F238E27FC236}">
                <a16:creationId xmlns:a16="http://schemas.microsoft.com/office/drawing/2014/main" id="{BB178EE4-1EF2-4140-A2CD-52907CD0C03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13">
            <a:extLst>
              <a:ext uri="{FF2B5EF4-FFF2-40B4-BE49-F238E27FC236}">
                <a16:creationId xmlns:a16="http://schemas.microsoft.com/office/drawing/2014/main" id="{F6018016-FC8F-4066-97E8-FAAE1DE2CF57}"/>
              </a:ext>
            </a:extLst>
          </p:cNvPr>
          <p:cNvSpPr>
            <a:spLocks noGrp="1" noChangeArrowheads="1"/>
          </p:cNvSpPr>
          <p:nvPr>
            <p:ph type="sldNum" sz="quarter" idx="12"/>
          </p:nvPr>
        </p:nvSpPr>
        <p:spPr>
          <a:ln/>
        </p:spPr>
        <p:txBody>
          <a:bodyPr/>
          <a:lstStyle>
            <a:lvl1pPr>
              <a:defRPr/>
            </a:lvl1pPr>
          </a:lstStyle>
          <a:p>
            <a:pPr>
              <a:defRPr/>
            </a:pPr>
            <a:fld id="{60355E87-8918-496B-93DB-2616E68CD0EA}" type="slidenum">
              <a:rPr lang="es-ES" altLang="es-PE"/>
              <a:pPr>
                <a:defRPr/>
              </a:pPr>
              <a:t>‹Nº›</a:t>
            </a:fld>
            <a:endParaRPr lang="es-ES" altLang="es-PE"/>
          </a:p>
        </p:txBody>
      </p:sp>
    </p:spTree>
    <p:extLst>
      <p:ext uri="{BB962C8B-B14F-4D97-AF65-F5344CB8AC3E}">
        <p14:creationId xmlns:p14="http://schemas.microsoft.com/office/powerpoint/2010/main" val="224557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Rectangle 11">
            <a:extLst>
              <a:ext uri="{FF2B5EF4-FFF2-40B4-BE49-F238E27FC236}">
                <a16:creationId xmlns:a16="http://schemas.microsoft.com/office/drawing/2014/main" id="{2ABCE04A-0002-4B23-97BC-22A81CAB1122}"/>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12">
            <a:extLst>
              <a:ext uri="{FF2B5EF4-FFF2-40B4-BE49-F238E27FC236}">
                <a16:creationId xmlns:a16="http://schemas.microsoft.com/office/drawing/2014/main" id="{788841DE-665F-421B-A2D9-0B4058D958C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13">
            <a:extLst>
              <a:ext uri="{FF2B5EF4-FFF2-40B4-BE49-F238E27FC236}">
                <a16:creationId xmlns:a16="http://schemas.microsoft.com/office/drawing/2014/main" id="{7C2E84A1-7A91-4D82-8B49-EDAF7ED986BC}"/>
              </a:ext>
            </a:extLst>
          </p:cNvPr>
          <p:cNvSpPr>
            <a:spLocks noGrp="1" noChangeArrowheads="1"/>
          </p:cNvSpPr>
          <p:nvPr>
            <p:ph type="sldNum" sz="quarter" idx="12"/>
          </p:nvPr>
        </p:nvSpPr>
        <p:spPr>
          <a:ln/>
        </p:spPr>
        <p:txBody>
          <a:bodyPr/>
          <a:lstStyle>
            <a:lvl1pPr>
              <a:defRPr/>
            </a:lvl1pPr>
          </a:lstStyle>
          <a:p>
            <a:pPr>
              <a:defRPr/>
            </a:pPr>
            <a:fld id="{2DD630A3-144B-44F9-A57D-A694FB38710A}" type="slidenum">
              <a:rPr lang="es-ES" altLang="es-PE"/>
              <a:pPr>
                <a:defRPr/>
              </a:pPr>
              <a:t>‹Nº›</a:t>
            </a:fld>
            <a:endParaRPr lang="es-ES" altLang="es-PE"/>
          </a:p>
        </p:txBody>
      </p:sp>
    </p:spTree>
    <p:extLst>
      <p:ext uri="{BB962C8B-B14F-4D97-AF65-F5344CB8AC3E}">
        <p14:creationId xmlns:p14="http://schemas.microsoft.com/office/powerpoint/2010/main" val="344045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A529EB4A-7F52-4C06-A430-45AB61912E28}"/>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12">
            <a:extLst>
              <a:ext uri="{FF2B5EF4-FFF2-40B4-BE49-F238E27FC236}">
                <a16:creationId xmlns:a16="http://schemas.microsoft.com/office/drawing/2014/main" id="{48A15FCB-40ED-476E-8AD1-5704B6F670DC}"/>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13">
            <a:extLst>
              <a:ext uri="{FF2B5EF4-FFF2-40B4-BE49-F238E27FC236}">
                <a16:creationId xmlns:a16="http://schemas.microsoft.com/office/drawing/2014/main" id="{C0AD8978-2796-4FC4-B4EB-40B379E8FDC6}"/>
              </a:ext>
            </a:extLst>
          </p:cNvPr>
          <p:cNvSpPr>
            <a:spLocks noGrp="1" noChangeArrowheads="1"/>
          </p:cNvSpPr>
          <p:nvPr>
            <p:ph type="sldNum" sz="quarter" idx="12"/>
          </p:nvPr>
        </p:nvSpPr>
        <p:spPr>
          <a:ln/>
        </p:spPr>
        <p:txBody>
          <a:bodyPr/>
          <a:lstStyle>
            <a:lvl1pPr>
              <a:defRPr/>
            </a:lvl1pPr>
          </a:lstStyle>
          <a:p>
            <a:pPr>
              <a:defRPr/>
            </a:pPr>
            <a:fld id="{FD3F3E33-1969-4673-8601-9AF4246116B7}" type="slidenum">
              <a:rPr lang="es-ES" altLang="es-PE"/>
              <a:pPr>
                <a:defRPr/>
              </a:pPr>
              <a:t>‹Nº›</a:t>
            </a:fld>
            <a:endParaRPr lang="es-ES" altLang="es-PE"/>
          </a:p>
        </p:txBody>
      </p:sp>
    </p:spTree>
    <p:extLst>
      <p:ext uri="{BB962C8B-B14F-4D97-AF65-F5344CB8AC3E}">
        <p14:creationId xmlns:p14="http://schemas.microsoft.com/office/powerpoint/2010/main" val="419746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1">
            <a:extLst>
              <a:ext uri="{FF2B5EF4-FFF2-40B4-BE49-F238E27FC236}">
                <a16:creationId xmlns:a16="http://schemas.microsoft.com/office/drawing/2014/main" id="{10E5B512-6A66-4482-9E21-D4DAD88BC78B}"/>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12">
            <a:extLst>
              <a:ext uri="{FF2B5EF4-FFF2-40B4-BE49-F238E27FC236}">
                <a16:creationId xmlns:a16="http://schemas.microsoft.com/office/drawing/2014/main" id="{45BCC7C5-EFF5-4B9D-A56B-AE64502BC91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13">
            <a:extLst>
              <a:ext uri="{FF2B5EF4-FFF2-40B4-BE49-F238E27FC236}">
                <a16:creationId xmlns:a16="http://schemas.microsoft.com/office/drawing/2014/main" id="{81DA4B42-0F2C-41AC-AB18-638771665243}"/>
              </a:ext>
            </a:extLst>
          </p:cNvPr>
          <p:cNvSpPr>
            <a:spLocks noGrp="1" noChangeArrowheads="1"/>
          </p:cNvSpPr>
          <p:nvPr>
            <p:ph type="sldNum" sz="quarter" idx="12"/>
          </p:nvPr>
        </p:nvSpPr>
        <p:spPr>
          <a:ln/>
        </p:spPr>
        <p:txBody>
          <a:bodyPr/>
          <a:lstStyle>
            <a:lvl1pPr>
              <a:defRPr/>
            </a:lvl1pPr>
          </a:lstStyle>
          <a:p>
            <a:pPr>
              <a:defRPr/>
            </a:pPr>
            <a:fld id="{B27EA0A9-97A8-4434-9798-EEBB70E3000A}" type="slidenum">
              <a:rPr lang="es-ES" altLang="es-PE"/>
              <a:pPr>
                <a:defRPr/>
              </a:pPr>
              <a:t>‹Nº›</a:t>
            </a:fld>
            <a:endParaRPr lang="es-ES" altLang="es-PE"/>
          </a:p>
        </p:txBody>
      </p:sp>
    </p:spTree>
    <p:extLst>
      <p:ext uri="{BB962C8B-B14F-4D97-AF65-F5344CB8AC3E}">
        <p14:creationId xmlns:p14="http://schemas.microsoft.com/office/powerpoint/2010/main" val="405114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PE"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1">
            <a:extLst>
              <a:ext uri="{FF2B5EF4-FFF2-40B4-BE49-F238E27FC236}">
                <a16:creationId xmlns:a16="http://schemas.microsoft.com/office/drawing/2014/main" id="{127983A9-F58F-4167-8AE2-479846577581}"/>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12">
            <a:extLst>
              <a:ext uri="{FF2B5EF4-FFF2-40B4-BE49-F238E27FC236}">
                <a16:creationId xmlns:a16="http://schemas.microsoft.com/office/drawing/2014/main" id="{8DD4EDCE-8AD2-446A-9107-99CB3B1A8F8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13">
            <a:extLst>
              <a:ext uri="{FF2B5EF4-FFF2-40B4-BE49-F238E27FC236}">
                <a16:creationId xmlns:a16="http://schemas.microsoft.com/office/drawing/2014/main" id="{2C5CDEAE-11F3-4FDE-84C2-73C2D78BF04E}"/>
              </a:ext>
            </a:extLst>
          </p:cNvPr>
          <p:cNvSpPr>
            <a:spLocks noGrp="1" noChangeArrowheads="1"/>
          </p:cNvSpPr>
          <p:nvPr>
            <p:ph type="sldNum" sz="quarter" idx="12"/>
          </p:nvPr>
        </p:nvSpPr>
        <p:spPr>
          <a:ln/>
        </p:spPr>
        <p:txBody>
          <a:bodyPr/>
          <a:lstStyle>
            <a:lvl1pPr>
              <a:defRPr/>
            </a:lvl1pPr>
          </a:lstStyle>
          <a:p>
            <a:pPr>
              <a:defRPr/>
            </a:pPr>
            <a:fld id="{28AE9065-1C17-4512-B621-2664C25AEC31}" type="slidenum">
              <a:rPr lang="es-ES" altLang="es-PE"/>
              <a:pPr>
                <a:defRPr/>
              </a:pPr>
              <a:t>‹Nº›</a:t>
            </a:fld>
            <a:endParaRPr lang="es-ES" altLang="es-PE"/>
          </a:p>
        </p:txBody>
      </p:sp>
    </p:spTree>
    <p:extLst>
      <p:ext uri="{BB962C8B-B14F-4D97-AF65-F5344CB8AC3E}">
        <p14:creationId xmlns:p14="http://schemas.microsoft.com/office/powerpoint/2010/main" val="70039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9D5B7343-D3C9-4A7F-AD26-8037E679CBEE}"/>
              </a:ext>
            </a:extLst>
          </p:cNvPr>
          <p:cNvGrpSpPr>
            <a:grpSpLocks/>
          </p:cNvGrpSpPr>
          <p:nvPr/>
        </p:nvGrpSpPr>
        <p:grpSpPr bwMode="auto">
          <a:xfrm>
            <a:off x="319088" y="1828800"/>
            <a:ext cx="8824912" cy="5029200"/>
            <a:chOff x="201" y="1152"/>
            <a:chExt cx="5559" cy="3168"/>
          </a:xfrm>
        </p:grpSpPr>
        <p:sp>
          <p:nvSpPr>
            <p:cNvPr id="1032" name="Freeform 3">
              <a:extLst>
                <a:ext uri="{FF2B5EF4-FFF2-40B4-BE49-F238E27FC236}">
                  <a16:creationId xmlns:a16="http://schemas.microsoft.com/office/drawing/2014/main" id="{061E49C4-BFA4-43A1-98CD-7B6A3186888F}"/>
                </a:ext>
              </a:extLst>
            </p:cNvPr>
            <p:cNvSpPr>
              <a:spLocks/>
            </p:cNvSpPr>
            <p:nvPr/>
          </p:nvSpPr>
          <p:spPr bwMode="ltGray">
            <a:xfrm>
              <a:off x="528" y="2909"/>
              <a:ext cx="5232" cy="1411"/>
            </a:xfrm>
            <a:custGeom>
              <a:avLst/>
              <a:gdLst>
                <a:gd name="T0" fmla="*/ 0 w 4897"/>
                <a:gd name="T1" fmla="*/ 0 h 2182"/>
                <a:gd name="T2" fmla="*/ 0 w 4897"/>
                <a:gd name="T3" fmla="*/ 43 h 2182"/>
                <a:gd name="T4" fmla="*/ 8883 w 4897"/>
                <a:gd name="T5" fmla="*/ 43 h 2182"/>
                <a:gd name="T6" fmla="*/ 8883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033" name="Freeform 4">
              <a:extLst>
                <a:ext uri="{FF2B5EF4-FFF2-40B4-BE49-F238E27FC236}">
                  <a16:creationId xmlns:a16="http://schemas.microsoft.com/office/drawing/2014/main" id="{FFE68271-6348-4638-9221-DEF03A65BA4A}"/>
                </a:ext>
              </a:extLst>
            </p:cNvPr>
            <p:cNvSpPr>
              <a:spLocks/>
            </p:cNvSpPr>
            <p:nvPr/>
          </p:nvSpPr>
          <p:spPr bwMode="ltGray">
            <a:xfrm>
              <a:off x="210" y="1152"/>
              <a:ext cx="5550" cy="3168"/>
            </a:xfrm>
            <a:custGeom>
              <a:avLst/>
              <a:gdLst>
                <a:gd name="T0" fmla="*/ 330 w 5550"/>
                <a:gd name="T1" fmla="*/ 1764 h 3168"/>
                <a:gd name="T2" fmla="*/ 0 w 5550"/>
                <a:gd name="T3" fmla="*/ 1764 h 3168"/>
                <a:gd name="T4" fmla="*/ 0 w 5550"/>
                <a:gd name="T5" fmla="*/ 3168 h 3168"/>
                <a:gd name="T6" fmla="*/ 5550 w 5550"/>
                <a:gd name="T7" fmla="*/ 3168 h 3168"/>
                <a:gd name="T8" fmla="*/ 5550 w 5550"/>
                <a:gd name="T9" fmla="*/ 0 h 3168"/>
                <a:gd name="T10" fmla="*/ 330 w 5550"/>
                <a:gd name="T11" fmla="*/ 0 h 3168"/>
                <a:gd name="T12" fmla="*/ 330 w 5550"/>
                <a:gd name="T13" fmla="*/ 1764 h 3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034" name="Freeform 5">
              <a:extLst>
                <a:ext uri="{FF2B5EF4-FFF2-40B4-BE49-F238E27FC236}">
                  <a16:creationId xmlns:a16="http://schemas.microsoft.com/office/drawing/2014/main" id="{CAC7797C-B2E9-4EA0-B4B6-58B10780B0A4}"/>
                </a:ext>
              </a:extLst>
            </p:cNvPr>
            <p:cNvSpPr>
              <a:spLocks/>
            </p:cNvSpPr>
            <p:nvPr/>
          </p:nvSpPr>
          <p:spPr bwMode="ltGray">
            <a:xfrm>
              <a:off x="528" y="2932"/>
              <a:ext cx="5232" cy="1388"/>
            </a:xfrm>
            <a:custGeom>
              <a:avLst/>
              <a:gdLst>
                <a:gd name="T0" fmla="*/ 0 w 4897"/>
                <a:gd name="T1" fmla="*/ 0 h 2182"/>
                <a:gd name="T2" fmla="*/ 0 w 4897"/>
                <a:gd name="T3" fmla="*/ 38 h 2182"/>
                <a:gd name="T4" fmla="*/ 8883 w 4897"/>
                <a:gd name="T5" fmla="*/ 38 h 2182"/>
                <a:gd name="T6" fmla="*/ 8883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accent2">
                <a:alpha val="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E"/>
            </a:p>
          </p:txBody>
        </p:sp>
        <p:sp>
          <p:nvSpPr>
            <p:cNvPr id="126982" name="Freeform 6">
              <a:extLst>
                <a:ext uri="{FF2B5EF4-FFF2-40B4-BE49-F238E27FC236}">
                  <a16:creationId xmlns:a16="http://schemas.microsoft.com/office/drawing/2014/main" id="{8D670192-D3BB-4E01-A371-486FAB54CCD0}"/>
                </a:ext>
              </a:extLst>
            </p:cNvPr>
            <p:cNvSpPr>
              <a:spLocks/>
            </p:cNvSpPr>
            <p:nvPr/>
          </p:nvSpPr>
          <p:spPr bwMode="ltGray">
            <a:xfrm>
              <a:off x="528" y="1152"/>
              <a:ext cx="4607"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126983" name="Freeform 7">
              <a:extLst>
                <a:ext uri="{FF2B5EF4-FFF2-40B4-BE49-F238E27FC236}">
                  <a16:creationId xmlns:a16="http://schemas.microsoft.com/office/drawing/2014/main" id="{08787EBB-DCB0-4328-AD8D-D9CAA5F4DF1A}"/>
                </a:ext>
              </a:extLst>
            </p:cNvPr>
            <p:cNvSpPr>
              <a:spLocks/>
            </p:cNvSpPr>
            <p:nvPr/>
          </p:nvSpPr>
          <p:spPr bwMode="ltGray">
            <a:xfrm>
              <a:off x="528" y="1152"/>
              <a:ext cx="29" cy="178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gs>
              </a:gsLst>
              <a:lin ang="540000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126984" name="Freeform 8">
              <a:extLst>
                <a:ext uri="{FF2B5EF4-FFF2-40B4-BE49-F238E27FC236}">
                  <a16:creationId xmlns:a16="http://schemas.microsoft.com/office/drawing/2014/main" id="{DDB489A4-1049-47E3-82CF-4A0B380C237D}"/>
                </a:ext>
              </a:extLst>
            </p:cNvPr>
            <p:cNvSpPr>
              <a:spLocks/>
            </p:cNvSpPr>
            <p:nvPr/>
          </p:nvSpPr>
          <p:spPr bwMode="ltGray">
            <a:xfrm>
              <a:off x="527" y="2904"/>
              <a:ext cx="29" cy="1416"/>
            </a:xfrm>
            <a:custGeom>
              <a:avLst/>
              <a:gdLst/>
              <a:ahLst/>
              <a:cxnLst>
                <a:cxn ang="0">
                  <a:pos x="0" y="1416"/>
                </a:cxn>
                <a:cxn ang="0">
                  <a:pos x="29" y="1416"/>
                </a:cxn>
                <a:cxn ang="0">
                  <a:pos x="28" y="24"/>
                </a:cxn>
                <a:cxn ang="0">
                  <a:pos x="0" y="0"/>
                </a:cxn>
                <a:cxn ang="0">
                  <a:pos x="0" y="1416"/>
                </a:cxn>
              </a:cxnLst>
              <a:rect l="0" t="0" r="r" b="b"/>
              <a:pathLst>
                <a:path w="29" h="1416">
                  <a:moveTo>
                    <a:pt x="0" y="1416"/>
                  </a:moveTo>
                  <a:lnTo>
                    <a:pt x="29" y="1416"/>
                  </a:lnTo>
                  <a:lnTo>
                    <a:pt x="28" y="24"/>
                  </a:lnTo>
                  <a:lnTo>
                    <a:pt x="0" y="0"/>
                  </a:lnTo>
                  <a:lnTo>
                    <a:pt x="0" y="1416"/>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126985" name="Freeform 9">
              <a:extLst>
                <a:ext uri="{FF2B5EF4-FFF2-40B4-BE49-F238E27FC236}">
                  <a16:creationId xmlns:a16="http://schemas.microsoft.com/office/drawing/2014/main" id="{E2A3CC63-FE88-4777-85BF-F4DF702EF5B0}"/>
                </a:ext>
              </a:extLst>
            </p:cNvPr>
            <p:cNvSpPr>
              <a:spLocks/>
            </p:cNvSpPr>
            <p:nvPr/>
          </p:nvSpPr>
          <p:spPr bwMode="ltGray">
            <a:xfrm>
              <a:off x="201" y="2904"/>
              <a:ext cx="2879"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sp>
          <p:nvSpPr>
            <p:cNvPr id="126986" name="Freeform 10">
              <a:extLst>
                <a:ext uri="{FF2B5EF4-FFF2-40B4-BE49-F238E27FC236}">
                  <a16:creationId xmlns:a16="http://schemas.microsoft.com/office/drawing/2014/main" id="{285C391F-E98E-4BD0-A0E8-BBD03C0F822B}"/>
                </a:ext>
              </a:extLst>
            </p:cNvPr>
            <p:cNvSpPr>
              <a:spLocks/>
            </p:cNvSpPr>
            <p:nvPr/>
          </p:nvSpPr>
          <p:spPr bwMode="ltGray">
            <a:xfrm>
              <a:off x="201" y="2904"/>
              <a:ext cx="30" cy="1416"/>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10001"/>
                  </a:schemeClr>
                </a:gs>
              </a:gsLst>
              <a:lin ang="5400000" scaled="1"/>
            </a:gradFill>
            <a:ln w="9525" cap="flat" cmpd="sng">
              <a:noFill/>
              <a:prstDash val="solid"/>
              <a:round/>
              <a:headEnd type="none" w="med" len="med"/>
              <a:tailEnd type="none" w="med" len="med"/>
            </a:ln>
            <a:effectLst/>
          </p:spPr>
          <p:txBody>
            <a:bodyPr/>
            <a:lstStyle/>
            <a:p>
              <a:pPr eaLnBrk="1" hangingPunct="1">
                <a:defRPr/>
              </a:pPr>
              <a:endParaRPr lang="es-PE">
                <a:latin typeface="Arial" charset="0"/>
              </a:endParaRPr>
            </a:p>
          </p:txBody>
        </p:sp>
      </p:grpSp>
      <p:sp>
        <p:nvSpPr>
          <p:cNvPr id="126987" name="Rectangle 11">
            <a:extLst>
              <a:ext uri="{FF2B5EF4-FFF2-40B4-BE49-F238E27FC236}">
                <a16:creationId xmlns:a16="http://schemas.microsoft.com/office/drawing/2014/main" id="{DD1138D0-4E6D-428C-A411-470C5A6978A2}"/>
              </a:ext>
            </a:extLst>
          </p:cNvPr>
          <p:cNvSpPr>
            <a:spLocks noGrp="1" noChangeArrowheads="1"/>
          </p:cNvSpPr>
          <p:nvPr>
            <p:ph type="dt" sz="half" idx="2"/>
          </p:nvPr>
        </p:nvSpPr>
        <p:spPr bwMode="auto">
          <a:xfrm>
            <a:off x="838200"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s-ES"/>
          </a:p>
        </p:txBody>
      </p:sp>
      <p:sp>
        <p:nvSpPr>
          <p:cNvPr id="126988" name="Rectangle 12">
            <a:extLst>
              <a:ext uri="{FF2B5EF4-FFF2-40B4-BE49-F238E27FC236}">
                <a16:creationId xmlns:a16="http://schemas.microsoft.com/office/drawing/2014/main" id="{C42D2866-30E4-4DED-8CAD-AFE6D1EFB415}"/>
              </a:ext>
            </a:extLst>
          </p:cNvPr>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s-ES"/>
          </a:p>
        </p:txBody>
      </p:sp>
      <p:sp>
        <p:nvSpPr>
          <p:cNvPr id="126989" name="Rectangle 13">
            <a:extLst>
              <a:ext uri="{FF2B5EF4-FFF2-40B4-BE49-F238E27FC236}">
                <a16:creationId xmlns:a16="http://schemas.microsoft.com/office/drawing/2014/main" id="{08A17375-7BC3-4BD3-A85B-7460B1100EAE}"/>
              </a:ext>
            </a:extLst>
          </p:cNvPr>
          <p:cNvSpPr>
            <a:spLocks noGrp="1" noChangeArrowheads="1"/>
          </p:cNvSpPr>
          <p:nvPr>
            <p:ph type="sldNum" sz="quarter" idx="4"/>
          </p:nvPr>
        </p:nvSpPr>
        <p:spPr bwMode="auto">
          <a:xfrm>
            <a:off x="6937375"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a:defRPr/>
            </a:pPr>
            <a:fld id="{898A3149-25BC-44CB-84E9-677BEFFBAA12}" type="slidenum">
              <a:rPr lang="es-ES" altLang="es-PE"/>
              <a:pPr>
                <a:defRPr/>
              </a:pPr>
              <a:t>‹Nº›</a:t>
            </a:fld>
            <a:endParaRPr lang="es-ES" altLang="es-PE"/>
          </a:p>
        </p:txBody>
      </p:sp>
      <p:sp>
        <p:nvSpPr>
          <p:cNvPr id="126990" name="Rectangle 14">
            <a:extLst>
              <a:ext uri="{FF2B5EF4-FFF2-40B4-BE49-F238E27FC236}">
                <a16:creationId xmlns:a16="http://schemas.microsoft.com/office/drawing/2014/main" id="{DA2B66DA-D323-4671-BD9F-B25238CD24D7}"/>
              </a:ext>
            </a:extLst>
          </p:cNvPr>
          <p:cNvSpPr>
            <a:spLocks noGrp="1" noRot="1" noChangeArrowheads="1"/>
          </p:cNvSpPr>
          <p:nvPr>
            <p:ph type="title"/>
          </p:nvPr>
        </p:nvSpPr>
        <p:spPr bwMode="auto">
          <a:xfrm>
            <a:off x="457200" y="244475"/>
            <a:ext cx="8385175"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26991" name="Rectangle 15">
            <a:extLst>
              <a:ext uri="{FF2B5EF4-FFF2-40B4-BE49-F238E27FC236}">
                <a16:creationId xmlns:a16="http://schemas.microsoft.com/office/drawing/2014/main" id="{42F90FFD-D419-45D0-ACDF-7612F4CB18FE}"/>
              </a:ext>
            </a:extLst>
          </p:cNvPr>
          <p:cNvSpPr>
            <a:spLocks noGrp="1" noRot="1" noChangeArrowheads="1"/>
          </p:cNvSpPr>
          <p:nvPr>
            <p:ph type="body" idx="1"/>
          </p:nvPr>
        </p:nvSpPr>
        <p:spPr bwMode="auto">
          <a:xfrm>
            <a:off x="838200" y="1905000"/>
            <a:ext cx="800735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 bg1="dk2" tx1="lt1" bg2="dk1" tx2="lt2" accent1="accent1" accent2="accent2" accent3="accent3" accent4="accent4" accent5="accent5" accent6="accent6" hlink="hlink" folHlink="folHlink"/>
  <p:sldLayoutIdLst>
    <p:sldLayoutId id="2147484035"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Lst>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a:extLst>
              <a:ext uri="{FF2B5EF4-FFF2-40B4-BE49-F238E27FC236}">
                <a16:creationId xmlns:a16="http://schemas.microsoft.com/office/drawing/2014/main" id="{29DF986C-A96C-4F78-8547-CEBEFF7A3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4">
            <a:extLst>
              <a:ext uri="{FF2B5EF4-FFF2-40B4-BE49-F238E27FC236}">
                <a16:creationId xmlns:a16="http://schemas.microsoft.com/office/drawing/2014/main" id="{5B8CC4D0-DC5B-4DEE-B31D-AAA9D094825E}"/>
              </a:ext>
            </a:extLst>
          </p:cNvPr>
          <p:cNvSpPr>
            <a:spLocks noChangeArrowheads="1"/>
          </p:cNvSpPr>
          <p:nvPr/>
        </p:nvSpPr>
        <p:spPr bwMode="auto">
          <a:xfrm>
            <a:off x="755650" y="2420938"/>
            <a:ext cx="7426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s-ES" altLang="es-PE">
                <a:solidFill>
                  <a:schemeClr val="tx2"/>
                </a:solidFill>
                <a:latin typeface="Arial Black" panose="020B0A04020102020204" pitchFamily="34" charset="0"/>
              </a:rPr>
              <a:t>SEMINARIO DE INVESTIGACIÓN ECONÓMICA I </a:t>
            </a:r>
          </a:p>
        </p:txBody>
      </p:sp>
      <p:sp>
        <p:nvSpPr>
          <p:cNvPr id="5124" name="Rectángulo 1">
            <a:extLst>
              <a:ext uri="{FF2B5EF4-FFF2-40B4-BE49-F238E27FC236}">
                <a16:creationId xmlns:a16="http://schemas.microsoft.com/office/drawing/2014/main" id="{7AEDA906-9E43-4CDF-981A-ED9FCD2B2DC6}"/>
              </a:ext>
            </a:extLst>
          </p:cNvPr>
          <p:cNvSpPr>
            <a:spLocks noChangeArrowheads="1"/>
          </p:cNvSpPr>
          <p:nvPr/>
        </p:nvSpPr>
        <p:spPr bwMode="auto">
          <a:xfrm>
            <a:off x="3059113" y="4941888"/>
            <a:ext cx="53975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nSpc>
                <a:spcPct val="107000"/>
              </a:lnSpc>
              <a:spcBef>
                <a:spcPct val="0"/>
              </a:spcBef>
              <a:spcAft>
                <a:spcPts val="800"/>
              </a:spcAft>
              <a:buClrTx/>
              <a:buFontTx/>
              <a:buNone/>
            </a:pPr>
            <a:r>
              <a:rPr lang="es-PE" altLang="es-PE" sz="2800" b="1">
                <a:solidFill>
                  <a:schemeClr val="tx2"/>
                </a:solidFill>
                <a:ea typeface="Calibri" panose="020F0502020204030204" pitchFamily="34" charset="0"/>
                <a:cs typeface="Arial" panose="020B0604020202020204" pitchFamily="34" charset="0"/>
              </a:rPr>
              <a:t>Prof. Hermes Bermúdez valqui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8E8A373D-8178-4529-8FCE-57734AF86AA4}"/>
              </a:ext>
            </a:extLst>
          </p:cNvPr>
          <p:cNvSpPr>
            <a:spLocks noGrp="1"/>
          </p:cNvSpPr>
          <p:nvPr>
            <p:ph type="title"/>
          </p:nvPr>
        </p:nvSpPr>
        <p:spPr>
          <a:xfrm>
            <a:off x="395288" y="188913"/>
            <a:ext cx="8385175" cy="538162"/>
          </a:xfrm>
        </p:spPr>
        <p:txBody>
          <a:bodyPr/>
          <a:lstStyle/>
          <a:p>
            <a:pPr>
              <a:defRPr/>
            </a:pPr>
            <a:r>
              <a:rPr lang="es-PE" sz="2800" dirty="0"/>
              <a:t>1.5.  Funciones de la ciencia</a:t>
            </a:r>
          </a:p>
        </p:txBody>
      </p:sp>
      <p:sp>
        <p:nvSpPr>
          <p:cNvPr id="3" name="2 Marcador de contenido">
            <a:extLst>
              <a:ext uri="{FF2B5EF4-FFF2-40B4-BE49-F238E27FC236}">
                <a16:creationId xmlns:a16="http://schemas.microsoft.com/office/drawing/2014/main" id="{39A28D4C-2431-4E29-9F64-7E73B7A0B4F6}"/>
              </a:ext>
            </a:extLst>
          </p:cNvPr>
          <p:cNvSpPr>
            <a:spLocks noGrp="1"/>
          </p:cNvSpPr>
          <p:nvPr>
            <p:ph idx="1"/>
          </p:nvPr>
        </p:nvSpPr>
        <p:spPr>
          <a:xfrm>
            <a:off x="915988" y="836613"/>
            <a:ext cx="7343775" cy="5616575"/>
          </a:xfrm>
        </p:spPr>
        <p:txBody>
          <a:bodyPr/>
          <a:lstStyle/>
          <a:p>
            <a:pPr>
              <a:buFont typeface="Wingdings" panose="05000000000000000000" pitchFamily="2" charset="2"/>
              <a:buNone/>
              <a:defRPr/>
            </a:pPr>
            <a:r>
              <a:rPr lang="es-PE" sz="2200" dirty="0"/>
              <a:t>En su sentido creativo, es decir como investigación </a:t>
            </a:r>
          </a:p>
          <a:p>
            <a:pPr>
              <a:buFont typeface="Wingdings" panose="05000000000000000000" pitchFamily="2" charset="2"/>
              <a:buNone/>
              <a:defRPr/>
            </a:pPr>
            <a:r>
              <a:rPr lang="es-PE" sz="2200" dirty="0"/>
              <a:t>científica la ciencia tiene tres funciones principales:</a:t>
            </a:r>
          </a:p>
          <a:p>
            <a:pPr>
              <a:buFont typeface="Wingdings" panose="05000000000000000000" pitchFamily="2" charset="2"/>
              <a:buChar char="Ø"/>
              <a:defRPr/>
            </a:pPr>
            <a:r>
              <a:rPr lang="es-PE" sz="2200" b="1" dirty="0">
                <a:solidFill>
                  <a:srgbClr val="FFC000"/>
                </a:solidFill>
              </a:rPr>
              <a:t>La descripción científica. </a:t>
            </a:r>
            <a:r>
              <a:rPr lang="es-PE" sz="2200" dirty="0"/>
              <a:t>Es el elemento estructural “lo primero que hace un investigador al interesarse por un fenómeno es observar como sucede, describe la naturaleza”</a:t>
            </a:r>
          </a:p>
          <a:p>
            <a:pPr marL="0" indent="0">
              <a:buFont typeface="Wingdings" panose="05000000000000000000" pitchFamily="2" charset="2"/>
              <a:buNone/>
              <a:defRPr/>
            </a:pPr>
            <a:r>
              <a:rPr lang="es-PE" sz="2200" dirty="0"/>
              <a:t>    Responde a la pregunta ¿cómo es la realidad?.</a:t>
            </a:r>
          </a:p>
          <a:p>
            <a:pPr>
              <a:buFont typeface="Wingdings" panose="05000000000000000000" pitchFamily="2" charset="2"/>
              <a:buChar char="Ø"/>
              <a:defRPr/>
            </a:pPr>
            <a:r>
              <a:rPr lang="es-PE" sz="2200" b="1" dirty="0">
                <a:solidFill>
                  <a:srgbClr val="FFC000"/>
                </a:solidFill>
              </a:rPr>
              <a:t>La explicación científica. </a:t>
            </a:r>
            <a:r>
              <a:rPr lang="es-PE" sz="2200" dirty="0"/>
              <a:t>Explicar es hacer conocer la razón de un hecho.</a:t>
            </a:r>
          </a:p>
          <a:p>
            <a:pPr marL="0" indent="0">
              <a:buFont typeface="Wingdings" panose="05000000000000000000" pitchFamily="2" charset="2"/>
              <a:buNone/>
              <a:defRPr/>
            </a:pPr>
            <a:r>
              <a:rPr lang="es-PE" sz="2200" dirty="0"/>
              <a:t>    Responde a la pregunta ¿porqué es así la realidad?.</a:t>
            </a:r>
          </a:p>
          <a:p>
            <a:pPr>
              <a:buFont typeface="Wingdings" panose="05000000000000000000" pitchFamily="2" charset="2"/>
              <a:buChar char="Ø"/>
              <a:defRPr/>
            </a:pPr>
            <a:r>
              <a:rPr lang="es-PE" sz="2200" b="1" dirty="0">
                <a:solidFill>
                  <a:srgbClr val="FFC000"/>
                </a:solidFill>
              </a:rPr>
              <a:t>La predicción científica.</a:t>
            </a:r>
            <a:r>
              <a:rPr lang="es-PE" sz="2200" dirty="0"/>
              <a:t> La predicción implica una traslación temporal de la explicación establecida, desde un intervalo de tiempo pasado y conocido hasta otro intervalo de tiempo futuro y por conocer.</a:t>
            </a:r>
          </a:p>
          <a:p>
            <a:pPr marL="0" indent="0">
              <a:buFont typeface="Wingdings" panose="05000000000000000000" pitchFamily="2" charset="2"/>
              <a:buNone/>
              <a:defRPr/>
            </a:pPr>
            <a:r>
              <a:rPr lang="es-PE" sz="2200" dirty="0"/>
              <a:t>     Responde a la pregunta ¿Cómo será la realidad?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92FD7-06C6-4E9C-AEB8-A6C576A0D549}"/>
              </a:ext>
            </a:extLst>
          </p:cNvPr>
          <p:cNvSpPr>
            <a:spLocks noGrp="1"/>
          </p:cNvSpPr>
          <p:nvPr>
            <p:ph type="title"/>
          </p:nvPr>
        </p:nvSpPr>
        <p:spPr>
          <a:xfrm>
            <a:off x="457200" y="244475"/>
            <a:ext cx="8385175" cy="592138"/>
          </a:xfrm>
        </p:spPr>
        <p:txBody>
          <a:bodyPr/>
          <a:lstStyle/>
          <a:p>
            <a:pPr>
              <a:defRPr/>
            </a:pPr>
            <a:r>
              <a:rPr lang="es-PE" sz="3200" dirty="0">
                <a:latin typeface="+mn-lt"/>
              </a:rPr>
              <a:t>1.6. Clasificación de la ciencia</a:t>
            </a:r>
          </a:p>
        </p:txBody>
      </p:sp>
      <p:sp>
        <p:nvSpPr>
          <p:cNvPr id="3" name="Marcador de contenido 2">
            <a:extLst>
              <a:ext uri="{FF2B5EF4-FFF2-40B4-BE49-F238E27FC236}">
                <a16:creationId xmlns:a16="http://schemas.microsoft.com/office/drawing/2014/main" id="{76AFF696-EDF8-41B8-BD57-A4383C687B23}"/>
              </a:ext>
            </a:extLst>
          </p:cNvPr>
          <p:cNvSpPr>
            <a:spLocks noGrp="1"/>
          </p:cNvSpPr>
          <p:nvPr>
            <p:ph sz="half" idx="1"/>
          </p:nvPr>
        </p:nvSpPr>
        <p:spPr>
          <a:xfrm>
            <a:off x="457200" y="1268413"/>
            <a:ext cx="3898900" cy="4191000"/>
          </a:xfrm>
        </p:spPr>
        <p:txBody>
          <a:bodyPr/>
          <a:lstStyle/>
          <a:p>
            <a:pPr marL="0" indent="0" eaLnBrk="1" hangingPunct="1">
              <a:spcBef>
                <a:spcPct val="0"/>
              </a:spcBef>
              <a:buClrTx/>
              <a:buFont typeface="Wingdings" panose="05000000000000000000" pitchFamily="2" charset="2"/>
              <a:buNone/>
              <a:defRPr/>
            </a:pPr>
            <a:r>
              <a:rPr lang="es-ES" altLang="es-PE" sz="2400" b="1" kern="1200" dirty="0">
                <a:solidFill>
                  <a:srgbClr val="FFC000"/>
                </a:solidFill>
                <a:effectLst/>
              </a:rPr>
              <a:t>Ciencias formales:</a:t>
            </a:r>
            <a:r>
              <a:rPr lang="es-ES" altLang="es-PE" sz="1800" b="1" kern="1200" dirty="0">
                <a:solidFill>
                  <a:srgbClr val="FFC000"/>
                </a:solidFill>
                <a:effectLst/>
              </a:rPr>
              <a:t> </a:t>
            </a:r>
            <a:r>
              <a:rPr lang="es-ES" altLang="es-PE" sz="2400" kern="1200" dirty="0">
                <a:solidFill>
                  <a:srgbClr val="FFFFFF"/>
                </a:solidFill>
                <a:effectLst/>
              </a:rPr>
              <a:t>Conceptos abstractos que se operan deductivamente, es decir se estudian ideas.</a:t>
            </a:r>
          </a:p>
          <a:p>
            <a:pPr marL="0" indent="0" eaLnBrk="1" hangingPunct="1">
              <a:spcBef>
                <a:spcPct val="0"/>
              </a:spcBef>
              <a:buClrTx/>
              <a:buFont typeface="Wingdings" panose="05000000000000000000" pitchFamily="2" charset="2"/>
              <a:buNone/>
              <a:defRPr/>
            </a:pPr>
            <a:endParaRPr lang="es-PE" sz="2200" dirty="0">
              <a:solidFill>
                <a:srgbClr val="FF0000"/>
              </a:solidFill>
            </a:endParaRPr>
          </a:p>
          <a:p>
            <a:pPr marL="0" indent="0" eaLnBrk="1" hangingPunct="1">
              <a:spcBef>
                <a:spcPct val="0"/>
              </a:spcBef>
              <a:buClrTx/>
              <a:buFont typeface="Wingdings" panose="05000000000000000000" pitchFamily="2" charset="2"/>
              <a:buNone/>
              <a:defRPr/>
            </a:pPr>
            <a:r>
              <a:rPr lang="es-PE" sz="2400" dirty="0">
                <a:solidFill>
                  <a:srgbClr val="FF0000"/>
                </a:solidFill>
              </a:rPr>
              <a:t>Ciencias naturales</a:t>
            </a:r>
            <a:endParaRPr lang="es-ES" altLang="es-PE" sz="2400" kern="1200" dirty="0">
              <a:solidFill>
                <a:srgbClr val="FFFFFF"/>
              </a:solidFill>
              <a:effectLst/>
            </a:endParaRPr>
          </a:p>
          <a:p>
            <a:pPr marL="0" indent="0" eaLnBrk="1" hangingPunct="1">
              <a:spcBef>
                <a:spcPct val="0"/>
              </a:spcBef>
              <a:buClrTx/>
              <a:buFont typeface="Wingdings" panose="05000000000000000000" pitchFamily="2" charset="2"/>
              <a:buNone/>
              <a:defRPr/>
            </a:pPr>
            <a:endParaRPr lang="es-ES" altLang="es-PE" sz="2400" kern="1200" dirty="0">
              <a:solidFill>
                <a:srgbClr val="FFFFFF"/>
              </a:solidFill>
              <a:effectLst/>
            </a:endParaRPr>
          </a:p>
          <a:p>
            <a:pPr eaLnBrk="1" hangingPunct="1">
              <a:spcBef>
                <a:spcPct val="0"/>
              </a:spcBef>
              <a:buClrTx/>
              <a:buFont typeface="Wingdings" panose="05000000000000000000" pitchFamily="2" charset="2"/>
              <a:buChar char="v"/>
              <a:defRPr/>
            </a:pPr>
            <a:r>
              <a:rPr lang="es-ES" altLang="es-PE" sz="2400" kern="1200" dirty="0">
                <a:solidFill>
                  <a:srgbClr val="FFFFFF"/>
                </a:solidFill>
                <a:effectLst/>
              </a:rPr>
              <a:t>Lógica </a:t>
            </a:r>
          </a:p>
          <a:p>
            <a:pPr eaLnBrk="1" hangingPunct="1">
              <a:spcBef>
                <a:spcPct val="0"/>
              </a:spcBef>
              <a:buClrTx/>
              <a:buFont typeface="Wingdings" panose="05000000000000000000" pitchFamily="2" charset="2"/>
              <a:buChar char="v"/>
              <a:defRPr/>
            </a:pPr>
            <a:endParaRPr lang="es-ES" altLang="es-PE" sz="2400" kern="1200" dirty="0">
              <a:solidFill>
                <a:srgbClr val="FFFFFF"/>
              </a:solidFill>
              <a:effectLst/>
            </a:endParaRPr>
          </a:p>
          <a:p>
            <a:pPr eaLnBrk="1" hangingPunct="1">
              <a:spcBef>
                <a:spcPct val="0"/>
              </a:spcBef>
              <a:buClrTx/>
              <a:buFont typeface="Wingdings" panose="05000000000000000000" pitchFamily="2" charset="2"/>
              <a:buChar char="v"/>
              <a:defRPr/>
            </a:pPr>
            <a:r>
              <a:rPr lang="es-ES" altLang="es-PE" sz="2400" kern="1200" dirty="0">
                <a:solidFill>
                  <a:srgbClr val="FFFFFF"/>
                </a:solidFill>
                <a:effectLst/>
              </a:rPr>
              <a:t>Matemáticas </a:t>
            </a:r>
          </a:p>
        </p:txBody>
      </p:sp>
      <p:sp>
        <p:nvSpPr>
          <p:cNvPr id="4" name="Marcador de contenido 3">
            <a:extLst>
              <a:ext uri="{FF2B5EF4-FFF2-40B4-BE49-F238E27FC236}">
                <a16:creationId xmlns:a16="http://schemas.microsoft.com/office/drawing/2014/main" id="{1A03ED3E-CFDE-49C5-9DAA-F7B2FC173EFA}"/>
              </a:ext>
            </a:extLst>
          </p:cNvPr>
          <p:cNvSpPr>
            <a:spLocks noGrp="1"/>
          </p:cNvSpPr>
          <p:nvPr>
            <p:ph sz="half" idx="2"/>
          </p:nvPr>
        </p:nvSpPr>
        <p:spPr>
          <a:xfrm>
            <a:off x="4284663" y="1268413"/>
            <a:ext cx="4751387" cy="5113337"/>
          </a:xfrm>
        </p:spPr>
        <p:txBody>
          <a:bodyPr/>
          <a:lstStyle/>
          <a:p>
            <a:pPr marL="0" indent="0" eaLnBrk="1" hangingPunct="1">
              <a:spcBef>
                <a:spcPct val="0"/>
              </a:spcBef>
              <a:buClrTx/>
              <a:buFont typeface="Wingdings" panose="05000000000000000000" pitchFamily="2" charset="2"/>
              <a:buNone/>
              <a:defRPr/>
            </a:pPr>
            <a:r>
              <a:rPr lang="es-ES" altLang="es-PE" sz="2400" b="1" kern="1200" dirty="0">
                <a:solidFill>
                  <a:srgbClr val="FFC000"/>
                </a:solidFill>
                <a:effectLst/>
              </a:rPr>
              <a:t>Ciencias fácticas. </a:t>
            </a:r>
          </a:p>
          <a:p>
            <a:pPr marL="0" indent="0" eaLnBrk="1" hangingPunct="1">
              <a:spcBef>
                <a:spcPct val="0"/>
              </a:spcBef>
              <a:buClrTx/>
              <a:buFont typeface="Wingdings" panose="05000000000000000000" pitchFamily="2" charset="2"/>
              <a:buNone/>
              <a:defRPr/>
            </a:pPr>
            <a:r>
              <a:rPr lang="es-ES" altLang="es-PE" sz="2200" kern="1200" dirty="0">
                <a:solidFill>
                  <a:srgbClr val="FFFFFF"/>
                </a:solidFill>
                <a:effectLst/>
              </a:rPr>
              <a:t>Hechos afirmados por la experiencia, mediante la observación y la experimentación.</a:t>
            </a:r>
          </a:p>
          <a:p>
            <a:pPr marL="0" indent="0">
              <a:buFont typeface="Wingdings" panose="05000000000000000000" pitchFamily="2" charset="2"/>
              <a:buNone/>
              <a:defRPr/>
            </a:pPr>
            <a:r>
              <a:rPr lang="es-PE" sz="2200" dirty="0">
                <a:solidFill>
                  <a:srgbClr val="FF0000"/>
                </a:solidFill>
              </a:rPr>
              <a:t>Ciencias fácticas o naturales</a:t>
            </a:r>
          </a:p>
          <a:p>
            <a:pPr marL="0" indent="0">
              <a:buFont typeface="Wingdings" panose="05000000000000000000" pitchFamily="2" charset="2"/>
              <a:buNone/>
              <a:defRPr/>
            </a:pPr>
            <a:r>
              <a:rPr lang="es-PE" sz="2200" dirty="0"/>
              <a:t>- Biología: Fenómeno orgánico</a:t>
            </a:r>
          </a:p>
          <a:p>
            <a:pPr marL="0" indent="0">
              <a:buFont typeface="Wingdings" panose="05000000000000000000" pitchFamily="2" charset="2"/>
              <a:buNone/>
              <a:defRPr/>
            </a:pPr>
            <a:r>
              <a:rPr lang="es-PE" sz="2200" dirty="0"/>
              <a:t>- Física    : Fenómenos</a:t>
            </a:r>
          </a:p>
          <a:p>
            <a:pPr marL="0" indent="0">
              <a:buFont typeface="Wingdings" panose="05000000000000000000" pitchFamily="2" charset="2"/>
              <a:buNone/>
              <a:defRPr/>
            </a:pPr>
            <a:r>
              <a:rPr lang="es-PE" sz="2200" dirty="0"/>
              <a:t>- Química: inorgánicos</a:t>
            </a:r>
          </a:p>
          <a:p>
            <a:pPr marL="0" indent="0">
              <a:buFont typeface="Wingdings" panose="05000000000000000000" pitchFamily="2" charset="2"/>
              <a:buNone/>
              <a:defRPr/>
            </a:pPr>
            <a:r>
              <a:rPr lang="es-PE" sz="2200" dirty="0">
                <a:solidFill>
                  <a:srgbClr val="FF0000"/>
                </a:solidFill>
              </a:rPr>
              <a:t>Ciencias sociales</a:t>
            </a:r>
          </a:p>
          <a:p>
            <a:pPr>
              <a:buFontTx/>
              <a:buChar char="-"/>
              <a:defRPr/>
            </a:pPr>
            <a:r>
              <a:rPr lang="es-PE" sz="2200" dirty="0"/>
              <a:t>Historia		- Economía  </a:t>
            </a:r>
          </a:p>
          <a:p>
            <a:pPr>
              <a:buFontTx/>
              <a:buChar char="-"/>
              <a:defRPr/>
            </a:pPr>
            <a:r>
              <a:rPr lang="es-PE" sz="2200" dirty="0"/>
              <a:t>Sociología		- Antropología</a:t>
            </a:r>
          </a:p>
          <a:p>
            <a:pPr>
              <a:buFontTx/>
              <a:buChar char="-"/>
              <a:defRPr/>
            </a:pPr>
            <a:r>
              <a:rPr lang="es-PE" sz="2200" dirty="0"/>
              <a:t>Psicología		- Educación</a:t>
            </a:r>
          </a:p>
          <a:p>
            <a:pPr>
              <a:buFontTx/>
              <a:buChar char="-"/>
              <a:defRPr/>
            </a:pPr>
            <a:r>
              <a:rPr lang="es-PE" sz="2200" dirty="0"/>
              <a:t>…</a:t>
            </a:r>
          </a:p>
          <a:p>
            <a:pPr>
              <a:buFontTx/>
              <a:buChar char="-"/>
              <a:defRPr/>
            </a:pPr>
            <a:endParaRPr lang="es-PE" sz="2200" dirty="0"/>
          </a:p>
          <a:p>
            <a:pPr marL="0" indent="0">
              <a:buFont typeface="Wingdings" panose="05000000000000000000" pitchFamily="2" charset="2"/>
              <a:buNone/>
              <a:defRPr/>
            </a:pPr>
            <a:endParaRPr lang="es-PE" sz="2200" dirty="0"/>
          </a:p>
        </p:txBody>
      </p:sp>
      <p:sp>
        <p:nvSpPr>
          <p:cNvPr id="15365" name="Rectángulo 4">
            <a:extLst>
              <a:ext uri="{FF2B5EF4-FFF2-40B4-BE49-F238E27FC236}">
                <a16:creationId xmlns:a16="http://schemas.microsoft.com/office/drawing/2014/main" id="{496B4C14-D357-417F-B8AA-07740F0F06BC}"/>
              </a:ext>
            </a:extLst>
          </p:cNvPr>
          <p:cNvSpPr>
            <a:spLocks noChangeArrowheads="1"/>
          </p:cNvSpPr>
          <p:nvPr/>
        </p:nvSpPr>
        <p:spPr bwMode="auto">
          <a:xfrm>
            <a:off x="827088" y="692150"/>
            <a:ext cx="5545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PE" sz="2400">
                <a:solidFill>
                  <a:srgbClr val="FFFFFF"/>
                </a:solidFill>
              </a:rPr>
              <a:t>      Según el objeto de conocimiento</a:t>
            </a:r>
            <a:endParaRPr lang="es-PE" altLang="es-P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a:extLst>
              <a:ext uri="{FF2B5EF4-FFF2-40B4-BE49-F238E27FC236}">
                <a16:creationId xmlns:a16="http://schemas.microsoft.com/office/drawing/2014/main" id="{7A7A4935-3ABB-4960-A018-0DE796056908}"/>
              </a:ext>
            </a:extLst>
          </p:cNvPr>
          <p:cNvSpPr>
            <a:spLocks noChangeArrowheads="1"/>
          </p:cNvSpPr>
          <p:nvPr/>
        </p:nvSpPr>
        <p:spPr bwMode="auto">
          <a:xfrm>
            <a:off x="395288" y="647700"/>
            <a:ext cx="8208962"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Font typeface="Wingdings" panose="05000000000000000000" pitchFamily="2" charset="2"/>
              <a:buChar char="§"/>
              <a:tabLst>
                <a:tab pos="419100" algn="l"/>
              </a:tabLst>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tabLst>
                <a:tab pos="419100" algn="l"/>
              </a:tabLst>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tabLst>
                <a:tab pos="419100" algn="l"/>
              </a:tabLst>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tabLst>
                <a:tab pos="419100" algn="l"/>
              </a:tabLst>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tabLst>
                <a:tab pos="419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tabLst>
                <a:tab pos="419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tabLst>
                <a:tab pos="419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tabLst>
                <a:tab pos="419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tabLst>
                <a:tab pos="419100" algn="l"/>
              </a:tabLst>
              <a:defRPr sz="2000">
                <a:solidFill>
                  <a:schemeClr val="tx1"/>
                </a:solidFill>
                <a:latin typeface="Arial" panose="020B0604020202020204" pitchFamily="34" charset="0"/>
              </a:defRPr>
            </a:lvl9pPr>
          </a:lstStyle>
          <a:p>
            <a:pPr eaLnBrk="1" hangingPunct="1">
              <a:spcBef>
                <a:spcPct val="0"/>
              </a:spcBef>
              <a:buClrTx/>
              <a:buFontTx/>
              <a:buNone/>
            </a:pPr>
            <a:r>
              <a:rPr lang="es-ES" altLang="es-PE" b="1">
                <a:solidFill>
                  <a:schemeClr val="tx2"/>
                </a:solidFill>
              </a:rPr>
              <a:t>2. El conocimiento científico.</a:t>
            </a:r>
          </a:p>
          <a:p>
            <a:pPr algn="ctr" eaLnBrk="1" hangingPunct="1">
              <a:spcBef>
                <a:spcPct val="0"/>
              </a:spcBef>
              <a:buClrTx/>
              <a:buFontTx/>
              <a:buNone/>
            </a:pPr>
            <a:r>
              <a:rPr lang="es-ES" altLang="es-PE" sz="1800"/>
              <a:t>    </a:t>
            </a:r>
          </a:p>
          <a:p>
            <a:pPr algn="just" eaLnBrk="1" hangingPunct="1">
              <a:spcBef>
                <a:spcPct val="0"/>
              </a:spcBef>
              <a:buClrTx/>
              <a:buFontTx/>
              <a:buNone/>
            </a:pPr>
            <a:r>
              <a:rPr lang="es-ES" altLang="es-PE" sz="2800"/>
              <a:t>    El proceso de conocimiento puede concebirse como una relación, de singular complejidad, entre dos elementos: sujeto y objeto.</a:t>
            </a:r>
          </a:p>
          <a:p>
            <a:pPr algn="just" eaLnBrk="1" hangingPunct="1">
              <a:spcBef>
                <a:spcPct val="0"/>
              </a:spcBef>
              <a:buClrTx/>
              <a:buFontTx/>
              <a:buNone/>
            </a:pPr>
            <a:r>
              <a:rPr lang="es-ES" altLang="es-PE" sz="2800"/>
              <a:t>     </a:t>
            </a:r>
          </a:p>
          <a:p>
            <a:pPr algn="just" eaLnBrk="1" hangingPunct="1">
              <a:spcBef>
                <a:spcPct val="0"/>
              </a:spcBef>
              <a:buClrTx/>
              <a:buFontTx/>
              <a:buNone/>
            </a:pPr>
            <a:r>
              <a:rPr lang="es-ES" altLang="es-PE" sz="2800"/>
              <a:t>    </a:t>
            </a:r>
            <a:r>
              <a:rPr lang="es-ES" altLang="es-PE" sz="2800" b="1">
                <a:solidFill>
                  <a:srgbClr val="FF0000"/>
                </a:solidFill>
              </a:rPr>
              <a:t>Sujeto.</a:t>
            </a:r>
            <a:r>
              <a:rPr lang="es-ES" altLang="es-PE" sz="2800"/>
              <a:t> Entendemos por sujeto a la persona (o equipo de personas) que  elabora el conocimiento.</a:t>
            </a:r>
          </a:p>
          <a:p>
            <a:pPr algn="just" eaLnBrk="1" hangingPunct="1">
              <a:spcBef>
                <a:spcPct val="0"/>
              </a:spcBef>
              <a:buClrTx/>
              <a:buFontTx/>
              <a:buNone/>
            </a:pPr>
            <a:endParaRPr lang="es-ES" altLang="es-PE" sz="2800"/>
          </a:p>
          <a:p>
            <a:pPr algn="just" eaLnBrk="1" hangingPunct="1">
              <a:spcBef>
                <a:spcPct val="0"/>
              </a:spcBef>
              <a:buClrTx/>
              <a:buFontTx/>
              <a:buNone/>
            </a:pPr>
            <a:r>
              <a:rPr lang="es-ES" altLang="es-PE" sz="2800"/>
              <a:t>    </a:t>
            </a:r>
            <a:r>
              <a:rPr lang="es-ES" altLang="es-PE" sz="2800" b="1">
                <a:solidFill>
                  <a:srgbClr val="FF0000"/>
                </a:solidFill>
              </a:rPr>
              <a:t>Objeto.</a:t>
            </a:r>
            <a:r>
              <a:rPr lang="es-ES" altLang="es-PE" sz="2800">
                <a:solidFill>
                  <a:srgbClr val="FF0000"/>
                </a:solidFill>
              </a:rPr>
              <a:t> </a:t>
            </a:r>
            <a:r>
              <a:rPr lang="es-ES" altLang="es-PE" sz="2800"/>
              <a:t>Es todo aquello que puede ser tema del</a:t>
            </a:r>
          </a:p>
          <a:p>
            <a:pPr algn="just" eaLnBrk="1" hangingPunct="1">
              <a:spcBef>
                <a:spcPct val="0"/>
              </a:spcBef>
              <a:buClrTx/>
              <a:buFontTx/>
              <a:buNone/>
            </a:pPr>
            <a:r>
              <a:rPr lang="es-ES" altLang="es-PE" sz="2800"/>
              <a:t>    conocimiento o de la acción. </a:t>
            </a:r>
          </a:p>
          <a:p>
            <a:pPr eaLnBrk="1" hangingPunct="1">
              <a:spcBef>
                <a:spcPct val="0"/>
              </a:spcBef>
              <a:buClrTx/>
              <a:buFontTx/>
              <a:buNone/>
            </a:pPr>
            <a:endParaRPr lang="es-ES" altLang="es-PE" sz="1800"/>
          </a:p>
          <a:p>
            <a:pPr eaLnBrk="1" hangingPunct="1">
              <a:spcBef>
                <a:spcPct val="0"/>
              </a:spcBef>
              <a:buClrTx/>
              <a:buFontTx/>
              <a:buNone/>
            </a:pPr>
            <a:r>
              <a:rPr lang="es-ES" altLang="es-PE" sz="180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2 Rectángulo">
            <a:extLst>
              <a:ext uri="{FF2B5EF4-FFF2-40B4-BE49-F238E27FC236}">
                <a16:creationId xmlns:a16="http://schemas.microsoft.com/office/drawing/2014/main" id="{9115B8C7-5A81-4C36-AC79-4470FC6FF83E}"/>
              </a:ext>
            </a:extLst>
          </p:cNvPr>
          <p:cNvSpPr>
            <a:spLocks noChangeArrowheads="1"/>
          </p:cNvSpPr>
          <p:nvPr/>
        </p:nvSpPr>
        <p:spPr bwMode="auto">
          <a:xfrm>
            <a:off x="357188" y="714375"/>
            <a:ext cx="8643937"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
              <a:tabLst>
                <a:tab pos="419100" algn="l"/>
              </a:tabLst>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tabLst>
                <a:tab pos="419100" algn="l"/>
              </a:tabLst>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tabLst>
                <a:tab pos="419100" algn="l"/>
              </a:tabLst>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tabLst>
                <a:tab pos="419100" algn="l"/>
              </a:tabLst>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tabLst>
                <a:tab pos="419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tabLst>
                <a:tab pos="419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tabLst>
                <a:tab pos="419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tabLst>
                <a:tab pos="419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tabLst>
                <a:tab pos="419100" algn="l"/>
              </a:tabLst>
              <a:defRPr sz="2000">
                <a:solidFill>
                  <a:schemeClr val="tx1"/>
                </a:solidFill>
                <a:latin typeface="Arial" panose="020B0604020202020204" pitchFamily="34" charset="0"/>
              </a:defRPr>
            </a:lvl9pPr>
          </a:lstStyle>
          <a:p>
            <a:pPr algn="just" eaLnBrk="1" hangingPunct="1">
              <a:spcBef>
                <a:spcPct val="0"/>
              </a:spcBef>
              <a:buClrTx/>
              <a:buFontTx/>
              <a:buNone/>
            </a:pPr>
            <a:r>
              <a:rPr lang="es-ES" altLang="es-PE" sz="1800"/>
              <a:t> </a:t>
            </a:r>
            <a:r>
              <a:rPr lang="es-ES" altLang="es-PE" sz="2800"/>
              <a:t>Los objetos del conocimiento son fundamentalmente</a:t>
            </a:r>
          </a:p>
          <a:p>
            <a:pPr algn="just" eaLnBrk="1" hangingPunct="1">
              <a:spcBef>
                <a:spcPct val="0"/>
              </a:spcBef>
              <a:buClrTx/>
              <a:buFontTx/>
              <a:buNone/>
            </a:pPr>
            <a:r>
              <a:rPr lang="es-ES" altLang="es-PE" sz="2800"/>
              <a:t> dos:</a:t>
            </a:r>
          </a:p>
          <a:p>
            <a:pPr eaLnBrk="1" hangingPunct="1">
              <a:spcBef>
                <a:spcPct val="0"/>
              </a:spcBef>
              <a:buClrTx/>
              <a:buFontTx/>
              <a:buNone/>
            </a:pPr>
            <a:endParaRPr lang="es-ES" altLang="es-PE" sz="2800"/>
          </a:p>
          <a:p>
            <a:pPr algn="just" eaLnBrk="1" hangingPunct="1">
              <a:spcBef>
                <a:spcPct val="0"/>
              </a:spcBef>
              <a:buClrTx/>
              <a:buFontTx/>
              <a:buNone/>
            </a:pPr>
            <a:r>
              <a:rPr lang="es-ES" altLang="es-PE" sz="2800"/>
              <a:t> </a:t>
            </a:r>
            <a:r>
              <a:rPr lang="es-ES" altLang="es-PE" sz="2800" b="1">
                <a:solidFill>
                  <a:srgbClr val="C00000"/>
                </a:solidFill>
              </a:rPr>
              <a:t>a. Las ideas</a:t>
            </a:r>
            <a:r>
              <a:rPr lang="es-ES" altLang="es-PE" sz="2800">
                <a:solidFill>
                  <a:srgbClr val="C00000"/>
                </a:solidFill>
              </a:rPr>
              <a:t>.</a:t>
            </a:r>
            <a:r>
              <a:rPr lang="es-ES" altLang="es-PE" sz="2800"/>
              <a:t> Se   denominan   objetos    ideales,</a:t>
            </a:r>
          </a:p>
          <a:p>
            <a:pPr algn="just" eaLnBrk="1" hangingPunct="1">
              <a:spcBef>
                <a:spcPct val="0"/>
              </a:spcBef>
              <a:buClrTx/>
              <a:buFontTx/>
              <a:buNone/>
            </a:pPr>
            <a:r>
              <a:rPr lang="es-ES" altLang="es-PE" sz="2800"/>
              <a:t>    conceptos abstractos que se elaboran con respecto  a los hechos; y </a:t>
            </a:r>
          </a:p>
          <a:p>
            <a:pPr eaLnBrk="1" hangingPunct="1">
              <a:spcBef>
                <a:spcPct val="0"/>
              </a:spcBef>
              <a:buClrTx/>
              <a:buFontTx/>
              <a:buNone/>
            </a:pPr>
            <a:endParaRPr lang="es-ES" altLang="es-PE" sz="2800"/>
          </a:p>
          <a:p>
            <a:pPr algn="just" eaLnBrk="1" hangingPunct="1">
              <a:spcBef>
                <a:spcPct val="0"/>
              </a:spcBef>
              <a:buClrTx/>
              <a:buFontTx/>
              <a:buNone/>
            </a:pPr>
            <a:r>
              <a:rPr lang="es-ES" altLang="es-PE" sz="2800"/>
              <a:t>  </a:t>
            </a:r>
            <a:r>
              <a:rPr lang="es-ES" altLang="es-PE" sz="2800" b="1">
                <a:solidFill>
                  <a:srgbClr val="C00000"/>
                </a:solidFill>
              </a:rPr>
              <a:t>b. Los hechos</a:t>
            </a:r>
            <a:r>
              <a:rPr lang="es-ES" altLang="es-PE" sz="2800">
                <a:solidFill>
                  <a:srgbClr val="C00000"/>
                </a:solidFill>
              </a:rPr>
              <a:t>. </a:t>
            </a:r>
            <a:r>
              <a:rPr lang="es-ES" altLang="es-PE" sz="2800"/>
              <a:t>Se denominan   objetos concretos,</a:t>
            </a:r>
          </a:p>
          <a:p>
            <a:pPr algn="just" eaLnBrk="1" hangingPunct="1">
              <a:spcBef>
                <a:spcPct val="0"/>
              </a:spcBef>
              <a:buClrTx/>
              <a:buFontTx/>
              <a:buNone/>
            </a:pPr>
            <a:r>
              <a:rPr lang="es-ES" altLang="es-PE" sz="2800"/>
              <a:t>      conformados   por   todo   aquello   que  se puede</a:t>
            </a:r>
          </a:p>
          <a:p>
            <a:pPr algn="just" eaLnBrk="1" hangingPunct="1">
              <a:spcBef>
                <a:spcPct val="0"/>
              </a:spcBef>
              <a:buClrTx/>
              <a:buFontTx/>
              <a:buNone/>
            </a:pPr>
            <a:r>
              <a:rPr lang="es-ES" altLang="es-PE" sz="2800"/>
              <a:t>      observar. Los hechos directamente observados</a:t>
            </a:r>
          </a:p>
          <a:p>
            <a:pPr algn="just" eaLnBrk="1" hangingPunct="1">
              <a:spcBef>
                <a:spcPct val="0"/>
              </a:spcBef>
              <a:buClrTx/>
              <a:buFontTx/>
              <a:buNone/>
            </a:pPr>
            <a:r>
              <a:rPr lang="es-ES" altLang="es-PE" sz="2800"/>
              <a:t>      se muestran, no se demuestran. Simplemente</a:t>
            </a:r>
          </a:p>
          <a:p>
            <a:pPr algn="just" eaLnBrk="1" hangingPunct="1">
              <a:spcBef>
                <a:spcPct val="0"/>
              </a:spcBef>
              <a:buClrTx/>
              <a:buFontTx/>
              <a:buNone/>
            </a:pPr>
            <a:r>
              <a:rPr lang="es-ES" altLang="es-PE" sz="2800"/>
              <a:t>      existe.   </a:t>
            </a:r>
            <a:endParaRPr lang="es-PE" altLang="es-PE"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FB889930-E97E-4E02-9D1D-B88AEFAD3D55}"/>
              </a:ext>
            </a:extLst>
          </p:cNvPr>
          <p:cNvSpPr>
            <a:spLocks noChangeArrowheads="1"/>
          </p:cNvSpPr>
          <p:nvPr/>
        </p:nvSpPr>
        <p:spPr bwMode="auto">
          <a:xfrm>
            <a:off x="395288" y="1323975"/>
            <a:ext cx="8208962"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s-ES" altLang="es-PE" b="1">
                <a:solidFill>
                  <a:schemeClr val="tx2"/>
                </a:solidFill>
              </a:rPr>
              <a:t>2.1. Las diferentes formas del     </a:t>
            </a:r>
          </a:p>
          <a:p>
            <a:pPr eaLnBrk="1" hangingPunct="1">
              <a:spcBef>
                <a:spcPct val="0"/>
              </a:spcBef>
              <a:buClrTx/>
              <a:buFontTx/>
              <a:buNone/>
            </a:pPr>
            <a:r>
              <a:rPr lang="es-ES" altLang="es-PE" b="1">
                <a:solidFill>
                  <a:schemeClr val="tx2"/>
                </a:solidFill>
              </a:rPr>
              <a:t>       conocimiento</a:t>
            </a:r>
            <a:r>
              <a:rPr lang="es-ES" altLang="es-PE" sz="1800" b="1">
                <a:solidFill>
                  <a:schemeClr val="tx2"/>
                </a:solidFill>
              </a:rPr>
              <a:t> </a:t>
            </a:r>
          </a:p>
          <a:p>
            <a:pPr eaLnBrk="1" hangingPunct="1">
              <a:spcBef>
                <a:spcPct val="0"/>
              </a:spcBef>
              <a:buClrTx/>
              <a:buFontTx/>
              <a:buNone/>
            </a:pPr>
            <a:endParaRPr lang="es-ES" altLang="es-PE" sz="1800" b="1"/>
          </a:p>
          <a:p>
            <a:pPr eaLnBrk="1" hangingPunct="1">
              <a:spcBef>
                <a:spcPct val="0"/>
              </a:spcBef>
              <a:buClrTx/>
              <a:buFontTx/>
              <a:buChar char="•"/>
            </a:pPr>
            <a:r>
              <a:rPr lang="es-ES" altLang="es-PE"/>
              <a:t>  El sentido común</a:t>
            </a:r>
          </a:p>
          <a:p>
            <a:pPr eaLnBrk="1" hangingPunct="1">
              <a:spcBef>
                <a:spcPct val="0"/>
              </a:spcBef>
              <a:buClrTx/>
              <a:buFontTx/>
              <a:buChar char="•"/>
            </a:pPr>
            <a:r>
              <a:rPr lang="es-ES" altLang="es-PE"/>
              <a:t>  El conocimiento mítico – religioso.</a:t>
            </a:r>
          </a:p>
          <a:p>
            <a:pPr eaLnBrk="1" hangingPunct="1">
              <a:spcBef>
                <a:spcPct val="0"/>
              </a:spcBef>
              <a:buClrTx/>
              <a:buFontTx/>
              <a:buChar char="•"/>
            </a:pPr>
            <a:r>
              <a:rPr lang="es-ES" altLang="es-PE"/>
              <a:t>  El conocimiento filosófico</a:t>
            </a:r>
          </a:p>
          <a:p>
            <a:pPr eaLnBrk="1" hangingPunct="1">
              <a:spcBef>
                <a:spcPct val="0"/>
              </a:spcBef>
              <a:buClrTx/>
              <a:buFontTx/>
              <a:buChar char="•"/>
            </a:pPr>
            <a:r>
              <a:rPr lang="es-ES" altLang="es-PE"/>
              <a:t>  El conocimiento simbólico (estético)</a:t>
            </a:r>
          </a:p>
          <a:p>
            <a:pPr eaLnBrk="1" hangingPunct="1">
              <a:spcBef>
                <a:spcPct val="0"/>
              </a:spcBef>
              <a:buClrTx/>
              <a:buFontTx/>
              <a:buChar char="•"/>
            </a:pPr>
            <a:r>
              <a:rPr lang="es-ES" altLang="es-PE"/>
              <a:t>  El conocimiento técnico.</a:t>
            </a:r>
          </a:p>
          <a:p>
            <a:pPr eaLnBrk="1" hangingPunct="1">
              <a:spcBef>
                <a:spcPct val="0"/>
              </a:spcBef>
              <a:buClrTx/>
              <a:buFontTx/>
              <a:buChar char="•"/>
            </a:pPr>
            <a:r>
              <a:rPr lang="es-ES" altLang="es-PE"/>
              <a:t>  El conocimiento científico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2B63AABC-ADD7-425D-B8C4-296D9B2163D8}"/>
              </a:ext>
            </a:extLst>
          </p:cNvPr>
          <p:cNvSpPr>
            <a:spLocks noChangeArrowheads="1"/>
          </p:cNvSpPr>
          <p:nvPr/>
        </p:nvSpPr>
        <p:spPr bwMode="auto">
          <a:xfrm>
            <a:off x="746125" y="669925"/>
            <a:ext cx="7651750" cy="552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s-ES" altLang="es-PE" b="1">
                <a:solidFill>
                  <a:schemeClr val="tx2"/>
                </a:solidFill>
              </a:rPr>
              <a:t>2.2. El proceso del conocimiento.</a:t>
            </a:r>
          </a:p>
          <a:p>
            <a:pPr eaLnBrk="1" hangingPunct="1">
              <a:spcBef>
                <a:spcPct val="0"/>
              </a:spcBef>
              <a:buClrTx/>
              <a:buFontTx/>
              <a:buNone/>
            </a:pPr>
            <a:r>
              <a:rPr lang="es-ES" altLang="es-PE" sz="1800">
                <a:solidFill>
                  <a:schemeClr val="tx2"/>
                </a:solidFill>
              </a:rPr>
              <a:t>   </a:t>
            </a:r>
          </a:p>
          <a:p>
            <a:pPr eaLnBrk="1" hangingPunct="1">
              <a:spcBef>
                <a:spcPct val="0"/>
              </a:spcBef>
              <a:buClrTx/>
              <a:buFontTx/>
              <a:buNone/>
            </a:pPr>
            <a:r>
              <a:rPr lang="es-ES" altLang="es-PE" sz="1800"/>
              <a:t>   </a:t>
            </a:r>
            <a:r>
              <a:rPr lang="es-ES" altLang="es-PE" sz="1800" b="1">
                <a:solidFill>
                  <a:srgbClr val="C00000"/>
                </a:solidFill>
              </a:rPr>
              <a:t>Primer momento: La observación viva</a:t>
            </a:r>
          </a:p>
          <a:p>
            <a:pPr eaLnBrk="1" hangingPunct="1">
              <a:spcBef>
                <a:spcPct val="0"/>
              </a:spcBef>
              <a:buClrTx/>
              <a:buFontTx/>
              <a:buNone/>
            </a:pPr>
            <a:r>
              <a:rPr lang="es-ES" altLang="es-PE" sz="1800"/>
              <a:t>   Consiste en la exposición de los órganos sensoriales al mundo externo</a:t>
            </a:r>
          </a:p>
          <a:p>
            <a:pPr eaLnBrk="1" hangingPunct="1">
              <a:spcBef>
                <a:spcPct val="0"/>
              </a:spcBef>
              <a:buClrTx/>
              <a:buFontTx/>
              <a:buNone/>
            </a:pPr>
            <a:r>
              <a:rPr lang="es-ES" altLang="es-PE" sz="1800"/>
              <a:t>   Para obtener sensaciones y percepciones. A través de ellos penetra  la </a:t>
            </a:r>
          </a:p>
          <a:p>
            <a:pPr eaLnBrk="1" hangingPunct="1">
              <a:spcBef>
                <a:spcPct val="0"/>
              </a:spcBef>
              <a:buClrTx/>
              <a:buFontTx/>
              <a:buNone/>
            </a:pPr>
            <a:r>
              <a:rPr lang="es-ES" altLang="es-PE" sz="1800"/>
              <a:t>   Realidad como por ventanales en la conciencia.</a:t>
            </a:r>
          </a:p>
          <a:p>
            <a:pPr eaLnBrk="1" hangingPunct="1">
              <a:spcBef>
                <a:spcPct val="0"/>
              </a:spcBef>
              <a:buClrTx/>
              <a:buFontTx/>
              <a:buNone/>
            </a:pPr>
            <a:endParaRPr lang="es-ES" altLang="es-PE" sz="1800"/>
          </a:p>
          <a:p>
            <a:pPr eaLnBrk="1" hangingPunct="1">
              <a:spcBef>
                <a:spcPct val="0"/>
              </a:spcBef>
              <a:buClrTx/>
              <a:buFontTx/>
              <a:buNone/>
            </a:pPr>
            <a:r>
              <a:rPr lang="es-ES" altLang="es-PE" sz="1800"/>
              <a:t>   </a:t>
            </a:r>
            <a:r>
              <a:rPr lang="es-ES" altLang="es-PE" sz="1800" b="1">
                <a:solidFill>
                  <a:srgbClr val="C00000"/>
                </a:solidFill>
              </a:rPr>
              <a:t>Segundo momento: El proceso de abstracción.</a:t>
            </a:r>
          </a:p>
          <a:p>
            <a:pPr eaLnBrk="1" hangingPunct="1">
              <a:spcBef>
                <a:spcPct val="0"/>
              </a:spcBef>
              <a:buClrTx/>
              <a:buFontTx/>
              <a:buNone/>
            </a:pPr>
            <a:r>
              <a:rPr lang="es-ES" altLang="es-PE" sz="1800"/>
              <a:t>   En este segundo caso, se ordenan los datos obtenidos empíricamente;</a:t>
            </a:r>
          </a:p>
          <a:p>
            <a:pPr eaLnBrk="1" hangingPunct="1">
              <a:spcBef>
                <a:spcPct val="0"/>
              </a:spcBef>
              <a:buClrTx/>
              <a:buFontTx/>
              <a:buNone/>
            </a:pPr>
            <a:r>
              <a:rPr lang="es-ES" altLang="es-PE" sz="1800"/>
              <a:t>   es decir, se le da sentido a este mundo aparentemente caótico que se</a:t>
            </a:r>
          </a:p>
          <a:p>
            <a:pPr eaLnBrk="1" hangingPunct="1">
              <a:spcBef>
                <a:spcPct val="0"/>
              </a:spcBef>
              <a:buClrTx/>
              <a:buFontTx/>
              <a:buNone/>
            </a:pPr>
            <a:r>
              <a:rPr lang="es-ES" altLang="es-PE" sz="1800"/>
              <a:t>   ofrece a primera vista. Esta organización de datos, de experiencias, se</a:t>
            </a:r>
          </a:p>
          <a:p>
            <a:pPr eaLnBrk="1" hangingPunct="1">
              <a:spcBef>
                <a:spcPct val="0"/>
              </a:spcBef>
              <a:buClrTx/>
              <a:buFontTx/>
              <a:buNone/>
            </a:pPr>
            <a:r>
              <a:rPr lang="es-ES" altLang="es-PE" sz="1800"/>
              <a:t>   realizan en el pensamiento, en donde se analizan y sintetizan a través</a:t>
            </a:r>
          </a:p>
          <a:p>
            <a:pPr eaLnBrk="1" hangingPunct="1">
              <a:spcBef>
                <a:spcPct val="0"/>
              </a:spcBef>
              <a:buClrTx/>
              <a:buFontTx/>
              <a:buNone/>
            </a:pPr>
            <a:r>
              <a:rPr lang="es-ES" altLang="es-PE" sz="1800"/>
              <a:t>  de un proceso de abstracción.</a:t>
            </a:r>
          </a:p>
          <a:p>
            <a:pPr eaLnBrk="1" hangingPunct="1">
              <a:spcBef>
                <a:spcPct val="0"/>
              </a:spcBef>
              <a:buClrTx/>
              <a:buFontTx/>
              <a:buNone/>
            </a:pPr>
            <a:endParaRPr lang="es-ES" altLang="es-PE" sz="1800"/>
          </a:p>
          <a:p>
            <a:pPr eaLnBrk="1" hangingPunct="1">
              <a:spcBef>
                <a:spcPct val="0"/>
              </a:spcBef>
              <a:buClrTx/>
              <a:buFontTx/>
              <a:buNone/>
            </a:pPr>
            <a:r>
              <a:rPr lang="es-ES" altLang="es-PE" sz="1800"/>
              <a:t>  </a:t>
            </a:r>
            <a:r>
              <a:rPr lang="es-ES" altLang="es-PE" sz="1800" b="1">
                <a:solidFill>
                  <a:srgbClr val="C00000"/>
                </a:solidFill>
              </a:rPr>
              <a:t>Tercer momento: La práctica científica.</a:t>
            </a:r>
          </a:p>
          <a:p>
            <a:pPr eaLnBrk="1" hangingPunct="1">
              <a:spcBef>
                <a:spcPct val="0"/>
              </a:spcBef>
              <a:buClrTx/>
              <a:buFontTx/>
              <a:buNone/>
            </a:pPr>
            <a:r>
              <a:rPr lang="es-ES" altLang="es-PE" sz="1800"/>
              <a:t>  Implica la confrontación del pensamiento abstracto con la realidad a </a:t>
            </a:r>
          </a:p>
          <a:p>
            <a:pPr eaLnBrk="1" hangingPunct="1">
              <a:spcBef>
                <a:spcPct val="0"/>
              </a:spcBef>
              <a:buClrTx/>
              <a:buFontTx/>
              <a:buNone/>
            </a:pPr>
            <a:r>
              <a:rPr lang="es-ES" altLang="es-PE" sz="1800"/>
              <a:t>  través de la práctica científica (experimentos, observaciones sistema-</a:t>
            </a:r>
          </a:p>
          <a:p>
            <a:pPr eaLnBrk="1" hangingPunct="1">
              <a:spcBef>
                <a:spcPct val="0"/>
              </a:spcBef>
              <a:buClrTx/>
              <a:buFontTx/>
              <a:buNone/>
            </a:pPr>
            <a:r>
              <a:rPr lang="es-ES" altLang="es-PE" sz="1800"/>
              <a:t>  tizadas, vida sociopolítica, etc.), para ajustar, enriquecer o, si es preciso</a:t>
            </a:r>
          </a:p>
          <a:p>
            <a:pPr eaLnBrk="1" hangingPunct="1">
              <a:spcBef>
                <a:spcPct val="0"/>
              </a:spcBef>
              <a:buClrTx/>
              <a:buFontTx/>
              <a:buNone/>
            </a:pPr>
            <a:r>
              <a:rPr lang="es-ES" altLang="es-PE" sz="1800"/>
              <a:t>  , cambiar el conocimiento de acuerdo con la realidad concreta.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AD1AEF83-DFB4-42C1-9F53-D78F7568AFDA}"/>
              </a:ext>
            </a:extLst>
          </p:cNvPr>
          <p:cNvSpPr>
            <a:spLocks noChangeArrowheads="1"/>
          </p:cNvSpPr>
          <p:nvPr/>
        </p:nvSpPr>
        <p:spPr bwMode="auto">
          <a:xfrm>
            <a:off x="323850" y="404813"/>
            <a:ext cx="8351838" cy="607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s-ES" altLang="es-PE" b="1">
                <a:solidFill>
                  <a:schemeClr val="tx2"/>
                </a:solidFill>
              </a:rPr>
              <a:t>2.4.  Elementos del conocimiento.</a:t>
            </a:r>
          </a:p>
          <a:p>
            <a:pPr eaLnBrk="1" hangingPunct="1">
              <a:spcBef>
                <a:spcPct val="0"/>
              </a:spcBef>
              <a:buClrTx/>
              <a:buFontTx/>
              <a:buNone/>
            </a:pPr>
            <a:endParaRPr lang="es-ES" altLang="es-PE" sz="1800"/>
          </a:p>
          <a:p>
            <a:pPr algn="just" eaLnBrk="1" hangingPunct="1">
              <a:spcBef>
                <a:spcPct val="0"/>
              </a:spcBef>
              <a:buClrTx/>
              <a:buFontTx/>
              <a:buNone/>
            </a:pPr>
            <a:r>
              <a:rPr lang="es-ES" altLang="es-PE" sz="1800" b="1">
                <a:solidFill>
                  <a:srgbClr val="C00000"/>
                </a:solidFill>
              </a:rPr>
              <a:t>Hechos.</a:t>
            </a:r>
            <a:r>
              <a:rPr lang="es-ES" altLang="es-PE" sz="1800">
                <a:solidFill>
                  <a:srgbClr val="C00000"/>
                </a:solidFill>
              </a:rPr>
              <a:t> </a:t>
            </a:r>
            <a:r>
              <a:rPr lang="es-ES" altLang="es-PE" sz="1800"/>
              <a:t>El concepto central de la etapa empírica del conocimiento científico lo constituye el hecho científico. En efecto, el hecho es el dato objetivo y real que sirve de base y punto de partida al conocimiento científico, y se utiliza para elaborar, confirmar o refutar las teorías científicas.</a:t>
            </a:r>
          </a:p>
          <a:p>
            <a:pPr algn="just" eaLnBrk="1" hangingPunct="1">
              <a:spcBef>
                <a:spcPct val="0"/>
              </a:spcBef>
              <a:buClrTx/>
              <a:buFontTx/>
              <a:buNone/>
            </a:pPr>
            <a:endParaRPr lang="es-ES" altLang="es-PE" sz="1800"/>
          </a:p>
          <a:p>
            <a:pPr algn="just" eaLnBrk="1" hangingPunct="1">
              <a:spcBef>
                <a:spcPct val="0"/>
              </a:spcBef>
              <a:buClrTx/>
              <a:buFontTx/>
              <a:buNone/>
            </a:pPr>
            <a:r>
              <a:rPr lang="es-ES" altLang="es-PE" sz="1800" b="1">
                <a:solidFill>
                  <a:srgbClr val="C00000"/>
                </a:solidFill>
              </a:rPr>
              <a:t>Hipótesis.</a:t>
            </a:r>
            <a:r>
              <a:rPr lang="es-ES" altLang="es-PE" sz="1800">
                <a:solidFill>
                  <a:srgbClr val="C00000"/>
                </a:solidFill>
              </a:rPr>
              <a:t> </a:t>
            </a:r>
            <a:r>
              <a:rPr lang="es-ES" altLang="es-PE" sz="1800"/>
              <a:t>La hipótesis constituye una formulación científicamente fundamentada dirigida a explicar previamente una situación problemática, adelantando su posible solución. De ahí su importancia orientadora en toda la estrategia de la investigación científica.</a:t>
            </a:r>
          </a:p>
          <a:p>
            <a:pPr eaLnBrk="1" hangingPunct="1">
              <a:spcBef>
                <a:spcPct val="0"/>
              </a:spcBef>
              <a:buClrTx/>
              <a:buFontTx/>
              <a:buNone/>
            </a:pPr>
            <a:endParaRPr lang="es-ES" altLang="es-PE" sz="1800"/>
          </a:p>
          <a:p>
            <a:pPr algn="just" eaLnBrk="1" hangingPunct="1">
              <a:spcBef>
                <a:spcPct val="0"/>
              </a:spcBef>
              <a:buClrTx/>
              <a:buFontTx/>
              <a:buNone/>
            </a:pPr>
            <a:r>
              <a:rPr lang="es-ES" altLang="es-PE" sz="1800" b="1">
                <a:solidFill>
                  <a:srgbClr val="C00000"/>
                </a:solidFill>
              </a:rPr>
              <a:t>Leyes</a:t>
            </a:r>
            <a:r>
              <a:rPr lang="es-ES" altLang="es-PE" sz="1800" b="1"/>
              <a:t>.</a:t>
            </a:r>
            <a:r>
              <a:rPr lang="es-ES" altLang="es-PE" sz="1800"/>
              <a:t> El descubrimiento y formulación de las leyes que revelan los nexos esenciales entre los objetos y fenómenos de la realidad, son precisamente, los objetivos fundamentales del conocimiento científico. A estos nexos relativamente permanentes se conocen como leyes objetivas.</a:t>
            </a:r>
          </a:p>
          <a:p>
            <a:pPr eaLnBrk="1" hangingPunct="1">
              <a:spcBef>
                <a:spcPct val="0"/>
              </a:spcBef>
              <a:buClrTx/>
              <a:buFontTx/>
              <a:buNone/>
            </a:pPr>
            <a:endParaRPr lang="es-ES" altLang="es-PE" sz="1800"/>
          </a:p>
          <a:p>
            <a:pPr algn="just" eaLnBrk="1" hangingPunct="1">
              <a:spcBef>
                <a:spcPct val="0"/>
              </a:spcBef>
              <a:buClrTx/>
              <a:buFontTx/>
              <a:buNone/>
            </a:pPr>
            <a:r>
              <a:rPr lang="es-ES" altLang="es-PE" sz="1800" b="1">
                <a:solidFill>
                  <a:srgbClr val="C00000"/>
                </a:solidFill>
              </a:rPr>
              <a:t>Teorías</a:t>
            </a:r>
            <a:r>
              <a:rPr lang="es-ES" altLang="es-PE" sz="1800"/>
              <a:t>. La teoría científica es conceptualizada como un conjunto de constructos, definiciones y proposiciones inter-relacionadas que presentan una visión sistemática de los fenómenos sobre la base de la especificación de las relaciones entre las variables, con el fin de explicarlos y predecirlos.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a:extLst>
              <a:ext uri="{FF2B5EF4-FFF2-40B4-BE49-F238E27FC236}">
                <a16:creationId xmlns:a16="http://schemas.microsoft.com/office/drawing/2014/main" id="{9B7206F0-803E-40C3-8359-36A7909362B1}"/>
              </a:ext>
            </a:extLst>
          </p:cNvPr>
          <p:cNvSpPr>
            <a:spLocks noGrp="1" noRot="1" noChangeArrowheads="1"/>
          </p:cNvSpPr>
          <p:nvPr>
            <p:ph type="body" idx="1"/>
          </p:nvPr>
        </p:nvSpPr>
        <p:spPr>
          <a:xfrm>
            <a:off x="457200" y="620713"/>
            <a:ext cx="8229600" cy="5505450"/>
          </a:xfrm>
        </p:spPr>
        <p:txBody>
          <a:bodyPr/>
          <a:lstStyle/>
          <a:p>
            <a:pPr eaLnBrk="1" hangingPunct="1">
              <a:buFont typeface="Wingdings" panose="05000000000000000000" pitchFamily="2" charset="2"/>
              <a:buNone/>
              <a:defRPr/>
            </a:pPr>
            <a:r>
              <a:rPr lang="es-ES" b="1" dirty="0">
                <a:solidFill>
                  <a:schemeClr val="tx2"/>
                </a:solidFill>
              </a:rPr>
              <a:t>3. El método científico</a:t>
            </a:r>
          </a:p>
          <a:p>
            <a:pPr algn="just" eaLnBrk="1" hangingPunct="1">
              <a:buFont typeface="Wingdings" panose="05000000000000000000" pitchFamily="2" charset="2"/>
              <a:buNone/>
              <a:defRPr/>
            </a:pPr>
            <a:r>
              <a:rPr lang="es-ES" sz="3600" dirty="0"/>
              <a:t>   </a:t>
            </a:r>
            <a:r>
              <a:rPr lang="es-ES" sz="2800" dirty="0"/>
              <a:t>El método científico es la forma sistematizada en que se efectúa e pensamiento reflexivo que nos permite llevar a cabo un proceso de investigación</a:t>
            </a:r>
          </a:p>
          <a:p>
            <a:pPr algn="just" eaLnBrk="1" hangingPunct="1">
              <a:buFont typeface="Wingdings" panose="05000000000000000000" pitchFamily="2" charset="2"/>
              <a:buNone/>
              <a:defRPr/>
            </a:pPr>
            <a:r>
              <a:rPr lang="es-ES" sz="2800" dirty="0"/>
              <a:t>   El método científico consiste en formular cuestiones sobre la realidad del mundo y la humana, basándose en las observaciones de la realidad y en las teorías ya existentes, en anticipar soluciones a estos problemas y en contrastarlas con la misma </a:t>
            </a:r>
          </a:p>
          <a:p>
            <a:pPr eaLnBrk="1" hangingPunct="1">
              <a:defRPr/>
            </a:pPr>
            <a:endParaRPr lang="es-ES" sz="2800" dirty="0"/>
          </a:p>
          <a:p>
            <a:pPr eaLnBrk="1" hangingPunct="1">
              <a:defRPr/>
            </a:pPr>
            <a:endParaRPr lang="es-E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a:extLst>
              <a:ext uri="{FF2B5EF4-FFF2-40B4-BE49-F238E27FC236}">
                <a16:creationId xmlns:a16="http://schemas.microsoft.com/office/drawing/2014/main" id="{C46BD69D-7B60-4066-9E1E-EB6693B3807F}"/>
              </a:ext>
            </a:extLst>
          </p:cNvPr>
          <p:cNvSpPr>
            <a:spLocks noGrp="1" noRot="1" noChangeArrowheads="1"/>
          </p:cNvSpPr>
          <p:nvPr>
            <p:ph type="body" idx="1"/>
          </p:nvPr>
        </p:nvSpPr>
        <p:spPr>
          <a:xfrm>
            <a:off x="539750" y="404813"/>
            <a:ext cx="8229600" cy="5616575"/>
          </a:xfrm>
        </p:spPr>
        <p:txBody>
          <a:bodyPr/>
          <a:lstStyle/>
          <a:p>
            <a:pPr eaLnBrk="1" hangingPunct="1">
              <a:lnSpc>
                <a:spcPct val="90000"/>
              </a:lnSpc>
              <a:buFont typeface="Wingdings" panose="05000000000000000000" pitchFamily="2" charset="2"/>
              <a:buNone/>
              <a:defRPr/>
            </a:pPr>
            <a:r>
              <a:rPr lang="es-ES" dirty="0"/>
              <a:t> </a:t>
            </a:r>
            <a:r>
              <a:rPr lang="es-ES" b="1" dirty="0">
                <a:solidFill>
                  <a:schemeClr val="tx2"/>
                </a:solidFill>
              </a:rPr>
              <a:t>3.1. Características del método científico  </a:t>
            </a:r>
          </a:p>
          <a:p>
            <a:pPr eaLnBrk="1" hangingPunct="1">
              <a:lnSpc>
                <a:spcPct val="90000"/>
              </a:lnSpc>
              <a:buFont typeface="Wingdings" panose="05000000000000000000" pitchFamily="2" charset="2"/>
              <a:buNone/>
              <a:defRPr/>
            </a:pPr>
            <a:r>
              <a:rPr lang="es-ES" dirty="0"/>
              <a:t> </a:t>
            </a:r>
            <a:r>
              <a:rPr lang="es-ES" sz="2400" dirty="0"/>
              <a:t>a.</a:t>
            </a:r>
            <a:r>
              <a:rPr lang="es-ES" dirty="0"/>
              <a:t> </a:t>
            </a:r>
            <a:r>
              <a:rPr lang="es-ES" sz="2400" dirty="0"/>
              <a:t>Teórico</a:t>
            </a:r>
            <a:r>
              <a:rPr lang="es-ES" dirty="0"/>
              <a:t> </a:t>
            </a:r>
            <a:r>
              <a:rPr lang="es-ES" sz="2400" dirty="0"/>
              <a:t>en su origen y su fin (punto de  partida es en </a:t>
            </a:r>
          </a:p>
          <a:p>
            <a:pPr eaLnBrk="1" hangingPunct="1">
              <a:lnSpc>
                <a:spcPct val="90000"/>
              </a:lnSpc>
              <a:buFont typeface="Wingdings" panose="05000000000000000000" pitchFamily="2" charset="2"/>
              <a:buNone/>
              <a:defRPr/>
            </a:pPr>
            <a:r>
              <a:rPr lang="es-ES" sz="2400" dirty="0"/>
              <a:t>       general una teoría previa o un conjunto racional u </a:t>
            </a:r>
          </a:p>
          <a:p>
            <a:pPr eaLnBrk="1" hangingPunct="1">
              <a:lnSpc>
                <a:spcPct val="90000"/>
              </a:lnSpc>
              <a:buFont typeface="Wingdings" panose="05000000000000000000" pitchFamily="2" charset="2"/>
              <a:buNone/>
              <a:defRPr/>
            </a:pPr>
            <a:r>
              <a:rPr lang="es-ES" sz="2400" dirty="0"/>
              <a:t>       sistemático de ideas).</a:t>
            </a:r>
          </a:p>
          <a:p>
            <a:pPr eaLnBrk="1" hangingPunct="1">
              <a:buFont typeface="Wingdings" panose="05000000000000000000" pitchFamily="2" charset="2"/>
              <a:buNone/>
              <a:defRPr/>
            </a:pPr>
            <a:r>
              <a:rPr lang="es-ES" sz="2400" dirty="0"/>
              <a:t> b. Problemático-hipotético.</a:t>
            </a:r>
          </a:p>
          <a:p>
            <a:pPr eaLnBrk="1" hangingPunct="1">
              <a:buFont typeface="Wingdings" panose="05000000000000000000" pitchFamily="2" charset="2"/>
              <a:buNone/>
              <a:defRPr/>
            </a:pPr>
            <a:r>
              <a:rPr lang="es-ES" sz="2400" dirty="0"/>
              <a:t> c.  Empírico.</a:t>
            </a:r>
          </a:p>
          <a:p>
            <a:pPr eaLnBrk="1" hangingPunct="1">
              <a:buClr>
                <a:srgbClr val="99FF66"/>
              </a:buClr>
              <a:buFont typeface="Wingdings" panose="05000000000000000000" pitchFamily="2" charset="2"/>
              <a:buNone/>
              <a:defRPr/>
            </a:pPr>
            <a:r>
              <a:rPr lang="es-ES" dirty="0"/>
              <a:t> </a:t>
            </a:r>
            <a:r>
              <a:rPr lang="es-ES" sz="2400" dirty="0">
                <a:solidFill>
                  <a:srgbClr val="FFFFFF"/>
                </a:solidFill>
              </a:rPr>
              <a:t>d.  Inductivo-deductivo.</a:t>
            </a:r>
          </a:p>
          <a:p>
            <a:pPr eaLnBrk="1" hangingPunct="1">
              <a:buClr>
                <a:srgbClr val="99FF66"/>
              </a:buClr>
              <a:buFont typeface="Wingdings" panose="05000000000000000000" pitchFamily="2" charset="2"/>
              <a:buNone/>
              <a:defRPr/>
            </a:pPr>
            <a:r>
              <a:rPr lang="es-ES" sz="2400" dirty="0">
                <a:solidFill>
                  <a:srgbClr val="FFFFFF"/>
                </a:solidFill>
              </a:rPr>
              <a:t> e.  Crítico.</a:t>
            </a:r>
          </a:p>
          <a:p>
            <a:pPr eaLnBrk="1" hangingPunct="1">
              <a:buClr>
                <a:srgbClr val="99FF66"/>
              </a:buClr>
              <a:buFont typeface="Wingdings" panose="05000000000000000000" pitchFamily="2" charset="2"/>
              <a:buNone/>
              <a:defRPr/>
            </a:pPr>
            <a:r>
              <a:rPr lang="es-ES" sz="2400" dirty="0">
                <a:solidFill>
                  <a:srgbClr val="FFFFFF"/>
                </a:solidFill>
              </a:rPr>
              <a:t> f.   Circular.</a:t>
            </a:r>
          </a:p>
          <a:p>
            <a:pPr eaLnBrk="1" hangingPunct="1">
              <a:buClr>
                <a:srgbClr val="99FF66"/>
              </a:buClr>
              <a:buFont typeface="Wingdings" panose="05000000000000000000" pitchFamily="2" charset="2"/>
              <a:buNone/>
              <a:defRPr/>
            </a:pPr>
            <a:r>
              <a:rPr lang="es-ES" sz="2400" dirty="0">
                <a:solidFill>
                  <a:srgbClr val="FFFFFF"/>
                </a:solidFill>
              </a:rPr>
              <a:t> g.  Analítico-sintético.</a:t>
            </a:r>
          </a:p>
          <a:p>
            <a:pPr eaLnBrk="1" hangingPunct="1">
              <a:buClr>
                <a:srgbClr val="99FF66"/>
              </a:buClr>
              <a:buFont typeface="Wingdings" panose="05000000000000000000" pitchFamily="2" charset="2"/>
              <a:buNone/>
              <a:defRPr/>
            </a:pPr>
            <a:r>
              <a:rPr lang="es-ES" sz="2400" dirty="0">
                <a:solidFill>
                  <a:srgbClr val="FFFFFF"/>
                </a:solidFill>
              </a:rPr>
              <a:t> h.  Selectivo.</a:t>
            </a:r>
          </a:p>
          <a:p>
            <a:pPr eaLnBrk="1" hangingPunct="1">
              <a:buClr>
                <a:srgbClr val="99FF66"/>
              </a:buClr>
              <a:buFont typeface="Wingdings" panose="05000000000000000000" pitchFamily="2" charset="2"/>
              <a:buNone/>
              <a:defRPr/>
            </a:pPr>
            <a:r>
              <a:rPr lang="es-ES" sz="2400" dirty="0">
                <a:solidFill>
                  <a:srgbClr val="FFFFFF"/>
                </a:solidFill>
              </a:rPr>
              <a:t>  i.  Intuitivo y abierto a la imaginación </a:t>
            </a:r>
          </a:p>
          <a:p>
            <a:pPr eaLnBrk="1" hangingPunct="1">
              <a:lnSpc>
                <a:spcPct val="90000"/>
              </a:lnSpc>
              <a:buFont typeface="Wingdings" panose="05000000000000000000" pitchFamily="2" charset="2"/>
              <a:buNone/>
              <a:defRPr/>
            </a:pP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a:extLst>
              <a:ext uri="{FF2B5EF4-FFF2-40B4-BE49-F238E27FC236}">
                <a16:creationId xmlns:a16="http://schemas.microsoft.com/office/drawing/2014/main" id="{AB87E184-81A7-4DA5-A264-98960628A4DF}"/>
              </a:ext>
            </a:extLst>
          </p:cNvPr>
          <p:cNvSpPr>
            <a:spLocks noGrp="1" noRot="1" noChangeArrowheads="1"/>
          </p:cNvSpPr>
          <p:nvPr>
            <p:ph type="body" idx="1"/>
          </p:nvPr>
        </p:nvSpPr>
        <p:spPr>
          <a:xfrm>
            <a:off x="457200" y="476250"/>
            <a:ext cx="8229600" cy="5649913"/>
          </a:xfrm>
        </p:spPr>
        <p:txBody>
          <a:bodyPr/>
          <a:lstStyle/>
          <a:p>
            <a:pPr eaLnBrk="1" hangingPunct="1">
              <a:lnSpc>
                <a:spcPct val="80000"/>
              </a:lnSpc>
              <a:buFont typeface="Wingdings" panose="05000000000000000000" pitchFamily="2" charset="2"/>
              <a:buNone/>
              <a:defRPr/>
            </a:pPr>
            <a:r>
              <a:rPr lang="es-ES" b="1" dirty="0">
                <a:solidFill>
                  <a:schemeClr val="tx2"/>
                </a:solidFill>
              </a:rPr>
              <a:t>3.2 Métodos de investigación.</a:t>
            </a:r>
          </a:p>
          <a:p>
            <a:pPr eaLnBrk="1" hangingPunct="1">
              <a:lnSpc>
                <a:spcPct val="80000"/>
              </a:lnSpc>
              <a:buFont typeface="Wingdings" panose="05000000000000000000" pitchFamily="2" charset="2"/>
              <a:buNone/>
              <a:defRPr/>
            </a:pPr>
            <a:endParaRPr lang="es-ES" sz="2400" b="1" dirty="0"/>
          </a:p>
          <a:p>
            <a:pPr eaLnBrk="1" hangingPunct="1">
              <a:lnSpc>
                <a:spcPct val="80000"/>
              </a:lnSpc>
              <a:buFont typeface="Wingdings" panose="05000000000000000000" pitchFamily="2" charset="2"/>
              <a:buNone/>
              <a:defRPr/>
            </a:pPr>
            <a:r>
              <a:rPr lang="es-ES" sz="2400" dirty="0"/>
              <a:t>    El método científico puede clasificarse en generales y particulares.</a:t>
            </a:r>
          </a:p>
          <a:p>
            <a:pPr eaLnBrk="1" hangingPunct="1">
              <a:lnSpc>
                <a:spcPct val="80000"/>
              </a:lnSpc>
              <a:buFont typeface="Wingdings" panose="05000000000000000000" pitchFamily="2" charset="2"/>
              <a:buNone/>
              <a:defRPr/>
            </a:pPr>
            <a:endParaRPr lang="es-ES" sz="2400" b="1" dirty="0"/>
          </a:p>
          <a:p>
            <a:pPr eaLnBrk="1" hangingPunct="1">
              <a:lnSpc>
                <a:spcPct val="80000"/>
              </a:lnSpc>
              <a:buFont typeface="Wingdings" panose="05000000000000000000" pitchFamily="2" charset="2"/>
              <a:buNone/>
              <a:defRPr/>
            </a:pPr>
            <a:r>
              <a:rPr lang="es-ES" sz="2400" b="1" dirty="0"/>
              <a:t>A) Generales.</a:t>
            </a:r>
            <a:endParaRPr lang="es-ES" sz="2400" dirty="0"/>
          </a:p>
          <a:p>
            <a:pPr eaLnBrk="1" hangingPunct="1">
              <a:lnSpc>
                <a:spcPct val="80000"/>
              </a:lnSpc>
              <a:buFont typeface="Wingdings" panose="05000000000000000000" pitchFamily="2" charset="2"/>
              <a:buNone/>
              <a:defRPr/>
            </a:pPr>
            <a:r>
              <a:rPr lang="es-ES" sz="2400" dirty="0"/>
              <a:t>    Son utilizados por todas las ciencias, es decir, son comunes a todas las ciencias. Tenemos:</a:t>
            </a:r>
          </a:p>
          <a:p>
            <a:pPr eaLnBrk="1" hangingPunct="1">
              <a:lnSpc>
                <a:spcPct val="80000"/>
              </a:lnSpc>
              <a:buFont typeface="Wingdings" panose="05000000000000000000" pitchFamily="2" charset="2"/>
              <a:buNone/>
              <a:defRPr/>
            </a:pPr>
            <a:r>
              <a:rPr lang="es-ES" sz="2400" b="1" dirty="0"/>
              <a:t>a) El método dialéctico. </a:t>
            </a:r>
            <a:endParaRPr lang="es-ES" sz="2400" dirty="0"/>
          </a:p>
          <a:p>
            <a:pPr eaLnBrk="1" hangingPunct="1">
              <a:lnSpc>
                <a:spcPct val="80000"/>
              </a:lnSpc>
              <a:buFont typeface="Wingdings" panose="05000000000000000000" pitchFamily="2" charset="2"/>
              <a:buNone/>
              <a:defRPr/>
            </a:pPr>
            <a:r>
              <a:rPr lang="es-ES" sz="2400" dirty="0"/>
              <a:t>    La dialéctica es considerada como la ciencia, teoría y método. Como ciencia, la dialéctica estudia las leyes más generales del desarrollo de la sociedad, la naturaleza y el pensamiento. Como teoría y método, la dialéctica enfoca el conocimiento de los objetos y fenómenos. Establece que la causa fundamental del desarrollo de las cosas no es externa, sino interna.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4">
            <a:extLst>
              <a:ext uri="{FF2B5EF4-FFF2-40B4-BE49-F238E27FC236}">
                <a16:creationId xmlns:a16="http://schemas.microsoft.com/office/drawing/2014/main" id="{61E75C13-BA60-401A-B424-9C74FC459803}"/>
              </a:ext>
            </a:extLst>
          </p:cNvPr>
          <p:cNvSpPr>
            <a:spLocks noChangeArrowheads="1"/>
          </p:cNvSpPr>
          <p:nvPr/>
        </p:nvSpPr>
        <p:spPr bwMode="auto">
          <a:xfrm>
            <a:off x="395288" y="260350"/>
            <a:ext cx="8424862" cy="6597650"/>
          </a:xfrm>
          <a:prstGeom prst="rightArrow">
            <a:avLst>
              <a:gd name="adj1" fmla="val 50000"/>
              <a:gd name="adj2" fmla="val 31924"/>
            </a:avLst>
          </a:prstGeom>
          <a:solidFill>
            <a:schemeClr val="accent1">
              <a:alpha val="0"/>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s-PE" altLang="es-PE" sz="1800"/>
          </a:p>
        </p:txBody>
      </p:sp>
      <p:sp>
        <p:nvSpPr>
          <p:cNvPr id="6147" name="Rectangle 5">
            <a:extLst>
              <a:ext uri="{FF2B5EF4-FFF2-40B4-BE49-F238E27FC236}">
                <a16:creationId xmlns:a16="http://schemas.microsoft.com/office/drawing/2014/main" id="{6E8ABAB6-88B8-46F3-8C06-A1DCB2296376}"/>
              </a:ext>
            </a:extLst>
          </p:cNvPr>
          <p:cNvSpPr>
            <a:spLocks noChangeArrowheads="1"/>
          </p:cNvSpPr>
          <p:nvPr/>
        </p:nvSpPr>
        <p:spPr bwMode="auto">
          <a:xfrm>
            <a:off x="395288" y="1916113"/>
            <a:ext cx="720725" cy="331311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s-ES" altLang="es-PE" sz="1400"/>
              <a:t>        F</a:t>
            </a:r>
          </a:p>
          <a:p>
            <a:pPr eaLnBrk="1" hangingPunct="1">
              <a:spcBef>
                <a:spcPct val="0"/>
              </a:spcBef>
              <a:buClrTx/>
              <a:buFontTx/>
              <a:buNone/>
            </a:pPr>
            <a:r>
              <a:rPr lang="es-ES" altLang="es-PE" sz="1400"/>
              <a:t>E     I</a:t>
            </a:r>
          </a:p>
          <a:p>
            <a:pPr eaLnBrk="1" hangingPunct="1">
              <a:spcBef>
                <a:spcPct val="0"/>
              </a:spcBef>
              <a:buClrTx/>
              <a:buFontTx/>
              <a:buNone/>
            </a:pPr>
            <a:r>
              <a:rPr lang="es-ES" altLang="es-PE" sz="1400"/>
              <a:t>V     S</a:t>
            </a:r>
          </a:p>
          <a:p>
            <a:pPr eaLnBrk="1" hangingPunct="1">
              <a:spcBef>
                <a:spcPct val="0"/>
              </a:spcBef>
              <a:buClrTx/>
              <a:buFontTx/>
              <a:buNone/>
            </a:pPr>
            <a:r>
              <a:rPr lang="es-ES" altLang="es-PE" sz="1400"/>
              <a:t>O     I</a:t>
            </a:r>
          </a:p>
          <a:p>
            <a:pPr eaLnBrk="1" hangingPunct="1">
              <a:spcBef>
                <a:spcPct val="0"/>
              </a:spcBef>
              <a:buClrTx/>
              <a:buFontTx/>
              <a:buNone/>
            </a:pPr>
            <a:r>
              <a:rPr lang="es-ES" altLang="es-PE" sz="1400"/>
              <a:t>L     C</a:t>
            </a:r>
          </a:p>
          <a:p>
            <a:pPr eaLnBrk="1" hangingPunct="1">
              <a:spcBef>
                <a:spcPct val="0"/>
              </a:spcBef>
              <a:buClrTx/>
              <a:buFontTx/>
              <a:buNone/>
            </a:pPr>
            <a:r>
              <a:rPr lang="es-ES" altLang="es-PE" sz="1400"/>
              <a:t>U    O</a:t>
            </a:r>
          </a:p>
          <a:p>
            <a:pPr eaLnBrk="1" hangingPunct="1">
              <a:spcBef>
                <a:spcPct val="0"/>
              </a:spcBef>
              <a:buClrTx/>
              <a:buFontTx/>
              <a:buNone/>
            </a:pPr>
            <a:r>
              <a:rPr lang="es-ES" altLang="es-PE" sz="1400"/>
              <a:t>C    Q</a:t>
            </a:r>
          </a:p>
          <a:p>
            <a:pPr eaLnBrk="1" hangingPunct="1">
              <a:spcBef>
                <a:spcPct val="0"/>
              </a:spcBef>
              <a:buClrTx/>
              <a:buFontTx/>
              <a:buNone/>
            </a:pPr>
            <a:r>
              <a:rPr lang="es-ES" altLang="es-PE" sz="1400"/>
              <a:t>I      U</a:t>
            </a:r>
          </a:p>
          <a:p>
            <a:pPr eaLnBrk="1" hangingPunct="1">
              <a:spcBef>
                <a:spcPct val="0"/>
              </a:spcBef>
              <a:buClrTx/>
              <a:buFontTx/>
              <a:buNone/>
            </a:pPr>
            <a:r>
              <a:rPr lang="es-ES" altLang="es-PE" sz="1400"/>
              <a:t>O    I</a:t>
            </a:r>
          </a:p>
          <a:p>
            <a:pPr eaLnBrk="1" hangingPunct="1">
              <a:spcBef>
                <a:spcPct val="0"/>
              </a:spcBef>
              <a:buClrTx/>
              <a:buFontTx/>
              <a:buNone/>
            </a:pPr>
            <a:r>
              <a:rPr lang="es-ES" altLang="es-PE" sz="1400"/>
              <a:t>N    M </a:t>
            </a:r>
          </a:p>
          <a:p>
            <a:pPr eaLnBrk="1" hangingPunct="1">
              <a:spcBef>
                <a:spcPct val="0"/>
              </a:spcBef>
              <a:buClrTx/>
              <a:buFontTx/>
              <a:buNone/>
            </a:pPr>
            <a:r>
              <a:rPr lang="es-ES" altLang="es-PE" sz="1400"/>
              <a:t>       I</a:t>
            </a:r>
          </a:p>
          <a:p>
            <a:pPr eaLnBrk="1" hangingPunct="1">
              <a:spcBef>
                <a:spcPct val="0"/>
              </a:spcBef>
              <a:buClrTx/>
              <a:buFontTx/>
              <a:buNone/>
            </a:pPr>
            <a:r>
              <a:rPr lang="es-ES" altLang="es-PE" sz="1400"/>
              <a:t>       C</a:t>
            </a:r>
          </a:p>
          <a:p>
            <a:pPr eaLnBrk="1" hangingPunct="1">
              <a:spcBef>
                <a:spcPct val="0"/>
              </a:spcBef>
              <a:buClrTx/>
              <a:buFontTx/>
              <a:buNone/>
            </a:pPr>
            <a:r>
              <a:rPr lang="es-ES" altLang="es-PE" sz="1400"/>
              <a:t>       A</a:t>
            </a:r>
          </a:p>
        </p:txBody>
      </p:sp>
      <p:sp>
        <p:nvSpPr>
          <p:cNvPr id="6148" name="Line 8">
            <a:extLst>
              <a:ext uri="{FF2B5EF4-FFF2-40B4-BE49-F238E27FC236}">
                <a16:creationId xmlns:a16="http://schemas.microsoft.com/office/drawing/2014/main" id="{47514DCC-94CC-46E9-8C8B-784604512180}"/>
              </a:ext>
            </a:extLst>
          </p:cNvPr>
          <p:cNvSpPr>
            <a:spLocks noChangeShapeType="1"/>
          </p:cNvSpPr>
          <p:nvPr/>
        </p:nvSpPr>
        <p:spPr bwMode="auto">
          <a:xfrm>
            <a:off x="1258888" y="3500438"/>
            <a:ext cx="19446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6149" name="Rectangle 9">
            <a:extLst>
              <a:ext uri="{FF2B5EF4-FFF2-40B4-BE49-F238E27FC236}">
                <a16:creationId xmlns:a16="http://schemas.microsoft.com/office/drawing/2014/main" id="{82684680-D348-493A-8DF8-1A83DA92C3BD}"/>
              </a:ext>
            </a:extLst>
          </p:cNvPr>
          <p:cNvSpPr>
            <a:spLocks noChangeArrowheads="1"/>
          </p:cNvSpPr>
          <p:nvPr/>
        </p:nvSpPr>
        <p:spPr bwMode="auto">
          <a:xfrm>
            <a:off x="1187450" y="2349500"/>
            <a:ext cx="2087563" cy="719138"/>
          </a:xfrm>
          <a:prstGeom prst="rect">
            <a:avLst/>
          </a:prstGeom>
          <a:solidFill>
            <a:schemeClr val="accent1">
              <a:alpha val="0"/>
            </a:schemeClr>
          </a:solidFill>
          <a:ln w="9525">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s-ES" altLang="es-PE" sz="1800"/>
              <a:t>Aparece el universo</a:t>
            </a:r>
          </a:p>
          <a:p>
            <a:pPr algn="ctr" eaLnBrk="1" hangingPunct="1">
              <a:spcBef>
                <a:spcPct val="0"/>
              </a:spcBef>
              <a:buClrTx/>
              <a:buFontTx/>
              <a:buNone/>
            </a:pPr>
            <a:r>
              <a:rPr lang="es-ES" altLang="es-PE" sz="1800"/>
              <a:t>50,000’000,00 </a:t>
            </a:r>
          </a:p>
          <a:p>
            <a:pPr algn="ctr" eaLnBrk="1" hangingPunct="1">
              <a:spcBef>
                <a:spcPct val="0"/>
              </a:spcBef>
              <a:buClrTx/>
              <a:buFontTx/>
              <a:buNone/>
            </a:pPr>
            <a:r>
              <a:rPr lang="es-ES" altLang="es-PE" sz="1800"/>
              <a:t>años</a:t>
            </a:r>
          </a:p>
        </p:txBody>
      </p:sp>
      <p:sp>
        <p:nvSpPr>
          <p:cNvPr id="6150" name="Rectangle 10">
            <a:extLst>
              <a:ext uri="{FF2B5EF4-FFF2-40B4-BE49-F238E27FC236}">
                <a16:creationId xmlns:a16="http://schemas.microsoft.com/office/drawing/2014/main" id="{30239BCB-2C43-4142-BEA3-BEBACC8461B6}"/>
              </a:ext>
            </a:extLst>
          </p:cNvPr>
          <p:cNvSpPr>
            <a:spLocks noChangeArrowheads="1"/>
          </p:cNvSpPr>
          <p:nvPr/>
        </p:nvSpPr>
        <p:spPr bwMode="auto">
          <a:xfrm>
            <a:off x="1187450" y="3789363"/>
            <a:ext cx="2017713" cy="792162"/>
          </a:xfrm>
          <a:prstGeom prst="rect">
            <a:avLst/>
          </a:prstGeom>
          <a:solidFill>
            <a:schemeClr val="accent1">
              <a:alpha val="0"/>
            </a:schemeClr>
          </a:solidFill>
          <a:ln w="9525">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s-ES" altLang="es-PE" sz="1800"/>
              <a:t>Aparece la tierra:</a:t>
            </a:r>
          </a:p>
          <a:p>
            <a:pPr algn="ctr" eaLnBrk="1" hangingPunct="1">
              <a:spcBef>
                <a:spcPct val="0"/>
              </a:spcBef>
              <a:buClrTx/>
              <a:buFontTx/>
              <a:buNone/>
            </a:pPr>
            <a:r>
              <a:rPr lang="es-ES" altLang="es-PE" sz="1800"/>
              <a:t>5,000’000,000 </a:t>
            </a:r>
          </a:p>
          <a:p>
            <a:pPr algn="ctr" eaLnBrk="1" hangingPunct="1">
              <a:spcBef>
                <a:spcPct val="0"/>
              </a:spcBef>
              <a:buClrTx/>
              <a:buFontTx/>
              <a:buNone/>
            </a:pPr>
            <a:r>
              <a:rPr lang="es-ES" altLang="es-PE" sz="1800"/>
              <a:t>años</a:t>
            </a:r>
          </a:p>
        </p:txBody>
      </p:sp>
      <p:sp>
        <p:nvSpPr>
          <p:cNvPr id="6151" name="Rectangle 11">
            <a:extLst>
              <a:ext uri="{FF2B5EF4-FFF2-40B4-BE49-F238E27FC236}">
                <a16:creationId xmlns:a16="http://schemas.microsoft.com/office/drawing/2014/main" id="{D0E70B8E-9F57-4EB0-AA42-A62656DB015B}"/>
              </a:ext>
            </a:extLst>
          </p:cNvPr>
          <p:cNvSpPr>
            <a:spLocks noChangeArrowheads="1"/>
          </p:cNvSpPr>
          <p:nvPr/>
        </p:nvSpPr>
        <p:spPr bwMode="auto">
          <a:xfrm>
            <a:off x="3419475" y="2060575"/>
            <a:ext cx="792163" cy="2952750"/>
          </a:xfrm>
          <a:prstGeom prst="rect">
            <a:avLst/>
          </a:prstGeom>
          <a:solidFill>
            <a:schemeClr val="accent1">
              <a:alpha val="0"/>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s-ES" altLang="es-PE" sz="1800"/>
              <a:t>E     B</a:t>
            </a:r>
          </a:p>
          <a:p>
            <a:pPr eaLnBrk="1" hangingPunct="1">
              <a:spcBef>
                <a:spcPct val="0"/>
              </a:spcBef>
              <a:buClrTx/>
              <a:buFontTx/>
              <a:buNone/>
            </a:pPr>
            <a:r>
              <a:rPr lang="es-ES" altLang="es-PE" sz="1800"/>
              <a:t>V     I</a:t>
            </a:r>
          </a:p>
          <a:p>
            <a:pPr eaLnBrk="1" hangingPunct="1">
              <a:spcBef>
                <a:spcPct val="0"/>
              </a:spcBef>
              <a:buClrTx/>
              <a:buFontTx/>
              <a:buNone/>
            </a:pPr>
            <a:r>
              <a:rPr lang="es-ES" altLang="es-PE" sz="1800"/>
              <a:t>O    O</a:t>
            </a:r>
          </a:p>
          <a:p>
            <a:pPr eaLnBrk="1" hangingPunct="1">
              <a:spcBef>
                <a:spcPct val="0"/>
              </a:spcBef>
              <a:buClrTx/>
              <a:buFontTx/>
              <a:buNone/>
            </a:pPr>
            <a:r>
              <a:rPr lang="es-ES" altLang="es-PE" sz="1800"/>
              <a:t>L     L</a:t>
            </a:r>
          </a:p>
          <a:p>
            <a:pPr eaLnBrk="1" hangingPunct="1">
              <a:spcBef>
                <a:spcPct val="0"/>
              </a:spcBef>
              <a:buClrTx/>
              <a:buFontTx/>
              <a:buNone/>
            </a:pPr>
            <a:r>
              <a:rPr lang="es-ES" altLang="es-PE" sz="1800"/>
              <a:t>U    O</a:t>
            </a:r>
          </a:p>
          <a:p>
            <a:pPr eaLnBrk="1" hangingPunct="1">
              <a:spcBef>
                <a:spcPct val="0"/>
              </a:spcBef>
              <a:buClrTx/>
              <a:buFontTx/>
              <a:buNone/>
            </a:pPr>
            <a:r>
              <a:rPr lang="es-ES" altLang="es-PE" sz="1800"/>
              <a:t>C    G</a:t>
            </a:r>
          </a:p>
          <a:p>
            <a:pPr eaLnBrk="1" hangingPunct="1">
              <a:spcBef>
                <a:spcPct val="0"/>
              </a:spcBef>
              <a:buClrTx/>
              <a:buFontTx/>
              <a:buNone/>
            </a:pPr>
            <a:r>
              <a:rPr lang="es-ES" altLang="es-PE" sz="1800"/>
              <a:t>I      I</a:t>
            </a:r>
          </a:p>
          <a:p>
            <a:pPr eaLnBrk="1" hangingPunct="1">
              <a:spcBef>
                <a:spcPct val="0"/>
              </a:spcBef>
              <a:buClrTx/>
              <a:buFontTx/>
              <a:buNone/>
            </a:pPr>
            <a:r>
              <a:rPr lang="es-ES" altLang="es-PE" sz="1800"/>
              <a:t>O    C</a:t>
            </a:r>
          </a:p>
          <a:p>
            <a:pPr eaLnBrk="1" hangingPunct="1">
              <a:spcBef>
                <a:spcPct val="0"/>
              </a:spcBef>
              <a:buClrTx/>
              <a:buFontTx/>
              <a:buNone/>
            </a:pPr>
            <a:r>
              <a:rPr lang="es-ES" altLang="es-PE" sz="1800"/>
              <a:t>N    A</a:t>
            </a:r>
          </a:p>
          <a:p>
            <a:pPr eaLnBrk="1" hangingPunct="1">
              <a:spcBef>
                <a:spcPct val="0"/>
              </a:spcBef>
              <a:buClrTx/>
              <a:buFontTx/>
              <a:buNone/>
            </a:pPr>
            <a:endParaRPr lang="es-ES" altLang="es-PE" sz="1800"/>
          </a:p>
        </p:txBody>
      </p:sp>
      <p:sp>
        <p:nvSpPr>
          <p:cNvPr id="6152" name="Line 12">
            <a:extLst>
              <a:ext uri="{FF2B5EF4-FFF2-40B4-BE49-F238E27FC236}">
                <a16:creationId xmlns:a16="http://schemas.microsoft.com/office/drawing/2014/main" id="{80300C6A-6984-4BFD-8439-59BD03661F03}"/>
              </a:ext>
            </a:extLst>
          </p:cNvPr>
          <p:cNvSpPr>
            <a:spLocks noChangeShapeType="1"/>
          </p:cNvSpPr>
          <p:nvPr/>
        </p:nvSpPr>
        <p:spPr bwMode="auto">
          <a:xfrm>
            <a:off x="3419475" y="2060575"/>
            <a:ext cx="35290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6153" name="Line 13">
            <a:extLst>
              <a:ext uri="{FF2B5EF4-FFF2-40B4-BE49-F238E27FC236}">
                <a16:creationId xmlns:a16="http://schemas.microsoft.com/office/drawing/2014/main" id="{E2D51B18-C4A2-4E56-BAA9-0691CA0A262D}"/>
              </a:ext>
            </a:extLst>
          </p:cNvPr>
          <p:cNvSpPr>
            <a:spLocks noChangeShapeType="1"/>
          </p:cNvSpPr>
          <p:nvPr/>
        </p:nvSpPr>
        <p:spPr bwMode="auto">
          <a:xfrm>
            <a:off x="3419475" y="5013325"/>
            <a:ext cx="35290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6154" name="Line 14">
            <a:extLst>
              <a:ext uri="{FF2B5EF4-FFF2-40B4-BE49-F238E27FC236}">
                <a16:creationId xmlns:a16="http://schemas.microsoft.com/office/drawing/2014/main" id="{53669AEB-661B-42F4-96F9-09829007161F}"/>
              </a:ext>
            </a:extLst>
          </p:cNvPr>
          <p:cNvSpPr>
            <a:spLocks noChangeShapeType="1"/>
          </p:cNvSpPr>
          <p:nvPr/>
        </p:nvSpPr>
        <p:spPr bwMode="auto">
          <a:xfrm>
            <a:off x="4284663" y="3500438"/>
            <a:ext cx="15128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6155" name="Rectangle 15">
            <a:extLst>
              <a:ext uri="{FF2B5EF4-FFF2-40B4-BE49-F238E27FC236}">
                <a16:creationId xmlns:a16="http://schemas.microsoft.com/office/drawing/2014/main" id="{12DEBBA3-2BDD-4677-9502-5A76ABB091EC}"/>
              </a:ext>
            </a:extLst>
          </p:cNvPr>
          <p:cNvSpPr>
            <a:spLocks noChangeArrowheads="1"/>
          </p:cNvSpPr>
          <p:nvPr/>
        </p:nvSpPr>
        <p:spPr bwMode="auto">
          <a:xfrm>
            <a:off x="4284663" y="2205038"/>
            <a:ext cx="1584325" cy="863600"/>
          </a:xfrm>
          <a:prstGeom prst="rect">
            <a:avLst/>
          </a:prstGeom>
          <a:solidFill>
            <a:schemeClr val="accent1">
              <a:alpha val="0"/>
            </a:schemeClr>
          </a:solidFill>
          <a:ln w="9525">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s-ES" altLang="es-PE" sz="1800"/>
              <a:t>Aparece al vida:</a:t>
            </a:r>
          </a:p>
          <a:p>
            <a:pPr algn="ctr" eaLnBrk="1" hangingPunct="1">
              <a:spcBef>
                <a:spcPct val="0"/>
              </a:spcBef>
              <a:buClrTx/>
              <a:buFontTx/>
              <a:buNone/>
            </a:pPr>
            <a:r>
              <a:rPr lang="es-ES" altLang="es-PE" sz="1800"/>
              <a:t>1,500’000,000</a:t>
            </a:r>
          </a:p>
          <a:p>
            <a:pPr algn="ctr" eaLnBrk="1" hangingPunct="1">
              <a:spcBef>
                <a:spcPct val="0"/>
              </a:spcBef>
              <a:buClrTx/>
              <a:buFontTx/>
              <a:buNone/>
            </a:pPr>
            <a:r>
              <a:rPr lang="es-ES" altLang="es-PE" sz="1800"/>
              <a:t>años</a:t>
            </a:r>
          </a:p>
        </p:txBody>
      </p:sp>
      <p:sp>
        <p:nvSpPr>
          <p:cNvPr id="6156" name="Rectangle 17">
            <a:extLst>
              <a:ext uri="{FF2B5EF4-FFF2-40B4-BE49-F238E27FC236}">
                <a16:creationId xmlns:a16="http://schemas.microsoft.com/office/drawing/2014/main" id="{6DC2AF30-1318-417F-9D33-BDC2B5C6825B}"/>
              </a:ext>
            </a:extLst>
          </p:cNvPr>
          <p:cNvSpPr>
            <a:spLocks noChangeArrowheads="1"/>
          </p:cNvSpPr>
          <p:nvPr/>
        </p:nvSpPr>
        <p:spPr bwMode="auto">
          <a:xfrm>
            <a:off x="4284663" y="3716338"/>
            <a:ext cx="1727200" cy="1081087"/>
          </a:xfrm>
          <a:prstGeom prst="rect">
            <a:avLst/>
          </a:prstGeom>
          <a:solidFill>
            <a:schemeClr val="accent1">
              <a:alpha val="0"/>
            </a:schemeClr>
          </a:solidFill>
          <a:ln w="9525">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s-ES" altLang="es-PE" sz="1600"/>
              <a:t>Aparece el </a:t>
            </a:r>
          </a:p>
          <a:p>
            <a:pPr algn="ctr" eaLnBrk="1" hangingPunct="1">
              <a:spcBef>
                <a:spcPct val="0"/>
              </a:spcBef>
              <a:buClrTx/>
              <a:buFontTx/>
              <a:buNone/>
            </a:pPr>
            <a:r>
              <a:rPr lang="es-ES" altLang="es-PE" sz="1600"/>
              <a:t>Homínido</a:t>
            </a:r>
          </a:p>
          <a:p>
            <a:pPr algn="ctr" eaLnBrk="1" hangingPunct="1">
              <a:spcBef>
                <a:spcPct val="0"/>
              </a:spcBef>
              <a:buClrTx/>
              <a:buFontTx/>
              <a:buNone/>
            </a:pPr>
            <a:r>
              <a:rPr lang="es-ES" altLang="es-PE" sz="1600"/>
              <a:t>5-15 millones de</a:t>
            </a:r>
          </a:p>
          <a:p>
            <a:pPr algn="ctr" eaLnBrk="1" hangingPunct="1">
              <a:spcBef>
                <a:spcPct val="0"/>
              </a:spcBef>
              <a:buClrTx/>
              <a:buFontTx/>
              <a:buNone/>
            </a:pPr>
            <a:r>
              <a:rPr lang="es-ES" altLang="es-PE" sz="1600"/>
              <a:t> años</a:t>
            </a:r>
          </a:p>
        </p:txBody>
      </p:sp>
      <p:sp>
        <p:nvSpPr>
          <p:cNvPr id="6157" name="Rectangle 18">
            <a:extLst>
              <a:ext uri="{FF2B5EF4-FFF2-40B4-BE49-F238E27FC236}">
                <a16:creationId xmlns:a16="http://schemas.microsoft.com/office/drawing/2014/main" id="{BED1CA1C-1C0F-4805-A6D3-166D2018854E}"/>
              </a:ext>
            </a:extLst>
          </p:cNvPr>
          <p:cNvSpPr>
            <a:spLocks noChangeArrowheads="1"/>
          </p:cNvSpPr>
          <p:nvPr/>
        </p:nvSpPr>
        <p:spPr bwMode="auto">
          <a:xfrm>
            <a:off x="5940425" y="2205038"/>
            <a:ext cx="863600" cy="2663825"/>
          </a:xfrm>
          <a:prstGeom prst="rect">
            <a:avLst/>
          </a:prstGeom>
          <a:solidFill>
            <a:schemeClr val="accent1">
              <a:alpha val="0"/>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s-ES" altLang="es-PE" sz="1800"/>
              <a:t>E     R</a:t>
            </a:r>
          </a:p>
          <a:p>
            <a:pPr eaLnBrk="1" hangingPunct="1">
              <a:spcBef>
                <a:spcPct val="0"/>
              </a:spcBef>
              <a:buClrTx/>
              <a:buFontTx/>
              <a:buNone/>
            </a:pPr>
            <a:r>
              <a:rPr lang="es-ES" altLang="es-PE" sz="1800"/>
              <a:t>V     A</a:t>
            </a:r>
          </a:p>
          <a:p>
            <a:pPr eaLnBrk="1" hangingPunct="1">
              <a:spcBef>
                <a:spcPct val="0"/>
              </a:spcBef>
              <a:buClrTx/>
              <a:buFontTx/>
              <a:buNone/>
            </a:pPr>
            <a:r>
              <a:rPr lang="es-ES" altLang="es-PE" sz="1800"/>
              <a:t>O    C</a:t>
            </a:r>
          </a:p>
          <a:p>
            <a:pPr eaLnBrk="1" hangingPunct="1">
              <a:spcBef>
                <a:spcPct val="0"/>
              </a:spcBef>
              <a:buClrTx/>
              <a:buFontTx/>
              <a:buNone/>
            </a:pPr>
            <a:r>
              <a:rPr lang="es-ES" altLang="es-PE" sz="1800"/>
              <a:t>L      I  </a:t>
            </a:r>
          </a:p>
          <a:p>
            <a:pPr eaLnBrk="1" hangingPunct="1">
              <a:spcBef>
                <a:spcPct val="0"/>
              </a:spcBef>
              <a:buClrTx/>
              <a:buFontTx/>
              <a:buNone/>
            </a:pPr>
            <a:r>
              <a:rPr lang="es-ES" altLang="es-PE" sz="1800"/>
              <a:t>U     O</a:t>
            </a:r>
          </a:p>
          <a:p>
            <a:pPr eaLnBrk="1" hangingPunct="1">
              <a:spcBef>
                <a:spcPct val="0"/>
              </a:spcBef>
              <a:buClrTx/>
              <a:buFontTx/>
              <a:buNone/>
            </a:pPr>
            <a:r>
              <a:rPr lang="es-ES" altLang="es-PE" sz="1800"/>
              <a:t>C     N</a:t>
            </a:r>
          </a:p>
          <a:p>
            <a:pPr eaLnBrk="1" hangingPunct="1">
              <a:spcBef>
                <a:spcPct val="0"/>
              </a:spcBef>
              <a:buClrTx/>
              <a:buFontTx/>
              <a:buNone/>
            </a:pPr>
            <a:r>
              <a:rPr lang="es-ES" altLang="es-PE" sz="1800"/>
              <a:t>I       A</a:t>
            </a:r>
          </a:p>
          <a:p>
            <a:pPr eaLnBrk="1" hangingPunct="1">
              <a:spcBef>
                <a:spcPct val="0"/>
              </a:spcBef>
              <a:buClrTx/>
              <a:buFontTx/>
              <a:buNone/>
            </a:pPr>
            <a:r>
              <a:rPr lang="es-ES" altLang="es-PE" sz="1800"/>
              <a:t>O     L</a:t>
            </a:r>
          </a:p>
          <a:p>
            <a:pPr eaLnBrk="1" hangingPunct="1">
              <a:spcBef>
                <a:spcPct val="0"/>
              </a:spcBef>
              <a:buClrTx/>
              <a:buFontTx/>
              <a:buNone/>
            </a:pPr>
            <a:r>
              <a:rPr lang="es-ES" altLang="es-PE" sz="1800"/>
              <a:t>N</a:t>
            </a:r>
          </a:p>
        </p:txBody>
      </p:sp>
      <p:sp>
        <p:nvSpPr>
          <p:cNvPr id="6158" name="Line 19">
            <a:extLst>
              <a:ext uri="{FF2B5EF4-FFF2-40B4-BE49-F238E27FC236}">
                <a16:creationId xmlns:a16="http://schemas.microsoft.com/office/drawing/2014/main" id="{C1A859A7-CC0A-4C03-8324-7DE222CEB12A}"/>
              </a:ext>
            </a:extLst>
          </p:cNvPr>
          <p:cNvSpPr>
            <a:spLocks noChangeShapeType="1"/>
          </p:cNvSpPr>
          <p:nvPr/>
        </p:nvSpPr>
        <p:spPr bwMode="auto">
          <a:xfrm>
            <a:off x="7092950" y="3500438"/>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6159" name="Rectangle 20">
            <a:extLst>
              <a:ext uri="{FF2B5EF4-FFF2-40B4-BE49-F238E27FC236}">
                <a16:creationId xmlns:a16="http://schemas.microsoft.com/office/drawing/2014/main" id="{2B1EFB42-AC37-412A-99A3-12B79B80ECB1}"/>
              </a:ext>
            </a:extLst>
          </p:cNvPr>
          <p:cNvSpPr>
            <a:spLocks noChangeArrowheads="1"/>
          </p:cNvSpPr>
          <p:nvPr/>
        </p:nvSpPr>
        <p:spPr bwMode="auto">
          <a:xfrm>
            <a:off x="6948488" y="2420938"/>
            <a:ext cx="1152525" cy="792162"/>
          </a:xfrm>
          <a:prstGeom prst="rect">
            <a:avLst/>
          </a:prstGeom>
          <a:solidFill>
            <a:schemeClr val="accent1">
              <a:alpha val="0"/>
            </a:schemeClr>
          </a:solidFill>
          <a:ln w="9525">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s-ES" altLang="es-PE" sz="1800"/>
              <a:t>Aparece el </a:t>
            </a:r>
          </a:p>
          <a:p>
            <a:pPr algn="ctr" eaLnBrk="1" hangingPunct="1">
              <a:spcBef>
                <a:spcPct val="0"/>
              </a:spcBef>
              <a:buClrTx/>
              <a:buFontTx/>
              <a:buNone/>
            </a:pPr>
            <a:r>
              <a:rPr lang="es-ES" altLang="es-PE" sz="1800"/>
              <a:t>hombre </a:t>
            </a:r>
          </a:p>
          <a:p>
            <a:pPr algn="ctr" eaLnBrk="1" hangingPunct="1">
              <a:spcBef>
                <a:spcPct val="0"/>
              </a:spcBef>
              <a:buClrTx/>
              <a:buFontTx/>
              <a:buNone/>
            </a:pPr>
            <a:r>
              <a:rPr lang="es-ES" altLang="es-PE" sz="1800"/>
              <a:t>cuando</a:t>
            </a:r>
          </a:p>
        </p:txBody>
      </p:sp>
      <p:sp>
        <p:nvSpPr>
          <p:cNvPr id="6160" name="Rectangle 21">
            <a:extLst>
              <a:ext uri="{FF2B5EF4-FFF2-40B4-BE49-F238E27FC236}">
                <a16:creationId xmlns:a16="http://schemas.microsoft.com/office/drawing/2014/main" id="{25EE5E68-9DD4-46A9-8AC3-310460EF7C8B}"/>
              </a:ext>
            </a:extLst>
          </p:cNvPr>
          <p:cNvSpPr>
            <a:spLocks noChangeArrowheads="1"/>
          </p:cNvSpPr>
          <p:nvPr/>
        </p:nvSpPr>
        <p:spPr bwMode="auto">
          <a:xfrm>
            <a:off x="6877050" y="3716338"/>
            <a:ext cx="1481138" cy="649287"/>
          </a:xfrm>
          <a:prstGeom prst="rect">
            <a:avLst/>
          </a:prstGeom>
          <a:solidFill>
            <a:schemeClr val="accent1">
              <a:alpha val="0"/>
            </a:schemeClr>
          </a:solidFill>
          <a:ln w="9525">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s-ES" altLang="es-PE" sz="1800"/>
              <a:t>Menos 25,000</a:t>
            </a:r>
          </a:p>
          <a:p>
            <a:pPr algn="ctr" eaLnBrk="1" hangingPunct="1">
              <a:spcBef>
                <a:spcPct val="0"/>
              </a:spcBef>
              <a:buClrTx/>
              <a:buFontTx/>
              <a:buNone/>
            </a:pPr>
            <a:r>
              <a:rPr lang="es-ES" altLang="es-PE" sz="1800"/>
              <a:t>Años </a:t>
            </a:r>
          </a:p>
        </p:txBody>
      </p:sp>
      <p:sp>
        <p:nvSpPr>
          <p:cNvPr id="6161" name="Rectangle 23">
            <a:extLst>
              <a:ext uri="{FF2B5EF4-FFF2-40B4-BE49-F238E27FC236}">
                <a16:creationId xmlns:a16="http://schemas.microsoft.com/office/drawing/2014/main" id="{8E2C83ED-7DCF-4552-807A-83E7922B7B30}"/>
              </a:ext>
            </a:extLst>
          </p:cNvPr>
          <p:cNvSpPr>
            <a:spLocks noChangeArrowheads="1"/>
          </p:cNvSpPr>
          <p:nvPr/>
        </p:nvSpPr>
        <p:spPr bwMode="auto">
          <a:xfrm>
            <a:off x="395288" y="1341438"/>
            <a:ext cx="1081087" cy="431800"/>
          </a:xfrm>
          <a:prstGeom prst="rect">
            <a:avLst/>
          </a:prstGeom>
          <a:solidFill>
            <a:schemeClr val="accent1">
              <a:alpha val="0"/>
            </a:schemeClr>
          </a:solidFill>
          <a:ln w="9525">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s-ES" altLang="es-PE" sz="1800"/>
              <a:t>I ETAPA</a:t>
            </a:r>
          </a:p>
        </p:txBody>
      </p:sp>
      <p:sp>
        <p:nvSpPr>
          <p:cNvPr id="6162" name="Rectangle 24">
            <a:extLst>
              <a:ext uri="{FF2B5EF4-FFF2-40B4-BE49-F238E27FC236}">
                <a16:creationId xmlns:a16="http://schemas.microsoft.com/office/drawing/2014/main" id="{6248FDAB-BB1B-45B6-A37E-3C24A12A3593}"/>
              </a:ext>
            </a:extLst>
          </p:cNvPr>
          <p:cNvSpPr>
            <a:spLocks noChangeArrowheads="1"/>
          </p:cNvSpPr>
          <p:nvPr/>
        </p:nvSpPr>
        <p:spPr bwMode="auto">
          <a:xfrm>
            <a:off x="3132138" y="1341438"/>
            <a:ext cx="1223962" cy="360362"/>
          </a:xfrm>
          <a:prstGeom prst="rect">
            <a:avLst/>
          </a:prstGeom>
          <a:solidFill>
            <a:schemeClr val="accent1">
              <a:alpha val="0"/>
            </a:schemeClr>
          </a:solidFill>
          <a:ln w="9525">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s-ES" altLang="es-PE" sz="1800"/>
              <a:t>II ETAPA </a:t>
            </a:r>
          </a:p>
        </p:txBody>
      </p:sp>
      <p:sp>
        <p:nvSpPr>
          <p:cNvPr id="6163" name="Rectangle 25">
            <a:extLst>
              <a:ext uri="{FF2B5EF4-FFF2-40B4-BE49-F238E27FC236}">
                <a16:creationId xmlns:a16="http://schemas.microsoft.com/office/drawing/2014/main" id="{F511764D-E633-486C-953D-532DE4FE5971}"/>
              </a:ext>
            </a:extLst>
          </p:cNvPr>
          <p:cNvSpPr>
            <a:spLocks noChangeArrowheads="1"/>
          </p:cNvSpPr>
          <p:nvPr/>
        </p:nvSpPr>
        <p:spPr bwMode="auto">
          <a:xfrm>
            <a:off x="5148263" y="1412875"/>
            <a:ext cx="1439862" cy="287338"/>
          </a:xfrm>
          <a:prstGeom prst="rect">
            <a:avLst/>
          </a:prstGeom>
          <a:solidFill>
            <a:schemeClr val="accent1">
              <a:alpha val="0"/>
            </a:schemeClr>
          </a:solidFill>
          <a:ln w="9525">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s-ES" altLang="es-PE" sz="1800"/>
              <a:t>III ETAPA</a:t>
            </a:r>
          </a:p>
        </p:txBody>
      </p:sp>
      <p:sp>
        <p:nvSpPr>
          <p:cNvPr id="6164" name="Rectangle 26">
            <a:extLst>
              <a:ext uri="{FF2B5EF4-FFF2-40B4-BE49-F238E27FC236}">
                <a16:creationId xmlns:a16="http://schemas.microsoft.com/office/drawing/2014/main" id="{C46DB237-68FD-45F8-B001-6C37516D2293}"/>
              </a:ext>
            </a:extLst>
          </p:cNvPr>
          <p:cNvSpPr>
            <a:spLocks noChangeArrowheads="1"/>
          </p:cNvSpPr>
          <p:nvPr/>
        </p:nvSpPr>
        <p:spPr bwMode="auto">
          <a:xfrm>
            <a:off x="755650" y="404813"/>
            <a:ext cx="5688013" cy="647700"/>
          </a:xfrm>
          <a:prstGeom prst="rect">
            <a:avLst/>
          </a:prstGeom>
          <a:solidFill>
            <a:schemeClr val="accent1">
              <a:alpha val="0"/>
            </a:schemeClr>
          </a:solidFill>
          <a:ln w="9525">
            <a:solidFill>
              <a:schemeClr val="bg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s-ES" altLang="es-PE" sz="2800">
                <a:solidFill>
                  <a:schemeClr val="tx2"/>
                </a:solidFill>
              </a:rPr>
              <a:t>LAS ETAPAS DE LA EVOLUCIÓN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a:extLst>
              <a:ext uri="{FF2B5EF4-FFF2-40B4-BE49-F238E27FC236}">
                <a16:creationId xmlns:a16="http://schemas.microsoft.com/office/drawing/2014/main" id="{C90EB8E9-6B86-426A-BE7E-7427FF26EB8C}"/>
              </a:ext>
            </a:extLst>
          </p:cNvPr>
          <p:cNvSpPr>
            <a:spLocks noGrp="1" noRot="1" noChangeArrowheads="1"/>
          </p:cNvSpPr>
          <p:nvPr>
            <p:ph type="body" idx="1"/>
          </p:nvPr>
        </p:nvSpPr>
        <p:spPr>
          <a:xfrm>
            <a:off x="457200" y="549275"/>
            <a:ext cx="8229600" cy="5576888"/>
          </a:xfrm>
        </p:spPr>
        <p:txBody>
          <a:bodyPr/>
          <a:lstStyle/>
          <a:p>
            <a:pPr marL="609600" indent="-609600" eaLnBrk="1" hangingPunct="1">
              <a:lnSpc>
                <a:spcPct val="90000"/>
              </a:lnSpc>
              <a:buFont typeface="Wingdings" panose="05000000000000000000" pitchFamily="2" charset="2"/>
              <a:buNone/>
              <a:defRPr/>
            </a:pPr>
            <a:r>
              <a:rPr lang="es-ES" sz="2400" b="1"/>
              <a:t>b)    El método histórico.</a:t>
            </a:r>
            <a:endParaRPr lang="es-ES" sz="2400"/>
          </a:p>
          <a:p>
            <a:pPr marL="609600" indent="-609600" eaLnBrk="1" hangingPunct="1">
              <a:lnSpc>
                <a:spcPct val="90000"/>
              </a:lnSpc>
              <a:defRPr/>
            </a:pPr>
            <a:r>
              <a:rPr lang="es-ES" sz="2400"/>
              <a:t>Presupone un estudio detallado de las experiencias pasadas procurando no tergiversar los hechos, y condiciones reales de la época. Reúne, examina, selecciona, verifica y clasifica los hechos de acuerdo con normas específicas para interpretarlo de manera adecuada, procurando no tergiversar los hechos y condiciones reales de la época, sin olvidar el presente.</a:t>
            </a:r>
          </a:p>
          <a:p>
            <a:pPr marL="609600" indent="-609600" eaLnBrk="1" hangingPunct="1">
              <a:lnSpc>
                <a:spcPct val="90000"/>
              </a:lnSpc>
              <a:buFont typeface="Wingdings" panose="05000000000000000000" pitchFamily="2" charset="2"/>
              <a:buNone/>
              <a:defRPr/>
            </a:pPr>
            <a:r>
              <a:rPr lang="es-ES" sz="2400"/>
              <a:t> </a:t>
            </a:r>
            <a:endParaRPr lang="es-ES" sz="2400" b="1"/>
          </a:p>
          <a:p>
            <a:pPr marL="609600" indent="-609600" eaLnBrk="1" hangingPunct="1">
              <a:lnSpc>
                <a:spcPct val="90000"/>
              </a:lnSpc>
              <a:buFont typeface="Wingdings" panose="05000000000000000000" pitchFamily="2" charset="2"/>
              <a:buNone/>
              <a:defRPr/>
            </a:pPr>
            <a:r>
              <a:rPr lang="es-ES" sz="2400" b="1"/>
              <a:t>c)    El método inductivo.</a:t>
            </a:r>
            <a:endParaRPr lang="es-ES" sz="2400"/>
          </a:p>
          <a:p>
            <a:pPr marL="609600" indent="-609600" eaLnBrk="1" hangingPunct="1">
              <a:lnSpc>
                <a:spcPct val="90000"/>
              </a:lnSpc>
              <a:buFont typeface="Wingdings" panose="05000000000000000000" pitchFamily="2" charset="2"/>
              <a:buNone/>
              <a:defRPr/>
            </a:pPr>
            <a:r>
              <a:rPr lang="es-ES" sz="2400"/>
              <a:t>       Es aquel que establece proposiciones de carácter general inferidas de la observación y el estudio analítico de hechos y fenómenos particulares. La inducción permite obtener conocimientos generales a partir de hechos particulares.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a:extLst>
              <a:ext uri="{FF2B5EF4-FFF2-40B4-BE49-F238E27FC236}">
                <a16:creationId xmlns:a16="http://schemas.microsoft.com/office/drawing/2014/main" id="{5A08D9AD-C6C2-45A2-915A-214F551763FB}"/>
              </a:ext>
            </a:extLst>
          </p:cNvPr>
          <p:cNvSpPr>
            <a:spLocks noGrp="1" noRot="1" noChangeArrowheads="1"/>
          </p:cNvSpPr>
          <p:nvPr>
            <p:ph type="body" idx="1"/>
          </p:nvPr>
        </p:nvSpPr>
        <p:spPr>
          <a:xfrm>
            <a:off x="457200" y="404813"/>
            <a:ext cx="8229600" cy="5832475"/>
          </a:xfrm>
        </p:spPr>
        <p:txBody>
          <a:bodyPr/>
          <a:lstStyle/>
          <a:p>
            <a:pPr marL="609600" indent="-609600" algn="just" eaLnBrk="1" hangingPunct="1">
              <a:lnSpc>
                <a:spcPct val="90000"/>
              </a:lnSpc>
              <a:buFont typeface="Wingdings" panose="05000000000000000000" pitchFamily="2" charset="2"/>
              <a:buNone/>
              <a:defRPr/>
            </a:pPr>
            <a:r>
              <a:rPr lang="es-ES" sz="2400" b="1" dirty="0"/>
              <a:t>d)   El método deductivo</a:t>
            </a:r>
            <a:r>
              <a:rPr lang="es-ES" sz="2400" dirty="0"/>
              <a:t>.</a:t>
            </a:r>
          </a:p>
          <a:p>
            <a:pPr marL="609600" indent="-609600" algn="just" eaLnBrk="1" hangingPunct="1">
              <a:lnSpc>
                <a:spcPct val="90000"/>
              </a:lnSpc>
              <a:buFont typeface="Wingdings" panose="05000000000000000000" pitchFamily="2" charset="2"/>
              <a:buNone/>
              <a:defRPr/>
            </a:pPr>
            <a:r>
              <a:rPr lang="es-ES" sz="2400" dirty="0"/>
              <a:t>       Es un proceso lógico que consiste en inferir una conclusión particular a partir de premisas generales: Parte de verdades generalmente aceptadas para concluir en casos particulares.</a:t>
            </a:r>
          </a:p>
          <a:p>
            <a:pPr marL="609600" indent="-609600" algn="just" eaLnBrk="1" hangingPunct="1">
              <a:lnSpc>
                <a:spcPct val="90000"/>
              </a:lnSpc>
              <a:buFont typeface="Wingdings" panose="05000000000000000000" pitchFamily="2" charset="2"/>
              <a:buNone/>
              <a:defRPr/>
            </a:pPr>
            <a:endParaRPr lang="es-ES" sz="2400" b="1" dirty="0"/>
          </a:p>
          <a:p>
            <a:pPr marL="609600" indent="-609600" algn="just" eaLnBrk="1" hangingPunct="1">
              <a:lnSpc>
                <a:spcPct val="90000"/>
              </a:lnSpc>
              <a:buFont typeface="Wingdings" panose="05000000000000000000" pitchFamily="2" charset="2"/>
              <a:buNone/>
              <a:defRPr/>
            </a:pPr>
            <a:r>
              <a:rPr lang="es-ES" sz="2400" b="1" dirty="0"/>
              <a:t>e)   El método analítico.</a:t>
            </a:r>
            <a:endParaRPr lang="es-ES" sz="2400" dirty="0"/>
          </a:p>
          <a:p>
            <a:pPr marL="609600" indent="-609600" algn="just" eaLnBrk="1" hangingPunct="1">
              <a:lnSpc>
                <a:spcPct val="90000"/>
              </a:lnSpc>
              <a:buFont typeface="Wingdings" panose="05000000000000000000" pitchFamily="2" charset="2"/>
              <a:buNone/>
              <a:defRPr/>
            </a:pPr>
            <a:r>
              <a:rPr lang="es-ES" sz="2400" dirty="0"/>
              <a:t>       Es un proceso mental que consiste esencialmente en separar las partes las partes de un todo (objeto de conocimiento, con una doble mentalidad: </a:t>
            </a:r>
          </a:p>
          <a:p>
            <a:pPr algn="just" eaLnBrk="1" hangingPunct="1">
              <a:lnSpc>
                <a:spcPct val="90000"/>
              </a:lnSpc>
              <a:buFont typeface="Wingdings" panose="05000000000000000000" pitchFamily="2" charset="2"/>
              <a:buChar char="Ø"/>
              <a:defRPr/>
            </a:pPr>
            <a:r>
              <a:rPr lang="es-ES" sz="2400" dirty="0"/>
              <a:t>para advertir la estructura del objeto discriminando sus elementos componentes y, </a:t>
            </a:r>
          </a:p>
          <a:p>
            <a:pPr algn="just" eaLnBrk="1" hangingPunct="1">
              <a:lnSpc>
                <a:spcPct val="90000"/>
              </a:lnSpc>
              <a:buFont typeface="Wingdings" panose="05000000000000000000" pitchFamily="2" charset="2"/>
              <a:buChar char="Ø"/>
              <a:defRPr/>
            </a:pPr>
            <a:endParaRPr lang="es-ES" sz="2400" dirty="0"/>
          </a:p>
          <a:p>
            <a:pPr algn="just" eaLnBrk="1" hangingPunct="1">
              <a:lnSpc>
                <a:spcPct val="90000"/>
              </a:lnSpc>
              <a:buFont typeface="Wingdings" panose="05000000000000000000" pitchFamily="2" charset="2"/>
              <a:buChar char="Ø"/>
              <a:defRPr/>
            </a:pPr>
            <a:r>
              <a:rPr lang="es-ES" sz="2400" dirty="0"/>
              <a:t>para descubrir las relaciones que puedan existir tanto entre los diversos elementos entre sí, como entre cada elemento particular y el conjunto estructural total.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a:extLst>
              <a:ext uri="{FF2B5EF4-FFF2-40B4-BE49-F238E27FC236}">
                <a16:creationId xmlns:a16="http://schemas.microsoft.com/office/drawing/2014/main" id="{E02CFC9B-56ED-4118-8033-5D7873AC04CE}"/>
              </a:ext>
            </a:extLst>
          </p:cNvPr>
          <p:cNvSpPr>
            <a:spLocks noGrp="1" noRot="1" noChangeArrowheads="1"/>
          </p:cNvSpPr>
          <p:nvPr>
            <p:ph type="body" idx="1"/>
          </p:nvPr>
        </p:nvSpPr>
        <p:spPr>
          <a:xfrm>
            <a:off x="457200" y="549275"/>
            <a:ext cx="8229600" cy="5576888"/>
          </a:xfrm>
        </p:spPr>
        <p:txBody>
          <a:bodyPr/>
          <a:lstStyle/>
          <a:p>
            <a:pPr marL="609600" indent="-609600" eaLnBrk="1" hangingPunct="1">
              <a:lnSpc>
                <a:spcPct val="90000"/>
              </a:lnSpc>
              <a:buFont typeface="Wingdings" panose="05000000000000000000" pitchFamily="2" charset="2"/>
              <a:buNone/>
              <a:defRPr/>
            </a:pPr>
            <a:r>
              <a:rPr lang="es-ES" sz="2400" b="1"/>
              <a:t>f)     El método sintético.</a:t>
            </a:r>
            <a:endParaRPr lang="es-ES" sz="2400"/>
          </a:p>
          <a:p>
            <a:pPr marL="609600" indent="-609600" eaLnBrk="1" hangingPunct="1">
              <a:lnSpc>
                <a:spcPct val="90000"/>
              </a:lnSpc>
              <a:buFont typeface="Wingdings" panose="05000000000000000000" pitchFamily="2" charset="2"/>
              <a:buNone/>
              <a:defRPr/>
            </a:pPr>
            <a:r>
              <a:rPr lang="es-ES" sz="2400"/>
              <a:t>       Es un proceso de conocimiento que procede de lo simple a lo complejo, de las causas a los efectos, de la parte al todo, de los principios a las consecuencias. Consiste en reunir las partes analizadas en el todo para examinar el fenómeno nuevamente en forma global. Es así como la síntesis se convierte en la meta final del análisis.</a:t>
            </a:r>
          </a:p>
          <a:p>
            <a:pPr marL="609600" indent="-609600" eaLnBrk="1" hangingPunct="1">
              <a:lnSpc>
                <a:spcPct val="90000"/>
              </a:lnSpc>
              <a:buFont typeface="Wingdings" panose="05000000000000000000" pitchFamily="2" charset="2"/>
              <a:buNone/>
              <a:defRPr/>
            </a:pPr>
            <a:endParaRPr lang="es-ES" sz="2400" b="1"/>
          </a:p>
          <a:p>
            <a:pPr marL="609600" indent="-609600" eaLnBrk="1" hangingPunct="1">
              <a:lnSpc>
                <a:spcPct val="90000"/>
              </a:lnSpc>
              <a:buFont typeface="Wingdings" panose="05000000000000000000" pitchFamily="2" charset="2"/>
              <a:buNone/>
              <a:defRPr/>
            </a:pPr>
            <a:r>
              <a:rPr lang="es-ES" sz="2400" b="1"/>
              <a:t>g)    El método comparativo.</a:t>
            </a:r>
          </a:p>
          <a:p>
            <a:pPr marL="609600" indent="-609600" eaLnBrk="1" hangingPunct="1">
              <a:lnSpc>
                <a:spcPct val="90000"/>
              </a:lnSpc>
              <a:buFont typeface="Wingdings" panose="05000000000000000000" pitchFamily="2" charset="2"/>
              <a:buNone/>
              <a:defRPr/>
            </a:pPr>
            <a:r>
              <a:rPr lang="es-ES" sz="2400"/>
              <a:t>       Permite conocer la totalidad de los hechos y fenómenos de la realidad estableciendo sus semejanzas y diferencias en forma comparativa. Los resultados de las comparaciones metodológicas nos llevan lógicamente a encontrar la verdad.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a:extLst>
              <a:ext uri="{FF2B5EF4-FFF2-40B4-BE49-F238E27FC236}">
                <a16:creationId xmlns:a16="http://schemas.microsoft.com/office/drawing/2014/main" id="{D8A16343-D1F8-46B2-BA32-D96E3A114BE7}"/>
              </a:ext>
            </a:extLst>
          </p:cNvPr>
          <p:cNvSpPr>
            <a:spLocks noGrp="1" noRot="1" noChangeArrowheads="1"/>
          </p:cNvSpPr>
          <p:nvPr>
            <p:ph type="body" idx="1"/>
          </p:nvPr>
        </p:nvSpPr>
        <p:spPr>
          <a:xfrm>
            <a:off x="457200" y="404813"/>
            <a:ext cx="8229600" cy="5721350"/>
          </a:xfrm>
        </p:spPr>
        <p:txBody>
          <a:bodyPr/>
          <a:lstStyle/>
          <a:p>
            <a:pPr marL="609600" indent="-609600" eaLnBrk="1" hangingPunct="1">
              <a:lnSpc>
                <a:spcPct val="90000"/>
              </a:lnSpc>
              <a:buFont typeface="Wingdings" panose="05000000000000000000" pitchFamily="2" charset="2"/>
              <a:buNone/>
              <a:defRPr/>
            </a:pPr>
            <a:r>
              <a:rPr lang="es-ES" sz="2800" b="1"/>
              <a:t>B)  Particulares.</a:t>
            </a:r>
            <a:endParaRPr lang="es-ES" sz="2800"/>
          </a:p>
          <a:p>
            <a:pPr marL="609600" indent="-609600" eaLnBrk="1" hangingPunct="1">
              <a:lnSpc>
                <a:spcPct val="90000"/>
              </a:lnSpc>
              <a:buFont typeface="Wingdings" panose="05000000000000000000" pitchFamily="2" charset="2"/>
              <a:buNone/>
              <a:defRPr/>
            </a:pPr>
            <a:r>
              <a:rPr lang="es-ES" sz="2800"/>
              <a:t>      Son aquellos que cada una de las disciplinas científicas han desarrollado de acuerdo a su propia naturaleza, puesto que sólo resuelven problemas de dichas ciencias, entre éstos tenemos:</a:t>
            </a:r>
          </a:p>
          <a:p>
            <a:pPr marL="609600" indent="-609600" eaLnBrk="1" hangingPunct="1">
              <a:lnSpc>
                <a:spcPct val="90000"/>
              </a:lnSpc>
              <a:defRPr/>
            </a:pPr>
            <a:r>
              <a:rPr lang="es-ES" sz="2800"/>
              <a:t>El método matemático.</a:t>
            </a:r>
          </a:p>
          <a:p>
            <a:pPr marL="609600" indent="-609600" eaLnBrk="1" hangingPunct="1">
              <a:lnSpc>
                <a:spcPct val="90000"/>
              </a:lnSpc>
              <a:defRPr/>
            </a:pPr>
            <a:r>
              <a:rPr lang="es-ES" sz="2800"/>
              <a:t>El método químico,</a:t>
            </a:r>
          </a:p>
          <a:p>
            <a:pPr marL="609600" indent="-609600" eaLnBrk="1" hangingPunct="1">
              <a:lnSpc>
                <a:spcPct val="90000"/>
              </a:lnSpc>
              <a:defRPr/>
            </a:pPr>
            <a:r>
              <a:rPr lang="es-ES" sz="2800"/>
              <a:t>El método físico.</a:t>
            </a:r>
          </a:p>
          <a:p>
            <a:pPr marL="609600" indent="-609600" eaLnBrk="1" hangingPunct="1">
              <a:lnSpc>
                <a:spcPct val="90000"/>
              </a:lnSpc>
              <a:defRPr/>
            </a:pPr>
            <a:r>
              <a:rPr lang="es-ES" sz="2800"/>
              <a:t>El método sociométrico.</a:t>
            </a:r>
          </a:p>
          <a:p>
            <a:pPr marL="609600" indent="-609600" eaLnBrk="1" hangingPunct="1">
              <a:lnSpc>
                <a:spcPct val="90000"/>
              </a:lnSpc>
              <a:defRPr/>
            </a:pPr>
            <a:r>
              <a:rPr lang="es-ES" sz="2800"/>
              <a:t>El método estadístico.</a:t>
            </a:r>
          </a:p>
          <a:p>
            <a:pPr marL="609600" indent="-609600" eaLnBrk="1" hangingPunct="1">
              <a:lnSpc>
                <a:spcPct val="90000"/>
              </a:lnSpc>
              <a:defRPr/>
            </a:pPr>
            <a:r>
              <a:rPr lang="es-ES" sz="2800"/>
              <a:t>El método de la modelación,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a:extLst>
              <a:ext uri="{FF2B5EF4-FFF2-40B4-BE49-F238E27FC236}">
                <a16:creationId xmlns:a16="http://schemas.microsoft.com/office/drawing/2014/main" id="{AF99420B-3105-4E42-B7CB-14C0496E0D80}"/>
              </a:ext>
            </a:extLst>
          </p:cNvPr>
          <p:cNvSpPr>
            <a:spLocks noGrp="1" noRot="1" noChangeArrowheads="1"/>
          </p:cNvSpPr>
          <p:nvPr>
            <p:ph type="body" idx="1"/>
          </p:nvPr>
        </p:nvSpPr>
        <p:spPr>
          <a:xfrm>
            <a:off x="457200" y="333375"/>
            <a:ext cx="8229600" cy="5975350"/>
          </a:xfrm>
        </p:spPr>
        <p:txBody>
          <a:bodyPr/>
          <a:lstStyle/>
          <a:p>
            <a:pPr eaLnBrk="1" hangingPunct="1">
              <a:lnSpc>
                <a:spcPct val="90000"/>
              </a:lnSpc>
              <a:buFont typeface="Wingdings" panose="05000000000000000000" pitchFamily="2" charset="2"/>
              <a:buNone/>
              <a:defRPr/>
            </a:pPr>
            <a:r>
              <a:rPr lang="es-ES" sz="2800" b="1" dirty="0">
                <a:solidFill>
                  <a:schemeClr val="tx2"/>
                </a:solidFill>
              </a:rPr>
              <a:t>3.3. Modelos del método general de     </a:t>
            </a:r>
          </a:p>
          <a:p>
            <a:pPr eaLnBrk="1" hangingPunct="1">
              <a:lnSpc>
                <a:spcPct val="90000"/>
              </a:lnSpc>
              <a:buFont typeface="Wingdings" panose="05000000000000000000" pitchFamily="2" charset="2"/>
              <a:buNone/>
              <a:defRPr/>
            </a:pPr>
            <a:r>
              <a:rPr lang="es-ES" sz="2800" b="1" dirty="0">
                <a:solidFill>
                  <a:schemeClr val="tx2"/>
                </a:solidFill>
              </a:rPr>
              <a:t>        investigación científica.</a:t>
            </a:r>
          </a:p>
          <a:p>
            <a:pPr eaLnBrk="1" hangingPunct="1">
              <a:lnSpc>
                <a:spcPct val="90000"/>
              </a:lnSpc>
              <a:buFont typeface="Wingdings" panose="05000000000000000000" pitchFamily="2" charset="2"/>
              <a:buNone/>
              <a:defRPr/>
            </a:pPr>
            <a:endParaRPr lang="es-ES" sz="2800" b="1" dirty="0">
              <a:solidFill>
                <a:schemeClr val="tx2"/>
              </a:solidFill>
            </a:endParaRPr>
          </a:p>
          <a:p>
            <a:pPr eaLnBrk="1" hangingPunct="1">
              <a:lnSpc>
                <a:spcPct val="90000"/>
              </a:lnSpc>
              <a:buFont typeface="Wingdings" panose="05000000000000000000" pitchFamily="2" charset="2"/>
              <a:buNone/>
              <a:defRPr/>
            </a:pPr>
            <a:r>
              <a:rPr lang="es-ES" sz="2800" b="1" dirty="0"/>
              <a:t>A. Método científico de Mario Bunge.</a:t>
            </a:r>
            <a:endParaRPr lang="es-ES" sz="2800" dirty="0"/>
          </a:p>
          <a:p>
            <a:pPr eaLnBrk="1" hangingPunct="1">
              <a:lnSpc>
                <a:spcPct val="90000"/>
              </a:lnSpc>
              <a:buFont typeface="Wingdings" panose="05000000000000000000" pitchFamily="2" charset="2"/>
              <a:buNone/>
              <a:defRPr/>
            </a:pPr>
            <a:r>
              <a:rPr lang="es-ES" sz="2800" dirty="0"/>
              <a:t>a) Planteamiento del problema:</a:t>
            </a:r>
          </a:p>
          <a:p>
            <a:pPr eaLnBrk="1" hangingPunct="1">
              <a:lnSpc>
                <a:spcPct val="90000"/>
              </a:lnSpc>
              <a:defRPr/>
            </a:pPr>
            <a:r>
              <a:rPr lang="es-ES" sz="2800" dirty="0"/>
              <a:t>Reconocimiento de los hechos.</a:t>
            </a:r>
          </a:p>
          <a:p>
            <a:pPr eaLnBrk="1" hangingPunct="1">
              <a:lnSpc>
                <a:spcPct val="90000"/>
              </a:lnSpc>
              <a:defRPr/>
            </a:pPr>
            <a:r>
              <a:rPr lang="es-ES" sz="2800" dirty="0"/>
              <a:t>Descubrimiento del problema.</a:t>
            </a:r>
          </a:p>
          <a:p>
            <a:pPr eaLnBrk="1" hangingPunct="1">
              <a:lnSpc>
                <a:spcPct val="90000"/>
              </a:lnSpc>
              <a:defRPr/>
            </a:pPr>
            <a:r>
              <a:rPr lang="es-ES" sz="2800" dirty="0"/>
              <a:t>Formulación del problema.</a:t>
            </a:r>
          </a:p>
          <a:p>
            <a:pPr eaLnBrk="1" hangingPunct="1">
              <a:lnSpc>
                <a:spcPct val="90000"/>
              </a:lnSpc>
              <a:buFont typeface="Wingdings" panose="05000000000000000000" pitchFamily="2" charset="2"/>
              <a:buNone/>
              <a:defRPr/>
            </a:pPr>
            <a:r>
              <a:rPr lang="es-ES" sz="2800" dirty="0"/>
              <a:t>b) Construcción del modelo teórico.</a:t>
            </a:r>
          </a:p>
          <a:p>
            <a:pPr eaLnBrk="1" hangingPunct="1">
              <a:lnSpc>
                <a:spcPct val="90000"/>
              </a:lnSpc>
              <a:defRPr/>
            </a:pPr>
            <a:r>
              <a:rPr lang="es-ES" sz="2800" dirty="0"/>
              <a:t>Selección de los factores pertinentes.</a:t>
            </a:r>
          </a:p>
          <a:p>
            <a:pPr eaLnBrk="1" hangingPunct="1">
              <a:lnSpc>
                <a:spcPct val="90000"/>
              </a:lnSpc>
              <a:defRPr/>
            </a:pPr>
            <a:r>
              <a:rPr lang="es-ES" sz="2800" dirty="0"/>
              <a:t>Planteamiento de la hipótesis central.</a:t>
            </a:r>
          </a:p>
          <a:p>
            <a:pPr eaLnBrk="1" hangingPunct="1">
              <a:lnSpc>
                <a:spcPct val="90000"/>
              </a:lnSpc>
              <a:defRPr/>
            </a:pPr>
            <a:r>
              <a:rPr lang="es-ES" sz="2800" dirty="0"/>
              <a:t>Operacionalización de los indicadores de las variables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a:extLst>
              <a:ext uri="{FF2B5EF4-FFF2-40B4-BE49-F238E27FC236}">
                <a16:creationId xmlns:a16="http://schemas.microsoft.com/office/drawing/2014/main" id="{470500C4-03EB-497B-9265-BAF87CCCCD88}"/>
              </a:ext>
            </a:extLst>
          </p:cNvPr>
          <p:cNvSpPr>
            <a:spLocks noGrp="1" noRot="1" noChangeArrowheads="1"/>
          </p:cNvSpPr>
          <p:nvPr>
            <p:ph type="body" idx="1"/>
          </p:nvPr>
        </p:nvSpPr>
        <p:spPr>
          <a:xfrm>
            <a:off x="457200" y="549275"/>
            <a:ext cx="8229600" cy="5576888"/>
          </a:xfrm>
        </p:spPr>
        <p:txBody>
          <a:bodyPr/>
          <a:lstStyle/>
          <a:p>
            <a:pPr marL="609600" indent="-609600" eaLnBrk="1" hangingPunct="1">
              <a:buFont typeface="Wingdings" panose="05000000000000000000" pitchFamily="2" charset="2"/>
              <a:buNone/>
              <a:defRPr/>
            </a:pPr>
            <a:r>
              <a:rPr lang="es-ES"/>
              <a:t>c)  Deducciones de consecuencias particulares.</a:t>
            </a:r>
          </a:p>
          <a:p>
            <a:pPr marL="609600" indent="-609600" eaLnBrk="1" hangingPunct="1">
              <a:defRPr/>
            </a:pPr>
            <a:r>
              <a:rPr lang="es-ES"/>
              <a:t>Búsqueda de soportes racionales</a:t>
            </a:r>
          </a:p>
          <a:p>
            <a:pPr marL="609600" indent="-609600" eaLnBrk="1" hangingPunct="1">
              <a:defRPr/>
            </a:pPr>
            <a:r>
              <a:rPr lang="es-ES"/>
              <a:t>Búsqueda de soportes empíricos.</a:t>
            </a:r>
          </a:p>
          <a:p>
            <a:pPr marL="609600" indent="-609600" eaLnBrk="1" hangingPunct="1">
              <a:buFont typeface="Wingdings" panose="05000000000000000000" pitchFamily="2" charset="2"/>
              <a:buNone/>
              <a:defRPr/>
            </a:pPr>
            <a:r>
              <a:rPr lang="es-ES"/>
              <a:t>d)  Aplicación de la prueba.</a:t>
            </a:r>
          </a:p>
          <a:p>
            <a:pPr marL="609600" indent="-609600" eaLnBrk="1" hangingPunct="1">
              <a:defRPr/>
            </a:pPr>
            <a:r>
              <a:rPr lang="es-ES"/>
              <a:t>Diseño de la prueba.</a:t>
            </a:r>
          </a:p>
          <a:p>
            <a:pPr marL="609600" indent="-609600" eaLnBrk="1" hangingPunct="1">
              <a:defRPr/>
            </a:pPr>
            <a:r>
              <a:rPr lang="es-ES"/>
              <a:t>Aplicación de la prueba.</a:t>
            </a:r>
          </a:p>
          <a:p>
            <a:pPr marL="609600" indent="-609600" eaLnBrk="1" hangingPunct="1">
              <a:defRPr/>
            </a:pPr>
            <a:r>
              <a:rPr lang="es-ES"/>
              <a:t>Recopilación de datos.</a:t>
            </a:r>
          </a:p>
          <a:p>
            <a:pPr marL="609600" indent="-609600" eaLnBrk="1" hangingPunct="1">
              <a:defRPr/>
            </a:pPr>
            <a:r>
              <a:rPr lang="es-ES"/>
              <a:t>Inferencia de conclusiones.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a:extLst>
              <a:ext uri="{FF2B5EF4-FFF2-40B4-BE49-F238E27FC236}">
                <a16:creationId xmlns:a16="http://schemas.microsoft.com/office/drawing/2014/main" id="{2BD80EE2-C83C-4E48-8EC2-29479DBD6A70}"/>
              </a:ext>
            </a:extLst>
          </p:cNvPr>
          <p:cNvSpPr>
            <a:spLocks noGrp="1" noRot="1" noChangeArrowheads="1"/>
          </p:cNvSpPr>
          <p:nvPr>
            <p:ph type="body" idx="1"/>
          </p:nvPr>
        </p:nvSpPr>
        <p:spPr>
          <a:xfrm>
            <a:off x="457200" y="765175"/>
            <a:ext cx="8229600" cy="5360988"/>
          </a:xfrm>
        </p:spPr>
        <p:txBody>
          <a:bodyPr/>
          <a:lstStyle/>
          <a:p>
            <a:pPr marL="609600" indent="-609600" eaLnBrk="1" hangingPunct="1">
              <a:buFont typeface="Wingdings" panose="05000000000000000000" pitchFamily="2" charset="2"/>
              <a:buNone/>
              <a:defRPr/>
            </a:pPr>
            <a:r>
              <a:rPr lang="es-ES"/>
              <a:t>e)  Introducción de las conclusiones en la teoría.</a:t>
            </a:r>
          </a:p>
          <a:p>
            <a:pPr marL="609600" indent="-609600" eaLnBrk="1" hangingPunct="1">
              <a:defRPr/>
            </a:pPr>
            <a:r>
              <a:rPr lang="es-ES"/>
              <a:t>Confrontación de las conclusiones con las predicciones.</a:t>
            </a:r>
          </a:p>
          <a:p>
            <a:pPr marL="609600" indent="-609600" eaLnBrk="1" hangingPunct="1">
              <a:defRPr/>
            </a:pPr>
            <a:r>
              <a:rPr lang="es-ES"/>
              <a:t>Reajuste del modelo.</a:t>
            </a:r>
          </a:p>
          <a:p>
            <a:pPr marL="609600" indent="-609600" eaLnBrk="1" hangingPunct="1">
              <a:defRPr/>
            </a:pPr>
            <a:r>
              <a:rPr lang="es-ES"/>
              <a:t>Sugerencia para trabajos posteriores.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a:extLst>
              <a:ext uri="{FF2B5EF4-FFF2-40B4-BE49-F238E27FC236}">
                <a16:creationId xmlns:a16="http://schemas.microsoft.com/office/drawing/2014/main" id="{C7F0F5F3-8A26-424A-9145-70225BDCA3E6}"/>
              </a:ext>
            </a:extLst>
          </p:cNvPr>
          <p:cNvSpPr>
            <a:spLocks noGrp="1" noRot="1" noChangeArrowheads="1"/>
          </p:cNvSpPr>
          <p:nvPr>
            <p:ph type="body" idx="1"/>
          </p:nvPr>
        </p:nvSpPr>
        <p:spPr>
          <a:xfrm>
            <a:off x="457200" y="620713"/>
            <a:ext cx="8229600" cy="5505450"/>
          </a:xfrm>
        </p:spPr>
        <p:txBody>
          <a:bodyPr/>
          <a:lstStyle/>
          <a:p>
            <a:pPr marL="609600" indent="-609600" eaLnBrk="1" hangingPunct="1">
              <a:buFont typeface="Wingdings" panose="05000000000000000000" pitchFamily="2" charset="2"/>
              <a:buNone/>
              <a:defRPr/>
            </a:pPr>
            <a:r>
              <a:rPr lang="es-ES" sz="2800" b="1"/>
              <a:t>B) Método de investigación de Arias Galicia.</a:t>
            </a:r>
            <a:endParaRPr lang="es-ES" sz="2800"/>
          </a:p>
          <a:p>
            <a:pPr marL="609600" indent="-609600" eaLnBrk="1" hangingPunct="1">
              <a:buFont typeface="Wingdings" panose="05000000000000000000" pitchFamily="2" charset="2"/>
              <a:buNone/>
              <a:defRPr/>
            </a:pPr>
            <a:r>
              <a:rPr lang="es-ES" sz="2800"/>
              <a:t>     </a:t>
            </a:r>
          </a:p>
          <a:p>
            <a:pPr marL="609600" indent="-609600" eaLnBrk="1" hangingPunct="1">
              <a:buFont typeface="Wingdings" panose="05000000000000000000" pitchFamily="2" charset="2"/>
              <a:buNone/>
              <a:defRPr/>
            </a:pPr>
            <a:r>
              <a:rPr lang="es-ES" sz="2800"/>
              <a:t>     Primera etapa: planteamiento del problema:</a:t>
            </a:r>
          </a:p>
          <a:p>
            <a:pPr marL="609600" indent="-609600" eaLnBrk="1" hangingPunct="1">
              <a:defRPr/>
            </a:pPr>
            <a:r>
              <a:rPr lang="es-ES" sz="2800"/>
              <a:t>¿Qué se necesita saber?</a:t>
            </a:r>
          </a:p>
          <a:p>
            <a:pPr marL="609600" indent="-609600" eaLnBrk="1" hangingPunct="1">
              <a:buFont typeface="Wingdings" panose="05000000000000000000" pitchFamily="2" charset="2"/>
              <a:buNone/>
              <a:defRPr/>
            </a:pPr>
            <a:endParaRPr lang="es-ES" sz="2800"/>
          </a:p>
          <a:p>
            <a:pPr marL="609600" indent="-609600" eaLnBrk="1" hangingPunct="1">
              <a:buFont typeface="Wingdings" panose="05000000000000000000" pitchFamily="2" charset="2"/>
              <a:buNone/>
              <a:defRPr/>
            </a:pPr>
            <a:r>
              <a:rPr lang="es-ES" sz="2800"/>
              <a:t>      Segunda etapa: planeación:</a:t>
            </a:r>
          </a:p>
          <a:p>
            <a:pPr marL="609600" indent="-609600" eaLnBrk="1" hangingPunct="1">
              <a:buFont typeface="Wingdings" panose="05000000000000000000" pitchFamily="2" charset="2"/>
              <a:buNone/>
              <a:defRPr/>
            </a:pPr>
            <a:endParaRPr lang="es-ES" sz="2800"/>
          </a:p>
          <a:p>
            <a:pPr marL="609600" indent="-609600" eaLnBrk="1" hangingPunct="1">
              <a:defRPr/>
            </a:pPr>
            <a:r>
              <a:rPr lang="es-ES" sz="2800"/>
              <a:t>¿Qué recursos se requieren?</a:t>
            </a:r>
          </a:p>
          <a:p>
            <a:pPr marL="609600" indent="-609600" eaLnBrk="1" hangingPunct="1">
              <a:defRPr/>
            </a:pPr>
            <a:r>
              <a:rPr lang="es-ES" sz="2800"/>
              <a:t>¿Qué actividades deben desarrollarse?</a:t>
            </a:r>
          </a:p>
          <a:p>
            <a:pPr marL="609600" indent="-609600" eaLnBrk="1" hangingPunct="1">
              <a:buFont typeface="Wingdings" panose="05000000000000000000" pitchFamily="2" charset="2"/>
              <a:buNone/>
              <a:defRPr/>
            </a:pPr>
            <a:r>
              <a:rPr lang="es-ES" sz="280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a:extLst>
              <a:ext uri="{FF2B5EF4-FFF2-40B4-BE49-F238E27FC236}">
                <a16:creationId xmlns:a16="http://schemas.microsoft.com/office/drawing/2014/main" id="{D409FE79-7325-4C0B-ADA1-21F2691EA1C6}"/>
              </a:ext>
            </a:extLst>
          </p:cNvPr>
          <p:cNvSpPr>
            <a:spLocks noGrp="1" noRot="1" noChangeArrowheads="1"/>
          </p:cNvSpPr>
          <p:nvPr>
            <p:ph type="body" idx="1"/>
          </p:nvPr>
        </p:nvSpPr>
        <p:spPr>
          <a:xfrm>
            <a:off x="457200" y="476250"/>
            <a:ext cx="8229600" cy="5649913"/>
          </a:xfrm>
        </p:spPr>
        <p:txBody>
          <a:bodyPr/>
          <a:lstStyle/>
          <a:p>
            <a:pPr eaLnBrk="1" hangingPunct="1">
              <a:buFont typeface="Wingdings" panose="05000000000000000000" pitchFamily="2" charset="2"/>
              <a:buNone/>
              <a:defRPr/>
            </a:pPr>
            <a:r>
              <a:rPr lang="es-ES"/>
              <a:t>  Tercera etapa: recopilación de la  información:</a:t>
            </a:r>
          </a:p>
          <a:p>
            <a:pPr eaLnBrk="1" hangingPunct="1">
              <a:defRPr/>
            </a:pPr>
            <a:r>
              <a:rPr lang="es-ES"/>
              <a:t>¿Cómo se obtienen los datos?</a:t>
            </a:r>
          </a:p>
          <a:p>
            <a:pPr eaLnBrk="1" hangingPunct="1">
              <a:defRPr/>
            </a:pPr>
            <a:r>
              <a:rPr lang="es-ES"/>
              <a:t>¿Con qué?</a:t>
            </a:r>
          </a:p>
          <a:p>
            <a:pPr eaLnBrk="1" hangingPunct="1">
              <a:buFont typeface="Wingdings" panose="05000000000000000000" pitchFamily="2" charset="2"/>
              <a:buNone/>
              <a:defRPr/>
            </a:pPr>
            <a:r>
              <a:rPr lang="es-ES"/>
              <a:t>  Cuarta etapa: procesamiento de datos</a:t>
            </a:r>
          </a:p>
          <a:p>
            <a:pPr eaLnBrk="1" hangingPunct="1">
              <a:buFont typeface="Wingdings" panose="05000000000000000000" pitchFamily="2" charset="2"/>
              <a:buNone/>
              <a:defRPr/>
            </a:pPr>
            <a:endParaRPr lang="es-ES"/>
          </a:p>
          <a:p>
            <a:pPr eaLnBrk="1" hangingPunct="1">
              <a:buFont typeface="Wingdings" panose="05000000000000000000" pitchFamily="2" charset="2"/>
              <a:buNone/>
              <a:defRPr/>
            </a:pPr>
            <a:r>
              <a:rPr lang="es-ES"/>
              <a:t>  Quinta etapa: explicación e interpretación.</a:t>
            </a:r>
          </a:p>
          <a:p>
            <a:pPr eaLnBrk="1" hangingPunct="1">
              <a:buFont typeface="Wingdings" panose="05000000000000000000" pitchFamily="2" charset="2"/>
              <a:buNone/>
              <a:defRPr/>
            </a:pPr>
            <a:endParaRPr lang="es-ES"/>
          </a:p>
          <a:p>
            <a:pPr eaLnBrk="1" hangingPunct="1">
              <a:buFont typeface="Wingdings" panose="05000000000000000000" pitchFamily="2" charset="2"/>
              <a:buNone/>
              <a:defRPr/>
            </a:pPr>
            <a:r>
              <a:rPr lang="es-ES"/>
              <a:t>  Sexta etapa: comunicación de resultados y solución de un problema.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a:extLst>
              <a:ext uri="{FF2B5EF4-FFF2-40B4-BE49-F238E27FC236}">
                <a16:creationId xmlns:a16="http://schemas.microsoft.com/office/drawing/2014/main" id="{2578FF1D-C5BB-4B1E-8C59-2FCAEF771DA0}"/>
              </a:ext>
            </a:extLst>
          </p:cNvPr>
          <p:cNvSpPr>
            <a:spLocks noGrp="1" noRot="1" noChangeArrowheads="1"/>
          </p:cNvSpPr>
          <p:nvPr>
            <p:ph type="body" idx="1"/>
          </p:nvPr>
        </p:nvSpPr>
        <p:spPr>
          <a:xfrm>
            <a:off x="457200" y="549275"/>
            <a:ext cx="8229600" cy="5576888"/>
          </a:xfrm>
        </p:spPr>
        <p:txBody>
          <a:bodyPr/>
          <a:lstStyle/>
          <a:p>
            <a:pPr marL="609600" indent="-609600" eaLnBrk="1" hangingPunct="1">
              <a:lnSpc>
                <a:spcPct val="90000"/>
              </a:lnSpc>
              <a:buFont typeface="Wingdings" panose="05000000000000000000" pitchFamily="2" charset="2"/>
              <a:buNone/>
              <a:defRPr/>
            </a:pPr>
            <a:r>
              <a:rPr lang="es-ES" b="1"/>
              <a:t>C) Método científico de Roberto Hernández, Carlos Fernández y Pilar Batista.</a:t>
            </a:r>
            <a:endParaRPr lang="es-ES"/>
          </a:p>
          <a:p>
            <a:pPr marL="609600" indent="-609600" eaLnBrk="1" hangingPunct="1">
              <a:lnSpc>
                <a:spcPct val="90000"/>
              </a:lnSpc>
              <a:buFont typeface="Wingdings" panose="05000000000000000000" pitchFamily="2" charset="2"/>
              <a:buNone/>
              <a:defRPr/>
            </a:pPr>
            <a:r>
              <a:rPr lang="es-ES"/>
              <a:t>      Paso 1. Concebir la idea de investigación.</a:t>
            </a:r>
          </a:p>
          <a:p>
            <a:pPr marL="609600" indent="-609600" eaLnBrk="1" hangingPunct="1">
              <a:lnSpc>
                <a:spcPct val="90000"/>
              </a:lnSpc>
              <a:buFont typeface="Wingdings" panose="05000000000000000000" pitchFamily="2" charset="2"/>
              <a:buNone/>
              <a:defRPr/>
            </a:pPr>
            <a:r>
              <a:rPr lang="es-ES"/>
              <a:t>     Paso 2. Plantear en problema de investigación:</a:t>
            </a:r>
          </a:p>
          <a:p>
            <a:pPr marL="609600" indent="-609600" eaLnBrk="1" hangingPunct="1">
              <a:lnSpc>
                <a:spcPct val="90000"/>
              </a:lnSpc>
              <a:defRPr/>
            </a:pPr>
            <a:r>
              <a:rPr lang="es-ES"/>
              <a:t>Establecer objetivos de investigación</a:t>
            </a:r>
          </a:p>
          <a:p>
            <a:pPr marL="609600" indent="-609600" eaLnBrk="1" hangingPunct="1">
              <a:lnSpc>
                <a:spcPct val="90000"/>
              </a:lnSpc>
              <a:defRPr/>
            </a:pPr>
            <a:r>
              <a:rPr lang="es-ES"/>
              <a:t>Desarrollar las preguntas de investigación.</a:t>
            </a:r>
          </a:p>
          <a:p>
            <a:pPr marL="609600" indent="-609600" eaLnBrk="1" hangingPunct="1">
              <a:lnSpc>
                <a:spcPct val="90000"/>
              </a:lnSpc>
              <a:defRPr/>
            </a:pPr>
            <a:r>
              <a:rPr lang="es-ES"/>
              <a:t>Justificar la investigación y su viabilidad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308B305-FE47-46B8-B1FB-A0E8C266C80A}"/>
              </a:ext>
            </a:extLst>
          </p:cNvPr>
          <p:cNvSpPr>
            <a:spLocks noGrp="1" noChangeArrowheads="1"/>
          </p:cNvSpPr>
          <p:nvPr>
            <p:ph type="ctrTitle"/>
          </p:nvPr>
        </p:nvSpPr>
        <p:spPr>
          <a:xfrm>
            <a:off x="176213" y="333375"/>
            <a:ext cx="8748712" cy="646113"/>
          </a:xfrm>
        </p:spPr>
        <p:txBody>
          <a:bodyPr/>
          <a:lstStyle/>
          <a:p>
            <a:pPr eaLnBrk="1" hangingPunct="1">
              <a:defRPr/>
            </a:pPr>
            <a:r>
              <a:rPr lang="es-ES_tradnl" altLang="zh-CN" sz="3200" dirty="0">
                <a:latin typeface="Arial" pitchFamily="34" charset="0"/>
                <a:ea typeface="宋体" charset="-122"/>
                <a:cs typeface="Arial" pitchFamily="34" charset="0"/>
              </a:rPr>
              <a:t>I. FUNDAMENTOS DE LA   INVESTIGACIÓN   </a:t>
            </a:r>
            <a:endParaRPr lang="es-ES" sz="3200" dirty="0">
              <a:latin typeface="Arial" pitchFamily="34" charset="0"/>
              <a:cs typeface="Arial" pitchFamily="34" charset="0"/>
            </a:endParaRPr>
          </a:p>
        </p:txBody>
      </p:sp>
      <p:sp>
        <p:nvSpPr>
          <p:cNvPr id="7171" name="Rectangle 4">
            <a:extLst>
              <a:ext uri="{FF2B5EF4-FFF2-40B4-BE49-F238E27FC236}">
                <a16:creationId xmlns:a16="http://schemas.microsoft.com/office/drawing/2014/main" id="{542E3CDF-C00F-4E6F-945E-1A75D0D423ED}"/>
              </a:ext>
            </a:extLst>
          </p:cNvPr>
          <p:cNvSpPr>
            <a:spLocks noChangeArrowheads="1"/>
          </p:cNvSpPr>
          <p:nvPr/>
        </p:nvSpPr>
        <p:spPr bwMode="auto">
          <a:xfrm>
            <a:off x="323850" y="2728913"/>
            <a:ext cx="84534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s-ES" altLang="zh-CN" b="1">
              <a:solidFill>
                <a:schemeClr val="tx2"/>
              </a:solidFill>
              <a:ea typeface="宋体" panose="02010600030101010101" pitchFamily="2" charset="-122"/>
            </a:endParaRPr>
          </a:p>
          <a:p>
            <a:pPr eaLnBrk="1" hangingPunct="1">
              <a:spcBef>
                <a:spcPct val="0"/>
              </a:spcBef>
              <a:buClrTx/>
              <a:buFontTx/>
              <a:buNone/>
            </a:pPr>
            <a:endParaRPr lang="es-ES" altLang="zh-CN" b="1">
              <a:solidFill>
                <a:schemeClr val="tx2"/>
              </a:solidFill>
              <a:ea typeface="宋体" panose="02010600030101010101" pitchFamily="2" charset="-122"/>
            </a:endParaRPr>
          </a:p>
          <a:p>
            <a:pPr eaLnBrk="1" hangingPunct="1">
              <a:spcBef>
                <a:spcPct val="0"/>
              </a:spcBef>
              <a:buClrTx/>
              <a:buFontTx/>
              <a:buNone/>
            </a:pPr>
            <a:endParaRPr lang="es-ES" altLang="zh-CN" b="1">
              <a:solidFill>
                <a:schemeClr val="tx2"/>
              </a:solidFill>
              <a:ea typeface="宋体" panose="02010600030101010101" pitchFamily="2" charset="-122"/>
            </a:endParaRPr>
          </a:p>
        </p:txBody>
      </p:sp>
      <p:sp>
        <p:nvSpPr>
          <p:cNvPr id="7172" name="Rectángulo 2">
            <a:extLst>
              <a:ext uri="{FF2B5EF4-FFF2-40B4-BE49-F238E27FC236}">
                <a16:creationId xmlns:a16="http://schemas.microsoft.com/office/drawing/2014/main" id="{03E41369-E913-480D-9684-B045C391B3BA}"/>
              </a:ext>
            </a:extLst>
          </p:cNvPr>
          <p:cNvSpPr>
            <a:spLocks noChangeArrowheads="1"/>
          </p:cNvSpPr>
          <p:nvPr/>
        </p:nvSpPr>
        <p:spPr bwMode="auto">
          <a:xfrm>
            <a:off x="468313" y="1052513"/>
            <a:ext cx="820737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s-ES" altLang="es-PE" sz="2800" b="1">
                <a:solidFill>
                  <a:srgbClr val="44546A"/>
                </a:solidFill>
                <a:ea typeface="宋体" panose="02010600030101010101" pitchFamily="2" charset="-122"/>
                <a:cs typeface="Times New Roman" panose="02020603050405020304" pitchFamily="18" charset="0"/>
              </a:rPr>
              <a:t>1. La ciencia</a:t>
            </a:r>
            <a:endParaRPr lang="es-PE" altLang="es-PE" sz="28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0"/>
              </a:spcBef>
              <a:buClrTx/>
              <a:buFontTx/>
              <a:buNone/>
            </a:pPr>
            <a:r>
              <a:rPr lang="es-ES_tradnl" altLang="es-PE" sz="2400" b="1">
                <a:solidFill>
                  <a:srgbClr val="C00000"/>
                </a:solidFill>
                <a:ea typeface="宋体" panose="02010600030101010101" pitchFamily="2" charset="-122"/>
                <a:cs typeface="Times New Roman" panose="02020603050405020304" pitchFamily="18" charset="0"/>
              </a:rPr>
              <a:t>¿Qué es la ciencia?</a:t>
            </a:r>
            <a:endParaRPr lang="es-PE" altLang="es-PE" sz="240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0"/>
              </a:spcBef>
              <a:buClrTx/>
              <a:buFontTx/>
              <a:buNone/>
            </a:pPr>
            <a:r>
              <a:rPr lang="es-ES_tradnl" altLang="es-PE" sz="2400">
                <a:solidFill>
                  <a:schemeClr val="tx2"/>
                </a:solidFill>
                <a:ea typeface="宋体" panose="02010600030101010101" pitchFamily="2" charset="-122"/>
                <a:cs typeface="Times New Roman" panose="02020603050405020304" pitchFamily="18" charset="0"/>
              </a:rPr>
              <a:t>Conjunto de conocimientos que actualmente forman la base fundamental del desarrollo humano.</a:t>
            </a:r>
            <a:endParaRPr lang="es-PE" altLang="es-PE" sz="240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0"/>
              </a:spcBef>
              <a:buClrTx/>
              <a:buFontTx/>
              <a:buNone/>
            </a:pPr>
            <a:r>
              <a:rPr lang="es-ES_tradnl" altLang="es-PE" sz="2400">
                <a:solidFill>
                  <a:schemeClr val="tx2"/>
                </a:solidFill>
                <a:ea typeface="宋体" panose="02010600030101010101" pitchFamily="2" charset="-122"/>
                <a:cs typeface="Times New Roman" panose="02020603050405020304" pitchFamily="18" charset="0"/>
              </a:rPr>
              <a:t>La ciencia se puede entender como el contenido o como el proceso (McGuijan 1996).  </a:t>
            </a:r>
            <a:endParaRPr lang="es-PE" altLang="es-PE" sz="240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0"/>
              </a:spcBef>
              <a:buClrTx/>
              <a:buFontTx/>
              <a:buNone/>
            </a:pPr>
            <a:r>
              <a:rPr lang="es-ES_tradnl" altLang="es-PE" sz="2400" b="1">
                <a:solidFill>
                  <a:srgbClr val="C00000"/>
                </a:solidFill>
                <a:ea typeface="宋体" panose="02010600030101010101" pitchFamily="2" charset="-122"/>
                <a:cs typeface="Times New Roman" panose="02020603050405020304" pitchFamily="18" charset="0"/>
              </a:rPr>
              <a:t>Como contenido,</a:t>
            </a:r>
            <a:r>
              <a:rPr lang="es-ES_tradnl" altLang="es-PE" sz="2400">
                <a:solidFill>
                  <a:srgbClr val="000000"/>
                </a:solidFill>
                <a:ea typeface="宋体" panose="02010600030101010101" pitchFamily="2" charset="-122"/>
                <a:cs typeface="Times New Roman" panose="02020603050405020304" pitchFamily="18" charset="0"/>
              </a:rPr>
              <a:t> </a:t>
            </a:r>
            <a:r>
              <a:rPr lang="es-ES_tradnl" altLang="es-PE" sz="2400">
                <a:solidFill>
                  <a:schemeClr val="tx2"/>
                </a:solidFill>
                <a:ea typeface="宋体" panose="02010600030101010101" pitchFamily="2" charset="-122"/>
                <a:cs typeface="Times New Roman" panose="02020603050405020304" pitchFamily="18" charset="0"/>
              </a:rPr>
              <a:t>la ciencia se define como una simple acumulación de conocimientos, lo cual, refleja un estado estático del conocimiento científico.  </a:t>
            </a:r>
            <a:endParaRPr lang="es-PE" altLang="es-PE" sz="240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spcBef>
                <a:spcPct val="0"/>
              </a:spcBef>
              <a:buClrTx/>
              <a:buFontTx/>
              <a:buNone/>
            </a:pPr>
            <a:r>
              <a:rPr lang="es-ES_tradnl" altLang="es-PE" sz="2400" b="1">
                <a:solidFill>
                  <a:srgbClr val="C00000"/>
                </a:solidFill>
                <a:ea typeface="宋体" panose="02010600030101010101" pitchFamily="2" charset="-122"/>
                <a:cs typeface="Times New Roman" panose="02020603050405020304" pitchFamily="18" charset="0"/>
              </a:rPr>
              <a:t>Como el proceso,</a:t>
            </a:r>
            <a:r>
              <a:rPr lang="es-ES_tradnl" altLang="es-PE" sz="2400">
                <a:solidFill>
                  <a:srgbClr val="C00000"/>
                </a:solidFill>
                <a:ea typeface="宋体" panose="02010600030101010101" pitchFamily="2" charset="-122"/>
                <a:cs typeface="Times New Roman" panose="02020603050405020304" pitchFamily="18" charset="0"/>
              </a:rPr>
              <a:t> </a:t>
            </a:r>
            <a:r>
              <a:rPr lang="es-ES_tradnl" altLang="es-PE" sz="2400">
                <a:solidFill>
                  <a:schemeClr val="tx2"/>
                </a:solidFill>
                <a:ea typeface="宋体" panose="02010600030101010101" pitchFamily="2" charset="-122"/>
                <a:cs typeface="Times New Roman" panose="02020603050405020304" pitchFamily="18" charset="0"/>
              </a:rPr>
              <a:t>se define como la forma de descubrir conocimientos, es decir, es una actividad enfocada a descubrir variables relacionadas que explican una parte de la realidad y se caracteriza por ser dinámica porque refleja el constante avance científico.</a:t>
            </a:r>
            <a:endParaRPr lang="es-PE" altLang="es-PE" sz="240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a:extLst>
              <a:ext uri="{FF2B5EF4-FFF2-40B4-BE49-F238E27FC236}">
                <a16:creationId xmlns:a16="http://schemas.microsoft.com/office/drawing/2014/main" id="{88455CAA-52AD-434C-A460-8866A50033C7}"/>
              </a:ext>
            </a:extLst>
          </p:cNvPr>
          <p:cNvSpPr>
            <a:spLocks noGrp="1" noRot="1" noChangeArrowheads="1"/>
          </p:cNvSpPr>
          <p:nvPr>
            <p:ph type="body" idx="1"/>
          </p:nvPr>
        </p:nvSpPr>
        <p:spPr>
          <a:xfrm>
            <a:off x="457200" y="404813"/>
            <a:ext cx="8229600" cy="5721350"/>
          </a:xfrm>
        </p:spPr>
        <p:txBody>
          <a:bodyPr/>
          <a:lstStyle/>
          <a:p>
            <a:pPr eaLnBrk="1" hangingPunct="1">
              <a:buFont typeface="Wingdings" panose="05000000000000000000" pitchFamily="2" charset="2"/>
              <a:buNone/>
              <a:defRPr/>
            </a:pPr>
            <a:r>
              <a:rPr lang="es-ES"/>
              <a:t>   Paso 3. Elaborar el marco teórico:</a:t>
            </a:r>
          </a:p>
          <a:p>
            <a:pPr eaLnBrk="1" hangingPunct="1">
              <a:defRPr/>
            </a:pPr>
            <a:r>
              <a:rPr lang="es-ES"/>
              <a:t>Revisar la literatura</a:t>
            </a:r>
          </a:p>
          <a:p>
            <a:pPr eaLnBrk="1" hangingPunct="1">
              <a:defRPr/>
            </a:pPr>
            <a:r>
              <a:rPr lang="es-ES"/>
              <a:t>Detectar la literatura.</a:t>
            </a:r>
          </a:p>
          <a:p>
            <a:pPr eaLnBrk="1" hangingPunct="1">
              <a:defRPr/>
            </a:pPr>
            <a:r>
              <a:rPr lang="es-ES"/>
              <a:t>Obtener la literatura.</a:t>
            </a:r>
          </a:p>
          <a:p>
            <a:pPr eaLnBrk="1" hangingPunct="1">
              <a:defRPr/>
            </a:pPr>
            <a:r>
              <a:rPr lang="es-ES"/>
              <a:t>Consultar la literatura.</a:t>
            </a:r>
          </a:p>
          <a:p>
            <a:pPr eaLnBrk="1" hangingPunct="1">
              <a:defRPr/>
            </a:pPr>
            <a:r>
              <a:rPr lang="es-ES"/>
              <a:t>Extraer y recopilar la información de interés.</a:t>
            </a:r>
          </a:p>
          <a:p>
            <a:pPr eaLnBrk="1" hangingPunct="1">
              <a:buFont typeface="Wingdings" panose="05000000000000000000" pitchFamily="2" charset="2"/>
              <a:buNone/>
              <a:defRPr/>
            </a:pPr>
            <a:r>
              <a:rPr lang="es-ES"/>
              <a:t>   Paso 4. Definir si la investigación es exploratoria, descriptiva o explicativa y hasta que nivel de investigación llegará.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a:extLst>
              <a:ext uri="{FF2B5EF4-FFF2-40B4-BE49-F238E27FC236}">
                <a16:creationId xmlns:a16="http://schemas.microsoft.com/office/drawing/2014/main" id="{7C6CEE35-9DE3-4758-B5D8-5F234F680FFB}"/>
              </a:ext>
            </a:extLst>
          </p:cNvPr>
          <p:cNvSpPr>
            <a:spLocks noGrp="1" noRot="1" noChangeArrowheads="1"/>
          </p:cNvSpPr>
          <p:nvPr>
            <p:ph type="body" idx="1"/>
          </p:nvPr>
        </p:nvSpPr>
        <p:spPr>
          <a:xfrm>
            <a:off x="457200" y="620713"/>
            <a:ext cx="8229600" cy="5505450"/>
          </a:xfrm>
        </p:spPr>
        <p:txBody>
          <a:bodyPr/>
          <a:lstStyle/>
          <a:p>
            <a:pPr eaLnBrk="1" hangingPunct="1">
              <a:buFont typeface="Wingdings" panose="05000000000000000000" pitchFamily="2" charset="2"/>
              <a:buNone/>
              <a:defRPr/>
            </a:pPr>
            <a:r>
              <a:rPr lang="es-ES"/>
              <a:t>   Paso 5.  Establecer la hipótesis:</a:t>
            </a:r>
          </a:p>
          <a:p>
            <a:pPr eaLnBrk="1" hangingPunct="1">
              <a:defRPr/>
            </a:pPr>
            <a:r>
              <a:rPr lang="es-ES"/>
              <a:t>Detectar las variables.</a:t>
            </a:r>
          </a:p>
          <a:p>
            <a:pPr eaLnBrk="1" hangingPunct="1">
              <a:defRPr/>
            </a:pPr>
            <a:r>
              <a:rPr lang="es-ES"/>
              <a:t>Definir conceptualmente las variables.</a:t>
            </a:r>
          </a:p>
          <a:p>
            <a:pPr eaLnBrk="1" hangingPunct="1">
              <a:defRPr/>
            </a:pPr>
            <a:r>
              <a:rPr lang="es-ES"/>
              <a:t>Definir operacionalmente las variables.</a:t>
            </a:r>
          </a:p>
          <a:p>
            <a:pPr eaLnBrk="1" hangingPunct="1">
              <a:buFont typeface="Wingdings" panose="05000000000000000000" pitchFamily="2" charset="2"/>
              <a:buNone/>
              <a:defRPr/>
            </a:pPr>
            <a:endParaRPr lang="es-ES"/>
          </a:p>
          <a:p>
            <a:pPr eaLnBrk="1" hangingPunct="1">
              <a:buFont typeface="Wingdings" panose="05000000000000000000" pitchFamily="2" charset="2"/>
              <a:buNone/>
              <a:defRPr/>
            </a:pPr>
            <a:r>
              <a:rPr lang="es-ES"/>
              <a:t>  Paso 6. Seleccionar el diseño apropiado de investigación (diseño experimental, preexperimental o cuasi experimental o no experimental).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a:extLst>
              <a:ext uri="{FF2B5EF4-FFF2-40B4-BE49-F238E27FC236}">
                <a16:creationId xmlns:a16="http://schemas.microsoft.com/office/drawing/2014/main" id="{EDA22B51-64F4-4BDD-9BAB-2E63308D07D5}"/>
              </a:ext>
            </a:extLst>
          </p:cNvPr>
          <p:cNvSpPr>
            <a:spLocks noGrp="1" noRot="1" noChangeArrowheads="1"/>
          </p:cNvSpPr>
          <p:nvPr>
            <p:ph type="body" idx="1"/>
          </p:nvPr>
        </p:nvSpPr>
        <p:spPr>
          <a:xfrm>
            <a:off x="457200" y="692150"/>
            <a:ext cx="8229600" cy="5434013"/>
          </a:xfrm>
        </p:spPr>
        <p:txBody>
          <a:bodyPr/>
          <a:lstStyle/>
          <a:p>
            <a:pPr eaLnBrk="1" hangingPunct="1">
              <a:buFont typeface="Wingdings" panose="05000000000000000000" pitchFamily="2" charset="2"/>
              <a:buNone/>
              <a:defRPr/>
            </a:pPr>
            <a:r>
              <a:rPr lang="es-ES" sz="2800"/>
              <a:t>    Paso 7. Determinar la población y la muestra:</a:t>
            </a:r>
          </a:p>
          <a:p>
            <a:pPr eaLnBrk="1" hangingPunct="1">
              <a:defRPr/>
            </a:pPr>
            <a:r>
              <a:rPr lang="es-ES" sz="2800"/>
              <a:t>Seleccionar la muestra.</a:t>
            </a:r>
          </a:p>
          <a:p>
            <a:pPr eaLnBrk="1" hangingPunct="1">
              <a:defRPr/>
            </a:pPr>
            <a:r>
              <a:rPr lang="es-ES" sz="2800"/>
              <a:t>Determinar el universo.</a:t>
            </a:r>
          </a:p>
          <a:p>
            <a:pPr eaLnBrk="1" hangingPunct="1">
              <a:defRPr/>
            </a:pPr>
            <a:r>
              <a:rPr lang="es-ES" sz="2800"/>
              <a:t>Estimar la muestra.</a:t>
            </a:r>
          </a:p>
          <a:p>
            <a:pPr eaLnBrk="1" hangingPunct="1">
              <a:buFont typeface="Wingdings" panose="05000000000000000000" pitchFamily="2" charset="2"/>
              <a:buNone/>
              <a:defRPr/>
            </a:pPr>
            <a:r>
              <a:rPr lang="es-ES" sz="2800"/>
              <a:t>   Paso 8. Recolección de datos:</a:t>
            </a:r>
          </a:p>
          <a:p>
            <a:pPr eaLnBrk="1" hangingPunct="1">
              <a:defRPr/>
            </a:pPr>
            <a:r>
              <a:rPr lang="es-ES" sz="2800"/>
              <a:t>Elaborar el instrumento de medición y aplicarlo.</a:t>
            </a:r>
          </a:p>
          <a:p>
            <a:pPr eaLnBrk="1" hangingPunct="1">
              <a:defRPr/>
            </a:pPr>
            <a:r>
              <a:rPr lang="es-ES" sz="2800"/>
              <a:t> Determinar la validez y confiabilidad del instrumento de medición.</a:t>
            </a:r>
          </a:p>
          <a:p>
            <a:pPr eaLnBrk="1" hangingPunct="1">
              <a:defRPr/>
            </a:pPr>
            <a:r>
              <a:rPr lang="es-ES" sz="2800"/>
              <a:t>Codificar los datos.</a:t>
            </a:r>
          </a:p>
          <a:p>
            <a:pPr eaLnBrk="1" hangingPunct="1">
              <a:defRPr/>
            </a:pPr>
            <a:r>
              <a:rPr lang="es-ES" sz="2800"/>
              <a:t>Crear un archivo o base de datos.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a:extLst>
              <a:ext uri="{FF2B5EF4-FFF2-40B4-BE49-F238E27FC236}">
                <a16:creationId xmlns:a16="http://schemas.microsoft.com/office/drawing/2014/main" id="{3F3F1722-BEC9-446F-867C-ED5E09A8921B}"/>
              </a:ext>
            </a:extLst>
          </p:cNvPr>
          <p:cNvSpPr>
            <a:spLocks noGrp="1" noRot="1" noChangeArrowheads="1"/>
          </p:cNvSpPr>
          <p:nvPr>
            <p:ph type="body" idx="1"/>
          </p:nvPr>
        </p:nvSpPr>
        <p:spPr>
          <a:xfrm>
            <a:off x="457200" y="620713"/>
            <a:ext cx="8229600" cy="5505450"/>
          </a:xfrm>
        </p:spPr>
        <p:txBody>
          <a:bodyPr/>
          <a:lstStyle/>
          <a:p>
            <a:pPr eaLnBrk="1" hangingPunct="1">
              <a:buFont typeface="Wingdings" panose="05000000000000000000" pitchFamily="2" charset="2"/>
              <a:buNone/>
              <a:defRPr/>
            </a:pPr>
            <a:r>
              <a:rPr lang="es-ES"/>
              <a:t>   Paso 9. Analizar los datos:</a:t>
            </a:r>
          </a:p>
          <a:p>
            <a:pPr eaLnBrk="1" hangingPunct="1">
              <a:defRPr/>
            </a:pPr>
            <a:r>
              <a:rPr lang="es-ES"/>
              <a:t>Seleccionar las pruebas estadísticas.</a:t>
            </a:r>
          </a:p>
          <a:p>
            <a:pPr eaLnBrk="1" hangingPunct="1">
              <a:defRPr/>
            </a:pPr>
            <a:r>
              <a:rPr lang="es-ES"/>
              <a:t>Elaborar el problema de análisis.</a:t>
            </a:r>
          </a:p>
          <a:p>
            <a:pPr eaLnBrk="1" hangingPunct="1">
              <a:defRPr/>
            </a:pPr>
            <a:r>
              <a:rPr lang="es-ES"/>
              <a:t>Realizar los análisis.</a:t>
            </a:r>
          </a:p>
          <a:p>
            <a:pPr eaLnBrk="1" hangingPunct="1">
              <a:buFont typeface="Wingdings" panose="05000000000000000000" pitchFamily="2" charset="2"/>
              <a:buNone/>
              <a:defRPr/>
            </a:pPr>
            <a:endParaRPr lang="es-ES"/>
          </a:p>
          <a:p>
            <a:pPr eaLnBrk="1" hangingPunct="1">
              <a:buFont typeface="Wingdings" panose="05000000000000000000" pitchFamily="2" charset="2"/>
              <a:buNone/>
              <a:defRPr/>
            </a:pPr>
            <a:r>
              <a:rPr lang="es-ES"/>
              <a:t>   Paso 10. Presentar los resultados:</a:t>
            </a:r>
          </a:p>
          <a:p>
            <a:pPr eaLnBrk="1" hangingPunct="1">
              <a:defRPr/>
            </a:pPr>
            <a:r>
              <a:rPr lang="es-ES"/>
              <a:t>Elaborar el informe de investigación.</a:t>
            </a:r>
          </a:p>
          <a:p>
            <a:pPr eaLnBrk="1" hangingPunct="1">
              <a:defRPr/>
            </a:pPr>
            <a:r>
              <a:rPr lang="es-ES"/>
              <a:t>Presentar el informe de investigación.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391871DA-BB8B-41DC-9641-78A6CC0CC34E}"/>
              </a:ext>
            </a:extLst>
          </p:cNvPr>
          <p:cNvSpPr>
            <a:spLocks noGrp="1" noChangeArrowheads="1"/>
          </p:cNvSpPr>
          <p:nvPr>
            <p:ph type="body" idx="1"/>
          </p:nvPr>
        </p:nvSpPr>
        <p:spPr>
          <a:xfrm>
            <a:off x="468313" y="549275"/>
            <a:ext cx="8567737" cy="5605463"/>
          </a:xfrm>
        </p:spPr>
        <p:txBody>
          <a:bodyPr/>
          <a:lstStyle/>
          <a:p>
            <a:pPr marL="609600" indent="-609600">
              <a:lnSpc>
                <a:spcPct val="90000"/>
              </a:lnSpc>
              <a:buFont typeface="Wingdings" panose="05000000000000000000" pitchFamily="2" charset="2"/>
              <a:buNone/>
              <a:defRPr/>
            </a:pPr>
            <a:r>
              <a:rPr lang="es-ES" b="1" dirty="0">
                <a:solidFill>
                  <a:schemeClr val="tx2"/>
                </a:solidFill>
              </a:rPr>
              <a:t>1.1. ¿CÓMO SUGIÓ LA CIENCIA? </a:t>
            </a:r>
          </a:p>
          <a:p>
            <a:pPr marL="609600" indent="-609600">
              <a:lnSpc>
                <a:spcPct val="90000"/>
              </a:lnSpc>
              <a:buFont typeface="Wingdings" panose="05000000000000000000" pitchFamily="2" charset="2"/>
              <a:buNone/>
              <a:defRPr/>
            </a:pPr>
            <a:endParaRPr lang="es-ES" b="1" dirty="0">
              <a:solidFill>
                <a:schemeClr val="tx2"/>
              </a:solidFill>
            </a:endParaRPr>
          </a:p>
          <a:p>
            <a:pPr algn="just">
              <a:lnSpc>
                <a:spcPct val="90000"/>
              </a:lnSpc>
              <a:buFont typeface="Wingdings" panose="05000000000000000000" pitchFamily="2" charset="2"/>
              <a:buChar char="Ø"/>
              <a:defRPr/>
            </a:pPr>
            <a:r>
              <a:rPr lang="es-ES" sz="2400" dirty="0"/>
              <a:t> Es un producto intelectual del hombre, una descripción y</a:t>
            </a:r>
          </a:p>
          <a:p>
            <a:pPr marL="0" indent="0" algn="just">
              <a:lnSpc>
                <a:spcPct val="90000"/>
              </a:lnSpc>
              <a:buFont typeface="Wingdings" panose="05000000000000000000" pitchFamily="2" charset="2"/>
              <a:buNone/>
              <a:defRPr/>
            </a:pPr>
            <a:r>
              <a:rPr lang="es-ES" sz="2400" dirty="0"/>
              <a:t>     explicación de todos los fenómenos que le rodean.</a:t>
            </a:r>
          </a:p>
          <a:p>
            <a:pPr algn="just">
              <a:lnSpc>
                <a:spcPct val="90000"/>
              </a:lnSpc>
              <a:buFont typeface="Wingdings" panose="05000000000000000000" pitchFamily="2" charset="2"/>
              <a:buChar char="Ø"/>
              <a:defRPr/>
            </a:pPr>
            <a:r>
              <a:rPr lang="es-ES" sz="2400" dirty="0"/>
              <a:t> Es posible afirmar sin equivocarse que la ciencia es</a:t>
            </a:r>
          </a:p>
          <a:p>
            <a:pPr marL="0" indent="0" algn="just">
              <a:lnSpc>
                <a:spcPct val="90000"/>
              </a:lnSpc>
              <a:buFont typeface="Wingdings" panose="05000000000000000000" pitchFamily="2" charset="2"/>
              <a:buNone/>
              <a:defRPr/>
            </a:pPr>
            <a:r>
              <a:rPr lang="es-ES" sz="2400" dirty="0"/>
              <a:t>     creación del hombre.   </a:t>
            </a:r>
          </a:p>
          <a:p>
            <a:pPr algn="just">
              <a:lnSpc>
                <a:spcPct val="90000"/>
              </a:lnSpc>
              <a:buFont typeface="Wingdings" panose="05000000000000000000" pitchFamily="2" charset="2"/>
              <a:buChar char="Ø"/>
              <a:defRPr/>
            </a:pPr>
            <a:r>
              <a:rPr lang="es-ES" sz="2400" dirty="0"/>
              <a:t> La creación de la ciencia por el hombre no es algo que ha</a:t>
            </a:r>
          </a:p>
          <a:p>
            <a:pPr marL="0" indent="0" algn="just">
              <a:lnSpc>
                <a:spcPct val="90000"/>
              </a:lnSpc>
              <a:buFont typeface="Wingdings" panose="05000000000000000000" pitchFamily="2" charset="2"/>
              <a:buNone/>
              <a:defRPr/>
            </a:pPr>
            <a:r>
              <a:rPr lang="es-ES" sz="2400" dirty="0"/>
              <a:t>     podido lograrse de la noche a la mañana</a:t>
            </a:r>
          </a:p>
          <a:p>
            <a:pPr algn="just">
              <a:lnSpc>
                <a:spcPct val="90000"/>
              </a:lnSpc>
              <a:buFont typeface="Wingdings" panose="05000000000000000000" pitchFamily="2" charset="2"/>
              <a:buChar char="Ø"/>
              <a:defRPr/>
            </a:pPr>
            <a:r>
              <a:rPr lang="es-ES" sz="2400" dirty="0"/>
              <a:t> Ha sido necesarios miles de años de evolución, observación</a:t>
            </a:r>
          </a:p>
          <a:p>
            <a:pPr algn="just">
              <a:lnSpc>
                <a:spcPct val="90000"/>
              </a:lnSpc>
              <a:buFont typeface="Wingdings" panose="05000000000000000000" pitchFamily="2" charset="2"/>
              <a:buChar char="Ø"/>
              <a:defRPr/>
            </a:pPr>
            <a:r>
              <a:rPr lang="es-ES" sz="2400" dirty="0"/>
              <a:t> y desarrollo de </a:t>
            </a:r>
            <a:r>
              <a:rPr lang="es-ES" sz="2400" dirty="0">
                <a:solidFill>
                  <a:srgbClr val="C00000"/>
                </a:solidFill>
              </a:rPr>
              <a:t>tres habilidades </a:t>
            </a:r>
            <a:r>
              <a:rPr lang="es-ES" sz="2400" dirty="0"/>
              <a:t>que, combinadas entre sí,</a:t>
            </a:r>
          </a:p>
          <a:p>
            <a:pPr marL="0" indent="0" algn="just">
              <a:lnSpc>
                <a:spcPct val="90000"/>
              </a:lnSpc>
              <a:buFont typeface="Wingdings" panose="05000000000000000000" pitchFamily="2" charset="2"/>
              <a:buNone/>
              <a:defRPr/>
            </a:pPr>
            <a:r>
              <a:rPr lang="es-ES" sz="2400" dirty="0"/>
              <a:t>     hacen único y superior a todas las formas de vida</a:t>
            </a:r>
          </a:p>
          <a:p>
            <a:pPr marL="0" indent="0" algn="just">
              <a:lnSpc>
                <a:spcPct val="90000"/>
              </a:lnSpc>
              <a:buFont typeface="Wingdings" panose="05000000000000000000" pitchFamily="2" charset="2"/>
              <a:buNone/>
              <a:defRPr/>
            </a:pPr>
            <a:r>
              <a:rPr lang="es-ES" sz="2400" dirty="0"/>
              <a:t>     terrestre.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8" name="Rectangle 18">
            <a:extLst>
              <a:ext uri="{FF2B5EF4-FFF2-40B4-BE49-F238E27FC236}">
                <a16:creationId xmlns:a16="http://schemas.microsoft.com/office/drawing/2014/main" id="{0C146F6B-E244-4B4A-86CE-5D8152BE417C}"/>
              </a:ext>
            </a:extLst>
          </p:cNvPr>
          <p:cNvSpPr>
            <a:spLocks noGrp="1" noChangeArrowheads="1"/>
          </p:cNvSpPr>
          <p:nvPr>
            <p:ph type="body" idx="1"/>
          </p:nvPr>
        </p:nvSpPr>
        <p:spPr>
          <a:xfrm>
            <a:off x="468313" y="620713"/>
            <a:ext cx="8229600" cy="5792787"/>
          </a:xfrm>
        </p:spPr>
        <p:txBody>
          <a:bodyPr/>
          <a:lstStyle/>
          <a:p>
            <a:pPr>
              <a:buFontTx/>
              <a:buNone/>
              <a:defRPr/>
            </a:pPr>
            <a:r>
              <a:rPr lang="es-ES" sz="2400" dirty="0"/>
              <a:t>    Dichas habilidades son:</a:t>
            </a:r>
          </a:p>
          <a:p>
            <a:pPr>
              <a:defRPr/>
            </a:pPr>
            <a:r>
              <a:rPr lang="es-ES" sz="2400" dirty="0"/>
              <a:t>Habilidad para pensar (en forma razonada);</a:t>
            </a:r>
          </a:p>
          <a:p>
            <a:pPr>
              <a:defRPr/>
            </a:pPr>
            <a:r>
              <a:rPr lang="es-ES" sz="2400" dirty="0"/>
              <a:t>Habilidad para hablar (expresar sus ideas);</a:t>
            </a:r>
          </a:p>
          <a:p>
            <a:pPr>
              <a:defRPr/>
            </a:pPr>
            <a:r>
              <a:rPr lang="es-ES" sz="2400" dirty="0"/>
              <a:t>Habilidad para manejar herramientas.</a:t>
            </a:r>
          </a:p>
          <a:p>
            <a:pPr>
              <a:buFontTx/>
              <a:buNone/>
              <a:defRPr/>
            </a:pPr>
            <a:r>
              <a:rPr lang="es-ES" sz="2400" dirty="0"/>
              <a:t>   </a:t>
            </a:r>
          </a:p>
          <a:p>
            <a:pPr>
              <a:buFontTx/>
              <a:buNone/>
              <a:defRPr/>
            </a:pPr>
            <a:r>
              <a:rPr lang="es-ES" sz="2400" dirty="0"/>
              <a:t> En la ciencia, en general, existe una secuencia propia del trabajo científico que los epistemólogos suelen expresar así:</a:t>
            </a:r>
          </a:p>
          <a:p>
            <a:pPr>
              <a:buFontTx/>
              <a:buNone/>
              <a:defRPr/>
            </a:pPr>
            <a:endParaRPr lang="es-ES" sz="1800" dirty="0"/>
          </a:p>
          <a:p>
            <a:pPr>
              <a:buFontTx/>
              <a:buNone/>
              <a:defRPr/>
            </a:pPr>
            <a:r>
              <a:rPr lang="es-ES" sz="1800" dirty="0"/>
              <a:t>PROBLEMA           HIPÓTESIS           VERIFICACIÓN          LEY         TEORIA 				        EMPÍRICA</a:t>
            </a:r>
          </a:p>
        </p:txBody>
      </p:sp>
      <p:sp>
        <p:nvSpPr>
          <p:cNvPr id="9219" name="AutoShape 19">
            <a:extLst>
              <a:ext uri="{FF2B5EF4-FFF2-40B4-BE49-F238E27FC236}">
                <a16:creationId xmlns:a16="http://schemas.microsoft.com/office/drawing/2014/main" id="{91D97D5B-838C-4E3F-BE3B-650122FD6849}"/>
              </a:ext>
            </a:extLst>
          </p:cNvPr>
          <p:cNvSpPr>
            <a:spLocks noChangeArrowheads="1"/>
          </p:cNvSpPr>
          <p:nvPr/>
        </p:nvSpPr>
        <p:spPr bwMode="auto">
          <a:xfrm>
            <a:off x="1997075" y="4292600"/>
            <a:ext cx="504825" cy="431800"/>
          </a:xfrm>
          <a:prstGeom prst="rightArrow">
            <a:avLst>
              <a:gd name="adj1" fmla="val 50000"/>
              <a:gd name="adj2" fmla="val 29228"/>
            </a:avLst>
          </a:prstGeom>
          <a:solidFill>
            <a:schemeClr val="accent1">
              <a:alpha val="0"/>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s-PE" altLang="es-PE" sz="1800"/>
          </a:p>
        </p:txBody>
      </p:sp>
      <p:sp>
        <p:nvSpPr>
          <p:cNvPr id="9220" name="AutoShape 21">
            <a:extLst>
              <a:ext uri="{FF2B5EF4-FFF2-40B4-BE49-F238E27FC236}">
                <a16:creationId xmlns:a16="http://schemas.microsoft.com/office/drawing/2014/main" id="{D1023BB6-FF76-4E8A-B592-4FE447B6FAE3}"/>
              </a:ext>
            </a:extLst>
          </p:cNvPr>
          <p:cNvSpPr>
            <a:spLocks noChangeArrowheads="1"/>
          </p:cNvSpPr>
          <p:nvPr/>
        </p:nvSpPr>
        <p:spPr bwMode="auto">
          <a:xfrm>
            <a:off x="3851275" y="4292600"/>
            <a:ext cx="576263" cy="360363"/>
          </a:xfrm>
          <a:prstGeom prst="rightArrow">
            <a:avLst>
              <a:gd name="adj1" fmla="val 50000"/>
              <a:gd name="adj2" fmla="val 39978"/>
            </a:avLst>
          </a:prstGeom>
          <a:solidFill>
            <a:schemeClr val="accent1">
              <a:alpha val="0"/>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s-PE" altLang="es-PE" sz="1800"/>
          </a:p>
        </p:txBody>
      </p:sp>
      <p:sp>
        <p:nvSpPr>
          <p:cNvPr id="9221" name="AutoShape 22">
            <a:extLst>
              <a:ext uri="{FF2B5EF4-FFF2-40B4-BE49-F238E27FC236}">
                <a16:creationId xmlns:a16="http://schemas.microsoft.com/office/drawing/2014/main" id="{984B5668-B31F-4984-A9B6-121C06A10793}"/>
              </a:ext>
            </a:extLst>
          </p:cNvPr>
          <p:cNvSpPr>
            <a:spLocks noChangeArrowheads="1"/>
          </p:cNvSpPr>
          <p:nvPr/>
        </p:nvSpPr>
        <p:spPr bwMode="auto">
          <a:xfrm>
            <a:off x="6134100" y="4292600"/>
            <a:ext cx="431800" cy="360363"/>
          </a:xfrm>
          <a:prstGeom prst="rightArrow">
            <a:avLst>
              <a:gd name="adj1" fmla="val 50000"/>
              <a:gd name="adj2" fmla="val 29956"/>
            </a:avLst>
          </a:prstGeom>
          <a:solidFill>
            <a:schemeClr val="accent1">
              <a:alpha val="0"/>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s-PE" altLang="es-PE" sz="1800"/>
          </a:p>
        </p:txBody>
      </p:sp>
      <p:sp>
        <p:nvSpPr>
          <p:cNvPr id="9222" name="AutoShape 23">
            <a:extLst>
              <a:ext uri="{FF2B5EF4-FFF2-40B4-BE49-F238E27FC236}">
                <a16:creationId xmlns:a16="http://schemas.microsoft.com/office/drawing/2014/main" id="{CE9D9D98-2E51-4D73-9A69-DE8082BBA9B6}"/>
              </a:ext>
            </a:extLst>
          </p:cNvPr>
          <p:cNvSpPr>
            <a:spLocks noChangeArrowheads="1"/>
          </p:cNvSpPr>
          <p:nvPr/>
        </p:nvSpPr>
        <p:spPr bwMode="auto">
          <a:xfrm flipV="1">
            <a:off x="7164388" y="4289425"/>
            <a:ext cx="503237" cy="358775"/>
          </a:xfrm>
          <a:prstGeom prst="rightArrow">
            <a:avLst>
              <a:gd name="adj1" fmla="val 50000"/>
              <a:gd name="adj2" fmla="val 35066"/>
            </a:avLst>
          </a:prstGeom>
          <a:solidFill>
            <a:schemeClr val="accent1">
              <a:alpha val="0"/>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s-PE" altLang="es-PE" sz="1800"/>
          </a:p>
        </p:txBody>
      </p:sp>
      <p:sp>
        <p:nvSpPr>
          <p:cNvPr id="2" name="Flecha derecha 1">
            <a:extLst>
              <a:ext uri="{FF2B5EF4-FFF2-40B4-BE49-F238E27FC236}">
                <a16:creationId xmlns:a16="http://schemas.microsoft.com/office/drawing/2014/main" id="{22389C7C-5596-4FA8-9A99-C2A39FCA173A}"/>
              </a:ext>
            </a:extLst>
          </p:cNvPr>
          <p:cNvSpPr/>
          <p:nvPr/>
        </p:nvSpPr>
        <p:spPr>
          <a:xfrm>
            <a:off x="-900113" y="692150"/>
            <a:ext cx="977901"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48C60898-8031-4B40-9E08-A091E9BE0865}"/>
              </a:ext>
            </a:extLst>
          </p:cNvPr>
          <p:cNvSpPr>
            <a:spLocks noGrp="1" noChangeArrowheads="1"/>
          </p:cNvSpPr>
          <p:nvPr>
            <p:ph type="title"/>
          </p:nvPr>
        </p:nvSpPr>
        <p:spPr>
          <a:xfrm>
            <a:off x="468313" y="1000125"/>
            <a:ext cx="8218487" cy="5357813"/>
          </a:xfrm>
        </p:spPr>
        <p:txBody>
          <a:bodyPr/>
          <a:lstStyle/>
          <a:p>
            <a:pPr eaLnBrk="1" hangingPunct="1">
              <a:defRPr/>
            </a:pPr>
            <a:r>
              <a:rPr lang="es-ES_tradnl" altLang="zh-CN" sz="3200" dirty="0">
                <a:latin typeface="Arial" pitchFamily="34" charset="0"/>
                <a:ea typeface="宋体" charset="-122"/>
                <a:cs typeface="Arial" pitchFamily="34" charset="0"/>
              </a:rPr>
              <a:t>1.2 Objetivos de la Ciencia.</a:t>
            </a:r>
            <a:br>
              <a:rPr lang="es-ES_tradnl" altLang="zh-CN" sz="2000" dirty="0">
                <a:latin typeface="Arial" pitchFamily="34" charset="0"/>
                <a:ea typeface="宋体" charset="-122"/>
                <a:cs typeface="Arial" pitchFamily="34" charset="0"/>
              </a:rPr>
            </a:br>
            <a:br>
              <a:rPr lang="es-ES_tradnl" altLang="zh-CN" sz="2000" dirty="0">
                <a:latin typeface="Arial" pitchFamily="34" charset="0"/>
                <a:ea typeface="宋体" charset="-122"/>
                <a:cs typeface="Arial" pitchFamily="34" charset="0"/>
              </a:rPr>
            </a:br>
            <a:r>
              <a:rPr lang="es-ES_tradnl" altLang="zh-CN" sz="2000" dirty="0">
                <a:solidFill>
                  <a:schemeClr val="tx1"/>
                </a:solidFill>
                <a:latin typeface="Arial" pitchFamily="34" charset="0"/>
                <a:ea typeface="宋体" charset="-122"/>
                <a:cs typeface="Arial" pitchFamily="34" charset="0"/>
              </a:rPr>
              <a:t> </a:t>
            </a:r>
            <a:r>
              <a:rPr lang="es-ES_tradnl" altLang="zh-CN" sz="2400" dirty="0">
                <a:solidFill>
                  <a:schemeClr val="tx1"/>
                </a:solidFill>
                <a:latin typeface="Arial" pitchFamily="34" charset="0"/>
                <a:ea typeface="宋体" charset="-122"/>
                <a:cs typeface="Arial" pitchFamily="34" charset="0"/>
              </a:rPr>
              <a:t>Son dos los objetivos centrales de la investigación científica y consisten en:</a:t>
            </a:r>
            <a:br>
              <a:rPr lang="es-ES_tradnl" altLang="zh-CN" sz="2400" dirty="0">
                <a:solidFill>
                  <a:schemeClr val="tx1"/>
                </a:solidFill>
                <a:latin typeface="Arial" pitchFamily="34" charset="0"/>
                <a:ea typeface="宋体" charset="-122"/>
                <a:cs typeface="Arial" pitchFamily="34" charset="0"/>
              </a:rPr>
            </a:br>
            <a:br>
              <a:rPr lang="es-ES_tradnl" altLang="zh-CN" sz="2400" dirty="0">
                <a:solidFill>
                  <a:schemeClr val="tx1"/>
                </a:solidFill>
                <a:latin typeface="Arial" pitchFamily="34" charset="0"/>
                <a:ea typeface="宋体" charset="-122"/>
                <a:cs typeface="Arial" pitchFamily="34" charset="0"/>
              </a:rPr>
            </a:br>
            <a:r>
              <a:rPr lang="es-ES_tradnl" altLang="zh-CN" sz="2400" dirty="0">
                <a:solidFill>
                  <a:schemeClr val="tx1"/>
                </a:solidFill>
                <a:latin typeface="Arial" pitchFamily="34" charset="0"/>
                <a:ea typeface="宋体" charset="-122"/>
                <a:cs typeface="Arial" pitchFamily="34" charset="0"/>
              </a:rPr>
              <a:t>a) Descubrir respuestas y soluciones a problemas de </a:t>
            </a:r>
            <a:br>
              <a:rPr lang="es-ES_tradnl" altLang="zh-CN" sz="2400" dirty="0">
                <a:solidFill>
                  <a:schemeClr val="tx1"/>
                </a:solidFill>
                <a:latin typeface="Arial" pitchFamily="34" charset="0"/>
                <a:ea typeface="宋体" charset="-122"/>
                <a:cs typeface="Arial" pitchFamily="34" charset="0"/>
              </a:rPr>
            </a:br>
            <a:r>
              <a:rPr lang="es-ES_tradnl" altLang="zh-CN" sz="2400" dirty="0">
                <a:solidFill>
                  <a:schemeClr val="tx1"/>
                </a:solidFill>
                <a:latin typeface="Arial" pitchFamily="34" charset="0"/>
                <a:ea typeface="宋体" charset="-122"/>
                <a:cs typeface="Arial" pitchFamily="34" charset="0"/>
              </a:rPr>
              <a:t>     investigación   mediante    la     aplicación   de </a:t>
            </a:r>
            <a:br>
              <a:rPr lang="es-ES_tradnl" altLang="zh-CN" sz="2400" dirty="0">
                <a:solidFill>
                  <a:schemeClr val="tx1"/>
                </a:solidFill>
                <a:latin typeface="Arial" pitchFamily="34" charset="0"/>
                <a:ea typeface="宋体" charset="-122"/>
                <a:cs typeface="Arial" pitchFamily="34" charset="0"/>
              </a:rPr>
            </a:br>
            <a:r>
              <a:rPr lang="es-ES_tradnl" altLang="zh-CN" sz="2400" dirty="0">
                <a:solidFill>
                  <a:schemeClr val="tx1"/>
                </a:solidFill>
                <a:latin typeface="Arial" pitchFamily="34" charset="0"/>
                <a:ea typeface="宋体" charset="-122"/>
                <a:cs typeface="Arial" pitchFamily="34" charset="0"/>
              </a:rPr>
              <a:t>     procedimientos científicos.</a:t>
            </a:r>
            <a:br>
              <a:rPr lang="es-ES_tradnl" altLang="zh-CN" sz="2400" dirty="0">
                <a:solidFill>
                  <a:schemeClr val="tx1"/>
                </a:solidFill>
                <a:latin typeface="Arial" pitchFamily="34" charset="0"/>
                <a:ea typeface="宋体" charset="-122"/>
                <a:cs typeface="Arial" pitchFamily="34" charset="0"/>
              </a:rPr>
            </a:br>
            <a:br>
              <a:rPr lang="es-ES_tradnl" altLang="zh-CN" sz="2400" dirty="0">
                <a:solidFill>
                  <a:schemeClr val="tx1"/>
                </a:solidFill>
                <a:latin typeface="Arial" pitchFamily="34" charset="0"/>
                <a:ea typeface="宋体" charset="-122"/>
                <a:cs typeface="Arial" pitchFamily="34" charset="0"/>
              </a:rPr>
            </a:br>
            <a:r>
              <a:rPr lang="es-ES_tradnl" altLang="zh-CN" sz="2400" dirty="0">
                <a:solidFill>
                  <a:schemeClr val="tx1"/>
                </a:solidFill>
                <a:latin typeface="Arial" pitchFamily="34" charset="0"/>
                <a:ea typeface="宋体" charset="-122"/>
                <a:cs typeface="Arial" pitchFamily="34" charset="0"/>
              </a:rPr>
              <a:t>b) La descripción, explicación, predicción y control de </a:t>
            </a:r>
            <a:br>
              <a:rPr lang="es-ES_tradnl" altLang="zh-CN" sz="2400" dirty="0">
                <a:solidFill>
                  <a:schemeClr val="tx1"/>
                </a:solidFill>
                <a:latin typeface="Arial" pitchFamily="34" charset="0"/>
                <a:ea typeface="宋体" charset="-122"/>
                <a:cs typeface="Arial" pitchFamily="34" charset="0"/>
              </a:rPr>
            </a:br>
            <a:r>
              <a:rPr lang="es-ES_tradnl" altLang="zh-CN" sz="2400" dirty="0">
                <a:solidFill>
                  <a:schemeClr val="tx1"/>
                </a:solidFill>
                <a:latin typeface="Arial" pitchFamily="34" charset="0"/>
                <a:ea typeface="宋体" charset="-122"/>
                <a:cs typeface="Arial" pitchFamily="34" charset="0"/>
              </a:rPr>
              <a:t>    fenómenos:  Uno de los objetivos básicos consiste </a:t>
            </a:r>
            <a:br>
              <a:rPr lang="es-ES_tradnl" altLang="zh-CN" sz="2400" dirty="0">
                <a:solidFill>
                  <a:schemeClr val="tx1"/>
                </a:solidFill>
                <a:latin typeface="Arial" pitchFamily="34" charset="0"/>
                <a:ea typeface="宋体" charset="-122"/>
                <a:cs typeface="Arial" pitchFamily="34" charset="0"/>
              </a:rPr>
            </a:br>
            <a:r>
              <a:rPr lang="es-ES_tradnl" altLang="zh-CN" sz="2400" dirty="0">
                <a:solidFill>
                  <a:schemeClr val="tx1"/>
                </a:solidFill>
                <a:latin typeface="Arial" pitchFamily="34" charset="0"/>
                <a:ea typeface="宋体" charset="-122"/>
                <a:cs typeface="Arial" pitchFamily="34" charset="0"/>
              </a:rPr>
              <a:t>    en la identificación de problemas y en descubrir las</a:t>
            </a:r>
            <a:br>
              <a:rPr lang="es-ES_tradnl" altLang="zh-CN" sz="2400" dirty="0">
                <a:solidFill>
                  <a:schemeClr val="tx1"/>
                </a:solidFill>
                <a:latin typeface="Arial" pitchFamily="34" charset="0"/>
                <a:ea typeface="宋体" charset="-122"/>
                <a:cs typeface="Arial" pitchFamily="34" charset="0"/>
              </a:rPr>
            </a:br>
            <a:r>
              <a:rPr lang="es-ES_tradnl" altLang="zh-CN" sz="2400" dirty="0">
                <a:solidFill>
                  <a:schemeClr val="tx1"/>
                </a:solidFill>
                <a:latin typeface="Arial" pitchFamily="34" charset="0"/>
                <a:ea typeface="宋体" charset="-122"/>
                <a:cs typeface="Arial" pitchFamily="34" charset="0"/>
              </a:rPr>
              <a:t>    relaciones entre las variables que permitan describir,</a:t>
            </a:r>
            <a:br>
              <a:rPr lang="es-ES_tradnl" altLang="zh-CN" sz="2400" dirty="0">
                <a:solidFill>
                  <a:schemeClr val="tx1"/>
                </a:solidFill>
                <a:latin typeface="Arial" pitchFamily="34" charset="0"/>
                <a:ea typeface="宋体" charset="-122"/>
                <a:cs typeface="Arial" pitchFamily="34" charset="0"/>
              </a:rPr>
            </a:br>
            <a:r>
              <a:rPr lang="es-ES_tradnl" altLang="zh-CN" sz="2400" dirty="0">
                <a:solidFill>
                  <a:schemeClr val="tx1"/>
                </a:solidFill>
                <a:latin typeface="Arial" pitchFamily="34" charset="0"/>
                <a:ea typeface="宋体" charset="-122"/>
                <a:cs typeface="Arial" pitchFamily="34" charset="0"/>
              </a:rPr>
              <a:t>    explicar, pronosticar y controlar fenómenos, para </a:t>
            </a:r>
            <a:br>
              <a:rPr lang="es-ES_tradnl" altLang="zh-CN" sz="2400" dirty="0">
                <a:solidFill>
                  <a:schemeClr val="tx1"/>
                </a:solidFill>
                <a:latin typeface="Arial" pitchFamily="34" charset="0"/>
                <a:ea typeface="宋体" charset="-122"/>
                <a:cs typeface="Arial" pitchFamily="34" charset="0"/>
              </a:rPr>
            </a:br>
            <a:r>
              <a:rPr lang="es-ES_tradnl" altLang="zh-CN" sz="2400" dirty="0">
                <a:solidFill>
                  <a:schemeClr val="tx1"/>
                </a:solidFill>
                <a:latin typeface="Arial" pitchFamily="34" charset="0"/>
                <a:ea typeface="宋体" charset="-122"/>
                <a:cs typeface="Arial" pitchFamily="34" charset="0"/>
              </a:rPr>
              <a:t>    ello descubre leyes científicas y desarrolla teorías </a:t>
            </a:r>
            <a:br>
              <a:rPr lang="es-ES_tradnl" altLang="zh-CN" sz="2400" dirty="0">
                <a:solidFill>
                  <a:schemeClr val="tx1"/>
                </a:solidFill>
                <a:latin typeface="Arial" pitchFamily="34" charset="0"/>
                <a:ea typeface="宋体" charset="-122"/>
                <a:cs typeface="Arial" pitchFamily="34" charset="0"/>
              </a:rPr>
            </a:br>
            <a:r>
              <a:rPr lang="es-ES_tradnl" altLang="zh-CN" sz="2400" dirty="0">
                <a:solidFill>
                  <a:schemeClr val="tx1"/>
                </a:solidFill>
                <a:latin typeface="Arial" pitchFamily="34" charset="0"/>
                <a:ea typeface="宋体" charset="-122"/>
                <a:cs typeface="Arial" pitchFamily="34" charset="0"/>
              </a:rPr>
              <a:t>   científicas.</a:t>
            </a:r>
            <a:br>
              <a:rPr lang="es-ES_tradnl" altLang="zh-CN" sz="2400" dirty="0">
                <a:solidFill>
                  <a:schemeClr val="tx1"/>
                </a:solidFill>
                <a:latin typeface="Arial" pitchFamily="34" charset="0"/>
                <a:ea typeface="宋体" charset="-122"/>
                <a:cs typeface="Arial" pitchFamily="34" charset="0"/>
              </a:rPr>
            </a:br>
            <a:endParaRPr lang="es-ES" sz="2400" dirty="0">
              <a:solidFill>
                <a:schemeClr val="tx1"/>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C6BA5D1-07EC-4E8B-AB3E-F31C754A0DFC}"/>
              </a:ext>
            </a:extLst>
          </p:cNvPr>
          <p:cNvSpPr/>
          <p:nvPr/>
        </p:nvSpPr>
        <p:spPr>
          <a:xfrm>
            <a:off x="539750" y="333375"/>
            <a:ext cx="6192838" cy="584200"/>
          </a:xfrm>
          <a:prstGeom prst="rect">
            <a:avLst/>
          </a:prstGeom>
        </p:spPr>
        <p:txBody>
          <a:bodyPr>
            <a:spAutoFit/>
          </a:bodyPr>
          <a:lstStyle/>
          <a:p>
            <a:pPr>
              <a:defRPr/>
            </a:pPr>
            <a:r>
              <a:rPr lang="es-ES_tradnl" altLang="zh-CN" sz="3200" b="1" kern="0" dirty="0">
                <a:solidFill>
                  <a:srgbClr val="FFFFB7"/>
                </a:solidFill>
                <a:effectLst>
                  <a:outerShdw blurRad="38100" dist="38100" dir="2700000" algn="tl">
                    <a:srgbClr val="000000"/>
                  </a:outerShdw>
                </a:effectLst>
                <a:ea typeface="宋体" charset="-122"/>
                <a:cs typeface="Arial" pitchFamily="34" charset="0"/>
              </a:rPr>
              <a:t>1.3. Definición de la Ciencia</a:t>
            </a:r>
            <a:endParaRPr lang="es-PE" dirty="0"/>
          </a:p>
        </p:txBody>
      </p:sp>
      <p:sp>
        <p:nvSpPr>
          <p:cNvPr id="4" name="Rectángulo 3">
            <a:extLst>
              <a:ext uri="{FF2B5EF4-FFF2-40B4-BE49-F238E27FC236}">
                <a16:creationId xmlns:a16="http://schemas.microsoft.com/office/drawing/2014/main" id="{79F742FE-6817-495C-BC68-D9CD0E6F769E}"/>
              </a:ext>
            </a:extLst>
          </p:cNvPr>
          <p:cNvSpPr/>
          <p:nvPr/>
        </p:nvSpPr>
        <p:spPr>
          <a:xfrm>
            <a:off x="539750" y="981075"/>
            <a:ext cx="8496300" cy="4659313"/>
          </a:xfrm>
          <a:prstGeom prst="rect">
            <a:avLst/>
          </a:prstGeom>
        </p:spPr>
        <p:txBody>
          <a:bodyPr>
            <a:spAutoFit/>
          </a:bodyPr>
          <a:lstStyle/>
          <a:p>
            <a:pPr marL="342900" indent="-342900">
              <a:spcBef>
                <a:spcPct val="20000"/>
              </a:spcBef>
              <a:buClr>
                <a:srgbClr val="99FF66"/>
              </a:buClr>
              <a:defRPr/>
            </a:pPr>
            <a:r>
              <a:rPr lang="es-ES" sz="2800" kern="0" dirty="0">
                <a:solidFill>
                  <a:srgbClr val="FFFFFF"/>
                </a:solidFill>
                <a:effectLst>
                  <a:outerShdw blurRad="38100" dist="38100" dir="2700000" algn="tl">
                    <a:srgbClr val="000000"/>
                  </a:outerShdw>
                </a:effectLst>
                <a:latin typeface="Arial"/>
              </a:rPr>
              <a:t>Etimológicamente se deriva del latín </a:t>
            </a:r>
          </a:p>
          <a:p>
            <a:pPr marL="342900" indent="-342900">
              <a:spcBef>
                <a:spcPct val="20000"/>
              </a:spcBef>
              <a:buClr>
                <a:srgbClr val="99FF66"/>
              </a:buClr>
              <a:defRPr/>
            </a:pPr>
            <a:r>
              <a:rPr lang="es-ES" sz="2800" kern="0" dirty="0">
                <a:solidFill>
                  <a:srgbClr val="C00000"/>
                </a:solidFill>
                <a:effectLst>
                  <a:outerShdw blurRad="38100" dist="38100" dir="2700000" algn="tl">
                    <a:srgbClr val="000000"/>
                  </a:outerShdw>
                </a:effectLst>
                <a:latin typeface="Arial"/>
              </a:rPr>
              <a:t>SCIRE</a:t>
            </a:r>
            <a:r>
              <a:rPr lang="es-ES" sz="2800" kern="0" dirty="0">
                <a:solidFill>
                  <a:srgbClr val="FFFFFF"/>
                </a:solidFill>
                <a:effectLst>
                  <a:outerShdw blurRad="38100" dist="38100" dir="2700000" algn="tl">
                    <a:srgbClr val="000000"/>
                  </a:outerShdw>
                </a:effectLst>
                <a:latin typeface="Arial"/>
              </a:rPr>
              <a:t> = saber, conocer</a:t>
            </a:r>
          </a:p>
          <a:p>
            <a:pPr marL="342900" indent="-342900">
              <a:spcBef>
                <a:spcPct val="20000"/>
              </a:spcBef>
              <a:buClr>
                <a:srgbClr val="99FF66"/>
              </a:buClr>
              <a:defRPr/>
            </a:pPr>
            <a:endParaRPr lang="es-ES" sz="2800" kern="0" dirty="0">
              <a:solidFill>
                <a:srgbClr val="FFFFFF"/>
              </a:solidFill>
              <a:effectLst>
                <a:outerShdw blurRad="38100" dist="38100" dir="2700000" algn="tl">
                  <a:srgbClr val="000000"/>
                </a:outerShdw>
              </a:effectLst>
              <a:latin typeface="Arial"/>
            </a:endParaRPr>
          </a:p>
          <a:p>
            <a:pPr marL="342900" indent="-342900">
              <a:spcBef>
                <a:spcPct val="20000"/>
              </a:spcBef>
              <a:buClr>
                <a:srgbClr val="99FF66"/>
              </a:buClr>
              <a:defRPr/>
            </a:pPr>
            <a:r>
              <a:rPr lang="es-ES" sz="2800" kern="0" dirty="0">
                <a:solidFill>
                  <a:srgbClr val="FFFFFF"/>
                </a:solidFill>
                <a:effectLst>
                  <a:outerShdw blurRad="38100" dist="38100" dir="2700000" algn="tl">
                    <a:srgbClr val="000000"/>
                  </a:outerShdw>
                </a:effectLst>
                <a:latin typeface="Arial"/>
              </a:rPr>
              <a:t>Sistema de conocimientos sobre el mundo que </a:t>
            </a:r>
          </a:p>
          <a:p>
            <a:pPr marL="342900" indent="-342900">
              <a:spcBef>
                <a:spcPct val="20000"/>
              </a:spcBef>
              <a:buClr>
                <a:srgbClr val="99FF66"/>
              </a:buClr>
              <a:defRPr/>
            </a:pPr>
            <a:r>
              <a:rPr lang="es-ES" sz="2800" kern="0" dirty="0">
                <a:solidFill>
                  <a:srgbClr val="FFFFFF"/>
                </a:solidFill>
                <a:effectLst>
                  <a:outerShdw blurRad="38100" dist="38100" dir="2700000" algn="tl">
                    <a:srgbClr val="000000"/>
                  </a:outerShdw>
                </a:effectLst>
                <a:latin typeface="Arial"/>
              </a:rPr>
              <a:t>nos rodea, sobre las leyes que rigen el desarrollo </a:t>
            </a:r>
          </a:p>
          <a:p>
            <a:pPr marL="342900" indent="-342900">
              <a:spcBef>
                <a:spcPct val="20000"/>
              </a:spcBef>
              <a:buClr>
                <a:srgbClr val="99FF66"/>
              </a:buClr>
              <a:defRPr/>
            </a:pPr>
            <a:r>
              <a:rPr lang="es-ES" sz="2800" kern="0" dirty="0">
                <a:solidFill>
                  <a:srgbClr val="FFFFFF"/>
                </a:solidFill>
                <a:effectLst>
                  <a:outerShdw blurRad="38100" dist="38100" dir="2700000" algn="tl">
                    <a:srgbClr val="000000"/>
                  </a:outerShdw>
                </a:effectLst>
                <a:latin typeface="Arial"/>
              </a:rPr>
              <a:t>de la naturaleza y la sociedad, la encargada de </a:t>
            </a:r>
          </a:p>
          <a:p>
            <a:pPr marL="342900" indent="-342900">
              <a:spcBef>
                <a:spcPct val="20000"/>
              </a:spcBef>
              <a:buClr>
                <a:srgbClr val="99FF66"/>
              </a:buClr>
              <a:defRPr/>
            </a:pPr>
            <a:r>
              <a:rPr lang="es-ES" sz="2800" kern="0" dirty="0">
                <a:solidFill>
                  <a:srgbClr val="FFFFFF"/>
                </a:solidFill>
                <a:effectLst>
                  <a:outerShdw blurRad="38100" dist="38100" dir="2700000" algn="tl">
                    <a:srgbClr val="000000"/>
                  </a:outerShdw>
                </a:effectLst>
                <a:latin typeface="Arial"/>
              </a:rPr>
              <a:t>comprobar y demostrar la autenticidad, la veracidad</a:t>
            </a:r>
          </a:p>
          <a:p>
            <a:pPr marL="342900" indent="-342900">
              <a:spcBef>
                <a:spcPct val="20000"/>
              </a:spcBef>
              <a:buClr>
                <a:srgbClr val="99FF66"/>
              </a:buClr>
              <a:defRPr/>
            </a:pPr>
            <a:r>
              <a:rPr lang="es-ES" sz="2800" kern="0" dirty="0">
                <a:solidFill>
                  <a:srgbClr val="FFFFFF"/>
                </a:solidFill>
                <a:effectLst>
                  <a:outerShdw blurRad="38100" dist="38100" dir="2700000" algn="tl">
                    <a:srgbClr val="000000"/>
                  </a:outerShdw>
                </a:effectLst>
                <a:latin typeface="Arial"/>
              </a:rPr>
              <a:t>y la objetividad de estos conocimientos en la </a:t>
            </a:r>
          </a:p>
          <a:p>
            <a:pPr marL="342900" indent="-342900">
              <a:spcBef>
                <a:spcPct val="20000"/>
              </a:spcBef>
              <a:buClr>
                <a:srgbClr val="99FF66"/>
              </a:buClr>
              <a:defRPr/>
            </a:pPr>
            <a:r>
              <a:rPr lang="es-ES" sz="2800" kern="0" dirty="0">
                <a:solidFill>
                  <a:srgbClr val="FFFFFF"/>
                </a:solidFill>
                <a:effectLst>
                  <a:outerShdw blurRad="38100" dist="38100" dir="2700000" algn="tl">
                    <a:srgbClr val="000000"/>
                  </a:outerShdw>
                </a:effectLst>
                <a:latin typeface="Arial"/>
              </a:rPr>
              <a:t>práctica.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50BE2FDF-23C2-45EB-A19E-DB1E199241AF}"/>
              </a:ext>
            </a:extLst>
          </p:cNvPr>
          <p:cNvSpPr>
            <a:spLocks noGrp="1"/>
          </p:cNvSpPr>
          <p:nvPr>
            <p:ph type="title"/>
          </p:nvPr>
        </p:nvSpPr>
        <p:spPr>
          <a:xfrm>
            <a:off x="457200" y="244475"/>
            <a:ext cx="8385175" cy="1041400"/>
          </a:xfrm>
        </p:spPr>
        <p:txBody>
          <a:bodyPr/>
          <a:lstStyle/>
          <a:p>
            <a:pPr>
              <a:defRPr/>
            </a:pPr>
            <a:r>
              <a:rPr lang="es-PE" sz="3200" dirty="0"/>
              <a:t>1.4  Características de la ciencia</a:t>
            </a:r>
            <a:r>
              <a:rPr lang="es-PE" dirty="0"/>
              <a:t> </a:t>
            </a:r>
          </a:p>
        </p:txBody>
      </p:sp>
      <p:sp>
        <p:nvSpPr>
          <p:cNvPr id="3" name="2 Marcador de contenido">
            <a:extLst>
              <a:ext uri="{FF2B5EF4-FFF2-40B4-BE49-F238E27FC236}">
                <a16:creationId xmlns:a16="http://schemas.microsoft.com/office/drawing/2014/main" id="{D9A92100-EA5F-4F32-9541-0EE70C31E551}"/>
              </a:ext>
            </a:extLst>
          </p:cNvPr>
          <p:cNvSpPr>
            <a:spLocks noGrp="1"/>
          </p:cNvSpPr>
          <p:nvPr>
            <p:ph idx="1"/>
          </p:nvPr>
        </p:nvSpPr>
        <p:spPr>
          <a:xfrm>
            <a:off x="838200" y="1143000"/>
            <a:ext cx="8007350" cy="5715000"/>
          </a:xfrm>
        </p:spPr>
        <p:txBody>
          <a:bodyPr/>
          <a:lstStyle/>
          <a:p>
            <a:pPr algn="just">
              <a:defRPr/>
            </a:pPr>
            <a:r>
              <a:rPr lang="es-PE" dirty="0"/>
              <a:t>a) La ciencia es objetiva.</a:t>
            </a:r>
          </a:p>
          <a:p>
            <a:pPr algn="just">
              <a:defRPr/>
            </a:pPr>
            <a:r>
              <a:rPr lang="es-PE" dirty="0"/>
              <a:t>b) La ciencia emplea mediciones.</a:t>
            </a:r>
          </a:p>
          <a:p>
            <a:pPr algn="just">
              <a:defRPr/>
            </a:pPr>
            <a:r>
              <a:rPr lang="es-PE" dirty="0"/>
              <a:t>c) La ciencia específica condiciones de</a:t>
            </a:r>
          </a:p>
          <a:p>
            <a:pPr algn="just">
              <a:defRPr/>
            </a:pPr>
            <a:r>
              <a:rPr lang="es-PE" dirty="0"/>
              <a:t>    observación.</a:t>
            </a:r>
          </a:p>
          <a:p>
            <a:pPr algn="just">
              <a:defRPr/>
            </a:pPr>
            <a:r>
              <a:rPr lang="es-PE" dirty="0"/>
              <a:t>d) la ciencia busca la generalización</a:t>
            </a:r>
          </a:p>
          <a:p>
            <a:pPr algn="just">
              <a:defRPr/>
            </a:pPr>
            <a:r>
              <a:rPr lang="es-PE" dirty="0"/>
              <a:t>e) La ciencia es un estudio sistemático, y</a:t>
            </a:r>
          </a:p>
          <a:p>
            <a:pPr algn="just">
              <a:defRPr/>
            </a:pPr>
            <a:r>
              <a:rPr lang="es-PE" dirty="0"/>
              <a:t>f) La ciencia se corrige a si misma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a:extLst>
              <a:ext uri="{FF2B5EF4-FFF2-40B4-BE49-F238E27FC236}">
                <a16:creationId xmlns:a16="http://schemas.microsoft.com/office/drawing/2014/main" id="{5EC839A0-46B4-4DDE-98AF-0CF194DAE76F}"/>
              </a:ext>
            </a:extLst>
          </p:cNvPr>
          <p:cNvSpPr>
            <a:spLocks noGrp="1" noChangeArrowheads="1"/>
          </p:cNvSpPr>
          <p:nvPr>
            <p:ph type="body" idx="1"/>
          </p:nvPr>
        </p:nvSpPr>
        <p:spPr>
          <a:xfrm>
            <a:off x="214313" y="476250"/>
            <a:ext cx="8929687" cy="5649913"/>
          </a:xfrm>
        </p:spPr>
        <p:txBody>
          <a:bodyPr/>
          <a:lstStyle/>
          <a:p>
            <a:pPr>
              <a:buFontTx/>
              <a:buNone/>
              <a:defRPr/>
            </a:pPr>
            <a:r>
              <a:rPr lang="es-ES" b="1" dirty="0">
                <a:solidFill>
                  <a:schemeClr val="tx2"/>
                </a:solidFill>
              </a:rPr>
              <a:t>1.5  Finalidad de la ciencia</a:t>
            </a:r>
          </a:p>
          <a:p>
            <a:pPr algn="just">
              <a:buFontTx/>
              <a:buNone/>
              <a:defRPr/>
            </a:pPr>
            <a:r>
              <a:rPr lang="es-ES" sz="2800" dirty="0"/>
              <a:t>   En su sentido creativo, innovador; se hace ciencia,   es decir, se hace Investigación Científica; para conocer la realidad y modificarla, tratando de hacerla más humana, más racional. </a:t>
            </a:r>
          </a:p>
          <a:p>
            <a:pPr algn="just">
              <a:buFontTx/>
              <a:buNone/>
              <a:defRPr/>
            </a:pPr>
            <a:endParaRPr lang="es-ES" sz="2800" dirty="0"/>
          </a:p>
          <a:p>
            <a:pPr algn="just">
              <a:buFontTx/>
              <a:buNone/>
              <a:defRPr/>
            </a:pPr>
            <a:r>
              <a:rPr lang="es-ES" sz="2800" dirty="0"/>
              <a:t>   Esta finalidad entraña dos objetivos generales:</a:t>
            </a:r>
          </a:p>
          <a:p>
            <a:pPr>
              <a:buFontTx/>
              <a:buNone/>
              <a:defRPr/>
            </a:pPr>
            <a:endParaRPr lang="es-ES" sz="2800" dirty="0"/>
          </a:p>
          <a:p>
            <a:pPr>
              <a:buFontTx/>
              <a:buNone/>
              <a:defRPr/>
            </a:pPr>
            <a:r>
              <a:rPr lang="es-ES" sz="2800" dirty="0"/>
              <a:t>   a) conocer la realidad; y</a:t>
            </a:r>
          </a:p>
          <a:p>
            <a:pPr>
              <a:buFontTx/>
              <a:buNone/>
              <a:defRPr/>
            </a:pPr>
            <a:r>
              <a:rPr lang="es-ES" sz="2800" dirty="0"/>
              <a:t>   b) transformar la realidad.</a:t>
            </a:r>
          </a:p>
          <a:p>
            <a:pPr>
              <a:buFontTx/>
              <a:buNone/>
              <a:defRPr/>
            </a:pPr>
            <a:r>
              <a:rPr lang="es-ES" sz="2800" dirty="0"/>
              <a:t>    </a:t>
            </a:r>
          </a:p>
        </p:txBody>
      </p:sp>
    </p:spTree>
  </p:cSld>
  <p:clrMapOvr>
    <a:masterClrMapping/>
  </p:clrMapOvr>
</p:sld>
</file>

<file path=ppt/theme/theme1.xml><?xml version="1.0" encoding="utf-8"?>
<a:theme xmlns:a="http://schemas.openxmlformats.org/drawingml/2006/main" name="Capas de cristal">
  <a:themeElements>
    <a:clrScheme name="Capas de cristal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fontScheme name="Capas de crist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as de cristal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Capas de cristal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Capas de cristal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Capas de cristal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Capas de cristal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Capas de cristal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Capas de cristal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Capas de cristal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Glass Layers</Template>
  <TotalTime>1316</TotalTime>
  <Words>2588</Words>
  <Application>Microsoft Office PowerPoint</Application>
  <PresentationFormat>Presentación en pantalla (4:3)</PresentationFormat>
  <Paragraphs>324</Paragraphs>
  <Slides>33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Arial Black</vt:lpstr>
      <vt:lpstr>Wingdings</vt:lpstr>
      <vt:lpstr>Calibri</vt:lpstr>
      <vt:lpstr>宋体</vt:lpstr>
      <vt:lpstr>Times New Roman</vt:lpstr>
      <vt:lpstr>Capas de cristal</vt:lpstr>
      <vt:lpstr>Presentación de PowerPoint</vt:lpstr>
      <vt:lpstr>Presentación de PowerPoint</vt:lpstr>
      <vt:lpstr>I. FUNDAMENTOS DE LA   INVESTIGACIÓN   </vt:lpstr>
      <vt:lpstr>Presentación de PowerPoint</vt:lpstr>
      <vt:lpstr>Presentación de PowerPoint</vt:lpstr>
      <vt:lpstr>1.2 Objetivos de la Ciencia.   Son dos los objetivos centrales de la investigación científica y consisten en:  a) Descubrir respuestas y soluciones a problemas de       investigación   mediante    la     aplicación   de       procedimientos científicos.  b) La descripción, explicación, predicción y control de      fenómenos:  Uno de los objetivos básicos consiste      en la identificación de problemas y en descubrir las     relaciones entre las variables que permitan describir,     explicar, pronosticar y controlar fenómenos, para      ello descubre leyes científicas y desarrolla teorías     científicas. </vt:lpstr>
      <vt:lpstr>Presentación de PowerPoint</vt:lpstr>
      <vt:lpstr>1.4  Características de la ciencia </vt:lpstr>
      <vt:lpstr>Presentación de PowerPoint</vt:lpstr>
      <vt:lpstr>1.5.  Funciones de la ciencia</vt:lpstr>
      <vt:lpstr>1.6. Clasificación de la ciencia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compusur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LA INVESTIGACION</dc:title>
  <dc:creator>sistema</dc:creator>
  <cp:lastModifiedBy>Edison Achalma</cp:lastModifiedBy>
  <cp:revision>72</cp:revision>
  <dcterms:created xsi:type="dcterms:W3CDTF">2008-08-23T03:55:11Z</dcterms:created>
  <dcterms:modified xsi:type="dcterms:W3CDTF">2020-02-01T15:08:34Z</dcterms:modified>
</cp:coreProperties>
</file>