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219212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R&amp;D expenditures in million U.S. dollars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#,##0.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8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8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Sheet1!$A$2:$A$16</c:f>
              <c:strCache>
                <c:ptCount val="15"/>
                <c:pt idx="0">
                  <c:v>Johns Hopkins University*</c:v>
                </c:pt>
                <c:pt idx="1">
                  <c:v>University of Michigan, Ann Arbor</c:v>
                </c:pt>
                <c:pt idx="2">
                  <c:v>University of California, San Francisco</c:v>
                </c:pt>
                <c:pt idx="3">
                  <c:v>University of Pennsylvania</c:v>
                </c:pt>
                <c:pt idx="4">
                  <c:v>University of Washington, Seattle</c:v>
                </c:pt>
                <c:pt idx="5">
                  <c:v>University of California, San Diego</c:v>
                </c:pt>
                <c:pt idx="6">
                  <c:v>University of California, Los Angeles</c:v>
                </c:pt>
                <c:pt idx="7">
                  <c:v>University of Wisconsin-Madison</c:v>
                </c:pt>
                <c:pt idx="8">
                  <c:v>Harvard University</c:v>
                </c:pt>
                <c:pt idx="9">
                  <c:v>Duke University</c:v>
                </c:pt>
                <c:pt idx="10">
                  <c:v>Stanford University</c:v>
                </c:pt>
                <c:pt idx="11">
                  <c:v>University of North Carolina at Chapel Hill</c:v>
                </c:pt>
                <c:pt idx="12">
                  <c:v>Cornell University</c:v>
                </c:pt>
                <c:pt idx="13">
                  <c:v>University of Maryland</c:v>
                </c:pt>
                <c:pt idx="14">
                  <c:v>University of Pittsburgh, Pittsburgh</c:v>
                </c:pt>
              </c:strCache>
            </c:strRef>
          </c:cat>
          <c:val>
            <c:numRef>
              <c:f>Sheet1!$B$2:$B$16</c:f>
              <c:numCache>
                <c:ptCount val="15"/>
                <c:pt idx="0">
                  <c:v>2917.44</c:v>
                </c:pt>
                <c:pt idx="1">
                  <c:v>1657.81</c:v>
                </c:pt>
                <c:pt idx="2">
                  <c:v>1595.1</c:v>
                </c:pt>
                <c:pt idx="3">
                  <c:v>1506.29</c:v>
                </c:pt>
                <c:pt idx="4">
                  <c:v>1425.6</c:v>
                </c:pt>
                <c:pt idx="5">
                  <c:v>1353.76</c:v>
                </c:pt>
                <c:pt idx="6">
                  <c:v>1306.38</c:v>
                </c:pt>
                <c:pt idx="7">
                  <c:v>1297.33</c:v>
                </c:pt>
                <c:pt idx="8">
                  <c:v>1239.74</c:v>
                </c:pt>
                <c:pt idx="9">
                  <c:v>1226.52</c:v>
                </c:pt>
                <c:pt idx="10">
                  <c:v>1204.12</c:v>
                </c:pt>
                <c:pt idx="11">
                  <c:v>1153.77</c:v>
                </c:pt>
                <c:pt idx="12">
                  <c:v>1144.53</c:v>
                </c:pt>
                <c:pt idx="13">
                  <c:v>1096.6</c:v>
                </c:pt>
                <c:pt idx="14">
                  <c:v>1080.95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majorTickMark val="none"/>
        <c:minorTickMark val="none"/>
        <c:tickLblPos val="low"/>
        <c:spPr>
          <a:ln w="9525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 w="9525">
              <a:solidFill>
                <a:srgbClr val="2F2F2F"/>
              </a:solidFill>
              <a:prstDash val="dot"/>
            </a:ln>
          </c:spPr>
        </c:majorGridlines>
        <c:numFmt formatCode="#,##0" sourceLinked="0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R&amp;D expenditures in million U.S. dollars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#,##0.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#,##0.00" sourceLinked="0"/>
              <c:txPr>
                <a:bodyPr/>
                <a:p>
                  <a:pPr>
                    <a:defRPr sz="8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8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8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8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Sheet1!$A$2:$A$16</c:f>
              <c:strCache>
                <c:ptCount val="15"/>
                <c:pt idx="0">
                  <c:v>Johns Hopkins University*</c:v>
                </c:pt>
                <c:pt idx="1">
                  <c:v>University of Michigan, Ann Arbor</c:v>
                </c:pt>
                <c:pt idx="2">
                  <c:v>University of California, San Francisco</c:v>
                </c:pt>
                <c:pt idx="3">
                  <c:v>University of Pennsylvania</c:v>
                </c:pt>
                <c:pt idx="4">
                  <c:v>University of Washington, Seattle</c:v>
                </c:pt>
                <c:pt idx="5">
                  <c:v>University of California, San Diego</c:v>
                </c:pt>
                <c:pt idx="6">
                  <c:v>University of California, Los Angeles</c:v>
                </c:pt>
                <c:pt idx="7">
                  <c:v>University of Wisconsin-Madison</c:v>
                </c:pt>
                <c:pt idx="8">
                  <c:v>Harvard University</c:v>
                </c:pt>
                <c:pt idx="9">
                  <c:v>Duke University</c:v>
                </c:pt>
                <c:pt idx="10">
                  <c:v>Stanford University</c:v>
                </c:pt>
                <c:pt idx="11">
                  <c:v>University of North Carolina at Chapel Hill</c:v>
                </c:pt>
                <c:pt idx="12">
                  <c:v>Cornell University</c:v>
                </c:pt>
                <c:pt idx="13">
                  <c:v>University of Maryland</c:v>
                </c:pt>
                <c:pt idx="14">
                  <c:v>University of Pittsburgh, Pittsburgh</c:v>
                </c:pt>
              </c:strCache>
            </c:strRef>
          </c:cat>
          <c:val>
            <c:numRef>
              <c:f>Sheet1!$B$2:$B$16</c:f>
              <c:numCache>
                <c:ptCount val="15"/>
                <c:pt idx="0">
                  <c:v>2917.44</c:v>
                </c:pt>
                <c:pt idx="1">
                  <c:v>1657.81</c:v>
                </c:pt>
                <c:pt idx="2">
                  <c:v>1595.1</c:v>
                </c:pt>
                <c:pt idx="3">
                  <c:v>1506.29</c:v>
                </c:pt>
                <c:pt idx="4">
                  <c:v>1425.6</c:v>
                </c:pt>
                <c:pt idx="5">
                  <c:v>1353.76</c:v>
                </c:pt>
                <c:pt idx="6">
                  <c:v>1306.38</c:v>
                </c:pt>
                <c:pt idx="7">
                  <c:v>1297.33</c:v>
                </c:pt>
                <c:pt idx="8">
                  <c:v>1239.74</c:v>
                </c:pt>
                <c:pt idx="9">
                  <c:v>1226.52</c:v>
                </c:pt>
                <c:pt idx="10">
                  <c:v>1204.12</c:v>
                </c:pt>
                <c:pt idx="11">
                  <c:v>1153.77</c:v>
                </c:pt>
                <c:pt idx="12">
                  <c:v>1144.53</c:v>
                </c:pt>
                <c:pt idx="13">
                  <c:v>1096.6</c:v>
                </c:pt>
                <c:pt idx="14">
                  <c:v>1080.95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majorTickMark val="none"/>
        <c:minorTickMark val="none"/>
        <c:tickLblPos val="low"/>
        <c:spPr>
          <a:ln w="9525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 w="9525">
              <a:solidFill>
                <a:srgbClr val="2F2F2F"/>
              </a:solidFill>
              <a:prstDash val="dot"/>
            </a:ln>
          </c:spPr>
        </c:majorGridlines>
        <c:numFmt formatCode="#,##0" sourceLinked="0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R&amp;D expenditures in million U.S. dollars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9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Sheet1!$A$2:$A$31</c:f>
              <c:strCache>
                <c:ptCount val="30"/>
                <c:pt idx="0">
                  <c:v>Johns Hopkins University*</c:v>
                </c:pt>
                <c:pt idx="1">
                  <c:v>University of Michigan, Ann Arbor</c:v>
                </c:pt>
                <c:pt idx="2">
                  <c:v>University of California, San Francisco</c:v>
                </c:pt>
                <c:pt idx="3">
                  <c:v>University of Pennsylvania</c:v>
                </c:pt>
                <c:pt idx="4">
                  <c:v>University of Washington, Seattle</c:v>
                </c:pt>
                <c:pt idx="5">
                  <c:v>University of California, San Diego</c:v>
                </c:pt>
                <c:pt idx="6">
                  <c:v>University of California, Los Angeles</c:v>
                </c:pt>
                <c:pt idx="7">
                  <c:v>University of Wisconsin-Madison</c:v>
                </c:pt>
                <c:pt idx="8">
                  <c:v>Harvard University</c:v>
                </c:pt>
                <c:pt idx="9">
                  <c:v>Duke University</c:v>
                </c:pt>
                <c:pt idx="10">
                  <c:v>Stanford University</c:v>
                </c:pt>
                <c:pt idx="11">
                  <c:v>University of North Carolina at Chapel Hill</c:v>
                </c:pt>
                <c:pt idx="12">
                  <c:v>Cornell University</c:v>
                </c:pt>
                <c:pt idx="13">
                  <c:v>University of Maryland</c:v>
                </c:pt>
                <c:pt idx="14">
                  <c:v>University of Pittsburgh, Pittsburgh</c:v>
                </c:pt>
                <c:pt idx="15">
                  <c:v>Yale University</c:v>
                </c:pt>
                <c:pt idx="16">
                  <c:v>University of Minnesota, Twin Cities</c:v>
                </c:pt>
                <c:pt idx="17">
                  <c:v>Massachusetts Institute of Technology</c:v>
                </c:pt>
                <c:pt idx="18">
                  <c:v>Columbia University in the City of New York</c:v>
                </c:pt>
                <c:pt idx="19">
                  <c:v>University of Texas M.D.Anderson Cancer Center</c:v>
                </c:pt>
                <c:pt idx="20">
                  <c:v>Georgia Institute of Technology</c:v>
                </c:pt>
                <c:pt idx="21">
                  <c:v>Texas A&amp;M University, College Station</c:v>
                </c:pt>
                <c:pt idx="22">
                  <c:v>Pennsylvania State University, The, University Park and Hershey Medical Center</c:v>
                </c:pt>
                <c:pt idx="23">
                  <c:v>New York University</c:v>
                </c:pt>
                <c:pt idx="24">
                  <c:v>Ohio State University</c:v>
                </c:pt>
                <c:pt idx="25">
                  <c:v>University of Florida</c:v>
                </c:pt>
                <c:pt idx="26">
                  <c:v>University of Southern California</c:v>
                </c:pt>
                <c:pt idx="27">
                  <c:v>Washington University in St. Louis</c:v>
                </c:pt>
                <c:pt idx="28">
                  <c:v>Northwestern University</c:v>
                </c:pt>
                <c:pt idx="29">
                  <c:v>University of California, Davis</c:v>
                </c:pt>
              </c:strCache>
            </c:strRef>
          </c:cat>
          <c:val>
            <c:numRef>
              <c:f>Sheet1!$B$2:$B$31</c:f>
              <c:numCache>
                <c:ptCount val="30"/>
                <c:pt idx="0">
                  <c:v>2917.44</c:v>
                </c:pt>
                <c:pt idx="1">
                  <c:v>1657.81</c:v>
                </c:pt>
                <c:pt idx="2">
                  <c:v>1595.1</c:v>
                </c:pt>
                <c:pt idx="3">
                  <c:v>1506.29</c:v>
                </c:pt>
                <c:pt idx="4">
                  <c:v>1425.6</c:v>
                </c:pt>
                <c:pt idx="5">
                  <c:v>1353.76</c:v>
                </c:pt>
                <c:pt idx="6">
                  <c:v>1306.38</c:v>
                </c:pt>
                <c:pt idx="7">
                  <c:v>1297.33</c:v>
                </c:pt>
                <c:pt idx="8">
                  <c:v>1239.74</c:v>
                </c:pt>
                <c:pt idx="9">
                  <c:v>1226.52</c:v>
                </c:pt>
                <c:pt idx="10">
                  <c:v>1204.12</c:v>
                </c:pt>
                <c:pt idx="11">
                  <c:v>1153.77</c:v>
                </c:pt>
                <c:pt idx="12">
                  <c:v>1144.53</c:v>
                </c:pt>
                <c:pt idx="13">
                  <c:v>1096.6</c:v>
                </c:pt>
                <c:pt idx="14">
                  <c:v>1080.95</c:v>
                </c:pt>
                <c:pt idx="15">
                  <c:v>1072.31</c:v>
                </c:pt>
                <c:pt idx="16">
                  <c:v>1013.11</c:v>
                </c:pt>
                <c:pt idx="17">
                  <c:v>1009.47</c:v>
                </c:pt>
                <c:pt idx="18">
                  <c:v>1003.62</c:v>
                </c:pt>
                <c:pt idx="19">
                  <c:v>969.5</c:v>
                </c:pt>
                <c:pt idx="20">
                  <c:v>960.17</c:v>
                </c:pt>
                <c:pt idx="21">
                  <c:v>952.16</c:v>
                </c:pt>
                <c:pt idx="22">
                  <c:v>949.68</c:v>
                </c:pt>
                <c:pt idx="23">
                  <c:v>934.72</c:v>
                </c:pt>
                <c:pt idx="24">
                  <c:v>929.25</c:v>
                </c:pt>
                <c:pt idx="25">
                  <c:v>928.64</c:v>
                </c:pt>
                <c:pt idx="26">
                  <c:v>909.68</c:v>
                </c:pt>
                <c:pt idx="27">
                  <c:v>887.09</c:v>
                </c:pt>
                <c:pt idx="28">
                  <c:v>857.07</c:v>
                </c:pt>
                <c:pt idx="29">
                  <c:v>804.28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none"/>
        <c:minorTickMark val="none"/>
        <c:tickLblPos val="low"/>
        <c:spPr>
          <a:ln w="25400">
            <a:solidFill>
              <a:srgbClr val="000000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 w="9525"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R&amp;D expenditures in million U.S. dollars</a:t>
                </a:r>
              </a:p>
            </c:rich>
          </c:tx>
          <c:overlay val="0"/>
        </c:title>
        <c:numFmt formatCode="#,##0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R&amp;D expenditures in million U.S. dollars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9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10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Sheet1!$A$2:$A$31</c:f>
              <c:strCache>
                <c:ptCount val="30"/>
                <c:pt idx="0">
                  <c:v>Johns Hopkins University*</c:v>
                </c:pt>
                <c:pt idx="1">
                  <c:v>University of Michigan, Ann Arbor</c:v>
                </c:pt>
                <c:pt idx="2">
                  <c:v>University of California, San Francisco</c:v>
                </c:pt>
                <c:pt idx="3">
                  <c:v>University of Pennsylvania</c:v>
                </c:pt>
                <c:pt idx="4">
                  <c:v>University of Washington, Seattle</c:v>
                </c:pt>
                <c:pt idx="5">
                  <c:v>University of California, San Diego</c:v>
                </c:pt>
                <c:pt idx="6">
                  <c:v>University of California, Los Angeles</c:v>
                </c:pt>
                <c:pt idx="7">
                  <c:v>University of Wisconsin-Madison</c:v>
                </c:pt>
                <c:pt idx="8">
                  <c:v>Harvard University</c:v>
                </c:pt>
                <c:pt idx="9">
                  <c:v>Duke University</c:v>
                </c:pt>
                <c:pt idx="10">
                  <c:v>Stanford University</c:v>
                </c:pt>
                <c:pt idx="11">
                  <c:v>University of North Carolina at Chapel Hill</c:v>
                </c:pt>
                <c:pt idx="12">
                  <c:v>Cornell University</c:v>
                </c:pt>
                <c:pt idx="13">
                  <c:v>University of Maryland</c:v>
                </c:pt>
                <c:pt idx="14">
                  <c:v>University of Pittsburgh, Pittsburgh</c:v>
                </c:pt>
                <c:pt idx="15">
                  <c:v>Yale University</c:v>
                </c:pt>
                <c:pt idx="16">
                  <c:v>University of Minnesota, Twin Cities</c:v>
                </c:pt>
                <c:pt idx="17">
                  <c:v>Massachusetts Institute of Technology</c:v>
                </c:pt>
                <c:pt idx="18">
                  <c:v>Columbia University in the City of New York</c:v>
                </c:pt>
                <c:pt idx="19">
                  <c:v>University of Texas M.D.Anderson Cancer Center</c:v>
                </c:pt>
                <c:pt idx="20">
                  <c:v>Georgia Institute of Technology</c:v>
                </c:pt>
                <c:pt idx="21">
                  <c:v>Texas A&amp;M University, College Station</c:v>
                </c:pt>
                <c:pt idx="22">
                  <c:v>Pennsylvania State University, The, University Park and Hershey Medical Center</c:v>
                </c:pt>
                <c:pt idx="23">
                  <c:v>New York University</c:v>
                </c:pt>
                <c:pt idx="24">
                  <c:v>Ohio State University</c:v>
                </c:pt>
                <c:pt idx="25">
                  <c:v>University of Florida</c:v>
                </c:pt>
                <c:pt idx="26">
                  <c:v>University of Southern California</c:v>
                </c:pt>
                <c:pt idx="27">
                  <c:v>Washington University in St. Louis</c:v>
                </c:pt>
                <c:pt idx="28">
                  <c:v>Northwestern University</c:v>
                </c:pt>
                <c:pt idx="29">
                  <c:v>University of California, Davis</c:v>
                </c:pt>
              </c:strCache>
            </c:strRef>
          </c:cat>
          <c:val>
            <c:numRef>
              <c:f>Sheet1!$B$2:$B$31</c:f>
              <c:numCache>
                <c:ptCount val="30"/>
                <c:pt idx="0">
                  <c:v>2917.44</c:v>
                </c:pt>
                <c:pt idx="1">
                  <c:v>1657.81</c:v>
                </c:pt>
                <c:pt idx="2">
                  <c:v>1595.1</c:v>
                </c:pt>
                <c:pt idx="3">
                  <c:v>1506.29</c:v>
                </c:pt>
                <c:pt idx="4">
                  <c:v>1425.6</c:v>
                </c:pt>
                <c:pt idx="5">
                  <c:v>1353.76</c:v>
                </c:pt>
                <c:pt idx="6">
                  <c:v>1306.38</c:v>
                </c:pt>
                <c:pt idx="7">
                  <c:v>1297.33</c:v>
                </c:pt>
                <c:pt idx="8">
                  <c:v>1239.74</c:v>
                </c:pt>
                <c:pt idx="9">
                  <c:v>1226.52</c:v>
                </c:pt>
                <c:pt idx="10">
                  <c:v>1204.12</c:v>
                </c:pt>
                <c:pt idx="11">
                  <c:v>1153.77</c:v>
                </c:pt>
                <c:pt idx="12">
                  <c:v>1144.53</c:v>
                </c:pt>
                <c:pt idx="13">
                  <c:v>1096.6</c:v>
                </c:pt>
                <c:pt idx="14">
                  <c:v>1080.95</c:v>
                </c:pt>
                <c:pt idx="15">
                  <c:v>1072.31</c:v>
                </c:pt>
                <c:pt idx="16">
                  <c:v>1013.11</c:v>
                </c:pt>
                <c:pt idx="17">
                  <c:v>1009.47</c:v>
                </c:pt>
                <c:pt idx="18">
                  <c:v>1003.62</c:v>
                </c:pt>
                <c:pt idx="19">
                  <c:v>969.5</c:v>
                </c:pt>
                <c:pt idx="20">
                  <c:v>960.17</c:v>
                </c:pt>
                <c:pt idx="21">
                  <c:v>952.16</c:v>
                </c:pt>
                <c:pt idx="22">
                  <c:v>949.68</c:v>
                </c:pt>
                <c:pt idx="23">
                  <c:v>934.72</c:v>
                </c:pt>
                <c:pt idx="24">
                  <c:v>929.25</c:v>
                </c:pt>
                <c:pt idx="25">
                  <c:v>928.64</c:v>
                </c:pt>
                <c:pt idx="26">
                  <c:v>909.68</c:v>
                </c:pt>
                <c:pt idx="27">
                  <c:v>887.09</c:v>
                </c:pt>
                <c:pt idx="28">
                  <c:v>857.07</c:v>
                </c:pt>
                <c:pt idx="29">
                  <c:v>804.28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none"/>
        <c:minorTickMark val="none"/>
        <c:tickLblPos val="low"/>
        <c:spPr>
          <a:ln w="25400">
            <a:solidFill>
              <a:srgbClr val="000000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 w="9525"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R&amp;D expenditures in million U.S. dollars</a:t>
                </a:r>
              </a:p>
            </c:rich>
          </c:tx>
          <c:overlay val="0"/>
        </c:title>
        <c:numFmt formatCode="#,##0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R&amp;D expenditures in million U.S. dollars</c:v>
                </c:pt>
              </c:strCache>
            </c:strRef>
          </c:tx>
          <c:spPr>
            <a:ln>
              <a:solidFill>
                <a:srgbClr val="2875DD"/>
              </a:solidFill>
            </a:ln>
          </c:spPr>
          <c:marker>
            <c:symbol val="circle"/>
            <c:spPr>
              <a:solidFill>
                <a:srgbClr val="2875DD"/>
              </a:solidFill>
              <a:ln>
                <a:solidFill>
                  <a:srgbClr val="2875DD"/>
                </a:solidFill>
              </a:ln>
            </c:spPr>
          </c:marker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5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6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7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8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9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0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1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2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3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4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5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6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7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8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9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8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8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Sheet1!$A$2:$A$31</c:f>
              <c:strCache>
                <c:ptCount val="30"/>
                <c:pt idx="0">
                  <c:v>Johns Hopkins University*</c:v>
                </c:pt>
                <c:pt idx="1">
                  <c:v>University of Michigan, Ann Arbor</c:v>
                </c:pt>
                <c:pt idx="2">
                  <c:v>University of California, San Francisco</c:v>
                </c:pt>
                <c:pt idx="3">
                  <c:v>University of Pennsylvania</c:v>
                </c:pt>
                <c:pt idx="4">
                  <c:v>University of Washington, Seattle</c:v>
                </c:pt>
                <c:pt idx="5">
                  <c:v>University of California, San Diego</c:v>
                </c:pt>
                <c:pt idx="6">
                  <c:v>University of California, Los Angeles</c:v>
                </c:pt>
                <c:pt idx="7">
                  <c:v>University of Wisconsin-Madison</c:v>
                </c:pt>
                <c:pt idx="8">
                  <c:v>Harvard University</c:v>
                </c:pt>
                <c:pt idx="9">
                  <c:v>Duke University</c:v>
                </c:pt>
                <c:pt idx="10">
                  <c:v>Stanford University</c:v>
                </c:pt>
                <c:pt idx="11">
                  <c:v>University of North Carolina at Chapel Hill</c:v>
                </c:pt>
                <c:pt idx="12">
                  <c:v>Cornell University</c:v>
                </c:pt>
                <c:pt idx="13">
                  <c:v>University of Maryland</c:v>
                </c:pt>
                <c:pt idx="14">
                  <c:v>University of Pittsburgh, Pittsburgh</c:v>
                </c:pt>
                <c:pt idx="15">
                  <c:v>Yale University</c:v>
                </c:pt>
                <c:pt idx="16">
                  <c:v>University of Minnesota, Twin Cities</c:v>
                </c:pt>
                <c:pt idx="17">
                  <c:v>Massachusetts Institute of Technology</c:v>
                </c:pt>
                <c:pt idx="18">
                  <c:v>Columbia University in the City of New York</c:v>
                </c:pt>
                <c:pt idx="19">
                  <c:v>University of Texas M.D.Anderson Cancer Center</c:v>
                </c:pt>
                <c:pt idx="20">
                  <c:v>Georgia Institute of Technology</c:v>
                </c:pt>
                <c:pt idx="21">
                  <c:v>Texas A&amp;M University, College Station</c:v>
                </c:pt>
                <c:pt idx="22">
                  <c:v>Pennsylvania State University, The, University Park and Hershey Medical Center</c:v>
                </c:pt>
                <c:pt idx="23">
                  <c:v>New York University</c:v>
                </c:pt>
                <c:pt idx="24">
                  <c:v>Ohio State University</c:v>
                </c:pt>
                <c:pt idx="25">
                  <c:v>University of Florida</c:v>
                </c:pt>
                <c:pt idx="26">
                  <c:v>University of Southern California</c:v>
                </c:pt>
                <c:pt idx="27">
                  <c:v>Washington University in St. Louis</c:v>
                </c:pt>
                <c:pt idx="28">
                  <c:v>Northwestern University</c:v>
                </c:pt>
                <c:pt idx="29">
                  <c:v>University of California, Davis</c:v>
                </c:pt>
              </c:strCache>
            </c:strRef>
          </c:cat>
          <c:val>
            <c:numRef>
              <c:f>Sheet1!$B$2:$B$31</c:f>
              <c:numCache>
                <c:ptCount val="30"/>
                <c:pt idx="0">
                  <c:v>2917.44</c:v>
                </c:pt>
                <c:pt idx="1">
                  <c:v>1657.81</c:v>
                </c:pt>
                <c:pt idx="2">
                  <c:v>1595.1</c:v>
                </c:pt>
                <c:pt idx="3">
                  <c:v>1506.29</c:v>
                </c:pt>
                <c:pt idx="4">
                  <c:v>1425.6</c:v>
                </c:pt>
                <c:pt idx="5">
                  <c:v>1353.76</c:v>
                </c:pt>
                <c:pt idx="6">
                  <c:v>1306.38</c:v>
                </c:pt>
                <c:pt idx="7">
                  <c:v>1297.33</c:v>
                </c:pt>
                <c:pt idx="8">
                  <c:v>1239.74</c:v>
                </c:pt>
                <c:pt idx="9">
                  <c:v>1226.52</c:v>
                </c:pt>
                <c:pt idx="10">
                  <c:v>1204.12</c:v>
                </c:pt>
                <c:pt idx="11">
                  <c:v>1153.77</c:v>
                </c:pt>
                <c:pt idx="12">
                  <c:v>1144.53</c:v>
                </c:pt>
                <c:pt idx="13">
                  <c:v>1096.6</c:v>
                </c:pt>
                <c:pt idx="14">
                  <c:v>1080.95</c:v>
                </c:pt>
                <c:pt idx="15">
                  <c:v>1072.31</c:v>
                </c:pt>
                <c:pt idx="16">
                  <c:v>1013.11</c:v>
                </c:pt>
                <c:pt idx="17">
                  <c:v>1009.47</c:v>
                </c:pt>
                <c:pt idx="18">
                  <c:v>1003.62</c:v>
                </c:pt>
                <c:pt idx="19">
                  <c:v>969.5</c:v>
                </c:pt>
                <c:pt idx="20">
                  <c:v>960.17</c:v>
                </c:pt>
                <c:pt idx="21">
                  <c:v>952.16</c:v>
                </c:pt>
                <c:pt idx="22">
                  <c:v>949.68</c:v>
                </c:pt>
                <c:pt idx="23">
                  <c:v>934.72</c:v>
                </c:pt>
                <c:pt idx="24">
                  <c:v>929.25</c:v>
                </c:pt>
                <c:pt idx="25">
                  <c:v>928.64</c:v>
                </c:pt>
                <c:pt idx="26">
                  <c:v>909.68</c:v>
                </c:pt>
                <c:pt idx="27">
                  <c:v>887.09</c:v>
                </c:pt>
                <c:pt idx="28">
                  <c:v>857.07</c:v>
                </c:pt>
                <c:pt idx="29">
                  <c:v>804.28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majorTickMark val="none"/>
        <c:minorTickMark val="none"/>
        <c:tickLblPos val="low"/>
        <c:spPr>
          <a:ln w="25400">
            <a:solidFill>
              <a:srgbClr val="000000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500"/>
        </c:scaling>
        <c:delete val="0"/>
        <c:axPos val="l"/>
        <c:majorGridlines>
          <c:spPr>
            <a:ln w="9525"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R&amp;D expenditures in million U.S. dollars</a:t>
                </a:r>
              </a:p>
            </c:rich>
          </c:tx>
          <c:overlay val="0"/>
        </c:title>
        <c:numFmt formatCode="#,##0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800" smtId="4294967295"/>
      </a:pPr>
      <a:endParaRPr sz="800" smtId="4294967295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R&amp;D expenditures in million U.S. dollars</c:v>
                </c:pt>
              </c:strCache>
            </c:strRef>
          </c:tx>
          <c:spPr>
            <a:ln>
              <a:solidFill>
                <a:srgbClr val="2875DD"/>
              </a:solidFill>
            </a:ln>
          </c:spPr>
          <c:marker>
            <c:symbol val="circle"/>
            <c:spPr>
              <a:solidFill>
                <a:srgbClr val="2875DD"/>
              </a:solidFill>
              <a:ln>
                <a:solidFill>
                  <a:srgbClr val="2875DD"/>
                </a:solidFill>
              </a:ln>
            </c:spPr>
          </c:marker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2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3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4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5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6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7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8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9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0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1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2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3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4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5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6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7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8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9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F283E"/>
                      </a:solidFill>
                      <a:latin typeface="Open Sans Light"/>
                    </a:defRPr>
                  </a:pPr>
                  <a:endParaRPr sz="1000" b="0" smtId="4294967295">
                    <a:solidFill>
                      <a:srgbClr val="0F283E"/>
                    </a:solidFill>
                    <a:latin typeface="Open Sans Light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800" b="0" smtId="4294967295">
                    <a:solidFill>
                      <a:srgbClr val="0F283E"/>
                    </a:solidFill>
                    <a:latin typeface="Open Sans Light"/>
                  </a:defRPr>
                </a:pPr>
                <a:endParaRPr sz="800" b="0" smtId="4294967295">
                  <a:solidFill>
                    <a:srgbClr val="0F283E"/>
                  </a:solidFill>
                  <a:latin typeface="Open Sans Light"/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Sheet1!$A$2:$A$31</c:f>
              <c:strCache>
                <c:ptCount val="30"/>
                <c:pt idx="0">
                  <c:v>Johns Hopkins University*</c:v>
                </c:pt>
                <c:pt idx="1">
                  <c:v>University of Michigan, Ann Arbor</c:v>
                </c:pt>
                <c:pt idx="2">
                  <c:v>University of California, San Francisco</c:v>
                </c:pt>
                <c:pt idx="3">
                  <c:v>University of Pennsylvania</c:v>
                </c:pt>
                <c:pt idx="4">
                  <c:v>University of Washington, Seattle</c:v>
                </c:pt>
                <c:pt idx="5">
                  <c:v>University of California, San Diego</c:v>
                </c:pt>
                <c:pt idx="6">
                  <c:v>University of California, Los Angeles</c:v>
                </c:pt>
                <c:pt idx="7">
                  <c:v>University of Wisconsin-Madison</c:v>
                </c:pt>
                <c:pt idx="8">
                  <c:v>Harvard University</c:v>
                </c:pt>
                <c:pt idx="9">
                  <c:v>Duke University</c:v>
                </c:pt>
                <c:pt idx="10">
                  <c:v>Stanford University</c:v>
                </c:pt>
                <c:pt idx="11">
                  <c:v>University of North Carolina at Chapel Hill</c:v>
                </c:pt>
                <c:pt idx="12">
                  <c:v>Cornell University</c:v>
                </c:pt>
                <c:pt idx="13">
                  <c:v>University of Maryland</c:v>
                </c:pt>
                <c:pt idx="14">
                  <c:v>University of Pittsburgh, Pittsburgh</c:v>
                </c:pt>
                <c:pt idx="15">
                  <c:v>Yale University</c:v>
                </c:pt>
                <c:pt idx="16">
                  <c:v>University of Minnesota, Twin Cities</c:v>
                </c:pt>
                <c:pt idx="17">
                  <c:v>Massachusetts Institute of Technology</c:v>
                </c:pt>
                <c:pt idx="18">
                  <c:v>Columbia University in the City of New York</c:v>
                </c:pt>
                <c:pt idx="19">
                  <c:v>University of Texas M.D.Anderson Cancer Center</c:v>
                </c:pt>
                <c:pt idx="20">
                  <c:v>Georgia Institute of Technology</c:v>
                </c:pt>
                <c:pt idx="21">
                  <c:v>Texas A&amp;M University, College Station</c:v>
                </c:pt>
                <c:pt idx="22">
                  <c:v>Pennsylvania State University, The, University Park and Hershey Medical Center</c:v>
                </c:pt>
                <c:pt idx="23">
                  <c:v>New York University</c:v>
                </c:pt>
                <c:pt idx="24">
                  <c:v>Ohio State University</c:v>
                </c:pt>
                <c:pt idx="25">
                  <c:v>University of Florida</c:v>
                </c:pt>
                <c:pt idx="26">
                  <c:v>University of Southern California</c:v>
                </c:pt>
                <c:pt idx="27">
                  <c:v>Washington University in St. Louis</c:v>
                </c:pt>
                <c:pt idx="28">
                  <c:v>Northwestern University</c:v>
                </c:pt>
                <c:pt idx="29">
                  <c:v>University of California, Davis</c:v>
                </c:pt>
              </c:strCache>
            </c:strRef>
          </c:cat>
          <c:val>
            <c:numRef>
              <c:f>Sheet1!$B$2:$B$31</c:f>
              <c:numCache>
                <c:ptCount val="30"/>
                <c:pt idx="0">
                  <c:v>2917.44</c:v>
                </c:pt>
                <c:pt idx="1">
                  <c:v>1657.81</c:v>
                </c:pt>
                <c:pt idx="2">
                  <c:v>1595.1</c:v>
                </c:pt>
                <c:pt idx="3">
                  <c:v>1506.29</c:v>
                </c:pt>
                <c:pt idx="4">
                  <c:v>1425.6</c:v>
                </c:pt>
                <c:pt idx="5">
                  <c:v>1353.76</c:v>
                </c:pt>
                <c:pt idx="6">
                  <c:v>1306.38</c:v>
                </c:pt>
                <c:pt idx="7">
                  <c:v>1297.33</c:v>
                </c:pt>
                <c:pt idx="8">
                  <c:v>1239.74</c:v>
                </c:pt>
                <c:pt idx="9">
                  <c:v>1226.52</c:v>
                </c:pt>
                <c:pt idx="10">
                  <c:v>1204.12</c:v>
                </c:pt>
                <c:pt idx="11">
                  <c:v>1153.77</c:v>
                </c:pt>
                <c:pt idx="12">
                  <c:v>1144.53</c:v>
                </c:pt>
                <c:pt idx="13">
                  <c:v>1096.6</c:v>
                </c:pt>
                <c:pt idx="14">
                  <c:v>1080.95</c:v>
                </c:pt>
                <c:pt idx="15">
                  <c:v>1072.31</c:v>
                </c:pt>
                <c:pt idx="16">
                  <c:v>1013.11</c:v>
                </c:pt>
                <c:pt idx="17">
                  <c:v>1009.47</c:v>
                </c:pt>
                <c:pt idx="18">
                  <c:v>1003.62</c:v>
                </c:pt>
                <c:pt idx="19">
                  <c:v>969.5</c:v>
                </c:pt>
                <c:pt idx="20">
                  <c:v>960.17</c:v>
                </c:pt>
                <c:pt idx="21">
                  <c:v>952.16</c:v>
                </c:pt>
                <c:pt idx="22">
                  <c:v>949.68</c:v>
                </c:pt>
                <c:pt idx="23">
                  <c:v>934.72</c:v>
                </c:pt>
                <c:pt idx="24">
                  <c:v>929.25</c:v>
                </c:pt>
                <c:pt idx="25">
                  <c:v>928.64</c:v>
                </c:pt>
                <c:pt idx="26">
                  <c:v>909.68</c:v>
                </c:pt>
                <c:pt idx="27">
                  <c:v>887.09</c:v>
                </c:pt>
                <c:pt idx="28">
                  <c:v>857.07</c:v>
                </c:pt>
                <c:pt idx="29">
                  <c:v>804.28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majorTickMark val="none"/>
        <c:minorTickMark val="none"/>
        <c:tickLblPos val="low"/>
        <c:spPr>
          <a:ln w="25400">
            <a:solidFill>
              <a:srgbClr val="000000"/>
            </a:solidFill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500"/>
        </c:scaling>
        <c:delete val="0"/>
        <c:axPos val="l"/>
        <c:majorGridlines>
          <c:spPr>
            <a:ln w="9525">
              <a:solidFill>
                <a:srgbClr val="2F2F2F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F283E"/>
                    </a:solidFill>
                    <a:latin typeface="Open Sans Light"/>
                  </a:rPr>
                  <a:t>R&amp;D expenditures in million U.S. dollars</a:t>
                </a:r>
              </a:p>
            </c:rich>
          </c:tx>
          <c:overlay val="0"/>
        </c:title>
        <c:numFmt formatCode="#,##0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F283E"/>
                </a:solidFill>
                <a:latin typeface="Open Sans Light"/>
              </a:defRPr>
            </a:pPr>
            <a:endParaRPr sz="1000" b="0" smtId="4294967295">
              <a:solidFill>
                <a:srgbClr val="0F283E"/>
              </a:solidFill>
              <a:latin typeface="Open Sans Light"/>
            </a:endParaR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800" smtId="4294967295"/>
      </a:pPr>
      <a:endParaRPr sz="800" smtId="4294967295"/>
    </a:p>
  </c:txPr>
  <c:externalData r:id="rId1"/>
</c:chartSpace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8.png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8.png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6A5494-1B82-4AFE-8E8E-09D0B7DD38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1F903F-85BB-4550-BD7B-BA3CBFD9F2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A173CF-2DD9-4E5D-89AB-AE7192F891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CEDB99-6E14-4478-B7F4-B891E983FE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DBAEA-949A-4EB7-8DAA-84E484787B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779C55-1708-4EB4-9C4D-703B2E0DF2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AF650D9-22EB-461F-A4BB-DC6685F127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34A565E-4228-4251-BB6A-4FF7264386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6DCF78-9B63-4C34-BF7D-F890C232DF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D977C5-A2A9-4548-861A-0A925A5F0A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8A49D0-11D4-452C-9542-FEA4B002BD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emf" /><Relationship Id="rId4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8.png" /><Relationship Id="rId11" Type="http://schemas.openxmlformats.org/officeDocument/2006/relationships/vmlDrawing" Target="../drawings/vmlDrawing1.vml" /><Relationship Id="rId2" Type="http://schemas.openxmlformats.org/officeDocument/2006/relationships/image" Target="../media/image4.png" /><Relationship Id="rId3" Type="http://schemas.openxmlformats.org/officeDocument/2006/relationships/image" Target="../media/image5.emf" /><Relationship Id="rId4" Type="http://schemas.openxmlformats.org/officeDocument/2006/relationships/slide" Target="slide8.xml" TargetMode="Internal" /><Relationship Id="rId5" Type="http://schemas.openxmlformats.org/officeDocument/2006/relationships/hyperlink" Target="http://www.statista.com/statistics/696526/top-us-universities-for-rnd-expenditure" TargetMode="External" /><Relationship Id="rId6" Type="http://schemas.openxmlformats.org/officeDocument/2006/relationships/chart" Target="../charts/chart1.xml" /><Relationship Id="rId7" Type="http://schemas.openxmlformats.org/officeDocument/2006/relationships/image" Target="../media/image6.png" /><Relationship Id="rId8" Type="http://schemas.openxmlformats.org/officeDocument/2006/relationships/oleObject" Target="../embeddings/oleObject2.bin" TargetMode="Internal" /><Relationship Id="rId9" Type="http://schemas.openxmlformats.org/officeDocument/2006/relationships/image" Target="../media/image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8.png" /><Relationship Id="rId11" Type="http://schemas.openxmlformats.org/officeDocument/2006/relationships/vmlDrawing" Target="../drawings/vmlDrawing2.vml" /><Relationship Id="rId2" Type="http://schemas.openxmlformats.org/officeDocument/2006/relationships/image" Target="../media/image4.png" /><Relationship Id="rId3" Type="http://schemas.openxmlformats.org/officeDocument/2006/relationships/image" Target="../media/image5.emf" /><Relationship Id="rId4" Type="http://schemas.openxmlformats.org/officeDocument/2006/relationships/slide" Target="slide8.xml" TargetMode="Internal" /><Relationship Id="rId5" Type="http://schemas.openxmlformats.org/officeDocument/2006/relationships/hyperlink" Target="http://www.statista.com/statistics/696526/top-us-universities-for-rnd-expenditure" TargetMode="External" /><Relationship Id="rId6" Type="http://schemas.openxmlformats.org/officeDocument/2006/relationships/chart" Target="../charts/chart2.xml" /><Relationship Id="rId7" Type="http://schemas.openxmlformats.org/officeDocument/2006/relationships/image" Target="../media/image6.png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7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emf" /><Relationship Id="rId4" Type="http://schemas.openxmlformats.org/officeDocument/2006/relationships/slide" Target="slide8.xml" TargetMode="Internal" /><Relationship Id="rId5" Type="http://schemas.openxmlformats.org/officeDocument/2006/relationships/hyperlink" Target="http://www.statista.com/statistics/696526/top-us-universities-for-rnd-expenditure" TargetMode="External" /><Relationship Id="rId6" Type="http://schemas.openxmlformats.org/officeDocument/2006/relationships/chart" Target="../charts/chart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emf" /><Relationship Id="rId4" Type="http://schemas.openxmlformats.org/officeDocument/2006/relationships/slide" Target="slide8.xml" TargetMode="Internal" /><Relationship Id="rId5" Type="http://schemas.openxmlformats.org/officeDocument/2006/relationships/hyperlink" Target="http://www.statista.com/statistics/696526/top-us-universities-for-rnd-expenditure" TargetMode="External" /><Relationship Id="rId6" Type="http://schemas.openxmlformats.org/officeDocument/2006/relationships/chart" Target="../charts/chart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emf" /><Relationship Id="rId4" Type="http://schemas.openxmlformats.org/officeDocument/2006/relationships/slide" Target="slide8.xml" TargetMode="Internal" /><Relationship Id="rId5" Type="http://schemas.openxmlformats.org/officeDocument/2006/relationships/hyperlink" Target="http://www.statista.com/statistics/696526/top-us-universities-for-rnd-expenditure" TargetMode="External" /><Relationship Id="rId6" Type="http://schemas.openxmlformats.org/officeDocument/2006/relationships/chart" Target="../charts/chart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emf" /><Relationship Id="rId4" Type="http://schemas.openxmlformats.org/officeDocument/2006/relationships/slide" Target="slide8.xml" TargetMode="Internal" /><Relationship Id="rId5" Type="http://schemas.openxmlformats.org/officeDocument/2006/relationships/hyperlink" Target="http://www.statista.com/statistics/696526/top-us-universities-for-rnd-expenditure" TargetMode="External" /><Relationship Id="rId6" Type="http://schemas.openxmlformats.org/officeDocument/2006/relationships/chart" Target="../charts/chart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emf" /><Relationship Id="rId4" Type="http://schemas.openxmlformats.org/officeDocument/2006/relationships/hyperlink" Target="http://www.statista.com/statistics/696526/top-us-universities-for-rnd-expenditure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New shape"/>
          <p:cNvSpPr/>
          <p:nvPr/>
        </p:nvSpPr>
        <p:spPr>
          <a:xfrm>
            <a:off x="9939600" y="6141600"/>
            <a:ext cx="1501200" cy="30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New shape"/>
          <p:cNvSpPr/>
          <p:nvPr/>
        </p:nvSpPr>
        <p:spPr>
          <a:xfrm>
            <a:off x="763200" y="5986800"/>
            <a:ext cx="10692000" cy="3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0" y="0"/>
            <a:ext cx="12204001" cy="4370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874400"/>
            <a:ext cx="108144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F283E"/>
                </a:solidFill>
                <a:latin typeface="Open Sans"/>
              </a:rPr>
              <a:t>Universities in the United States with the highest R&amp;D expenditures in 2019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4564800"/>
            <a:ext cx="31860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400" b="1">
                <a:solidFill>
                  <a:srgbClr val="0A85E6"/>
                </a:solidFill>
                <a:latin typeface="Open Sans"/>
              </a:rPr>
              <a:t>EDUCATION &amp; SCIENCE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Universities in the United States with the highest R&amp;D expenditures in 2019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Leading R&amp;D investing universities U.S. 2019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Note(s):</a:t>
            </a:r>
            <a:r>
              <a:rPr sz="800">
                <a:solidFill>
                  <a:srgbClr val="555555"/>
                </a:solidFill>
                <a:latin typeface="Open Sans"/>
              </a:rPr>
              <a:t> United States; 2019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National Science Foundation; </a:t>
            </a:r>
            <a:r>
              <a:rPr sz="800">
                <a:solidFill>
                  <a:srgbClr val="555555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 696526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2098700"/>
          <a:ext cx="10742400" cy="38881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sp>
        <p:nvSpPr>
          <p:cNvPr id="6" name="New shape"/>
          <p:cNvSpPr/>
          <p:nvPr/>
        </p:nvSpPr>
        <p:spPr>
          <a:xfrm>
            <a:off x="613300" y="5302800"/>
            <a:ext cx="10869400" cy="684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7" name="OleObject"/>
          <p:cNvGraphicFramePr>
            <a:graphicFrameLocks noChangeAspect="1"/>
          </p:cNvGraphicFramePr>
          <p:nvPr/>
        </p:nvGraphicFramePr>
        <p:xfrm>
          <a:off x="9270719" y="5372948"/>
          <a:ext cx="2148480" cy="613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8" imgW="2148480" imgH="613851" progId=".xls">
                  <p:embed/>
                </p:oleObj>
              </mc:Choice>
              <mc:Fallback>
                <p:oleObj r:id="rId8" imgW="2148480" imgH="613851" progId=".xls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rcRect t="100000" b="-100000"/>
                      <a:tile tx="0" ty="0" sx="100000" sy="100000" flip="none" algn="tl"/>
                    </p:blipFill>
                    <p:spPr>
                      <a:xfrm>
                        <a:off x="9270719" y="5372948"/>
                        <a:ext cx="2148480" cy="61385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New shape"/>
          <p:cNvSpPr/>
          <p:nvPr/>
        </p:nvSpPr>
        <p:spPr>
          <a:xfrm>
            <a:off x="4346200" y="1882800"/>
            <a:ext cx="34036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R&amp;D expenditures in million U.S. dollars</a:t>
            </a:r>
          </a:p>
        </p:txBody>
      </p:sp>
      <p:sp>
        <p:nvSpPr>
          <p:cNvPr id="9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Universities in the United States with the highest R&amp;D expenditures in 2019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Leading R&amp;D investing universities U.S. 2019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Note(s):</a:t>
            </a:r>
            <a:r>
              <a:rPr sz="800">
                <a:solidFill>
                  <a:srgbClr val="555555"/>
                </a:solidFill>
                <a:latin typeface="Open Sans"/>
              </a:rPr>
              <a:t> United States; 2019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National Science Foundation; </a:t>
            </a:r>
            <a:r>
              <a:rPr sz="800">
                <a:solidFill>
                  <a:srgbClr val="555555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 696526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2098700"/>
          <a:ext cx="7158000" cy="38881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sp>
        <p:nvSpPr>
          <p:cNvPr id="6" name="New shape"/>
          <p:cNvSpPr/>
          <p:nvPr/>
        </p:nvSpPr>
        <p:spPr>
          <a:xfrm>
            <a:off x="613300" y="5302800"/>
            <a:ext cx="7285000" cy="684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7" name="OleObject"/>
          <p:cNvGraphicFramePr>
            <a:graphicFrameLocks noChangeAspect="1"/>
          </p:cNvGraphicFramePr>
          <p:nvPr/>
        </p:nvGraphicFramePr>
        <p:xfrm>
          <a:off x="6403199" y="5577771"/>
          <a:ext cx="1431600" cy="40902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8" imgW="1431600" imgH="409029" progId=".xls">
                  <p:embed/>
                </p:oleObj>
              </mc:Choice>
              <mc:Fallback>
                <p:oleObj r:id="rId8" imgW="1431600" imgH="409029" progId=".xls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rcRect t="100000" b="-100000"/>
                      <a:tile tx="0" ty="0" sx="100000" sy="100000" flip="none" algn="tl"/>
                    </p:blipFill>
                    <p:spPr>
                      <a:xfrm>
                        <a:off x="6403199" y="5577771"/>
                        <a:ext cx="1431600" cy="40902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New shape"/>
          <p:cNvSpPr/>
          <p:nvPr/>
        </p:nvSpPr>
        <p:spPr>
          <a:xfrm>
            <a:off x="2554000" y="1882800"/>
            <a:ext cx="34036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0F283E"/>
                </a:solidFill>
                <a:latin typeface="Open Sans Light"/>
              </a:rPr>
              <a:t>R&amp;D expenditures in million U.S. dollars</a:t>
            </a:r>
          </a:p>
        </p:txBody>
      </p:sp>
      <p:sp>
        <p:nvSpPr>
          <p:cNvPr id="9" name="New shape"/>
          <p:cNvSpPr/>
          <p:nvPr/>
        </p:nvSpPr>
        <p:spPr>
          <a:xfrm>
            <a:off x="7982400" y="1882800"/>
            <a:ext cx="342414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Your Headline</a:t>
            </a: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Your Notes:</a:t>
            </a:r>
          </a:p>
        </p:txBody>
      </p:sp>
      <p:sp>
        <p:nvSpPr>
          <p:cNvPr id="10" name="New shape"/>
          <p:cNvSpPr/>
          <p:nvPr/>
        </p:nvSpPr>
        <p:spPr>
          <a:xfrm flipH="1">
            <a:off x="79284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Universities in the United States with the highest R&amp;D expenditures in 2019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Leading R&amp;D investing universities U.S. 2019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Note(s):</a:t>
            </a:r>
            <a:r>
              <a:rPr sz="800">
                <a:solidFill>
                  <a:srgbClr val="555555"/>
                </a:solidFill>
                <a:latin typeface="Open Sans"/>
              </a:rPr>
              <a:t> United States; 2019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National Science Foundation; </a:t>
            </a:r>
            <a:r>
              <a:rPr sz="800">
                <a:solidFill>
                  <a:srgbClr val="555555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 696526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Universities in the United States with the highest R&amp;D expenditures in 2019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Leading R&amp;D investing universities U.S. 2019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Note(s):</a:t>
            </a:r>
            <a:r>
              <a:rPr sz="800">
                <a:solidFill>
                  <a:srgbClr val="555555"/>
                </a:solidFill>
                <a:latin typeface="Open Sans"/>
              </a:rPr>
              <a:t> United States; 2019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National Science Foundation; </a:t>
            </a:r>
            <a:r>
              <a:rPr sz="800">
                <a:solidFill>
                  <a:srgbClr val="555555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 696526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882800"/>
          <a:ext cx="7158000" cy="4104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sp>
        <p:nvSpPr>
          <p:cNvPr id="6" name="New shape"/>
          <p:cNvSpPr/>
          <p:nvPr/>
        </p:nvSpPr>
        <p:spPr>
          <a:xfrm>
            <a:off x="7982400" y="1882800"/>
            <a:ext cx="342414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Your Headline</a:t>
            </a: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Your Notes:</a:t>
            </a:r>
          </a:p>
        </p:txBody>
      </p:sp>
      <p:sp>
        <p:nvSpPr>
          <p:cNvPr id="7" name="New shape"/>
          <p:cNvSpPr/>
          <p:nvPr/>
        </p:nvSpPr>
        <p:spPr>
          <a:xfrm flipH="1">
            <a:off x="79284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5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Universities in the United States with the highest R&amp;D expenditures in 2019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Leading R&amp;D investing universities U.S. 2019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Note(s):</a:t>
            </a:r>
            <a:r>
              <a:rPr sz="800">
                <a:solidFill>
                  <a:srgbClr val="555555"/>
                </a:solidFill>
                <a:latin typeface="Open Sans"/>
              </a:rPr>
              <a:t> United States; 2019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National Science Foundation; </a:t>
            </a:r>
            <a:r>
              <a:rPr sz="800">
                <a:solidFill>
                  <a:srgbClr val="555555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 696526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882800"/>
          <a:ext cx="10742400" cy="4104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6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Universities in the United States with the highest R&amp;D expenditures in 2019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Leading R&amp;D investing universities U.S. 2019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73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800" b="1">
                <a:solidFill>
                  <a:srgbClr val="555555"/>
                </a:solidFill>
                <a:latin typeface="Open Sans"/>
              </a:rPr>
              <a:t>Note(s):</a:t>
            </a:r>
            <a:r>
              <a:rPr sz="800">
                <a:solidFill>
                  <a:srgbClr val="555555"/>
                </a:solidFill>
                <a:latin typeface="Open Sans"/>
              </a:rPr>
              <a:t> United States; 2019</a:t>
            </a:r>
          </a:p>
          <a:p>
            <a:pPr algn="l"/>
            <a:r>
              <a:rPr sz="800">
                <a:solidFill>
                  <a:srgbClr val="555555"/>
                </a:solidFill>
                <a:latin typeface="Open Sans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Open Sa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8</a:t>
            </a:r>
            <a:r>
              <a:rPr sz="800">
                <a:solidFill>
                  <a:srgbClr val="555555"/>
                </a:solidFill>
                <a:latin typeface="Open Sans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Open Sans"/>
              </a:rPr>
              <a:t>Source(s): </a:t>
            </a:r>
            <a:r>
              <a:rPr sz="800">
                <a:solidFill>
                  <a:srgbClr val="555555"/>
                </a:solidFill>
                <a:latin typeface="Open Sans"/>
              </a:rPr>
              <a:t>National Science Foundation; </a:t>
            </a:r>
            <a:r>
              <a:rPr sz="800">
                <a:solidFill>
                  <a:srgbClr val="555555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 696526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882800"/>
          <a:ext cx="7158000" cy="4104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sp>
        <p:nvSpPr>
          <p:cNvPr id="6" name="New shape"/>
          <p:cNvSpPr/>
          <p:nvPr/>
        </p:nvSpPr>
        <p:spPr>
          <a:xfrm>
            <a:off x="7982400" y="1882800"/>
            <a:ext cx="342414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Your Headline</a:t>
            </a: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Your Notes:</a:t>
            </a:r>
          </a:p>
        </p:txBody>
      </p:sp>
      <p:sp>
        <p:nvSpPr>
          <p:cNvPr id="7" name="New shape"/>
          <p:cNvSpPr/>
          <p:nvPr/>
        </p:nvSpPr>
        <p:spPr>
          <a:xfrm flipH="1">
            <a:off x="79284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10868400" y="6465600"/>
            <a:ext cx="752400" cy="15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763200" y="6465600"/>
            <a:ext cx="219600" cy="39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6300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600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3200">
                <a:solidFill>
                  <a:srgbClr val="0A85E6"/>
                </a:solidFill>
                <a:latin typeface="Open Sans Light"/>
              </a:rPr>
              <a:t>Universities in the United States with the highest R&amp;D expenditures in 2019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1231200"/>
            <a:ext cx="10836000" cy="32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 fontScale="97500" lnSpcReduction="20000"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sz="1600">
                <a:solidFill>
                  <a:srgbClr val="919191"/>
                </a:solidFill>
                <a:latin typeface="Open Sans"/>
              </a:rPr>
              <a:t>Leading R&amp;D investing universities U.S. 2019</a:t>
            </a:r>
          </a:p>
        </p:txBody>
      </p:sp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676800" y="1882800"/>
          <a:ext cx="5334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0F283E"/>
                          </a:solidFill>
                          <a:latin typeface="Open Sans Light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National Science Foundation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National Science Foundation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2019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United States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National Science Foundation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January 2021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ncsesdata.nsf.gov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  <a:hlinkClick r:id="rId4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F283E"/>
                          </a:solidFill>
                          <a:latin typeface="Open Sans Light"/>
                        </a:rPr>
                        <a:t>Notes: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 i="1">
                          <a:solidFill>
                            <a:srgbClr val="0F283E"/>
                          </a:solidFill>
                          <a:latin typeface="Open Sans Light"/>
                        </a:rPr>
                        <a:t>*Johns Hopkins University includes Applied Physics Laboratory.</a:t>
                      </a:r>
                    </a:p>
                  </a:txBody>
                  <a:tcPr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New shape"/>
          <p:cNvSpPr/>
          <p:nvPr/>
        </p:nvSpPr>
        <p:spPr>
          <a:xfrm>
            <a:off x="6138000" y="1882800"/>
            <a:ext cx="5281200" cy="4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/>
          <a:lstStyle/>
          <a:p>
            <a:pPr algn="l">
              <a:lnSpc>
                <a:spcPct val="1200"/>
              </a:lnSpc>
              <a:spcAft>
                <a:spcPct val="20000"/>
              </a:spcAft>
            </a:pPr>
            <a:r>
              <a:rPr sz="1000" b="1">
                <a:solidFill>
                  <a:srgbClr val="0F283E"/>
                </a:solidFill>
                <a:latin typeface="Open Sans Light"/>
              </a:rPr>
              <a:t>Description</a:t>
            </a:r>
          </a:p>
          <a:p>
            <a:pPr algn="l"/>
            <a:endParaRPr sz="800">
              <a:solidFill>
                <a:srgbClr val="0F283E"/>
              </a:solidFill>
              <a:latin typeface="Open Sans Light"/>
            </a:endParaRPr>
          </a:p>
          <a:p>
            <a:pPr algn="l"/>
            <a:r>
              <a:rPr sz="800">
                <a:solidFill>
                  <a:srgbClr val="0F283E"/>
                </a:solidFill>
                <a:latin typeface="Open Sans Light"/>
              </a:rPr>
              <a:t>In 2019, John Hopkins University spent more than 2.9 billion U.S. dollars on research and development; the highest of any univeristy in the United States. Harvard University spent more than 1.2 billion U.S. dollars on R&amp;D in the same year. </a:t>
            </a:r>
            <a:endParaRPr sz="800" i="1">
              <a:solidFill>
                <a:srgbClr val="0F283E"/>
              </a:solidFill>
              <a:latin typeface="Open Sans Light"/>
            </a:endParaRPr>
          </a:p>
        </p:txBody>
      </p:sp>
      <p:sp>
        <p:nvSpPr>
          <p:cNvPr id="6" name="New shape"/>
          <p:cNvSpPr/>
          <p:nvPr/>
        </p:nvSpPr>
        <p:spPr>
          <a:xfrm flipH="1">
            <a:off x="6048000" y="1882800"/>
            <a:ext cx="0" cy="4104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/>
          <a:lstStyle/>
          <a:p>
            <a:pPr algn="ctr">
              <a:spcAft>
                <a:spcPct val="20000"/>
              </a:spcAft>
            </a:pPr>
            <a:r>
              <a:rPr sz="1000">
                <a:solidFill>
                  <a:srgbClr val="FFFFFF"/>
                </a:solidFill>
                <a:latin typeface="Open Sans"/>
              </a:rPr>
              <a:t>8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4.0 Client Profile"/>
  <p:tag name="AS_VERSION" val="20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51</Paragraphs>
  <Slides>8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3">
      <vt:lpstr>Arial</vt:lpstr>
      <vt:lpstr>Calibri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2021-12-26T06:04:27.000</cp:lastPrinted>
  <dcterms:created xsi:type="dcterms:W3CDTF">2021-12-26T05:04:27Z</dcterms:created>
  <dcterms:modified xsi:type="dcterms:W3CDTF">2021-12-26T05:04:27Z</dcterms:modified>
</cp:coreProperties>
</file>