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6-->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 id="422" r:id="rId84"/>
    <p:sldId id="424" r:id="rId85"/>
  </p:sldIdLst>
  <p:sldSz cx="1219212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 Type="http://schemas.openxmlformats.org/officeDocument/2006/relationships/slide" Target="slides/slide7.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tags" Target="tags/tag1.xml" /><Relationship Id="rId87" Type="http://schemas.openxmlformats.org/officeDocument/2006/relationships/presProps" Target="presProps.xml" /><Relationship Id="rId88" Type="http://schemas.openxmlformats.org/officeDocument/2006/relationships/viewProps" Target="viewProps.xml" /><Relationship Id="rId89" Type="http://schemas.openxmlformats.org/officeDocument/2006/relationships/theme" Target="theme/theme1.xml" /><Relationship Id="rId9" Type="http://schemas.openxmlformats.org/officeDocument/2006/relationships/slide" Target="slides/slide8.xml" /><Relationship Id="rId90" Type="http://schemas.openxmlformats.org/officeDocument/2006/relationships/tableStyles" Target="tableStyles.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9.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41.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43.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44.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46.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48.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2029-30*</c:v>
                </c:pt>
                <c:pt idx="1">
                  <c:v>2028-29*</c:v>
                </c:pt>
                <c:pt idx="2">
                  <c:v>2027-28*</c:v>
                </c:pt>
                <c:pt idx="3">
                  <c:v>2026-27*</c:v>
                </c:pt>
                <c:pt idx="4">
                  <c:v>2025-26*</c:v>
                </c:pt>
                <c:pt idx="5">
                  <c:v>2024-25*</c:v>
                </c:pt>
                <c:pt idx="6">
                  <c:v>2023-24*</c:v>
                </c:pt>
                <c:pt idx="7">
                  <c:v>2022-23*</c:v>
                </c:pt>
                <c:pt idx="8">
                  <c:v>2021-22*</c:v>
                </c:pt>
                <c:pt idx="9">
                  <c:v>2020-21*</c:v>
                </c:pt>
                <c:pt idx="10">
                  <c:v>2019-20*</c:v>
                </c:pt>
                <c:pt idx="11">
                  <c:v>2018-19</c:v>
                </c:pt>
                <c:pt idx="12">
                  <c:v>2017-18</c:v>
                </c:pt>
                <c:pt idx="13">
                  <c:v>2016-17</c:v>
                </c:pt>
                <c:pt idx="14">
                  <c:v>2015-16</c:v>
                </c:pt>
              </c:strCache>
            </c:strRef>
          </c:cat>
          <c:val>
            <c:numRef>
              <c:f>Sheet1!$B$2:$B$16</c:f>
              <c:numCache>
                <c:ptCount val="15"/>
                <c:pt idx="0">
                  <c:v>4075</c:v>
                </c:pt>
                <c:pt idx="1">
                  <c:v>4075</c:v>
                </c:pt>
                <c:pt idx="2">
                  <c:v>4074</c:v>
                </c:pt>
                <c:pt idx="3">
                  <c:v>4066</c:v>
                </c:pt>
                <c:pt idx="4">
                  <c:v>4051</c:v>
                </c:pt>
                <c:pt idx="5">
                  <c:v>4037</c:v>
                </c:pt>
                <c:pt idx="6">
                  <c:v>4025</c:v>
                </c:pt>
                <c:pt idx="7">
                  <c:v>4014</c:v>
                </c:pt>
                <c:pt idx="8">
                  <c:v>4008</c:v>
                </c:pt>
                <c:pt idx="9">
                  <c:v>4001</c:v>
                </c:pt>
                <c:pt idx="10">
                  <c:v>3995</c:v>
                </c:pt>
                <c:pt idx="11">
                  <c:v>4070.79</c:v>
                </c:pt>
                <c:pt idx="12">
                  <c:v>3996.34</c:v>
                </c:pt>
                <c:pt idx="13">
                  <c:v>3947.7</c:v>
                </c:pt>
                <c:pt idx="14">
                  <c:v>3892.87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Female</c:v>
                </c:pt>
              </c:strCache>
            </c:strRef>
          </c:tx>
          <c:spPr>
            <a:solidFill>
              <a:srgbClr val="0F283E"/>
            </a:solidFill>
            <a:ln>
              <a:solidFill>
                <a:srgbClr val="0F283E"/>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Sheet1!$B$2:$B$15</c:f>
              <c:numCache>
                <c:ptCount val="14"/>
                <c:pt idx="0">
                  <c:v>1867</c:v>
                </c:pt>
                <c:pt idx="1">
                  <c:v>1866</c:v>
                </c:pt>
                <c:pt idx="2">
                  <c:v>1865</c:v>
                </c:pt>
                <c:pt idx="3">
                  <c:v>1863</c:v>
                </c:pt>
                <c:pt idx="4">
                  <c:v>1856</c:v>
                </c:pt>
                <c:pt idx="5">
                  <c:v>1850</c:v>
                </c:pt>
                <c:pt idx="6">
                  <c:v>1844</c:v>
                </c:pt>
                <c:pt idx="7">
                  <c:v>1838</c:v>
                </c:pt>
                <c:pt idx="8">
                  <c:v>1834</c:v>
                </c:pt>
                <c:pt idx="9">
                  <c:v>1830</c:v>
                </c:pt>
                <c:pt idx="10">
                  <c:v>1858</c:v>
                </c:pt>
                <c:pt idx="11">
                  <c:v>1819</c:v>
                </c:pt>
                <c:pt idx="12">
                  <c:v>1785</c:v>
                </c:pt>
                <c:pt idx="13">
                  <c:v>1751</c:v>
                </c:pt>
              </c:numCache>
            </c:numRef>
          </c:val>
        </c:ser>
        <c:ser>
          <c:idx val="1"/>
          <c:order val="1"/>
          <c:tx>
            <c:strRef>
              <c:f>Sheet1!$C$1</c:f>
              <c:strCache>
                <c:ptCount val="1"/>
                <c:pt idx="0">
                  <c:v>Male</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Sheet1!$C$2:$C$15</c:f>
              <c:numCache>
                <c:ptCount val="14"/>
                <c:pt idx="0">
                  <c:v>1245</c:v>
                </c:pt>
                <c:pt idx="1">
                  <c:v>1244</c:v>
                </c:pt>
                <c:pt idx="2">
                  <c:v>1243</c:v>
                </c:pt>
                <c:pt idx="3">
                  <c:v>1241</c:v>
                </c:pt>
                <c:pt idx="4">
                  <c:v>1236</c:v>
                </c:pt>
                <c:pt idx="5">
                  <c:v>1232</c:v>
                </c:pt>
                <c:pt idx="6">
                  <c:v>1228</c:v>
                </c:pt>
                <c:pt idx="7">
                  <c:v>1225</c:v>
                </c:pt>
                <c:pt idx="8">
                  <c:v>1223</c:v>
                </c:pt>
                <c:pt idx="9">
                  <c:v>1222</c:v>
                </c:pt>
                <c:pt idx="10">
                  <c:v>1214</c:v>
                </c:pt>
                <c:pt idx="11">
                  <c:v>1216</c:v>
                </c:pt>
                <c:pt idx="12">
                  <c:v>1220</c:v>
                </c:pt>
                <c:pt idx="13">
                  <c:v>1222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Part-time</c:v>
                </c:pt>
              </c:strCache>
            </c:strRef>
          </c:tx>
          <c:spPr>
            <a:solidFill>
              <a:srgbClr val="0F283E"/>
            </a:solidFill>
            <a:ln>
              <a:solidFill>
                <a:srgbClr val="0F283E"/>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Sheet1!$B$2:$B$15</c:f>
              <c:numCache>
                <c:ptCount val="14"/>
                <c:pt idx="0">
                  <c:v>1365</c:v>
                </c:pt>
                <c:pt idx="1">
                  <c:v>1362</c:v>
                </c:pt>
                <c:pt idx="2">
                  <c:v>1358</c:v>
                </c:pt>
                <c:pt idx="3">
                  <c:v>1354</c:v>
                </c:pt>
                <c:pt idx="4">
                  <c:v>1349</c:v>
                </c:pt>
                <c:pt idx="5">
                  <c:v>1344</c:v>
                </c:pt>
                <c:pt idx="6">
                  <c:v>1339</c:v>
                </c:pt>
                <c:pt idx="7">
                  <c:v>1334</c:v>
                </c:pt>
                <c:pt idx="8">
                  <c:v>1329</c:v>
                </c:pt>
                <c:pt idx="9">
                  <c:v>1323</c:v>
                </c:pt>
                <c:pt idx="10">
                  <c:v>1326</c:v>
                </c:pt>
                <c:pt idx="11">
                  <c:v>1312</c:v>
                </c:pt>
                <c:pt idx="12">
                  <c:v>1301</c:v>
                </c:pt>
                <c:pt idx="13">
                  <c:v>1277</c:v>
                </c:pt>
              </c:numCache>
            </c:numRef>
          </c:val>
        </c:ser>
        <c:ser>
          <c:idx val="1"/>
          <c:order val="1"/>
          <c:tx>
            <c:strRef>
              <c:f>Sheet1!$C$1</c:f>
              <c:strCache>
                <c:ptCount val="1"/>
                <c:pt idx="0">
                  <c:v>Full-time</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Sheet1!$C$2:$C$15</c:f>
              <c:numCache>
                <c:ptCount val="14"/>
                <c:pt idx="0">
                  <c:v>1747</c:v>
                </c:pt>
                <c:pt idx="1">
                  <c:v>1749</c:v>
                </c:pt>
                <c:pt idx="2">
                  <c:v>1750</c:v>
                </c:pt>
                <c:pt idx="3">
                  <c:v>1750</c:v>
                </c:pt>
                <c:pt idx="4">
                  <c:v>1743</c:v>
                </c:pt>
                <c:pt idx="5">
                  <c:v>1737</c:v>
                </c:pt>
                <c:pt idx="6">
                  <c:v>1732</c:v>
                </c:pt>
                <c:pt idx="7">
                  <c:v>1730</c:v>
                </c:pt>
                <c:pt idx="8">
                  <c:v>1729</c:v>
                </c:pt>
                <c:pt idx="9">
                  <c:v>1729</c:v>
                </c:pt>
                <c:pt idx="10">
                  <c:v>1747</c:v>
                </c:pt>
                <c:pt idx="11">
                  <c:v>1723</c:v>
                </c:pt>
                <c:pt idx="12">
                  <c:v>1704</c:v>
                </c:pt>
                <c:pt idx="13">
                  <c:v>1695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Arizona</c:v>
                </c:pt>
                <c:pt idx="1">
                  <c:v>Florida</c:v>
                </c:pt>
                <c:pt idx="2">
                  <c:v>Hawaii</c:v>
                </c:pt>
                <c:pt idx="3">
                  <c:v>Utah</c:v>
                </c:pt>
                <c:pt idx="4">
                  <c:v>Georgia</c:v>
                </c:pt>
                <c:pt idx="5">
                  <c:v>Louisiana</c:v>
                </c:pt>
                <c:pt idx="6">
                  <c:v>Nevada</c:v>
                </c:pt>
                <c:pt idx="7">
                  <c:v>Nebraska</c:v>
                </c:pt>
                <c:pt idx="8">
                  <c:v>Texas</c:v>
                </c:pt>
                <c:pt idx="9">
                  <c:v>California</c:v>
                </c:pt>
                <c:pt idx="10">
                  <c:v>North Carolina</c:v>
                </c:pt>
                <c:pt idx="11">
                  <c:v>Virginia</c:v>
                </c:pt>
                <c:pt idx="12">
                  <c:v>Tennessee</c:v>
                </c:pt>
                <c:pt idx="13">
                  <c:v>Indiana</c:v>
                </c:pt>
                <c:pt idx="14">
                  <c:v>Rhode Island</c:v>
                </c:pt>
              </c:strCache>
            </c:strRef>
          </c:cat>
          <c:val>
            <c:numRef>
              <c:f>Sheet1!$B$2:$B$16</c:f>
              <c:numCache>
                <c:ptCount val="15"/>
                <c:pt idx="0">
                  <c:v>0.17</c:v>
                </c:pt>
                <c:pt idx="1">
                  <c:v>0.02</c:v>
                </c:pt>
                <c:pt idx="2">
                  <c:v>0.02</c:v>
                </c:pt>
                <c:pt idx="3">
                  <c:v>0.01</c:v>
                </c:pt>
                <c:pt idx="4">
                  <c:v>0.01</c:v>
                </c:pt>
                <c:pt idx="5">
                  <c:v>0.01</c:v>
                </c:pt>
                <c:pt idx="6">
                  <c:v>0.01</c:v>
                </c:pt>
                <c:pt idx="7">
                  <c:v>0.01</c:v>
                </c:pt>
                <c:pt idx="8">
                  <c:v>0.01</c:v>
                </c:pt>
                <c:pt idx="9">
                  <c:v>0</c:v>
                </c:pt>
                <c:pt idx="10">
                  <c:v>0</c:v>
                </c:pt>
                <c:pt idx="11">
                  <c:v>-0.01</c:v>
                </c:pt>
                <c:pt idx="12">
                  <c:v>-0.01</c:v>
                </c:pt>
                <c:pt idx="13">
                  <c:v>-0.01</c:v>
                </c:pt>
                <c:pt idx="14">
                  <c:v>-0.01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Department of Education</c:v>
                </c:pt>
                <c:pt idx="1">
                  <c:v>Department of Health and Human Services</c:v>
                </c:pt>
                <c:pt idx="2">
                  <c:v>Department of Veterans Affairs</c:v>
                </c:pt>
                <c:pt idx="3">
                  <c:v>Department of Defense</c:v>
                </c:pt>
                <c:pt idx="4">
                  <c:v>Department of State</c:v>
                </c:pt>
                <c:pt idx="5">
                  <c:v>Department of Transportation</c:v>
                </c:pt>
                <c:pt idx="6">
                  <c:v>Department of the Interior</c:v>
                </c:pt>
                <c:pt idx="7">
                  <c:v>Department of Agriculture</c:v>
                </c:pt>
                <c:pt idx="8">
                  <c:v>Department of Commerce</c:v>
                </c:pt>
                <c:pt idx="9">
                  <c:v>Department of Homeland Security</c:v>
                </c:pt>
              </c:strCache>
            </c:strRef>
          </c:cat>
          <c:val>
            <c:numRef>
              <c:f>Sheet1!$B$2:$B$11</c:f>
              <c:numCache>
                <c:ptCount val="10"/>
                <c:pt idx="0">
                  <c:v>74809.63</c:v>
                </c:pt>
                <c:pt idx="1">
                  <c:v>15746.55</c:v>
                </c:pt>
                <c:pt idx="2">
                  <c:v>11937.12</c:v>
                </c:pt>
                <c:pt idx="3">
                  <c:v>2482.43</c:v>
                </c:pt>
                <c:pt idx="4">
                  <c:v>700.95</c:v>
                </c:pt>
                <c:pt idx="5">
                  <c:v>433.79</c:v>
                </c:pt>
                <c:pt idx="6">
                  <c:v>100.57</c:v>
                </c:pt>
                <c:pt idx="7">
                  <c:v>84.69</c:v>
                </c:pt>
                <c:pt idx="8">
                  <c:v>80</c:v>
                </c:pt>
                <c:pt idx="9">
                  <c:v>13.82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Department of Health and Human Services</c:v>
                </c:pt>
                <c:pt idx="1">
                  <c:v>National Science Foundation</c:v>
                </c:pt>
                <c:pt idx="2">
                  <c:v>Department of Energy</c:v>
                </c:pt>
                <c:pt idx="3">
                  <c:v>National Aeronautics and Space Administration</c:v>
                </c:pt>
                <c:pt idx="4">
                  <c:v>Department of Defense</c:v>
                </c:pt>
                <c:pt idx="5">
                  <c:v>Department of Agriculture</c:v>
                </c:pt>
                <c:pt idx="6">
                  <c:v>Department of Education</c:v>
                </c:pt>
                <c:pt idx="7">
                  <c:v>Department of Commerce</c:v>
                </c:pt>
                <c:pt idx="8">
                  <c:v>Department of Transportation</c:v>
                </c:pt>
                <c:pt idx="9">
                  <c:v>Agency for International Development</c:v>
                </c:pt>
                <c:pt idx="10">
                  <c:v>Department of Justice</c:v>
                </c:pt>
                <c:pt idx="11">
                  <c:v>Environmental Protection Agency</c:v>
                </c:pt>
                <c:pt idx="12">
                  <c:v>Department of the Interior</c:v>
                </c:pt>
                <c:pt idx="13">
                  <c:v>Department of Homeland Security</c:v>
                </c:pt>
                <c:pt idx="14">
                  <c:v>Other agencies</c:v>
                </c:pt>
              </c:strCache>
            </c:strRef>
          </c:cat>
          <c:val>
            <c:numRef>
              <c:f>Sheet1!$B$2:$B$16</c:f>
              <c:numCache>
                <c:ptCount val="15"/>
                <c:pt idx="0">
                  <c:v>20937.83</c:v>
                </c:pt>
                <c:pt idx="1">
                  <c:v>5444.12</c:v>
                </c:pt>
                <c:pt idx="2">
                  <c:v>4560.24</c:v>
                </c:pt>
                <c:pt idx="3">
                  <c:v>4489.5</c:v>
                </c:pt>
                <c:pt idx="4">
                  <c:v>3511.15</c:v>
                </c:pt>
                <c:pt idx="5">
                  <c:v>906.6</c:v>
                </c:pt>
                <c:pt idx="6">
                  <c:v>615.46</c:v>
                </c:pt>
                <c:pt idx="7">
                  <c:v>353.8</c:v>
                </c:pt>
                <c:pt idx="8">
                  <c:v>83.9</c:v>
                </c:pt>
                <c:pt idx="9">
                  <c:v>59.2</c:v>
                </c:pt>
                <c:pt idx="10">
                  <c:v>54.5</c:v>
                </c:pt>
                <c:pt idx="11">
                  <c:v>51.7</c:v>
                </c:pt>
                <c:pt idx="12">
                  <c:v>44.7</c:v>
                </c:pt>
                <c:pt idx="13">
                  <c:v>43.5</c:v>
                </c:pt>
                <c:pt idx="14">
                  <c:v>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Harvard University, MA</c:v>
                </c:pt>
                <c:pt idx="1">
                  <c:v>The University of Texas System, TX</c:v>
                </c:pt>
                <c:pt idx="2">
                  <c:v>Yale University, CT</c:v>
                </c:pt>
                <c:pt idx="3">
                  <c:v>Stanford University, CA</c:v>
                </c:pt>
                <c:pt idx="4">
                  <c:v>Princeton University, NJ</c:v>
                </c:pt>
                <c:pt idx="5">
                  <c:v>Massachusetts Institute of Technology, MA</c:v>
                </c:pt>
                <c:pt idx="6">
                  <c:v>University of Pennsylvania, PA</c:v>
                </c:pt>
                <c:pt idx="7">
                  <c:v>The Texas A&amp;M University System, TX</c:v>
                </c:pt>
                <c:pt idx="8">
                  <c:v>University of Michigan, MI</c:v>
                </c:pt>
                <c:pt idx="9">
                  <c:v>University of California, CA</c:v>
                </c:pt>
                <c:pt idx="10">
                  <c:v>University of Notre Dame, IN</c:v>
                </c:pt>
                <c:pt idx="11">
                  <c:v>Columbia University, NY</c:v>
                </c:pt>
                <c:pt idx="12">
                  <c:v>Northwestern University, IL</c:v>
                </c:pt>
                <c:pt idx="13">
                  <c:v>Duke University, NC</c:v>
                </c:pt>
                <c:pt idx="14">
                  <c:v>Washington University in St. Louis, MO</c:v>
                </c:pt>
              </c:strCache>
            </c:strRef>
          </c:cat>
          <c:val>
            <c:numRef>
              <c:f>Sheet1!$B$2:$B$16</c:f>
              <c:numCache>
                <c:ptCount val="15"/>
                <c:pt idx="0">
                  <c:v>40.58</c:v>
                </c:pt>
                <c:pt idx="1">
                  <c:v>31.96</c:v>
                </c:pt>
                <c:pt idx="2">
                  <c:v>31.2</c:v>
                </c:pt>
                <c:pt idx="3">
                  <c:v>28.95</c:v>
                </c:pt>
                <c:pt idx="4">
                  <c:v>26.56</c:v>
                </c:pt>
                <c:pt idx="5">
                  <c:v>18.5</c:v>
                </c:pt>
                <c:pt idx="6">
                  <c:v>14.88</c:v>
                </c:pt>
                <c:pt idx="7">
                  <c:v>13.59</c:v>
                </c:pt>
                <c:pt idx="8">
                  <c:v>12.48</c:v>
                </c:pt>
                <c:pt idx="9">
                  <c:v>12.14</c:v>
                </c:pt>
                <c:pt idx="10">
                  <c:v>11.96</c:v>
                </c:pt>
                <c:pt idx="11">
                  <c:v>11.26</c:v>
                </c:pt>
                <c:pt idx="12">
                  <c:v>10.93</c:v>
                </c:pt>
                <c:pt idx="13">
                  <c:v>8.47</c:v>
                </c:pt>
                <c:pt idx="14">
                  <c:v>8.42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9350</c:v>
                </c:pt>
                <c:pt idx="1">
                  <c:v>11610</c:v>
                </c:pt>
                <c:pt idx="2">
                  <c:v>12330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Net tuition revenue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21860</c:v>
                </c:pt>
                <c:pt idx="1">
                  <c:v>23320</c:v>
                </c:pt>
                <c:pt idx="2">
                  <c:v>24590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Net tuition revenue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17300</c:v>
                </c:pt>
                <c:pt idx="1">
                  <c:v>17200</c:v>
                </c:pt>
                <c:pt idx="2">
                  <c:v>16790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Net tuition revenue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2940</c:v>
                </c:pt>
                <c:pt idx="1">
                  <c:v>3620</c:v>
                </c:pt>
                <c:pt idx="2">
                  <c:v>3720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Net tuition revenue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Four year</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4"/>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5"/>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6"/>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7"/>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8"/>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9"/>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txPr>
              <a:bodyPr/>
              <a:p>
                <a:pPr>
                  <a:defRPr sz="1000" b="0" smtId="4294967295">
                    <a:solidFill>
                      <a:prstClr val="black"/>
                    </a:solidFill>
                    <a:latin typeface="Open Sans Light"/>
                  </a:defRPr>
                </a:pPr>
                <a:endParaRPr sz="1000" b="0" smtId="4294967295">
                  <a:solidFill>
                    <a:prstClr val="black"/>
                  </a:solidFill>
                  <a:latin typeface="Open Sans Light"/>
                </a:endParaRPr>
              </a:p>
            </c:txPr>
            <c:showLegendKey val="0"/>
            <c:showVal val="1"/>
            <c:showCatName val="0"/>
            <c:showSerName val="0"/>
            <c:showPercent val="0"/>
            <c:showBubbleSize val="0"/>
            <c:extLst/>
          </c:dLbls>
          <c:cat>
            <c:strRef>
              <c:f>Sheet1!$A$2:$A$15</c:f>
              <c:strCache>
                <c:ptCount val="14"/>
                <c:pt idx="0">
                  <c:v>California</c:v>
                </c:pt>
                <c:pt idx="1">
                  <c:v>New York</c:v>
                </c:pt>
                <c:pt idx="2">
                  <c:v>Pennsylvania</c:v>
                </c:pt>
                <c:pt idx="3">
                  <c:v>Texas</c:v>
                </c:pt>
                <c:pt idx="4">
                  <c:v>Florida</c:v>
                </c:pt>
                <c:pt idx="5">
                  <c:v>Ohio</c:v>
                </c:pt>
                <c:pt idx="6">
                  <c:v>Illinois</c:v>
                </c:pt>
                <c:pt idx="7">
                  <c:v>Massachusetts</c:v>
                </c:pt>
                <c:pt idx="8">
                  <c:v>Missouri</c:v>
                </c:pt>
                <c:pt idx="9">
                  <c:v>North Carolina</c:v>
                </c:pt>
                <c:pt idx="10">
                  <c:v>Georgia</c:v>
                </c:pt>
                <c:pt idx="11">
                  <c:v>Virginia</c:v>
                </c:pt>
                <c:pt idx="12">
                  <c:v>Washington</c:v>
                </c:pt>
                <c:pt idx="13">
                  <c:v>Michigan</c:v>
                </c:pt>
              </c:strCache>
            </c:strRef>
          </c:cat>
          <c:val>
            <c:numRef>
              <c:f>Sheet1!$B$2:$B$15</c:f>
              <c:numCache>
                <c:ptCount val="14"/>
                <c:pt idx="0">
                  <c:v>262</c:v>
                </c:pt>
                <c:pt idx="1">
                  <c:v>234</c:v>
                </c:pt>
                <c:pt idx="2">
                  <c:v>155</c:v>
                </c:pt>
                <c:pt idx="3">
                  <c:v>148</c:v>
                </c:pt>
                <c:pt idx="4">
                  <c:v>128</c:v>
                </c:pt>
                <c:pt idx="5">
                  <c:v>113</c:v>
                </c:pt>
                <c:pt idx="6">
                  <c:v>98</c:v>
                </c:pt>
                <c:pt idx="7">
                  <c:v>88</c:v>
                </c:pt>
                <c:pt idx="8">
                  <c:v>75</c:v>
                </c:pt>
                <c:pt idx="9">
                  <c:v>73</c:v>
                </c:pt>
                <c:pt idx="10">
                  <c:v>71</c:v>
                </c:pt>
                <c:pt idx="11">
                  <c:v>71</c:v>
                </c:pt>
                <c:pt idx="12">
                  <c:v>63</c:v>
                </c:pt>
                <c:pt idx="13">
                  <c:v>62</c:v>
                </c:pt>
              </c:numCache>
            </c:numRef>
          </c:val>
        </c:ser>
        <c:ser>
          <c:idx val="1"/>
          <c:order val="1"/>
          <c:tx>
            <c:strRef>
              <c:f>Sheet1!$C$1</c:f>
              <c:strCache>
                <c:ptCount val="1"/>
                <c:pt idx="0">
                  <c:v>Two year</c:v>
                </c:pt>
              </c:strCache>
            </c:strRef>
          </c:tx>
          <c:spPr>
            <a:solidFill>
              <a:srgbClr val="0F283E"/>
            </a:solidFill>
            <a:ln>
              <a:solidFill>
                <a:srgbClr val="0F283E"/>
              </a:solidFill>
            </a:ln>
          </c:spPr>
          <c:invertIfNegative val="0"/>
          <c:dLbls>
            <c:dLbl>
              <c:idx val="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4"/>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5"/>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6"/>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7"/>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8"/>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9"/>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0"/>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1"/>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2"/>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3"/>
              <c:numFmt formatCode="#,##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txPr>
              <a:bodyPr/>
              <a:p>
                <a:pPr>
                  <a:defRPr sz="1000" b="0" smtId="4294967295">
                    <a:solidFill>
                      <a:prstClr val="black"/>
                    </a:solidFill>
                    <a:latin typeface="Open Sans Light"/>
                  </a:defRPr>
                </a:pPr>
                <a:endParaRPr sz="1000" b="0" smtId="4294967295">
                  <a:solidFill>
                    <a:prstClr val="black"/>
                  </a:solidFill>
                  <a:latin typeface="Open Sans Light"/>
                </a:endParaRPr>
              </a:p>
            </c:txPr>
            <c:showLegendKey val="0"/>
            <c:showVal val="1"/>
            <c:showCatName val="0"/>
            <c:showSerName val="0"/>
            <c:showPercent val="0"/>
            <c:showBubbleSize val="0"/>
            <c:extLst/>
          </c:dLbls>
          <c:cat>
            <c:strRef>
              <c:f>Sheet1!$A$2:$A$15</c:f>
              <c:strCache>
                <c:ptCount val="14"/>
                <c:pt idx="0">
                  <c:v>California</c:v>
                </c:pt>
                <c:pt idx="1">
                  <c:v>New York</c:v>
                </c:pt>
                <c:pt idx="2">
                  <c:v>Pennsylvania</c:v>
                </c:pt>
                <c:pt idx="3">
                  <c:v>Texas</c:v>
                </c:pt>
                <c:pt idx="4">
                  <c:v>Florida</c:v>
                </c:pt>
                <c:pt idx="5">
                  <c:v>Ohio</c:v>
                </c:pt>
                <c:pt idx="6">
                  <c:v>Illinois</c:v>
                </c:pt>
                <c:pt idx="7">
                  <c:v>Massachusetts</c:v>
                </c:pt>
                <c:pt idx="8">
                  <c:v>Missouri</c:v>
                </c:pt>
                <c:pt idx="9">
                  <c:v>North Carolina</c:v>
                </c:pt>
                <c:pt idx="10">
                  <c:v>Georgia</c:v>
                </c:pt>
                <c:pt idx="11">
                  <c:v>Virginia</c:v>
                </c:pt>
                <c:pt idx="12">
                  <c:v>Washington</c:v>
                </c:pt>
                <c:pt idx="13">
                  <c:v>Michigan</c:v>
                </c:pt>
              </c:strCache>
            </c:strRef>
          </c:cat>
          <c:val>
            <c:numRef>
              <c:f>Sheet1!$C$2:$C$15</c:f>
              <c:numCache>
                <c:ptCount val="14"/>
                <c:pt idx="0">
                  <c:v>154</c:v>
                </c:pt>
                <c:pt idx="1">
                  <c:v>65</c:v>
                </c:pt>
                <c:pt idx="2">
                  <c:v>63</c:v>
                </c:pt>
                <c:pt idx="3">
                  <c:v>96</c:v>
                </c:pt>
                <c:pt idx="4">
                  <c:v>48</c:v>
                </c:pt>
                <c:pt idx="5">
                  <c:v>49</c:v>
                </c:pt>
                <c:pt idx="6">
                  <c:v>58</c:v>
                </c:pt>
                <c:pt idx="7">
                  <c:v>19</c:v>
                </c:pt>
                <c:pt idx="8">
                  <c:v>22</c:v>
                </c:pt>
                <c:pt idx="9">
                  <c:v>62</c:v>
                </c:pt>
                <c:pt idx="10">
                  <c:v>42</c:v>
                </c:pt>
                <c:pt idx="11">
                  <c:v>40</c:v>
                </c:pt>
                <c:pt idx="12">
                  <c:v>11</c:v>
                </c:pt>
                <c:pt idx="13">
                  <c:v>30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Sheet1!$A$2:$A$13</c:f>
              <c:strCache>
                <c:ptCount val="12"/>
                <c:pt idx="0">
                  <c:v>'20</c:v>
                </c:pt>
                <c:pt idx="1">
                  <c:v>'21*</c:v>
                </c:pt>
                <c:pt idx="2">
                  <c:v>'22*</c:v>
                </c:pt>
                <c:pt idx="3">
                  <c:v>'23*</c:v>
                </c:pt>
                <c:pt idx="4">
                  <c:v>'24*</c:v>
                </c:pt>
                <c:pt idx="5">
                  <c:v>'25*</c:v>
                </c:pt>
                <c:pt idx="6">
                  <c:v>'26*</c:v>
                </c:pt>
                <c:pt idx="7">
                  <c:v>'27*</c:v>
                </c:pt>
                <c:pt idx="8">
                  <c:v>'28*</c:v>
                </c:pt>
                <c:pt idx="9">
                  <c:v>'29*</c:v>
                </c:pt>
                <c:pt idx="10">
                  <c:v>'30*</c:v>
                </c:pt>
                <c:pt idx="11">
                  <c:v>'31*</c:v>
                </c:pt>
              </c:strCache>
            </c:strRef>
          </c:cat>
          <c:val>
            <c:numRef>
              <c:f>Sheet1!$B$2:$B$13</c:f>
              <c:numCache>
                <c:ptCount val="12"/>
                <c:pt idx="0">
                  <c:v>124</c:v>
                </c:pt>
                <c:pt idx="1">
                  <c:v>7</c:v>
                </c:pt>
                <c:pt idx="2">
                  <c:v>4</c:v>
                </c:pt>
                <c:pt idx="3">
                  <c:v>3</c:v>
                </c:pt>
                <c:pt idx="4">
                  <c:v>4</c:v>
                </c:pt>
                <c:pt idx="5">
                  <c:v>5</c:v>
                </c:pt>
                <c:pt idx="6">
                  <c:v>5</c:v>
                </c:pt>
                <c:pt idx="7">
                  <c:v>6</c:v>
                </c:pt>
                <c:pt idx="8">
                  <c:v>7</c:v>
                </c:pt>
                <c:pt idx="9">
                  <c:v>7</c:v>
                </c:pt>
                <c:pt idx="10">
                  <c:v>8</c:v>
                </c:pt>
                <c:pt idx="11">
                  <c:v>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Higher education outlay in billion U.S. dollars </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Private</c:v>
                </c:pt>
              </c:strCache>
            </c:strRef>
          </c:tx>
          <c:spPr>
            <a:solidFill>
              <a:srgbClr val="0F283E"/>
            </a:solidFill>
            <a:ln>
              <a:solidFill>
                <a:srgbClr val="0F283E"/>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2018*</c:v>
                </c:pt>
                <c:pt idx="1">
                  <c:v>2017*</c:v>
                </c:pt>
                <c:pt idx="2">
                  <c:v>2016</c:v>
                </c:pt>
                <c:pt idx="3">
                  <c:v>2015</c:v>
                </c:pt>
                <c:pt idx="4">
                  <c:v>2014</c:v>
                </c:pt>
                <c:pt idx="5">
                  <c:v>2013</c:v>
                </c:pt>
                <c:pt idx="6">
                  <c:v>2012</c:v>
                </c:pt>
                <c:pt idx="7">
                  <c:v>2011</c:v>
                </c:pt>
                <c:pt idx="8">
                  <c:v>2010</c:v>
                </c:pt>
                <c:pt idx="9">
                  <c:v>2009</c:v>
                </c:pt>
                <c:pt idx="10">
                  <c:v>2008</c:v>
                </c:pt>
                <c:pt idx="11">
                  <c:v>2007</c:v>
                </c:pt>
                <c:pt idx="12">
                  <c:v>2006</c:v>
                </c:pt>
                <c:pt idx="13">
                  <c:v>2005</c:v>
                </c:pt>
              </c:strCache>
            </c:strRef>
          </c:cat>
          <c:val>
            <c:numRef>
              <c:f>Sheet1!$B$2:$B$15</c:f>
              <c:numCache>
                <c:ptCount val="14"/>
                <c:pt idx="0">
                  <c:v>225</c:v>
                </c:pt>
                <c:pt idx="1">
                  <c:v>219</c:v>
                </c:pt>
                <c:pt idx="2">
                  <c:v>211.87</c:v>
                </c:pt>
                <c:pt idx="3">
                  <c:v>204.69</c:v>
                </c:pt>
                <c:pt idx="4">
                  <c:v>199.86</c:v>
                </c:pt>
                <c:pt idx="5">
                  <c:v>193.17</c:v>
                </c:pt>
                <c:pt idx="6">
                  <c:v>187.44</c:v>
                </c:pt>
                <c:pt idx="7">
                  <c:v>182.55</c:v>
                </c:pt>
                <c:pt idx="8">
                  <c:v>175.13</c:v>
                </c:pt>
                <c:pt idx="9">
                  <c:v>165.09</c:v>
                </c:pt>
                <c:pt idx="10">
                  <c:v>157.74</c:v>
                </c:pt>
                <c:pt idx="11">
                  <c:v>147.44</c:v>
                </c:pt>
                <c:pt idx="12">
                  <c:v>136.72</c:v>
                </c:pt>
                <c:pt idx="13">
                  <c:v>127.03</c:v>
                </c:pt>
              </c:numCache>
            </c:numRef>
          </c:val>
        </c:ser>
        <c:ser>
          <c:idx val="1"/>
          <c:order val="1"/>
          <c:tx>
            <c:strRef>
              <c:f>Sheet1!$C$1</c:f>
              <c:strCache>
                <c:ptCount val="1"/>
                <c:pt idx="0">
                  <c:v>Public</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2018*</c:v>
                </c:pt>
                <c:pt idx="1">
                  <c:v>2017*</c:v>
                </c:pt>
                <c:pt idx="2">
                  <c:v>2016</c:v>
                </c:pt>
                <c:pt idx="3">
                  <c:v>2015</c:v>
                </c:pt>
                <c:pt idx="4">
                  <c:v>2014</c:v>
                </c:pt>
                <c:pt idx="5">
                  <c:v>2013</c:v>
                </c:pt>
                <c:pt idx="6">
                  <c:v>2012</c:v>
                </c:pt>
                <c:pt idx="7">
                  <c:v>2011</c:v>
                </c:pt>
                <c:pt idx="8">
                  <c:v>2010</c:v>
                </c:pt>
                <c:pt idx="9">
                  <c:v>2009</c:v>
                </c:pt>
                <c:pt idx="10">
                  <c:v>2008</c:v>
                </c:pt>
                <c:pt idx="11">
                  <c:v>2007</c:v>
                </c:pt>
                <c:pt idx="12">
                  <c:v>2006</c:v>
                </c:pt>
                <c:pt idx="13">
                  <c:v>2005</c:v>
                </c:pt>
              </c:strCache>
            </c:strRef>
          </c:cat>
          <c:val>
            <c:numRef>
              <c:f>Sheet1!$C$2:$C$15</c:f>
              <c:numCache>
                <c:ptCount val="14"/>
                <c:pt idx="0">
                  <c:v>395</c:v>
                </c:pt>
                <c:pt idx="1">
                  <c:v>385</c:v>
                </c:pt>
                <c:pt idx="2">
                  <c:v>371.71</c:v>
                </c:pt>
                <c:pt idx="3">
                  <c:v>354.78</c:v>
                </c:pt>
                <c:pt idx="4">
                  <c:v>335.63</c:v>
                </c:pt>
                <c:pt idx="5">
                  <c:v>323.89</c:v>
                </c:pt>
                <c:pt idx="6">
                  <c:v>311.42</c:v>
                </c:pt>
                <c:pt idx="7">
                  <c:v>305.54</c:v>
                </c:pt>
                <c:pt idx="8">
                  <c:v>296.86</c:v>
                </c:pt>
                <c:pt idx="9">
                  <c:v>281.39</c:v>
                </c:pt>
                <c:pt idx="10">
                  <c:v>273.02</c:v>
                </c:pt>
                <c:pt idx="11">
                  <c:v>261.05</c:v>
                </c:pt>
                <c:pt idx="12">
                  <c:v>238.83</c:v>
                </c:pt>
                <c:pt idx="13">
                  <c:v>226.55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27710</c:v>
                </c:pt>
                <c:pt idx="1">
                  <c:v>28090</c:v>
                </c:pt>
                <c:pt idx="2">
                  <c:v>29920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Education expenditure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38950</c:v>
                </c:pt>
                <c:pt idx="1">
                  <c:v>40630</c:v>
                </c:pt>
                <c:pt idx="2">
                  <c:v>44240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Education expenditure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18120</c:v>
                </c:pt>
                <c:pt idx="1">
                  <c:v>19580</c:v>
                </c:pt>
                <c:pt idx="2">
                  <c:v>20270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Education expenditure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Sheet1!$A$2:$A$4</c:f>
              <c:strCache>
                <c:ptCount val="3"/>
                <c:pt idx="0">
                  <c:v>2008/2009</c:v>
                </c:pt>
                <c:pt idx="1">
                  <c:v>2013/2014</c:v>
                </c:pt>
                <c:pt idx="2">
                  <c:v>2018/2019</c:v>
                </c:pt>
              </c:strCache>
            </c:strRef>
          </c:cat>
          <c:val>
            <c:numRef>
              <c:f>Sheet1!$B$2:$B$4</c:f>
              <c:numCache>
                <c:ptCount val="3"/>
                <c:pt idx="0">
                  <c:v>9290</c:v>
                </c:pt>
                <c:pt idx="1">
                  <c:v>9950</c:v>
                </c:pt>
                <c:pt idx="2">
                  <c:v>11160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Academic 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Education expenditure in 2018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Private institutions</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Sheet1!$A$2:$A$52</c:f>
              <c:strCache>
                <c:ptCount val="51"/>
                <c:pt idx="0">
                  <c:v>1969-70</c:v>
                </c:pt>
                <c:pt idx="1">
                  <c:v>1970-71</c:v>
                </c:pt>
                <c:pt idx="2">
                  <c:v>1971-72</c:v>
                </c:pt>
                <c:pt idx="3">
                  <c:v>1972-73</c:v>
                </c:pt>
                <c:pt idx="4">
                  <c:v>1973-74</c:v>
                </c:pt>
                <c:pt idx="5">
                  <c:v>1974-75</c:v>
                </c:pt>
                <c:pt idx="6">
                  <c:v>1975-76</c:v>
                </c:pt>
                <c:pt idx="7">
                  <c:v>1976-77</c:v>
                </c:pt>
                <c:pt idx="8">
                  <c:v>1977-78</c:v>
                </c:pt>
                <c:pt idx="9">
                  <c:v>1978-79</c:v>
                </c:pt>
                <c:pt idx="10">
                  <c:v>1979-80</c:v>
                </c:pt>
                <c:pt idx="11">
                  <c:v>1980-81</c:v>
                </c:pt>
                <c:pt idx="12">
                  <c:v>1981-82</c:v>
                </c:pt>
                <c:pt idx="13">
                  <c:v>1982-83</c:v>
                </c:pt>
                <c:pt idx="14">
                  <c:v>1983-84</c:v>
                </c:pt>
                <c:pt idx="15">
                  <c:v>1984-85</c:v>
                </c:pt>
                <c:pt idx="16">
                  <c:v>1985-86</c:v>
                </c:pt>
                <c:pt idx="17">
                  <c:v>1986-87</c:v>
                </c:pt>
                <c:pt idx="18">
                  <c:v>1987-88</c:v>
                </c:pt>
                <c:pt idx="19">
                  <c:v>1988-89</c:v>
                </c:pt>
                <c:pt idx="20">
                  <c:v>1989-90</c:v>
                </c:pt>
                <c:pt idx="21">
                  <c:v>1990-91</c:v>
                </c:pt>
                <c:pt idx="22">
                  <c:v>1991-92</c:v>
                </c:pt>
                <c:pt idx="23">
                  <c:v>1992-93</c:v>
                </c:pt>
                <c:pt idx="24">
                  <c:v>1993-94</c:v>
                </c:pt>
                <c:pt idx="25">
                  <c:v>1994-95</c:v>
                </c:pt>
                <c:pt idx="26">
                  <c:v>1995-96</c:v>
                </c:pt>
                <c:pt idx="27">
                  <c:v>1996-97</c:v>
                </c:pt>
                <c:pt idx="28">
                  <c:v>1997-98</c:v>
                </c:pt>
                <c:pt idx="29">
                  <c:v>1998-99</c:v>
                </c:pt>
                <c:pt idx="30">
                  <c:v>1999-00</c:v>
                </c:pt>
                <c:pt idx="31">
                  <c:v>2000-01</c:v>
                </c:pt>
                <c:pt idx="32">
                  <c:v>2001-02</c:v>
                </c:pt>
                <c:pt idx="33">
                  <c:v>2002-03</c:v>
                </c:pt>
                <c:pt idx="34">
                  <c:v>2003-04</c:v>
                </c:pt>
                <c:pt idx="35">
                  <c:v>2004-05</c:v>
                </c:pt>
                <c:pt idx="36">
                  <c:v>2005-06</c:v>
                </c:pt>
                <c:pt idx="37">
                  <c:v>2006-07</c:v>
                </c:pt>
                <c:pt idx="38">
                  <c:v>2007-08</c:v>
                </c:pt>
                <c:pt idx="39">
                  <c:v>2008-09</c:v>
                </c:pt>
                <c:pt idx="40">
                  <c:v>2009-10</c:v>
                </c:pt>
                <c:pt idx="41">
                  <c:v>2010-11</c:v>
                </c:pt>
                <c:pt idx="42">
                  <c:v>2011-12</c:v>
                </c:pt>
                <c:pt idx="43">
                  <c:v>2012-13</c:v>
                </c:pt>
                <c:pt idx="44">
                  <c:v>2013-14</c:v>
                </c:pt>
                <c:pt idx="45">
                  <c:v>2014-15</c:v>
                </c:pt>
                <c:pt idx="46">
                  <c:v>2015-16</c:v>
                </c:pt>
                <c:pt idx="47">
                  <c:v>2016-17</c:v>
                </c:pt>
                <c:pt idx="48">
                  <c:v>2017-18</c:v>
                </c:pt>
                <c:pt idx="49">
                  <c:v>2018-19</c:v>
                </c:pt>
                <c:pt idx="50">
                  <c:v>2019-20</c:v>
                </c:pt>
              </c:strCache>
            </c:strRef>
          </c:cat>
          <c:val>
            <c:numRef>
              <c:f>Sheet1!$B$2:$B$52</c:f>
              <c:numCache>
                <c:ptCount val="51"/>
                <c:pt idx="0">
                  <c:v>1533</c:v>
                </c:pt>
                <c:pt idx="1">
                  <c:v>1684</c:v>
                </c:pt>
                <c:pt idx="2">
                  <c:v>1820</c:v>
                </c:pt>
                <c:pt idx="3">
                  <c:v>1898</c:v>
                </c:pt>
                <c:pt idx="4">
                  <c:v>1989</c:v>
                </c:pt>
                <c:pt idx="5">
                  <c:v>2117</c:v>
                </c:pt>
                <c:pt idx="6">
                  <c:v>2272</c:v>
                </c:pt>
                <c:pt idx="7">
                  <c:v>2467</c:v>
                </c:pt>
                <c:pt idx="8">
                  <c:v>2624</c:v>
                </c:pt>
                <c:pt idx="9">
                  <c:v>2867</c:v>
                </c:pt>
                <c:pt idx="10">
                  <c:v>3130</c:v>
                </c:pt>
                <c:pt idx="11">
                  <c:v>3498</c:v>
                </c:pt>
                <c:pt idx="12">
                  <c:v>3953</c:v>
                </c:pt>
                <c:pt idx="13">
                  <c:v>4439</c:v>
                </c:pt>
                <c:pt idx="14">
                  <c:v>4851</c:v>
                </c:pt>
                <c:pt idx="15">
                  <c:v>5315</c:v>
                </c:pt>
                <c:pt idx="16">
                  <c:v>5789</c:v>
                </c:pt>
                <c:pt idx="17">
                  <c:v>6316</c:v>
                </c:pt>
                <c:pt idx="18">
                  <c:v>6988</c:v>
                </c:pt>
                <c:pt idx="19">
                  <c:v>7461</c:v>
                </c:pt>
                <c:pt idx="20">
                  <c:v>8147</c:v>
                </c:pt>
                <c:pt idx="21">
                  <c:v>8772</c:v>
                </c:pt>
                <c:pt idx="22">
                  <c:v>9419</c:v>
                </c:pt>
                <c:pt idx="23">
                  <c:v>9942</c:v>
                </c:pt>
                <c:pt idx="24">
                  <c:v>10572</c:v>
                </c:pt>
                <c:pt idx="25">
                  <c:v>11111</c:v>
                </c:pt>
                <c:pt idx="26">
                  <c:v>11864</c:v>
                </c:pt>
                <c:pt idx="27">
                  <c:v>12498</c:v>
                </c:pt>
                <c:pt idx="28">
                  <c:v>12801</c:v>
                </c:pt>
                <c:pt idx="29">
                  <c:v>13428</c:v>
                </c:pt>
                <c:pt idx="30">
                  <c:v>14100</c:v>
                </c:pt>
                <c:pt idx="31">
                  <c:v>15000</c:v>
                </c:pt>
                <c:pt idx="32">
                  <c:v>15742</c:v>
                </c:pt>
                <c:pt idx="33">
                  <c:v>16383</c:v>
                </c:pt>
                <c:pt idx="34">
                  <c:v>17315</c:v>
                </c:pt>
                <c:pt idx="35">
                  <c:v>18154</c:v>
                </c:pt>
                <c:pt idx="36">
                  <c:v>18862</c:v>
                </c:pt>
                <c:pt idx="37">
                  <c:v>20048</c:v>
                </c:pt>
                <c:pt idx="38">
                  <c:v>20972</c:v>
                </c:pt>
                <c:pt idx="39">
                  <c:v>21570</c:v>
                </c:pt>
                <c:pt idx="40">
                  <c:v>21764</c:v>
                </c:pt>
                <c:pt idx="41">
                  <c:v>22042</c:v>
                </c:pt>
                <c:pt idx="42">
                  <c:v>22850</c:v>
                </c:pt>
                <c:pt idx="43">
                  <c:v>23943</c:v>
                </c:pt>
                <c:pt idx="44">
                  <c:v>25110</c:v>
                </c:pt>
                <c:pt idx="45">
                  <c:v>26182</c:v>
                </c:pt>
                <c:pt idx="46">
                  <c:v>27436</c:v>
                </c:pt>
                <c:pt idx="47">
                  <c:v>28945</c:v>
                </c:pt>
                <c:pt idx="48">
                  <c:v>30274</c:v>
                </c:pt>
                <c:pt idx="49">
                  <c:v>31527</c:v>
                </c:pt>
                <c:pt idx="50">
                  <c:v>32417</c:v>
                </c:pt>
              </c:numCache>
            </c:numRef>
          </c:val>
          <c:smooth val="0"/>
        </c:ser>
        <c:ser>
          <c:idx val="1"/>
          <c:order val="1"/>
          <c:tx>
            <c:strRef>
              <c:f>Sheet1!$C$1</c:f>
              <c:strCache>
                <c:ptCount val="1"/>
                <c:pt idx="0">
                  <c:v>Public institutions</c:v>
                </c:pt>
              </c:strCache>
            </c:strRef>
          </c:tx>
          <c:spPr>
            <a:ln>
              <a:solidFill>
                <a:srgbClr val="0F283E"/>
              </a:solidFill>
            </a:ln>
          </c:spPr>
          <c:marker>
            <c:symbol val="circle"/>
            <c:spPr>
              <a:solidFill>
                <a:srgbClr val="0F283E"/>
              </a:solidFill>
              <a:ln>
                <a:solidFill>
                  <a:srgbClr val="0F283E"/>
                </a:solidFill>
              </a:ln>
            </c:spPr>
          </c:marker>
          <c:dLbls>
            <c:dLbl>
              <c:idx val="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Sheet1!$A$2:$A$52</c:f>
              <c:strCache>
                <c:ptCount val="51"/>
                <c:pt idx="0">
                  <c:v>1969-70</c:v>
                </c:pt>
                <c:pt idx="1">
                  <c:v>1970-71</c:v>
                </c:pt>
                <c:pt idx="2">
                  <c:v>1971-72</c:v>
                </c:pt>
                <c:pt idx="3">
                  <c:v>1972-73</c:v>
                </c:pt>
                <c:pt idx="4">
                  <c:v>1973-74</c:v>
                </c:pt>
                <c:pt idx="5">
                  <c:v>1974-75</c:v>
                </c:pt>
                <c:pt idx="6">
                  <c:v>1975-76</c:v>
                </c:pt>
                <c:pt idx="7">
                  <c:v>1976-77</c:v>
                </c:pt>
                <c:pt idx="8">
                  <c:v>1977-78</c:v>
                </c:pt>
                <c:pt idx="9">
                  <c:v>1978-79</c:v>
                </c:pt>
                <c:pt idx="10">
                  <c:v>1979-80</c:v>
                </c:pt>
                <c:pt idx="11">
                  <c:v>1980-81</c:v>
                </c:pt>
                <c:pt idx="12">
                  <c:v>1981-82</c:v>
                </c:pt>
                <c:pt idx="13">
                  <c:v>1982-83</c:v>
                </c:pt>
                <c:pt idx="14">
                  <c:v>1983-84</c:v>
                </c:pt>
                <c:pt idx="15">
                  <c:v>1984-85</c:v>
                </c:pt>
                <c:pt idx="16">
                  <c:v>1985-86</c:v>
                </c:pt>
                <c:pt idx="17">
                  <c:v>1986-87</c:v>
                </c:pt>
                <c:pt idx="18">
                  <c:v>1987-88</c:v>
                </c:pt>
                <c:pt idx="19">
                  <c:v>1988-89</c:v>
                </c:pt>
                <c:pt idx="20">
                  <c:v>1989-90</c:v>
                </c:pt>
                <c:pt idx="21">
                  <c:v>1990-91</c:v>
                </c:pt>
                <c:pt idx="22">
                  <c:v>1991-92</c:v>
                </c:pt>
                <c:pt idx="23">
                  <c:v>1992-93</c:v>
                </c:pt>
                <c:pt idx="24">
                  <c:v>1993-94</c:v>
                </c:pt>
                <c:pt idx="25">
                  <c:v>1994-95</c:v>
                </c:pt>
                <c:pt idx="26">
                  <c:v>1995-96</c:v>
                </c:pt>
                <c:pt idx="27">
                  <c:v>1996-97</c:v>
                </c:pt>
                <c:pt idx="28">
                  <c:v>1997-98</c:v>
                </c:pt>
                <c:pt idx="29">
                  <c:v>1998-99</c:v>
                </c:pt>
                <c:pt idx="30">
                  <c:v>1999-00</c:v>
                </c:pt>
                <c:pt idx="31">
                  <c:v>2000-01</c:v>
                </c:pt>
                <c:pt idx="32">
                  <c:v>2001-02</c:v>
                </c:pt>
                <c:pt idx="33">
                  <c:v>2002-03</c:v>
                </c:pt>
                <c:pt idx="34">
                  <c:v>2003-04</c:v>
                </c:pt>
                <c:pt idx="35">
                  <c:v>2004-05</c:v>
                </c:pt>
                <c:pt idx="36">
                  <c:v>2005-06</c:v>
                </c:pt>
                <c:pt idx="37">
                  <c:v>2006-07</c:v>
                </c:pt>
                <c:pt idx="38">
                  <c:v>2007-08</c:v>
                </c:pt>
                <c:pt idx="39">
                  <c:v>2008-09</c:v>
                </c:pt>
                <c:pt idx="40">
                  <c:v>2009-10</c:v>
                </c:pt>
                <c:pt idx="41">
                  <c:v>2010-11</c:v>
                </c:pt>
                <c:pt idx="42">
                  <c:v>2011-12</c:v>
                </c:pt>
                <c:pt idx="43">
                  <c:v>2012-13</c:v>
                </c:pt>
                <c:pt idx="44">
                  <c:v>2013-14</c:v>
                </c:pt>
                <c:pt idx="45">
                  <c:v>2014-15</c:v>
                </c:pt>
                <c:pt idx="46">
                  <c:v>2015-16</c:v>
                </c:pt>
                <c:pt idx="47">
                  <c:v>2016-17</c:v>
                </c:pt>
                <c:pt idx="48">
                  <c:v>2017-18</c:v>
                </c:pt>
                <c:pt idx="49">
                  <c:v>2018-19</c:v>
                </c:pt>
                <c:pt idx="50">
                  <c:v>2019-20</c:v>
                </c:pt>
              </c:strCache>
            </c:strRef>
          </c:cat>
          <c:val>
            <c:numRef>
              <c:f>Sheet1!$C$2:$C$52</c:f>
              <c:numCache>
                <c:ptCount val="51"/>
                <c:pt idx="0">
                  <c:v>323</c:v>
                </c:pt>
                <c:pt idx="1">
                  <c:v>351</c:v>
                </c:pt>
                <c:pt idx="2">
                  <c:v>376</c:v>
                </c:pt>
                <c:pt idx="3">
                  <c:v>407</c:v>
                </c:pt>
                <c:pt idx="4">
                  <c:v>438</c:v>
                </c:pt>
                <c:pt idx="5">
                  <c:v>432</c:v>
                </c:pt>
                <c:pt idx="6">
                  <c:v>433</c:v>
                </c:pt>
                <c:pt idx="7">
                  <c:v>479</c:v>
                </c:pt>
                <c:pt idx="8">
                  <c:v>512</c:v>
                </c:pt>
                <c:pt idx="9">
                  <c:v>543</c:v>
                </c:pt>
                <c:pt idx="10">
                  <c:v>583</c:v>
                </c:pt>
                <c:pt idx="11">
                  <c:v>635</c:v>
                </c:pt>
                <c:pt idx="12">
                  <c:v>714</c:v>
                </c:pt>
                <c:pt idx="13">
                  <c:v>798</c:v>
                </c:pt>
                <c:pt idx="14">
                  <c:v>891</c:v>
                </c:pt>
                <c:pt idx="15">
                  <c:v>971</c:v>
                </c:pt>
                <c:pt idx="16">
                  <c:v>1045</c:v>
                </c:pt>
                <c:pt idx="17">
                  <c:v>1106</c:v>
                </c:pt>
                <c:pt idx="18">
                  <c:v>1218</c:v>
                </c:pt>
                <c:pt idx="19">
                  <c:v>1285</c:v>
                </c:pt>
                <c:pt idx="20">
                  <c:v>1356</c:v>
                </c:pt>
                <c:pt idx="21">
                  <c:v>1454</c:v>
                </c:pt>
                <c:pt idx="22">
                  <c:v>1628</c:v>
                </c:pt>
                <c:pt idx="23">
                  <c:v>1782</c:v>
                </c:pt>
                <c:pt idx="24">
                  <c:v>1942</c:v>
                </c:pt>
                <c:pt idx="25">
                  <c:v>2057</c:v>
                </c:pt>
                <c:pt idx="26">
                  <c:v>2179</c:v>
                </c:pt>
                <c:pt idx="27">
                  <c:v>2271</c:v>
                </c:pt>
                <c:pt idx="28">
                  <c:v>2360</c:v>
                </c:pt>
                <c:pt idx="29">
                  <c:v>2430</c:v>
                </c:pt>
                <c:pt idx="30">
                  <c:v>2504</c:v>
                </c:pt>
                <c:pt idx="31">
                  <c:v>2562</c:v>
                </c:pt>
                <c:pt idx="32">
                  <c:v>2700</c:v>
                </c:pt>
                <c:pt idx="33">
                  <c:v>2903</c:v>
                </c:pt>
                <c:pt idx="34">
                  <c:v>3319</c:v>
                </c:pt>
                <c:pt idx="35">
                  <c:v>3629</c:v>
                </c:pt>
                <c:pt idx="36">
                  <c:v>3874</c:v>
                </c:pt>
                <c:pt idx="37">
                  <c:v>4102</c:v>
                </c:pt>
                <c:pt idx="38">
                  <c:v>4291</c:v>
                </c:pt>
                <c:pt idx="39">
                  <c:v>4512</c:v>
                </c:pt>
                <c:pt idx="40">
                  <c:v>4763</c:v>
                </c:pt>
                <c:pt idx="41">
                  <c:v>5075</c:v>
                </c:pt>
                <c:pt idx="42">
                  <c:v>5563</c:v>
                </c:pt>
                <c:pt idx="43">
                  <c:v>5899</c:v>
                </c:pt>
                <c:pt idx="44">
                  <c:v>6120</c:v>
                </c:pt>
                <c:pt idx="45">
                  <c:v>6370</c:v>
                </c:pt>
                <c:pt idx="46">
                  <c:v>6612</c:v>
                </c:pt>
                <c:pt idx="47">
                  <c:v>6818</c:v>
                </c:pt>
                <c:pt idx="48">
                  <c:v>7051</c:v>
                </c:pt>
                <c:pt idx="49">
                  <c:v>7248</c:v>
                </c:pt>
                <c:pt idx="50">
                  <c:v>7411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1000" b="0">
                    <a:solidFill>
                      <a:srgbClr val="0F283E"/>
                    </a:solidFill>
                    <a:latin typeface="Open Sans Light"/>
                  </a:rPr>
                  <a:t>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Annual charges in U.S. dollars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800" smtId="4294967295"/>
      </a:pPr>
      <a:endParaRPr sz="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District of Columbia</c:v>
                </c:pt>
                <c:pt idx="1">
                  <c:v>Massachusetts</c:v>
                </c:pt>
                <c:pt idx="2">
                  <c:v>Rhode Island</c:v>
                </c:pt>
                <c:pt idx="3">
                  <c:v>Connecticut</c:v>
                </c:pt>
                <c:pt idx="4">
                  <c:v>Vermont</c:v>
                </c:pt>
                <c:pt idx="5">
                  <c:v>New Hampshire</c:v>
                </c:pt>
                <c:pt idx="6">
                  <c:v>Pennsylvania</c:v>
                </c:pt>
                <c:pt idx="7">
                  <c:v>New York</c:v>
                </c:pt>
                <c:pt idx="8">
                  <c:v>Illinois</c:v>
                </c:pt>
                <c:pt idx="9">
                  <c:v>New Jersey</c:v>
                </c:pt>
                <c:pt idx="10">
                  <c:v>California</c:v>
                </c:pt>
                <c:pt idx="11">
                  <c:v>Maryland</c:v>
                </c:pt>
                <c:pt idx="12">
                  <c:v>Maine</c:v>
                </c:pt>
                <c:pt idx="13">
                  <c:v>Ohio</c:v>
                </c:pt>
                <c:pt idx="14">
                  <c:v>Minnesota</c:v>
                </c:pt>
              </c:strCache>
            </c:strRef>
          </c:cat>
          <c:val>
            <c:numRef>
              <c:f>Sheet1!$B$2:$B$16</c:f>
              <c:numCache>
                <c:ptCount val="15"/>
                <c:pt idx="0">
                  <c:v>64354</c:v>
                </c:pt>
                <c:pt idx="1">
                  <c:v>53853</c:v>
                </c:pt>
                <c:pt idx="2">
                  <c:v>50508</c:v>
                </c:pt>
                <c:pt idx="3">
                  <c:v>48662</c:v>
                </c:pt>
                <c:pt idx="4">
                  <c:v>45172</c:v>
                </c:pt>
                <c:pt idx="5">
                  <c:v>44069</c:v>
                </c:pt>
                <c:pt idx="6">
                  <c:v>43974</c:v>
                </c:pt>
                <c:pt idx="7">
                  <c:v>43375</c:v>
                </c:pt>
                <c:pt idx="8">
                  <c:v>42705</c:v>
                </c:pt>
                <c:pt idx="9">
                  <c:v>39219</c:v>
                </c:pt>
                <c:pt idx="10">
                  <c:v>36347</c:v>
                </c:pt>
                <c:pt idx="11">
                  <c:v>35601</c:v>
                </c:pt>
                <c:pt idx="12">
                  <c:v>35050</c:v>
                </c:pt>
                <c:pt idx="13">
                  <c:v>34678</c:v>
                </c:pt>
                <c:pt idx="14">
                  <c:v>34345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data</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Sheet1!$A$2:$A$18</c:f>
              <c:strCache>
                <c:ptCount val="17"/>
                <c:pt idx="0">
                  <c:v>2000/01</c:v>
                </c:pt>
                <c:pt idx="1">
                  <c:v>2003/04</c:v>
                </c:pt>
                <c:pt idx="2">
                  <c:v>2004/05</c:v>
                </c:pt>
                <c:pt idx="3">
                  <c:v>2005/06</c:v>
                </c:pt>
                <c:pt idx="4">
                  <c:v>2006/07</c:v>
                </c:pt>
                <c:pt idx="5">
                  <c:v>2007/08</c:v>
                </c:pt>
                <c:pt idx="6">
                  <c:v>2008/09</c:v>
                </c:pt>
                <c:pt idx="7">
                  <c:v>2009/10</c:v>
                </c:pt>
                <c:pt idx="8">
                  <c:v>2010/11</c:v>
                </c:pt>
                <c:pt idx="9">
                  <c:v>2011/12</c:v>
                </c:pt>
                <c:pt idx="10">
                  <c:v>2012/13</c:v>
                </c:pt>
                <c:pt idx="11">
                  <c:v>2013/14</c:v>
                </c:pt>
                <c:pt idx="12">
                  <c:v>2014/15</c:v>
                </c:pt>
                <c:pt idx="13">
                  <c:v>2015/16</c:v>
                </c:pt>
                <c:pt idx="14">
                  <c:v>2016/17</c:v>
                </c:pt>
                <c:pt idx="15">
                  <c:v>2017/18</c:v>
                </c:pt>
                <c:pt idx="16">
                  <c:v>2018/19</c:v>
                </c:pt>
              </c:strCache>
            </c:strRef>
          </c:cat>
          <c:val>
            <c:numRef>
              <c:f>Sheet1!$B$2:$B$18</c:f>
              <c:numCache>
                <c:ptCount val="17"/>
                <c:pt idx="0">
                  <c:v>6010</c:v>
                </c:pt>
                <c:pt idx="1">
                  <c:v>7457</c:v>
                </c:pt>
                <c:pt idx="2">
                  <c:v>8074</c:v>
                </c:pt>
                <c:pt idx="3">
                  <c:v>8565</c:v>
                </c:pt>
                <c:pt idx="4">
                  <c:v>8997</c:v>
                </c:pt>
                <c:pt idx="5">
                  <c:v>9470</c:v>
                </c:pt>
                <c:pt idx="6">
                  <c:v>9753</c:v>
                </c:pt>
                <c:pt idx="7">
                  <c:v>9985</c:v>
                </c:pt>
                <c:pt idx="8">
                  <c:v>10566</c:v>
                </c:pt>
                <c:pt idx="9">
                  <c:v>11204</c:v>
                </c:pt>
                <c:pt idx="10">
                  <c:v>11799</c:v>
                </c:pt>
                <c:pt idx="11">
                  <c:v>12214</c:v>
                </c:pt>
                <c:pt idx="12">
                  <c:v>12706</c:v>
                </c:pt>
                <c:pt idx="13">
                  <c:v>13139</c:v>
                </c:pt>
                <c:pt idx="14">
                  <c:v>13538</c:v>
                </c:pt>
                <c:pt idx="15">
                  <c:v>14042</c:v>
                </c:pt>
                <c:pt idx="16">
                  <c:v>14512</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500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Average cost for tuition and fees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800" smtId="4294967295"/>
      </a:pPr>
      <a:endParaRPr sz="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Princeton University (1)</c:v>
                </c:pt>
                <c:pt idx="1">
                  <c:v>Columbia University (2)</c:v>
                </c:pt>
                <c:pt idx="2">
                  <c:v>Harvard University (2)</c:v>
                </c:pt>
                <c:pt idx="3">
                  <c:v>Massachusetts Institute of Technology (2)</c:v>
                </c:pt>
                <c:pt idx="4">
                  <c:v>Yale University (5)</c:v>
                </c:pt>
                <c:pt idx="5">
                  <c:v>Stanford University (6)</c:v>
                </c:pt>
                <c:pt idx="6">
                  <c:v>University of Chicago (6)</c:v>
                </c:pt>
                <c:pt idx="7">
                  <c:v>University of Pennsylvania (8)</c:v>
                </c:pt>
                <c:pt idx="8">
                  <c:v>California Institute of Technology (9)</c:v>
                </c:pt>
                <c:pt idx="9">
                  <c:v>Duke University (9)</c:v>
                </c:pt>
                <c:pt idx="10">
                  <c:v>Johns Hopkins University (9)</c:v>
                </c:pt>
                <c:pt idx="11">
                  <c:v>Northwestern University (9)</c:v>
                </c:pt>
                <c:pt idx="12">
                  <c:v>Dartmouth College (13)</c:v>
                </c:pt>
                <c:pt idx="13">
                  <c:v>Brown University (14)</c:v>
                </c:pt>
                <c:pt idx="14">
                  <c:v>Vanderbilt University (14)</c:v>
                </c:pt>
              </c:strCache>
            </c:strRef>
          </c:cat>
          <c:val>
            <c:numRef>
              <c:f>Sheet1!$B$2:$B$16</c:f>
              <c:numCache>
                <c:ptCount val="15"/>
                <c:pt idx="0">
                  <c:v>56010</c:v>
                </c:pt>
                <c:pt idx="1">
                  <c:v>63530</c:v>
                </c:pt>
                <c:pt idx="2">
                  <c:v>55587</c:v>
                </c:pt>
                <c:pt idx="3">
                  <c:v>55878</c:v>
                </c:pt>
                <c:pt idx="4">
                  <c:v>59950</c:v>
                </c:pt>
                <c:pt idx="5">
                  <c:v>56169</c:v>
                </c:pt>
                <c:pt idx="6">
                  <c:v>60963</c:v>
                </c:pt>
                <c:pt idx="7">
                  <c:v>61710</c:v>
                </c:pt>
                <c:pt idx="8">
                  <c:v>58680</c:v>
                </c:pt>
                <c:pt idx="9">
                  <c:v>60489</c:v>
                </c:pt>
                <c:pt idx="10">
                  <c:v>58720</c:v>
                </c:pt>
                <c:pt idx="11">
                  <c:v>60984</c:v>
                </c:pt>
                <c:pt idx="12">
                  <c:v>60870</c:v>
                </c:pt>
                <c:pt idx="13">
                  <c:v>62404</c:v>
                </c:pt>
                <c:pt idx="14">
                  <c:v>56966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High school graduate or more</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numRef>
              <c:f>Sheet1!$A$2:$A$38</c:f>
              <c:numCache>
                <c:formatCode>General</c:formatCode>
                <c:ptCount val="37"/>
                <c:pt idx="0">
                  <c:v>1960</c:v>
                </c:pt>
                <c:pt idx="1">
                  <c:v>1965</c:v>
                </c:pt>
                <c:pt idx="2">
                  <c:v>1970</c:v>
                </c:pt>
                <c:pt idx="3">
                  <c:v>1975</c:v>
                </c:pt>
                <c:pt idx="4">
                  <c:v>1980</c:v>
                </c:pt>
                <c:pt idx="5">
                  <c:v>1985</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numCache>
            </c:numRef>
          </c:cat>
          <c:val>
            <c:numRef>
              <c:f>Sheet1!$B$2:$B$38</c:f>
              <c:numCache>
                <c:ptCount val="37"/>
                <c:pt idx="0">
                  <c:v>0.411</c:v>
                </c:pt>
                <c:pt idx="1">
                  <c:v>0.49</c:v>
                </c:pt>
                <c:pt idx="2">
                  <c:v>0.523</c:v>
                </c:pt>
                <c:pt idx="3">
                  <c:v>0.625</c:v>
                </c:pt>
                <c:pt idx="4">
                  <c:v>0.665</c:v>
                </c:pt>
                <c:pt idx="5">
                  <c:v>0.739</c:v>
                </c:pt>
                <c:pt idx="6">
                  <c:v>0.776</c:v>
                </c:pt>
                <c:pt idx="7">
                  <c:v>0.784</c:v>
                </c:pt>
                <c:pt idx="8">
                  <c:v>0.794</c:v>
                </c:pt>
                <c:pt idx="9">
                  <c:v>0.802</c:v>
                </c:pt>
                <c:pt idx="10">
                  <c:v>0.809</c:v>
                </c:pt>
                <c:pt idx="11">
                  <c:v>0.817</c:v>
                </c:pt>
                <c:pt idx="12">
                  <c:v>0.817</c:v>
                </c:pt>
                <c:pt idx="13">
                  <c:v>0.821</c:v>
                </c:pt>
                <c:pt idx="14">
                  <c:v>0.828</c:v>
                </c:pt>
                <c:pt idx="15">
                  <c:v>0.834</c:v>
                </c:pt>
                <c:pt idx="16">
                  <c:v>0.841</c:v>
                </c:pt>
                <c:pt idx="17">
                  <c:v>0.841</c:v>
                </c:pt>
                <c:pt idx="18">
                  <c:v>0.841</c:v>
                </c:pt>
                <c:pt idx="19">
                  <c:v>0.846</c:v>
                </c:pt>
                <c:pt idx="20">
                  <c:v>0.852</c:v>
                </c:pt>
                <c:pt idx="21">
                  <c:v>0.852</c:v>
                </c:pt>
                <c:pt idx="22">
                  <c:v>0.855</c:v>
                </c:pt>
                <c:pt idx="23">
                  <c:v>0.857</c:v>
                </c:pt>
                <c:pt idx="24">
                  <c:v>0.866</c:v>
                </c:pt>
                <c:pt idx="25">
                  <c:v>0.867</c:v>
                </c:pt>
                <c:pt idx="26">
                  <c:v>0.871</c:v>
                </c:pt>
                <c:pt idx="27">
                  <c:v>0.876</c:v>
                </c:pt>
                <c:pt idx="28">
                  <c:v>0.876</c:v>
                </c:pt>
                <c:pt idx="29">
                  <c:v>0.882</c:v>
                </c:pt>
                <c:pt idx="30">
                  <c:v>0.883</c:v>
                </c:pt>
                <c:pt idx="31">
                  <c:v>0.884</c:v>
                </c:pt>
                <c:pt idx="32">
                  <c:v>0.891</c:v>
                </c:pt>
                <c:pt idx="33">
                  <c:v>0.896</c:v>
                </c:pt>
                <c:pt idx="34">
                  <c:v>0.898</c:v>
                </c:pt>
                <c:pt idx="35">
                  <c:v>0.901</c:v>
                </c:pt>
                <c:pt idx="36">
                  <c:v>0.909</c:v>
                </c:pt>
              </c:numCache>
            </c:numRef>
          </c:val>
          <c:smooth val="0"/>
        </c:ser>
        <c:ser>
          <c:idx val="1"/>
          <c:order val="1"/>
          <c:tx>
            <c:strRef>
              <c:f>Sheet1!$C$1</c:f>
              <c:strCache>
                <c:ptCount val="1"/>
                <c:pt idx="0">
                  <c:v>College graduate or more</c:v>
                </c:pt>
              </c:strCache>
            </c:strRef>
          </c:tx>
          <c:spPr>
            <a:ln>
              <a:solidFill>
                <a:srgbClr val="0F283E"/>
              </a:solidFill>
            </a:ln>
          </c:spPr>
          <c:marker>
            <c:symbol val="circle"/>
            <c:spPr>
              <a:solidFill>
                <a:srgbClr val="0F283E"/>
              </a:solidFill>
              <a:ln>
                <a:solidFill>
                  <a:srgbClr val="0F283E"/>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numRef>
              <c:f>Sheet1!$A$2:$A$38</c:f>
              <c:numCache>
                <c:formatCode>General</c:formatCode>
                <c:ptCount val="37"/>
                <c:pt idx="0">
                  <c:v>1960</c:v>
                </c:pt>
                <c:pt idx="1">
                  <c:v>1965</c:v>
                </c:pt>
                <c:pt idx="2">
                  <c:v>1970</c:v>
                </c:pt>
                <c:pt idx="3">
                  <c:v>1975</c:v>
                </c:pt>
                <c:pt idx="4">
                  <c:v>1980</c:v>
                </c:pt>
                <c:pt idx="5">
                  <c:v>1985</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numCache>
            </c:numRef>
          </c:cat>
          <c:val>
            <c:numRef>
              <c:f>Sheet1!$C$2:$C$38</c:f>
              <c:numCache>
                <c:ptCount val="37"/>
                <c:pt idx="0">
                  <c:v>0.077</c:v>
                </c:pt>
                <c:pt idx="1">
                  <c:v>0.094</c:v>
                </c:pt>
                <c:pt idx="2">
                  <c:v>0.107</c:v>
                </c:pt>
                <c:pt idx="3">
                  <c:v>0.139</c:v>
                </c:pt>
                <c:pt idx="4">
                  <c:v>0.162</c:v>
                </c:pt>
                <c:pt idx="5">
                  <c:v>0.194</c:v>
                </c:pt>
                <c:pt idx="6">
                  <c:v>0.213</c:v>
                </c:pt>
                <c:pt idx="7">
                  <c:v>0.214</c:v>
                </c:pt>
                <c:pt idx="8">
                  <c:v>0.214</c:v>
                </c:pt>
                <c:pt idx="9">
                  <c:v>0.219</c:v>
                </c:pt>
                <c:pt idx="10">
                  <c:v>0.222</c:v>
                </c:pt>
                <c:pt idx="11">
                  <c:v>0.23</c:v>
                </c:pt>
                <c:pt idx="12">
                  <c:v>0.236</c:v>
                </c:pt>
                <c:pt idx="13">
                  <c:v>0.239</c:v>
                </c:pt>
                <c:pt idx="14">
                  <c:v>0.244</c:v>
                </c:pt>
                <c:pt idx="15">
                  <c:v>0.252</c:v>
                </c:pt>
                <c:pt idx="16">
                  <c:v>0.256</c:v>
                </c:pt>
                <c:pt idx="17">
                  <c:v>0.262</c:v>
                </c:pt>
                <c:pt idx="18">
                  <c:v>0.267</c:v>
                </c:pt>
                <c:pt idx="19">
                  <c:v>0.272</c:v>
                </c:pt>
                <c:pt idx="20">
                  <c:v>0.277</c:v>
                </c:pt>
                <c:pt idx="21">
                  <c:v>0.277</c:v>
                </c:pt>
                <c:pt idx="22">
                  <c:v>0.28</c:v>
                </c:pt>
                <c:pt idx="23">
                  <c:v>0.287</c:v>
                </c:pt>
                <c:pt idx="24">
                  <c:v>0.294</c:v>
                </c:pt>
                <c:pt idx="25">
                  <c:v>0.295</c:v>
                </c:pt>
                <c:pt idx="26">
                  <c:v>0.299</c:v>
                </c:pt>
                <c:pt idx="27">
                  <c:v>0.304</c:v>
                </c:pt>
                <c:pt idx="28">
                  <c:v>0.309</c:v>
                </c:pt>
                <c:pt idx="29">
                  <c:v>0.317</c:v>
                </c:pt>
                <c:pt idx="30">
                  <c:v>0.32</c:v>
                </c:pt>
                <c:pt idx="31">
                  <c:v>0.325</c:v>
                </c:pt>
                <c:pt idx="32">
                  <c:v>0.334</c:v>
                </c:pt>
                <c:pt idx="33">
                  <c:v>0.342</c:v>
                </c:pt>
                <c:pt idx="34">
                  <c:v>0.35</c:v>
                </c:pt>
                <c:pt idx="35">
                  <c:v>0.36</c:v>
                </c:pt>
                <c:pt idx="36">
                  <c:v>0.375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1000" b="0">
                    <a:solidFill>
                      <a:srgbClr val="0F283E"/>
                    </a:solidFill>
                    <a:latin typeface="Open Sans Light"/>
                  </a:rPr>
                  <a:t>Year</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Percentage of the population</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800" smtId="4294967295"/>
      </a:pPr>
      <a:endParaRPr sz="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data</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Sheet1!$A$2:$A$18</c:f>
              <c:strCache>
                <c:ptCount val="17"/>
                <c:pt idx="0">
                  <c:v>2000/01</c:v>
                </c:pt>
                <c:pt idx="1">
                  <c:v>2003/04</c:v>
                </c:pt>
                <c:pt idx="2">
                  <c:v>2004/05</c:v>
                </c:pt>
                <c:pt idx="3">
                  <c:v>2005/06</c:v>
                </c:pt>
                <c:pt idx="4">
                  <c:v>2006/07</c:v>
                </c:pt>
                <c:pt idx="5">
                  <c:v>2007/08</c:v>
                </c:pt>
                <c:pt idx="6">
                  <c:v>2008/09</c:v>
                </c:pt>
                <c:pt idx="7">
                  <c:v>2009/10</c:v>
                </c:pt>
                <c:pt idx="8">
                  <c:v>2010/11</c:v>
                </c:pt>
                <c:pt idx="9">
                  <c:v>2011/12</c:v>
                </c:pt>
                <c:pt idx="10">
                  <c:v>2012/13</c:v>
                </c:pt>
                <c:pt idx="11">
                  <c:v>2013/14</c:v>
                </c:pt>
                <c:pt idx="12">
                  <c:v>2014/15</c:v>
                </c:pt>
                <c:pt idx="13">
                  <c:v>2015/16</c:v>
                </c:pt>
                <c:pt idx="14">
                  <c:v>2016/17</c:v>
                </c:pt>
                <c:pt idx="15">
                  <c:v>2017/18</c:v>
                </c:pt>
                <c:pt idx="16">
                  <c:v>2018/19</c:v>
                </c:pt>
              </c:strCache>
            </c:strRef>
          </c:cat>
          <c:val>
            <c:numRef>
              <c:f>Sheet1!$B$2:$B$18</c:f>
              <c:numCache>
                <c:ptCount val="17"/>
                <c:pt idx="0">
                  <c:v>15381</c:v>
                </c:pt>
                <c:pt idx="1">
                  <c:v>18325</c:v>
                </c:pt>
                <c:pt idx="2">
                  <c:v>19535</c:v>
                </c:pt>
                <c:pt idx="3">
                  <c:v>20646</c:v>
                </c:pt>
                <c:pt idx="4">
                  <c:v>21831</c:v>
                </c:pt>
                <c:pt idx="5">
                  <c:v>22994</c:v>
                </c:pt>
                <c:pt idx="6">
                  <c:v>24185</c:v>
                </c:pt>
                <c:pt idx="7">
                  <c:v>25168</c:v>
                </c:pt>
                <c:pt idx="8">
                  <c:v>26337</c:v>
                </c:pt>
                <c:pt idx="9">
                  <c:v>27406</c:v>
                </c:pt>
                <c:pt idx="10">
                  <c:v>28457</c:v>
                </c:pt>
                <c:pt idx="11">
                  <c:v>29359</c:v>
                </c:pt>
                <c:pt idx="12">
                  <c:v>30246</c:v>
                </c:pt>
                <c:pt idx="13">
                  <c:v>30997</c:v>
                </c:pt>
                <c:pt idx="14">
                  <c:v>31867</c:v>
                </c:pt>
                <c:pt idx="15">
                  <c:v>32782</c:v>
                </c:pt>
                <c:pt idx="16">
                  <c:v>33663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1000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Average cost to attend university</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800" smtId="4294967295"/>
      </a:pPr>
      <a:endParaRPr sz="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data</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8"/>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0"/>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2"/>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5"/>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dLbl>
              <c:idx val="16"/>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Sheet1!$A$2:$A$18</c:f>
              <c:strCache>
                <c:ptCount val="17"/>
                <c:pt idx="0">
                  <c:v>2000/01</c:v>
                </c:pt>
                <c:pt idx="1">
                  <c:v>2003/04</c:v>
                </c:pt>
                <c:pt idx="2">
                  <c:v>2004/05</c:v>
                </c:pt>
                <c:pt idx="3">
                  <c:v>2005/06</c:v>
                </c:pt>
                <c:pt idx="4">
                  <c:v>2006/07</c:v>
                </c:pt>
                <c:pt idx="5">
                  <c:v>2007/08</c:v>
                </c:pt>
                <c:pt idx="6">
                  <c:v>2008/09</c:v>
                </c:pt>
                <c:pt idx="7">
                  <c:v>2009/10</c:v>
                </c:pt>
                <c:pt idx="8">
                  <c:v>2010/11</c:v>
                </c:pt>
                <c:pt idx="9">
                  <c:v>2011/12</c:v>
                </c:pt>
                <c:pt idx="10">
                  <c:v>2012/13</c:v>
                </c:pt>
                <c:pt idx="11">
                  <c:v>2013/14</c:v>
                </c:pt>
                <c:pt idx="12">
                  <c:v>2014/15</c:v>
                </c:pt>
                <c:pt idx="13">
                  <c:v>2015/16</c:v>
                </c:pt>
                <c:pt idx="14">
                  <c:v>2016/17</c:v>
                </c:pt>
                <c:pt idx="15">
                  <c:v>2017/18</c:v>
                </c:pt>
                <c:pt idx="16">
                  <c:v>2018/19</c:v>
                </c:pt>
              </c:strCache>
            </c:strRef>
          </c:cat>
          <c:val>
            <c:numRef>
              <c:f>Sheet1!$B$2:$B$18</c:f>
              <c:numCache>
                <c:ptCount val="17"/>
                <c:pt idx="0">
                  <c:v>5244</c:v>
                </c:pt>
                <c:pt idx="1">
                  <c:v>6059</c:v>
                </c:pt>
                <c:pt idx="2">
                  <c:v>6343</c:v>
                </c:pt>
                <c:pt idx="3">
                  <c:v>6719</c:v>
                </c:pt>
                <c:pt idx="4">
                  <c:v>7105</c:v>
                </c:pt>
                <c:pt idx="5">
                  <c:v>7458</c:v>
                </c:pt>
                <c:pt idx="6">
                  <c:v>7851</c:v>
                </c:pt>
                <c:pt idx="7">
                  <c:v>8189</c:v>
                </c:pt>
                <c:pt idx="8">
                  <c:v>8521</c:v>
                </c:pt>
                <c:pt idx="9">
                  <c:v>8864</c:v>
                </c:pt>
                <c:pt idx="10">
                  <c:v>9221</c:v>
                </c:pt>
                <c:pt idx="11">
                  <c:v>9598</c:v>
                </c:pt>
                <c:pt idx="12">
                  <c:v>9926</c:v>
                </c:pt>
                <c:pt idx="13">
                  <c:v>10243</c:v>
                </c:pt>
                <c:pt idx="14">
                  <c:v>10539</c:v>
                </c:pt>
                <c:pt idx="15">
                  <c:v>10869</c:v>
                </c:pt>
                <c:pt idx="16">
                  <c:v>11216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450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Average cost for room and board</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800" smtId="4294967295"/>
      </a:pPr>
      <a:endParaRPr sz="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Sheet1!$A$2:$A$9</c:f>
              <c:strCache>
                <c:ptCount val="8"/>
                <c:pt idx="0">
                  <c:v>High school graduate</c:v>
                </c:pt>
                <c:pt idx="1">
                  <c:v>Some college, no degree</c:v>
                </c:pt>
                <c:pt idx="2">
                  <c:v>Associate's degree, occupational</c:v>
                </c:pt>
                <c:pt idx="3">
                  <c:v>Associate's degree, academic</c:v>
                </c:pt>
                <c:pt idx="4">
                  <c:v>Bachelor's degree</c:v>
                </c:pt>
                <c:pt idx="5">
                  <c:v>Master's degree</c:v>
                </c:pt>
                <c:pt idx="6">
                  <c:v>Professional degree</c:v>
                </c:pt>
                <c:pt idx="7">
                  <c:v>Doctoral degree</c:v>
                </c:pt>
              </c:strCache>
            </c:strRef>
          </c:cat>
          <c:val>
            <c:numRef>
              <c:f>Sheet1!$B$2:$B$9</c:f>
              <c:numCache>
                <c:ptCount val="8"/>
                <c:pt idx="0">
                  <c:v>70199</c:v>
                </c:pt>
                <c:pt idx="1">
                  <c:v>44109</c:v>
                </c:pt>
                <c:pt idx="2">
                  <c:v>10555</c:v>
                </c:pt>
                <c:pt idx="3">
                  <c:v>14908</c:v>
                </c:pt>
                <c:pt idx="4">
                  <c:v>55791</c:v>
                </c:pt>
                <c:pt idx="5">
                  <c:v>23857</c:v>
                </c:pt>
                <c:pt idx="6">
                  <c:v>3387</c:v>
                </c:pt>
                <c:pt idx="7">
                  <c:v>4683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Sheet1!$A$2:$A$12</c:f>
              <c:strCache>
                <c:ptCount val="11"/>
                <c:pt idx="0">
                  <c:v>2010/11</c:v>
                </c:pt>
                <c:pt idx="1">
                  <c:v>2011/12</c:v>
                </c:pt>
                <c:pt idx="2">
                  <c:v>2012/13</c:v>
                </c:pt>
                <c:pt idx="3">
                  <c:v>2013/14</c:v>
                </c:pt>
                <c:pt idx="4">
                  <c:v>2014/15</c:v>
                </c:pt>
                <c:pt idx="5">
                  <c:v>2015/16</c:v>
                </c:pt>
                <c:pt idx="6">
                  <c:v>2016/17</c:v>
                </c:pt>
                <c:pt idx="7">
                  <c:v>2017/18</c:v>
                </c:pt>
                <c:pt idx="8">
                  <c:v>2018/19</c:v>
                </c:pt>
                <c:pt idx="9">
                  <c:v>2019/20</c:v>
                </c:pt>
                <c:pt idx="10">
                  <c:v>2020/21</c:v>
                </c:pt>
              </c:strCache>
            </c:strRef>
          </c:cat>
          <c:val>
            <c:numRef>
              <c:f>Sheet1!$B$2:$B$12</c:f>
              <c:numCache>
                <c:ptCount val="11"/>
                <c:pt idx="0">
                  <c:v>25.2</c:v>
                </c:pt>
                <c:pt idx="1">
                  <c:v>24.8</c:v>
                </c:pt>
                <c:pt idx="2">
                  <c:v>24.1</c:v>
                </c:pt>
                <c:pt idx="3">
                  <c:v>23.7</c:v>
                </c:pt>
                <c:pt idx="4">
                  <c:v>23.2</c:v>
                </c:pt>
                <c:pt idx="5">
                  <c:v>22.8</c:v>
                </c:pt>
                <c:pt idx="6">
                  <c:v>22.5</c:v>
                </c:pt>
                <c:pt idx="7">
                  <c:v>22.2</c:v>
                </c:pt>
                <c:pt idx="8">
                  <c:v>22</c:v>
                </c:pt>
                <c:pt idx="9">
                  <c:v>21.8</c:v>
                </c:pt>
                <c:pt idx="10">
                  <c:v>20.8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of students in millions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Female</c:v>
                </c:pt>
              </c:strCache>
            </c:strRef>
          </c:tx>
          <c:spPr>
            <a:solidFill>
              <a:srgbClr val="0F283E"/>
            </a:solidFill>
            <a:ln>
              <a:solidFill>
                <a:srgbClr val="0F283E"/>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Sheet1!$B$2:$B$15</c:f>
              <c:numCache>
                <c:ptCount val="14"/>
                <c:pt idx="0">
                  <c:v>9618</c:v>
                </c:pt>
                <c:pt idx="1">
                  <c:v>9616</c:v>
                </c:pt>
                <c:pt idx="2">
                  <c:v>9613</c:v>
                </c:pt>
                <c:pt idx="3">
                  <c:v>9600</c:v>
                </c:pt>
                <c:pt idx="4">
                  <c:v>9564</c:v>
                </c:pt>
                <c:pt idx="5">
                  <c:v>9533</c:v>
                </c:pt>
                <c:pt idx="6">
                  <c:v>9503</c:v>
                </c:pt>
                <c:pt idx="7">
                  <c:v>9477</c:v>
                </c:pt>
                <c:pt idx="8">
                  <c:v>9457</c:v>
                </c:pt>
                <c:pt idx="9">
                  <c:v>9438</c:v>
                </c:pt>
                <c:pt idx="10">
                  <c:v>9416.54</c:v>
                </c:pt>
                <c:pt idx="11">
                  <c:v>9388.22</c:v>
                </c:pt>
                <c:pt idx="12">
                  <c:v>9421.78</c:v>
                </c:pt>
                <c:pt idx="13">
                  <c:v>9457.79</c:v>
                </c:pt>
              </c:numCache>
            </c:numRef>
          </c:val>
        </c:ser>
        <c:ser>
          <c:idx val="1"/>
          <c:order val="1"/>
          <c:tx>
            <c:strRef>
              <c:f>Sheet1!$C$1</c:f>
              <c:strCache>
                <c:ptCount val="1"/>
                <c:pt idx="0">
                  <c:v>Male</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Sheet1!$C$2:$C$15</c:f>
              <c:numCache>
                <c:ptCount val="14"/>
                <c:pt idx="0">
                  <c:v>7385</c:v>
                </c:pt>
                <c:pt idx="1">
                  <c:v>7383</c:v>
                </c:pt>
                <c:pt idx="2">
                  <c:v>7378</c:v>
                </c:pt>
                <c:pt idx="3">
                  <c:v>7367</c:v>
                </c:pt>
                <c:pt idx="4">
                  <c:v>7338</c:v>
                </c:pt>
                <c:pt idx="5">
                  <c:v>7312</c:v>
                </c:pt>
                <c:pt idx="6">
                  <c:v>7288</c:v>
                </c:pt>
                <c:pt idx="7">
                  <c:v>7273</c:v>
                </c:pt>
                <c:pt idx="8">
                  <c:v>7263</c:v>
                </c:pt>
                <c:pt idx="9">
                  <c:v>7254</c:v>
                </c:pt>
                <c:pt idx="10">
                  <c:v>7148.53</c:v>
                </c:pt>
                <c:pt idx="11">
                  <c:v>7228.15</c:v>
                </c:pt>
                <c:pt idx="12">
                  <c:v>7351.26</c:v>
                </c:pt>
                <c:pt idx="13">
                  <c:v>7416.86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White</c:v>
                </c:pt>
              </c:strCache>
            </c:strRef>
          </c:tx>
          <c:spPr>
            <a:ln>
              <a:solidFill>
                <a:srgbClr val="2875DD"/>
              </a:solidFill>
            </a:ln>
          </c:spPr>
          <c:marker>
            <c:symbol val="circle"/>
            <c:spPr>
              <a:solidFill>
                <a:srgbClr val="2875DD"/>
              </a:solidFill>
              <a:ln>
                <a:solidFill>
                  <a:srgbClr val="2875DD"/>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Sheet1!$B$2:$B$13</c:f>
              <c:numCache>
                <c:ptCount val="12"/>
                <c:pt idx="0">
                  <c:v>7740.5</c:v>
                </c:pt>
                <c:pt idx="1">
                  <c:v>8480.7</c:v>
                </c:pt>
                <c:pt idx="2">
                  <c:v>9272.6</c:v>
                </c:pt>
                <c:pt idx="3">
                  <c:v>8983.5</c:v>
                </c:pt>
                <c:pt idx="4">
                  <c:v>10895.9</c:v>
                </c:pt>
                <c:pt idx="5">
                  <c:v>9898.1</c:v>
                </c:pt>
                <c:pt idx="6">
                  <c:v>9582.5</c:v>
                </c:pt>
                <c:pt idx="7">
                  <c:v>9303.8</c:v>
                </c:pt>
                <c:pt idx="8">
                  <c:v>9085.6</c:v>
                </c:pt>
                <c:pt idx="9">
                  <c:v>8882.8</c:v>
                </c:pt>
                <c:pt idx="10">
                  <c:v>8667.6</c:v>
                </c:pt>
                <c:pt idx="11">
                  <c:v>8499.8</c:v>
                </c:pt>
              </c:numCache>
            </c:numRef>
          </c:val>
          <c:smooth val="0"/>
        </c:ser>
        <c:ser>
          <c:idx val="1"/>
          <c:order val="1"/>
          <c:tx>
            <c:strRef>
              <c:f>Sheet1!$C$1</c:f>
              <c:strCache>
                <c:ptCount val="1"/>
                <c:pt idx="0">
                  <c:v>Black</c:v>
                </c:pt>
              </c:strCache>
            </c:strRef>
          </c:tx>
          <c:spPr>
            <a:ln>
              <a:solidFill>
                <a:srgbClr val="0F283E"/>
              </a:solidFill>
            </a:ln>
          </c:spPr>
          <c:marker>
            <c:symbol val="circle"/>
            <c:spPr>
              <a:solidFill>
                <a:srgbClr val="0F283E"/>
              </a:solidFill>
              <a:ln>
                <a:solidFill>
                  <a:srgbClr val="0F283E"/>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Sheet1!$C$2:$C$13</c:f>
              <c:numCache>
                <c:ptCount val="12"/>
                <c:pt idx="0">
                  <c:v>943.4</c:v>
                </c:pt>
                <c:pt idx="1">
                  <c:v>1018.8</c:v>
                </c:pt>
                <c:pt idx="2">
                  <c:v>1147.2</c:v>
                </c:pt>
                <c:pt idx="3">
                  <c:v>1548.9</c:v>
                </c:pt>
                <c:pt idx="4">
                  <c:v>2677.1</c:v>
                </c:pt>
                <c:pt idx="5">
                  <c:v>2504.7</c:v>
                </c:pt>
                <c:pt idx="6">
                  <c:v>2426.7</c:v>
                </c:pt>
                <c:pt idx="7">
                  <c:v>2316.5</c:v>
                </c:pt>
                <c:pt idx="8">
                  <c:v>2226.4</c:v>
                </c:pt>
                <c:pt idx="9">
                  <c:v>2184</c:v>
                </c:pt>
                <c:pt idx="10">
                  <c:v>2130.7</c:v>
                </c:pt>
                <c:pt idx="11">
                  <c:v>2107</c:v>
                </c:pt>
              </c:numCache>
            </c:numRef>
          </c:val>
          <c:smooth val="0"/>
        </c:ser>
        <c:ser>
          <c:idx val="2"/>
          <c:order val="2"/>
          <c:tx>
            <c:strRef>
              <c:f>Sheet1!$D$1</c:f>
              <c:strCache>
                <c:ptCount val="1"/>
                <c:pt idx="0">
                  <c:v>Hispanic</c:v>
                </c:pt>
              </c:strCache>
            </c:strRef>
          </c:tx>
          <c:spPr>
            <a:ln>
              <a:solidFill>
                <a:srgbClr val="BABABA"/>
              </a:solidFill>
            </a:ln>
          </c:spPr>
          <c:marker>
            <c:symbol val="circle"/>
            <c:spPr>
              <a:solidFill>
                <a:srgbClr val="BABABA"/>
              </a:solidFill>
              <a:ln>
                <a:solidFill>
                  <a:srgbClr val="BABABA"/>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Sheet1!$D$2:$D$13</c:f>
              <c:numCache>
                <c:ptCount val="12"/>
                <c:pt idx="0">
                  <c:v>352.9</c:v>
                </c:pt>
                <c:pt idx="1">
                  <c:v>433.1</c:v>
                </c:pt>
                <c:pt idx="2">
                  <c:v>724.6</c:v>
                </c:pt>
                <c:pt idx="3">
                  <c:v>1351</c:v>
                </c:pt>
                <c:pt idx="4">
                  <c:v>2551</c:v>
                </c:pt>
                <c:pt idx="5">
                  <c:v>2872.2</c:v>
                </c:pt>
                <c:pt idx="6">
                  <c:v>2962.4</c:v>
                </c:pt>
                <c:pt idx="7">
                  <c:v>3055</c:v>
                </c:pt>
                <c:pt idx="8">
                  <c:v>3168.3</c:v>
                </c:pt>
                <c:pt idx="9">
                  <c:v>3270.6</c:v>
                </c:pt>
                <c:pt idx="10">
                  <c:v>3351.5</c:v>
                </c:pt>
                <c:pt idx="11">
                  <c:v>3476</c:v>
                </c:pt>
              </c:numCache>
            </c:numRef>
          </c:val>
          <c:smooth val="0"/>
        </c:ser>
        <c:ser>
          <c:idx val="3"/>
          <c:order val="3"/>
          <c:tx>
            <c:strRef>
              <c:f>Sheet1!$E$1</c:f>
              <c:strCache>
                <c:ptCount val="1"/>
                <c:pt idx="0">
                  <c:v>Asian/Pacific Islander</c:v>
                </c:pt>
              </c:strCache>
            </c:strRef>
          </c:tx>
          <c:spPr>
            <a:ln>
              <a:solidFill>
                <a:srgbClr val="A60B0B"/>
              </a:solidFill>
            </a:ln>
          </c:spPr>
          <c:marker>
            <c:symbol val="circle"/>
            <c:spPr>
              <a:solidFill>
                <a:srgbClr val="A60B0B"/>
              </a:solidFill>
              <a:ln>
                <a:solidFill>
                  <a:srgbClr val="A60B0B"/>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Sheet1!$E$2:$E$13</c:f>
              <c:numCache>
                <c:ptCount val="12"/>
                <c:pt idx="0">
                  <c:v>169.3</c:v>
                </c:pt>
                <c:pt idx="1">
                  <c:v>248.7</c:v>
                </c:pt>
                <c:pt idx="2">
                  <c:v>500.5</c:v>
                </c:pt>
                <c:pt idx="3">
                  <c:v>845.5</c:v>
                </c:pt>
                <c:pt idx="4">
                  <c:v>1087.3</c:v>
                </c:pt>
                <c:pt idx="5">
                  <c:v>1064.5</c:v>
                </c:pt>
                <c:pt idx="6">
                  <c:v>1074.9</c:v>
                </c:pt>
                <c:pt idx="7">
                  <c:v>1084</c:v>
                </c:pt>
                <c:pt idx="8">
                  <c:v>1100.3</c:v>
                </c:pt>
                <c:pt idx="9">
                  <c:v>1113.6</c:v>
                </c:pt>
                <c:pt idx="10">
                  <c:v>1134.4</c:v>
                </c:pt>
                <c:pt idx="11">
                  <c:v>1147.5</c:v>
                </c:pt>
              </c:numCache>
            </c:numRef>
          </c:val>
          <c:smooth val="0"/>
        </c:ser>
        <c:ser>
          <c:idx val="4"/>
          <c:order val="4"/>
          <c:tx>
            <c:strRef>
              <c:f>Sheet1!$F$1</c:f>
              <c:strCache>
                <c:ptCount val="1"/>
                <c:pt idx="0">
                  <c:v>American Indian/Alaska Native</c:v>
                </c:pt>
              </c:strCache>
            </c:strRef>
          </c:tx>
          <c:spPr>
            <a:ln>
              <a:solidFill>
                <a:srgbClr val="87BC24"/>
              </a:solidFill>
            </a:ln>
          </c:spPr>
          <c:marker>
            <c:symbol val="circle"/>
            <c:spPr>
              <a:solidFill>
                <a:srgbClr val="87BC24"/>
              </a:solidFill>
              <a:ln>
                <a:solidFill>
                  <a:srgbClr val="87BC24"/>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Sheet1!$F$2:$F$13</c:f>
              <c:numCache>
                <c:ptCount val="12"/>
                <c:pt idx="0">
                  <c:v>69.7</c:v>
                </c:pt>
                <c:pt idx="1">
                  <c:v>77.9</c:v>
                </c:pt>
                <c:pt idx="2">
                  <c:v>95.5</c:v>
                </c:pt>
                <c:pt idx="3">
                  <c:v>138.5</c:v>
                </c:pt>
                <c:pt idx="4">
                  <c:v>179.1</c:v>
                </c:pt>
                <c:pt idx="5">
                  <c:v>147.4</c:v>
                </c:pt>
                <c:pt idx="6">
                  <c:v>138.6</c:v>
                </c:pt>
                <c:pt idx="7">
                  <c:v>132.2</c:v>
                </c:pt>
                <c:pt idx="8">
                  <c:v>128.6</c:v>
                </c:pt>
                <c:pt idx="9">
                  <c:v>123.9</c:v>
                </c:pt>
                <c:pt idx="10">
                  <c:v>119.5</c:v>
                </c:pt>
                <c:pt idx="11">
                  <c:v>116.4</c:v>
                </c:pt>
              </c:numCache>
            </c:numRef>
          </c:val>
          <c:smooth val="0"/>
        </c:ser>
        <c:ser>
          <c:idx val="5"/>
          <c:order val="5"/>
          <c:tx>
            <c:strRef>
              <c:f>Sheet1!$G$1</c:f>
              <c:strCache>
                <c:ptCount val="1"/>
                <c:pt idx="0">
                  <c:v>Two or more races</c:v>
                </c:pt>
              </c:strCache>
            </c:strRef>
          </c:tx>
          <c:spPr>
            <a:ln>
              <a:solidFill>
                <a:srgbClr val="EBB523"/>
              </a:solidFill>
            </a:ln>
          </c:spPr>
          <c:marker>
            <c:symbol val="circle"/>
            <c:spPr>
              <a:solidFill>
                <a:srgbClr val="EBB523"/>
              </a:solidFill>
              <a:ln>
                <a:solidFill>
                  <a:srgbClr val="EBB523"/>
                </a:solidFill>
              </a:ln>
            </c:spPr>
          </c:marker>
          <c:dPt>
            <c:idx val="0"/>
            <c:invertIfNegative val="1"/>
            <c:marker>
              <c:spPr>
                <a:noFill/>
                <a:ln>
                  <a:noFill/>
                </a:ln>
              </c:spPr>
            </c:marker>
            <c:spPr>
              <a:noFill/>
              <a:ln>
                <a:noFill/>
              </a:ln>
            </c:spPr>
          </c:dPt>
          <c:dPt>
            <c:idx val="1"/>
            <c:invertIfNegative val="1"/>
            <c:marker>
              <c:spPr>
                <a:noFill/>
                <a:ln>
                  <a:noFill/>
                </a:ln>
              </c:spPr>
            </c:marker>
            <c:spPr>
              <a:noFill/>
              <a:ln>
                <a:noFill/>
              </a:ln>
            </c:spPr>
          </c:dPt>
          <c:dPt>
            <c:idx val="2"/>
            <c:invertIfNegative val="1"/>
            <c:marker>
              <c:spPr>
                <a:noFill/>
                <a:ln>
                  <a:noFill/>
                </a:ln>
              </c:spPr>
            </c:marker>
            <c:spPr>
              <a:noFill/>
              <a:ln>
                <a:noFill/>
              </a:ln>
            </c:spPr>
          </c:dPt>
          <c:dPt>
            <c:idx val="3"/>
            <c:invertIfNegative val="1"/>
            <c:marker>
              <c:spPr>
                <a:noFill/>
                <a:ln>
                  <a:noFill/>
                </a:ln>
              </c:spPr>
            </c:marker>
            <c:spPr>
              <a:noFill/>
              <a:ln>
                <a:noFill/>
              </a:ln>
            </c:spPr>
          </c:dPt>
          <c:dPt>
            <c:idx val="4"/>
            <c:invertIfNegative val="1"/>
            <c:spPr>
              <a:ln>
                <a:noFill/>
              </a:ln>
            </c:spPr>
          </c:dPt>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Sheet1!$G$2:$G$13</c:f>
              <c:numCache>
                <c:ptCount val="12"/>
                <c:pt idx="4">
                  <c:v>293.7</c:v>
                </c:pt>
                <c:pt idx="5">
                  <c:v>505.8</c:v>
                </c:pt>
                <c:pt idx="6">
                  <c:v>579.6</c:v>
                </c:pt>
                <c:pt idx="7">
                  <c:v>590.1</c:v>
                </c:pt>
                <c:pt idx="8">
                  <c:v>595.2</c:v>
                </c:pt>
                <c:pt idx="9">
                  <c:v>624</c:v>
                </c:pt>
                <c:pt idx="10">
                  <c:v>647.6</c:v>
                </c:pt>
                <c:pt idx="11">
                  <c:v>670.1</c:v>
                </c:pt>
              </c:numCache>
            </c:numRef>
          </c:val>
          <c:smooth val="0"/>
        </c:ser>
        <c:ser>
          <c:idx val="6"/>
          <c:order val="6"/>
          <c:tx>
            <c:strRef>
              <c:f>Sheet1!$H$1</c:f>
              <c:strCache>
                <c:ptCount val="1"/>
                <c:pt idx="0">
                  <c:v>Nonresident alien</c:v>
                </c:pt>
              </c:strCache>
            </c:strRef>
          </c:tx>
          <c:spPr>
            <a:ln>
              <a:solidFill>
                <a:srgbClr val="5D2B76"/>
              </a:solidFill>
            </a:ln>
          </c:spPr>
          <c:marker>
            <c:symbol val="circle"/>
            <c:spPr>
              <a:solidFill>
                <a:srgbClr val="5D2B76"/>
              </a:solidFill>
              <a:ln>
                <a:solidFill>
                  <a:srgbClr val="5D2B76"/>
                </a:solidFill>
              </a:ln>
            </c:spPr>
          </c:marker>
          <c:dLbls>
            <c:dLbl>
              <c:idx val="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tx>
                <c:rich>
                  <a:bodyPr/>
                  <a:lstStyle/>
                  <a:p>
                    <a:pPr>
                      <a:defRPr/>
                    </a:pPr>
                  </a:p>
                </c:rich>
              </c:tx>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0"/>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1"/>
              <c:tx>
                <c:rich>
                  <a:bodyPr/>
                  <a:lstStyle/>
                  <a:p>
                    <a:pPr>
                      <a:defRPr/>
                    </a:pPr>
                  </a:p>
                </c:rich>
              </c:tx>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Sheet1!$A$2:$A$13</c:f>
              <c:numCache>
                <c:formatCode>General</c:formatCode>
                <c:ptCount val="12"/>
                <c:pt idx="0">
                  <c:v>1976</c:v>
                </c:pt>
                <c:pt idx="1">
                  <c:v>1980</c:v>
                </c:pt>
                <c:pt idx="2">
                  <c:v>1990</c:v>
                </c:pt>
                <c:pt idx="3">
                  <c:v>2000</c:v>
                </c:pt>
                <c:pt idx="4">
                  <c:v>2010</c:v>
                </c:pt>
                <c:pt idx="5">
                  <c:v>2013</c:v>
                </c:pt>
                <c:pt idx="6">
                  <c:v>2014</c:v>
                </c:pt>
                <c:pt idx="7">
                  <c:v>2015</c:v>
                </c:pt>
                <c:pt idx="8">
                  <c:v>2016</c:v>
                </c:pt>
                <c:pt idx="9">
                  <c:v>2017</c:v>
                </c:pt>
                <c:pt idx="10">
                  <c:v>2018</c:v>
                </c:pt>
                <c:pt idx="11">
                  <c:v>2019</c:v>
                </c:pt>
              </c:numCache>
            </c:numRef>
          </c:cat>
          <c:val>
            <c:numRef>
              <c:f>Sheet1!$H$2:$H$13</c:f>
              <c:numCache>
                <c:ptCount val="12"/>
                <c:pt idx="0">
                  <c:v>143.2</c:v>
                </c:pt>
                <c:pt idx="1">
                  <c:v>209.9</c:v>
                </c:pt>
                <c:pt idx="2">
                  <c:v>218.7</c:v>
                </c:pt>
                <c:pt idx="3">
                  <c:v>288</c:v>
                </c:pt>
                <c:pt idx="4">
                  <c:v>398.4</c:v>
                </c:pt>
                <c:pt idx="5">
                  <c:v>483.6</c:v>
                </c:pt>
                <c:pt idx="6">
                  <c:v>529.3</c:v>
                </c:pt>
                <c:pt idx="7">
                  <c:v>565.1</c:v>
                </c:pt>
                <c:pt idx="8">
                  <c:v>570.2</c:v>
                </c:pt>
                <c:pt idx="9">
                  <c:v>574.1</c:v>
                </c:pt>
                <c:pt idx="10">
                  <c:v>565.2</c:v>
                </c:pt>
                <c:pt idx="11">
                  <c:v>584.2</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enrolled in thousands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Part-time</c:v>
                </c:pt>
              </c:strCache>
            </c:strRef>
          </c:tx>
          <c:spPr>
            <a:solidFill>
              <a:srgbClr val="0F283E"/>
            </a:solidFill>
            <a:ln>
              <a:solidFill>
                <a:srgbClr val="0F283E"/>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Sheet1!$B$2:$B$15</c:f>
              <c:numCache>
                <c:ptCount val="14"/>
                <c:pt idx="0">
                  <c:v>6606</c:v>
                </c:pt>
                <c:pt idx="1">
                  <c:v>6589</c:v>
                </c:pt>
                <c:pt idx="2">
                  <c:v>6572</c:v>
                </c:pt>
                <c:pt idx="3">
                  <c:v>6551</c:v>
                </c:pt>
                <c:pt idx="4">
                  <c:v>6524</c:v>
                </c:pt>
                <c:pt idx="5">
                  <c:v>6504</c:v>
                </c:pt>
                <c:pt idx="6">
                  <c:v>6478</c:v>
                </c:pt>
                <c:pt idx="7">
                  <c:v>6452</c:v>
                </c:pt>
                <c:pt idx="8">
                  <c:v>6428</c:v>
                </c:pt>
                <c:pt idx="9">
                  <c:v>6399</c:v>
                </c:pt>
                <c:pt idx="10">
                  <c:v>6345.13</c:v>
                </c:pt>
                <c:pt idx="11">
                  <c:v>6349.98</c:v>
                </c:pt>
                <c:pt idx="12">
                  <c:v>6401.17</c:v>
                </c:pt>
                <c:pt idx="13">
                  <c:v>6444.58</c:v>
                </c:pt>
              </c:numCache>
            </c:numRef>
          </c:val>
        </c:ser>
        <c:ser>
          <c:idx val="1"/>
          <c:order val="1"/>
          <c:tx>
            <c:strRef>
              <c:f>Sheet1!$C$1</c:f>
              <c:strCache>
                <c:ptCount val="1"/>
                <c:pt idx="0">
                  <c:v>Full-time</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5"/>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6"/>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7"/>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8"/>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9"/>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0"/>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1"/>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2"/>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dLbl>
              <c:idx val="13"/>
              <c:numFmt formatCode="#,##0.0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Sheet1!$C$2:$C$15</c:f>
              <c:numCache>
                <c:ptCount val="14"/>
                <c:pt idx="0">
                  <c:v>10397</c:v>
                </c:pt>
                <c:pt idx="1">
                  <c:v>10410</c:v>
                </c:pt>
                <c:pt idx="2">
                  <c:v>10419</c:v>
                </c:pt>
                <c:pt idx="3">
                  <c:v>10415</c:v>
                </c:pt>
                <c:pt idx="4">
                  <c:v>10377</c:v>
                </c:pt>
                <c:pt idx="5">
                  <c:v>10341</c:v>
                </c:pt>
                <c:pt idx="6">
                  <c:v>10312</c:v>
                </c:pt>
                <c:pt idx="7">
                  <c:v>10297</c:v>
                </c:pt>
                <c:pt idx="8">
                  <c:v>10292</c:v>
                </c:pt>
                <c:pt idx="9">
                  <c:v>10293</c:v>
                </c:pt>
                <c:pt idx="10">
                  <c:v>10219.93</c:v>
                </c:pt>
                <c:pt idx="11">
                  <c:v>10266.39</c:v>
                </c:pt>
                <c:pt idx="12">
                  <c:v>10371.86</c:v>
                </c:pt>
                <c:pt idx="13">
                  <c:v>10430.07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Public</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2"/>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4"/>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5"/>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6"/>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7"/>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8"/>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9"/>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0"/>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1"/>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2"/>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txPr>
              <a:bodyPr/>
              <a:p>
                <a:pPr>
                  <a:defRPr sz="1000" b="0" smtId="4294967295">
                    <a:solidFill>
                      <a:prstClr val="black"/>
                    </a:solidFill>
                    <a:latin typeface="Open Sans Light"/>
                  </a:defRPr>
                </a:pPr>
                <a:endParaRPr sz="1000" b="0" smtId="4294967295">
                  <a:solidFill>
                    <a:prstClr val="black"/>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Sheet1!$B$2:$B$15</c:f>
              <c:numCache>
                <c:ptCount val="14"/>
                <c:pt idx="0">
                  <c:v>14.89</c:v>
                </c:pt>
                <c:pt idx="1">
                  <c:v>14.89</c:v>
                </c:pt>
                <c:pt idx="2">
                  <c:v>14.88</c:v>
                </c:pt>
                <c:pt idx="3">
                  <c:v>14.85</c:v>
                </c:pt>
                <c:pt idx="4">
                  <c:v>14.8</c:v>
                </c:pt>
                <c:pt idx="5">
                  <c:v>14.75</c:v>
                </c:pt>
                <c:pt idx="6">
                  <c:v>14.7</c:v>
                </c:pt>
                <c:pt idx="7">
                  <c:v>14.66</c:v>
                </c:pt>
                <c:pt idx="8">
                  <c:v>14.63</c:v>
                </c:pt>
                <c:pt idx="9">
                  <c:v>14.61</c:v>
                </c:pt>
                <c:pt idx="10">
                  <c:v>14.5</c:v>
                </c:pt>
                <c:pt idx="11">
                  <c:v>14.54</c:v>
                </c:pt>
                <c:pt idx="12">
                  <c:v>14.57</c:v>
                </c:pt>
                <c:pt idx="13">
                  <c:v>14.59</c:v>
                </c:pt>
              </c:numCache>
            </c:numRef>
          </c:val>
        </c:ser>
        <c:ser>
          <c:idx val="1"/>
          <c:order val="1"/>
          <c:tx>
            <c:strRef>
              <c:f>Sheet1!$C$1</c:f>
              <c:strCache>
                <c:ptCount val="1"/>
                <c:pt idx="0">
                  <c:v>Private</c:v>
                </c:pt>
              </c:strCache>
            </c:strRef>
          </c:tx>
          <c:spPr>
            <a:solidFill>
              <a:srgbClr val="0F283E"/>
            </a:solidFill>
            <a:ln>
              <a:solidFill>
                <a:srgbClr val="0F283E"/>
              </a:solidFill>
            </a:ln>
          </c:spPr>
          <c:invertIfNegative val="0"/>
          <c:dLbls>
            <c:dLbl>
              <c:idx val="0"/>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2"/>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4"/>
              <c:numFmt formatCode="#,##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5"/>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6"/>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7"/>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8"/>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9"/>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0"/>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1"/>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2"/>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dLbl>
              <c:idx val="13"/>
              <c:numFmt formatCode="#,##0.00" sourceLinked="0"/>
              <c:txPr>
                <a:bodyPr/>
                <a:p>
                  <a:pPr>
                    <a:defRPr sz="1000" b="0" smtId="4294967295">
                      <a:solidFill>
                        <a:srgbClr val="FFFFFF"/>
                      </a:solidFill>
                      <a:effectLst>
                        <a:outerShdw dist="38100" dir="2700000">
                          <a:srgbClr val="0F283E"/>
                        </a:outerShdw>
                      </a:effectLst>
                      <a:latin typeface="Open Sans Light"/>
                    </a:defRPr>
                  </a:pPr>
                  <a:endParaRPr sz="1000" b="0" smtId="4294967295">
                    <a:solidFill>
                      <a:srgbClr val="FFFFFF"/>
                    </a:solidFill>
                    <a:effectLst>
                      <a:outerShdw dist="38100" dir="2700000">
                        <a:srgbClr val="0F283E"/>
                      </a:outerShdw>
                    </a:effectLst>
                    <a:latin typeface="Open Sans Light"/>
                  </a:endParaRPr>
                </a:p>
              </c:txPr>
              <c:dLblPos val="ctr"/>
              <c:showLegendKey val="0"/>
              <c:showVal val="1"/>
              <c:showCatName val="0"/>
              <c:showSerName val="0"/>
              <c:showPercent val="0"/>
              <c:showBubbleSize val="0"/>
              <c:extLst/>
            </c:dLbl>
            <c:txPr>
              <a:bodyPr/>
              <a:p>
                <a:pPr>
                  <a:defRPr sz="1000" b="0" smtId="4294967295">
                    <a:solidFill>
                      <a:prstClr val="black"/>
                    </a:solidFill>
                    <a:latin typeface="Open Sans Light"/>
                  </a:defRPr>
                </a:pPr>
                <a:endParaRPr sz="1000" b="0" smtId="4294967295">
                  <a:solidFill>
                    <a:prstClr val="black"/>
                  </a:solidFill>
                  <a:latin typeface="Open Sans Light"/>
                </a:endParaRPr>
              </a:p>
            </c:txPr>
            <c:showLegendKey val="0"/>
            <c:showVal val="1"/>
            <c:showCatName val="0"/>
            <c:showSerName val="0"/>
            <c:showPercent val="0"/>
            <c:showBubbleSize val="0"/>
            <c:extLst/>
          </c:dLbls>
          <c:cat>
            <c:strRef>
              <c:f>Sheet1!$A$2:$A$15</c:f>
              <c:strCache>
                <c:ptCount val="14"/>
                <c:pt idx="0">
                  <c:v>2029*</c:v>
                </c:pt>
                <c:pt idx="1">
                  <c:v>2028*</c:v>
                </c:pt>
                <c:pt idx="2">
                  <c:v>2027*</c:v>
                </c:pt>
                <c:pt idx="3">
                  <c:v>2026*</c:v>
                </c:pt>
                <c:pt idx="4">
                  <c:v>2025*</c:v>
                </c:pt>
                <c:pt idx="5">
                  <c:v>2024*</c:v>
                </c:pt>
                <c:pt idx="6">
                  <c:v>2023*</c:v>
                </c:pt>
                <c:pt idx="7">
                  <c:v>2022*</c:v>
                </c:pt>
                <c:pt idx="8">
                  <c:v>2021*</c:v>
                </c:pt>
                <c:pt idx="9">
                  <c:v>2020*</c:v>
                </c:pt>
                <c:pt idx="10">
                  <c:v>2019</c:v>
                </c:pt>
                <c:pt idx="11">
                  <c:v>2018</c:v>
                </c:pt>
                <c:pt idx="12">
                  <c:v>2017</c:v>
                </c:pt>
                <c:pt idx="13">
                  <c:v>2016</c:v>
                </c:pt>
              </c:strCache>
            </c:strRef>
          </c:cat>
          <c:val>
            <c:numRef>
              <c:f>Sheet1!$C$2:$C$15</c:f>
              <c:numCache>
                <c:ptCount val="14"/>
                <c:pt idx="0">
                  <c:v>5.22</c:v>
                </c:pt>
                <c:pt idx="1">
                  <c:v>5.22</c:v>
                </c:pt>
                <c:pt idx="2">
                  <c:v>5.22</c:v>
                </c:pt>
                <c:pt idx="3">
                  <c:v>5.22</c:v>
                </c:pt>
                <c:pt idx="4">
                  <c:v>5.2</c:v>
                </c:pt>
                <c:pt idx="5">
                  <c:v>5.18</c:v>
                </c:pt>
                <c:pt idx="6">
                  <c:v>5.16</c:v>
                </c:pt>
                <c:pt idx="7">
                  <c:v>5.15</c:v>
                </c:pt>
                <c:pt idx="8">
                  <c:v>5.15</c:v>
                </c:pt>
                <c:pt idx="9">
                  <c:v>5.14</c:v>
                </c:pt>
                <c:pt idx="10">
                  <c:v>5.14</c:v>
                </c:pt>
                <c:pt idx="11">
                  <c:v>5.11</c:v>
                </c:pt>
                <c:pt idx="12">
                  <c:v>5.21</c:v>
                </c:pt>
                <c:pt idx="13">
                  <c:v>5.26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F6EA8295-0D77-4796-9E3F-55991980D26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A2B0D71-4BE7-4DCE-8380-B573757AFBF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51A7BA1-9A5C-4690-B3CE-32C069A8059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B7786976-4739-43CB-8CED-24BD52EA974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0B5F8CE7-F670-4701-984C-334B64D49FEB}"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64683730-80B0-4CCE-958F-6A87859A0E45}"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0D2F5F97-D77C-43BB-AB1B-3118823020DA}"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D93CB39C-83D7-42B1-BD33-2DDD012A178E}"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60BE8EF-5DBC-415A-9A44-464419169820}"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BA704451-12DF-46EF-B902-C0C5B597545E}"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039B8E8-398D-49B4-8CF8-1763FDD06DF1}"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xml" /><Relationship Id="rId5" Type="http://schemas.openxmlformats.org/officeDocument/2006/relationships/slide" Target="slide51.xml" TargetMode="Internal" /><Relationship Id="rId6" Type="http://schemas.openxmlformats.org/officeDocument/2006/relationships/hyperlink" Target="http://www.statista.com/statistics/184260/educational-attainment-in-the-us"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4.xml" /><Relationship Id="rId5" Type="http://schemas.openxmlformats.org/officeDocument/2006/relationships/slide" Target="slide52.xml" TargetMode="Internal" /><Relationship Id="rId6" Type="http://schemas.openxmlformats.org/officeDocument/2006/relationships/hyperlink" Target="http://www.statista.com/statistics/240868/educational-attainment-in-the-us"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image" Target="../media/image7.png" /><Relationship Id="rId5" Type="http://schemas.openxmlformats.org/officeDocument/2006/relationships/oleObject" Target="../embeddings/oleObject7.bin" TargetMode="Internal"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slide" Target="slide53.xml" TargetMode="Internal" /><Relationship Id="rId9" Type="http://schemas.openxmlformats.org/officeDocument/2006/relationships/hyperlink" Target="http://www.statista.com/statistics/220568/forbes-ranking-of-the-best-us-colleges"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5.xml" /><Relationship Id="rId5" Type="http://schemas.openxmlformats.org/officeDocument/2006/relationships/slide" Target="slide54.xml" TargetMode="Internal" /><Relationship Id="rId6" Type="http://schemas.openxmlformats.org/officeDocument/2006/relationships/hyperlink" Target="http://www.statista.com/statistics/235406/undergraduate-enrollment-in-us-universities"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36360/undergraduate-enrollment-in-us-by-gender" TargetMode="External" /><Relationship Id="rId11" Type="http://schemas.openxmlformats.org/officeDocument/2006/relationships/vmlDrawing" Target="../drawings/vmlDrawing4.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6.xml" /><Relationship Id="rId5" Type="http://schemas.openxmlformats.org/officeDocument/2006/relationships/image" Target="../media/image7.png" /><Relationship Id="rId6" Type="http://schemas.openxmlformats.org/officeDocument/2006/relationships/oleObject" Target="../embeddings/oleObject10.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55.xml" TargetMode="In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7.xml" /><Relationship Id="rId5" Type="http://schemas.openxmlformats.org/officeDocument/2006/relationships/slide" Target="slide56.xml" TargetMode="Internal" /><Relationship Id="rId6" Type="http://schemas.openxmlformats.org/officeDocument/2006/relationships/hyperlink" Target="http://www.statista.com/statistics/236489/undergraduate-enrollment-by-ethnicity-in-the-us"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36352/undergraduate-enrollment-in-us-by-attendance" TargetMode="External" /><Relationship Id="rId11" Type="http://schemas.openxmlformats.org/officeDocument/2006/relationships/vmlDrawing" Target="../drawings/vmlDrawing5.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8.xml" /><Relationship Id="rId5" Type="http://schemas.openxmlformats.org/officeDocument/2006/relationships/image" Target="../media/image7.png" /><Relationship Id="rId6" Type="http://schemas.openxmlformats.org/officeDocument/2006/relationships/oleObject" Target="../embeddings/oleObject13.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57.xml" TargetMode="In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183995/us-college-enrollment-and-projections-in-public-and-private-institutions" TargetMode="External" /><Relationship Id="rId11" Type="http://schemas.openxmlformats.org/officeDocument/2006/relationships/vmlDrawing" Target="../drawings/vmlDrawing6.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9.xml" /><Relationship Id="rId5" Type="http://schemas.openxmlformats.org/officeDocument/2006/relationships/image" Target="../media/image7.png" /><Relationship Id="rId6" Type="http://schemas.openxmlformats.org/officeDocument/2006/relationships/oleObject" Target="../embeddings/oleObject15.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58.xml" TargetMode="In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36654/us-post-baccalaureate-enrollment-by-gender" TargetMode="External" /><Relationship Id="rId11" Type="http://schemas.openxmlformats.org/officeDocument/2006/relationships/vmlDrawing" Target="../drawings/vmlDrawing7.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0.xml" /><Relationship Id="rId5" Type="http://schemas.openxmlformats.org/officeDocument/2006/relationships/image" Target="../media/image7.png" /><Relationship Id="rId6" Type="http://schemas.openxmlformats.org/officeDocument/2006/relationships/oleObject" Target="../embeddings/oleObject17.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59.xml" TargetMode="In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slide" Target="slide60.xml" TargetMode="Internal" /><Relationship Id="rId5" Type="http://schemas.openxmlformats.org/officeDocument/2006/relationships/hyperlink" Target="http://www.statista.com/statistics/237669/us-post-baccalaureate-enrollment-by-institution-type"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36668/us-post-baccalaureate-enrollment-by-attendance-type" TargetMode="External" /><Relationship Id="rId11" Type="http://schemas.openxmlformats.org/officeDocument/2006/relationships/vmlDrawing" Target="../drawings/vmlDrawing8.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1.xml" /><Relationship Id="rId5" Type="http://schemas.openxmlformats.org/officeDocument/2006/relationships/image" Target="../media/image7.png" /><Relationship Id="rId6" Type="http://schemas.openxmlformats.org/officeDocument/2006/relationships/oleObject" Target="../embeddings/oleObject19.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61.xml" TargetMode="In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9.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image" Target="../media/image7.png" /><Relationship Id="rId5" Type="http://schemas.openxmlformats.org/officeDocument/2006/relationships/oleObject" Target="../embeddings/oleObject20.bin" TargetMode="Internal"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slide" Target="slide62.xml" TargetMode="Internal" /><Relationship Id="rId9" Type="http://schemas.openxmlformats.org/officeDocument/2006/relationships/hyperlink" Target="http://www.statista.com/statistics/200880/enrollment-at-leading-universities-in-the-united-states"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784592/change-in-full-time-enrollment-in-public-higher-education-institutions-by-state" TargetMode="External" /><Relationship Id="rId11" Type="http://schemas.openxmlformats.org/officeDocument/2006/relationships/vmlDrawing" Target="../drawings/vmlDrawing10.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2.xml" /><Relationship Id="rId5" Type="http://schemas.openxmlformats.org/officeDocument/2006/relationships/image" Target="../media/image7.png" /><Relationship Id="rId6" Type="http://schemas.openxmlformats.org/officeDocument/2006/relationships/oleObject" Target="../embeddings/oleObject22.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63.xml" TargetMode="In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1.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image" Target="../media/image7.png" /><Relationship Id="rId5" Type="http://schemas.openxmlformats.org/officeDocument/2006/relationships/oleObject" Target="../embeddings/oleObject23.bin" TargetMode="Internal"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slide" Target="slide64.xml" TargetMode="Internal" /><Relationship Id="rId9" Type="http://schemas.openxmlformats.org/officeDocument/2006/relationships/hyperlink" Target="http://www.statista.com/statistics/240889/revenue-sources-of-us-higher-education-insitutions"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3.xml" /><Relationship Id="rId5" Type="http://schemas.openxmlformats.org/officeDocument/2006/relationships/slide" Target="slide65.xml" TargetMode="Internal" /><Relationship Id="rId6" Type="http://schemas.openxmlformats.org/officeDocument/2006/relationships/hyperlink" Target="http://www.statista.com/statistics/184053/federal-funds-for-higher-education"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184059/federal-funds-for-research-prorgams-at-universities" TargetMode="External" /><Relationship Id="rId11" Type="http://schemas.openxmlformats.org/officeDocument/2006/relationships/vmlDrawing" Target="../drawings/vmlDrawing12.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4.xml" /><Relationship Id="rId5" Type="http://schemas.openxmlformats.org/officeDocument/2006/relationships/image" Target="../media/image7.png" /><Relationship Id="rId6" Type="http://schemas.openxmlformats.org/officeDocument/2006/relationships/oleObject" Target="../embeddings/oleObject26.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66.xml" TargetMode="In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21147/the-20-richest-colleges-in-the-us" TargetMode="External" /><Relationship Id="rId11" Type="http://schemas.openxmlformats.org/officeDocument/2006/relationships/vmlDrawing" Target="../drawings/vmlDrawing13.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5.xml" /><Relationship Id="rId5" Type="http://schemas.openxmlformats.org/officeDocument/2006/relationships/image" Target="../media/image7.png" /><Relationship Id="rId6" Type="http://schemas.openxmlformats.org/officeDocument/2006/relationships/oleObject" Target="../embeddings/oleObject28.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67.xml" TargetMode="In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6.xml" /><Relationship Id="rId5" Type="http://schemas.openxmlformats.org/officeDocument/2006/relationships/slide" Target="slide68.xml" TargetMode="Internal" /><Relationship Id="rId6" Type="http://schemas.openxmlformats.org/officeDocument/2006/relationships/hyperlink" Target="http://www.statista.com/statistics/1074447/net-tuition-revenue-per-student-colleges-public-doctoral-institutions-us"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6.xml" TargetMode="Internal" /><Relationship Id="rId11" Type="http://schemas.openxmlformats.org/officeDocument/2006/relationships/slide" Target="slide17.xml" TargetMode="Internal" /><Relationship Id="rId12" Type="http://schemas.openxmlformats.org/officeDocument/2006/relationships/slide" Target="slide18.xml" TargetMode="Internal" /><Relationship Id="rId13" Type="http://schemas.openxmlformats.org/officeDocument/2006/relationships/slide" Target="slide19.xml" TargetMode="Internal" /><Relationship Id="rId14" Type="http://schemas.openxmlformats.org/officeDocument/2006/relationships/slide" Target="slide20.xml" TargetMode="Internal" /><Relationship Id="rId2" Type="http://schemas.openxmlformats.org/officeDocument/2006/relationships/image" Target="../media/image5.png" /><Relationship Id="rId3" Type="http://schemas.openxmlformats.org/officeDocument/2006/relationships/slide" Target="slide8.xml" TargetMode="Internal" /><Relationship Id="rId4" Type="http://schemas.openxmlformats.org/officeDocument/2006/relationships/slide" Target="slide9.xml" TargetMode="Internal" /><Relationship Id="rId5" Type="http://schemas.openxmlformats.org/officeDocument/2006/relationships/slide" Target="slide10.xml" TargetMode="Internal" /><Relationship Id="rId6" Type="http://schemas.openxmlformats.org/officeDocument/2006/relationships/slide" Target="slide11.xml" TargetMode="Internal" /><Relationship Id="rId7" Type="http://schemas.openxmlformats.org/officeDocument/2006/relationships/slide" Target="slide12.xml" TargetMode="Internal" /><Relationship Id="rId8" Type="http://schemas.openxmlformats.org/officeDocument/2006/relationships/slide" Target="slide14.xml" TargetMode="Internal" /><Relationship Id="rId9" Type="http://schemas.openxmlformats.org/officeDocument/2006/relationships/slide" Target="slide15.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7.xml" /><Relationship Id="rId5" Type="http://schemas.openxmlformats.org/officeDocument/2006/relationships/slide" Target="slide69.xml" TargetMode="Internal" /><Relationship Id="rId6" Type="http://schemas.openxmlformats.org/officeDocument/2006/relationships/hyperlink" Target="http://www.statista.com/statistics/1074457/net-tuition-revenue-per-student-us-colleges-private-doctoral" TargetMode="Ex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8.xml" /><Relationship Id="rId5" Type="http://schemas.openxmlformats.org/officeDocument/2006/relationships/slide" Target="slide70.xml" TargetMode="Internal" /><Relationship Id="rId6" Type="http://schemas.openxmlformats.org/officeDocument/2006/relationships/hyperlink" Target="http://www.statista.com/statistics/1074473/net-tuition-revenue-per-student-us-colleges-private-bachelors"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9.xml" /><Relationship Id="rId5" Type="http://schemas.openxmlformats.org/officeDocument/2006/relationships/slide" Target="slide71.xml" TargetMode="Internal" /><Relationship Id="rId6" Type="http://schemas.openxmlformats.org/officeDocument/2006/relationships/hyperlink" Target="http://www.statista.com/statistics/1075263/net-tuition-revenue-per-student-us-colleges-public-associate"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0.xml" /><Relationship Id="rId5" Type="http://schemas.openxmlformats.org/officeDocument/2006/relationships/slide" Target="slide72.xml" TargetMode="Internal" /><Relationship Id="rId6" Type="http://schemas.openxmlformats.org/officeDocument/2006/relationships/hyperlink" Target="http://www.statista.com/statistics/217674/forecast-for-higher-education-outlays" TargetMode="Ex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184231/expenditure-of-public-and-private-colleges-and-universities" TargetMode="External" /><Relationship Id="rId11" Type="http://schemas.openxmlformats.org/officeDocument/2006/relationships/vmlDrawing" Target="../drawings/vmlDrawing14.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1.xml" /><Relationship Id="rId5" Type="http://schemas.openxmlformats.org/officeDocument/2006/relationships/image" Target="../media/image7.png" /><Relationship Id="rId6" Type="http://schemas.openxmlformats.org/officeDocument/2006/relationships/oleObject" Target="../embeddings/oleObject35.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73.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2.xml" /><Relationship Id="rId5" Type="http://schemas.openxmlformats.org/officeDocument/2006/relationships/slide" Target="slide74.xml" TargetMode="Internal" /><Relationship Id="rId6" Type="http://schemas.openxmlformats.org/officeDocument/2006/relationships/hyperlink" Target="http://www.statista.com/statistics/1074477/education-expenditure-per-student-us-colleges-private-bachelors"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3.xml" /><Relationship Id="rId5" Type="http://schemas.openxmlformats.org/officeDocument/2006/relationships/slide" Target="slide75.xml" TargetMode="Internal" /><Relationship Id="rId6" Type="http://schemas.openxmlformats.org/officeDocument/2006/relationships/hyperlink" Target="http://www.statista.com/statistics/1074482/education-expenditure-per-student-us-colleges-private-doctoral"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4.xml" /><Relationship Id="rId5" Type="http://schemas.openxmlformats.org/officeDocument/2006/relationships/slide" Target="slide76.xml" TargetMode="Internal" /><Relationship Id="rId6" Type="http://schemas.openxmlformats.org/officeDocument/2006/relationships/hyperlink" Target="http://www.statista.com/statistics/1075245/education-expenditure-per-student-us-colleges-public-doctoral"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5.xml" /><Relationship Id="rId5" Type="http://schemas.openxmlformats.org/officeDocument/2006/relationships/slide" Target="slide77.xml" TargetMode="Internal" /><Relationship Id="rId6" Type="http://schemas.openxmlformats.org/officeDocument/2006/relationships/hyperlink" Target="http://www.statista.com/statistics/1075253/education-expenditure-per-student-us-colleges-public-associate"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29.xml" TargetMode="Internal" /><Relationship Id="rId11" Type="http://schemas.openxmlformats.org/officeDocument/2006/relationships/slide" Target="slide30.xml" TargetMode="Internal" /><Relationship Id="rId12" Type="http://schemas.openxmlformats.org/officeDocument/2006/relationships/slide" Target="slide31.xml" TargetMode="Internal" /><Relationship Id="rId13" Type="http://schemas.openxmlformats.org/officeDocument/2006/relationships/slide" Target="slide32.xml" TargetMode="Internal" /><Relationship Id="rId2" Type="http://schemas.openxmlformats.org/officeDocument/2006/relationships/image" Target="../media/image5.png" /><Relationship Id="rId3" Type="http://schemas.openxmlformats.org/officeDocument/2006/relationships/slide" Target="slide21.xml" TargetMode="Internal" /><Relationship Id="rId4" Type="http://schemas.openxmlformats.org/officeDocument/2006/relationships/slide" Target="slide22.xml" TargetMode="Internal" /><Relationship Id="rId5" Type="http://schemas.openxmlformats.org/officeDocument/2006/relationships/slide" Target="slide23.xml" TargetMode="Internal" /><Relationship Id="rId6" Type="http://schemas.openxmlformats.org/officeDocument/2006/relationships/slide" Target="slide25.xml" TargetMode="Internal" /><Relationship Id="rId7" Type="http://schemas.openxmlformats.org/officeDocument/2006/relationships/slide" Target="slide26.xml" TargetMode="Internal" /><Relationship Id="rId8" Type="http://schemas.openxmlformats.org/officeDocument/2006/relationships/slide" Target="slide27.xml" TargetMode="Internal" /><Relationship Id="rId9" Type="http://schemas.openxmlformats.org/officeDocument/2006/relationships/slide" Target="slide28.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6.xml" /><Relationship Id="rId5" Type="http://schemas.openxmlformats.org/officeDocument/2006/relationships/slide" Target="slide78.xml" TargetMode="Internal" /><Relationship Id="rId6" Type="http://schemas.openxmlformats.org/officeDocument/2006/relationships/hyperlink" Target="http://www.statista.com/statistics/203056/average-annual-charges-for-higher-education-in-the-us"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37837/university-attendance-costs-in-the-us-by-state" TargetMode="External" /><Relationship Id="rId11" Type="http://schemas.openxmlformats.org/officeDocument/2006/relationships/vmlDrawing" Target="../drawings/vmlDrawing15.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7.xml" /><Relationship Id="rId5" Type="http://schemas.openxmlformats.org/officeDocument/2006/relationships/image" Target="../media/image7.png" /><Relationship Id="rId6" Type="http://schemas.openxmlformats.org/officeDocument/2006/relationships/oleObject" Target="../embeddings/oleObject42.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79.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8.xml" /><Relationship Id="rId5" Type="http://schemas.openxmlformats.org/officeDocument/2006/relationships/slide" Target="slide80.xml" TargetMode="Internal" /><Relationship Id="rId6" Type="http://schemas.openxmlformats.org/officeDocument/2006/relationships/hyperlink" Target="http://www.statista.com/statistics/238109/tuition-and-fees-in-the-us"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200867/annual-tuition-and-fees-at-leading-universities-in-the-us" TargetMode="External" /><Relationship Id="rId11" Type="http://schemas.openxmlformats.org/officeDocument/2006/relationships/vmlDrawing" Target="../drawings/vmlDrawing16.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9.xml" /><Relationship Id="rId5" Type="http://schemas.openxmlformats.org/officeDocument/2006/relationships/image" Target="../media/image7.png" /><Relationship Id="rId6" Type="http://schemas.openxmlformats.org/officeDocument/2006/relationships/oleObject" Target="../embeddings/oleObject45.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81.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0.xml" /><Relationship Id="rId5" Type="http://schemas.openxmlformats.org/officeDocument/2006/relationships/slide" Target="slide82.xml" TargetMode="Internal" /><Relationship Id="rId6" Type="http://schemas.openxmlformats.org/officeDocument/2006/relationships/hyperlink" Target="http://www.statista.com/statistics/238112/university-attendance-costs-in-the-united-states" TargetMode="Ex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7.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image" Target="../media/image10.png" /><Relationship Id="rId5" Type="http://schemas.openxmlformats.org/officeDocument/2006/relationships/oleObject" Target="../embeddings/oleObject47.bin" TargetMode="Internal"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slide" Target="slide83.xml" TargetMode="Internal" /><Relationship Id="rId9" Type="http://schemas.openxmlformats.org/officeDocument/2006/relationships/hyperlink" Target="http://www.statista.com/statistics/235651/us-university-attendance-cost" TargetMode="Ex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1.xml" /><Relationship Id="rId5" Type="http://schemas.openxmlformats.org/officeDocument/2006/relationships/slide" Target="slide84.xml" TargetMode="Internal" /><Relationship Id="rId6" Type="http://schemas.openxmlformats.org/officeDocument/2006/relationships/hyperlink" Target="http://www.statista.com/statistics/238113/university-room-and-board-costs" TargetMode="Ex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5153/degrees-in-higher-education-earned-in-the-united-states/" TargetMode="External" /><Relationship Id="rId5" Type="http://schemas.openxmlformats.org/officeDocument/2006/relationships/slide" Target="slide8.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2.xml" TargetMode="Internal" /><Relationship Id="rId11" Type="http://schemas.openxmlformats.org/officeDocument/2006/relationships/slide" Target="slide43.xml" TargetMode="Internal" /><Relationship Id="rId12" Type="http://schemas.openxmlformats.org/officeDocument/2006/relationships/slide" Target="slide44.xml" TargetMode="Internal" /><Relationship Id="rId13" Type="http://schemas.openxmlformats.org/officeDocument/2006/relationships/slide" Target="slide45.xml" TargetMode="Internal" /><Relationship Id="rId14" Type="http://schemas.openxmlformats.org/officeDocument/2006/relationships/slide" Target="slide46.xml" TargetMode="Internal" /><Relationship Id="rId2" Type="http://schemas.openxmlformats.org/officeDocument/2006/relationships/image" Target="../media/image5.png" /><Relationship Id="rId3" Type="http://schemas.openxmlformats.org/officeDocument/2006/relationships/slide" Target="slide34.xml" TargetMode="Internal" /><Relationship Id="rId4" Type="http://schemas.openxmlformats.org/officeDocument/2006/relationships/slide" Target="slide35.xml" TargetMode="Internal" /><Relationship Id="rId5" Type="http://schemas.openxmlformats.org/officeDocument/2006/relationships/slide" Target="slide36.xml" TargetMode="Internal" /><Relationship Id="rId6" Type="http://schemas.openxmlformats.org/officeDocument/2006/relationships/slide" Target="slide37.xml" TargetMode="Internal" /><Relationship Id="rId7" Type="http://schemas.openxmlformats.org/officeDocument/2006/relationships/slide" Target="slide38.xml" TargetMode="Internal" /><Relationship Id="rId8" Type="http://schemas.openxmlformats.org/officeDocument/2006/relationships/slide" Target="slide39.xml" TargetMode="Internal" /><Relationship Id="rId9" Type="http://schemas.openxmlformats.org/officeDocument/2006/relationships/slide" Target="slide41.xml"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306880/us-higher-education-institutions-by-state/" TargetMode="External" /><Relationship Id="rId5" Type="http://schemas.openxmlformats.org/officeDocument/2006/relationships/slide" Target="slide9.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4260/educational-attainment-in-the-us/" TargetMode="External" /><Relationship Id="rId5" Type="http://schemas.openxmlformats.org/officeDocument/2006/relationships/slide" Target="slide10.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40868/educational-attainment-in-the-us/" TargetMode="External" /><Relationship Id="rId5" Type="http://schemas.openxmlformats.org/officeDocument/2006/relationships/slide" Target="slide11.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20568/forbes-ranking-of-the-best-us-colleges/" TargetMode="External" /><Relationship Id="rId5" Type="http://schemas.openxmlformats.org/officeDocument/2006/relationships/slide" Target="slide12.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5406/undergraduate-enrollment-in-us-universities/" TargetMode="External" /><Relationship Id="rId5" Type="http://schemas.openxmlformats.org/officeDocument/2006/relationships/slide" Target="slide14.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6360/undergraduate-enrollment-in-us-by-gender/" TargetMode="External" /><Relationship Id="rId5" Type="http://schemas.openxmlformats.org/officeDocument/2006/relationships/slide" Target="slide15.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6489/undergraduate-enrollment-by-ethnicity-in-the-us/" TargetMode="External" /><Relationship Id="rId5" Type="http://schemas.openxmlformats.org/officeDocument/2006/relationships/slide" Target="slide16.xml"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6352/undergraduate-enrollment-in-us-by-attendance/" TargetMode="External" /><Relationship Id="rId5" Type="http://schemas.openxmlformats.org/officeDocument/2006/relationships/slide" Target="slide17.xml" TargetMode="In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3995/us-college-enrollment-and-projections-in-public-and-private-institutions/" TargetMode="External" /><Relationship Id="rId5" Type="http://schemas.openxmlformats.org/officeDocument/2006/relationships/slide" Target="slide18.xml" TargetMode="In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6654/us-post-baccalaureate-enrollment-by-gender/" TargetMode="External" /><Relationship Id="rId5" Type="http://schemas.openxmlformats.org/officeDocument/2006/relationships/slide" Target="slide19.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slide" Target="slide47.xml" TargetMode="Interna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7669/us-post-baccalaureate-enrollment-by-institution-type/" TargetMode="External" /><Relationship Id="rId5" Type="http://schemas.openxmlformats.org/officeDocument/2006/relationships/slide" Target="slide20.xml"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6668/us-post-baccalaureate-enrollment-by-attendance-type/" TargetMode="External" /><Relationship Id="rId5" Type="http://schemas.openxmlformats.org/officeDocument/2006/relationships/slide" Target="slide21.xml" TargetMode="In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00880/enrollment-at-leading-universities-in-the-united-states/" TargetMode="External" /><Relationship Id="rId5" Type="http://schemas.openxmlformats.org/officeDocument/2006/relationships/slide" Target="slide22.xml" TargetMode="In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784592/change-in-full-time-enrollment-in-public-higher-education-institutions-by-state/" TargetMode="External" /><Relationship Id="rId5" Type="http://schemas.openxmlformats.org/officeDocument/2006/relationships/slide" Target="slide23.xml" TargetMode="Interna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40889/revenue-sources-of-us-higher-education-insitutions/" TargetMode="External" /><Relationship Id="rId5" Type="http://schemas.openxmlformats.org/officeDocument/2006/relationships/slide" Target="slide24.xml"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4053/federal-funds-for-higher-education/" TargetMode="External" /><Relationship Id="rId5" Type="http://schemas.openxmlformats.org/officeDocument/2006/relationships/slide" Target="slide26.xml"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4059/federal-funds-for-research-prorgams-at-universities/" TargetMode="External" /><Relationship Id="rId5" Type="http://schemas.openxmlformats.org/officeDocument/2006/relationships/slide" Target="slide27.xml" TargetMode="In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21147/the-20-richest-colleges-in-the-us/" TargetMode="External" /><Relationship Id="rId5" Type="http://schemas.openxmlformats.org/officeDocument/2006/relationships/slide" Target="slide28.xml" TargetMode="Interna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4447/net-tuition-revenue-per-student-colleges-public-doctoral-institutions-us/" TargetMode="External" /><Relationship Id="rId5" Type="http://schemas.openxmlformats.org/officeDocument/2006/relationships/slide" Target="slide29.xml" TargetMode="Interna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4457/net-tuition-revenue-per-student-us-colleges-private-doctoral/" TargetMode="External" /><Relationship Id="rId5" Type="http://schemas.openxmlformats.org/officeDocument/2006/relationships/slide" Target="slide30.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4473/net-tuition-revenue-per-student-us-colleges-private-bachelors/" TargetMode="External" /><Relationship Id="rId5" Type="http://schemas.openxmlformats.org/officeDocument/2006/relationships/slide" Target="slide31.xml" TargetMode="Interna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5263/net-tuition-revenue-per-student-us-colleges-public-associate/" TargetMode="External" /><Relationship Id="rId5" Type="http://schemas.openxmlformats.org/officeDocument/2006/relationships/slide" Target="slide32.xml"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17674/forecast-for-higher-education-outlays/" TargetMode="External" /><Relationship Id="rId5" Type="http://schemas.openxmlformats.org/officeDocument/2006/relationships/slide" Target="slide33.xml" TargetMode="Interna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84231/expenditure-of-public-and-private-colleges-and-universities/" TargetMode="External" /><Relationship Id="rId5" Type="http://schemas.openxmlformats.org/officeDocument/2006/relationships/slide" Target="slide34.xml" TargetMode="Interna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4477/education-expenditure-per-student-us-colleges-private-bachelors/" TargetMode="External" /><Relationship Id="rId5" Type="http://schemas.openxmlformats.org/officeDocument/2006/relationships/slide" Target="slide36.xml" TargetMode="Interna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4482/education-expenditure-per-student-us-colleges-private-doctoral/" TargetMode="External" /><Relationship Id="rId5" Type="http://schemas.openxmlformats.org/officeDocument/2006/relationships/slide" Target="slide37.xml" TargetMode="Interna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5245/education-expenditure-per-student-us-colleges-public-doctoral/" TargetMode="External" /><Relationship Id="rId5" Type="http://schemas.openxmlformats.org/officeDocument/2006/relationships/slide" Target="slide38.xml" TargetMode="Interna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075253/education-expenditure-per-student-us-colleges-public-associate/" TargetMode="External" /><Relationship Id="rId5" Type="http://schemas.openxmlformats.org/officeDocument/2006/relationships/slide" Target="slide39.xml" TargetMode="Interna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03056/average-annual-charges-for-higher-education-in-the-us/" TargetMode="External" /><Relationship Id="rId5" Type="http://schemas.openxmlformats.org/officeDocument/2006/relationships/slide" Target="slide40.xml" TargetMode="Interna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7837/university-attendance-costs-in-the-us-by-state/" TargetMode="External" /><Relationship Id="rId5" Type="http://schemas.openxmlformats.org/officeDocument/2006/relationships/slide" Target="slide41.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185153/degrees-in-higher-education-earned-in-the-united-states" TargetMode="External" /><Relationship Id="rId11" Type="http://schemas.openxmlformats.org/officeDocument/2006/relationships/vmlDrawing" Target="../drawings/vmlDrawing1.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xml" /><Relationship Id="rId5" Type="http://schemas.openxmlformats.org/officeDocument/2006/relationships/image" Target="../media/image7.png" /><Relationship Id="rId6" Type="http://schemas.openxmlformats.org/officeDocument/2006/relationships/oleObject" Target="../embeddings/oleObject2.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49.xml" TargetMode="Interna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8109/tuition-and-fees-in-the-us/" TargetMode="External" /><Relationship Id="rId5" Type="http://schemas.openxmlformats.org/officeDocument/2006/relationships/slide" Target="slide42.xml" TargetMode="Interna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00867/annual-tuition-and-fees-at-leading-universities-in-the-us/" TargetMode="External" /><Relationship Id="rId5" Type="http://schemas.openxmlformats.org/officeDocument/2006/relationships/slide" Target="slide44.xml" TargetMode="Interna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8112/university-attendance-costs-in-the-united-states/" TargetMode="External" /><Relationship Id="rId5" Type="http://schemas.openxmlformats.org/officeDocument/2006/relationships/slide" Target="slide45.xml" TargetMode="Interna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5651/us-university-attendance-cost/" TargetMode="External" /><Relationship Id="rId5" Type="http://schemas.openxmlformats.org/officeDocument/2006/relationships/slide" Target="slide46.xml" TargetMode="Interna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38113/university-room-and-board-costs/" TargetMode="External" /><Relationship Id="rId5" Type="http://schemas.openxmlformats.org/officeDocument/2006/relationships/slide" Target="slide47.xml" TargetMode="In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hyperlink" Target="http://www.statista.com/statistics/306880/us-higher-education-institutions-by-state" TargetMode="External" /><Relationship Id="rId11" Type="http://schemas.openxmlformats.org/officeDocument/2006/relationships/vmlDrawing" Target="../drawings/vmlDrawing2.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xml" /><Relationship Id="rId5" Type="http://schemas.openxmlformats.org/officeDocument/2006/relationships/image" Target="../media/image7.png" /><Relationship Id="rId6" Type="http://schemas.openxmlformats.org/officeDocument/2006/relationships/oleObject" Target="../embeddings/oleObject4.bin" TargetMode="Internal" /><Relationship Id="rId7" Type="http://schemas.openxmlformats.org/officeDocument/2006/relationships/image" Target="../media/image8.png" /><Relationship Id="rId8" Type="http://schemas.openxmlformats.org/officeDocument/2006/relationships/image" Target="../media/image9.png" /><Relationship Id="rId9" Type="http://schemas.openxmlformats.org/officeDocument/2006/relationships/slide" Target="slide50.xml" TargetMode="In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Colleges and universities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1960 to 2020; 25 years and older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Census Bureau; </a:t>
            </a:r>
            <a:r>
              <a:rPr sz="800">
                <a:solidFill>
                  <a:srgbClr val="555555"/>
                </a:solidFill>
                <a:latin typeface="Open Sans"/>
                <a:hlinkClick r:id="rId6">
                  <a:extLst>
                    <a:ext uri="{A12FA001-AC4F-418D-AE19-62706E023703}">
                      <ahyp:hlinkClr xmlns:ahyp="http://schemas.microsoft.com/office/drawing/2018/hyperlinkcolor" val="tx"/>
                    </a:ext>
                  </a:extLst>
                </a:hlinkClick>
              </a:rPr>
              <a:t>ID 184260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Educational attainment distribution in the United States from 1960 to 2020</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Educational attainment in the U.S. 1960-2020</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129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people in thousands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2020; 18 years and older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Census Bureau; </a:t>
            </a:r>
            <a:r>
              <a:rPr sz="800">
                <a:solidFill>
                  <a:srgbClr val="555555"/>
                </a:solidFill>
                <a:latin typeface="Open Sans"/>
                <a:hlinkClick r:id="rId6">
                  <a:extLst>
                    <a:ext uri="{A12FA001-AC4F-418D-AE19-62706E023703}">
                      <ahyp:hlinkClr xmlns:ahyp="http://schemas.microsoft.com/office/drawing/2018/hyperlinkcolor" val="tx"/>
                    </a:ext>
                  </a:extLst>
                </a:hlinkClick>
              </a:rPr>
              <a:t>ID 240868</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Population of the United States in 2020, by educational attainment (in 1,000s)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Educational attainment in the U.S. 2020</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New Table"/>
          <p:cNvGraphicFramePr>
            <a:graphicFrameLocks noGrp="1"/>
          </p:cNvGraphicFramePr>
          <p:nvPr/>
        </p:nvGraphicFramePr>
        <p:xfrm>
          <a:off x="676800" y="1882799"/>
          <a:ext cx="10742400" cy="3657600"/>
        </p:xfrm>
        <a:graphic>
          <a:graphicData uri="http://schemas.openxmlformats.org/drawingml/2006/table">
            <a:tbl>
              <a:tblPr firstRow="1" bandRow="1">
                <a:tableStyleId>{5C22544A-7EE6-4342-B048-85BDC9FD1C3A}</a:tableStyleId>
              </a:tblPr>
              <a:tblGrid>
                <a:gridCol w="4334033"/>
                <a:gridCol w="2829533"/>
                <a:gridCol w="3578833"/>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Average debt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Median 10-year salary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California, Berkeley (California)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138800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Yale University (Connecticut)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5056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141300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Princeton University (New Jersey)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3888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150500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Stanford University (California)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8205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147100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Columbia University (New York)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10493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132100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Massachusetts Institute of Technology (Massachusetts)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8568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158100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Harvard University (Massachusetts)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5770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147700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California, Los Angeles (California)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5631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122400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Pennsylvania (Pennsylvania)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9413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142900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Northwestern University (Illinois)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5670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120300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Dartmouth College (New Hampshire)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5412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141400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Duke University (North Carolina)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6544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135000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Cornell University (New York)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7078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133100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Vanderbilt University (Tennessee)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8934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122400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613300" y="5302800"/>
            <a:ext cx="10869400" cy="68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0" r:id="rId5" imgW="2148480" imgH="613851" progId=".xls">
                  <p:embed/>
                </p:oleObj>
              </mc:Choice>
              <mc:Fallback>
                <p:oleObj r:id="rId5" imgW="2148480" imgH="613851" progId=".xls">
                  <p:embed/>
                  <p:pic>
                    <p:nvPicPr>
                      <p:cNvPr id="0" name="OLE substitute image"/>
                      <p:cNvPicPr/>
                      <p:nvPr/>
                    </p:nvPicPr>
                    <p:blipFill>
                      <a:blip r:embed="rId7"/>
                      <a:srcRect t="100000" b="-100000"/>
                      <a:tile tx="0" ty="0" sx="100000" sy="100000" flip="none" algn="tl"/>
                    </p:blipFill>
                    <p:spPr>
                      <a:xfrm>
                        <a:off x="9270719" y="5372948"/>
                        <a:ext cx="2148480" cy="613851"/>
                      </a:xfrm>
                      <a:prstGeom prst="rect">
                        <a:avLst/>
                      </a:prstGeom>
                      <a:blipFill>
                        <a:blip r:embed="rId6"/>
                        <a:stretch>
                          <a:fillRect/>
                        </a:stretch>
                      </a:blipFill>
                      <a:ln>
                        <a:noFill/>
                      </a:ln>
                    </p:spPr>
                  </p:pic>
                </p:oleObj>
              </mc:Fallback>
            </mc:AlternateContent>
          </a:graphicData>
        </a:graphic>
      </p:graphicFrame>
      <p:sp>
        <p:nvSpPr>
          <p:cNvPr id="6"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extLst>
                    <a:ext uri="{A12FA001-AC4F-418D-AE19-62706E023703}">
                      <ahyp:hlinkClr xmlns:ahyp="http://schemas.microsoft.com/office/drawing/2018/hyperlinkcolor" val="tx"/>
                    </a:ext>
                  </a:extLst>
                </a:hlinkClick>
              </a:rPr>
              <a:t>page 47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Forbes; </a:t>
            </a:r>
            <a:r>
              <a:rPr sz="800">
                <a:solidFill>
                  <a:srgbClr val="555555"/>
                </a:solidFill>
                <a:latin typeface="Open Sans"/>
                <a:hlinkClick r:id="rId9">
                  <a:extLst>
                    <a:ext uri="{A12FA001-AC4F-418D-AE19-62706E023703}">
                      <ahyp:hlinkClr xmlns:ahyp="http://schemas.microsoft.com/office/drawing/2018/hyperlinkcolor" val="tx"/>
                    </a:ext>
                  </a:extLst>
                </a:hlinkClick>
              </a:rPr>
              <a:t>ID 220568</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Forbes ranking of the best colleges in the United States in 2021, by average debt and median 10-year salary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Forbes ranking of the best U.S. colleges 2021, by debt and median 10-year salary</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Enrollment Figures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2010/2011 to 2020/2021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48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a:t>
            </a:r>
            <a:r>
              <a:rPr sz="800">
                <a:solidFill>
                  <a:srgbClr val="555555"/>
                </a:solidFill>
                <a:latin typeface="Open Sans"/>
                <a:hlinkClick r:id="rId6">
                  <a:extLst>
                    <a:ext uri="{A12FA001-AC4F-418D-AE19-62706E023703}">
                      <ahyp:hlinkClr xmlns:ahyp="http://schemas.microsoft.com/office/drawing/2018/hyperlinkcolor" val="tx"/>
                    </a:ext>
                  </a:extLst>
                </a:hlinkClick>
              </a:rPr>
              <a:t>ID 235406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in U.S. colleges and universities from 2010/11 to 2020/21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U.S. universities 2010-2021</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1"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63700" y="1882800"/>
            <a:ext cx="276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enrolled in thousands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49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236360</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numbers in the United States from 1970 to 2029, by gender (in 1,000s)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the U.S., by gender 1970-2029</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1976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6">
                  <a:extLst>
                    <a:ext uri="{A12FA001-AC4F-418D-AE19-62706E023703}">
                      <ahyp:hlinkClr xmlns:ahyp="http://schemas.microsoft.com/office/drawing/2018/hyperlinkcolor" val="tx"/>
                    </a:ext>
                  </a:extLst>
                </a:hlinkClick>
              </a:rPr>
              <a:t>ID 236489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undergraduate students enrolled in the United States from 1976 to 2019, by ethnicity (in 1,000s)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numbers., by ethnicity U.S. 1976-2019</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2"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63700" y="1882800"/>
            <a:ext cx="276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enrolled in thousands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51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236352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numbers in the United States from 1970 to 2029, by full/part-time attendance (in 1,000s)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the U.S., by attendance 1970-2029</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892700" y="2098700"/>
          <a:ext cx="105265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3"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70050" y="1882800"/>
            <a:ext cx="2755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students in millions</a:t>
            </a:r>
          </a:p>
        </p:txBody>
      </p:sp>
      <p:sp>
        <p:nvSpPr>
          <p:cNvPr id="7" name="New shape"/>
          <p:cNvSpPr/>
          <p:nvPr/>
        </p:nvSpPr>
        <p:spPr>
          <a:xfrm>
            <a:off x="676800" y="3674450"/>
            <a:ext cx="215900" cy="73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Year</a:t>
            </a:r>
          </a:p>
        </p:txBody>
      </p:sp>
      <p:sp>
        <p:nvSpPr>
          <p:cNvPr id="8"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1965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52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183995</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10"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College enrollment in the United States from 1965 to 2019 and projections up to 2029 for public and private colleges (in millions)</a:t>
            </a:r>
          </a:p>
        </p:txBody>
      </p:sp>
      <p:sp>
        <p:nvSpPr>
          <p:cNvPr id="11"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College enrollment in public and private institutions in the U.S. 1965-2029</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4"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63700" y="1882800"/>
            <a:ext cx="276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enrolled in thousands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1976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53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236654</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2029, by gender (in 1,000s)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numbers, by gender U.S. 1976-2029</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New Table"/>
          <p:cNvGraphicFramePr>
            <a:graphicFrameLocks noGrp="1"/>
          </p:cNvGraphicFramePr>
          <p:nvPr/>
        </p:nvGraphicFramePr>
        <p:xfrm>
          <a:off x="676800" y="1882800"/>
          <a:ext cx="10742400" cy="3169920"/>
        </p:xfrm>
        <a:graphic>
          <a:graphicData uri="http://schemas.openxmlformats.org/drawingml/2006/table">
            <a:tbl>
              <a:tblPr firstRow="1" bandRow="1">
                <a:tableStyleId>{5C22544A-7EE6-4342-B048-85BDC9FD1C3A}</a:tableStyleId>
              </a:tblPr>
              <a:tblGrid>
                <a:gridCol w="3006900"/>
                <a:gridCol w="1083300"/>
                <a:gridCol w="981700"/>
                <a:gridCol w="1146800"/>
                <a:gridCol w="2188200"/>
                <a:gridCol w="2335500"/>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White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Black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Hispanic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Asian/Pacific Islander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American Indian/Alaskan Native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1976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1335.60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89.70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28.60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1352.40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87.90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1449.80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57.90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1478.60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181.40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110.80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1824.90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361.90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197.80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194.30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1691.30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367.30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195.20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1656.70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366.20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229.40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197.30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1635.40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364.50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259.60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206.30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1634.60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365.50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275.40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214.20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1637.60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365.50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1641.90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367.10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307.40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1976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54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5">
                  <a:extLst>
                    <a:ext uri="{A12FA001-AC4F-418D-AE19-62706E023703}">
                      <ahyp:hlinkClr xmlns:ahyp="http://schemas.microsoft.com/office/drawing/2018/hyperlinkcolor" val="tx"/>
                    </a:ext>
                  </a:extLst>
                </a:hlinkClick>
              </a:rPr>
              <a:t>ID 237669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2019, by ethnicity (in 1,000s)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numbers, by ethnicity U.S. 1976-2019</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5"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63700" y="1882800"/>
            <a:ext cx="276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enrolled in thousands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1976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55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236668</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2029, by full/part-time attendance (in 1,000s)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by attendance type U.S. 1976-2029</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New Table"/>
          <p:cNvGraphicFramePr>
            <a:graphicFrameLocks noGrp="1"/>
          </p:cNvGraphicFramePr>
          <p:nvPr/>
        </p:nvGraphicFramePr>
        <p:xfrm>
          <a:off x="676800" y="1882799"/>
          <a:ext cx="10742400" cy="3901440"/>
        </p:xfrm>
        <a:graphic>
          <a:graphicData uri="http://schemas.openxmlformats.org/drawingml/2006/table">
            <a:tbl>
              <a:tblPr firstRow="1" bandRow="1">
                <a:tableStyleId>{5C22544A-7EE6-4342-B048-85BDC9FD1C3A}</a:tableStyleId>
              </a:tblPr>
              <a:tblGrid>
                <a:gridCol w="5837700"/>
                <a:gridCol w="4904700"/>
              </a:tblGrid>
              <a:tr h="0">
                <a:tc>
                  <a:txBody>
                    <a:bodyPr/>
                    <a:lstStyle/>
                    <a:p>
                      <a:pPr algn="l"/>
                      <a:r>
                        <a:rPr sz="1000" b="1">
                          <a:solidFill>
                            <a:srgbClr val="0F283E"/>
                          </a:solidFill>
                          <a:latin typeface="Open Sans Light"/>
                        </a:rPr>
                        <a:t>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Number of students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Phoenix</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72485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Arizona State University-Tempe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63124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Central Florida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61456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Grand Canyon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58997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Texas A&amp;M University-College Station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55568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Miami Dade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51679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Florida International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48664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Liberty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47988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Valencia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47940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Mayland Global Campus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47080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Ohio State University-Columbus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46984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Utah Valley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41186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Texas-Austin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40048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Pennsylvania State University-University Park</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39809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University of Houston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39165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613300" y="5302800"/>
            <a:ext cx="10869400" cy="68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6" r:id="rId5" imgW="2148480" imgH="613851" progId=".xls">
                  <p:embed/>
                </p:oleObj>
              </mc:Choice>
              <mc:Fallback>
                <p:oleObj r:id="rId5" imgW="2148480" imgH="613851" progId=".xls">
                  <p:embed/>
                  <p:pic>
                    <p:nvPicPr>
                      <p:cNvPr id="0" name="OLE substitute image"/>
                      <p:cNvPicPr/>
                      <p:nvPr/>
                    </p:nvPicPr>
                    <p:blipFill>
                      <a:blip r:embed="rId7"/>
                      <a:srcRect t="100000" b="-100000"/>
                      <a:tile tx="0" ty="0" sx="100000" sy="100000" flip="none" algn="tl"/>
                    </p:blipFill>
                    <p:spPr>
                      <a:xfrm>
                        <a:off x="9270719" y="5372948"/>
                        <a:ext cx="2148480" cy="613851"/>
                      </a:xfrm>
                      <a:prstGeom prst="rect">
                        <a:avLst/>
                      </a:prstGeom>
                      <a:blipFill>
                        <a:blip r:embed="rId6"/>
                        <a:stretch>
                          <a:fillRect/>
                        </a:stretch>
                      </a:blipFill>
                      <a:ln>
                        <a:noFill/>
                      </a:ln>
                    </p:spPr>
                  </p:pic>
                </p:oleObj>
              </mc:Fallback>
            </mc:AlternateContent>
          </a:graphicData>
        </a:graphic>
      </p:graphicFrame>
      <p:sp>
        <p:nvSpPr>
          <p:cNvPr id="6"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Fall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extLst>
                    <a:ext uri="{A12FA001-AC4F-418D-AE19-62706E023703}">
                      <ahyp:hlinkClr xmlns:ahyp="http://schemas.microsoft.com/office/drawing/2018/hyperlinkcolor" val="tx"/>
                    </a:ext>
                  </a:extLst>
                </a:hlinkClick>
              </a:rPr>
              <a:t>page 56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News &amp; World Report; </a:t>
            </a:r>
            <a:r>
              <a:rPr sz="800">
                <a:solidFill>
                  <a:srgbClr val="555555"/>
                </a:solidFill>
                <a:latin typeface="Open Sans"/>
                <a:hlinkClick r:id="rId9">
                  <a:extLst>
                    <a:ext uri="{A12FA001-AC4F-418D-AE19-62706E023703}">
                      <ahyp:hlinkClr xmlns:ahyp="http://schemas.microsoft.com/office/drawing/2018/hyperlinkcolor" val="tx"/>
                    </a:ext>
                  </a:extLst>
                </a:hlinkClick>
              </a:rPr>
              <a:t>ID 200880</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16</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Enrollment at leading universities in the United States in the 2020/21 academic year</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Enrollment at leading universities in the United States 2020/21</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Enrollment Figures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7"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003300" y="1882800"/>
            <a:ext cx="4089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Percentage change in FTE student enrollment </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Fall 2019 to Fall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57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10">
                  <a:extLst>
                    <a:ext uri="{A12FA001-AC4F-418D-AE19-62706E023703}">
                      <ahyp:hlinkClr xmlns:ahyp="http://schemas.microsoft.com/office/drawing/2018/hyperlinkcolor" val="tx"/>
                    </a:ext>
                  </a:extLst>
                </a:hlinkClick>
              </a:rPr>
              <a:t>ID 784592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Change in full-time equivalent student enrollment in public four-year higher education institutions in the United States from 2019 to 2020, by state</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Change in public four-year college enrollment U.S. 2019-2020, by state</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Revenue</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New Table"/>
          <p:cNvGraphicFramePr>
            <a:graphicFrameLocks noGrp="1"/>
          </p:cNvGraphicFramePr>
          <p:nvPr/>
        </p:nvGraphicFramePr>
        <p:xfrm>
          <a:off x="676800" y="1882800"/>
          <a:ext cx="10742400" cy="3901440"/>
        </p:xfrm>
        <a:graphic>
          <a:graphicData uri="http://schemas.openxmlformats.org/drawingml/2006/table">
            <a:tbl>
              <a:tblPr firstRow="1" bandRow="1">
                <a:tableStyleId>{5C22544A-7EE6-4342-B048-85BDC9FD1C3A}</a:tableStyleId>
              </a:tblPr>
              <a:tblGrid>
                <a:gridCol w="5424950"/>
                <a:gridCol w="5317450"/>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Revenue in billion U.S. dollars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Tuition and fees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82.78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Federal Grants and contracts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31.24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State Grants and contracts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Local and private Grants and contracts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14.95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Sales and services of auxiliary enterprises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29.49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Sales and services of hospitals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58.10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Independent operations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Other operating revenues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24.12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Federal Appropriations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State Appropriations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73.98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Local Appropriations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Federal Nonoperating grants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20.98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State Nonoperating grants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5.76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Local Nonoperating grants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Gifts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9.68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613300" y="5302800"/>
            <a:ext cx="10869400" cy="68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8" r:id="rId5" imgW="2148480" imgH="613851" progId=".xls">
                  <p:embed/>
                </p:oleObj>
              </mc:Choice>
              <mc:Fallback>
                <p:oleObj r:id="rId5" imgW="2148480" imgH="613851" progId=".xls">
                  <p:embed/>
                  <p:pic>
                    <p:nvPicPr>
                      <p:cNvPr id="0" name="OLE substitute image"/>
                      <p:cNvPicPr/>
                      <p:nvPr/>
                    </p:nvPicPr>
                    <p:blipFill>
                      <a:blip r:embed="rId7"/>
                      <a:srcRect t="100000" b="-100000"/>
                      <a:tile tx="0" ty="0" sx="100000" sy="100000" flip="none" algn="tl"/>
                    </p:blipFill>
                    <p:spPr>
                      <a:xfrm>
                        <a:off x="9270719" y="5372948"/>
                        <a:ext cx="2148480" cy="613851"/>
                      </a:xfrm>
                      <a:prstGeom prst="rect">
                        <a:avLst/>
                      </a:prstGeom>
                      <a:blipFill>
                        <a:blip r:embed="rId6"/>
                        <a:stretch>
                          <a:fillRect/>
                        </a:stretch>
                      </a:blipFill>
                      <a:ln>
                        <a:noFill/>
                      </a:ln>
                    </p:spPr>
                  </p:pic>
                </p:oleObj>
              </mc:Fallback>
            </mc:AlternateContent>
          </a:graphicData>
        </a:graphic>
      </p:graphicFrame>
      <p:sp>
        <p:nvSpPr>
          <p:cNvPr id="6"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 2018-2019</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extLst>
                    <a:ext uri="{A12FA001-AC4F-418D-AE19-62706E023703}">
                      <ahyp:hlinkClr xmlns:ahyp="http://schemas.microsoft.com/office/drawing/2018/hyperlinkcolor" val="tx"/>
                    </a:ext>
                  </a:extLst>
                </a:hlinkClick>
              </a:rPr>
              <a:t>page 58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9">
                  <a:extLst>
                    <a:ext uri="{A12FA001-AC4F-418D-AE19-62706E023703}">
                      <ahyp:hlinkClr xmlns:ahyp="http://schemas.microsoft.com/office/drawing/2018/hyperlinkcolor" val="tx"/>
                    </a:ext>
                  </a:extLst>
                </a:hlinkClick>
              </a:rPr>
              <a:t>ID 240889</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Revenue of public degree-granting postsecondary institutions in the United States in 2018/19, by source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Revenue of public degree-granting postsecondary institutions U.S. 2018/19</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97050" y="1882800"/>
            <a:ext cx="2501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Funds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6">
                  <a:extLst>
                    <a:ext uri="{A12FA001-AC4F-418D-AE19-62706E023703}">
                      <ahyp:hlinkClr xmlns:ahyp="http://schemas.microsoft.com/office/drawing/2018/hyperlinkcolor" val="tx"/>
                    </a:ext>
                  </a:extLst>
                </a:hlinkClick>
              </a:rPr>
              <a:t>ID 184053</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Federal funds for postsecondary education programs in the United States in 2019, by government department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Federal funds for postsecondary education in the U.S., by department 2019</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49"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765300" y="1882800"/>
            <a:ext cx="2565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Funds in million U.S. dollars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60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184059</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Federal funds for research programs at universities and related institutions in the United States in 2019, by government department (in million U.S. dollars)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Federal funds for research at U.S. universities, by department 2019</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50"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123950" y="1882800"/>
            <a:ext cx="3848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Endowment fund value in billion U.S. dollars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FY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61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NACUBO; </a:t>
            </a:r>
            <a:r>
              <a:rPr sz="800">
                <a:solidFill>
                  <a:srgbClr val="555555"/>
                </a:solidFill>
                <a:latin typeface="Open Sans"/>
                <a:hlinkClick r:id="rId10">
                  <a:extLst>
                    <a:ext uri="{A12FA001-AC4F-418D-AE19-62706E023703}">
                      <ahyp:hlinkClr xmlns:ahyp="http://schemas.microsoft.com/office/drawing/2018/hyperlinkcolor" val="tx"/>
                    </a:ext>
                  </a:extLst>
                </a:hlinkClick>
              </a:rPr>
              <a:t>ID 221147</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The 20 richest colleges in the United States in FY 2020, by endowment funds market value (in billion U.S. dollars)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The 20 richest colleges in the U.S. 2020</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1074447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public doctoral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public doctoral institutions 2008-2019</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Overview</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Degrees earned in higher education U.S. 1950-2030</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 higher education institutions, by state 2019/2020</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Educational attainment in the U.S. 1960-2020</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Educational attainment in the U.S. 2020</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Forbes ranking of the best U.S. colleges 2021, by debt and median 10-year salary</a:t>
            </a:r>
          </a:p>
        </p:txBody>
      </p:sp>
      <p:sp>
        <p:nvSpPr>
          <p:cNvPr id="16" name="New shape"/>
          <p:cNvSpPr/>
          <p:nvPr/>
        </p:nvSpPr>
        <p:spPr>
          <a:xfrm>
            <a:off x="397400" y="361074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17" name="New shape"/>
          <p:cNvSpPr/>
          <p:nvPr/>
        </p:nvSpPr>
        <p:spPr>
          <a:xfrm>
            <a:off x="676800" y="361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Enrollment Figures</a:t>
            </a:r>
          </a:p>
        </p:txBody>
      </p:sp>
      <p:sp>
        <p:nvSpPr>
          <p:cNvPr id="18"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08</a:t>
            </a:r>
          </a:p>
        </p:txBody>
      </p:sp>
      <p:sp>
        <p:nvSpPr>
          <p:cNvPr id="19" name="New shape"/>
          <p:cNvSpPr/>
          <p:nvPr/>
        </p:nvSpPr>
        <p:spPr>
          <a:xfrm>
            <a:off x="781200" y="401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Undergraduate enrollment in U.S. universities 2010-2021</a:t>
            </a:r>
          </a:p>
        </p:txBody>
      </p:sp>
      <p:sp>
        <p:nvSpPr>
          <p:cNvPr id="20"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09</a:t>
            </a:r>
          </a:p>
        </p:txBody>
      </p:sp>
      <p:sp>
        <p:nvSpPr>
          <p:cNvPr id="21"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Undergraduate enrollment in the U.S., by gender 1970-2029</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10</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Undergraduate enrollment numbers., by ethnicity U.S. 1976-2019</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Undergraduate enrollment in the U.S., by attendance 1970-2029</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College enrollment in public and private institutions in the U.S. 1965-2029</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Post-baccalaureate enrollment numbers, by gender U.S. 1976-2029</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Post-baccalaureate enrollment numbers, by ethnicity U.S. 1976-2019</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1074457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private nonprofit doctoral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private doctoral institutions 2008-2019</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1074473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private nonprofit bachelor's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private bachelor's institutions 2008-2019</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Revenue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1075263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public associate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public associate institutions 2008-2019</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Expenditure</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Congressional Budget Office; </a:t>
            </a:r>
            <a:r>
              <a:rPr sz="800">
                <a:solidFill>
                  <a:srgbClr val="555555"/>
                </a:solidFill>
                <a:latin typeface="Open Sans"/>
                <a:hlinkClick r:id="rId6">
                  <a:extLst>
                    <a:ext uri="{A12FA001-AC4F-418D-AE19-62706E023703}">
                      <ahyp:hlinkClr xmlns:ahyp="http://schemas.microsoft.com/office/drawing/2018/hyperlinkcolor" val="tx"/>
                    </a:ext>
                  </a:extLst>
                </a:hlinkClick>
              </a:rPr>
              <a:t>ID 217674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Forecast for higher education outlays in the United States from 2020 to 2031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 forecast for higher education outlays 2020-2031</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892700" y="2098700"/>
          <a:ext cx="105265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51"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5557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7" name="New shape"/>
          <p:cNvSpPr/>
          <p:nvPr/>
        </p:nvSpPr>
        <p:spPr>
          <a:xfrm>
            <a:off x="676800" y="3674450"/>
            <a:ext cx="215900" cy="73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Year</a:t>
            </a:r>
          </a:p>
        </p:txBody>
      </p:sp>
      <p:sp>
        <p:nvSpPr>
          <p:cNvPr id="8"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1970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67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184231</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10"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Expenditure of public and private colleges and universities in the United States from 1970 to 2018 (in billion U.S. dollars)</a:t>
            </a:r>
          </a:p>
        </p:txBody>
      </p:sp>
      <p:sp>
        <p:nvSpPr>
          <p:cNvPr id="11"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Expenditure of public and private colleges and universities U.S. 1970-2018</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1074477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private nonprofit bachelor's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private bachelor's institutions 2008-2019</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1074482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private nonprofit doctoral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private doctoral institutions 2008-2019</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1075245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public doctoral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public doctoral institutions 2008-2019</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Expenditure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years 2008/09 to 2018/19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College Board; NCES; </a:t>
            </a:r>
            <a:r>
              <a:rPr sz="800">
                <a:solidFill>
                  <a:srgbClr val="555555"/>
                </a:solidFill>
                <a:latin typeface="Open Sans"/>
                <a:hlinkClick r:id="rId6">
                  <a:extLst>
                    <a:ext uri="{A12FA001-AC4F-418D-AE19-62706E023703}">
                      <ahyp:hlinkClr xmlns:ahyp="http://schemas.microsoft.com/office/drawing/2018/hyperlinkcolor" val="tx"/>
                    </a:ext>
                  </a:extLst>
                </a:hlinkClick>
              </a:rPr>
              <a:t>ID 1075253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public associate institutions in the United States from 2008/09 to 2018/19 (in 2018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public associate institutions 2008-2019</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Post-baccalaureate enrollment by attendance type U.S. 1976-2029</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16</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Enrollment at leading universities in the United States 2020/21</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17</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Change in public four-year college enrollment U.S. 2019-2020, by state</a:t>
            </a:r>
          </a:p>
        </p:txBody>
      </p:sp>
      <p:sp>
        <p:nvSpPr>
          <p:cNvPr id="10" name="New shape"/>
          <p:cNvSpPr/>
          <p:nvPr/>
        </p:nvSpPr>
        <p:spPr>
          <a:xfrm>
            <a:off x="397400" y="272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11" name="New shape"/>
          <p:cNvSpPr/>
          <p:nvPr/>
        </p:nvSpPr>
        <p:spPr>
          <a:xfrm>
            <a:off x="676800" y="2729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Revenue</a:t>
            </a:r>
          </a:p>
        </p:txBody>
      </p:sp>
      <p:sp>
        <p:nvSpPr>
          <p:cNvPr id="12"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19</a:t>
            </a:r>
          </a:p>
        </p:txBody>
      </p:sp>
      <p:sp>
        <p:nvSpPr>
          <p:cNvPr id="13"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Revenue of public degree-granting postsecondary institutions U.S. 2018/19</a:t>
            </a:r>
          </a:p>
        </p:txBody>
      </p:sp>
      <p:sp>
        <p:nvSpPr>
          <p:cNvPr id="14"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20</a:t>
            </a:r>
          </a:p>
        </p:txBody>
      </p:sp>
      <p:sp>
        <p:nvSpPr>
          <p:cNvPr id="15"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Federal funds for postsecondary education in the U.S., by department 2019</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21</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Federal funds for research at U.S. universities, by department 2019</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22</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The 20 richest colleges in the U.S. 2020</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23</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Net revenue per student at U.S. public doctoral institutions 2008-2019</a:t>
            </a:r>
          </a:p>
        </p:txBody>
      </p:sp>
      <p:sp>
        <p:nvSpPr>
          <p:cNvPr id="22"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24</a:t>
            </a:r>
          </a:p>
        </p:txBody>
      </p:sp>
      <p:sp>
        <p:nvSpPr>
          <p:cNvPr id="23"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Net revenue per student at U.S. private doctoral institutions 2008-2019</a:t>
            </a:r>
          </a:p>
        </p:txBody>
      </p:sp>
      <p:sp>
        <p:nvSpPr>
          <p:cNvPr id="24"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25</a:t>
            </a:r>
          </a:p>
        </p:txBody>
      </p:sp>
      <p:sp>
        <p:nvSpPr>
          <p:cNvPr id="25"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Net revenue per student at U.S. private bachelor's institutions 2008-2019</a:t>
            </a:r>
          </a:p>
        </p:txBody>
      </p:sp>
      <p:sp>
        <p:nvSpPr>
          <p:cNvPr id="26"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26</a:t>
            </a:r>
          </a:p>
        </p:txBody>
      </p:sp>
      <p:sp>
        <p:nvSpPr>
          <p:cNvPr id="27"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Net revenue per student at U.S. public associate institutions 2008-2019</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Attendance Costs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1970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US Department of Labor; </a:t>
            </a:r>
            <a:r>
              <a:rPr sz="800">
                <a:solidFill>
                  <a:srgbClr val="555555"/>
                </a:solidFill>
                <a:latin typeface="Open Sans"/>
                <a:hlinkClick r:id="rId6">
                  <a:extLst>
                    <a:ext uri="{A12FA001-AC4F-418D-AE19-62706E023703}">
                      <ahyp:hlinkClr xmlns:ahyp="http://schemas.microsoft.com/office/drawing/2018/hyperlinkcolor" val="tx"/>
                    </a:ext>
                  </a:extLst>
                </a:hlinkClick>
              </a:rPr>
              <a:t>ID 203056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annual charges per student for higher education in public and private institutions in the United States from 1970 to 2020 (in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Average annual charges for higher education in the U.S. 1970-2020</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52"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758950" y="1882800"/>
            <a:ext cx="2578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Average cost in U.S. dollars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 2018-2019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73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Institute for College Access &amp; Success; </a:t>
            </a:r>
            <a:r>
              <a:rPr sz="800">
                <a:solidFill>
                  <a:srgbClr val="555555"/>
                </a:solidFill>
                <a:latin typeface="Open Sans"/>
                <a:hlinkClick r:id="rId10">
                  <a:extLst>
                    <a:ext uri="{A12FA001-AC4F-418D-AE19-62706E023703}">
                      <ahyp:hlinkClr xmlns:ahyp="http://schemas.microsoft.com/office/drawing/2018/hyperlinkcolor" val="tx"/>
                    </a:ext>
                  </a:extLst>
                </a:hlinkClick>
              </a:rPr>
              <a:t>ID 237837</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attendance cost when living on-campus and studying in-state at U.S. universities in 2018/19, by state (in U.S. dollars)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Attendance costs when studying in-state at U.S. universities, by state 2018/19</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2000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Institute for College Access &amp; Success; </a:t>
            </a:r>
            <a:r>
              <a:rPr sz="800">
                <a:solidFill>
                  <a:srgbClr val="555555"/>
                </a:solidFill>
                <a:latin typeface="Open Sans"/>
                <a:hlinkClick r:id="rId6">
                  <a:extLst>
                    <a:ext uri="{A12FA001-AC4F-418D-AE19-62706E023703}">
                      <ahyp:hlinkClr xmlns:ahyp="http://schemas.microsoft.com/office/drawing/2018/hyperlinkcolor" val="tx"/>
                    </a:ext>
                  </a:extLst>
                </a:hlinkClick>
              </a:rPr>
              <a:t>ID 238109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for tuition and other fees at universities in the United States from 2000/01 to 2018/19 (in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University tuition costs and fees U.S. 2000-2019</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892700" y="2098700"/>
          <a:ext cx="105265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53"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638300" y="1882800"/>
            <a:ext cx="2819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Tuition and fees in U.S. dollars</a:t>
            </a:r>
          </a:p>
        </p:txBody>
      </p:sp>
      <p:sp>
        <p:nvSpPr>
          <p:cNvPr id="7" name="New shape"/>
          <p:cNvSpPr/>
          <p:nvPr/>
        </p:nvSpPr>
        <p:spPr>
          <a:xfrm>
            <a:off x="676800" y="3204550"/>
            <a:ext cx="2159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University (rank)</a:t>
            </a:r>
          </a:p>
        </p:txBody>
      </p:sp>
      <p:sp>
        <p:nvSpPr>
          <p:cNvPr id="8"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75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News &amp; World Report; </a:t>
            </a:r>
            <a:r>
              <a:rPr sz="800">
                <a:solidFill>
                  <a:srgbClr val="555555"/>
                </a:solidFill>
                <a:latin typeface="Open Sans"/>
                <a:hlinkClick r:id="rId10">
                  <a:extLst>
                    <a:ext uri="{A12FA001-AC4F-418D-AE19-62706E023703}">
                      <ahyp:hlinkClr xmlns:ahyp="http://schemas.microsoft.com/office/drawing/2018/hyperlinkcolor" val="tx"/>
                    </a:ext>
                  </a:extLst>
                </a:hlinkClick>
              </a:rPr>
              <a:t>ID 200867</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10"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Annual tuition and fees for full-time students at leading universities in the United States in 2021/22 (in U.S. dollars)</a:t>
            </a:r>
          </a:p>
        </p:txBody>
      </p:sp>
      <p:sp>
        <p:nvSpPr>
          <p:cNvPr id="11"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Annual tuition and fees at leading universities U.S. 2021/22</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2000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Institute for College Access &amp; Success; </a:t>
            </a:r>
            <a:r>
              <a:rPr sz="800">
                <a:solidFill>
                  <a:srgbClr val="555555"/>
                </a:solidFill>
                <a:latin typeface="Open Sans"/>
                <a:hlinkClick r:id="rId6">
                  <a:extLst>
                    <a:ext uri="{A12FA001-AC4F-418D-AE19-62706E023703}">
                      <ahyp:hlinkClr xmlns:ahyp="http://schemas.microsoft.com/office/drawing/2018/hyperlinkcolor" val="tx"/>
                    </a:ext>
                  </a:extLst>
                </a:hlinkClick>
              </a:rPr>
              <a:t>ID 238112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to attend university per year in the United States from the academic year 2000/01 to 2018/19 (in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Cost to attend university per year U.S. 2000-2019</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New Table"/>
          <p:cNvGraphicFramePr>
            <a:graphicFrameLocks noGrp="1"/>
          </p:cNvGraphicFramePr>
          <p:nvPr/>
        </p:nvGraphicFramePr>
        <p:xfrm>
          <a:off x="676800" y="1882800"/>
          <a:ext cx="10742400" cy="2438400"/>
        </p:xfrm>
        <a:graphic>
          <a:graphicData uri="http://schemas.openxmlformats.org/drawingml/2006/table">
            <a:tbl>
              <a:tblPr firstRow="1" bandRow="1">
                <a:tableStyleId>{5C22544A-7EE6-4342-B048-85BDC9FD1C3A}</a:tableStyleId>
              </a:tblPr>
              <a:tblGrid>
                <a:gridCol w="3189150"/>
                <a:gridCol w="2517750"/>
                <a:gridCol w="2517750"/>
                <a:gridCol w="2517750"/>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Public two-year (In-District)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Public four-year (In-State)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Public four-year (Out-of-State)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2013/14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10781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18383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31721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2014/15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11192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18931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32893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2015/16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19570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34220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2016/17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11640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20150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35300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2017/18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12040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20790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36480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12350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2019/20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12690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21950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38280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12900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22290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38870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2021/22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22690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39510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8733600" y="1819300"/>
            <a:ext cx="2685600" cy="4231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54" r:id="rId5" imgW="2148480" imgH="613851" progId=".xls">
                  <p:embed/>
                </p:oleObj>
              </mc:Choice>
              <mc:Fallback>
                <p:oleObj r:id="rId5" imgW="2148480" imgH="613851" progId=".xls">
                  <p:embed/>
                  <p:pic>
                    <p:nvPicPr>
                      <p:cNvPr id="0" name="OLE substitute image"/>
                      <p:cNvPicPr/>
                      <p:nvPr/>
                    </p:nvPicPr>
                    <p:blipFill>
                      <a:blip r:embed="rId7"/>
                      <a:srcRect t="100000" b="-100000"/>
                      <a:tile tx="0" ty="0" sx="100000" sy="100000" flip="none" algn="tl"/>
                    </p:blipFill>
                    <p:spPr>
                      <a:xfrm>
                        <a:off x="9270719" y="5372948"/>
                        <a:ext cx="2148480" cy="613851"/>
                      </a:xfrm>
                      <a:prstGeom prst="rect">
                        <a:avLst/>
                      </a:prstGeom>
                      <a:blipFill>
                        <a:blip r:embed="rId6"/>
                        <a:stretch>
                          <a:fillRect/>
                        </a:stretch>
                      </a:blipFill>
                      <a:ln>
                        <a:noFill/>
                      </a:ln>
                    </p:spPr>
                  </p:pic>
                </p:oleObj>
              </mc:Fallback>
            </mc:AlternateContent>
          </a:graphicData>
        </a:graphic>
      </p:graphicFrame>
      <p:sp>
        <p:nvSpPr>
          <p:cNvPr id="6"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 2013/14 to 2021/22</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extLst>
                    <a:ext uri="{A12FA001-AC4F-418D-AE19-62706E023703}">
                      <ahyp:hlinkClr xmlns:ahyp="http://schemas.microsoft.com/office/drawing/2018/hyperlinkcolor" val="tx"/>
                    </a:ext>
                  </a:extLst>
                </a:hlinkClick>
              </a:rPr>
              <a:t>page 77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US Department of Education; College Board; </a:t>
            </a:r>
            <a:r>
              <a:rPr sz="800">
                <a:solidFill>
                  <a:srgbClr val="555555"/>
                </a:solidFill>
                <a:latin typeface="Open Sans"/>
                <a:hlinkClick r:id="rId9">
                  <a:extLst>
                    <a:ext uri="{A12FA001-AC4F-418D-AE19-62706E023703}">
                      <ahyp:hlinkClr xmlns:ahyp="http://schemas.microsoft.com/office/drawing/2018/hyperlinkcolor" val="tx"/>
                    </a:ext>
                  </a:extLst>
                </a:hlinkClick>
              </a:rPr>
              <a:t>ID 235651</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annual cost to attend university in the United States from 2013/14 to 2021/2022, by institution type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Average cost to attend a U.S. university 2013-2022, by institution type</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Attendance Costs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2000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Institute for College Access &amp; Success; </a:t>
            </a:r>
            <a:r>
              <a:rPr sz="800">
                <a:solidFill>
                  <a:srgbClr val="555555"/>
                </a:solidFill>
                <a:latin typeface="Open Sans"/>
                <a:hlinkClick r:id="rId6">
                  <a:extLst>
                    <a:ext uri="{A12FA001-AC4F-418D-AE19-62706E023703}">
                      <ahyp:hlinkClr xmlns:ahyp="http://schemas.microsoft.com/office/drawing/2018/hyperlinkcolor" val="tx"/>
                    </a:ext>
                  </a:extLst>
                </a:hlinkClick>
              </a:rPr>
              <a:t>ID 238113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for room and board at U.S. universities per year from the academic year of 2000/01 to 2018/19 (in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Room and board cost per year at U.S. universities 2000-2019</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1950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318.10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The numbers presented here are total Associate's degrees granted + total Bachelor's degrees granted + total Master's degrees granted + total Doctor's degrees granted. *Projection **Does not include Associate's degrees.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number of higher education degrees earned in the United States from 1949/50 to 2018/19. Projected numbers are displayed from 2019/20 to 2029/30. In the 2018/19 academic year, about 4070.79 degrees were earned in the United States.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higher education degrees earned in the United States from 1950 to 2030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Degrees earned in higher education U.S. 1950-2030</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Expenditure</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28</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 forecast for higher education outlays 2020-2031</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29</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Expenditure of public and private colleges and universities U.S. 1970-2018</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30</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 expenditure per student at U.S. private bachelor's institutions 2008-2019</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31</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 expenditure per student at U.S. private doctoral institutions 2008-2019</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32</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 expenditure per student at U.S. public doctoral institutions 2008-2019</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33</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Education expenditure per student at U.S. public associate institutions 2008-2019</a:t>
            </a:r>
          </a:p>
        </p:txBody>
      </p:sp>
      <p:sp>
        <p:nvSpPr>
          <p:cNvPr id="18" name="New shape"/>
          <p:cNvSpPr/>
          <p:nvPr/>
        </p:nvSpPr>
        <p:spPr>
          <a:xfrm>
            <a:off x="397400" y="385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05</a:t>
            </a:r>
          </a:p>
        </p:txBody>
      </p:sp>
      <p:sp>
        <p:nvSpPr>
          <p:cNvPr id="19" name="New shape"/>
          <p:cNvSpPr/>
          <p:nvPr/>
        </p:nvSpPr>
        <p:spPr>
          <a:xfrm>
            <a:off x="676800" y="385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Attendance Costs</a:t>
            </a:r>
          </a:p>
        </p:txBody>
      </p:sp>
      <p:sp>
        <p:nvSpPr>
          <p:cNvPr id="20"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35</a:t>
            </a:r>
          </a:p>
        </p:txBody>
      </p:sp>
      <p:sp>
        <p:nvSpPr>
          <p:cNvPr id="21" name="New shape"/>
          <p:cNvSpPr/>
          <p:nvPr/>
        </p:nvSpPr>
        <p:spPr>
          <a:xfrm>
            <a:off x="781200" y="425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Average annual charges for higher education in the U.S. 1970-2020</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36</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Attendance costs when studying in-state at U.S. universities, by state 2018/19</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37</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University tuition costs and fees U.S. 2000-2019</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38</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Annual tuition and fees at leading universities U.S. 2021/22</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39</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Cost to attend university per year U.S. 2000-2019</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40</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Average cost to attend a U.S. university 2013-2022, by institution type</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r>
                        <a:rPr sz="800">
                          <a:solidFill>
                            <a:srgbClr val="0F283E"/>
                          </a:solidFill>
                          <a:latin typeface="Open Sans Light"/>
                        </a:rPr>
                        <a:t>; </a:t>
                      </a:r>
                      <a:r>
                        <a:rPr sz="800">
                          <a:solidFill>
                            <a:srgbClr val="0F283E"/>
                          </a:solidFill>
                          <a:latin typeface="Open Sans Light"/>
                        </a:rPr>
                        <a:t>US Department of Education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r>
                        <a:rPr sz="800">
                          <a:solidFill>
                            <a:srgbClr val="0F283E"/>
                          </a:solidFill>
                          <a:latin typeface="Open Sans Light"/>
                        </a:rPr>
                        <a:t>; </a:t>
                      </a:r>
                      <a:r>
                        <a:rPr sz="800">
                          <a:solidFill>
                            <a:srgbClr val="0F283E"/>
                          </a:solidFill>
                          <a:latin typeface="Open Sans Light"/>
                        </a:rPr>
                        <a:t>US Department of Education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 2019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317.20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Data is for school year 2019-2020. The data consist of 2,679 four-year and 1,303 two-year public and private (profit and not-for profit) degree-granting institutions.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there were 416 institutions of higher education in the state of California. Of these 416 institutions, 262 were four-year institutions and 154 were two- year institutions. California had the most higher education institutions of any state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higher education institutions in the United States in the academic year of 2019/20, by state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 higher education institutions, by state 2019/2020</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1960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25 years and older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Historical Time Series Tables - Educational Attainment, table A-2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about 37.5 percent of the U.S. population who were aged 25 and above had graduated from college or another higher education institution. This is a significant increase from 1960, when only 7.7 percent of the U.S. population had graduated from college.
</a:t>
            </a:r>
          </a:p>
          <a:p>
            <a:pPr algn="l"/>
            <a:r>
              <a:rPr sz="800">
                <a:solidFill>
                  <a:srgbClr val="0F283E"/>
                </a:solidFill>
                <a:latin typeface="Open Sans Light"/>
              </a:rPr>
              <a:t>
</a:t>
            </a:r>
          </a:p>
          <a:p>
            <a:pPr algn="l"/>
            <a:r>
              <a:rPr sz="800">
                <a:solidFill>
                  <a:srgbClr val="0F283E"/>
                </a:solidFill>
                <a:latin typeface="Open Sans Light"/>
              </a:rPr>
              <a:t> Demographics 
</a:t>
            </a:r>
          </a:p>
          <a:p>
            <a:pPr algn="l"/>
            <a:r>
              <a:rPr sz="800">
                <a:solidFill>
                  <a:srgbClr val="0F283E"/>
                </a:solidFill>
                <a:latin typeface="Open Sans Light"/>
              </a:rPr>
              <a:t>
</a:t>
            </a:r>
          </a:p>
          <a:p>
            <a:pPr algn="l"/>
            <a:r>
              <a:rPr sz="800">
                <a:solidFill>
                  <a:srgbClr val="0F283E"/>
                </a:solidFill>
                <a:latin typeface="Open Sans Light"/>
              </a:rPr>
              <a:t>Educational attainment varies by gender, location, race, and age throughout the United States. Asian-American and Pacific Islanders had the highest level of education , on average. Massachusetts was home to the highest rate of residents with a bachelor’s degree or higher in 2019. However, education levels are correlated with wealth. While public education is free up until the 12th grade, the cost of university is out of reach for many Americans, making social mobility increasingly difficult. 
</a:t>
            </a:r>
          </a:p>
          <a:p>
            <a:pPr algn="l"/>
            <a:r>
              <a:rPr sz="800">
                <a:solidFill>
                  <a:srgbClr val="0F283E"/>
                </a:solidFill>
                <a:latin typeface="Open Sans Light"/>
              </a:rPr>
              <a:t>
</a:t>
            </a:r>
          </a:p>
          <a:p>
            <a:pPr algn="l"/>
            <a:r>
              <a:rPr sz="800">
                <a:solidFill>
                  <a:srgbClr val="0F283E"/>
                </a:solidFill>
                <a:latin typeface="Open Sans Light"/>
              </a:rPr>
              <a:t> Earnings 
</a:t>
            </a:r>
          </a:p>
          <a:p>
            <a:pPr algn="l"/>
            <a:r>
              <a:rPr sz="800">
                <a:solidFill>
                  <a:srgbClr val="0F283E"/>
                </a:solidFill>
                <a:latin typeface="Open Sans Light"/>
              </a:rPr>
              <a:t>
</a:t>
            </a:r>
          </a:p>
          <a:p>
            <a:pPr algn="l"/>
            <a:r>
              <a:rPr sz="800">
                <a:solidFill>
                  <a:srgbClr val="0F283E"/>
                </a:solidFill>
                <a:latin typeface="Open Sans Light"/>
              </a:rPr>
              <a:t>White Americans with a professional degree earned the most money on average , compared to other educational levels and races. However, regardless of educational attainment, males typically earned far more on average compared to females. Despite the decreasing wage gap over the years in the country, it remains an issue to this day. Not only is there a large wage gap between males and females, but there is also a large income gap linked to race as well.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Educational attainment distribution in the United States from 1960 to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Educational attainment in the U.S. 1960-2020</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18 years and older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Census Bureau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census.gov</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As of 2020, there were approximately 4.68 million people in the United States who had completed their doctorate degree. Furthermore, there were 70.19 million people in the U.S. whose highest educational attainment was a high school degree.</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Population of the United States in 2020, by educational attainment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Educational attainment in the U.S. 2020</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Forbes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Forbes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Forbes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forbes.com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top ranked university in the United States in 2021 according to Forbes was the University of California, Berkeley in California. Students at Berkeley graduate with an average debt of 6,000 U.S. dollars, but have a median 10-year salary of 138,800 U.S. dollars.
</a:t>
            </a:r>
          </a:p>
          <a:p>
            <a:pPr algn="l"/>
            <a:r>
              <a:rPr sz="800">
                <a:solidFill>
                  <a:srgbClr val="0F283E"/>
                </a:solidFill>
                <a:latin typeface="Open Sans Light"/>
              </a:rPr>
              <a:t> The Forbes rankings are based on five categories: alumni salary, student satisfaction, student debt, four year graduation rate, and academic success.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Forbes ranking of the best colleges in the United States in 2021, by average debt and median 10-year salary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Forbes ranking of the best U.S. colleges 2021, by debt and median 10-year salary</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2010/2011 to 2020/2021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44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 In the academic year of 2020/21, around 20.8 million students were enrolled for undergraduate degrees in the United States. This was a decrease of about one million from the previous year, when 21.8 million students were enrolled as undergraduates.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in U.S. colleges and universities from 2010/11 to 2020/21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U.S. universities 2010-2021</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303.70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*Projections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about 7.15 million male students were enrolled in degree-granting postsecondary institutions as undergraduate students. This is compared to 9.42 million female undergraduate students who were enrolled in that same year. By 2029, these figures are projected to increase to 7.4 million and 9.62 million respectively.</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numbers in the United States from 1970 to 2029, by gender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the U.S., by gender 1970-2029</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1976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306.10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there were approximately 116,400 students with American Indian or Alaskan Native heritage enrolled at a university in the United States. This is a decrease from the previous year, when there were 119,500 students with American Indian or Alaska Native heritage enrolled in postsecondary education.</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undergraduate students enrolled in the United States from 1976 to 2019, by ethnicity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numbers., by ethnicity U.S. 1976-2019</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303.70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*Projections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there were approximately 10.22 million full-time and 6.35 million part-time students enrolled in university in the United States. By 2029, these figures are projected to increase to 10.4 million and 6.6 million respectively.
</a:t>
            </a:r>
          </a:p>
          <a:p>
            <a:pPr algn="l"/>
            <a:r>
              <a:rPr sz="800">
                <a:solidFill>
                  <a:srgbClr val="0F283E"/>
                </a:solidFill>
                <a:latin typeface="Open Sans Light"/>
              </a:rPr>
              <a:t> The total past and forecasted enrollment of students in U.S. colleges can be accessed here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Undergraduate enrollment numbers in the United States from 1970 to 2029, by full/part-time attendance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Undergraduate enrollment in the U.S., by attendance 1970-2029</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1965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303.10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Forecast.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There were approximately 19.6 million college students in the U.S. in 2019, with around 14.5 million enrolled in public colleges and a further 5.14 million students enrolled in private colleges. The figures are projected to remain relatively constant over the next few years. 
</a:t>
            </a:r>
          </a:p>
          <a:p>
            <a:pPr algn="l"/>
            <a:r>
              <a:rPr sz="800">
                <a:solidFill>
                  <a:srgbClr val="0F283E"/>
                </a:solidFill>
                <a:latin typeface="Open Sans Light"/>
              </a:rPr>
              <a:t> 
</a:t>
            </a:r>
          </a:p>
          <a:p>
            <a:pPr algn="l"/>
            <a:r>
              <a:rPr sz="800">
                <a:solidFill>
                  <a:srgbClr val="0F283E"/>
                </a:solidFill>
                <a:latin typeface="Open Sans Light"/>
              </a:rPr>
              <a:t> What is the most expensive college in the U.S.? 
</a:t>
            </a:r>
          </a:p>
          <a:p>
            <a:pPr algn="l"/>
            <a:r>
              <a:rPr sz="800">
                <a:solidFill>
                  <a:srgbClr val="0F283E"/>
                </a:solidFill>
                <a:latin typeface="Open Sans Light"/>
              </a:rPr>
              <a:t>The overall number of colleges in the U.S. exceeds 4,000, and California is the state with the most. One important factor that students – and their parents – must consider before choosing a college is cost. With annual expenses totaling around 75,000 U.S. dollars, Harvey Mudd College in California was the most expensive college for the 2018-2019 academic year. There are three major costs of college: tuition, room, and board. The difference in on-campus and off-campus accommodation costs is often negligible, but they can change greatly depending on the college town. 
</a:t>
            </a:r>
          </a:p>
          <a:p>
            <a:pPr algn="l"/>
            <a:r>
              <a:rPr sz="800">
                <a:solidFill>
                  <a:srgbClr val="0F283E"/>
                </a:solidFill>
                <a:latin typeface="Open Sans Light"/>
              </a:rPr>
              <a:t> 
</a:t>
            </a:r>
          </a:p>
          <a:p>
            <a:pPr algn="l"/>
            <a:r>
              <a:rPr sz="800">
                <a:solidFill>
                  <a:srgbClr val="0F283E"/>
                </a:solidFill>
                <a:latin typeface="Open Sans Light"/>
              </a:rPr>
              <a:t> The differences between public and private colleges 
</a:t>
            </a:r>
          </a:p>
          <a:p>
            <a:pPr algn="l"/>
            <a:r>
              <a:rPr sz="800">
                <a:solidFill>
                  <a:srgbClr val="0F283E"/>
                </a:solidFill>
                <a:latin typeface="Open Sans Light"/>
              </a:rPr>
              <a:t>Public colleges, also called state colleges, are mostly funded by state governments. Private colleges, on the other hand, are not funded by the government but by private donors and endowments. Typically, private institutions are  much more expensive . Public colleges tend to offer different tuition fees for students based on whether they live in-state or out-of-state, while private colleges have the same tuition cost for every student.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College enrollment in the United States from 1965 to 2019 and projections up to 2029 for public and private colleges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College enrollment in public and private institutions in the U.S. 1965-2029</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1976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March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105.20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Projections. Data prior to 2018 has been retrieved from previous releases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 In 2018, there were around 1.22 million male students enrolled in post-baccalaureate courses in U.S. universities, as compared to 1.82 million female students. By 2029, it is forecast that there will be about 1.25 million male and 1.87 million female post-baccalaureate students.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2029, by gender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numbers, by gender U.S. 1976-2029</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41</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Room and board cost per year at U.S. universities 2000-2019</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1976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306.10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there were about 1.64 million White students enrolled in post-baccalaureate courses in the United States. This is compared to 367,100 Black or African-American students enrolled in post-baccalaureate courses in that same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2019, by ethnicity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numbers, by ethnicity U.S. 1976-2019</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1976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March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105.20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Projections. Data prior to 2018 has been retrieved from previous releases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 In 2018, there were approximately 1.72 million full-time students enrolled in post-baccalaureate courses in U.S. universities, as compared to 1.31 million part-time students. By 2029, it is forecast that the number of full-time post-baccalaureate students will increase to about 1.75 million, and part-time to 1.37 million.</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post-baccalaureate students enrolled in the United States from 1976 to 2029, by full/part-time attendance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Post-baccalaureate enrollment by attendance type U.S. 1976-2029</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Fall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usnews.com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Undergraduate enrollment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fall of 2020, 61,456 students were enrolled at the University of Central Florida. The University of Phoenix had the largest undergraduate enrollment in that year, at 72,485 students.
</a:t>
            </a:r>
          </a:p>
          <a:p>
            <a:pPr algn="l"/>
            <a:r>
              <a:rPr sz="800">
                <a:solidFill>
                  <a:srgbClr val="0F283E"/>
                </a:solidFill>
                <a:latin typeface="Open Sans Light"/>
              </a:rPr>
              <a:t> The past and forecasted enrollment of students in U.S. colleges can be accessed here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Enrollment at leading universities in the United States in the 2020/21 academic year</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Enrollment at leading universities in the United States 2020/21</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Fall 2019 to Fall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figure 17A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From 2019 to 2020, Arizona experienced a 17 percent increase in full-time equivalent (FTE) student enrollment at public, four-year higher education institutions. Arizona was one of the few states that saw an increase in enrollment over that time period. In the United States as a whole, FTE enrollemtnt at public, four-year institutions decreased by one percent between 2019 and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Change in full-time equivalent student enrollment in public four-year higher education institutions in the United States from 2019 to 2020, by state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Change in public four-year college enrollment U.S. 2019-2020, by state</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 2018-2019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333.10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academic year of 2018/19, public universities and colleges in the United States received approximately 82.78 billion U.S. dollars of revenue through tuition and fees charged to students. A further 31.24 billion U.S. dollars in revenue came from federal grants and contracts.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Revenue of public degree-granting postsecondary institutions in the United States in 2018/19, by source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Revenue of public degree-granting postsecondary institutions U.S. 2018/19</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2019, table 401.30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Data is an estimation except for U.S. Department of Education, which are actual budget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graph shows the amount of federal funds allocated to higher education programs in the United States as of 2019. The Department of Homeland Security provided a total of 13.82 million U.S. dollars in funds to postsecondary education programs in the U.S. in 2019.</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Federal funds for postsecondary education programs in the United States in 2019, by government department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Federal funds for postsecondary education in the U.S., by department 2019</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2019, table 401.30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graph shows the federal funds for research programs at universities and related institutions in the United States in 2019, by government department and agency. In 2019, around 3.51 billion U.S. dollars were provided by the Department of Defense.</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Federal funds for research programs at universities and related institutions in the United States in 2019, by government department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Federal funds for research at U.S. universities, by department 2019</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NACUBO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NACUBO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NACUBO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nacubo.org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The data have been rounded to provide a better understanding of the statistics.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university in the United States with the largest endowment market value in 2020 was Harvard University, with an endowment fund value of about 40.58 billion U.S. dollars. 
</a:t>
            </a:r>
          </a:p>
          <a:p>
            <a:pPr algn="l"/>
            <a:endParaRPr sz="800">
              <a:solidFill>
                <a:srgbClr val="0F283E"/>
              </a:solidFill>
              <a:latin typeface="Open Sans Light"/>
            </a:endParaRPr>
          </a:p>
          <a:p>
            <a:pPr algn="l"/>
            <a:r>
              <a:rPr sz="800">
                <a:solidFill>
                  <a:srgbClr val="0F283E"/>
                </a:solidFill>
                <a:latin typeface="Open Sans Light"/>
              </a:rPr>
              <a:t> U.S. higher education 
</a:t>
            </a:r>
          </a:p>
          <a:p>
            <a:pPr algn="l"/>
            <a:endParaRPr sz="800">
              <a:solidFill>
                <a:srgbClr val="0F283E"/>
              </a:solidFill>
              <a:latin typeface="Open Sans Light"/>
            </a:endParaRPr>
          </a:p>
          <a:p>
            <a:pPr algn="l"/>
            <a:r>
              <a:rPr sz="800">
                <a:solidFill>
                  <a:srgbClr val="0F283E"/>
                </a:solidFill>
                <a:latin typeface="Open Sans Light"/>
              </a:rPr>
              <a:t>Colleges and universities in the United States rank highly among the world’s most prestigious institutions of higher education. Many universities are particularly well known for their strong research capabilities and their connections to many Nobel Prize winning laureates. 
</a:t>
            </a:r>
          </a:p>
          <a:p>
            <a:pPr algn="l"/>
            <a:r>
              <a:rPr sz="800">
                <a:solidFill>
                  <a:srgbClr val="0F283E"/>
                </a:solidFill>
                <a:latin typeface="Open Sans Light"/>
              </a:rPr>
              <a:t>
</a:t>
            </a:r>
          </a:p>
          <a:p>
            <a:pPr algn="l"/>
            <a:r>
              <a:rPr sz="800">
                <a:solidFill>
                  <a:srgbClr val="0F283E"/>
                </a:solidFill>
                <a:latin typeface="Open Sans Light"/>
              </a:rPr>
              <a:t>The U.S. university system is largely decentralized. Except for service academies and staff colleges, the federal government does not directly regulate universities; public universities are administered solely by the individual states. Besides the state administered public universities, there are many private universities in the United States, most are non-profit institutions, similar to the public universities, but there are also a number of institutions that rely on profit (Walden University in Minnesota for example). 
</a:t>
            </a:r>
          </a:p>
          <a:p>
            <a:pPr algn="l"/>
            <a:r>
              <a:rPr sz="800">
                <a:solidFill>
                  <a:srgbClr val="0F283E"/>
                </a:solidFill>
                <a:latin typeface="Open Sans Light"/>
              </a:rPr>
              <a:t>
</a:t>
            </a:r>
          </a:p>
          <a:p>
            <a:pPr algn="l"/>
            <a:r>
              <a:rPr sz="800">
                <a:solidFill>
                  <a:srgbClr val="0F283E"/>
                </a:solidFill>
                <a:latin typeface="Open Sans Light"/>
              </a:rPr>
              <a:t>In general, tuition fees are required to be paid by students at American universities. Public universities generally charge lower tuition rates to in-state students, than to out-of-state students. Private universities are often much more expensive than public ones because they do not receive funding from state governments. 
</a:t>
            </a:r>
          </a:p>
          <a:p>
            <a:pPr algn="l"/>
            <a:r>
              <a:rPr sz="800">
                <a:solidFill>
                  <a:srgbClr val="0F283E"/>
                </a:solidFill>
                <a:latin typeface="Open Sans Light"/>
              </a:rPr>
              <a:t>
</a:t>
            </a:r>
          </a:p>
          <a:p>
            <a:pPr algn="l"/>
            <a:r>
              <a:rPr sz="800">
                <a:solidFill>
                  <a:srgbClr val="0F283E"/>
                </a:solidFill>
                <a:latin typeface="Open Sans Light"/>
              </a:rPr>
              <a:t>American students are often required to take out student loans to supplement scholarships and grants provided by diverse sources to be able to pay for tuition. Student debt has become a major issue in the United States in recent years. 
</a:t>
            </a:r>
          </a:p>
          <a:p>
            <a:pPr algn="l"/>
            <a:r>
              <a:rPr sz="800">
                <a:solidFill>
                  <a:srgbClr val="0F283E"/>
                </a:solidFill>
                <a:latin typeface="Open Sans Light"/>
              </a:rPr>
              <a:t>
</a:t>
            </a:r>
          </a:p>
          <a:p>
            <a:pPr algn="l"/>
            <a:r>
              <a:rPr sz="800">
                <a:solidFill>
                  <a:srgbClr val="0F283E"/>
                </a:solidFill>
                <a:latin typeface="Open Sans Light"/>
              </a:rPr>
              <a:t>Student loan debt exceeded consumer credit card debt in the U.S. for the first time in 2012. </a:t>
            </a:r>
          </a:p>
          <a:p>
            <a:pPr algn="l"/>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The 20 richest colleges in the United States in FY 2020, by endowment funds market value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The 20 richest colleges in the U.S. 2020</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Net tuition revenue is institutional revenue from tuition and fees, net of all institutional grant aid. Some of this revenue comes in the form of Pell Grants and otherfinancial aid from federal and state governments and other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public doctoral higher education institutions in the United States received an average net tuition revenue of 12,330 U.S. dollars per full-time equivalent (FTE) student. This compares to 9,350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public doctoral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public doctoral institutions 2008-2019</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Net tuition revenue is institutional revenue from tuition and fees, net of all institutional grant aid. Some of this revenue comes in the form of Pell Grants and otherfinancial aid from federal and state governments and other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private nonprofit doctoral higher education institutions in the United States received an average net tuition revenue of 24,590 U.S. dollars per full-time equivalent (FTE) student. This compares to 21,860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private nonprofit doctoral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private doctoral institutions 2008-2019</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Overview</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80000" lnSpcReduction="20000"/>
          </a:bodyPr>
          <a:lstStyle/>
          <a:p>
            <a:pPr algn="l">
              <a:lnSpc>
                <a:spcPct val="100000"/>
              </a:lnSpc>
              <a:spcAft>
                <a:spcPct val="20000"/>
              </a:spcAft>
            </a:pPr>
            <a:r>
              <a:rPr sz="1400" b="1">
                <a:solidFill>
                  <a:srgbClr val="0A85E6"/>
                </a:solidFill>
                <a:latin typeface="Open Sans"/>
              </a:rPr>
              <a:t>COLLEGES AND UNIVERSITIES IN THE U.S.</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Net tuition revenue is institutional revenue from tuition and fees, net of all institutional grant aid. Some of this revenue comes in the form of Pell Grants and otherfinancial aid from federal and state governments and other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private nonprofit bachelor's higher education institutions in the United States received an average net tuition revenue of 16,790 U.S. dollars per full-time equivalent (FTE) student. This compares to 17,300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private nonprofit bachelor's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private bachelor's institutions 2008-2019</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Net tuition revenue is institutional revenue from tuition and fees, net of all institutional grant aid. Some of this revenue comes in the form of Pell Grants and otherfinancial aid from federal and state governments and other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public associate higher education institutions in the United States received an average net tuition revenue of 3,720 U.S. dollars per full-time equivalent (FTE) student. This compares to 2,940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net tuition revenue received per FTE student at public associate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Net revenue per student at U.S. public associate institutions 2008-2019</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Congressional Budget Office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Congressional Budget Office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Congressional Budget Office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Budget and Economic Outlook Fiscal Years 2021 to 2031,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Projections.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United States in 2020, mandatory outlays for higher education amounted to about 124 billion U.S. dollars. Mandatory outlays for higher education are projected to be around eight billion U.S. dollars in 2031.</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Forecast for higher education outlays in the United States from 2020 to 2031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 forecast for higher education outlays 2020-2031</a:t>
            </a: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1970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December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2019, table 106.20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*Estimated by the National Center for Education Statistics based on teacher and enrollment data, and actual expenditures for prior years. Year presented here is a school year. e.g. 2013 represent school year 2013-2014.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expenditure of colleges and universities in the United States from 1970 to 2018. In the school year 2018-19, approximately 225 billion U.S. dollars were spent by private institutions in the United States.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Expenditure of public and private colleges and universities in the United States from 1970 to 2018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Expenditure of public and private colleges and universities U.S. 1970-2018</a:t>
            </a: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Expenditures include spending on instruction, student services, and the education share of spending on central academic and administrative support, as well asoperations and maintenance. These estimates include expenditures for both undergraduate and graduate students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private nonprofit bachelor's higher education institutions in the United States spent an average of 29,920 U.S. dollars per full-time equivalent (FTE) student on education and related expenses. This compares to 27,710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private nonprofit bachelor's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private bachelor's institutions 2008-2019</a:t>
            </a: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Expenditures include spending on instruction, student services, and the education share of spending on central academic and administrative support, as well asoperations and maintenance. These estimates include expenditures for both undergraduate and graduate students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private nonprofit doctoral higher education institutions in the United States spent an average of 44,240 U.S. dollars per full-time equivalent (FTE) student on education and related expenses. This compares to 38,950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private nonprofit doctoral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private doctoral institutions 2008-2019</a:t>
            </a: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Expenditures include spending on instruction, student services, and the education share of spending on central academic and administrative support, as well asoperations and maintenance. These estimates include expenditures for both undergraduate and graduate students.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public doctoral higher education institutions in the United States spent an average of 20,270 U.S. dollars per full-time equivalent (FTE) student on education and related expenses. This compares to 18,120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public doctoral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public doctoral institutions 2008-2019</a:t>
            </a: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r>
                        <a:rPr sz="800">
                          <a:solidFill>
                            <a:srgbClr val="0F283E"/>
                          </a:solidFill>
                          <a:latin typeface="Open Sans Light"/>
                        </a:rPr>
                        <a:t>; </a:t>
                      </a:r>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years 2008/09 to 2018/19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FTE - Full time Equivalent. Expenditures include spending on instruction, student services, and the education share of spending on central academic and administrative support, as well asoperations and maintenance. These estimates include expenditures for both undergraduate and graduate students.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the 2018/19 academic year, public associate higher education institutions in the United States spent an average of 11,160 U.S. dollars per full-time equivalent (FTE) student on education and related expenses. This compares to 9,290 U.S. dollars for the 2008/09 academic year, when adjusted to 2018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education expenditure per FTE student at public associate institutions in the United States from 2008/09 to 2018/19 (in 2018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Education expenditure per student at U.S. public associate institutions 2008-2019</a:t>
            </a: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r>
                        <a:rPr sz="800">
                          <a:solidFill>
                            <a:srgbClr val="0F283E"/>
                          </a:solidFill>
                          <a:latin typeface="Open Sans Light"/>
                        </a:rPr>
                        <a:t>; </a:t>
                      </a:r>
                      <a:r>
                        <a:rPr sz="800">
                          <a:solidFill>
                            <a:srgbClr val="0F283E"/>
                          </a:solidFill>
                          <a:latin typeface="Open Sans Light"/>
                        </a:rPr>
                        <a:t>US Department of Labor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r>
                        <a:rPr sz="800">
                          <a:solidFill>
                            <a:srgbClr val="0F283E"/>
                          </a:solidFill>
                          <a:latin typeface="Open Sans Light"/>
                        </a:rPr>
                        <a:t>; </a:t>
                      </a:r>
                      <a:r>
                        <a:rPr sz="800">
                          <a:solidFill>
                            <a:srgbClr val="0F283E"/>
                          </a:solidFill>
                          <a:latin typeface="Open Sans Light"/>
                        </a:rPr>
                        <a:t>US Department of Labor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1970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Digest of Education Statistics 2020, table 330.10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average annual fee for tuition and required services at public higher education institutions in the United States was 7,411 U.S. dollars in 2020. This figure was significantly higher at private higher education institutions, which stood at 32,417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annual charges per student for higher education in public and private institutions in the United States from 1970 to 2020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Average annual charges for higher education in the U.S. 1970-2020</a:t>
            </a: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 2018-2019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college-insight.org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Attendance cost includes tuition and fees, room and board costs, books and supplies, and other personal and transportation costs. The figures shown are the estimated costs of attendance for first-time full-time undergraduate students per year. The source does not mention a release date. The date o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average cost to attend university per year when living on campus and studying in-state in the United States in 2018/19. Attendance cost includes tuition and fees, room and board costs, books and supplies, and other personal and transportation costs. Studying in the District of Columbia was the most expensive in the academic year of 2018/19, with attendance costs adding up to approximately 64,354 U.S. dollars per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attendance cost when living on-campus and studying in-state at U.S. universities in 2018/19, by state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Attendance costs when studying in-state at U.S. universities, by state 2018/19</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38"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45557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degrees in thousands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1950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a:t>
            </a:r>
            <a:r>
              <a:rPr sz="800">
                <a:solidFill>
                  <a:srgbClr val="555555"/>
                </a:solidFill>
                <a:latin typeface="Open Sans"/>
                <a:hlinkClick r:id="rId10">
                  <a:extLst>
                    <a:ext uri="{A12FA001-AC4F-418D-AE19-62706E023703}">
                      <ahyp:hlinkClr xmlns:ahyp="http://schemas.microsoft.com/office/drawing/2018/hyperlinkcolor" val="tx"/>
                    </a:ext>
                  </a:extLst>
                </a:hlinkClick>
              </a:rPr>
              <a:t>ID 185153</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higher education degrees earned in the United States from 1950 to 2030 (in 1,000s)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Degrees earned in higher education U.S. 1950-2030</a:t>
            </a: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college-insight.org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The figure shown are an average of the cost when living on-campus and also when studying in-district/ in-state. The source does not mention a release date. The date of access was taken as the release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average cost for university tuition and fees (when studying in-state and living on campus) in the United States from the 2000/01 academic year to 2018/19. Costs have steadily been increasing, and in 2018/19 had reached an average of 14,512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for tuition and other fees at universities in the United States from 2000/01 to 2018/19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University tuition costs and fees U.S. 2000-2019</a:t>
            </a: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News &amp; World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USNews.com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Shown here are the 25 highest ranked universities according to the sources methodology. That methodology can be found here . *The figure shown here is for out-of-state tuition. In-state tuition is available at these universities.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2021/22, Princeton University, ranked as the best university in the United States, had tuition and fees for full time students of 56,010 U.S. dollars. The number two universities in the U.S., with a three-way tie between Columbia University, Harvard University, and the Massachusetts Institute of Technology (MIT), had tuition and fees of 63,530 U.S. dollars (Columbia), 55,587 U.S. dollars (Harvard), and 55,878 U.S. dollars (MIT).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Annual tuition and fees for full-time students at leading universities in the United States in 2021/22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Annual tuition and fees at leading universities U.S. 2021/22</a:t>
            </a: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college-insight.org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The figures shown are an average of the cost when living on-campus and also when studying in-district/ in-state. Total cost includes: room and board, tuition and fees, books and supplies, personal and other transportation costs. The source does not mention a release date. The date of access was ta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average cost to attend university per year (when studying in-state and living on campus) in the United States from the 2000/01 academic year to 2018/19. The cost to attend university has been steadily increasing since the year 2000, and in the academic year of 2018/19, it reached 33,663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to attend university per year in the United States from the academic year 2000/01 to 2018/19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Cost to attend university per year U.S. 2000-2019</a:t>
            </a: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US Department of Education</a:t>
                      </a:r>
                      <a:r>
                        <a:rPr sz="800">
                          <a:solidFill>
                            <a:srgbClr val="0F283E"/>
                          </a:solidFill>
                          <a:latin typeface="Open Sans Light"/>
                        </a:rPr>
                        <a:t>; </a:t>
                      </a:r>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academic year 2013/14 to 2021/22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 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Trends in College Pricing and Student Aid 2021, page 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1. Costs include tuition, fees, room and board, per annum. 2. For Public two-year institutions and Proprietary institutions room and board is not included in the estimated cost. 3. Data for previous years has been derived from previous publications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average cost of attendance (which includes tuition, fees, room and board) in public four-year in-state higher education institutions in the United States was 22,690 U.S. dollars in the academic year of 2021/22. The total cost was lowest for public, two-year in-district institutions in that academic year, at 13,130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annual cost to attend university in the United States from 2013/14 to 2021/2022, by institution type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Average cost to attend a U.S. university 2013-2022, by institution type</a:t>
            </a: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Institute for College Access &amp; Success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college-insight.org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average cost for room and board per year at U.S. universities from the 2000/01 academic year to 2018/19. Costs have steadily been increasing since year 2000 and in 2018/19 had reached 11,216 U.S. dollars per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Average cost for room and board at U.S. universities per year from the academic year of 2000/01 to 2018/19 (in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Room and board cost per year at U.S. universities 2000-2019</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892700" y="2098700"/>
          <a:ext cx="105265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39" r:id="rId6" imgW="2148480" imgH="613851" progId=".xls">
                  <p:embed/>
                </p:oleObj>
              </mc:Choice>
              <mc:Fallback>
                <p:oleObj r:id="rId6" imgW="2148480" imgH="613851" progId=".xls">
                  <p:embed/>
                  <p:pic>
                    <p:nvPicPr>
                      <p:cNvPr id="0" name="OLE substitute image"/>
                      <p:cNvPicPr/>
                      <p:nvPr/>
                    </p:nvPicPr>
                    <p:blipFill>
                      <a:blip r:embed="rId8"/>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5000250" y="1882800"/>
            <a:ext cx="2095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institutions</a:t>
            </a:r>
          </a:p>
        </p:txBody>
      </p:sp>
      <p:sp>
        <p:nvSpPr>
          <p:cNvPr id="7" name="New shape"/>
          <p:cNvSpPr/>
          <p:nvPr/>
        </p:nvSpPr>
        <p:spPr>
          <a:xfrm>
            <a:off x="676800" y="3655400"/>
            <a:ext cx="215900" cy="77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State</a:t>
            </a:r>
          </a:p>
        </p:txBody>
      </p:sp>
      <p:sp>
        <p:nvSpPr>
          <p:cNvPr id="8"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academic year 2019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NCES; US Department of Education; </a:t>
            </a:r>
            <a:r>
              <a:rPr sz="800">
                <a:solidFill>
                  <a:srgbClr val="555555"/>
                </a:solidFill>
                <a:latin typeface="Open Sans"/>
                <a:hlinkClick r:id="rId10">
                  <a:extLst>
                    <a:ext uri="{A12FA001-AC4F-418D-AE19-62706E023703}">
                      <ahyp:hlinkClr xmlns:ahyp="http://schemas.microsoft.com/office/drawing/2018/hyperlinkcolor" val="tx"/>
                    </a:ext>
                  </a:extLst>
                </a:hlinkClick>
              </a:rPr>
              <a:t>ID 306880</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10"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Number of higher education institutions in the United States in the academic year of 2019/20, by state</a:t>
            </a:r>
          </a:p>
        </p:txBody>
      </p:sp>
      <p:sp>
        <p:nvSpPr>
          <p:cNvPr id="11"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 higher education institutions, by state 2019/2020</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0.06.14"/>
  <p:tag name="AS_TITLE" val="Aspose.Slides for .NET 4.0 Client Profile"/>
  <p:tag name="AS_VERSION" val="20.6"/>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652</Paragraphs>
  <Slides>84</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84</vt:i4>
      </vt:variant>
    </vt:vector>
  </HeadingPairs>
  <TitlesOfParts>
    <vt:vector baseType="lpstr" size="89">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2021-11-17T12:00:07.775</cp:lastPrinted>
  <dcterms:created xsi:type="dcterms:W3CDTF">2021-11-17T11:00:07Z</dcterms:created>
  <dcterms:modified xsi:type="dcterms:W3CDTF">2021-11-17T11:00:08Z</dcterms:modified>
</cp:coreProperties>
</file>