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 id="396" r:id="rId71"/>
    <p:sldId id="398" r:id="rId72"/>
    <p:sldId id="400" r:id="rId73"/>
    <p:sldId id="402" r:id="rId74"/>
    <p:sldId id="404" r:id="rId75"/>
    <p:sldId id="406" r:id="rId76"/>
    <p:sldId id="408" r:id="rId77"/>
    <p:sldId id="410" r:id="rId78"/>
    <p:sldId id="412" r:id="rId79"/>
    <p:sldId id="414" r:id="rId80"/>
    <p:sldId id="416" r:id="rId81"/>
    <p:sldId id="418" r:id="rId82"/>
    <p:sldId id="420" r:id="rId83"/>
    <p:sldId id="422" r:id="rId84"/>
    <p:sldId id="424" r:id="rId85"/>
    <p:sldId id="426" r:id="rId86"/>
    <p:sldId id="428" r:id="rId87"/>
    <p:sldId id="430" r:id="rId88"/>
    <p:sldId id="432" r:id="rId89"/>
    <p:sldId id="434" r:id="rId90"/>
    <p:sldId id="436" r:id="rId91"/>
    <p:sldId id="438" r:id="rId92"/>
    <p:sldId id="440" r:id="rId93"/>
    <p:sldId id="442" r:id="rId94"/>
    <p:sldId id="444" r:id="rId95"/>
    <p:sldId id="446" r:id="rId96"/>
    <p:sldId id="448" r:id="rId97"/>
    <p:sldId id="450" r:id="rId98"/>
    <p:sldId id="452" r:id="rId99"/>
    <p:sldId id="454" r:id="rId100"/>
    <p:sldId id="456" r:id="rId101"/>
    <p:sldId id="458" r:id="rId102"/>
    <p:sldId id="460" r:id="rId103"/>
    <p:sldId id="462" r:id="rId104"/>
    <p:sldId id="464" r:id="rId105"/>
    <p:sldId id="466" r:id="rId106"/>
    <p:sldId id="468" r:id="rId107"/>
    <p:sldId id="470" r:id="rId108"/>
    <p:sldId id="472" r:id="rId109"/>
    <p:sldId id="474" r:id="rId110"/>
  </p:sldIdLst>
  <p:sldSz cx="12192000" cy="6858000"/>
  <p:notesSz cx="6858000" cy="9144000"/>
  <p:custDataLst>
    <p:tags r:id="rId1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2587F-32E2-42E8-8473-B73D3EFCCBA9}" v="5" dt="2021-12-26T04:37:32.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6" d="100"/>
          <a:sy n="76" d="100"/>
        </p:scale>
        <p:origin x="82" y="19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5/10/relationships/revisionInfo" Target="revisionInfo.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 Edison Achalma Mendoza" userId="b1ecd61295a042a9" providerId="LiveId" clId="{1282587F-32E2-42E8-8473-B73D3EFCCBA9}"/>
    <pc:docChg chg="modSld">
      <pc:chgData name="E. Edison Achalma Mendoza" userId="b1ecd61295a042a9" providerId="LiveId" clId="{1282587F-32E2-42E8-8473-B73D3EFCCBA9}" dt="2021-12-26T04:30:20.681" v="1"/>
      <pc:docMkLst>
        <pc:docMk/>
      </pc:docMkLst>
      <pc:sldChg chg="modSp">
        <pc:chgData name="E. Edison Achalma Mendoza" userId="b1ecd61295a042a9" providerId="LiveId" clId="{1282587F-32E2-42E8-8473-B73D3EFCCBA9}" dt="2021-12-26T04:30:20.681" v="1"/>
        <pc:sldMkLst>
          <pc:docMk/>
          <pc:sldMk cId="0" sldId="284"/>
        </pc:sldMkLst>
        <pc:graphicFrameChg chg="mod">
          <ac:chgData name="E. Edison Achalma Mendoza" userId="b1ecd61295a042a9" providerId="LiveId" clId="{1282587F-32E2-42E8-8473-B73D3EFCCBA9}" dt="2021-12-26T04:30:20.681" v="1"/>
          <ac:graphicFrameMkLst>
            <pc:docMk/>
            <pc:sldMk cId="0" sldId="284"/>
            <ac:graphicFrameMk id="5"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0-E113-4462-A1DF-1569FD1E807F}"/>
                </c:ext>
              </c:extLst>
            </c:dLbl>
            <c:dLbl>
              <c:idx val="1"/>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1-E113-4462-A1DF-1569FD1E807F}"/>
                </c:ext>
              </c:extLst>
            </c:dLbl>
            <c:dLbl>
              <c:idx val="2"/>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2-E113-4462-A1DF-1569FD1E807F}"/>
                </c:ext>
              </c:extLst>
            </c:dLbl>
            <c:dLbl>
              <c:idx val="3"/>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3-E113-4462-A1DF-1569FD1E807F}"/>
                </c:ext>
              </c:extLst>
            </c:dLbl>
            <c:dLbl>
              <c:idx val="4"/>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4-E113-4462-A1DF-1569FD1E807F}"/>
                </c:ext>
              </c:extLst>
            </c:dLbl>
            <c:dLbl>
              <c:idx val="5"/>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5-E113-4462-A1DF-1569FD1E807F}"/>
                </c:ext>
              </c:extLst>
            </c:dLbl>
            <c:dLbl>
              <c:idx val="6"/>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6-E113-4462-A1DF-1569FD1E807F}"/>
                </c:ext>
              </c:extLst>
            </c:dLbl>
            <c:dLbl>
              <c:idx val="7"/>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7-E113-4462-A1DF-1569FD1E807F}"/>
                </c:ext>
              </c:extLst>
            </c:dLbl>
            <c:dLbl>
              <c:idx val="8"/>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8-E113-4462-A1DF-1569FD1E807F}"/>
                </c:ext>
              </c:extLst>
            </c:dLbl>
            <c:dLbl>
              <c:idx val="9"/>
              <c:tx>
                <c:rich>
                  <a:bodyPr/>
                  <a:lstStyle/>
                  <a:p>
                    <a:pPr>
                      <a:defRPr/>
                    </a:pPr>
                    <a:endParaRPr lang="en-US"/>
                  </a:p>
                </c:rich>
              </c:tx>
              <c:numFmt formatCode="#,##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9-E113-4462-A1DF-1569FD1E807F}"/>
                </c:ext>
              </c:extLst>
            </c:dLbl>
            <c:dLbl>
              <c:idx val="10"/>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A-E113-4462-A1DF-1569FD1E807F}"/>
                </c:ext>
              </c:extLst>
            </c:dLbl>
            <c:dLbl>
              <c:idx val="11"/>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B-E113-4462-A1DF-1569FD1E807F}"/>
                </c:ext>
              </c:extLst>
            </c:dLbl>
            <c:dLbl>
              <c:idx val="12"/>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C-E113-4462-A1DF-1569FD1E807F}"/>
                </c:ext>
              </c:extLst>
            </c:dLbl>
            <c:dLbl>
              <c:idx val="13"/>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D-E113-4462-A1DF-1569FD1E807F}"/>
                </c:ext>
              </c:extLst>
            </c:dLbl>
            <c:dLbl>
              <c:idx val="14"/>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E-E113-4462-A1DF-1569FD1E807F}"/>
                </c:ext>
              </c:extLst>
            </c:dLbl>
            <c:dLbl>
              <c:idx val="15"/>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F-E113-4462-A1DF-1569FD1E807F}"/>
                </c:ext>
              </c:extLst>
            </c:dLbl>
            <c:dLbl>
              <c:idx val="16"/>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0-E113-4462-A1DF-1569FD1E807F}"/>
                </c:ext>
              </c:extLst>
            </c:dLbl>
            <c:dLbl>
              <c:idx val="17"/>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1-E113-4462-A1DF-1569FD1E807F}"/>
                </c:ext>
              </c:extLst>
            </c:dLbl>
            <c:dLbl>
              <c:idx val="18"/>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2-E113-4462-A1DF-1569FD1E807F}"/>
                </c:ext>
              </c:extLst>
            </c:dLbl>
            <c:dLbl>
              <c:idx val="19"/>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3-E113-4462-A1DF-1569FD1E807F}"/>
                </c:ext>
              </c:extLst>
            </c:dLbl>
            <c:dLbl>
              <c:idx val="20"/>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4-E113-4462-A1DF-1569FD1E807F}"/>
                </c:ext>
              </c:extLst>
            </c:dLbl>
            <c:dLbl>
              <c:idx val="21"/>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5-E113-4462-A1DF-1569FD1E807F}"/>
                </c:ext>
              </c:extLst>
            </c:dLbl>
            <c:dLbl>
              <c:idx val="22"/>
              <c:tx>
                <c:rich>
                  <a:bodyPr/>
                  <a:lstStyle/>
                  <a:p>
                    <a:pPr>
                      <a:defRPr/>
                    </a:pPr>
                    <a:endParaRPr lang="en-US"/>
                  </a:p>
                </c:rich>
              </c:tx>
              <c:numFmt formatCode="#,##0.00" sourceLinked="0"/>
              <c:spPr/>
              <c:dLblPos val="t"/>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6-E113-4462-A1DF-1569FD1E807F}"/>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numRef>
              <c:f>Sheet1!$A$2:$A$24</c:f>
              <c:numCache>
                <c:formatCode>General</c:formatCode>
                <c:ptCount val="23"/>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numCache>
            </c:numRef>
          </c:cat>
          <c:val>
            <c:numRef>
              <c:f>Sheet1!$B$2:$B$24</c:f>
              <c:numCache>
                <c:formatCode>General</c:formatCode>
                <c:ptCount val="23"/>
                <c:pt idx="0">
                  <c:v>555.04999999999995</c:v>
                </c:pt>
                <c:pt idx="1">
                  <c:v>594.69000000000005</c:v>
                </c:pt>
                <c:pt idx="2">
                  <c:v>624.64</c:v>
                </c:pt>
                <c:pt idx="3">
                  <c:v>672.59</c:v>
                </c:pt>
                <c:pt idx="4">
                  <c:v>740.78</c:v>
                </c:pt>
                <c:pt idx="5">
                  <c:v>787.69</c:v>
                </c:pt>
                <c:pt idx="6">
                  <c:v>821.73</c:v>
                </c:pt>
                <c:pt idx="7">
                  <c:v>867.61</c:v>
                </c:pt>
                <c:pt idx="8">
                  <c:v>923.73</c:v>
                </c:pt>
                <c:pt idx="9">
                  <c:v>1007.5</c:v>
                </c:pt>
                <c:pt idx="10">
                  <c:v>1111.55</c:v>
                </c:pt>
                <c:pt idx="11">
                  <c:v>1217.53</c:v>
                </c:pt>
                <c:pt idx="12">
                  <c:v>1319.05</c:v>
                </c:pt>
                <c:pt idx="13">
                  <c:v>1369.52</c:v>
                </c:pt>
                <c:pt idx="14">
                  <c:v>1433.93</c:v>
                </c:pt>
                <c:pt idx="15">
                  <c:v>1539.88</c:v>
                </c:pt>
                <c:pt idx="16">
                  <c:v>1628.31</c:v>
                </c:pt>
                <c:pt idx="17">
                  <c:v>1733.76</c:v>
                </c:pt>
                <c:pt idx="18">
                  <c:v>1824.38</c:v>
                </c:pt>
                <c:pt idx="19">
                  <c:v>1890.01</c:v>
                </c:pt>
                <c:pt idx="20">
                  <c:v>1969.42</c:v>
                </c:pt>
                <c:pt idx="21">
                  <c:v>2094.77</c:v>
                </c:pt>
                <c:pt idx="22">
                  <c:v>2232.5700000000002</c:v>
                </c:pt>
              </c:numCache>
            </c:numRef>
          </c:val>
          <c:smooth val="0"/>
          <c:extLst>
            <c:ext xmlns:c16="http://schemas.microsoft.com/office/drawing/2014/chart" uri="{C3380CC4-5D6E-409C-BE32-E72D297353CC}">
              <c16:uniqueId val="{00000017-E113-4462-A1DF-1569FD1E807F}"/>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Total R&amp;D spending in billion PPP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800" smtId="4294967295"/>
      </a:pPr>
      <a:endParaRPr lang="es-MX"/>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5302-43FD-A55C-42DC252E105F}"/>
                </c:ext>
              </c:extLst>
            </c:dLbl>
            <c:dLbl>
              <c:idx val="1"/>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5302-43FD-A55C-42DC252E105F}"/>
                </c:ext>
              </c:extLst>
            </c:dLbl>
            <c:dLbl>
              <c:idx val="2"/>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5302-43FD-A55C-42DC252E105F}"/>
                </c:ext>
              </c:extLst>
            </c:dLbl>
            <c:dLbl>
              <c:idx val="3"/>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5302-43FD-A55C-42DC252E105F}"/>
                </c:ext>
              </c:extLst>
            </c:dLbl>
            <c:dLbl>
              <c:idx val="4"/>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5302-43FD-A55C-42DC252E105F}"/>
                </c:ext>
              </c:extLst>
            </c:dLbl>
            <c:dLbl>
              <c:idx val="5"/>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5302-43FD-A55C-42DC252E105F}"/>
                </c:ext>
              </c:extLst>
            </c:dLbl>
            <c:dLbl>
              <c:idx val="6"/>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5302-43FD-A55C-42DC252E105F}"/>
                </c:ext>
              </c:extLst>
            </c:dLbl>
            <c:dLbl>
              <c:idx val="7"/>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5302-43FD-A55C-42DC252E105F}"/>
                </c:ext>
              </c:extLst>
            </c:dLbl>
            <c:dLbl>
              <c:idx val="8"/>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5302-43FD-A55C-42DC252E105F}"/>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Sheet1!$A$2:$A$10</c:f>
              <c:strCache>
                <c:ptCount val="9"/>
                <c:pt idx="0">
                  <c:v>Electronic &amp; optical products*</c:v>
                </c:pt>
                <c:pt idx="1">
                  <c:v>Air &amp; spacecraft*</c:v>
                </c:pt>
                <c:pt idx="2">
                  <c:v>Pharmaceuticals*</c:v>
                </c:pt>
                <c:pt idx="3">
                  <c:v>Total manufacturing</c:v>
                </c:pt>
                <c:pt idx="4">
                  <c:v>Mining &amp; quarrying</c:v>
                </c:pt>
                <c:pt idx="5">
                  <c:v>Services</c:v>
                </c:pt>
                <c:pt idx="6">
                  <c:v>Utilities</c:v>
                </c:pt>
                <c:pt idx="7">
                  <c:v>Agriculture, forestry &amp; fishing</c:v>
                </c:pt>
                <c:pt idx="8">
                  <c:v>Construction</c:v>
                </c:pt>
              </c:strCache>
            </c:strRef>
          </c:cat>
          <c:val>
            <c:numRef>
              <c:f>Sheet1!$B$2:$B$10</c:f>
              <c:numCache>
                <c:formatCode>General</c:formatCode>
                <c:ptCount val="9"/>
                <c:pt idx="0">
                  <c:v>0.1658</c:v>
                </c:pt>
                <c:pt idx="1">
                  <c:v>0.14649999999999999</c:v>
                </c:pt>
                <c:pt idx="2">
                  <c:v>0.1163</c:v>
                </c:pt>
                <c:pt idx="3">
                  <c:v>4.7300000000000002E-2</c:v>
                </c:pt>
                <c:pt idx="4">
                  <c:v>8.5000000000000006E-3</c:v>
                </c:pt>
                <c:pt idx="5">
                  <c:v>8.5000000000000006E-3</c:v>
                </c:pt>
                <c:pt idx="6">
                  <c:v>4.1000000000000003E-3</c:v>
                </c:pt>
                <c:pt idx="7">
                  <c:v>3.0000000000000001E-3</c:v>
                </c:pt>
                <c:pt idx="8">
                  <c:v>1.8E-3</c:v>
                </c:pt>
              </c:numCache>
            </c:numRef>
          </c:val>
          <c:extLst>
            <c:ext xmlns:c16="http://schemas.microsoft.com/office/drawing/2014/chart" uri="{C3380CC4-5D6E-409C-BE32-E72D297353CC}">
              <c16:uniqueId val="{00000009-5302-43FD-A55C-42DC252E105F}"/>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United States</c:v>
                </c:pt>
              </c:strCache>
            </c:strRef>
          </c:tx>
          <c:spPr>
            <a:ln>
              <a:solidFill>
                <a:srgbClr val="2875DD"/>
              </a:solidFill>
            </a:ln>
          </c:spPr>
          <c:marker>
            <c:symbol val="circle"/>
            <c:size val="5"/>
            <c:spPr>
              <a:solidFill>
                <a:srgbClr val="2875DD"/>
              </a:solidFill>
              <a:ln>
                <a:solidFill>
                  <a:srgbClr val="2875DD"/>
                </a:solidFill>
              </a:ln>
            </c:spPr>
          </c:marker>
          <c:dLbls>
            <c:dLbl>
              <c:idx val="0"/>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0-8102-4A51-B8D5-5EC207FA347C}"/>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1-8102-4A51-B8D5-5EC207FA347C}"/>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2-8102-4A51-B8D5-5EC207FA347C}"/>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3-8102-4A51-B8D5-5EC207FA347C}"/>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4-8102-4A51-B8D5-5EC207FA347C}"/>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5-8102-4A51-B8D5-5EC207FA347C}"/>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6-8102-4A51-B8D5-5EC207FA347C}"/>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7-8102-4A51-B8D5-5EC207FA347C}"/>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8-8102-4A51-B8D5-5EC207FA347C}"/>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9-8102-4A51-B8D5-5EC207FA347C}"/>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A-8102-4A51-B8D5-5EC207FA347C}"/>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B-8102-4A51-B8D5-5EC207FA347C}"/>
                </c:ext>
              </c:extLst>
            </c:dLbl>
            <c:dLbl>
              <c:idx val="1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C-8102-4A51-B8D5-5EC207FA347C}"/>
                </c:ext>
              </c:extLst>
            </c:dLbl>
            <c:dLbl>
              <c:idx val="1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D-8102-4A51-B8D5-5EC207FA347C}"/>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Sheet1!$B$2:$B$15</c:f>
              <c:numCache>
                <c:formatCode>General</c:formatCode>
                <c:ptCount val="14"/>
                <c:pt idx="0">
                  <c:v>165.5</c:v>
                </c:pt>
                <c:pt idx="1">
                  <c:v>240.13</c:v>
                </c:pt>
                <c:pt idx="2">
                  <c:v>252.56</c:v>
                </c:pt>
                <c:pt idx="3">
                  <c:v>256.75</c:v>
                </c:pt>
                <c:pt idx="4">
                  <c:v>173.75</c:v>
                </c:pt>
                <c:pt idx="5">
                  <c:v>196.36</c:v>
                </c:pt>
                <c:pt idx="6">
                  <c:v>201.16</c:v>
                </c:pt>
                <c:pt idx="7">
                  <c:v>205.12</c:v>
                </c:pt>
                <c:pt idx="8">
                  <c:v>204.85</c:v>
                </c:pt>
                <c:pt idx="9">
                  <c:v>215.49</c:v>
                </c:pt>
                <c:pt idx="10">
                  <c:v>215.52</c:v>
                </c:pt>
                <c:pt idx="11">
                  <c:v>214.37</c:v>
                </c:pt>
                <c:pt idx="12">
                  <c:v>216.07</c:v>
                </c:pt>
                <c:pt idx="13">
                  <c:v>220.53</c:v>
                </c:pt>
              </c:numCache>
            </c:numRef>
          </c:val>
          <c:smooth val="0"/>
          <c:extLst>
            <c:ext xmlns:c16="http://schemas.microsoft.com/office/drawing/2014/chart" uri="{C3380CC4-5D6E-409C-BE32-E72D297353CC}">
              <c16:uniqueId val="{0000000E-8102-4A51-B8D5-5EC207FA347C}"/>
            </c:ext>
          </c:extLst>
        </c:ser>
        <c:ser>
          <c:idx val="1"/>
          <c:order val="1"/>
          <c:tx>
            <c:strRef>
              <c:f>Sheet1!$C$1</c:f>
              <c:strCache>
                <c:ptCount val="1"/>
                <c:pt idx="0">
                  <c:v>European Union</c:v>
                </c:pt>
              </c:strCache>
            </c:strRef>
          </c:tx>
          <c:spPr>
            <a:ln>
              <a:solidFill>
                <a:srgbClr val="0F283E"/>
              </a:solidFill>
            </a:ln>
          </c:spPr>
          <c:marker>
            <c:symbol val="circle"/>
            <c:size val="5"/>
            <c:spPr>
              <a:solidFill>
                <a:srgbClr val="0F283E"/>
              </a:solidFill>
              <a:ln>
                <a:solidFill>
                  <a:srgbClr val="0F283E"/>
                </a:solidFill>
              </a:ln>
            </c:spPr>
          </c:marker>
          <c:dLbls>
            <c:dLbl>
              <c:idx val="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F-8102-4A51-B8D5-5EC207FA347C}"/>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0-8102-4A51-B8D5-5EC207FA347C}"/>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1-8102-4A51-B8D5-5EC207FA347C}"/>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2-8102-4A51-B8D5-5EC207FA347C}"/>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3-8102-4A51-B8D5-5EC207FA347C}"/>
                </c:ext>
              </c:extLst>
            </c:dLbl>
            <c:dLbl>
              <c:idx val="5"/>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4-8102-4A51-B8D5-5EC207FA347C}"/>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5-8102-4A51-B8D5-5EC207FA347C}"/>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6-8102-4A51-B8D5-5EC207FA347C}"/>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7-8102-4A51-B8D5-5EC207FA347C}"/>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8-8102-4A51-B8D5-5EC207FA347C}"/>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9-8102-4A51-B8D5-5EC207FA347C}"/>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A-8102-4A51-B8D5-5EC207FA347C}"/>
                </c:ext>
              </c:extLst>
            </c:dLbl>
            <c:dLbl>
              <c:idx val="1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B-8102-4A51-B8D5-5EC207FA347C}"/>
                </c:ext>
              </c:extLst>
            </c:dLbl>
            <c:dLbl>
              <c:idx val="1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C-8102-4A51-B8D5-5EC207FA347C}"/>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Sheet1!$C$2:$C$15</c:f>
              <c:numCache>
                <c:formatCode>General</c:formatCode>
                <c:ptCount val="14"/>
                <c:pt idx="0">
                  <c:v>601.26</c:v>
                </c:pt>
                <c:pt idx="1">
                  <c:v>693.36</c:v>
                </c:pt>
                <c:pt idx="2">
                  <c:v>714.48</c:v>
                </c:pt>
                <c:pt idx="3">
                  <c:v>759.26</c:v>
                </c:pt>
                <c:pt idx="4">
                  <c:v>671.37</c:v>
                </c:pt>
                <c:pt idx="5">
                  <c:v>737.9</c:v>
                </c:pt>
                <c:pt idx="6">
                  <c:v>788.45</c:v>
                </c:pt>
                <c:pt idx="7">
                  <c:v>758.52</c:v>
                </c:pt>
                <c:pt idx="8">
                  <c:v>783.69</c:v>
                </c:pt>
                <c:pt idx="9">
                  <c:v>819.01</c:v>
                </c:pt>
                <c:pt idx="10">
                  <c:v>749.43</c:v>
                </c:pt>
                <c:pt idx="11">
                  <c:v>758.43</c:v>
                </c:pt>
                <c:pt idx="12">
                  <c:v>821.07</c:v>
                </c:pt>
                <c:pt idx="13">
                  <c:v>862.08</c:v>
                </c:pt>
              </c:numCache>
            </c:numRef>
          </c:val>
          <c:smooth val="0"/>
          <c:extLst>
            <c:ext xmlns:c16="http://schemas.microsoft.com/office/drawing/2014/chart" uri="{C3380CC4-5D6E-409C-BE32-E72D297353CC}">
              <c16:uniqueId val="{0000001D-8102-4A51-B8D5-5EC207FA347C}"/>
            </c:ext>
          </c:extLst>
        </c:ser>
        <c:ser>
          <c:idx val="2"/>
          <c:order val="2"/>
          <c:tx>
            <c:strRef>
              <c:f>Sheet1!$D$1</c:f>
              <c:strCache>
                <c:ptCount val="1"/>
                <c:pt idx="0">
                  <c:v>China</c:v>
                </c:pt>
              </c:strCache>
            </c:strRef>
          </c:tx>
          <c:spPr>
            <a:ln>
              <a:solidFill>
                <a:srgbClr val="BABABA"/>
              </a:solidFill>
            </a:ln>
          </c:spPr>
          <c:marker>
            <c:symbol val="circle"/>
            <c:size val="5"/>
            <c:spPr>
              <a:solidFill>
                <a:srgbClr val="BABABA"/>
              </a:solidFill>
              <a:ln>
                <a:solidFill>
                  <a:srgbClr val="BABABA"/>
                </a:solidFill>
              </a:ln>
            </c:spPr>
          </c:marker>
          <c:dLbls>
            <c:dLbl>
              <c:idx val="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E-8102-4A51-B8D5-5EC207FA347C}"/>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F-8102-4A51-B8D5-5EC207FA347C}"/>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0-8102-4A51-B8D5-5EC207FA347C}"/>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1-8102-4A51-B8D5-5EC207FA347C}"/>
                </c:ext>
              </c:extLst>
            </c:dLbl>
            <c:dLbl>
              <c:idx val="4"/>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2-8102-4A51-B8D5-5EC207FA347C}"/>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3-8102-4A51-B8D5-5EC207FA347C}"/>
                </c:ext>
              </c:extLst>
            </c:dLbl>
            <c:dLbl>
              <c:idx val="6"/>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4-8102-4A51-B8D5-5EC207FA347C}"/>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5-8102-4A51-B8D5-5EC207FA347C}"/>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6-8102-4A51-B8D5-5EC207FA347C}"/>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7-8102-4A51-B8D5-5EC207FA347C}"/>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8-8102-4A51-B8D5-5EC207FA347C}"/>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9-8102-4A51-B8D5-5EC207FA347C}"/>
                </c:ext>
              </c:extLst>
            </c:dLbl>
            <c:dLbl>
              <c:idx val="12"/>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A-8102-4A51-B8D5-5EC207FA347C}"/>
                </c:ext>
              </c:extLst>
            </c:dLbl>
            <c:dLbl>
              <c:idx val="13"/>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B-8102-4A51-B8D5-5EC207FA347C}"/>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Sheet1!$D$2:$D$15</c:f>
              <c:numCache>
                <c:formatCode>General</c:formatCode>
                <c:ptCount val="14"/>
                <c:pt idx="0">
                  <c:v>227.75</c:v>
                </c:pt>
                <c:pt idx="1">
                  <c:v>277.13</c:v>
                </c:pt>
                <c:pt idx="2">
                  <c:v>327.57</c:v>
                </c:pt>
                <c:pt idx="3">
                  <c:v>365.22</c:v>
                </c:pt>
                <c:pt idx="4">
                  <c:v>328.4</c:v>
                </c:pt>
                <c:pt idx="5">
                  <c:v>421.18</c:v>
                </c:pt>
                <c:pt idx="6">
                  <c:v>458.4</c:v>
                </c:pt>
                <c:pt idx="7">
                  <c:v>475.46</c:v>
                </c:pt>
                <c:pt idx="8">
                  <c:v>495.44</c:v>
                </c:pt>
                <c:pt idx="9">
                  <c:v>535.22</c:v>
                </c:pt>
                <c:pt idx="10">
                  <c:v>525.41999999999996</c:v>
                </c:pt>
                <c:pt idx="11">
                  <c:v>503.45</c:v>
                </c:pt>
                <c:pt idx="12">
                  <c:v>576.70000000000005</c:v>
                </c:pt>
                <c:pt idx="13">
                  <c:v>647.79999999999995</c:v>
                </c:pt>
              </c:numCache>
            </c:numRef>
          </c:val>
          <c:smooth val="0"/>
          <c:extLst>
            <c:ext xmlns:c16="http://schemas.microsoft.com/office/drawing/2014/chart" uri="{C3380CC4-5D6E-409C-BE32-E72D297353CC}">
              <c16:uniqueId val="{0000002C-8102-4A51-B8D5-5EC207FA347C}"/>
            </c:ext>
          </c:extLst>
        </c:ser>
        <c:ser>
          <c:idx val="3"/>
          <c:order val="3"/>
          <c:tx>
            <c:strRef>
              <c:f>Sheet1!$E$1</c:f>
              <c:strCache>
                <c:ptCount val="1"/>
                <c:pt idx="0">
                  <c:v>Japan</c:v>
                </c:pt>
              </c:strCache>
            </c:strRef>
          </c:tx>
          <c:spPr>
            <a:ln>
              <a:solidFill>
                <a:srgbClr val="A60B0B"/>
              </a:solidFill>
            </a:ln>
          </c:spPr>
          <c:marker>
            <c:symbol val="circle"/>
            <c:size val="5"/>
            <c:spPr>
              <a:solidFill>
                <a:srgbClr val="A60B0B"/>
              </a:solidFill>
              <a:ln>
                <a:solidFill>
                  <a:srgbClr val="A60B0B"/>
                </a:solidFill>
              </a:ln>
            </c:spPr>
          </c:marker>
          <c:dLbls>
            <c:dLbl>
              <c:idx val="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D-8102-4A51-B8D5-5EC207FA347C}"/>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E-8102-4A51-B8D5-5EC207FA347C}"/>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F-8102-4A51-B8D5-5EC207FA347C}"/>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0-8102-4A51-B8D5-5EC207FA347C}"/>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1-8102-4A51-B8D5-5EC207FA347C}"/>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2-8102-4A51-B8D5-5EC207FA347C}"/>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3-8102-4A51-B8D5-5EC207FA347C}"/>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4-8102-4A51-B8D5-5EC207FA347C}"/>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5-8102-4A51-B8D5-5EC207FA347C}"/>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6-8102-4A51-B8D5-5EC207FA347C}"/>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7-8102-4A51-B8D5-5EC207FA347C}"/>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8-8102-4A51-B8D5-5EC207FA347C}"/>
                </c:ext>
              </c:extLst>
            </c:dLbl>
            <c:dLbl>
              <c:idx val="1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9-8102-4A51-B8D5-5EC207FA347C}"/>
                </c:ext>
              </c:extLst>
            </c:dLbl>
            <c:dLbl>
              <c:idx val="13"/>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A-8102-4A51-B8D5-5EC207FA347C}"/>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Sheet1!$E$2:$E$15</c:f>
              <c:numCache>
                <c:formatCode>General</c:formatCode>
                <c:ptCount val="14"/>
                <c:pt idx="0">
                  <c:v>105.53</c:v>
                </c:pt>
                <c:pt idx="1">
                  <c:v>107.77</c:v>
                </c:pt>
                <c:pt idx="2">
                  <c:v>112.41</c:v>
                </c:pt>
                <c:pt idx="3">
                  <c:v>112.98</c:v>
                </c:pt>
                <c:pt idx="4">
                  <c:v>88.53</c:v>
                </c:pt>
                <c:pt idx="5">
                  <c:v>102.96</c:v>
                </c:pt>
                <c:pt idx="6">
                  <c:v>98.39</c:v>
                </c:pt>
                <c:pt idx="7">
                  <c:v>94.12</c:v>
                </c:pt>
                <c:pt idx="8">
                  <c:v>81.790000000000006</c:v>
                </c:pt>
                <c:pt idx="9">
                  <c:v>77.95</c:v>
                </c:pt>
                <c:pt idx="10">
                  <c:v>72.78</c:v>
                </c:pt>
                <c:pt idx="11">
                  <c:v>73.03</c:v>
                </c:pt>
                <c:pt idx="12">
                  <c:v>78.52</c:v>
                </c:pt>
                <c:pt idx="13">
                  <c:v>79.8</c:v>
                </c:pt>
              </c:numCache>
            </c:numRef>
          </c:val>
          <c:smooth val="0"/>
          <c:extLst>
            <c:ext xmlns:c16="http://schemas.microsoft.com/office/drawing/2014/chart" uri="{C3380CC4-5D6E-409C-BE32-E72D297353CC}">
              <c16:uniqueId val="{0000003B-8102-4A51-B8D5-5EC207FA347C}"/>
            </c:ext>
          </c:extLst>
        </c:ser>
        <c:ser>
          <c:idx val="4"/>
          <c:order val="4"/>
          <c:tx>
            <c:strRef>
              <c:f>Sheet1!$F$1</c:f>
              <c:strCache>
                <c:ptCount val="1"/>
                <c:pt idx="0">
                  <c:v>Other selected Asia</c:v>
                </c:pt>
              </c:strCache>
            </c:strRef>
          </c:tx>
          <c:spPr>
            <a:ln>
              <a:solidFill>
                <a:srgbClr val="87BC24"/>
              </a:solidFill>
            </a:ln>
          </c:spPr>
          <c:marker>
            <c:symbol val="circle"/>
            <c:size val="5"/>
            <c:spPr>
              <a:solidFill>
                <a:srgbClr val="87BC24"/>
              </a:solidFill>
              <a:ln>
                <a:solidFill>
                  <a:srgbClr val="87BC24"/>
                </a:solidFill>
              </a:ln>
            </c:spPr>
          </c:marker>
          <c:dLbls>
            <c:dLbl>
              <c:idx val="0"/>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C-8102-4A51-B8D5-5EC207FA347C}"/>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D-8102-4A51-B8D5-5EC207FA347C}"/>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E-8102-4A51-B8D5-5EC207FA347C}"/>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F-8102-4A51-B8D5-5EC207FA347C}"/>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0-8102-4A51-B8D5-5EC207FA347C}"/>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1-8102-4A51-B8D5-5EC207FA347C}"/>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2-8102-4A51-B8D5-5EC207FA347C}"/>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3-8102-4A51-B8D5-5EC207FA347C}"/>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4-8102-4A51-B8D5-5EC207FA347C}"/>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5-8102-4A51-B8D5-5EC207FA347C}"/>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6-8102-4A51-B8D5-5EC207FA347C}"/>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7-8102-4A51-B8D5-5EC207FA347C}"/>
                </c:ext>
              </c:extLst>
            </c:dLbl>
            <c:dLbl>
              <c:idx val="1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8-8102-4A51-B8D5-5EC207FA347C}"/>
                </c:ext>
              </c:extLst>
            </c:dLbl>
            <c:dLbl>
              <c:idx val="13"/>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9-8102-4A51-B8D5-5EC207FA347C}"/>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Sheet1!$F$2:$F$15</c:f>
              <c:numCache>
                <c:formatCode>General</c:formatCode>
                <c:ptCount val="14"/>
                <c:pt idx="0">
                  <c:v>308.39999999999998</c:v>
                </c:pt>
                <c:pt idx="1">
                  <c:v>338.93</c:v>
                </c:pt>
                <c:pt idx="2">
                  <c:v>442.76</c:v>
                </c:pt>
                <c:pt idx="3">
                  <c:v>417.93</c:v>
                </c:pt>
                <c:pt idx="4">
                  <c:v>383.31</c:v>
                </c:pt>
                <c:pt idx="5">
                  <c:v>475.88</c:v>
                </c:pt>
                <c:pt idx="6">
                  <c:v>490.82</c:v>
                </c:pt>
                <c:pt idx="7">
                  <c:v>493.44</c:v>
                </c:pt>
                <c:pt idx="8">
                  <c:v>534.02</c:v>
                </c:pt>
                <c:pt idx="9">
                  <c:v>557.80999999999995</c:v>
                </c:pt>
                <c:pt idx="10">
                  <c:v>552.19000000000005</c:v>
                </c:pt>
                <c:pt idx="11">
                  <c:v>553.57000000000005</c:v>
                </c:pt>
                <c:pt idx="12">
                  <c:v>654.19000000000005</c:v>
                </c:pt>
                <c:pt idx="13">
                  <c:v>749.3</c:v>
                </c:pt>
              </c:numCache>
            </c:numRef>
          </c:val>
          <c:smooth val="0"/>
          <c:extLst>
            <c:ext xmlns:c16="http://schemas.microsoft.com/office/drawing/2014/chart" uri="{C3380CC4-5D6E-409C-BE32-E72D297353CC}">
              <c16:uniqueId val="{0000004A-8102-4A51-B8D5-5EC207FA347C}"/>
            </c:ext>
          </c:extLst>
        </c:ser>
        <c:ser>
          <c:idx val="5"/>
          <c:order val="5"/>
          <c:tx>
            <c:strRef>
              <c:f>Sheet1!$G$1</c:f>
              <c:strCache>
                <c:ptCount val="1"/>
                <c:pt idx="0">
                  <c:v>Rest of the World</c:v>
                </c:pt>
              </c:strCache>
            </c:strRef>
          </c:tx>
          <c:spPr>
            <a:ln>
              <a:solidFill>
                <a:srgbClr val="EBB523"/>
              </a:solidFill>
            </a:ln>
          </c:spPr>
          <c:marker>
            <c:symbol val="circle"/>
            <c:size val="5"/>
            <c:spPr>
              <a:solidFill>
                <a:srgbClr val="EBB523"/>
              </a:solidFill>
              <a:ln>
                <a:solidFill>
                  <a:srgbClr val="EBB523"/>
                </a:solidFill>
              </a:ln>
            </c:spPr>
          </c:marker>
          <c:dLbls>
            <c:dLbl>
              <c:idx val="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B-8102-4A51-B8D5-5EC207FA347C}"/>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C-8102-4A51-B8D5-5EC207FA347C}"/>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D-8102-4A51-B8D5-5EC207FA347C}"/>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E-8102-4A51-B8D5-5EC207FA347C}"/>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F-8102-4A51-B8D5-5EC207FA347C}"/>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0-8102-4A51-B8D5-5EC207FA347C}"/>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1-8102-4A51-B8D5-5EC207FA347C}"/>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2-8102-4A51-B8D5-5EC207FA347C}"/>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3-8102-4A51-B8D5-5EC207FA347C}"/>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4-8102-4A51-B8D5-5EC207FA347C}"/>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5-8102-4A51-B8D5-5EC207FA347C}"/>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6-8102-4A51-B8D5-5EC207FA347C}"/>
                </c:ext>
              </c:extLst>
            </c:dLbl>
            <c:dLbl>
              <c:idx val="12"/>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7-8102-4A51-B8D5-5EC207FA347C}"/>
                </c:ext>
              </c:extLst>
            </c:dLbl>
            <c:dLbl>
              <c:idx val="1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8-8102-4A51-B8D5-5EC207FA347C}"/>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Sheet1!$G$2:$G$15</c:f>
              <c:numCache>
                <c:formatCode>General</c:formatCode>
                <c:ptCount val="14"/>
                <c:pt idx="0">
                  <c:v>134.52000000000001</c:v>
                </c:pt>
                <c:pt idx="1">
                  <c:v>155.44</c:v>
                </c:pt>
                <c:pt idx="2">
                  <c:v>168.34</c:v>
                </c:pt>
                <c:pt idx="3">
                  <c:v>194.41</c:v>
                </c:pt>
                <c:pt idx="4">
                  <c:v>181.22</c:v>
                </c:pt>
                <c:pt idx="5">
                  <c:v>199.36</c:v>
                </c:pt>
                <c:pt idx="6">
                  <c:v>212.73</c:v>
                </c:pt>
                <c:pt idx="7">
                  <c:v>242.36</c:v>
                </c:pt>
                <c:pt idx="8">
                  <c:v>254.01</c:v>
                </c:pt>
                <c:pt idx="9">
                  <c:v>264.52</c:v>
                </c:pt>
                <c:pt idx="10">
                  <c:v>233.69</c:v>
                </c:pt>
                <c:pt idx="11">
                  <c:v>232.06</c:v>
                </c:pt>
                <c:pt idx="12">
                  <c:v>257.60000000000002</c:v>
                </c:pt>
                <c:pt idx="13">
                  <c:v>240.91</c:v>
                </c:pt>
              </c:numCache>
            </c:numRef>
          </c:val>
          <c:smooth val="0"/>
          <c:extLst>
            <c:ext xmlns:c16="http://schemas.microsoft.com/office/drawing/2014/chart" uri="{C3380CC4-5D6E-409C-BE32-E72D297353CC}">
              <c16:uniqueId val="{00000059-8102-4A51-B8D5-5EC207FA347C}"/>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Exports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s-MX"/>
        </a:p>
      </c:txPr>
    </c:legend>
    <c:plotVisOnly val="1"/>
    <c:dispBlanksAs val="zero"/>
    <c:showDLblsOverMax val="1"/>
  </c:chart>
  <c:txPr>
    <a:bodyPr/>
    <a:lstStyle/>
    <a:p>
      <a:pPr>
        <a:defRPr sz="1800" smtId="4294967295"/>
      </a:pPr>
      <a:endParaRPr lang="es-MX"/>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United States</c:v>
                </c:pt>
              </c:strCache>
            </c:strRef>
          </c:tx>
          <c:spPr>
            <a:ln>
              <a:solidFill>
                <a:srgbClr val="2875DD"/>
              </a:solidFill>
            </a:ln>
          </c:spPr>
          <c:marker>
            <c:symbol val="circle"/>
            <c:size val="5"/>
            <c:spPr>
              <a:solidFill>
                <a:srgbClr val="2875DD"/>
              </a:solidFill>
              <a:ln>
                <a:solidFill>
                  <a:srgbClr val="2875DD"/>
                </a:solidFill>
              </a:ln>
            </c:spPr>
          </c:marker>
          <c:dLbls>
            <c:dLbl>
              <c:idx val="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0-E41F-4983-9C38-079E8B241627}"/>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1-E41F-4983-9C38-079E8B241627}"/>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2-E41F-4983-9C38-079E8B241627}"/>
                </c:ext>
              </c:extLst>
            </c:dLbl>
            <c:dLbl>
              <c:idx val="3"/>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3-E41F-4983-9C38-079E8B241627}"/>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4-E41F-4983-9C38-079E8B241627}"/>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5-E41F-4983-9C38-079E8B241627}"/>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6-E41F-4983-9C38-079E8B241627}"/>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7-E41F-4983-9C38-079E8B241627}"/>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8-E41F-4983-9C38-079E8B241627}"/>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9-E41F-4983-9C38-079E8B241627}"/>
                </c:ext>
              </c:extLst>
            </c:dLbl>
            <c:dLbl>
              <c:idx val="10"/>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A-E41F-4983-9C38-079E8B241627}"/>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B-E41F-4983-9C38-079E8B241627}"/>
                </c:ext>
              </c:extLst>
            </c:dLbl>
            <c:dLbl>
              <c:idx val="12"/>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C-E41F-4983-9C38-079E8B241627}"/>
                </c:ext>
              </c:extLst>
            </c:dLbl>
            <c:dLbl>
              <c:idx val="1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D-E41F-4983-9C38-079E8B241627}"/>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Sheet1!$B$2:$B$15</c:f>
              <c:numCache>
                <c:formatCode>General</c:formatCode>
                <c:ptCount val="14"/>
                <c:pt idx="0">
                  <c:v>354.93</c:v>
                </c:pt>
                <c:pt idx="1">
                  <c:v>416.61</c:v>
                </c:pt>
                <c:pt idx="2">
                  <c:v>467.79</c:v>
                </c:pt>
                <c:pt idx="3">
                  <c:v>511.7</c:v>
                </c:pt>
                <c:pt idx="4">
                  <c:v>385.43</c:v>
                </c:pt>
                <c:pt idx="5">
                  <c:v>479.09</c:v>
                </c:pt>
                <c:pt idx="6">
                  <c:v>546.85</c:v>
                </c:pt>
                <c:pt idx="7">
                  <c:v>574.01</c:v>
                </c:pt>
                <c:pt idx="8">
                  <c:v>578.80999999999995</c:v>
                </c:pt>
                <c:pt idx="9">
                  <c:v>590.21</c:v>
                </c:pt>
                <c:pt idx="10">
                  <c:v>560.4</c:v>
                </c:pt>
                <c:pt idx="11">
                  <c:v>532.66</c:v>
                </c:pt>
                <c:pt idx="12">
                  <c:v>562.1</c:v>
                </c:pt>
                <c:pt idx="13">
                  <c:v>588.75</c:v>
                </c:pt>
              </c:numCache>
            </c:numRef>
          </c:val>
          <c:smooth val="0"/>
          <c:extLst>
            <c:ext xmlns:c16="http://schemas.microsoft.com/office/drawing/2014/chart" uri="{C3380CC4-5D6E-409C-BE32-E72D297353CC}">
              <c16:uniqueId val="{0000000E-E41F-4983-9C38-079E8B241627}"/>
            </c:ext>
          </c:extLst>
        </c:ser>
        <c:ser>
          <c:idx val="1"/>
          <c:order val="1"/>
          <c:tx>
            <c:strRef>
              <c:f>Sheet1!$C$1</c:f>
              <c:strCache>
                <c:ptCount val="1"/>
                <c:pt idx="0">
                  <c:v>European Union</c:v>
                </c:pt>
              </c:strCache>
            </c:strRef>
          </c:tx>
          <c:spPr>
            <a:ln>
              <a:solidFill>
                <a:srgbClr val="0F283E"/>
              </a:solidFill>
            </a:ln>
          </c:spPr>
          <c:marker>
            <c:symbol val="circle"/>
            <c:size val="5"/>
            <c:spPr>
              <a:solidFill>
                <a:srgbClr val="0F283E"/>
              </a:solidFill>
              <a:ln>
                <a:solidFill>
                  <a:srgbClr val="0F283E"/>
                </a:solidFill>
              </a:ln>
            </c:spPr>
          </c:marker>
          <c:dLbls>
            <c:dLbl>
              <c:idx val="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F-E41F-4983-9C38-079E8B241627}"/>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0-E41F-4983-9C38-079E8B241627}"/>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1-E41F-4983-9C38-079E8B241627}"/>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2-E41F-4983-9C38-079E8B241627}"/>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3-E41F-4983-9C38-079E8B241627}"/>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4-E41F-4983-9C38-079E8B241627}"/>
                </c:ext>
              </c:extLst>
            </c:dLbl>
            <c:dLbl>
              <c:idx val="6"/>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5-E41F-4983-9C38-079E8B241627}"/>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6-E41F-4983-9C38-079E8B241627}"/>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7-E41F-4983-9C38-079E8B241627}"/>
                </c:ext>
              </c:extLst>
            </c:dLbl>
            <c:dLbl>
              <c:idx val="9"/>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8-E41F-4983-9C38-079E8B241627}"/>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9-E41F-4983-9C38-079E8B241627}"/>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A-E41F-4983-9C38-079E8B241627}"/>
                </c:ext>
              </c:extLst>
            </c:dLbl>
            <c:dLbl>
              <c:idx val="1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B-E41F-4983-9C38-079E8B241627}"/>
                </c:ext>
              </c:extLst>
            </c:dLbl>
            <c:dLbl>
              <c:idx val="1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C-E41F-4983-9C38-079E8B241627}"/>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Sheet1!$C$2:$C$15</c:f>
              <c:numCache>
                <c:formatCode>General</c:formatCode>
                <c:ptCount val="14"/>
                <c:pt idx="0">
                  <c:v>1597.17</c:v>
                </c:pt>
                <c:pt idx="1">
                  <c:v>1792.38</c:v>
                </c:pt>
                <c:pt idx="2">
                  <c:v>2133.25</c:v>
                </c:pt>
                <c:pt idx="3">
                  <c:v>2314.14</c:v>
                </c:pt>
                <c:pt idx="4">
                  <c:v>1725.42</c:v>
                </c:pt>
                <c:pt idx="5">
                  <c:v>1956.07</c:v>
                </c:pt>
                <c:pt idx="6">
                  <c:v>2328.5</c:v>
                </c:pt>
                <c:pt idx="7">
                  <c:v>2207.6799999999998</c:v>
                </c:pt>
                <c:pt idx="8">
                  <c:v>2327.2199999999998</c:v>
                </c:pt>
                <c:pt idx="9">
                  <c:v>2390.3000000000002</c:v>
                </c:pt>
                <c:pt idx="10">
                  <c:v>2128.3200000000002</c:v>
                </c:pt>
                <c:pt idx="11">
                  <c:v>2162.06</c:v>
                </c:pt>
                <c:pt idx="12">
                  <c:v>2365.21</c:v>
                </c:pt>
                <c:pt idx="13">
                  <c:v>2497.14</c:v>
                </c:pt>
              </c:numCache>
            </c:numRef>
          </c:val>
          <c:smooth val="0"/>
          <c:extLst>
            <c:ext xmlns:c16="http://schemas.microsoft.com/office/drawing/2014/chart" uri="{C3380CC4-5D6E-409C-BE32-E72D297353CC}">
              <c16:uniqueId val="{0000001D-E41F-4983-9C38-079E8B241627}"/>
            </c:ext>
          </c:extLst>
        </c:ser>
        <c:ser>
          <c:idx val="2"/>
          <c:order val="2"/>
          <c:tx>
            <c:strRef>
              <c:f>Sheet1!$D$1</c:f>
              <c:strCache>
                <c:ptCount val="1"/>
                <c:pt idx="0">
                  <c:v>China</c:v>
                </c:pt>
              </c:strCache>
            </c:strRef>
          </c:tx>
          <c:spPr>
            <a:ln>
              <a:solidFill>
                <a:srgbClr val="BABABA"/>
              </a:solidFill>
            </a:ln>
          </c:spPr>
          <c:marker>
            <c:symbol val="circle"/>
            <c:size val="5"/>
            <c:spPr>
              <a:solidFill>
                <a:srgbClr val="BABABA"/>
              </a:solidFill>
              <a:ln>
                <a:solidFill>
                  <a:srgbClr val="BABABA"/>
                </a:solidFill>
              </a:ln>
            </c:spPr>
          </c:marker>
          <c:dLbls>
            <c:dLbl>
              <c:idx val="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E-E41F-4983-9C38-079E8B241627}"/>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F-E41F-4983-9C38-079E8B241627}"/>
                </c:ext>
              </c:extLst>
            </c:dLbl>
            <c:dLbl>
              <c:idx val="2"/>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0-E41F-4983-9C38-079E8B241627}"/>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1-E41F-4983-9C38-079E8B241627}"/>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2-E41F-4983-9C38-079E8B241627}"/>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3-E41F-4983-9C38-079E8B241627}"/>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4-E41F-4983-9C38-079E8B241627}"/>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5-E41F-4983-9C38-079E8B241627}"/>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6-E41F-4983-9C38-079E8B241627}"/>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7-E41F-4983-9C38-079E8B241627}"/>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8-E41F-4983-9C38-079E8B241627}"/>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9-E41F-4983-9C38-079E8B241627}"/>
                </c:ext>
              </c:extLst>
            </c:dLbl>
            <c:dLbl>
              <c:idx val="1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A-E41F-4983-9C38-079E8B241627}"/>
                </c:ext>
              </c:extLst>
            </c:dLbl>
            <c:dLbl>
              <c:idx val="1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B-E41F-4983-9C38-079E8B241627}"/>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Sheet1!$D$2:$D$15</c:f>
              <c:numCache>
                <c:formatCode>General</c:formatCode>
                <c:ptCount val="14"/>
                <c:pt idx="0">
                  <c:v>166.24</c:v>
                </c:pt>
                <c:pt idx="1">
                  <c:v>215.79</c:v>
                </c:pt>
                <c:pt idx="2">
                  <c:v>289.3</c:v>
                </c:pt>
                <c:pt idx="3">
                  <c:v>368.98</c:v>
                </c:pt>
                <c:pt idx="4">
                  <c:v>302.49</c:v>
                </c:pt>
                <c:pt idx="5">
                  <c:v>411.53</c:v>
                </c:pt>
                <c:pt idx="6">
                  <c:v>508.32</c:v>
                </c:pt>
                <c:pt idx="7">
                  <c:v>530.80999999999995</c:v>
                </c:pt>
                <c:pt idx="8">
                  <c:v>550.63</c:v>
                </c:pt>
                <c:pt idx="9">
                  <c:v>595.83000000000004</c:v>
                </c:pt>
                <c:pt idx="10">
                  <c:v>587.41999999999996</c:v>
                </c:pt>
                <c:pt idx="11">
                  <c:v>559.13</c:v>
                </c:pt>
                <c:pt idx="12">
                  <c:v>619.45000000000005</c:v>
                </c:pt>
                <c:pt idx="13">
                  <c:v>696.88</c:v>
                </c:pt>
              </c:numCache>
            </c:numRef>
          </c:val>
          <c:smooth val="0"/>
          <c:extLst>
            <c:ext xmlns:c16="http://schemas.microsoft.com/office/drawing/2014/chart" uri="{C3380CC4-5D6E-409C-BE32-E72D297353CC}">
              <c16:uniqueId val="{0000002C-E41F-4983-9C38-079E8B241627}"/>
            </c:ext>
          </c:extLst>
        </c:ser>
        <c:ser>
          <c:idx val="3"/>
          <c:order val="3"/>
          <c:tx>
            <c:strRef>
              <c:f>Sheet1!$E$1</c:f>
              <c:strCache>
                <c:ptCount val="1"/>
                <c:pt idx="0">
                  <c:v>Japan</c:v>
                </c:pt>
              </c:strCache>
            </c:strRef>
          </c:tx>
          <c:spPr>
            <a:ln>
              <a:solidFill>
                <a:srgbClr val="A60B0B"/>
              </a:solidFill>
            </a:ln>
          </c:spPr>
          <c:marker>
            <c:symbol val="circle"/>
            <c:size val="5"/>
            <c:spPr>
              <a:solidFill>
                <a:srgbClr val="A60B0B"/>
              </a:solidFill>
              <a:ln>
                <a:solidFill>
                  <a:srgbClr val="A60B0B"/>
                </a:solidFill>
              </a:ln>
            </c:spPr>
          </c:marker>
          <c:dLbls>
            <c:dLbl>
              <c:idx val="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D-E41F-4983-9C38-079E8B241627}"/>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E-E41F-4983-9C38-079E8B241627}"/>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F-E41F-4983-9C38-079E8B241627}"/>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0-E41F-4983-9C38-079E8B241627}"/>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1-E41F-4983-9C38-079E8B241627}"/>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2-E41F-4983-9C38-079E8B241627}"/>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3-E41F-4983-9C38-079E8B241627}"/>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4-E41F-4983-9C38-079E8B241627}"/>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5-E41F-4983-9C38-079E8B241627}"/>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6-E41F-4983-9C38-079E8B241627}"/>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7-E41F-4983-9C38-079E8B241627}"/>
                </c:ext>
              </c:extLst>
            </c:dLbl>
            <c:dLbl>
              <c:idx val="11"/>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8-E41F-4983-9C38-079E8B241627}"/>
                </c:ext>
              </c:extLst>
            </c:dLbl>
            <c:dLbl>
              <c:idx val="1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9-E41F-4983-9C38-079E8B241627}"/>
                </c:ext>
              </c:extLst>
            </c:dLbl>
            <c:dLbl>
              <c:idx val="1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A-E41F-4983-9C38-079E8B241627}"/>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Sheet1!$E$2:$E$15</c:f>
              <c:numCache>
                <c:formatCode>General</c:formatCode>
                <c:ptCount val="14"/>
                <c:pt idx="0">
                  <c:v>337.68</c:v>
                </c:pt>
                <c:pt idx="1">
                  <c:v>371.22</c:v>
                </c:pt>
                <c:pt idx="2">
                  <c:v>414.28</c:v>
                </c:pt>
                <c:pt idx="3">
                  <c:v>450.92</c:v>
                </c:pt>
                <c:pt idx="4">
                  <c:v>320.68</c:v>
                </c:pt>
                <c:pt idx="5">
                  <c:v>447.05</c:v>
                </c:pt>
                <c:pt idx="6">
                  <c:v>482.48</c:v>
                </c:pt>
                <c:pt idx="7">
                  <c:v>476.47</c:v>
                </c:pt>
                <c:pt idx="8">
                  <c:v>422.29</c:v>
                </c:pt>
                <c:pt idx="9">
                  <c:v>409.14</c:v>
                </c:pt>
                <c:pt idx="10">
                  <c:v>369.79</c:v>
                </c:pt>
                <c:pt idx="11">
                  <c:v>388.9</c:v>
                </c:pt>
                <c:pt idx="12">
                  <c:v>417.14</c:v>
                </c:pt>
                <c:pt idx="13">
                  <c:v>445.31</c:v>
                </c:pt>
              </c:numCache>
            </c:numRef>
          </c:val>
          <c:smooth val="0"/>
          <c:extLst>
            <c:ext xmlns:c16="http://schemas.microsoft.com/office/drawing/2014/chart" uri="{C3380CC4-5D6E-409C-BE32-E72D297353CC}">
              <c16:uniqueId val="{0000003B-E41F-4983-9C38-079E8B241627}"/>
            </c:ext>
          </c:extLst>
        </c:ser>
        <c:ser>
          <c:idx val="4"/>
          <c:order val="4"/>
          <c:tx>
            <c:strRef>
              <c:f>Sheet1!$F$1</c:f>
              <c:strCache>
                <c:ptCount val="1"/>
                <c:pt idx="0">
                  <c:v>Other selected Asia</c:v>
                </c:pt>
              </c:strCache>
            </c:strRef>
          </c:tx>
          <c:spPr>
            <a:ln>
              <a:solidFill>
                <a:srgbClr val="87BC24"/>
              </a:solidFill>
            </a:ln>
          </c:spPr>
          <c:marker>
            <c:symbol val="circle"/>
            <c:size val="5"/>
            <c:spPr>
              <a:solidFill>
                <a:srgbClr val="87BC24"/>
              </a:solidFill>
              <a:ln>
                <a:solidFill>
                  <a:srgbClr val="87BC24"/>
                </a:solidFill>
              </a:ln>
            </c:spPr>
          </c:marker>
          <c:dLbls>
            <c:dLbl>
              <c:idx val="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C-E41F-4983-9C38-079E8B241627}"/>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D-E41F-4983-9C38-079E8B241627}"/>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E-E41F-4983-9C38-079E8B241627}"/>
                </c:ext>
              </c:extLst>
            </c:dLbl>
            <c:dLbl>
              <c:idx val="3"/>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F-E41F-4983-9C38-079E8B241627}"/>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0-E41F-4983-9C38-079E8B241627}"/>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1-E41F-4983-9C38-079E8B241627}"/>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2-E41F-4983-9C38-079E8B241627}"/>
                </c:ext>
              </c:extLst>
            </c:dLbl>
            <c:dLbl>
              <c:idx val="7"/>
              <c:tx>
                <c:rich>
                  <a:bodyPr/>
                  <a:lstStyle/>
                  <a:p>
                    <a:pPr>
                      <a:defRPr/>
                    </a:pPr>
                    <a:endParaRPr lang="es-MX"/>
                  </a:p>
                </c:rich>
              </c:tx>
              <c:numFmt formatCode="#,##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3-E41F-4983-9C38-079E8B241627}"/>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4-E41F-4983-9C38-079E8B241627}"/>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5-E41F-4983-9C38-079E8B241627}"/>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6-E41F-4983-9C38-079E8B241627}"/>
                </c:ext>
              </c:extLst>
            </c:dLbl>
            <c:dLbl>
              <c:idx val="1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7-E41F-4983-9C38-079E8B241627}"/>
                </c:ext>
              </c:extLst>
            </c:dLbl>
            <c:dLbl>
              <c:idx val="1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8-E41F-4983-9C38-079E8B241627}"/>
                </c:ext>
              </c:extLst>
            </c:dLbl>
            <c:dLbl>
              <c:idx val="1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9-E41F-4983-9C38-079E8B241627}"/>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Sheet1!$F$2:$F$15</c:f>
              <c:numCache>
                <c:formatCode>General</c:formatCode>
                <c:ptCount val="14"/>
                <c:pt idx="0">
                  <c:v>337.99</c:v>
                </c:pt>
                <c:pt idx="1">
                  <c:v>393.59</c:v>
                </c:pt>
                <c:pt idx="2">
                  <c:v>460.41</c:v>
                </c:pt>
                <c:pt idx="3">
                  <c:v>521.29999999999995</c:v>
                </c:pt>
                <c:pt idx="4">
                  <c:v>447.14</c:v>
                </c:pt>
                <c:pt idx="5">
                  <c:v>587.74</c:v>
                </c:pt>
                <c:pt idx="6">
                  <c:v>700.31</c:v>
                </c:pt>
                <c:pt idx="7">
                  <c:v>712</c:v>
                </c:pt>
                <c:pt idx="8">
                  <c:v>729.76</c:v>
                </c:pt>
                <c:pt idx="9">
                  <c:v>745.44</c:v>
                </c:pt>
                <c:pt idx="10">
                  <c:v>691.82</c:v>
                </c:pt>
                <c:pt idx="11">
                  <c:v>668.75</c:v>
                </c:pt>
                <c:pt idx="12">
                  <c:v>743.39</c:v>
                </c:pt>
                <c:pt idx="13">
                  <c:v>785.26</c:v>
                </c:pt>
              </c:numCache>
            </c:numRef>
          </c:val>
          <c:smooth val="0"/>
          <c:extLst>
            <c:ext xmlns:c16="http://schemas.microsoft.com/office/drawing/2014/chart" uri="{C3380CC4-5D6E-409C-BE32-E72D297353CC}">
              <c16:uniqueId val="{0000004A-E41F-4983-9C38-079E8B241627}"/>
            </c:ext>
          </c:extLst>
        </c:ser>
        <c:ser>
          <c:idx val="5"/>
          <c:order val="5"/>
          <c:tx>
            <c:strRef>
              <c:f>Sheet1!$G$1</c:f>
              <c:strCache>
                <c:ptCount val="1"/>
                <c:pt idx="0">
                  <c:v>Rest of the World</c:v>
                </c:pt>
              </c:strCache>
            </c:strRef>
          </c:tx>
          <c:spPr>
            <a:ln>
              <a:solidFill>
                <a:srgbClr val="EBB523"/>
              </a:solidFill>
            </a:ln>
          </c:spPr>
          <c:marker>
            <c:symbol val="circle"/>
            <c:size val="5"/>
            <c:spPr>
              <a:solidFill>
                <a:srgbClr val="EBB523"/>
              </a:solidFill>
              <a:ln>
                <a:solidFill>
                  <a:srgbClr val="EBB523"/>
                </a:solidFill>
              </a:ln>
            </c:spPr>
          </c:marker>
          <c:dLbls>
            <c:dLbl>
              <c:idx val="0"/>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B-E41F-4983-9C38-079E8B241627}"/>
                </c:ext>
              </c:extLst>
            </c:dLbl>
            <c:dLbl>
              <c:idx val="1"/>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C-E41F-4983-9C38-079E8B241627}"/>
                </c:ext>
              </c:extLst>
            </c:dLbl>
            <c:dLbl>
              <c:idx val="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D-E41F-4983-9C38-079E8B241627}"/>
                </c:ext>
              </c:extLst>
            </c:dLbl>
            <c:dLbl>
              <c:idx val="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E-E41F-4983-9C38-079E8B241627}"/>
                </c:ext>
              </c:extLst>
            </c:dLbl>
            <c:dLbl>
              <c:idx val="4"/>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F-E41F-4983-9C38-079E8B241627}"/>
                </c:ext>
              </c:extLst>
            </c:dLbl>
            <c:dLbl>
              <c:idx val="5"/>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0-E41F-4983-9C38-079E8B241627}"/>
                </c:ext>
              </c:extLst>
            </c:dLbl>
            <c:dLbl>
              <c:idx val="6"/>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1-E41F-4983-9C38-079E8B241627}"/>
                </c:ext>
              </c:extLst>
            </c:dLbl>
            <c:dLbl>
              <c:idx val="7"/>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2-E41F-4983-9C38-079E8B241627}"/>
                </c:ext>
              </c:extLst>
            </c:dLbl>
            <c:dLbl>
              <c:idx val="8"/>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3-E41F-4983-9C38-079E8B241627}"/>
                </c:ext>
              </c:extLst>
            </c:dLbl>
            <c:dLbl>
              <c:idx val="9"/>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4-E41F-4983-9C38-079E8B241627}"/>
                </c:ext>
              </c:extLst>
            </c:dLbl>
            <c:dLbl>
              <c:idx val="10"/>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5-E41F-4983-9C38-079E8B241627}"/>
                </c:ext>
              </c:extLst>
            </c:dLbl>
            <c:dLbl>
              <c:idx val="11"/>
              <c:tx>
                <c:rich>
                  <a:bodyPr/>
                  <a:lstStyle/>
                  <a:p>
                    <a:pPr>
                      <a:defRPr/>
                    </a:pPr>
                    <a:endParaRPr lang="es-MX"/>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6-E41F-4983-9C38-079E8B241627}"/>
                </c:ext>
              </c:extLst>
            </c:dLbl>
            <c:dLbl>
              <c:idx val="12"/>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7-E41F-4983-9C38-079E8B241627}"/>
                </c:ext>
              </c:extLst>
            </c:dLbl>
            <c:dLbl>
              <c:idx val="13"/>
              <c:tx>
                <c:rich>
                  <a:bodyPr/>
                  <a:lstStyle/>
                  <a:p>
                    <a:pPr>
                      <a:defRPr/>
                    </a:pPr>
                    <a:endParaRPr lang="es-MX"/>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8-E41F-4983-9C38-079E8B241627}"/>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Sheet1!$G$2:$G$15</c:f>
              <c:numCache>
                <c:formatCode>General</c:formatCode>
                <c:ptCount val="14"/>
                <c:pt idx="0">
                  <c:v>422.9</c:v>
                </c:pt>
                <c:pt idx="1">
                  <c:v>474.65</c:v>
                </c:pt>
                <c:pt idx="2">
                  <c:v>544.02</c:v>
                </c:pt>
                <c:pt idx="3">
                  <c:v>608.54</c:v>
                </c:pt>
                <c:pt idx="4">
                  <c:v>459.83</c:v>
                </c:pt>
                <c:pt idx="5">
                  <c:v>567.57000000000005</c:v>
                </c:pt>
                <c:pt idx="6">
                  <c:v>675.32</c:v>
                </c:pt>
                <c:pt idx="7">
                  <c:v>729.62</c:v>
                </c:pt>
                <c:pt idx="8">
                  <c:v>745.07</c:v>
                </c:pt>
                <c:pt idx="9">
                  <c:v>754.36</c:v>
                </c:pt>
                <c:pt idx="10">
                  <c:v>690.96</c:v>
                </c:pt>
                <c:pt idx="11">
                  <c:v>672.4</c:v>
                </c:pt>
                <c:pt idx="12">
                  <c:v>747.41</c:v>
                </c:pt>
                <c:pt idx="13">
                  <c:v>774.02</c:v>
                </c:pt>
              </c:numCache>
            </c:numRef>
          </c:val>
          <c:smooth val="0"/>
          <c:extLst>
            <c:ext xmlns:c16="http://schemas.microsoft.com/office/drawing/2014/chart" uri="{C3380CC4-5D6E-409C-BE32-E72D297353CC}">
              <c16:uniqueId val="{00000059-E41F-4983-9C38-079E8B241627}"/>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Exports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s-MX"/>
        </a:p>
      </c:txPr>
    </c:legend>
    <c:plotVisOnly val="1"/>
    <c:dispBlanksAs val="zero"/>
    <c:showDLblsOverMax val="1"/>
  </c:chart>
  <c:txPr>
    <a:bodyPr/>
    <a:lstStyle/>
    <a:p>
      <a:pPr>
        <a:defRPr sz="1800" smtId="4294967295"/>
      </a:pPr>
      <a:endParaRPr lang="es-MX"/>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90D3-4297-9183-1850E3F11E68}"/>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90D3-4297-9183-1850E3F11E68}"/>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90D3-4297-9183-1850E3F11E68}"/>
                </c:ext>
              </c:extLst>
            </c:dLbl>
            <c:dLbl>
              <c:idx val="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90D3-4297-9183-1850E3F11E68}"/>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90D3-4297-9183-1850E3F11E68}"/>
                </c:ext>
              </c:extLst>
            </c:dLbl>
            <c:dLbl>
              <c:idx val="5"/>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90D3-4297-9183-1850E3F11E68}"/>
                </c:ext>
              </c:extLst>
            </c:dLbl>
            <c:dLbl>
              <c:idx val="6"/>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90D3-4297-9183-1850E3F11E68}"/>
                </c:ext>
              </c:extLst>
            </c:dLbl>
            <c:dLbl>
              <c:idx val="7"/>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90D3-4297-9183-1850E3F11E68}"/>
                </c:ext>
              </c:extLst>
            </c:dLbl>
            <c:dLbl>
              <c:idx val="8"/>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90D3-4297-9183-1850E3F11E68}"/>
                </c:ext>
              </c:extLst>
            </c:dLbl>
            <c:dLbl>
              <c:idx val="9"/>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90D3-4297-9183-1850E3F11E68}"/>
                </c:ext>
              </c:extLst>
            </c:dLbl>
            <c:dLbl>
              <c:idx val="1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90D3-4297-9183-1850E3F11E68}"/>
                </c:ext>
              </c:extLst>
            </c:dLbl>
            <c:dLbl>
              <c:idx val="1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90D3-4297-9183-1850E3F11E68}"/>
                </c:ext>
              </c:extLst>
            </c:dLbl>
            <c:dLbl>
              <c:idx val="1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90D3-4297-9183-1850E3F11E68}"/>
                </c:ext>
              </c:extLst>
            </c:dLbl>
            <c:dLbl>
              <c:idx val="1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90D3-4297-9183-1850E3F11E68}"/>
                </c:ext>
              </c:extLst>
            </c:dLbl>
            <c:dLbl>
              <c:idx val="1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90D3-4297-9183-1850E3F11E68}"/>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Sheet1!$A$2:$A$16</c:f>
              <c:strCache>
                <c:ptCount val="15"/>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pt idx="14">
                  <c:v>2026</c:v>
                </c:pt>
              </c:strCache>
            </c:strRef>
          </c:cat>
          <c:val>
            <c:numRef>
              <c:f>Sheet1!$B$2:$B$16</c:f>
              <c:numCache>
                <c:formatCode>General</c:formatCode>
                <c:ptCount val="15"/>
                <c:pt idx="0">
                  <c:v>137</c:v>
                </c:pt>
                <c:pt idx="1">
                  <c:v>139</c:v>
                </c:pt>
                <c:pt idx="2">
                  <c:v>145</c:v>
                </c:pt>
                <c:pt idx="3">
                  <c:v>149</c:v>
                </c:pt>
                <c:pt idx="4">
                  <c:v>160</c:v>
                </c:pt>
                <c:pt idx="5">
                  <c:v>169</c:v>
                </c:pt>
                <c:pt idx="6">
                  <c:v>182</c:v>
                </c:pt>
                <c:pt idx="7">
                  <c:v>190</c:v>
                </c:pt>
                <c:pt idx="8">
                  <c:v>198</c:v>
                </c:pt>
                <c:pt idx="9">
                  <c:v>212</c:v>
                </c:pt>
                <c:pt idx="10">
                  <c:v>226</c:v>
                </c:pt>
                <c:pt idx="11">
                  <c:v>237</c:v>
                </c:pt>
                <c:pt idx="12">
                  <c:v>239</c:v>
                </c:pt>
                <c:pt idx="13">
                  <c:v>248</c:v>
                </c:pt>
                <c:pt idx="14">
                  <c:v>254</c:v>
                </c:pt>
              </c:numCache>
            </c:numRef>
          </c:val>
          <c:extLst>
            <c:ext xmlns:c16="http://schemas.microsoft.com/office/drawing/2014/chart" uri="{C3380CC4-5D6E-409C-BE32-E72D297353CC}">
              <c16:uniqueId val="{0000000F-90D3-4297-9183-1850E3F11E68}"/>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R&amp;D spending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9F52-4414-B307-6BE7EC4552E4}"/>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9F52-4414-B307-6BE7EC4552E4}"/>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9F52-4414-B307-6BE7EC4552E4}"/>
                </c:ext>
              </c:extLst>
            </c:dLbl>
            <c:dLbl>
              <c:idx val="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9F52-4414-B307-6BE7EC4552E4}"/>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9F52-4414-B307-6BE7EC4552E4}"/>
                </c:ext>
              </c:extLst>
            </c:dLbl>
            <c:dLbl>
              <c:idx val="5"/>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9F52-4414-B307-6BE7EC4552E4}"/>
                </c:ext>
              </c:extLst>
            </c:dLbl>
            <c:dLbl>
              <c:idx val="6"/>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9F52-4414-B307-6BE7EC4552E4}"/>
                </c:ext>
              </c:extLst>
            </c:dLbl>
            <c:dLbl>
              <c:idx val="7"/>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9F52-4414-B307-6BE7EC4552E4}"/>
                </c:ext>
              </c:extLst>
            </c:dLbl>
            <c:dLbl>
              <c:idx val="8"/>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9F52-4414-B307-6BE7EC4552E4}"/>
                </c:ext>
              </c:extLst>
            </c:dLbl>
            <c:dLbl>
              <c:idx val="9"/>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9F52-4414-B307-6BE7EC4552E4}"/>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United States</c:v>
                </c:pt>
                <c:pt idx="1">
                  <c:v>Rest of Europe</c:v>
                </c:pt>
                <c:pt idx="2">
                  <c:v>Rest of Asia Pacific</c:v>
                </c:pt>
                <c:pt idx="3">
                  <c:v>China</c:v>
                </c:pt>
                <c:pt idx="4">
                  <c:v>United Kingdom</c:v>
                </c:pt>
                <c:pt idx="5">
                  <c:v>Canada</c:v>
                </c:pt>
                <c:pt idx="6">
                  <c:v>Japan</c:v>
                </c:pt>
                <c:pt idx="7">
                  <c:v>France</c:v>
                </c:pt>
                <c:pt idx="8">
                  <c:v>Germany</c:v>
                </c:pt>
                <c:pt idx="9">
                  <c:v>Latin America and Africa</c:v>
                </c:pt>
              </c:strCache>
            </c:strRef>
          </c:cat>
          <c:val>
            <c:numRef>
              <c:f>Sheet1!$B$2:$B$11</c:f>
              <c:numCache>
                <c:formatCode>General</c:formatCode>
                <c:ptCount val="10"/>
                <c:pt idx="0">
                  <c:v>0.46</c:v>
                </c:pt>
                <c:pt idx="1">
                  <c:v>0.14000000000000001</c:v>
                </c:pt>
                <c:pt idx="2">
                  <c:v>0.13</c:v>
                </c:pt>
                <c:pt idx="3">
                  <c:v>0.09</c:v>
                </c:pt>
                <c:pt idx="4">
                  <c:v>0.05</c:v>
                </c:pt>
                <c:pt idx="5">
                  <c:v>0.04</c:v>
                </c:pt>
                <c:pt idx="6">
                  <c:v>0.03</c:v>
                </c:pt>
                <c:pt idx="7">
                  <c:v>0.03</c:v>
                </c:pt>
                <c:pt idx="8">
                  <c:v>0.02</c:v>
                </c:pt>
                <c:pt idx="9">
                  <c:v>0.01</c:v>
                </c:pt>
              </c:numCache>
            </c:numRef>
          </c:val>
          <c:extLst>
            <c:ext xmlns:c16="http://schemas.microsoft.com/office/drawing/2014/chart" uri="{C3380CC4-5D6E-409C-BE32-E72D297353CC}">
              <c16:uniqueId val="{0000000A-9F52-4414-B307-6BE7EC4552E4}"/>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one"/>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Research and development spending</c:v>
                </c:pt>
              </c:strCache>
            </c:strRef>
          </c:tx>
          <c:spPr>
            <a:solidFill>
              <a:srgbClr val="0F283E"/>
            </a:solidFill>
            <a:ln>
              <a:solidFill>
                <a:srgbClr val="0F283E"/>
              </a:solidFill>
            </a:ln>
          </c:spPr>
          <c:invertIfNegative val="0"/>
          <c:dLbls>
            <c:dLbl>
              <c:idx val="0"/>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A85C-4DF2-A8E0-F945192231F0}"/>
                </c:ext>
              </c:extLst>
            </c:dLbl>
            <c:dLbl>
              <c:idx val="1"/>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A85C-4DF2-A8E0-F945192231F0}"/>
                </c:ext>
              </c:extLst>
            </c:dLbl>
            <c:dLbl>
              <c:idx val="2"/>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A85C-4DF2-A8E0-F945192231F0}"/>
                </c:ext>
              </c:extLst>
            </c:dLbl>
            <c:dLbl>
              <c:idx val="3"/>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A85C-4DF2-A8E0-F945192231F0}"/>
                </c:ext>
              </c:extLst>
            </c:dLbl>
            <c:dLbl>
              <c:idx val="4"/>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A85C-4DF2-A8E0-F945192231F0}"/>
                </c:ext>
              </c:extLst>
            </c:dLbl>
            <c:dLbl>
              <c:idx val="5"/>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A85C-4DF2-A8E0-F945192231F0}"/>
                </c:ext>
              </c:extLst>
            </c:dLbl>
            <c:dLbl>
              <c:idx val="6"/>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A85C-4DF2-A8E0-F945192231F0}"/>
                </c:ext>
              </c:extLst>
            </c:dLbl>
            <c:dLbl>
              <c:idx val="7"/>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A85C-4DF2-A8E0-F945192231F0}"/>
                </c:ext>
              </c:extLst>
            </c:dLbl>
            <c:dLbl>
              <c:idx val="8"/>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A85C-4DF2-A8E0-F945192231F0}"/>
                </c:ext>
              </c:extLst>
            </c:dLbl>
            <c:dLbl>
              <c:idx val="9"/>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A85C-4DF2-A8E0-F945192231F0}"/>
                </c:ext>
              </c:extLst>
            </c:dLbl>
            <c:dLbl>
              <c:idx val="10"/>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A85C-4DF2-A8E0-F945192231F0}"/>
                </c:ext>
              </c:extLst>
            </c:dLbl>
            <c:dLbl>
              <c:idx val="11"/>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A85C-4DF2-A8E0-F945192231F0}"/>
                </c:ext>
              </c:extLst>
            </c:dLbl>
            <c:dLbl>
              <c:idx val="12"/>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A85C-4DF2-A8E0-F945192231F0}"/>
                </c:ext>
              </c:extLst>
            </c:dLbl>
            <c:dLbl>
              <c:idx val="13"/>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A85C-4DF2-A8E0-F945192231F0}"/>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Sheet1!$A$2:$A$15</c:f>
              <c:strCache>
                <c:ptCount val="14"/>
                <c:pt idx="0">
                  <c:v>Roche (Switzerland)</c:v>
                </c:pt>
                <c:pt idx="1">
                  <c:v>Novartis (Switzerland)</c:v>
                </c:pt>
                <c:pt idx="2">
                  <c:v>AbbVie (U.S.)</c:v>
                </c:pt>
                <c:pt idx="3">
                  <c:v>Johnson &amp; Johnson (U.S)</c:v>
                </c:pt>
                <c:pt idx="4">
                  <c:v>Bristol Myers Squibb (U.S.)</c:v>
                </c:pt>
                <c:pt idx="5">
                  <c:v>Merck &amp; Co. (U.S.)</c:v>
                </c:pt>
                <c:pt idx="6">
                  <c:v>Sanofi (France)</c:v>
                </c:pt>
                <c:pt idx="7">
                  <c:v>Pfizer (U.S.)</c:v>
                </c:pt>
                <c:pt idx="8">
                  <c:v>GlaxoSmithKline (UK)</c:v>
                </c:pt>
                <c:pt idx="9">
                  <c:v>Takeda (Japan)</c:v>
                </c:pt>
                <c:pt idx="10">
                  <c:v>AstraZeneca (UK)</c:v>
                </c:pt>
                <c:pt idx="11">
                  <c:v>Amgen (U.S.)</c:v>
                </c:pt>
                <c:pt idx="12">
                  <c:v>Gilead Sciences (U.S.)</c:v>
                </c:pt>
                <c:pt idx="13">
                  <c:v>Eli Lilly (U.S.)</c:v>
                </c:pt>
              </c:strCache>
            </c:strRef>
          </c:cat>
          <c:val>
            <c:numRef>
              <c:f>Sheet1!$B$2:$B$15</c:f>
              <c:numCache>
                <c:formatCode>General</c:formatCode>
                <c:ptCount val="14"/>
                <c:pt idx="0">
                  <c:v>11.3</c:v>
                </c:pt>
                <c:pt idx="1">
                  <c:v>8.48</c:v>
                </c:pt>
                <c:pt idx="2">
                  <c:v>5.83</c:v>
                </c:pt>
                <c:pt idx="3">
                  <c:v>9.56</c:v>
                </c:pt>
                <c:pt idx="4">
                  <c:v>9.24</c:v>
                </c:pt>
                <c:pt idx="5">
                  <c:v>9.23</c:v>
                </c:pt>
                <c:pt idx="6">
                  <c:v>5.89</c:v>
                </c:pt>
                <c:pt idx="7">
                  <c:v>8.8800000000000008</c:v>
                </c:pt>
                <c:pt idx="8">
                  <c:v>5.91</c:v>
                </c:pt>
                <c:pt idx="9">
                  <c:v>4.3899999999999997</c:v>
                </c:pt>
                <c:pt idx="10">
                  <c:v>5.87</c:v>
                </c:pt>
                <c:pt idx="11">
                  <c:v>4.09</c:v>
                </c:pt>
                <c:pt idx="12">
                  <c:v>4.8600000000000003</c:v>
                </c:pt>
                <c:pt idx="13">
                  <c:v>6.09</c:v>
                </c:pt>
              </c:numCache>
            </c:numRef>
          </c:val>
          <c:extLst>
            <c:ext xmlns:c16="http://schemas.microsoft.com/office/drawing/2014/chart" uri="{C3380CC4-5D6E-409C-BE32-E72D297353CC}">
              <c16:uniqueId val="{0000000E-A85C-4DF2-A8E0-F945192231F0}"/>
            </c:ext>
          </c:extLst>
        </c:ser>
        <c:ser>
          <c:idx val="1"/>
          <c:order val="1"/>
          <c:tx>
            <c:strRef>
              <c:f>Sheet1!$C$1</c:f>
              <c:strCache>
                <c:ptCount val="1"/>
                <c:pt idx="0">
                  <c:v>Prescription sales</c:v>
                </c:pt>
              </c:strCache>
            </c:strRef>
          </c:tx>
          <c:spPr>
            <a:solidFill>
              <a:srgbClr val="2875DD"/>
            </a:solidFill>
            <a:ln>
              <a:solidFill>
                <a:srgbClr val="2875DD"/>
              </a:solidFill>
            </a:ln>
          </c:spPr>
          <c:invertIfNegative val="0"/>
          <c:dLbls>
            <c:dLbl>
              <c:idx val="0"/>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F-A85C-4DF2-A8E0-F945192231F0}"/>
                </c:ext>
              </c:extLst>
            </c:dLbl>
            <c:dLbl>
              <c:idx val="1"/>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0-A85C-4DF2-A8E0-F945192231F0}"/>
                </c:ext>
              </c:extLst>
            </c:dLbl>
            <c:dLbl>
              <c:idx val="2"/>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1-A85C-4DF2-A8E0-F945192231F0}"/>
                </c:ext>
              </c:extLst>
            </c:dLbl>
            <c:dLbl>
              <c:idx val="3"/>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2-A85C-4DF2-A8E0-F945192231F0}"/>
                </c:ext>
              </c:extLst>
            </c:dLbl>
            <c:dLbl>
              <c:idx val="4"/>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3-A85C-4DF2-A8E0-F945192231F0}"/>
                </c:ext>
              </c:extLst>
            </c:dLbl>
            <c:dLbl>
              <c:idx val="5"/>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4-A85C-4DF2-A8E0-F945192231F0}"/>
                </c:ext>
              </c:extLst>
            </c:dLbl>
            <c:dLbl>
              <c:idx val="6"/>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5-A85C-4DF2-A8E0-F945192231F0}"/>
                </c:ext>
              </c:extLst>
            </c:dLbl>
            <c:dLbl>
              <c:idx val="7"/>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6-A85C-4DF2-A8E0-F945192231F0}"/>
                </c:ext>
              </c:extLst>
            </c:dLbl>
            <c:dLbl>
              <c:idx val="8"/>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7-A85C-4DF2-A8E0-F945192231F0}"/>
                </c:ext>
              </c:extLst>
            </c:dLbl>
            <c:dLbl>
              <c:idx val="9"/>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8-A85C-4DF2-A8E0-F945192231F0}"/>
                </c:ext>
              </c:extLst>
            </c:dLbl>
            <c:dLbl>
              <c:idx val="10"/>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9-A85C-4DF2-A8E0-F945192231F0}"/>
                </c:ext>
              </c:extLst>
            </c:dLbl>
            <c:dLbl>
              <c:idx val="11"/>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A-A85C-4DF2-A8E0-F945192231F0}"/>
                </c:ext>
              </c:extLst>
            </c:dLbl>
            <c:dLbl>
              <c:idx val="12"/>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B-A85C-4DF2-A8E0-F945192231F0}"/>
                </c:ext>
              </c:extLst>
            </c:dLbl>
            <c:dLbl>
              <c:idx val="13"/>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C-A85C-4DF2-A8E0-F945192231F0}"/>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Sheet1!$A$2:$A$15</c:f>
              <c:strCache>
                <c:ptCount val="14"/>
                <c:pt idx="0">
                  <c:v>Roche (Switzerland)</c:v>
                </c:pt>
                <c:pt idx="1">
                  <c:v>Novartis (Switzerland)</c:v>
                </c:pt>
                <c:pt idx="2">
                  <c:v>AbbVie (U.S.)</c:v>
                </c:pt>
                <c:pt idx="3">
                  <c:v>Johnson &amp; Johnson (U.S)</c:v>
                </c:pt>
                <c:pt idx="4">
                  <c:v>Bristol Myers Squibb (U.S.)</c:v>
                </c:pt>
                <c:pt idx="5">
                  <c:v>Merck &amp; Co. (U.S.)</c:v>
                </c:pt>
                <c:pt idx="6">
                  <c:v>Sanofi (France)</c:v>
                </c:pt>
                <c:pt idx="7">
                  <c:v>Pfizer (U.S.)</c:v>
                </c:pt>
                <c:pt idx="8">
                  <c:v>GlaxoSmithKline (UK)</c:v>
                </c:pt>
                <c:pt idx="9">
                  <c:v>Takeda (Japan)</c:v>
                </c:pt>
                <c:pt idx="10">
                  <c:v>AstraZeneca (UK)</c:v>
                </c:pt>
                <c:pt idx="11">
                  <c:v>Amgen (U.S.)</c:v>
                </c:pt>
                <c:pt idx="12">
                  <c:v>Gilead Sciences (U.S.)</c:v>
                </c:pt>
                <c:pt idx="13">
                  <c:v>Eli Lilly (U.S.)</c:v>
                </c:pt>
              </c:strCache>
            </c:strRef>
          </c:cat>
          <c:val>
            <c:numRef>
              <c:f>Sheet1!$C$2:$C$15</c:f>
              <c:numCache>
                <c:formatCode>General</c:formatCode>
                <c:ptCount val="14"/>
                <c:pt idx="0">
                  <c:v>47.49</c:v>
                </c:pt>
                <c:pt idx="1">
                  <c:v>47.2</c:v>
                </c:pt>
                <c:pt idx="2">
                  <c:v>44.34</c:v>
                </c:pt>
                <c:pt idx="3">
                  <c:v>43.15</c:v>
                </c:pt>
                <c:pt idx="4">
                  <c:v>41.9</c:v>
                </c:pt>
                <c:pt idx="5">
                  <c:v>41.44</c:v>
                </c:pt>
                <c:pt idx="6">
                  <c:v>35.799999999999997</c:v>
                </c:pt>
                <c:pt idx="7">
                  <c:v>35.61</c:v>
                </c:pt>
                <c:pt idx="8">
                  <c:v>30.59</c:v>
                </c:pt>
                <c:pt idx="9">
                  <c:v>27.9</c:v>
                </c:pt>
                <c:pt idx="10">
                  <c:v>25.52</c:v>
                </c:pt>
                <c:pt idx="11">
                  <c:v>24.1</c:v>
                </c:pt>
                <c:pt idx="12">
                  <c:v>23.81</c:v>
                </c:pt>
                <c:pt idx="13">
                  <c:v>22.65</c:v>
                </c:pt>
              </c:numCache>
            </c:numRef>
          </c:val>
          <c:extLst>
            <c:ext xmlns:c16="http://schemas.microsoft.com/office/drawing/2014/chart" uri="{C3380CC4-5D6E-409C-BE32-E72D297353CC}">
              <c16:uniqueId val="{0000001D-A85C-4DF2-A8E0-F945192231F0}"/>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s-MX"/>
        </a:p>
      </c:txPr>
    </c:legend>
    <c:plotVisOnly val="1"/>
    <c:dispBlanksAs val="zero"/>
    <c:showDLblsOverMax val="1"/>
  </c:chart>
  <c:txPr>
    <a:bodyPr/>
    <a:lstStyle/>
    <a:p>
      <a:pPr>
        <a:defRPr sz="1800" smtId="4294967295"/>
      </a:pPr>
      <a:endParaRPr lang="es-MX"/>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2020</c:v>
                </c:pt>
              </c:strCache>
            </c:strRef>
          </c:tx>
          <c:spPr>
            <a:solidFill>
              <a:srgbClr val="2875DD"/>
            </a:solidFill>
            <a:ln>
              <a:solidFill>
                <a:srgbClr val="2875DD"/>
              </a:solidFill>
            </a:ln>
          </c:spPr>
          <c:invertIfNegative val="0"/>
          <c:dLbls>
            <c:dLbl>
              <c:idx val="0"/>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089B-432F-86B7-C09D6055C196}"/>
                </c:ext>
              </c:extLst>
            </c:dLbl>
            <c:dLbl>
              <c:idx val="1"/>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089B-432F-86B7-C09D6055C196}"/>
                </c:ext>
              </c:extLst>
            </c:dLbl>
            <c:dLbl>
              <c:idx val="2"/>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089B-432F-86B7-C09D6055C196}"/>
                </c:ext>
              </c:extLst>
            </c:dLbl>
            <c:dLbl>
              <c:idx val="3"/>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089B-432F-86B7-C09D6055C196}"/>
                </c:ext>
              </c:extLst>
            </c:dLbl>
            <c:dLbl>
              <c:idx val="4"/>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089B-432F-86B7-C09D6055C196}"/>
                </c:ext>
              </c:extLst>
            </c:dLbl>
            <c:dLbl>
              <c:idx val="5"/>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089B-432F-86B7-C09D6055C196}"/>
                </c:ext>
              </c:extLst>
            </c:dLbl>
            <c:dLbl>
              <c:idx val="6"/>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089B-432F-86B7-C09D6055C196}"/>
                </c:ext>
              </c:extLst>
            </c:dLbl>
            <c:dLbl>
              <c:idx val="7"/>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089B-432F-86B7-C09D6055C196}"/>
                </c:ext>
              </c:extLst>
            </c:dLbl>
            <c:dLbl>
              <c:idx val="8"/>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089B-432F-86B7-C09D6055C196}"/>
                </c:ext>
              </c:extLst>
            </c:dLbl>
            <c:dLbl>
              <c:idx val="9"/>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089B-432F-86B7-C09D6055C196}"/>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Roche (Switzerland)**</c:v>
                </c:pt>
                <c:pt idx="1">
                  <c:v>BMS (incl. ex-Celgene, U.S.)</c:v>
                </c:pt>
                <c:pt idx="2">
                  <c:v>AbbVie (U.S.)</c:v>
                </c:pt>
                <c:pt idx="3">
                  <c:v>Gilead Sciences (U.S.)</c:v>
                </c:pt>
                <c:pt idx="4">
                  <c:v>Amgen (U.S.)</c:v>
                </c:pt>
                <c:pt idx="5">
                  <c:v>Biogen (U.S.)</c:v>
                </c:pt>
                <c:pt idx="6">
                  <c:v>Regeneron (U.S.)</c:v>
                </c:pt>
                <c:pt idx="7">
                  <c:v>Novo Nordisk (Denmark)**</c:v>
                </c:pt>
                <c:pt idx="8">
                  <c:v>UCB (Belgium)</c:v>
                </c:pt>
                <c:pt idx="9">
                  <c:v>Vertex (U.S.)</c:v>
                </c:pt>
              </c:strCache>
            </c:strRef>
          </c:cat>
          <c:val>
            <c:numRef>
              <c:f>Sheet1!$B$2:$B$11</c:f>
              <c:numCache>
                <c:formatCode>General</c:formatCode>
                <c:ptCount val="10"/>
                <c:pt idx="0">
                  <c:v>14732</c:v>
                </c:pt>
                <c:pt idx="1">
                  <c:v>11143</c:v>
                </c:pt>
                <c:pt idx="2">
                  <c:v>6557</c:v>
                </c:pt>
                <c:pt idx="3">
                  <c:v>5039</c:v>
                </c:pt>
                <c:pt idx="4">
                  <c:v>4207</c:v>
                </c:pt>
                <c:pt idx="5">
                  <c:v>3991</c:v>
                </c:pt>
                <c:pt idx="6">
                  <c:v>2735</c:v>
                </c:pt>
                <c:pt idx="7">
                  <c:v>2552</c:v>
                </c:pt>
                <c:pt idx="8">
                  <c:v>1790</c:v>
                </c:pt>
                <c:pt idx="9">
                  <c:v>1830</c:v>
                </c:pt>
              </c:numCache>
            </c:numRef>
          </c:val>
          <c:extLst>
            <c:ext xmlns:c16="http://schemas.microsoft.com/office/drawing/2014/chart" uri="{C3380CC4-5D6E-409C-BE32-E72D297353CC}">
              <c16:uniqueId val="{0000000A-089B-432F-86B7-C09D6055C196}"/>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1"/>
            <c:invertIfNegative val="0"/>
            <c:bubble3D val="0"/>
            <c:spPr>
              <a:solidFill>
                <a:srgbClr val="808080"/>
              </a:solidFill>
            </c:spPr>
            <c:extLst>
              <c:ext xmlns:c16="http://schemas.microsoft.com/office/drawing/2014/chart" uri="{C3380CC4-5D6E-409C-BE32-E72D297353CC}">
                <c16:uniqueId val="{00000001-D9B9-4F30-8F9E-948B4BE328AF}"/>
              </c:ext>
            </c:extLst>
          </c:dPt>
          <c:dPt>
            <c:idx val="2"/>
            <c:invertIfNegative val="0"/>
            <c:bubble3D val="0"/>
            <c:spPr>
              <a:solidFill>
                <a:srgbClr val="C0C0C0"/>
              </a:solidFill>
            </c:spPr>
            <c:extLst>
              <c:ext xmlns:c16="http://schemas.microsoft.com/office/drawing/2014/chart" uri="{C3380CC4-5D6E-409C-BE32-E72D297353CC}">
                <c16:uniqueId val="{00000003-D9B9-4F30-8F9E-948B4BE328AF}"/>
              </c:ext>
            </c:extLst>
          </c:dPt>
          <c:dPt>
            <c:idx val="3"/>
            <c:invertIfNegative val="0"/>
            <c:bubble3D val="0"/>
            <c:spPr>
              <a:solidFill>
                <a:srgbClr val="C0C0C0"/>
              </a:solidFill>
            </c:spPr>
            <c:extLst>
              <c:ext xmlns:c16="http://schemas.microsoft.com/office/drawing/2014/chart" uri="{C3380CC4-5D6E-409C-BE32-E72D297353CC}">
                <c16:uniqueId val="{00000005-D9B9-4F30-8F9E-948B4BE328AF}"/>
              </c:ext>
            </c:extLst>
          </c:dPt>
          <c:dPt>
            <c:idx val="4"/>
            <c:invertIfNegative val="0"/>
            <c:bubble3D val="0"/>
            <c:spPr>
              <a:solidFill>
                <a:srgbClr val="C0C0C0"/>
              </a:solidFill>
            </c:spPr>
            <c:extLst>
              <c:ext xmlns:c16="http://schemas.microsoft.com/office/drawing/2014/chart" uri="{C3380CC4-5D6E-409C-BE32-E72D297353CC}">
                <c16:uniqueId val="{00000007-D9B9-4F30-8F9E-948B4BE328AF}"/>
              </c:ext>
            </c:extLst>
          </c:dPt>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D9B9-4F30-8F9E-948B4BE328AF}"/>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D9B9-4F30-8F9E-948B4BE328AF}"/>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D9B9-4F30-8F9E-948B4BE328AF}"/>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D9B9-4F30-8F9E-948B4BE328AF}"/>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D9B9-4F30-8F9E-948B4BE328AF}"/>
                </c:ext>
              </c:extLst>
            </c:dLbl>
            <c:dLbl>
              <c:idx val="5"/>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D9B9-4F30-8F9E-948B4BE328AF}"/>
                </c:ext>
              </c:extLst>
            </c:dLbl>
            <c:dLbl>
              <c:idx val="6"/>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D9B9-4F30-8F9E-948B4BE328AF}"/>
                </c:ext>
              </c:extLst>
            </c:dLbl>
            <c:dLbl>
              <c:idx val="7"/>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D9B9-4F30-8F9E-948B4BE328AF}"/>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Sheet1!$A$2:$A$9</c:f>
              <c:strCache>
                <c:ptCount val="8"/>
                <c:pt idx="0">
                  <c:v>Pre-human/pre-clinical</c:v>
                </c:pt>
                <c:pt idx="1">
                  <c:v>Clinical trials</c:v>
                </c:pt>
                <c:pt idx="2">
                  <c:v>Phase I*</c:v>
                </c:pt>
                <c:pt idx="3">
                  <c:v>Phase II*</c:v>
                </c:pt>
                <c:pt idx="4">
                  <c:v>Phase III*</c:v>
                </c:pt>
                <c:pt idx="5">
                  <c:v>Approval</c:v>
                </c:pt>
                <c:pt idx="6">
                  <c:v>Pharmacovigiliance (Phase IV)</c:v>
                </c:pt>
                <c:pt idx="7">
                  <c:v>Uncategorized</c:v>
                </c:pt>
              </c:strCache>
            </c:strRef>
          </c:cat>
          <c:val>
            <c:numRef>
              <c:f>Sheet1!$B$2:$B$9</c:f>
              <c:numCache>
                <c:formatCode>General</c:formatCode>
                <c:ptCount val="8"/>
                <c:pt idx="0">
                  <c:v>0.157</c:v>
                </c:pt>
                <c:pt idx="1">
                  <c:v>0.47399999999999998</c:v>
                </c:pt>
                <c:pt idx="2">
                  <c:v>8.7999999999999995E-2</c:v>
                </c:pt>
                <c:pt idx="3">
                  <c:v>9.7000000000000003E-2</c:v>
                </c:pt>
                <c:pt idx="4">
                  <c:v>0.28899999999999998</c:v>
                </c:pt>
                <c:pt idx="5">
                  <c:v>4.2999999999999997E-2</c:v>
                </c:pt>
                <c:pt idx="6">
                  <c:v>0.112</c:v>
                </c:pt>
                <c:pt idx="7">
                  <c:v>0.214</c:v>
                </c:pt>
              </c:numCache>
            </c:numRef>
          </c:val>
          <c:extLst>
            <c:ext xmlns:c16="http://schemas.microsoft.com/office/drawing/2014/chart" uri="{C3380CC4-5D6E-409C-BE32-E72D297353CC}">
              <c16:uniqueId val="{0000000C-D9B9-4F30-8F9E-948B4BE328AF}"/>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D7D6-4A7A-9CF3-CA39F754E520}"/>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D7D6-4A7A-9CF3-CA39F754E520}"/>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D7D6-4A7A-9CF3-CA39F754E520}"/>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D7D6-4A7A-9CF3-CA39F754E520}"/>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D7D6-4A7A-9CF3-CA39F754E520}"/>
                </c:ext>
              </c:extLst>
            </c:dLbl>
            <c:dLbl>
              <c:idx val="5"/>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D7D6-4A7A-9CF3-CA39F754E520}"/>
                </c:ext>
              </c:extLst>
            </c:dLbl>
            <c:dLbl>
              <c:idx val="6"/>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D7D6-4A7A-9CF3-CA39F754E520}"/>
                </c:ext>
              </c:extLst>
            </c:dLbl>
            <c:dLbl>
              <c:idx val="7"/>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D7D6-4A7A-9CF3-CA39F754E520}"/>
                </c:ext>
              </c:extLst>
            </c:dLbl>
            <c:dLbl>
              <c:idx val="8"/>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D7D6-4A7A-9CF3-CA39F754E520}"/>
                </c:ext>
              </c:extLst>
            </c:dLbl>
            <c:dLbl>
              <c:idx val="9"/>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D7D6-4A7A-9CF3-CA39F754E520}"/>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Roche</c:v>
                </c:pt>
                <c:pt idx="1">
                  <c:v>Johnson &amp; Johnson</c:v>
                </c:pt>
                <c:pt idx="2">
                  <c:v>Merck &amp; Co</c:v>
                </c:pt>
                <c:pt idx="3">
                  <c:v>Pfizer</c:v>
                </c:pt>
                <c:pt idx="4">
                  <c:v>Novartis</c:v>
                </c:pt>
                <c:pt idx="5">
                  <c:v>Bristol-Myers Squibb</c:v>
                </c:pt>
                <c:pt idx="6">
                  <c:v>AstraZeneca</c:v>
                </c:pt>
                <c:pt idx="7">
                  <c:v>Eli Lilly</c:v>
                </c:pt>
                <c:pt idx="8">
                  <c:v>GlaxoSmithKline</c:v>
                </c:pt>
                <c:pt idx="9">
                  <c:v>AbbVie</c:v>
                </c:pt>
              </c:strCache>
            </c:strRef>
          </c:cat>
          <c:val>
            <c:numRef>
              <c:f>Sheet1!$B$2:$B$11</c:f>
              <c:numCache>
                <c:formatCode>General</c:formatCode>
                <c:ptCount val="10"/>
                <c:pt idx="0">
                  <c:v>14</c:v>
                </c:pt>
                <c:pt idx="1">
                  <c:v>12.2</c:v>
                </c:pt>
                <c:pt idx="2">
                  <c:v>11.4</c:v>
                </c:pt>
                <c:pt idx="3">
                  <c:v>10.5</c:v>
                </c:pt>
                <c:pt idx="4">
                  <c:v>10</c:v>
                </c:pt>
                <c:pt idx="5">
                  <c:v>9</c:v>
                </c:pt>
                <c:pt idx="6">
                  <c:v>8.6</c:v>
                </c:pt>
                <c:pt idx="7">
                  <c:v>8.1</c:v>
                </c:pt>
                <c:pt idx="8">
                  <c:v>7.9</c:v>
                </c:pt>
                <c:pt idx="9">
                  <c:v>7.5</c:v>
                </c:pt>
              </c:numCache>
            </c:numRef>
          </c:val>
          <c:extLst>
            <c:ext xmlns:c16="http://schemas.microsoft.com/office/drawing/2014/chart" uri="{C3380CC4-5D6E-409C-BE32-E72D297353CC}">
              <c16:uniqueId val="{0000000A-D7D6-4A7A-9CF3-CA39F754E520}"/>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9086-4C61-B13E-96AEA05322C0}"/>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9086-4C61-B13E-96AEA05322C0}"/>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9086-4C61-B13E-96AEA05322C0}"/>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9086-4C61-B13E-96AEA05322C0}"/>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9086-4C61-B13E-96AEA05322C0}"/>
                </c:ext>
              </c:extLst>
            </c:dLbl>
            <c:dLbl>
              <c:idx val="5"/>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9086-4C61-B13E-96AEA05322C0}"/>
                </c:ext>
              </c:extLst>
            </c:dLbl>
            <c:dLbl>
              <c:idx val="6"/>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9086-4C61-B13E-96AEA05322C0}"/>
                </c:ext>
              </c:extLst>
            </c:dLbl>
            <c:dLbl>
              <c:idx val="7"/>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9086-4C61-B13E-96AEA05322C0}"/>
                </c:ext>
              </c:extLst>
            </c:dLbl>
            <c:dLbl>
              <c:idx val="8"/>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9086-4C61-B13E-96AEA05322C0}"/>
                </c:ext>
              </c:extLst>
            </c:dLbl>
            <c:dLbl>
              <c:idx val="9"/>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9086-4C61-B13E-96AEA05322C0}"/>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formatCode>General</c:formatCode>
                <c:ptCount val="10"/>
                <c:pt idx="0">
                  <c:v>0.10100000000000001</c:v>
                </c:pt>
                <c:pt idx="1">
                  <c:v>7.5999999999999998E-2</c:v>
                </c:pt>
                <c:pt idx="2">
                  <c:v>7.2999999999999995E-2</c:v>
                </c:pt>
                <c:pt idx="3">
                  <c:v>4.8000000000000001E-2</c:v>
                </c:pt>
                <c:pt idx="4">
                  <c:v>5.5E-2</c:v>
                </c:pt>
                <c:pt idx="5">
                  <c:v>4.2000000000000003E-2</c:v>
                </c:pt>
                <c:pt idx="6">
                  <c:v>3.6999999999999998E-2</c:v>
                </c:pt>
                <c:pt idx="7">
                  <c:v>3.2000000000000001E-2</c:v>
                </c:pt>
                <c:pt idx="8">
                  <c:v>1.9E-2</c:v>
                </c:pt>
                <c:pt idx="9">
                  <c:v>1.7999999999999999E-2</c:v>
                </c:pt>
              </c:numCache>
            </c:numRef>
          </c:val>
          <c:extLst>
            <c:ext xmlns:c16="http://schemas.microsoft.com/office/drawing/2014/chart" uri="{C3380CC4-5D6E-409C-BE32-E72D297353CC}">
              <c16:uniqueId val="{0000000A-9086-4C61-B13E-96AEA05322C0}"/>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s-MX" sz="1000" b="0">
                    <a:solidFill>
                      <a:srgbClr val="0F283E"/>
                    </a:solidFill>
                    <a:latin typeface="Open Sans Light"/>
                  </a:rPr>
                  <a:t>Rate of return</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Canada</c:v>
                </c:pt>
              </c:strCache>
            </c:strRef>
          </c:tx>
          <c:spPr>
            <a:ln>
              <a:solidFill>
                <a:srgbClr val="2875DD"/>
              </a:solidFill>
            </a:ln>
          </c:spPr>
          <c:marker>
            <c:symbol val="circle"/>
            <c:size val="5"/>
            <c:spPr>
              <a:solidFill>
                <a:srgbClr val="2875DD"/>
              </a:solidFill>
              <a:ln>
                <a:solidFill>
                  <a:srgbClr val="2875DD"/>
                </a:solidFill>
              </a:ln>
            </c:spPr>
          </c:marker>
          <c:dLbls>
            <c:dLbl>
              <c:idx val="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0-6E2F-4C98-B001-05E8D91588B5}"/>
                </c:ext>
              </c:extLst>
            </c:dLbl>
            <c:dLbl>
              <c:idx val="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1-6E2F-4C98-B001-05E8D91588B5}"/>
                </c:ext>
              </c:extLst>
            </c:dLbl>
            <c:dLbl>
              <c:idx val="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2-6E2F-4C98-B001-05E8D91588B5}"/>
                </c:ext>
              </c:extLst>
            </c:dLbl>
            <c:dLbl>
              <c:idx val="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3-6E2F-4C98-B001-05E8D91588B5}"/>
                </c:ext>
              </c:extLst>
            </c:dLbl>
            <c:dLbl>
              <c:idx val="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4-6E2F-4C98-B001-05E8D91588B5}"/>
                </c:ext>
              </c:extLst>
            </c:dLbl>
            <c:dLbl>
              <c:idx val="5"/>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5-6E2F-4C98-B001-05E8D91588B5}"/>
                </c:ext>
              </c:extLst>
            </c:dLbl>
            <c:dLbl>
              <c:idx val="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6-6E2F-4C98-B001-05E8D91588B5}"/>
                </c:ext>
              </c:extLst>
            </c:dLbl>
            <c:dLbl>
              <c:idx val="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7-6E2F-4C98-B001-05E8D91588B5}"/>
                </c:ext>
              </c:extLst>
            </c:dLbl>
            <c:dLbl>
              <c:idx val="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8-6E2F-4C98-B001-05E8D91588B5}"/>
                </c:ext>
              </c:extLst>
            </c:dLbl>
            <c:dLbl>
              <c:idx val="9"/>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9-6E2F-4C98-B001-05E8D91588B5}"/>
                </c:ext>
              </c:extLst>
            </c:dLbl>
            <c:dLbl>
              <c:idx val="1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A-6E2F-4C98-B001-05E8D91588B5}"/>
                </c:ext>
              </c:extLst>
            </c:dLbl>
            <c:dLbl>
              <c:idx val="1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B-6E2F-4C98-B001-05E8D91588B5}"/>
                </c:ext>
              </c:extLst>
            </c:dLbl>
            <c:dLbl>
              <c:idx val="1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C-6E2F-4C98-B001-05E8D91588B5}"/>
                </c:ext>
              </c:extLst>
            </c:dLbl>
            <c:dLbl>
              <c:idx val="1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D-6E2F-4C98-B001-05E8D91588B5}"/>
                </c:ext>
              </c:extLst>
            </c:dLbl>
            <c:dLbl>
              <c:idx val="1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E-6E2F-4C98-B001-05E8D91588B5}"/>
                </c:ext>
              </c:extLst>
            </c:dLbl>
            <c:dLbl>
              <c:idx val="1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0F-6E2F-4C98-B001-05E8D91588B5}"/>
                </c:ext>
              </c:extLst>
            </c:dLbl>
            <c:dLbl>
              <c:idx val="1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0-6E2F-4C98-B001-05E8D91588B5}"/>
                </c:ext>
              </c:extLst>
            </c:dLbl>
            <c:dLbl>
              <c:idx val="1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1-6E2F-4C98-B001-05E8D91588B5}"/>
                </c:ext>
              </c:extLst>
            </c:dLbl>
            <c:dLbl>
              <c:idx val="18"/>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2-6E2F-4C98-B001-05E8D91588B5}"/>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Sheet1!$A$2:$A$20</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Sheet1!$B$2:$B$20</c:f>
              <c:numCache>
                <c:formatCode>General</c:formatCode>
                <c:ptCount val="19"/>
                <c:pt idx="0">
                  <c:v>22.16</c:v>
                </c:pt>
                <c:pt idx="1">
                  <c:v>24.53</c:v>
                </c:pt>
                <c:pt idx="2">
                  <c:v>24.65</c:v>
                </c:pt>
                <c:pt idx="3">
                  <c:v>25.05</c:v>
                </c:pt>
                <c:pt idx="4">
                  <c:v>26.21</c:v>
                </c:pt>
                <c:pt idx="5">
                  <c:v>26.7</c:v>
                </c:pt>
                <c:pt idx="6">
                  <c:v>27.01</c:v>
                </c:pt>
                <c:pt idx="7">
                  <c:v>27.01</c:v>
                </c:pt>
                <c:pt idx="8">
                  <c:v>26.59</c:v>
                </c:pt>
                <c:pt idx="9">
                  <c:v>26.67</c:v>
                </c:pt>
                <c:pt idx="10">
                  <c:v>26.17</c:v>
                </c:pt>
                <c:pt idx="11">
                  <c:v>26.43</c:v>
                </c:pt>
                <c:pt idx="12">
                  <c:v>26.68</c:v>
                </c:pt>
                <c:pt idx="13">
                  <c:v>26.27</c:v>
                </c:pt>
                <c:pt idx="14">
                  <c:v>27.16</c:v>
                </c:pt>
                <c:pt idx="15">
                  <c:v>27.01</c:v>
                </c:pt>
                <c:pt idx="16">
                  <c:v>27.85</c:v>
                </c:pt>
                <c:pt idx="17">
                  <c:v>27.74</c:v>
                </c:pt>
                <c:pt idx="18">
                  <c:v>26.5</c:v>
                </c:pt>
              </c:numCache>
            </c:numRef>
          </c:val>
          <c:smooth val="0"/>
          <c:extLst>
            <c:ext xmlns:c16="http://schemas.microsoft.com/office/drawing/2014/chart" uri="{C3380CC4-5D6E-409C-BE32-E72D297353CC}">
              <c16:uniqueId val="{00000013-6E2F-4C98-B001-05E8D91588B5}"/>
            </c:ext>
          </c:extLst>
        </c:ser>
        <c:ser>
          <c:idx val="1"/>
          <c:order val="1"/>
          <c:tx>
            <c:strRef>
              <c:f>Sheet1!$C$1</c:f>
              <c:strCache>
                <c:ptCount val="1"/>
                <c:pt idx="0">
                  <c:v>China</c:v>
                </c:pt>
              </c:strCache>
            </c:strRef>
          </c:tx>
          <c:spPr>
            <a:ln>
              <a:solidFill>
                <a:srgbClr val="0F283E"/>
              </a:solidFill>
            </a:ln>
          </c:spPr>
          <c:marker>
            <c:symbol val="circle"/>
            <c:size val="5"/>
            <c:spPr>
              <a:solidFill>
                <a:srgbClr val="0F283E"/>
              </a:solidFill>
              <a:ln>
                <a:solidFill>
                  <a:srgbClr val="0F283E"/>
                </a:solidFill>
              </a:ln>
            </c:spPr>
          </c:marker>
          <c:dLbls>
            <c:dLbl>
              <c:idx val="0"/>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4-6E2F-4C98-B001-05E8D91588B5}"/>
                </c:ext>
              </c:extLst>
            </c:dLbl>
            <c:dLbl>
              <c:idx val="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5-6E2F-4C98-B001-05E8D91588B5}"/>
                </c:ext>
              </c:extLst>
            </c:dLbl>
            <c:dLbl>
              <c:idx val="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6-6E2F-4C98-B001-05E8D91588B5}"/>
                </c:ext>
              </c:extLst>
            </c:dLbl>
            <c:dLbl>
              <c:idx val="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7-6E2F-4C98-B001-05E8D91588B5}"/>
                </c:ext>
              </c:extLst>
            </c:dLbl>
            <c:dLbl>
              <c:idx val="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8-6E2F-4C98-B001-05E8D91588B5}"/>
                </c:ext>
              </c:extLst>
            </c:dLbl>
            <c:dLbl>
              <c:idx val="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9-6E2F-4C98-B001-05E8D91588B5}"/>
                </c:ext>
              </c:extLst>
            </c:dLbl>
            <c:dLbl>
              <c:idx val="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A-6E2F-4C98-B001-05E8D91588B5}"/>
                </c:ext>
              </c:extLst>
            </c:dLbl>
            <c:dLbl>
              <c:idx val="7"/>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B-6E2F-4C98-B001-05E8D91588B5}"/>
                </c:ext>
              </c:extLst>
            </c:dLbl>
            <c:dLbl>
              <c:idx val="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C-6E2F-4C98-B001-05E8D91588B5}"/>
                </c:ext>
              </c:extLst>
            </c:dLbl>
            <c:dLbl>
              <c:idx val="9"/>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D-6E2F-4C98-B001-05E8D91588B5}"/>
                </c:ext>
              </c:extLst>
            </c:dLbl>
            <c:dLbl>
              <c:idx val="1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E-6E2F-4C98-B001-05E8D91588B5}"/>
                </c:ext>
              </c:extLst>
            </c:dLbl>
            <c:dLbl>
              <c:idx val="1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1F-6E2F-4C98-B001-05E8D91588B5}"/>
                </c:ext>
              </c:extLst>
            </c:dLbl>
            <c:dLbl>
              <c:idx val="1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0-6E2F-4C98-B001-05E8D91588B5}"/>
                </c:ext>
              </c:extLst>
            </c:dLbl>
            <c:dLbl>
              <c:idx val="1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1-6E2F-4C98-B001-05E8D91588B5}"/>
                </c:ext>
              </c:extLst>
            </c:dLbl>
            <c:dLbl>
              <c:idx val="1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2-6E2F-4C98-B001-05E8D91588B5}"/>
                </c:ext>
              </c:extLst>
            </c:dLbl>
            <c:dLbl>
              <c:idx val="1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3-6E2F-4C98-B001-05E8D91588B5}"/>
                </c:ext>
              </c:extLst>
            </c:dLbl>
            <c:dLbl>
              <c:idx val="1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4-6E2F-4C98-B001-05E8D91588B5}"/>
                </c:ext>
              </c:extLst>
            </c:dLbl>
            <c:dLbl>
              <c:idx val="1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5-6E2F-4C98-B001-05E8D91588B5}"/>
                </c:ext>
              </c:extLst>
            </c:dLbl>
            <c:dLbl>
              <c:idx val="1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6-6E2F-4C98-B001-05E8D91588B5}"/>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Sheet1!$A$2:$A$20</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Sheet1!$C$2:$C$20</c:f>
              <c:numCache>
                <c:formatCode>General</c:formatCode>
                <c:ptCount val="19"/>
                <c:pt idx="0">
                  <c:v>39.9</c:v>
                </c:pt>
                <c:pt idx="1">
                  <c:v>45.51</c:v>
                </c:pt>
                <c:pt idx="2">
                  <c:v>55.88</c:v>
                </c:pt>
                <c:pt idx="3">
                  <c:v>65.12</c:v>
                </c:pt>
                <c:pt idx="4">
                  <c:v>77.760000000000005</c:v>
                </c:pt>
                <c:pt idx="5">
                  <c:v>93.24</c:v>
                </c:pt>
                <c:pt idx="6">
                  <c:v>109.98</c:v>
                </c:pt>
                <c:pt idx="7">
                  <c:v>126.1</c:v>
                </c:pt>
                <c:pt idx="8">
                  <c:v>145.54</c:v>
                </c:pt>
                <c:pt idx="9">
                  <c:v>183.32</c:v>
                </c:pt>
                <c:pt idx="10">
                  <c:v>208.78</c:v>
                </c:pt>
                <c:pt idx="11">
                  <c:v>237.61</c:v>
                </c:pt>
                <c:pt idx="12">
                  <c:v>275.27</c:v>
                </c:pt>
                <c:pt idx="13">
                  <c:v>309.95</c:v>
                </c:pt>
                <c:pt idx="14">
                  <c:v>336.67</c:v>
                </c:pt>
                <c:pt idx="15">
                  <c:v>366.07</c:v>
                </c:pt>
                <c:pt idx="16">
                  <c:v>398.95</c:v>
                </c:pt>
                <c:pt idx="17">
                  <c:v>429.09</c:v>
                </c:pt>
                <c:pt idx="18">
                  <c:v>462.58</c:v>
                </c:pt>
              </c:numCache>
            </c:numRef>
          </c:val>
          <c:smooth val="0"/>
          <c:extLst>
            <c:ext xmlns:c16="http://schemas.microsoft.com/office/drawing/2014/chart" uri="{C3380CC4-5D6E-409C-BE32-E72D297353CC}">
              <c16:uniqueId val="{00000027-6E2F-4C98-B001-05E8D91588B5}"/>
            </c:ext>
          </c:extLst>
        </c:ser>
        <c:ser>
          <c:idx val="2"/>
          <c:order val="2"/>
          <c:tx>
            <c:strRef>
              <c:f>Sheet1!$D$1</c:f>
              <c:strCache>
                <c:ptCount val="1"/>
                <c:pt idx="0">
                  <c:v>France</c:v>
                </c:pt>
              </c:strCache>
            </c:strRef>
          </c:tx>
          <c:spPr>
            <a:ln>
              <a:solidFill>
                <a:srgbClr val="BABABA"/>
              </a:solidFill>
            </a:ln>
          </c:spPr>
          <c:marker>
            <c:symbol val="circle"/>
            <c:size val="5"/>
            <c:spPr>
              <a:solidFill>
                <a:srgbClr val="BABABA"/>
              </a:solidFill>
              <a:ln>
                <a:solidFill>
                  <a:srgbClr val="BABABA"/>
                </a:solidFill>
              </a:ln>
            </c:spPr>
          </c:marker>
          <c:dLbls>
            <c:dLbl>
              <c:idx val="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8-6E2F-4C98-B001-05E8D91588B5}"/>
                </c:ext>
              </c:extLst>
            </c:dLbl>
            <c:dLbl>
              <c:idx val="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9-6E2F-4C98-B001-05E8D91588B5}"/>
                </c:ext>
              </c:extLst>
            </c:dLbl>
            <c:dLbl>
              <c:idx val="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A-6E2F-4C98-B001-05E8D91588B5}"/>
                </c:ext>
              </c:extLst>
            </c:dLbl>
            <c:dLbl>
              <c:idx val="3"/>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B-6E2F-4C98-B001-05E8D91588B5}"/>
                </c:ext>
              </c:extLst>
            </c:dLbl>
            <c:dLbl>
              <c:idx val="4"/>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C-6E2F-4C98-B001-05E8D91588B5}"/>
                </c:ext>
              </c:extLst>
            </c:dLbl>
            <c:dLbl>
              <c:idx val="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D-6E2F-4C98-B001-05E8D91588B5}"/>
                </c:ext>
              </c:extLst>
            </c:dLbl>
            <c:dLbl>
              <c:idx val="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E-6E2F-4C98-B001-05E8D91588B5}"/>
                </c:ext>
              </c:extLst>
            </c:dLbl>
            <c:dLbl>
              <c:idx val="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2F-6E2F-4C98-B001-05E8D91588B5}"/>
                </c:ext>
              </c:extLst>
            </c:dLbl>
            <c:dLbl>
              <c:idx val="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0-6E2F-4C98-B001-05E8D91588B5}"/>
                </c:ext>
              </c:extLst>
            </c:dLbl>
            <c:dLbl>
              <c:idx val="9"/>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1-6E2F-4C98-B001-05E8D91588B5}"/>
                </c:ext>
              </c:extLst>
            </c:dLbl>
            <c:dLbl>
              <c:idx val="1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2-6E2F-4C98-B001-05E8D91588B5}"/>
                </c:ext>
              </c:extLst>
            </c:dLbl>
            <c:dLbl>
              <c:idx val="1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3-6E2F-4C98-B001-05E8D91588B5}"/>
                </c:ext>
              </c:extLst>
            </c:dLbl>
            <c:dLbl>
              <c:idx val="1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4-6E2F-4C98-B001-05E8D91588B5}"/>
                </c:ext>
              </c:extLst>
            </c:dLbl>
            <c:dLbl>
              <c:idx val="1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5-6E2F-4C98-B001-05E8D91588B5}"/>
                </c:ext>
              </c:extLst>
            </c:dLbl>
            <c:dLbl>
              <c:idx val="1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6-6E2F-4C98-B001-05E8D91588B5}"/>
                </c:ext>
              </c:extLst>
            </c:dLbl>
            <c:dLbl>
              <c:idx val="1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7-6E2F-4C98-B001-05E8D91588B5}"/>
                </c:ext>
              </c:extLst>
            </c:dLbl>
            <c:dLbl>
              <c:idx val="1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8-6E2F-4C98-B001-05E8D91588B5}"/>
                </c:ext>
              </c:extLst>
            </c:dLbl>
            <c:dLbl>
              <c:idx val="17"/>
              <c:tx>
                <c:rich>
                  <a:bodyPr/>
                  <a:lstStyle/>
                  <a:p>
                    <a:pPr>
                      <a:defRPr/>
                    </a:pPr>
                    <a:endParaRPr lang="en-US"/>
                  </a:p>
                </c:rich>
              </c:tx>
              <c:numFmt formatCode="#,##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9-6E2F-4C98-B001-05E8D91588B5}"/>
                </c:ext>
              </c:extLst>
            </c:dLbl>
            <c:dLbl>
              <c:idx val="1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A-6E2F-4C98-B001-05E8D91588B5}"/>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Sheet1!$A$2:$A$20</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Sheet1!$D$2:$D$20</c:f>
              <c:numCache>
                <c:formatCode>General</c:formatCode>
                <c:ptCount val="19"/>
                <c:pt idx="0">
                  <c:v>47.76</c:v>
                </c:pt>
                <c:pt idx="1">
                  <c:v>49.75</c:v>
                </c:pt>
                <c:pt idx="2">
                  <c:v>51.17</c:v>
                </c:pt>
                <c:pt idx="3">
                  <c:v>50.3</c:v>
                </c:pt>
                <c:pt idx="4">
                  <c:v>51.1</c:v>
                </c:pt>
                <c:pt idx="5">
                  <c:v>50.88</c:v>
                </c:pt>
                <c:pt idx="6">
                  <c:v>52.11</c:v>
                </c:pt>
                <c:pt idx="7">
                  <c:v>52.69</c:v>
                </c:pt>
                <c:pt idx="8">
                  <c:v>53.78</c:v>
                </c:pt>
                <c:pt idx="9">
                  <c:v>56.06</c:v>
                </c:pt>
                <c:pt idx="10">
                  <c:v>56.29</c:v>
                </c:pt>
                <c:pt idx="11">
                  <c:v>57.87</c:v>
                </c:pt>
                <c:pt idx="12">
                  <c:v>58.99</c:v>
                </c:pt>
                <c:pt idx="13">
                  <c:v>59.59</c:v>
                </c:pt>
                <c:pt idx="14">
                  <c:v>61.21</c:v>
                </c:pt>
                <c:pt idx="15">
                  <c:v>61.65</c:v>
                </c:pt>
                <c:pt idx="16">
                  <c:v>61.09</c:v>
                </c:pt>
                <c:pt idx="17">
                  <c:v>62</c:v>
                </c:pt>
                <c:pt idx="18">
                  <c:v>62.77</c:v>
                </c:pt>
              </c:numCache>
            </c:numRef>
          </c:val>
          <c:smooth val="0"/>
          <c:extLst>
            <c:ext xmlns:c16="http://schemas.microsoft.com/office/drawing/2014/chart" uri="{C3380CC4-5D6E-409C-BE32-E72D297353CC}">
              <c16:uniqueId val="{0000003B-6E2F-4C98-B001-05E8D91588B5}"/>
            </c:ext>
          </c:extLst>
        </c:ser>
        <c:ser>
          <c:idx val="3"/>
          <c:order val="3"/>
          <c:tx>
            <c:strRef>
              <c:f>Sheet1!$E$1</c:f>
              <c:strCache>
                <c:ptCount val="1"/>
                <c:pt idx="0">
                  <c:v>Germany</c:v>
                </c:pt>
              </c:strCache>
            </c:strRef>
          </c:tx>
          <c:spPr>
            <a:ln>
              <a:solidFill>
                <a:srgbClr val="A60B0B"/>
              </a:solidFill>
            </a:ln>
          </c:spPr>
          <c:marker>
            <c:symbol val="circle"/>
            <c:size val="5"/>
            <c:spPr>
              <a:solidFill>
                <a:srgbClr val="A60B0B"/>
              </a:solidFill>
              <a:ln>
                <a:solidFill>
                  <a:srgbClr val="A60B0B"/>
                </a:solidFill>
              </a:ln>
            </c:spPr>
          </c:marker>
          <c:dLbls>
            <c:dLbl>
              <c:idx val="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C-6E2F-4C98-B001-05E8D91588B5}"/>
                </c:ext>
              </c:extLst>
            </c:dLbl>
            <c:dLbl>
              <c:idx val="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D-6E2F-4C98-B001-05E8D91588B5}"/>
                </c:ext>
              </c:extLst>
            </c:dLbl>
            <c:dLbl>
              <c:idx val="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E-6E2F-4C98-B001-05E8D91588B5}"/>
                </c:ext>
              </c:extLst>
            </c:dLbl>
            <c:dLbl>
              <c:idx val="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3F-6E2F-4C98-B001-05E8D91588B5}"/>
                </c:ext>
              </c:extLst>
            </c:dLbl>
            <c:dLbl>
              <c:idx val="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0-6E2F-4C98-B001-05E8D91588B5}"/>
                </c:ext>
              </c:extLst>
            </c:dLbl>
            <c:dLbl>
              <c:idx val="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1-6E2F-4C98-B001-05E8D91588B5}"/>
                </c:ext>
              </c:extLst>
            </c:dLbl>
            <c:dLbl>
              <c:idx val="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2-6E2F-4C98-B001-05E8D91588B5}"/>
                </c:ext>
              </c:extLst>
            </c:dLbl>
            <c:dLbl>
              <c:idx val="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3-6E2F-4C98-B001-05E8D91588B5}"/>
                </c:ext>
              </c:extLst>
            </c:dLbl>
            <c:dLbl>
              <c:idx val="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4-6E2F-4C98-B001-05E8D91588B5}"/>
                </c:ext>
              </c:extLst>
            </c:dLbl>
            <c:dLbl>
              <c:idx val="9"/>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5-6E2F-4C98-B001-05E8D91588B5}"/>
                </c:ext>
              </c:extLst>
            </c:dLbl>
            <c:dLbl>
              <c:idx val="1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6-6E2F-4C98-B001-05E8D91588B5}"/>
                </c:ext>
              </c:extLst>
            </c:dLbl>
            <c:dLbl>
              <c:idx val="1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7-6E2F-4C98-B001-05E8D91588B5}"/>
                </c:ext>
              </c:extLst>
            </c:dLbl>
            <c:dLbl>
              <c:idx val="1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8-6E2F-4C98-B001-05E8D91588B5}"/>
                </c:ext>
              </c:extLst>
            </c:dLbl>
            <c:dLbl>
              <c:idx val="1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9-6E2F-4C98-B001-05E8D91588B5}"/>
                </c:ext>
              </c:extLst>
            </c:dLbl>
            <c:dLbl>
              <c:idx val="1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A-6E2F-4C98-B001-05E8D91588B5}"/>
                </c:ext>
              </c:extLst>
            </c:dLbl>
            <c:dLbl>
              <c:idx val="1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B-6E2F-4C98-B001-05E8D91588B5}"/>
                </c:ext>
              </c:extLst>
            </c:dLbl>
            <c:dLbl>
              <c:idx val="1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C-6E2F-4C98-B001-05E8D91588B5}"/>
                </c:ext>
              </c:extLst>
            </c:dLbl>
            <c:dLbl>
              <c:idx val="1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D-6E2F-4C98-B001-05E8D91588B5}"/>
                </c:ext>
              </c:extLst>
            </c:dLbl>
            <c:dLbl>
              <c:idx val="1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4E-6E2F-4C98-B001-05E8D91588B5}"/>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Sheet1!$A$2:$A$20</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Sheet1!$E$2:$E$20</c:f>
              <c:numCache>
                <c:formatCode>General</c:formatCode>
                <c:ptCount val="19"/>
                <c:pt idx="0">
                  <c:v>79.06</c:v>
                </c:pt>
                <c:pt idx="1">
                  <c:v>80.22</c:v>
                </c:pt>
                <c:pt idx="2">
                  <c:v>81.12</c:v>
                </c:pt>
                <c:pt idx="3">
                  <c:v>81.819999999999993</c:v>
                </c:pt>
                <c:pt idx="4">
                  <c:v>81.47</c:v>
                </c:pt>
                <c:pt idx="5">
                  <c:v>82.29</c:v>
                </c:pt>
                <c:pt idx="6">
                  <c:v>86.49</c:v>
                </c:pt>
                <c:pt idx="7">
                  <c:v>88.64</c:v>
                </c:pt>
                <c:pt idx="8">
                  <c:v>95.12</c:v>
                </c:pt>
                <c:pt idx="9">
                  <c:v>94.07</c:v>
                </c:pt>
                <c:pt idx="10">
                  <c:v>97.56</c:v>
                </c:pt>
                <c:pt idx="11">
                  <c:v>104.19</c:v>
                </c:pt>
                <c:pt idx="12">
                  <c:v>107.46</c:v>
                </c:pt>
                <c:pt idx="13">
                  <c:v>106.21</c:v>
                </c:pt>
                <c:pt idx="14">
                  <c:v>110.18</c:v>
                </c:pt>
                <c:pt idx="15">
                  <c:v>114.13</c:v>
                </c:pt>
                <c:pt idx="16">
                  <c:v>117.11</c:v>
                </c:pt>
                <c:pt idx="17">
                  <c:v>125.18</c:v>
                </c:pt>
                <c:pt idx="18">
                  <c:v>129.65</c:v>
                </c:pt>
              </c:numCache>
            </c:numRef>
          </c:val>
          <c:smooth val="0"/>
          <c:extLst>
            <c:ext xmlns:c16="http://schemas.microsoft.com/office/drawing/2014/chart" uri="{C3380CC4-5D6E-409C-BE32-E72D297353CC}">
              <c16:uniqueId val="{0000004F-6E2F-4C98-B001-05E8D91588B5}"/>
            </c:ext>
          </c:extLst>
        </c:ser>
        <c:ser>
          <c:idx val="4"/>
          <c:order val="4"/>
          <c:tx>
            <c:strRef>
              <c:f>Sheet1!$F$1</c:f>
              <c:strCache>
                <c:ptCount val="1"/>
                <c:pt idx="0">
                  <c:v>Italy</c:v>
                </c:pt>
              </c:strCache>
            </c:strRef>
          </c:tx>
          <c:spPr>
            <a:ln>
              <a:solidFill>
                <a:srgbClr val="87BC24"/>
              </a:solidFill>
            </a:ln>
          </c:spPr>
          <c:marker>
            <c:symbol val="circle"/>
            <c:size val="5"/>
            <c:spPr>
              <a:solidFill>
                <a:srgbClr val="87BC24"/>
              </a:solidFill>
              <a:ln>
                <a:solidFill>
                  <a:srgbClr val="87BC24"/>
                </a:solidFill>
              </a:ln>
            </c:spPr>
          </c:marker>
          <c:dLbls>
            <c:dLbl>
              <c:idx val="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0-6E2F-4C98-B001-05E8D91588B5}"/>
                </c:ext>
              </c:extLst>
            </c:dLbl>
            <c:dLbl>
              <c:idx val="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1-6E2F-4C98-B001-05E8D91588B5}"/>
                </c:ext>
              </c:extLst>
            </c:dLbl>
            <c:dLbl>
              <c:idx val="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2-6E2F-4C98-B001-05E8D91588B5}"/>
                </c:ext>
              </c:extLst>
            </c:dLbl>
            <c:dLbl>
              <c:idx val="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3-6E2F-4C98-B001-05E8D91588B5}"/>
                </c:ext>
              </c:extLst>
            </c:dLbl>
            <c:dLbl>
              <c:idx val="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4-6E2F-4C98-B001-05E8D91588B5}"/>
                </c:ext>
              </c:extLst>
            </c:dLbl>
            <c:dLbl>
              <c:idx val="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5-6E2F-4C98-B001-05E8D91588B5}"/>
                </c:ext>
              </c:extLst>
            </c:dLbl>
            <c:dLbl>
              <c:idx val="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6-6E2F-4C98-B001-05E8D91588B5}"/>
                </c:ext>
              </c:extLst>
            </c:dLbl>
            <c:dLbl>
              <c:idx val="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7-6E2F-4C98-B001-05E8D91588B5}"/>
                </c:ext>
              </c:extLst>
            </c:dLbl>
            <c:dLbl>
              <c:idx val="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8-6E2F-4C98-B001-05E8D91588B5}"/>
                </c:ext>
              </c:extLst>
            </c:dLbl>
            <c:dLbl>
              <c:idx val="9"/>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9-6E2F-4C98-B001-05E8D91588B5}"/>
                </c:ext>
              </c:extLst>
            </c:dLbl>
            <c:dLbl>
              <c:idx val="1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A-6E2F-4C98-B001-05E8D91588B5}"/>
                </c:ext>
              </c:extLst>
            </c:dLbl>
            <c:dLbl>
              <c:idx val="1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B-6E2F-4C98-B001-05E8D91588B5}"/>
                </c:ext>
              </c:extLst>
            </c:dLbl>
            <c:dLbl>
              <c:idx val="12"/>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C-6E2F-4C98-B001-05E8D91588B5}"/>
                </c:ext>
              </c:extLst>
            </c:dLbl>
            <c:dLbl>
              <c:idx val="1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D-6E2F-4C98-B001-05E8D91588B5}"/>
                </c:ext>
              </c:extLst>
            </c:dLbl>
            <c:dLbl>
              <c:idx val="1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E-6E2F-4C98-B001-05E8D91588B5}"/>
                </c:ext>
              </c:extLst>
            </c:dLbl>
            <c:dLbl>
              <c:idx val="15"/>
              <c:tx>
                <c:rich>
                  <a:bodyPr/>
                  <a:lstStyle/>
                  <a:p>
                    <a:pPr>
                      <a:defRPr/>
                    </a:pPr>
                    <a:endParaRPr lang="en-US"/>
                  </a:p>
                </c:rich>
              </c:tx>
              <c:numFmt formatCode="#,##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5F-6E2F-4C98-B001-05E8D91588B5}"/>
                </c:ext>
              </c:extLst>
            </c:dLbl>
            <c:dLbl>
              <c:idx val="1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0-6E2F-4C98-B001-05E8D91588B5}"/>
                </c:ext>
              </c:extLst>
            </c:dLbl>
            <c:dLbl>
              <c:idx val="1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1-6E2F-4C98-B001-05E8D91588B5}"/>
                </c:ext>
              </c:extLst>
            </c:dLbl>
            <c:dLbl>
              <c:idx val="1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2-6E2F-4C98-B001-05E8D91588B5}"/>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Sheet1!$A$2:$A$20</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Sheet1!$F$2:$F$20</c:f>
              <c:numCache>
                <c:formatCode>General</c:formatCode>
                <c:ptCount val="19"/>
                <c:pt idx="0">
                  <c:v>22.56</c:v>
                </c:pt>
                <c:pt idx="1">
                  <c:v>23.85</c:v>
                </c:pt>
                <c:pt idx="2">
                  <c:v>24.85</c:v>
                </c:pt>
                <c:pt idx="3">
                  <c:v>24.37</c:v>
                </c:pt>
                <c:pt idx="4">
                  <c:v>24.51</c:v>
                </c:pt>
                <c:pt idx="5">
                  <c:v>24.57</c:v>
                </c:pt>
                <c:pt idx="6">
                  <c:v>25.96</c:v>
                </c:pt>
                <c:pt idx="7">
                  <c:v>27.44</c:v>
                </c:pt>
                <c:pt idx="8">
                  <c:v>27.92</c:v>
                </c:pt>
                <c:pt idx="9">
                  <c:v>27.77</c:v>
                </c:pt>
                <c:pt idx="10">
                  <c:v>28.25</c:v>
                </c:pt>
                <c:pt idx="11">
                  <c:v>28.06</c:v>
                </c:pt>
                <c:pt idx="12">
                  <c:v>28.6</c:v>
                </c:pt>
                <c:pt idx="13">
                  <c:v>28.94</c:v>
                </c:pt>
                <c:pt idx="14">
                  <c:v>29.77</c:v>
                </c:pt>
                <c:pt idx="15">
                  <c:v>30</c:v>
                </c:pt>
                <c:pt idx="16">
                  <c:v>31.02</c:v>
                </c:pt>
                <c:pt idx="17">
                  <c:v>31.64</c:v>
                </c:pt>
                <c:pt idx="18">
                  <c:v>33.18</c:v>
                </c:pt>
              </c:numCache>
            </c:numRef>
          </c:val>
          <c:smooth val="0"/>
          <c:extLst>
            <c:ext xmlns:c16="http://schemas.microsoft.com/office/drawing/2014/chart" uri="{C3380CC4-5D6E-409C-BE32-E72D297353CC}">
              <c16:uniqueId val="{00000063-6E2F-4C98-B001-05E8D91588B5}"/>
            </c:ext>
          </c:extLst>
        </c:ser>
        <c:ser>
          <c:idx val="5"/>
          <c:order val="5"/>
          <c:tx>
            <c:strRef>
              <c:f>Sheet1!$G$1</c:f>
              <c:strCache>
                <c:ptCount val="1"/>
                <c:pt idx="0">
                  <c:v>Japan</c:v>
                </c:pt>
              </c:strCache>
            </c:strRef>
          </c:tx>
          <c:spPr>
            <a:ln>
              <a:solidFill>
                <a:srgbClr val="EBB523"/>
              </a:solidFill>
            </a:ln>
          </c:spPr>
          <c:marker>
            <c:symbol val="circle"/>
            <c:size val="5"/>
            <c:spPr>
              <a:solidFill>
                <a:srgbClr val="EBB523"/>
              </a:solidFill>
              <a:ln>
                <a:solidFill>
                  <a:srgbClr val="EBB523"/>
                </a:solidFill>
              </a:ln>
            </c:spPr>
          </c:marker>
          <c:dLbls>
            <c:dLbl>
              <c:idx val="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4-6E2F-4C98-B001-05E8D91588B5}"/>
                </c:ext>
              </c:extLst>
            </c:dLbl>
            <c:dLbl>
              <c:idx val="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5-6E2F-4C98-B001-05E8D91588B5}"/>
                </c:ext>
              </c:extLst>
            </c:dLbl>
            <c:dLbl>
              <c:idx val="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6-6E2F-4C98-B001-05E8D91588B5}"/>
                </c:ext>
              </c:extLst>
            </c:dLbl>
            <c:dLbl>
              <c:idx val="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7-6E2F-4C98-B001-05E8D91588B5}"/>
                </c:ext>
              </c:extLst>
            </c:dLbl>
            <c:dLbl>
              <c:idx val="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8-6E2F-4C98-B001-05E8D91588B5}"/>
                </c:ext>
              </c:extLst>
            </c:dLbl>
            <c:dLbl>
              <c:idx val="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9-6E2F-4C98-B001-05E8D91588B5}"/>
                </c:ext>
              </c:extLst>
            </c:dLbl>
            <c:dLbl>
              <c:idx val="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A-6E2F-4C98-B001-05E8D91588B5}"/>
                </c:ext>
              </c:extLst>
            </c:dLbl>
            <c:dLbl>
              <c:idx val="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B-6E2F-4C98-B001-05E8D91588B5}"/>
                </c:ext>
              </c:extLst>
            </c:dLbl>
            <c:dLbl>
              <c:idx val="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C-6E2F-4C98-B001-05E8D91588B5}"/>
                </c:ext>
              </c:extLst>
            </c:dLbl>
            <c:dLbl>
              <c:idx val="9"/>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D-6E2F-4C98-B001-05E8D91588B5}"/>
                </c:ext>
              </c:extLst>
            </c:dLbl>
            <c:dLbl>
              <c:idx val="1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E-6E2F-4C98-B001-05E8D91588B5}"/>
                </c:ext>
              </c:extLst>
            </c:dLbl>
            <c:dLbl>
              <c:idx val="1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6F-6E2F-4C98-B001-05E8D91588B5}"/>
                </c:ext>
              </c:extLst>
            </c:dLbl>
            <c:dLbl>
              <c:idx val="1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0-6E2F-4C98-B001-05E8D91588B5}"/>
                </c:ext>
              </c:extLst>
            </c:dLbl>
            <c:dLbl>
              <c:idx val="1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1-6E2F-4C98-B001-05E8D91588B5}"/>
                </c:ext>
              </c:extLst>
            </c:dLbl>
            <c:dLbl>
              <c:idx val="1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2-6E2F-4C98-B001-05E8D91588B5}"/>
                </c:ext>
              </c:extLst>
            </c:dLbl>
            <c:dLbl>
              <c:idx val="1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3-6E2F-4C98-B001-05E8D91588B5}"/>
                </c:ext>
              </c:extLst>
            </c:dLbl>
            <c:dLbl>
              <c:idx val="1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4-6E2F-4C98-B001-05E8D91588B5}"/>
                </c:ext>
              </c:extLst>
            </c:dLbl>
            <c:dLbl>
              <c:idx val="17"/>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5-6E2F-4C98-B001-05E8D91588B5}"/>
                </c:ext>
              </c:extLst>
            </c:dLbl>
            <c:dLbl>
              <c:idx val="1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6-6E2F-4C98-B001-05E8D91588B5}"/>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Sheet1!$A$2:$A$20</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Sheet1!$G$2:$G$20</c:f>
              <c:numCache>
                <c:formatCode>General</c:formatCode>
                <c:ptCount val="19"/>
                <c:pt idx="0">
                  <c:v>133.29</c:v>
                </c:pt>
                <c:pt idx="1">
                  <c:v>136.88</c:v>
                </c:pt>
                <c:pt idx="2">
                  <c:v>138.99</c:v>
                </c:pt>
                <c:pt idx="3">
                  <c:v>142.47</c:v>
                </c:pt>
                <c:pt idx="4">
                  <c:v>144.97</c:v>
                </c:pt>
                <c:pt idx="5">
                  <c:v>154.75</c:v>
                </c:pt>
                <c:pt idx="6">
                  <c:v>161.75</c:v>
                </c:pt>
                <c:pt idx="7">
                  <c:v>167.49</c:v>
                </c:pt>
                <c:pt idx="8">
                  <c:v>165.54</c:v>
                </c:pt>
                <c:pt idx="9">
                  <c:v>151.61000000000001</c:v>
                </c:pt>
                <c:pt idx="10">
                  <c:v>153.36000000000001</c:v>
                </c:pt>
                <c:pt idx="11">
                  <c:v>158.44</c:v>
                </c:pt>
                <c:pt idx="12">
                  <c:v>159.04</c:v>
                </c:pt>
                <c:pt idx="13">
                  <c:v>167.57</c:v>
                </c:pt>
                <c:pt idx="14">
                  <c:v>172.53</c:v>
                </c:pt>
                <c:pt idx="15">
                  <c:v>168.55</c:v>
                </c:pt>
                <c:pt idx="16">
                  <c:v>163.04</c:v>
                </c:pt>
                <c:pt idx="17">
                  <c:v>169.2</c:v>
                </c:pt>
                <c:pt idx="18">
                  <c:v>173.31</c:v>
                </c:pt>
              </c:numCache>
            </c:numRef>
          </c:val>
          <c:smooth val="0"/>
          <c:extLst>
            <c:ext xmlns:c16="http://schemas.microsoft.com/office/drawing/2014/chart" uri="{C3380CC4-5D6E-409C-BE32-E72D297353CC}">
              <c16:uniqueId val="{00000077-6E2F-4C98-B001-05E8D91588B5}"/>
            </c:ext>
          </c:extLst>
        </c:ser>
        <c:ser>
          <c:idx val="6"/>
          <c:order val="6"/>
          <c:tx>
            <c:strRef>
              <c:f>Sheet1!$H$1</c:f>
              <c:strCache>
                <c:ptCount val="1"/>
                <c:pt idx="0">
                  <c:v>United Kingdom</c:v>
                </c:pt>
              </c:strCache>
            </c:strRef>
          </c:tx>
          <c:spPr>
            <a:ln>
              <a:solidFill>
                <a:srgbClr val="5D2B76"/>
              </a:solidFill>
            </a:ln>
          </c:spPr>
          <c:marker>
            <c:symbol val="circle"/>
            <c:size val="5"/>
            <c:spPr>
              <a:solidFill>
                <a:srgbClr val="5D2B76"/>
              </a:solidFill>
              <a:ln>
                <a:solidFill>
                  <a:srgbClr val="5D2B76"/>
                </a:solidFill>
              </a:ln>
            </c:spPr>
          </c:marker>
          <c:dLbls>
            <c:dLbl>
              <c:idx val="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8-6E2F-4C98-B001-05E8D91588B5}"/>
                </c:ext>
              </c:extLst>
            </c:dLbl>
            <c:dLbl>
              <c:idx val="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9-6E2F-4C98-B001-05E8D91588B5}"/>
                </c:ext>
              </c:extLst>
            </c:dLbl>
            <c:dLbl>
              <c:idx val="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A-6E2F-4C98-B001-05E8D91588B5}"/>
                </c:ext>
              </c:extLst>
            </c:dLbl>
            <c:dLbl>
              <c:idx val="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B-6E2F-4C98-B001-05E8D91588B5}"/>
                </c:ext>
              </c:extLst>
            </c:dLbl>
            <c:dLbl>
              <c:idx val="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C-6E2F-4C98-B001-05E8D91588B5}"/>
                </c:ext>
              </c:extLst>
            </c:dLbl>
            <c:dLbl>
              <c:idx val="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D-6E2F-4C98-B001-05E8D91588B5}"/>
                </c:ext>
              </c:extLst>
            </c:dLbl>
            <c:dLbl>
              <c:idx val="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E-6E2F-4C98-B001-05E8D91588B5}"/>
                </c:ext>
              </c:extLst>
            </c:dLbl>
            <c:dLbl>
              <c:idx val="7"/>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7F-6E2F-4C98-B001-05E8D91588B5}"/>
                </c:ext>
              </c:extLst>
            </c:dLbl>
            <c:dLbl>
              <c:idx val="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0-6E2F-4C98-B001-05E8D91588B5}"/>
                </c:ext>
              </c:extLst>
            </c:dLbl>
            <c:dLbl>
              <c:idx val="9"/>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1-6E2F-4C98-B001-05E8D91588B5}"/>
                </c:ext>
              </c:extLst>
            </c:dLbl>
            <c:dLbl>
              <c:idx val="1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2-6E2F-4C98-B001-05E8D91588B5}"/>
                </c:ext>
              </c:extLst>
            </c:dLbl>
            <c:dLbl>
              <c:idx val="1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3-6E2F-4C98-B001-05E8D91588B5}"/>
                </c:ext>
              </c:extLst>
            </c:dLbl>
            <c:dLbl>
              <c:idx val="1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4-6E2F-4C98-B001-05E8D91588B5}"/>
                </c:ext>
              </c:extLst>
            </c:dLbl>
            <c:dLbl>
              <c:idx val="1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5-6E2F-4C98-B001-05E8D91588B5}"/>
                </c:ext>
              </c:extLst>
            </c:dLbl>
            <c:dLbl>
              <c:idx val="1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6-6E2F-4C98-B001-05E8D91588B5}"/>
                </c:ext>
              </c:extLst>
            </c:dLbl>
            <c:dLbl>
              <c:idx val="1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7-6E2F-4C98-B001-05E8D91588B5}"/>
                </c:ext>
              </c:extLst>
            </c:dLbl>
            <c:dLbl>
              <c:idx val="16"/>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8-6E2F-4C98-B001-05E8D91588B5}"/>
                </c:ext>
              </c:extLst>
            </c:dLbl>
            <c:dLbl>
              <c:idx val="1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9-6E2F-4C98-B001-05E8D91588B5}"/>
                </c:ext>
              </c:extLst>
            </c:dLbl>
            <c:dLbl>
              <c:idx val="1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A-6E2F-4C98-B001-05E8D91588B5}"/>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Sheet1!$A$2:$A$20</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Sheet1!$H$2:$H$20</c:f>
              <c:numCache>
                <c:formatCode>General</c:formatCode>
                <c:ptCount val="19"/>
                <c:pt idx="0">
                  <c:v>34.380000000000003</c:v>
                </c:pt>
                <c:pt idx="1">
                  <c:v>35.130000000000003</c:v>
                </c:pt>
                <c:pt idx="2">
                  <c:v>36.18</c:v>
                </c:pt>
                <c:pt idx="3">
                  <c:v>36.61</c:v>
                </c:pt>
                <c:pt idx="4">
                  <c:v>36.33</c:v>
                </c:pt>
                <c:pt idx="5">
                  <c:v>37.950000000000003</c:v>
                </c:pt>
                <c:pt idx="6">
                  <c:v>39.520000000000003</c:v>
                </c:pt>
                <c:pt idx="7">
                  <c:v>41.5</c:v>
                </c:pt>
                <c:pt idx="8">
                  <c:v>41.38</c:v>
                </c:pt>
                <c:pt idx="9">
                  <c:v>41.06</c:v>
                </c:pt>
                <c:pt idx="10">
                  <c:v>41.22</c:v>
                </c:pt>
                <c:pt idx="11">
                  <c:v>41.95</c:v>
                </c:pt>
                <c:pt idx="12">
                  <c:v>40.71</c:v>
                </c:pt>
                <c:pt idx="13">
                  <c:v>42.71</c:v>
                </c:pt>
                <c:pt idx="14">
                  <c:v>44.45</c:v>
                </c:pt>
                <c:pt idx="15">
                  <c:v>45.68</c:v>
                </c:pt>
                <c:pt idx="16">
                  <c:v>46.85</c:v>
                </c:pt>
                <c:pt idx="17">
                  <c:v>47.33</c:v>
                </c:pt>
                <c:pt idx="18">
                  <c:v>50.37</c:v>
                </c:pt>
              </c:numCache>
            </c:numRef>
          </c:val>
          <c:smooth val="0"/>
          <c:extLst>
            <c:ext xmlns:c16="http://schemas.microsoft.com/office/drawing/2014/chart" uri="{C3380CC4-5D6E-409C-BE32-E72D297353CC}">
              <c16:uniqueId val="{0000008B-6E2F-4C98-B001-05E8D91588B5}"/>
            </c:ext>
          </c:extLst>
        </c:ser>
        <c:ser>
          <c:idx val="7"/>
          <c:order val="7"/>
          <c:tx>
            <c:strRef>
              <c:f>Sheet1!$I$1</c:f>
              <c:strCache>
                <c:ptCount val="1"/>
                <c:pt idx="0">
                  <c:v>United States</c:v>
                </c:pt>
              </c:strCache>
            </c:strRef>
          </c:tx>
          <c:spPr>
            <a:ln>
              <a:solidFill>
                <a:srgbClr val="C271DA"/>
              </a:solidFill>
            </a:ln>
          </c:spPr>
          <c:marker>
            <c:symbol val="circle"/>
            <c:size val="5"/>
            <c:spPr>
              <a:solidFill>
                <a:srgbClr val="C271DA"/>
              </a:solidFill>
              <a:ln>
                <a:solidFill>
                  <a:srgbClr val="C271DA"/>
                </a:solidFill>
              </a:ln>
            </c:spPr>
          </c:marker>
          <c:dLbls>
            <c:dLbl>
              <c:idx val="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C-6E2F-4C98-B001-05E8D91588B5}"/>
                </c:ext>
              </c:extLst>
            </c:dLbl>
            <c:dLbl>
              <c:idx val="1"/>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D-6E2F-4C98-B001-05E8D91588B5}"/>
                </c:ext>
              </c:extLst>
            </c:dLbl>
            <c:dLbl>
              <c:idx val="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E-6E2F-4C98-B001-05E8D91588B5}"/>
                </c:ext>
              </c:extLst>
            </c:dLbl>
            <c:dLbl>
              <c:idx val="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8F-6E2F-4C98-B001-05E8D91588B5}"/>
                </c:ext>
              </c:extLst>
            </c:dLbl>
            <c:dLbl>
              <c:idx val="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0-6E2F-4C98-B001-05E8D91588B5}"/>
                </c:ext>
              </c:extLst>
            </c:dLbl>
            <c:dLbl>
              <c:idx val="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1-6E2F-4C98-B001-05E8D91588B5}"/>
                </c:ext>
              </c:extLst>
            </c:dLbl>
            <c:dLbl>
              <c:idx val="6"/>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2-6E2F-4C98-B001-05E8D91588B5}"/>
                </c:ext>
              </c:extLst>
            </c:dLbl>
            <c:dLbl>
              <c:idx val="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3-6E2F-4C98-B001-05E8D91588B5}"/>
                </c:ext>
              </c:extLst>
            </c:dLbl>
            <c:dLbl>
              <c:idx val="8"/>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4-6E2F-4C98-B001-05E8D91588B5}"/>
                </c:ext>
              </c:extLst>
            </c:dLbl>
            <c:dLbl>
              <c:idx val="9"/>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5-6E2F-4C98-B001-05E8D91588B5}"/>
                </c:ext>
              </c:extLst>
            </c:dLbl>
            <c:dLbl>
              <c:idx val="10"/>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6-6E2F-4C98-B001-05E8D91588B5}"/>
                </c:ext>
              </c:extLst>
            </c:dLbl>
            <c:dLbl>
              <c:idx val="11"/>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7-6E2F-4C98-B001-05E8D91588B5}"/>
                </c:ext>
              </c:extLst>
            </c:dLbl>
            <c:dLbl>
              <c:idx val="12"/>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8-6E2F-4C98-B001-05E8D91588B5}"/>
                </c:ext>
              </c:extLst>
            </c:dLbl>
            <c:dLbl>
              <c:idx val="13"/>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9-6E2F-4C98-B001-05E8D91588B5}"/>
                </c:ext>
              </c:extLst>
            </c:dLbl>
            <c:dLbl>
              <c:idx val="14"/>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A-6E2F-4C98-B001-05E8D91588B5}"/>
                </c:ext>
              </c:extLst>
            </c:dLbl>
            <c:dLbl>
              <c:idx val="15"/>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B-6E2F-4C98-B001-05E8D91588B5}"/>
                </c:ext>
              </c:extLst>
            </c:dLbl>
            <c:dLbl>
              <c:idx val="16"/>
              <c:tx>
                <c:rich>
                  <a:bodyPr/>
                  <a:lstStyle/>
                  <a:p>
                    <a:pPr>
                      <a:defRPr/>
                    </a:pPr>
                    <a:endParaRPr lang="en-US"/>
                  </a:p>
                </c:rich>
              </c:tx>
              <c:numFmt formatCode="#,##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C-6E2F-4C98-B001-05E8D91588B5}"/>
                </c:ext>
              </c:extLst>
            </c:dLbl>
            <c:dLbl>
              <c:idx val="17"/>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D-6E2F-4C98-B001-05E8D91588B5}"/>
                </c:ext>
              </c:extLst>
            </c:dLbl>
            <c:dLbl>
              <c:idx val="18"/>
              <c:tx>
                <c:rich>
                  <a:bodyPr/>
                  <a:lstStyle/>
                  <a:p>
                    <a:pPr>
                      <a:defRPr/>
                    </a:pPr>
                    <a:endParaRPr lang="en-US"/>
                  </a:p>
                </c:rich>
              </c:tx>
              <c:numFmt formatCode="#,##0.00" sourceLinked="0"/>
              <c:spPr/>
              <c:dLblPos val="t"/>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DataLabelsRange val="0"/>
                </c:ext>
                <c:ext xmlns:c16="http://schemas.microsoft.com/office/drawing/2014/chart" uri="{C3380CC4-5D6E-409C-BE32-E72D297353CC}">
                  <c16:uniqueId val="{0000009E-6E2F-4C98-B001-05E8D91588B5}"/>
                </c:ext>
              </c:extLst>
            </c:dLbl>
            <c:spPr>
              <a:noFill/>
              <a:ln>
                <a:noFill/>
              </a:ln>
              <a:effectLst/>
            </c:spPr>
            <c:showLegendKey val="0"/>
            <c:showVal val="0"/>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1"/>
              </c:ext>
            </c:extLst>
          </c:dLbls>
          <c:cat>
            <c:numRef>
              <c:f>Sheet1!$A$2:$A$20</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Sheet1!$I$2:$I$20</c:f>
              <c:numCache>
                <c:formatCode>General</c:formatCode>
                <c:ptCount val="19"/>
                <c:pt idx="0">
                  <c:v>361.47</c:v>
                </c:pt>
                <c:pt idx="1">
                  <c:v>367.79</c:v>
                </c:pt>
                <c:pt idx="2">
                  <c:v>361.61</c:v>
                </c:pt>
                <c:pt idx="3">
                  <c:v>372.73</c:v>
                </c:pt>
                <c:pt idx="4">
                  <c:v>377.51</c:v>
                </c:pt>
                <c:pt idx="5">
                  <c:v>393.05</c:v>
                </c:pt>
                <c:pt idx="6">
                  <c:v>410.8</c:v>
                </c:pt>
                <c:pt idx="7">
                  <c:v>430.61</c:v>
                </c:pt>
                <c:pt idx="8">
                  <c:v>452.3</c:v>
                </c:pt>
                <c:pt idx="9">
                  <c:v>447.96</c:v>
                </c:pt>
                <c:pt idx="10">
                  <c:v>446.82</c:v>
                </c:pt>
                <c:pt idx="11">
                  <c:v>458.7</c:v>
                </c:pt>
                <c:pt idx="12">
                  <c:v>454.84</c:v>
                </c:pt>
                <c:pt idx="13">
                  <c:v>468.06</c:v>
                </c:pt>
                <c:pt idx="14">
                  <c:v>481.42</c:v>
                </c:pt>
                <c:pt idx="15">
                  <c:v>495.09</c:v>
                </c:pt>
                <c:pt idx="16">
                  <c:v>511.3</c:v>
                </c:pt>
                <c:pt idx="17">
                  <c:v>533.30999999999995</c:v>
                </c:pt>
                <c:pt idx="18">
                  <c:v>551.52</c:v>
                </c:pt>
              </c:numCache>
            </c:numRef>
          </c:val>
          <c:smooth val="0"/>
          <c:extLst>
            <c:ext xmlns:c16="http://schemas.microsoft.com/office/drawing/2014/chart" uri="{C3380CC4-5D6E-409C-BE32-E72D297353CC}">
              <c16:uniqueId val="{0000009F-6E2F-4C98-B001-05E8D91588B5}"/>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R&amp;D spending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s-MX"/>
        </a:p>
      </c:txPr>
    </c:legend>
    <c:plotVisOnly val="1"/>
    <c:dispBlanksAs val="zero"/>
    <c:showDLblsOverMax val="1"/>
  </c:chart>
  <c:txPr>
    <a:bodyPr/>
    <a:lstStyle/>
    <a:p>
      <a:pPr>
        <a:defRPr sz="1800" smtId="4294967295"/>
      </a:pPr>
      <a:endParaRPr lang="es-MX"/>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2026</c:v>
                </c:pt>
              </c:strCache>
            </c:strRef>
          </c:tx>
          <c:spPr>
            <a:solidFill>
              <a:srgbClr val="0F283E"/>
            </a:solidFill>
            <a:ln>
              <a:solidFill>
                <a:srgbClr val="0F283E"/>
              </a:solidFill>
            </a:ln>
          </c:spPr>
          <c:invertIfNegative val="0"/>
          <c:dLbls>
            <c:dLbl>
              <c:idx val="0"/>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F7FB-4D15-B034-1C9919E927CC}"/>
                </c:ext>
              </c:extLst>
            </c:dLbl>
            <c:dLbl>
              <c:idx val="1"/>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F7FB-4D15-B034-1C9919E927CC}"/>
                </c:ext>
              </c:extLst>
            </c:dLbl>
            <c:dLbl>
              <c:idx val="2"/>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F7FB-4D15-B034-1C9919E927CC}"/>
                </c:ext>
              </c:extLst>
            </c:dLbl>
            <c:dLbl>
              <c:idx val="3"/>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F7FB-4D15-B034-1C9919E927CC}"/>
                </c:ext>
              </c:extLst>
            </c:dLbl>
            <c:dLbl>
              <c:idx val="4"/>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F7FB-4D15-B034-1C9919E927CC}"/>
                </c:ext>
              </c:extLst>
            </c:dLbl>
            <c:dLbl>
              <c:idx val="5"/>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F7FB-4D15-B034-1C9919E927CC}"/>
                </c:ext>
              </c:extLst>
            </c:dLbl>
            <c:dLbl>
              <c:idx val="6"/>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F7FB-4D15-B034-1C9919E927CC}"/>
                </c:ext>
              </c:extLst>
            </c:dLbl>
            <c:dLbl>
              <c:idx val="7"/>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F7FB-4D15-B034-1C9919E927CC}"/>
                </c:ext>
              </c:extLst>
            </c:dLbl>
            <c:dLbl>
              <c:idx val="8"/>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F7FB-4D15-B034-1C9919E927CC}"/>
                </c:ext>
              </c:extLst>
            </c:dLbl>
            <c:dLbl>
              <c:idx val="9"/>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F7FB-4D15-B034-1C9919E927CC}"/>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Eli Lilly</c:v>
                </c:pt>
                <c:pt idx="1">
                  <c:v>Roche</c:v>
                </c:pt>
                <c:pt idx="2">
                  <c:v>Bristol-Myers Squibb</c:v>
                </c:pt>
                <c:pt idx="3">
                  <c:v>Merck &amp; Co</c:v>
                </c:pt>
                <c:pt idx="4">
                  <c:v>Johnson &amp; Johnson</c:v>
                </c:pt>
                <c:pt idx="5">
                  <c:v>Pfizer</c:v>
                </c:pt>
                <c:pt idx="6">
                  <c:v>GlaxoSmithKline</c:v>
                </c:pt>
                <c:pt idx="7">
                  <c:v>AstraZeneca</c:v>
                </c:pt>
                <c:pt idx="8">
                  <c:v>Novartis</c:v>
                </c:pt>
                <c:pt idx="9">
                  <c:v>AbbVie</c:v>
                </c:pt>
              </c:strCache>
            </c:strRef>
          </c:cat>
          <c:val>
            <c:numRef>
              <c:f>Sheet1!$B$2:$B$11</c:f>
              <c:numCache>
                <c:formatCode>General</c:formatCode>
                <c:ptCount val="10"/>
                <c:pt idx="0">
                  <c:v>0.22700000000000001</c:v>
                </c:pt>
                <c:pt idx="1">
                  <c:v>0.21199999999999999</c:v>
                </c:pt>
                <c:pt idx="2">
                  <c:v>0.21</c:v>
                </c:pt>
                <c:pt idx="3">
                  <c:v>0.20599999999999999</c:v>
                </c:pt>
                <c:pt idx="4">
                  <c:v>0.191</c:v>
                </c:pt>
                <c:pt idx="5">
                  <c:v>0.189</c:v>
                </c:pt>
                <c:pt idx="6">
                  <c:v>0.186</c:v>
                </c:pt>
                <c:pt idx="7">
                  <c:v>0.183</c:v>
                </c:pt>
                <c:pt idx="8">
                  <c:v>0.17699999999999999</c:v>
                </c:pt>
                <c:pt idx="9">
                  <c:v>0.13900000000000001</c:v>
                </c:pt>
              </c:numCache>
            </c:numRef>
          </c:val>
          <c:extLst>
            <c:ext xmlns:c16="http://schemas.microsoft.com/office/drawing/2014/chart" uri="{C3380CC4-5D6E-409C-BE32-E72D297353CC}">
              <c16:uniqueId val="{0000000A-F7FB-4D15-B034-1C9919E927CC}"/>
            </c:ext>
          </c:extLst>
        </c:ser>
        <c:ser>
          <c:idx val="1"/>
          <c:order val="1"/>
          <c:tx>
            <c:strRef>
              <c:f>Sheet1!$C$1</c:f>
              <c:strCache>
                <c:ptCount val="1"/>
                <c:pt idx="0">
                  <c:v>2019</c:v>
                </c:pt>
              </c:strCache>
            </c:strRef>
          </c:tx>
          <c:spPr>
            <a:solidFill>
              <a:srgbClr val="2875DD"/>
            </a:solidFill>
            <a:ln>
              <a:solidFill>
                <a:srgbClr val="2875DD"/>
              </a:solidFill>
            </a:ln>
          </c:spPr>
          <c:invertIfNegative val="0"/>
          <c:dLbls>
            <c:dLbl>
              <c:idx val="0"/>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F7FB-4D15-B034-1C9919E927CC}"/>
                </c:ext>
              </c:extLst>
            </c:dLbl>
            <c:dLbl>
              <c:idx val="1"/>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F7FB-4D15-B034-1C9919E927CC}"/>
                </c:ext>
              </c:extLst>
            </c:dLbl>
            <c:dLbl>
              <c:idx val="2"/>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F7FB-4D15-B034-1C9919E927CC}"/>
                </c:ext>
              </c:extLst>
            </c:dLbl>
            <c:dLbl>
              <c:idx val="3"/>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F7FB-4D15-B034-1C9919E927CC}"/>
                </c:ext>
              </c:extLst>
            </c:dLbl>
            <c:dLbl>
              <c:idx val="4"/>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F-F7FB-4D15-B034-1C9919E927CC}"/>
                </c:ext>
              </c:extLst>
            </c:dLbl>
            <c:dLbl>
              <c:idx val="5"/>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0-F7FB-4D15-B034-1C9919E927CC}"/>
                </c:ext>
              </c:extLst>
            </c:dLbl>
            <c:dLbl>
              <c:idx val="6"/>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1-F7FB-4D15-B034-1C9919E927CC}"/>
                </c:ext>
              </c:extLst>
            </c:dLbl>
            <c:dLbl>
              <c:idx val="7"/>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2-F7FB-4D15-B034-1C9919E927CC}"/>
                </c:ext>
              </c:extLst>
            </c:dLbl>
            <c:dLbl>
              <c:idx val="8"/>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3-F7FB-4D15-B034-1C9919E927CC}"/>
                </c:ext>
              </c:extLst>
            </c:dLbl>
            <c:dLbl>
              <c:idx val="9"/>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4-F7FB-4D15-B034-1C9919E927CC}"/>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Eli Lilly</c:v>
                </c:pt>
                <c:pt idx="1">
                  <c:v>Roche</c:v>
                </c:pt>
                <c:pt idx="2">
                  <c:v>Bristol-Myers Squibb</c:v>
                </c:pt>
                <c:pt idx="3">
                  <c:v>Merck &amp; Co</c:v>
                </c:pt>
                <c:pt idx="4">
                  <c:v>Johnson &amp; Johnson</c:v>
                </c:pt>
                <c:pt idx="5">
                  <c:v>Pfizer</c:v>
                </c:pt>
                <c:pt idx="6">
                  <c:v>GlaxoSmithKline</c:v>
                </c:pt>
                <c:pt idx="7">
                  <c:v>AstraZeneca</c:v>
                </c:pt>
                <c:pt idx="8">
                  <c:v>Novartis</c:v>
                </c:pt>
                <c:pt idx="9">
                  <c:v>AbbVie</c:v>
                </c:pt>
              </c:strCache>
            </c:strRef>
          </c:cat>
          <c:val>
            <c:numRef>
              <c:f>Sheet1!$C$2:$C$11</c:f>
              <c:numCache>
                <c:formatCode>General</c:formatCode>
                <c:ptCount val="10"/>
                <c:pt idx="0">
                  <c:v>0.27900000000000003</c:v>
                </c:pt>
                <c:pt idx="1">
                  <c:v>0.21299999999999999</c:v>
                </c:pt>
                <c:pt idx="2">
                  <c:v>0.23400000000000001</c:v>
                </c:pt>
                <c:pt idx="3">
                  <c:v>0.21299999999999999</c:v>
                </c:pt>
                <c:pt idx="4">
                  <c:v>0.22</c:v>
                </c:pt>
                <c:pt idx="5">
                  <c:v>0.182</c:v>
                </c:pt>
                <c:pt idx="6">
                  <c:v>0.17699999999999999</c:v>
                </c:pt>
                <c:pt idx="7">
                  <c:v>0.22900000000000001</c:v>
                </c:pt>
                <c:pt idx="8">
                  <c:v>0.182</c:v>
                </c:pt>
                <c:pt idx="9">
                  <c:v>0.154</c:v>
                </c:pt>
              </c:numCache>
            </c:numRef>
          </c:val>
          <c:extLst>
            <c:ext xmlns:c16="http://schemas.microsoft.com/office/drawing/2014/chart" uri="{C3380CC4-5D6E-409C-BE32-E72D297353CC}">
              <c16:uniqueId val="{00000015-F7FB-4D15-B034-1C9919E927CC}"/>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s-MX"/>
        </a:p>
      </c:txPr>
    </c:legend>
    <c:plotVisOnly val="1"/>
    <c:dispBlanksAs val="zero"/>
    <c:showDLblsOverMax val="1"/>
  </c:chart>
  <c:txPr>
    <a:bodyPr/>
    <a:lstStyle/>
    <a:p>
      <a:pPr>
        <a:defRPr sz="1800" smtId="4294967295"/>
      </a:pPr>
      <a:endParaRPr lang="es-MX"/>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Worldwide</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9E4A-4DA1-8A65-1B2AB1994867}"/>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9E4A-4DA1-8A65-1B2AB1994867}"/>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9E4A-4DA1-8A65-1B2AB1994867}"/>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9E4A-4DA1-8A65-1B2AB1994867}"/>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9E4A-4DA1-8A65-1B2AB1994867}"/>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198.9</c:v>
                </c:pt>
                <c:pt idx="1">
                  <c:v>207.7</c:v>
                </c:pt>
                <c:pt idx="2">
                  <c:v>218.3</c:v>
                </c:pt>
                <c:pt idx="3">
                  <c:v>228.3</c:v>
                </c:pt>
                <c:pt idx="4">
                  <c:v>239</c:v>
                </c:pt>
              </c:numCache>
            </c:numRef>
          </c:val>
          <c:extLst>
            <c:ext xmlns:c16="http://schemas.microsoft.com/office/drawing/2014/chart" uri="{C3380CC4-5D6E-409C-BE32-E72D297353CC}">
              <c16:uniqueId val="{00000005-9E4A-4DA1-8A65-1B2AB1994867}"/>
            </c:ext>
          </c:extLst>
        </c:ser>
        <c:ser>
          <c:idx val="1"/>
          <c:order val="1"/>
          <c:tx>
            <c:strRef>
              <c:f>Sheet1!$C$1</c:f>
              <c:strCache>
                <c:ptCount val="1"/>
                <c:pt idx="0">
                  <c:v>United States</c:v>
                </c:pt>
              </c:strCache>
            </c:strRef>
          </c:tx>
          <c:spPr>
            <a:solidFill>
              <a:srgbClr val="0F283E"/>
            </a:solidFill>
            <a:ln>
              <a:solidFill>
                <a:srgbClr val="0F283E"/>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9E4A-4DA1-8A65-1B2AB1994867}"/>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9E4A-4DA1-8A65-1B2AB1994867}"/>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9E4A-4DA1-8A65-1B2AB1994867}"/>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9E4A-4DA1-8A65-1B2AB1994867}"/>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9E4A-4DA1-8A65-1B2AB1994867}"/>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numRef>
              <c:f>Sheet1!$A$2:$A$6</c:f>
              <c:numCache>
                <c:formatCode>General</c:formatCode>
                <c:ptCount val="5"/>
                <c:pt idx="0">
                  <c:v>2015</c:v>
                </c:pt>
                <c:pt idx="1">
                  <c:v>2016</c:v>
                </c:pt>
                <c:pt idx="2">
                  <c:v>2017</c:v>
                </c:pt>
                <c:pt idx="3">
                  <c:v>2018</c:v>
                </c:pt>
                <c:pt idx="4">
                  <c:v>2019</c:v>
                </c:pt>
              </c:numCache>
            </c:numRef>
          </c:cat>
          <c:val>
            <c:numRef>
              <c:f>Sheet1!$C$2:$C$6</c:f>
              <c:numCache>
                <c:formatCode>General</c:formatCode>
                <c:ptCount val="5"/>
                <c:pt idx="0">
                  <c:v>113.4</c:v>
                </c:pt>
                <c:pt idx="1">
                  <c:v>116.3</c:v>
                </c:pt>
                <c:pt idx="2">
                  <c:v>122.2</c:v>
                </c:pt>
                <c:pt idx="3">
                  <c:v>125.9</c:v>
                </c:pt>
                <c:pt idx="4">
                  <c:v>130</c:v>
                </c:pt>
              </c:numCache>
            </c:numRef>
          </c:val>
          <c:extLst>
            <c:ext xmlns:c16="http://schemas.microsoft.com/office/drawing/2014/chart" uri="{C3380CC4-5D6E-409C-BE32-E72D297353CC}">
              <c16:uniqueId val="{0000000B-9E4A-4DA1-8A65-1B2AB1994867}"/>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Spending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s-MX"/>
        </a:p>
      </c:txPr>
    </c:legend>
    <c:plotVisOnly val="1"/>
    <c:dispBlanksAs val="zero"/>
    <c:showDLblsOverMax val="1"/>
  </c:chart>
  <c:txPr>
    <a:bodyPr/>
    <a:lstStyle/>
    <a:p>
      <a:pPr>
        <a:defRPr sz="1800" smtId="4294967295"/>
      </a:pPr>
      <a:endParaRPr lang="es-MX"/>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4CE4-4A60-8380-929F318C8F3F}"/>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4CE4-4A60-8380-929F318C8F3F}"/>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4CE4-4A60-8380-929F318C8F3F}"/>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Sheet1!$A$2:$A$4</c:f>
              <c:strCache>
                <c:ptCount val="3"/>
                <c:pt idx="0">
                  <c:v>2017</c:v>
                </c:pt>
                <c:pt idx="1">
                  <c:v>2018*</c:v>
                </c:pt>
                <c:pt idx="2">
                  <c:v>2019**</c:v>
                </c:pt>
              </c:strCache>
            </c:strRef>
          </c:cat>
          <c:val>
            <c:numRef>
              <c:f>Sheet1!$B$2:$B$4</c:f>
              <c:numCache>
                <c:formatCode>General</c:formatCode>
                <c:ptCount val="3"/>
                <c:pt idx="0">
                  <c:v>218.3</c:v>
                </c:pt>
                <c:pt idx="1">
                  <c:v>228.3</c:v>
                </c:pt>
                <c:pt idx="2">
                  <c:v>239</c:v>
                </c:pt>
              </c:numCache>
            </c:numRef>
          </c:val>
          <c:extLst>
            <c:ext xmlns:c16="http://schemas.microsoft.com/office/drawing/2014/chart" uri="{C3380CC4-5D6E-409C-BE32-E72D297353CC}">
              <c16:uniqueId val="{00000003-4CE4-4A60-8380-929F318C8F3F}"/>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R&amp;D expenditure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2988-4DC8-A02D-F6C8D9106E7C}"/>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2988-4DC8-A02D-F6C8D9106E7C}"/>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2988-4DC8-A02D-F6C8D9106E7C}"/>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2988-4DC8-A02D-F6C8D9106E7C}"/>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2988-4DC8-A02D-F6C8D9106E7C}"/>
                </c:ext>
              </c:extLst>
            </c:dLbl>
            <c:dLbl>
              <c:idx val="5"/>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2988-4DC8-A02D-F6C8D9106E7C}"/>
                </c:ext>
              </c:extLst>
            </c:dLbl>
            <c:dLbl>
              <c:idx val="6"/>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2988-4DC8-A02D-F6C8D9106E7C}"/>
                </c:ext>
              </c:extLst>
            </c:dLbl>
            <c:dLbl>
              <c:idx val="7"/>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2988-4DC8-A02D-F6C8D9106E7C}"/>
                </c:ext>
              </c:extLst>
            </c:dLbl>
            <c:dLbl>
              <c:idx val="8"/>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2988-4DC8-A02D-F6C8D9106E7C}"/>
                </c:ext>
              </c:extLst>
            </c:dLbl>
            <c:dLbl>
              <c:idx val="9"/>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2988-4DC8-A02D-F6C8D9106E7C}"/>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Samsung Electronics (South Korea)</c:v>
                </c:pt>
                <c:pt idx="1">
                  <c:v>Intel Corporation (United States)</c:v>
                </c:pt>
                <c:pt idx="2">
                  <c:v>Apple (United States)</c:v>
                </c:pt>
                <c:pt idx="3">
                  <c:v>Cisco Systems (United States)</c:v>
                </c:pt>
                <c:pt idx="4">
                  <c:v>Nokia Corporation (Finland)</c:v>
                </c:pt>
                <c:pt idx="5">
                  <c:v>QUALCOMM (United States)</c:v>
                </c:pt>
                <c:pt idx="6">
                  <c:v>Ericsson (Sweden)</c:v>
                </c:pt>
                <c:pt idx="7">
                  <c:v>Broadcom (United States)</c:v>
                </c:pt>
                <c:pt idx="8">
                  <c:v>Hitachi (Japan)</c:v>
                </c:pt>
                <c:pt idx="9">
                  <c:v>Canon (Japan)</c:v>
                </c:pt>
              </c:strCache>
            </c:strRef>
          </c:cat>
          <c:val>
            <c:numRef>
              <c:f>Sheet1!$B$2:$B$11</c:f>
              <c:numCache>
                <c:formatCode>General</c:formatCode>
                <c:ptCount val="10"/>
                <c:pt idx="0">
                  <c:v>15.3</c:v>
                </c:pt>
                <c:pt idx="1">
                  <c:v>13.1</c:v>
                </c:pt>
                <c:pt idx="2">
                  <c:v>11.6</c:v>
                </c:pt>
                <c:pt idx="3">
                  <c:v>6.1</c:v>
                </c:pt>
                <c:pt idx="4">
                  <c:v>5.9</c:v>
                </c:pt>
                <c:pt idx="5">
                  <c:v>5.5</c:v>
                </c:pt>
                <c:pt idx="6">
                  <c:v>4.5999999999999996</c:v>
                </c:pt>
                <c:pt idx="7">
                  <c:v>3.3</c:v>
                </c:pt>
                <c:pt idx="8">
                  <c:v>3.1</c:v>
                </c:pt>
                <c:pt idx="9">
                  <c:v>2.9</c:v>
                </c:pt>
              </c:numCache>
            </c:numRef>
          </c:val>
          <c:extLst>
            <c:ext xmlns:c16="http://schemas.microsoft.com/office/drawing/2014/chart" uri="{C3380CC4-5D6E-409C-BE32-E72D297353CC}">
              <c16:uniqueId val="{0000000A-2988-4DC8-A02D-F6C8D9106E7C}"/>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2019/20</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1066-4EF5-85A1-41226F75AA5D}"/>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1066-4EF5-85A1-41226F75AA5D}"/>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1066-4EF5-85A1-41226F75AA5D}"/>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1066-4EF5-85A1-41226F75AA5D}"/>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1066-4EF5-85A1-41226F75AA5D}"/>
                </c:ext>
              </c:extLst>
            </c:dLbl>
            <c:dLbl>
              <c:idx val="5"/>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1066-4EF5-85A1-41226F75AA5D}"/>
                </c:ext>
              </c:extLst>
            </c:dLbl>
            <c:dLbl>
              <c:idx val="6"/>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1066-4EF5-85A1-41226F75AA5D}"/>
                </c:ext>
              </c:extLst>
            </c:dLbl>
            <c:dLbl>
              <c:idx val="7"/>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1066-4EF5-85A1-41226F75AA5D}"/>
                </c:ext>
              </c:extLst>
            </c:dLbl>
            <c:dLbl>
              <c:idx val="8"/>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1066-4EF5-85A1-41226F75AA5D}"/>
                </c:ext>
              </c:extLst>
            </c:dLbl>
            <c:dLbl>
              <c:idx val="9"/>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1066-4EF5-85A1-41226F75AA5D}"/>
                </c:ext>
              </c:extLst>
            </c:dLbl>
            <c:dLbl>
              <c:idx val="1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1066-4EF5-85A1-41226F75AA5D}"/>
                </c:ext>
              </c:extLst>
            </c:dLbl>
            <c:dLbl>
              <c:idx val="1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1066-4EF5-85A1-41226F75AA5D}"/>
                </c:ext>
              </c:extLst>
            </c:dLbl>
            <c:dLbl>
              <c:idx val="1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1066-4EF5-85A1-41226F75AA5D}"/>
                </c:ext>
              </c:extLst>
            </c:dLbl>
            <c:dLbl>
              <c:idx val="1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1066-4EF5-85A1-41226F75AA5D}"/>
                </c:ext>
              </c:extLst>
            </c:dLbl>
            <c:dLbl>
              <c:idx val="1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1066-4EF5-85A1-41226F75AA5D}"/>
                </c:ext>
              </c:extLst>
            </c:dLbl>
            <c:dLbl>
              <c:idx val="15"/>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F-1066-4EF5-85A1-41226F75AA5D}"/>
                </c:ext>
              </c:extLst>
            </c:dLbl>
            <c:dLbl>
              <c:idx val="16"/>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0-1066-4EF5-85A1-41226F75AA5D}"/>
                </c:ext>
              </c:extLst>
            </c:dLbl>
            <c:dLbl>
              <c:idx val="17"/>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1-1066-4EF5-85A1-41226F75AA5D}"/>
                </c:ext>
              </c:extLst>
            </c:dLbl>
            <c:dLbl>
              <c:idx val="18"/>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2-1066-4EF5-85A1-41226F75AA5D}"/>
                </c:ext>
              </c:extLst>
            </c:dLbl>
            <c:dLbl>
              <c:idx val="19"/>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13-1066-4EF5-85A1-41226F75AA5D}"/>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Sheet1!$A$2:$A$21</c:f>
              <c:strCache>
                <c:ptCount val="20"/>
                <c:pt idx="0">
                  <c:v>Alphabet (Google)</c:v>
                </c:pt>
                <c:pt idx="1">
                  <c:v>Microsoft</c:v>
                </c:pt>
                <c:pt idx="2">
                  <c:v>Facebook</c:v>
                </c:pt>
                <c:pt idx="3">
                  <c:v>Alibaba</c:v>
                </c:pt>
                <c:pt idx="4">
                  <c:v>Oracle</c:v>
                </c:pt>
                <c:pt idx="5">
                  <c:v>IBM</c:v>
                </c:pt>
                <c:pt idx="6">
                  <c:v>Uber Technologies</c:v>
                </c:pt>
                <c:pt idx="7">
                  <c:v>SAP</c:v>
                </c:pt>
                <c:pt idx="8">
                  <c:v>Tencent</c:v>
                </c:pt>
                <c:pt idx="9">
                  <c:v>Salesforce.com</c:v>
                </c:pt>
                <c:pt idx="10">
                  <c:v>Baidu</c:v>
                </c:pt>
                <c:pt idx="11">
                  <c:v>Adobe</c:v>
                </c:pt>
                <c:pt idx="12">
                  <c:v>HPE</c:v>
                </c:pt>
                <c:pt idx="13">
                  <c:v>Electronic Arts</c:v>
                </c:pt>
                <c:pt idx="14">
                  <c:v>Workday</c:v>
                </c:pt>
                <c:pt idx="15">
                  <c:v>Softbank</c:v>
                </c:pt>
                <c:pt idx="16">
                  <c:v>Intuit</c:v>
                </c:pt>
                <c:pt idx="17">
                  <c:v>Netease</c:v>
                </c:pt>
                <c:pt idx="18">
                  <c:v>Printerest</c:v>
                </c:pt>
                <c:pt idx="19">
                  <c:v>Ubisoft Entertainment</c:v>
                </c:pt>
              </c:strCache>
            </c:strRef>
          </c:cat>
          <c:val>
            <c:numRef>
              <c:f>Sheet1!$B$2:$B$21</c:f>
              <c:numCache>
                <c:formatCode>General</c:formatCode>
                <c:ptCount val="20"/>
                <c:pt idx="0">
                  <c:v>23160.1</c:v>
                </c:pt>
                <c:pt idx="1">
                  <c:v>17152.400000000001</c:v>
                </c:pt>
                <c:pt idx="2">
                  <c:v>12106.1</c:v>
                </c:pt>
                <c:pt idx="3">
                  <c:v>5488.5</c:v>
                </c:pt>
                <c:pt idx="4">
                  <c:v>5400.6</c:v>
                </c:pt>
                <c:pt idx="5">
                  <c:v>4767.7</c:v>
                </c:pt>
                <c:pt idx="6">
                  <c:v>4304.8</c:v>
                </c:pt>
                <c:pt idx="7">
                  <c:v>4283</c:v>
                </c:pt>
                <c:pt idx="8">
                  <c:v>3871.4</c:v>
                </c:pt>
                <c:pt idx="9">
                  <c:v>2462.1999999999998</c:v>
                </c:pt>
                <c:pt idx="10">
                  <c:v>2337.3000000000002</c:v>
                </c:pt>
                <c:pt idx="11">
                  <c:v>1718.2</c:v>
                </c:pt>
                <c:pt idx="12">
                  <c:v>1639.7</c:v>
                </c:pt>
                <c:pt idx="13">
                  <c:v>1387.8</c:v>
                </c:pt>
                <c:pt idx="14">
                  <c:v>1379.7</c:v>
                </c:pt>
                <c:pt idx="15">
                  <c:v>1363.1</c:v>
                </c:pt>
                <c:pt idx="16">
                  <c:v>1167.9000000000001</c:v>
                </c:pt>
                <c:pt idx="17">
                  <c:v>1113.4000000000001</c:v>
                </c:pt>
                <c:pt idx="18">
                  <c:v>1074.5</c:v>
                </c:pt>
                <c:pt idx="19">
                  <c:v>1019.3</c:v>
                </c:pt>
              </c:numCache>
            </c:numRef>
          </c:val>
          <c:extLst>
            <c:ext xmlns:c16="http://schemas.microsoft.com/office/drawing/2014/chart" uri="{C3380CC4-5D6E-409C-BE32-E72D297353CC}">
              <c16:uniqueId val="{00000014-1066-4EF5-85A1-41226F75AA5D}"/>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s-MX" sz="1000" b="0">
                    <a:solidFill>
                      <a:srgbClr val="0F283E"/>
                    </a:solidFill>
                    <a:latin typeface="Open Sans Light"/>
                  </a:rPr>
                  <a:t>Investment in million euros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7471-4D08-B9F3-DDE8748EECF9}"/>
                </c:ext>
              </c:extLst>
            </c:dLbl>
            <c:dLbl>
              <c:idx val="1"/>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7471-4D08-B9F3-DDE8748EECF9}"/>
                </c:ext>
              </c:extLst>
            </c:dLbl>
            <c:dLbl>
              <c:idx val="2"/>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7471-4D08-B9F3-DDE8748EECF9}"/>
                </c:ext>
              </c:extLst>
            </c:dLbl>
            <c:dLbl>
              <c:idx val="3"/>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7471-4D08-B9F3-DDE8748EECF9}"/>
                </c:ext>
              </c:extLst>
            </c:dLbl>
            <c:dLbl>
              <c:idx val="4"/>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7471-4D08-B9F3-DDE8748EECF9}"/>
                </c:ext>
              </c:extLst>
            </c:dLbl>
            <c:dLbl>
              <c:idx val="5"/>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7471-4D08-B9F3-DDE8748EECF9}"/>
                </c:ext>
              </c:extLst>
            </c:dLbl>
            <c:dLbl>
              <c:idx val="6"/>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7471-4D08-B9F3-DDE8748EECF9}"/>
                </c:ext>
              </c:extLst>
            </c:dLbl>
            <c:dLbl>
              <c:idx val="7"/>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7471-4D08-B9F3-DDE8748EECF9}"/>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Sheet1!$A$2:$A$9</c:f>
              <c:strCache>
                <c:ptCount val="8"/>
                <c:pt idx="0">
                  <c:v>2018</c:v>
                </c:pt>
                <c:pt idx="1">
                  <c:v>2019*</c:v>
                </c:pt>
                <c:pt idx="2">
                  <c:v>2020*</c:v>
                </c:pt>
                <c:pt idx="3">
                  <c:v>2021*</c:v>
                </c:pt>
                <c:pt idx="4">
                  <c:v>2022*</c:v>
                </c:pt>
                <c:pt idx="5">
                  <c:v>2023*</c:v>
                </c:pt>
                <c:pt idx="6">
                  <c:v>2024*</c:v>
                </c:pt>
                <c:pt idx="7">
                  <c:v>2025*</c:v>
                </c:pt>
              </c:strCache>
            </c:strRef>
          </c:cat>
          <c:val>
            <c:numRef>
              <c:f>Sheet1!$B$2:$B$9</c:f>
              <c:numCache>
                <c:formatCode>General</c:formatCode>
                <c:ptCount val="8"/>
                <c:pt idx="0">
                  <c:v>10.1</c:v>
                </c:pt>
                <c:pt idx="1">
                  <c:v>14.69</c:v>
                </c:pt>
                <c:pt idx="2">
                  <c:v>22.59</c:v>
                </c:pt>
                <c:pt idx="3">
                  <c:v>34.869999999999997</c:v>
                </c:pt>
                <c:pt idx="4">
                  <c:v>51.27</c:v>
                </c:pt>
                <c:pt idx="5">
                  <c:v>70.94</c:v>
                </c:pt>
                <c:pt idx="6">
                  <c:v>94.41</c:v>
                </c:pt>
                <c:pt idx="7">
                  <c:v>126</c:v>
                </c:pt>
              </c:numCache>
            </c:numRef>
          </c:val>
          <c:extLst>
            <c:ext xmlns:c16="http://schemas.microsoft.com/office/drawing/2014/chart" uri="{C3380CC4-5D6E-409C-BE32-E72D297353CC}">
              <c16:uniqueId val="{00000008-7471-4D08-B9F3-DDE8748EECF9}"/>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Market revenue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1658-405E-985A-34DB134F4DDD}"/>
                </c:ext>
              </c:extLst>
            </c:dLbl>
            <c:dLbl>
              <c:idx val="1"/>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1658-405E-985A-34DB134F4DDD}"/>
                </c:ext>
              </c:extLst>
            </c:dLbl>
            <c:dLbl>
              <c:idx val="2"/>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1658-405E-985A-34DB134F4DDD}"/>
                </c:ext>
              </c:extLst>
            </c:dLbl>
            <c:dLbl>
              <c:idx val="3"/>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1658-405E-985A-34DB134F4DDD}"/>
                </c:ext>
              </c:extLst>
            </c:dLbl>
            <c:dLbl>
              <c:idx val="4"/>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1658-405E-985A-34DB134F4DDD}"/>
                </c:ext>
              </c:extLst>
            </c:dLbl>
            <c:dLbl>
              <c:idx val="5"/>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1658-405E-985A-34DB134F4DDD}"/>
                </c:ext>
              </c:extLst>
            </c:dLbl>
            <c:dLbl>
              <c:idx val="6"/>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1658-405E-985A-34DB134F4DDD}"/>
                </c:ext>
              </c:extLst>
            </c:dLbl>
            <c:dLbl>
              <c:idx val="7"/>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1658-405E-985A-34DB134F4DDD}"/>
                </c:ext>
              </c:extLst>
            </c:dLbl>
            <c:dLbl>
              <c:idx val="8"/>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1658-405E-985A-34DB134F4DDD}"/>
                </c:ext>
              </c:extLst>
            </c:dLbl>
            <c:dLbl>
              <c:idx val="9"/>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1658-405E-985A-34DB134F4DDD}"/>
                </c:ext>
              </c:extLst>
            </c:dLbl>
            <c:dLbl>
              <c:idx val="10"/>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1658-405E-985A-34DB134F4DDD}"/>
                </c:ext>
              </c:extLst>
            </c:dLbl>
            <c:dLbl>
              <c:idx val="11"/>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1658-405E-985A-34DB134F4DDD}"/>
                </c:ext>
              </c:extLst>
            </c:dLbl>
            <c:dLbl>
              <c:idx val="12"/>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1658-405E-985A-34DB134F4DDD}"/>
                </c:ext>
              </c:extLst>
            </c:dLbl>
            <c:dLbl>
              <c:idx val="13"/>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1658-405E-985A-34DB134F4DDD}"/>
                </c:ext>
              </c:extLst>
            </c:dLbl>
            <c:dLbl>
              <c:idx val="14"/>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1658-405E-985A-34DB134F4DDD}"/>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Sheet1!$A$2:$A$16</c:f>
              <c:strCache>
                <c:ptCount val="15"/>
                <c:pt idx="0">
                  <c:v>Analytics and BI</c:v>
                </c:pt>
                <c:pt idx="1">
                  <c:v>Collaboration</c:v>
                </c:pt>
                <c:pt idx="2">
                  <c:v>Content Management</c:v>
                </c:pt>
                <c:pt idx="3">
                  <c:v>Customer Relationship Management (CRM)</c:v>
                </c:pt>
                <c:pt idx="4">
                  <c:v>eCommerce</c:v>
                </c:pt>
                <c:pt idx="5">
                  <c:v>Enterprise Performance Management (EPM)</c:v>
                </c:pt>
                <c:pt idx="6">
                  <c:v>Enterprise Resource Planning (ERP)</c:v>
                </c:pt>
                <c:pt idx="7">
                  <c:v>Human Capital Management (HCM)</c:v>
                </c:pt>
                <c:pt idx="8">
                  <c:v>IT Service Management (ITSM)</c:v>
                </c:pt>
                <c:pt idx="9">
                  <c:v>Product LifeCycle Management (PLM)/Engineering</c:v>
                </c:pt>
                <c:pt idx="10">
                  <c:v>Project Portfolio Management</c:v>
                </c:pt>
                <c:pt idx="11">
                  <c:v>Procurement</c:v>
                </c:pt>
                <c:pt idx="12">
                  <c:v>Sales Performance Management (SPM)</c:v>
                </c:pt>
                <c:pt idx="13">
                  <c:v>Supply Chain Management (SCM)</c:v>
                </c:pt>
                <c:pt idx="14">
                  <c:v>Treasury and Risk Management (TRM)</c:v>
                </c:pt>
              </c:strCache>
            </c:strRef>
          </c:cat>
          <c:val>
            <c:numRef>
              <c:f>Sheet1!$B$2:$B$16</c:f>
              <c:numCache>
                <c:formatCode>General</c:formatCode>
                <c:ptCount val="15"/>
                <c:pt idx="0">
                  <c:v>3.3000000000000002E-2</c:v>
                </c:pt>
                <c:pt idx="1">
                  <c:v>3.1E-2</c:v>
                </c:pt>
                <c:pt idx="2">
                  <c:v>-5.0000000000000001E-3</c:v>
                </c:pt>
                <c:pt idx="3">
                  <c:v>1.9E-2</c:v>
                </c:pt>
                <c:pt idx="4">
                  <c:v>2.8000000000000001E-2</c:v>
                </c:pt>
                <c:pt idx="5">
                  <c:v>0.05</c:v>
                </c:pt>
                <c:pt idx="6">
                  <c:v>8.0000000000000002E-3</c:v>
                </c:pt>
                <c:pt idx="7">
                  <c:v>0.03</c:v>
                </c:pt>
                <c:pt idx="8">
                  <c:v>1.7000000000000001E-2</c:v>
                </c:pt>
                <c:pt idx="9">
                  <c:v>7.0000000000000001E-3</c:v>
                </c:pt>
                <c:pt idx="10">
                  <c:v>2.1000000000000001E-2</c:v>
                </c:pt>
                <c:pt idx="11">
                  <c:v>0.02</c:v>
                </c:pt>
                <c:pt idx="12">
                  <c:v>3.7999999999999999E-2</c:v>
                </c:pt>
                <c:pt idx="13">
                  <c:v>2.1999999999999999E-2</c:v>
                </c:pt>
                <c:pt idx="14">
                  <c:v>3.5000000000000003E-2</c:v>
                </c:pt>
              </c:numCache>
            </c:numRef>
          </c:val>
          <c:extLst>
            <c:ext xmlns:c16="http://schemas.microsoft.com/office/drawing/2014/chart" uri="{C3380CC4-5D6E-409C-BE32-E72D297353CC}">
              <c16:uniqueId val="{0000000F-1658-405E-985A-34DB134F4DD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23C2-40ED-A545-CDCD0E7623BF}"/>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23C2-40ED-A545-CDCD0E7623BF}"/>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23C2-40ED-A545-CDCD0E7623BF}"/>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Sheet1!$A$2:$A$4</c:f>
              <c:strCache>
                <c:ptCount val="3"/>
                <c:pt idx="0">
                  <c:v>2017</c:v>
                </c:pt>
                <c:pt idx="1">
                  <c:v>2018*</c:v>
                </c:pt>
                <c:pt idx="2">
                  <c:v>2019**</c:v>
                </c:pt>
              </c:strCache>
            </c:strRef>
          </c:cat>
          <c:val>
            <c:numRef>
              <c:f>Sheet1!$B$2:$B$4</c:f>
              <c:numCache>
                <c:formatCode>General</c:formatCode>
                <c:ptCount val="3"/>
                <c:pt idx="0">
                  <c:v>98.2</c:v>
                </c:pt>
                <c:pt idx="1">
                  <c:v>99.8</c:v>
                </c:pt>
                <c:pt idx="2">
                  <c:v>103.1</c:v>
                </c:pt>
              </c:numCache>
            </c:numRef>
          </c:val>
          <c:extLst>
            <c:ext xmlns:c16="http://schemas.microsoft.com/office/drawing/2014/chart" uri="{C3380CC4-5D6E-409C-BE32-E72D297353CC}">
              <c16:uniqueId val="{00000003-23C2-40ED-A545-CDCD0E7623BF}"/>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R&amp;D expenditure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23B4-4520-BD63-11A0D4C5FDEB}"/>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23B4-4520-BD63-11A0D4C5FDEB}"/>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23B4-4520-BD63-11A0D4C5FDEB}"/>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Sheet1!$A$2:$A$4</c:f>
              <c:strCache>
                <c:ptCount val="3"/>
                <c:pt idx="0">
                  <c:v>2017</c:v>
                </c:pt>
                <c:pt idx="1">
                  <c:v>2018*</c:v>
                </c:pt>
                <c:pt idx="2">
                  <c:v>2019**</c:v>
                </c:pt>
              </c:strCache>
            </c:strRef>
          </c:cat>
          <c:val>
            <c:numRef>
              <c:f>Sheet1!$B$2:$B$4</c:f>
              <c:numCache>
                <c:formatCode>General</c:formatCode>
                <c:ptCount val="3"/>
                <c:pt idx="0">
                  <c:v>29.8</c:v>
                </c:pt>
                <c:pt idx="1">
                  <c:v>30.5</c:v>
                </c:pt>
                <c:pt idx="2">
                  <c:v>32</c:v>
                </c:pt>
              </c:numCache>
            </c:numRef>
          </c:val>
          <c:extLst>
            <c:ext xmlns:c16="http://schemas.microsoft.com/office/drawing/2014/chart" uri="{C3380CC4-5D6E-409C-BE32-E72D297353CC}">
              <c16:uniqueId val="{00000003-23B4-4520-BD63-11A0D4C5FDEB}"/>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R&amp;D expenditure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3521-446D-A0F9-4ED33CF6498D}"/>
                </c:ext>
              </c:extLst>
            </c:dLbl>
            <c:dLbl>
              <c:idx val="1"/>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3521-446D-A0F9-4ED33CF6498D}"/>
                </c:ext>
              </c:extLst>
            </c:dLbl>
            <c:dLbl>
              <c:idx val="2"/>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3521-446D-A0F9-4ED33CF6498D}"/>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3521-446D-A0F9-4ED33CF6498D}"/>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3521-446D-A0F9-4ED33CF6498D}"/>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Sheet1!$A$2:$A$6</c:f>
              <c:strCache>
                <c:ptCount val="5"/>
                <c:pt idx="0">
                  <c:v>Volkswagen*</c:v>
                </c:pt>
                <c:pt idx="1">
                  <c:v>Toyota**</c:v>
                </c:pt>
                <c:pt idx="2">
                  <c:v>Daimler*</c:v>
                </c:pt>
                <c:pt idx="3">
                  <c:v>Ford</c:v>
                </c:pt>
                <c:pt idx="4">
                  <c:v>General Motors</c:v>
                </c:pt>
              </c:strCache>
            </c:strRef>
          </c:cat>
          <c:val>
            <c:numRef>
              <c:f>Sheet1!$B$2:$B$6</c:f>
              <c:numCache>
                <c:formatCode>General</c:formatCode>
                <c:ptCount val="5"/>
                <c:pt idx="0">
                  <c:v>16.260000000000002</c:v>
                </c:pt>
                <c:pt idx="1">
                  <c:v>10.119999999999999</c:v>
                </c:pt>
                <c:pt idx="2">
                  <c:v>10.09</c:v>
                </c:pt>
                <c:pt idx="3">
                  <c:v>7.1</c:v>
                </c:pt>
                <c:pt idx="4">
                  <c:v>6.2</c:v>
                </c:pt>
              </c:numCache>
            </c:numRef>
          </c:val>
          <c:extLst>
            <c:ext xmlns:c16="http://schemas.microsoft.com/office/drawing/2014/chart" uri="{C3380CC4-5D6E-409C-BE32-E72D297353CC}">
              <c16:uniqueId val="{00000005-3521-446D-A0F9-4ED33CF6498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6671-43FF-A0C0-4CC8E8B3430E}"/>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6671-43FF-A0C0-4CC8E8B3430E}"/>
                </c:ext>
              </c:extLst>
            </c:dLbl>
            <c:dLbl>
              <c:idx val="2"/>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6671-43FF-A0C0-4CC8E8B3430E}"/>
                </c:ext>
              </c:extLst>
            </c:dLbl>
            <c:dLbl>
              <c:idx val="3"/>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6671-43FF-A0C0-4CC8E8B3430E}"/>
                </c:ext>
              </c:extLst>
            </c:dLbl>
            <c:dLbl>
              <c:idx val="4"/>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6671-43FF-A0C0-4CC8E8B3430E}"/>
                </c:ext>
              </c:extLst>
            </c:dLbl>
            <c:dLbl>
              <c:idx val="5"/>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6671-43FF-A0C0-4CC8E8B3430E}"/>
                </c:ext>
              </c:extLst>
            </c:dLbl>
            <c:dLbl>
              <c:idx val="6"/>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6671-43FF-A0C0-4CC8E8B3430E}"/>
                </c:ext>
              </c:extLst>
            </c:dLbl>
            <c:dLbl>
              <c:idx val="7"/>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6671-43FF-A0C0-4CC8E8B3430E}"/>
                </c:ext>
              </c:extLst>
            </c:dLbl>
            <c:dLbl>
              <c:idx val="8"/>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6671-43FF-A0C0-4CC8E8B3430E}"/>
                </c:ext>
              </c:extLst>
            </c:dLbl>
            <c:dLbl>
              <c:idx val="9"/>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6671-43FF-A0C0-4CC8E8B3430E}"/>
                </c:ext>
              </c:extLst>
            </c:dLbl>
            <c:dLbl>
              <c:idx val="10"/>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6671-43FF-A0C0-4CC8E8B3430E}"/>
                </c:ext>
              </c:extLst>
            </c:dLbl>
            <c:dLbl>
              <c:idx val="11"/>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6671-43FF-A0C0-4CC8E8B3430E}"/>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Sheet1!$A$2:$A$13</c:f>
              <c:strCache>
                <c:ptCount val="12"/>
                <c:pt idx="0">
                  <c:v>China</c:v>
                </c:pt>
                <c:pt idx="1">
                  <c:v>United States</c:v>
                </c:pt>
                <c:pt idx="2">
                  <c:v>Japan</c:v>
                </c:pt>
                <c:pt idx="3">
                  <c:v>Germany</c:v>
                </c:pt>
                <c:pt idx="4">
                  <c:v>India</c:v>
                </c:pt>
                <c:pt idx="5">
                  <c:v>South Korea</c:v>
                </c:pt>
                <c:pt idx="6">
                  <c:v>France</c:v>
                </c:pt>
                <c:pt idx="7">
                  <c:v>Russia</c:v>
                </c:pt>
                <c:pt idx="8">
                  <c:v>United Kingdom</c:v>
                </c:pt>
                <c:pt idx="9">
                  <c:v>Brazil</c:v>
                </c:pt>
                <c:pt idx="10">
                  <c:v>Canada</c:v>
                </c:pt>
                <c:pt idx="11">
                  <c:v>Taiwan</c:v>
                </c:pt>
              </c:strCache>
            </c:strRef>
          </c:cat>
          <c:val>
            <c:numRef>
              <c:f>Sheet1!$B$2:$B$13</c:f>
              <c:numCache>
                <c:formatCode>General</c:formatCode>
                <c:ptCount val="12"/>
                <c:pt idx="0">
                  <c:v>621.5</c:v>
                </c:pt>
                <c:pt idx="1">
                  <c:v>598.70000000000005</c:v>
                </c:pt>
                <c:pt idx="2">
                  <c:v>182.36</c:v>
                </c:pt>
                <c:pt idx="3">
                  <c:v>127.25</c:v>
                </c:pt>
                <c:pt idx="4">
                  <c:v>93.48</c:v>
                </c:pt>
                <c:pt idx="5">
                  <c:v>91.47</c:v>
                </c:pt>
                <c:pt idx="6">
                  <c:v>67.03</c:v>
                </c:pt>
                <c:pt idx="7">
                  <c:v>60.57</c:v>
                </c:pt>
                <c:pt idx="8">
                  <c:v>51.61</c:v>
                </c:pt>
                <c:pt idx="9">
                  <c:v>38.15</c:v>
                </c:pt>
                <c:pt idx="10">
                  <c:v>32.19</c:v>
                </c:pt>
                <c:pt idx="11">
                  <c:v>31.72</c:v>
                </c:pt>
              </c:numCache>
            </c:numRef>
          </c:val>
          <c:extLst>
            <c:ext xmlns:c16="http://schemas.microsoft.com/office/drawing/2014/chart" uri="{C3380CC4-5D6E-409C-BE32-E72D297353CC}">
              <c16:uniqueId val="{0000000C-6671-43FF-A0C0-4CC8E8B3430E}"/>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CF35-47BA-A189-E53AB6B2DA9C}"/>
                </c:ext>
              </c:extLst>
            </c:dLbl>
            <c:dLbl>
              <c:idx val="1"/>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CF35-47BA-A189-E53AB6B2DA9C}"/>
                </c:ext>
              </c:extLst>
            </c:dLbl>
            <c:dLbl>
              <c:idx val="2"/>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CF35-47BA-A189-E53AB6B2DA9C}"/>
                </c:ext>
              </c:extLst>
            </c:dLbl>
            <c:dLbl>
              <c:idx val="3"/>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CF35-47BA-A189-E53AB6B2DA9C}"/>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CF35-47BA-A189-E53AB6B2DA9C}"/>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Sheet1!$A$2:$A$6</c:f>
              <c:strCache>
                <c:ptCount val="5"/>
                <c:pt idx="0">
                  <c:v>Boeing</c:v>
                </c:pt>
                <c:pt idx="1">
                  <c:v>BAE Systems</c:v>
                </c:pt>
                <c:pt idx="2">
                  <c:v>Lockheed Martin</c:v>
                </c:pt>
                <c:pt idx="3">
                  <c:v>Raytheon</c:v>
                </c:pt>
                <c:pt idx="4">
                  <c:v>Northrop Grumman</c:v>
                </c:pt>
              </c:strCache>
            </c:strRef>
          </c:cat>
          <c:val>
            <c:numRef>
              <c:f>Sheet1!$B$2:$B$6</c:f>
              <c:numCache>
                <c:formatCode>General</c:formatCode>
                <c:ptCount val="5"/>
                <c:pt idx="0">
                  <c:v>3.18</c:v>
                </c:pt>
                <c:pt idx="1">
                  <c:v>1.55</c:v>
                </c:pt>
                <c:pt idx="2">
                  <c:v>1.49</c:v>
                </c:pt>
                <c:pt idx="3">
                  <c:v>0.89</c:v>
                </c:pt>
                <c:pt idx="4">
                  <c:v>0.7</c:v>
                </c:pt>
              </c:numCache>
            </c:numRef>
          </c:val>
          <c:extLst>
            <c:ext xmlns:c16="http://schemas.microsoft.com/office/drawing/2014/chart" uri="{C3380CC4-5D6E-409C-BE32-E72D297353CC}">
              <c16:uniqueId val="{00000005-CF35-47BA-A189-E53AB6B2DA9C}"/>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R&amp;D expenditure in billion U.S. dollars</a:t>
                </a:r>
              </a:p>
            </c:rich>
          </c:tx>
          <c:overlay val="0"/>
        </c:title>
        <c:numFmt formatCode="#,##0.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E1B7-4D2E-8C3B-4B84EDD55F76}"/>
                </c:ext>
              </c:extLst>
            </c:dLbl>
            <c:dLbl>
              <c:idx val="1"/>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E1B7-4D2E-8C3B-4B84EDD55F76}"/>
                </c:ext>
              </c:extLst>
            </c:dLbl>
            <c:dLbl>
              <c:idx val="2"/>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E1B7-4D2E-8C3B-4B84EDD55F76}"/>
                </c:ext>
              </c:extLst>
            </c:dLbl>
            <c:dLbl>
              <c:idx val="3"/>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E1B7-4D2E-8C3B-4B84EDD55F76}"/>
                </c:ext>
              </c:extLst>
            </c:dLbl>
            <c:dLbl>
              <c:idx val="4"/>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E1B7-4D2E-8C3B-4B84EDD55F76}"/>
                </c:ext>
              </c:extLst>
            </c:dLbl>
            <c:dLbl>
              <c:idx val="5"/>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E1B7-4D2E-8C3B-4B84EDD55F76}"/>
                </c:ext>
              </c:extLst>
            </c:dLbl>
            <c:dLbl>
              <c:idx val="6"/>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E1B7-4D2E-8C3B-4B84EDD55F76}"/>
                </c:ext>
              </c:extLst>
            </c:dLbl>
            <c:dLbl>
              <c:idx val="7"/>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E1B7-4D2E-8C3B-4B84EDD55F76}"/>
                </c:ext>
              </c:extLst>
            </c:dLbl>
            <c:dLbl>
              <c:idx val="8"/>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E1B7-4D2E-8C3B-4B84EDD55F76}"/>
                </c:ext>
              </c:extLst>
            </c:dLbl>
            <c:dLbl>
              <c:idx val="9"/>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E1B7-4D2E-8C3B-4B84EDD55F76}"/>
                </c:ext>
              </c:extLst>
            </c:dLbl>
            <c:dLbl>
              <c:idx val="10"/>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E1B7-4D2E-8C3B-4B84EDD55F76}"/>
                </c:ext>
              </c:extLst>
            </c:dLbl>
            <c:dLbl>
              <c:idx val="11"/>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E1B7-4D2E-8C3B-4B84EDD55F76}"/>
                </c:ext>
              </c:extLst>
            </c:dLbl>
            <c:dLbl>
              <c:idx val="12"/>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E1B7-4D2E-8C3B-4B84EDD55F76}"/>
                </c:ext>
              </c:extLst>
            </c:dLbl>
            <c:dLbl>
              <c:idx val="13"/>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E1B7-4D2E-8C3B-4B84EDD55F76}"/>
                </c:ext>
              </c:extLst>
            </c:dLbl>
            <c:dLbl>
              <c:idx val="14"/>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E1B7-4D2E-8C3B-4B84EDD55F76}"/>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Sheet1!$A$2:$A$16</c:f>
              <c:strCache>
                <c:ptCount val="15"/>
                <c:pt idx="0">
                  <c:v>Nissan</c:v>
                </c:pt>
                <c:pt idx="1">
                  <c:v>Renault</c:v>
                </c:pt>
                <c:pt idx="2">
                  <c:v>Volkswagen Group</c:v>
                </c:pt>
                <c:pt idx="3">
                  <c:v>Honda</c:v>
                </c:pt>
                <c:pt idx="4">
                  <c:v>BMW</c:v>
                </c:pt>
                <c:pt idx="5">
                  <c:v>Ford</c:v>
                </c:pt>
                <c:pt idx="6">
                  <c:v>Daimler</c:v>
                </c:pt>
                <c:pt idx="7">
                  <c:v>General Motors</c:v>
                </c:pt>
                <c:pt idx="8">
                  <c:v>Isuzu</c:v>
                </c:pt>
                <c:pt idx="9">
                  <c:v>Tesla</c:v>
                </c:pt>
                <c:pt idx="10">
                  <c:v>Suzuki</c:v>
                </c:pt>
                <c:pt idx="11">
                  <c:v>Mazda</c:v>
                </c:pt>
                <c:pt idx="12">
                  <c:v>Peugeot SA</c:v>
                </c:pt>
                <c:pt idx="13">
                  <c:v>Toyota</c:v>
                </c:pt>
                <c:pt idx="14">
                  <c:v>Mitsubishi</c:v>
                </c:pt>
              </c:strCache>
            </c:strRef>
          </c:cat>
          <c:val>
            <c:numRef>
              <c:f>Sheet1!$B$2:$B$16</c:f>
              <c:numCache>
                <c:formatCode>General</c:formatCode>
                <c:ptCount val="15"/>
                <c:pt idx="0">
                  <c:v>6.4000000000000001E-2</c:v>
                </c:pt>
                <c:pt idx="1">
                  <c:v>6.3200000000000006E-2</c:v>
                </c:pt>
                <c:pt idx="2">
                  <c:v>6.2300000000000001E-2</c:v>
                </c:pt>
                <c:pt idx="3">
                  <c:v>5.9200000000000003E-2</c:v>
                </c:pt>
                <c:pt idx="4">
                  <c:v>5.7500000000000002E-2</c:v>
                </c:pt>
                <c:pt idx="5">
                  <c:v>5.5800000000000002E-2</c:v>
                </c:pt>
                <c:pt idx="6">
                  <c:v>5.5800000000000002E-2</c:v>
                </c:pt>
                <c:pt idx="7">
                  <c:v>5.0599999999999999E-2</c:v>
                </c:pt>
                <c:pt idx="8">
                  <c:v>4.7699999999999999E-2</c:v>
                </c:pt>
                <c:pt idx="9">
                  <c:v>4.7300000000000002E-2</c:v>
                </c:pt>
                <c:pt idx="10">
                  <c:v>4.5999999999999999E-2</c:v>
                </c:pt>
                <c:pt idx="11">
                  <c:v>4.4200000000000003E-2</c:v>
                </c:pt>
                <c:pt idx="12">
                  <c:v>4.0300000000000002E-2</c:v>
                </c:pt>
                <c:pt idx="13">
                  <c:v>4.0099999999999997E-2</c:v>
                </c:pt>
                <c:pt idx="14">
                  <c:v>3.85E-2</c:v>
                </c:pt>
              </c:numCache>
            </c:numRef>
          </c:val>
          <c:extLst>
            <c:ext xmlns:c16="http://schemas.microsoft.com/office/drawing/2014/chart" uri="{C3380CC4-5D6E-409C-BE32-E72D297353CC}">
              <c16:uniqueId val="{0000000F-E1B7-4D2E-8C3B-4B84EDD55F76}"/>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E78E-43F7-B10A-2280C0632C61}"/>
                </c:ext>
              </c:extLst>
            </c:dLbl>
            <c:dLbl>
              <c:idx val="1"/>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E78E-43F7-B10A-2280C0632C61}"/>
                </c:ext>
              </c:extLst>
            </c:dLbl>
            <c:dLbl>
              <c:idx val="2"/>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E78E-43F7-B10A-2280C0632C61}"/>
                </c:ext>
              </c:extLst>
            </c:dLbl>
            <c:dLbl>
              <c:idx val="3"/>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E78E-43F7-B10A-2280C0632C61}"/>
                </c:ext>
              </c:extLst>
            </c:dLbl>
            <c:dLbl>
              <c:idx val="4"/>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E78E-43F7-B10A-2280C0632C61}"/>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numRef>
              <c:f>Sheet1!$A$2:$A$6</c:f>
              <c:numCache>
                <c:formatCode>General</c:formatCode>
                <c:ptCount val="5"/>
                <c:pt idx="0">
                  <c:v>2019</c:v>
                </c:pt>
                <c:pt idx="1">
                  <c:v>2020</c:v>
                </c:pt>
                <c:pt idx="2">
                  <c:v>2021</c:v>
                </c:pt>
                <c:pt idx="3">
                  <c:v>2022</c:v>
                </c:pt>
                <c:pt idx="4">
                  <c:v>2023</c:v>
                </c:pt>
              </c:numCache>
            </c:numRef>
          </c:cat>
          <c:val>
            <c:numRef>
              <c:f>Sheet1!$B$2:$B$6</c:f>
              <c:numCache>
                <c:formatCode>General</c:formatCode>
                <c:ptCount val="5"/>
                <c:pt idx="0">
                  <c:v>24.1</c:v>
                </c:pt>
                <c:pt idx="1">
                  <c:v>23.33</c:v>
                </c:pt>
                <c:pt idx="2">
                  <c:v>27.26</c:v>
                </c:pt>
                <c:pt idx="3">
                  <c:v>31.85</c:v>
                </c:pt>
                <c:pt idx="4">
                  <c:v>37.22</c:v>
                </c:pt>
              </c:numCache>
            </c:numRef>
          </c:val>
          <c:extLst>
            <c:ext xmlns:c16="http://schemas.microsoft.com/office/drawing/2014/chart" uri="{C3380CC4-5D6E-409C-BE32-E72D297353CC}">
              <c16:uniqueId val="{00000005-E78E-43F7-B10A-2280C0632C61}"/>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Market size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Value</c:v>
                </c:pt>
              </c:strCache>
            </c:strRef>
          </c:tx>
          <c:spPr>
            <a:solidFill>
              <a:srgbClr val="2875DD"/>
            </a:solidFill>
            <a:ln>
              <a:solidFill>
                <a:srgbClr val="2875DD"/>
              </a:solidFill>
            </a:ln>
          </c:spPr>
          <c:invertIfNegative val="0"/>
          <c:dPt>
            <c:idx val="5"/>
            <c:invertIfNegative val="0"/>
            <c:bubble3D val="0"/>
            <c:spPr>
              <a:solidFill>
                <a:srgbClr val="808080"/>
              </a:solidFill>
            </c:spPr>
            <c:extLst>
              <c:ext xmlns:c16="http://schemas.microsoft.com/office/drawing/2014/chart" uri="{C3380CC4-5D6E-409C-BE32-E72D297353CC}">
                <c16:uniqueId val="{00000001-1D85-4FAC-BDF2-920A8BD85010}"/>
              </c:ext>
            </c:extLst>
          </c:dPt>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1D85-4FAC-BDF2-920A8BD85010}"/>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1D85-4FAC-BDF2-920A8BD85010}"/>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1D85-4FAC-BDF2-920A8BD85010}"/>
                </c:ext>
              </c:extLst>
            </c:dLbl>
            <c:dLbl>
              <c:idx val="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1D85-4FAC-BDF2-920A8BD85010}"/>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1D85-4FAC-BDF2-920A8BD85010}"/>
                </c:ext>
              </c:extLst>
            </c:dLbl>
            <c:dLbl>
              <c:idx val="5"/>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1D85-4FAC-BDF2-920A8BD85010}"/>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Sheet1!$A$2:$A$7</c:f>
              <c:strCache>
                <c:ptCount val="6"/>
                <c:pt idx="0">
                  <c:v>Globally operating OEMs</c:v>
                </c:pt>
                <c:pt idx="1">
                  <c:v>Chinese OEMs</c:v>
                </c:pt>
                <c:pt idx="2">
                  <c:v>Globally operating suppliers</c:v>
                </c:pt>
                <c:pt idx="3">
                  <c:v>Chinese suppliers</c:v>
                </c:pt>
                <c:pt idx="4">
                  <c:v>EV niche OEMs</c:v>
                </c:pt>
                <c:pt idx="5">
                  <c:v>Total</c:v>
                </c:pt>
              </c:strCache>
            </c:strRef>
          </c:cat>
          <c:val>
            <c:numRef>
              <c:f>Sheet1!$B$2:$B$7</c:f>
              <c:numCache>
                <c:formatCode>General</c:formatCode>
                <c:ptCount val="6"/>
                <c:pt idx="0">
                  <c:v>184</c:v>
                </c:pt>
                <c:pt idx="1">
                  <c:v>32</c:v>
                </c:pt>
                <c:pt idx="2">
                  <c:v>21</c:v>
                </c:pt>
                <c:pt idx="3">
                  <c:v>10</c:v>
                </c:pt>
                <c:pt idx="4">
                  <c:v>9</c:v>
                </c:pt>
                <c:pt idx="5">
                  <c:v>255</c:v>
                </c:pt>
              </c:numCache>
            </c:numRef>
          </c:val>
          <c:extLst>
            <c:ext xmlns:c16="http://schemas.microsoft.com/office/drawing/2014/chart" uri="{C3380CC4-5D6E-409C-BE32-E72D297353CC}">
              <c16:uniqueId val="{00000007-1D85-4FAC-BDF2-920A8BD85010}"/>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5489-45E9-97CE-92F79857989C}"/>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5489-45E9-97CE-92F79857989C}"/>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5489-45E9-97CE-92F79857989C}"/>
                </c:ext>
              </c:extLst>
            </c:dLbl>
            <c:dLbl>
              <c:idx val="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5489-45E9-97CE-92F79857989C}"/>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5489-45E9-97CE-92F79857989C}"/>
                </c:ext>
              </c:extLst>
            </c:dLbl>
            <c:dLbl>
              <c:idx val="5"/>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5489-45E9-97CE-92F79857989C}"/>
                </c:ext>
              </c:extLst>
            </c:dLbl>
            <c:dLbl>
              <c:idx val="6"/>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5489-45E9-97CE-92F79857989C}"/>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Sheet1!$A$2:$A$8</c:f>
              <c:strCache>
                <c:ptCount val="7"/>
                <c:pt idx="0">
                  <c:v>2018</c:v>
                </c:pt>
                <c:pt idx="1">
                  <c:v>2019</c:v>
                </c:pt>
                <c:pt idx="2">
                  <c:v>2020*</c:v>
                </c:pt>
                <c:pt idx="3">
                  <c:v>2021*</c:v>
                </c:pt>
                <c:pt idx="4">
                  <c:v>2022*</c:v>
                </c:pt>
                <c:pt idx="5">
                  <c:v>2023*</c:v>
                </c:pt>
                <c:pt idx="6">
                  <c:v>2024*</c:v>
                </c:pt>
              </c:strCache>
            </c:strRef>
          </c:cat>
          <c:val>
            <c:numRef>
              <c:f>Sheet1!$B$2:$B$8</c:f>
              <c:numCache>
                <c:formatCode>General</c:formatCode>
                <c:ptCount val="7"/>
                <c:pt idx="0">
                  <c:v>12412</c:v>
                </c:pt>
                <c:pt idx="1">
                  <c:v>13146</c:v>
                </c:pt>
                <c:pt idx="2">
                  <c:v>13238</c:v>
                </c:pt>
                <c:pt idx="3">
                  <c:v>13331</c:v>
                </c:pt>
                <c:pt idx="4">
                  <c:v>13424</c:v>
                </c:pt>
                <c:pt idx="5">
                  <c:v>13518</c:v>
                </c:pt>
                <c:pt idx="6">
                  <c:v>13622</c:v>
                </c:pt>
              </c:numCache>
            </c:numRef>
          </c:val>
          <c:extLst>
            <c:ext xmlns:c16="http://schemas.microsoft.com/office/drawing/2014/chart" uri="{C3380CC4-5D6E-409C-BE32-E72D297353CC}">
              <c16:uniqueId val="{00000007-5489-45E9-97CE-92F79857989C}"/>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Market in million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0093-4128-9518-C5D10631AB59}"/>
                </c:ext>
              </c:extLst>
            </c:dLbl>
            <c:dLbl>
              <c:idx val="1"/>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0093-4128-9518-C5D10631AB59}"/>
                </c:ext>
              </c:extLst>
            </c:dLbl>
            <c:dLbl>
              <c:idx val="2"/>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0093-4128-9518-C5D10631AB59}"/>
                </c:ext>
              </c:extLst>
            </c:dLbl>
            <c:dLbl>
              <c:idx val="3"/>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0093-4128-9518-C5D10631AB59}"/>
                </c:ext>
              </c:extLst>
            </c:dLbl>
            <c:dLbl>
              <c:idx val="4"/>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0093-4128-9518-C5D10631AB59}"/>
                </c:ext>
              </c:extLst>
            </c:dLbl>
            <c:dLbl>
              <c:idx val="5"/>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0093-4128-9518-C5D10631AB59}"/>
                </c:ext>
              </c:extLst>
            </c:dLbl>
            <c:dLbl>
              <c:idx val="6"/>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0093-4128-9518-C5D10631AB59}"/>
                </c:ext>
              </c:extLst>
            </c:dLbl>
            <c:dLbl>
              <c:idx val="7"/>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0093-4128-9518-C5D10631AB59}"/>
                </c:ext>
              </c:extLst>
            </c:dLbl>
            <c:dLbl>
              <c:idx val="8"/>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0093-4128-9518-C5D10631AB59}"/>
                </c:ext>
              </c:extLst>
            </c:dLbl>
            <c:dLbl>
              <c:idx val="9"/>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0093-4128-9518-C5D10631AB59}"/>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United States</c:v>
                </c:pt>
                <c:pt idx="1">
                  <c:v>South Korea</c:v>
                </c:pt>
                <c:pt idx="2">
                  <c:v>United Kingdom</c:v>
                </c:pt>
                <c:pt idx="3">
                  <c:v>Germany</c:v>
                </c:pt>
                <c:pt idx="4">
                  <c:v>France</c:v>
                </c:pt>
                <c:pt idx="5">
                  <c:v>Turkey</c:v>
                </c:pt>
                <c:pt idx="6">
                  <c:v>Japan</c:v>
                </c:pt>
                <c:pt idx="7">
                  <c:v>Poland</c:v>
                </c:pt>
                <c:pt idx="8">
                  <c:v>Australia</c:v>
                </c:pt>
                <c:pt idx="9">
                  <c:v>Canada</c:v>
                </c:pt>
              </c:strCache>
            </c:strRef>
          </c:cat>
          <c:val>
            <c:numRef>
              <c:f>Sheet1!$B$2:$B$11</c:f>
              <c:numCache>
                <c:formatCode>General</c:formatCode>
                <c:ptCount val="10"/>
                <c:pt idx="0">
                  <c:v>55.44</c:v>
                </c:pt>
                <c:pt idx="1">
                  <c:v>3.38</c:v>
                </c:pt>
                <c:pt idx="2">
                  <c:v>2.38</c:v>
                </c:pt>
                <c:pt idx="3">
                  <c:v>1.53</c:v>
                </c:pt>
                <c:pt idx="4">
                  <c:v>1.43</c:v>
                </c:pt>
                <c:pt idx="5">
                  <c:v>1.35</c:v>
                </c:pt>
                <c:pt idx="6">
                  <c:v>1.2</c:v>
                </c:pt>
                <c:pt idx="7">
                  <c:v>0.38</c:v>
                </c:pt>
                <c:pt idx="8">
                  <c:v>0.36</c:v>
                </c:pt>
                <c:pt idx="9">
                  <c:v>0.18</c:v>
                </c:pt>
              </c:numCache>
            </c:numRef>
          </c:val>
          <c:extLst>
            <c:ext xmlns:c16="http://schemas.microsoft.com/office/drawing/2014/chart" uri="{C3380CC4-5D6E-409C-BE32-E72D297353CC}">
              <c16:uniqueId val="{0000000A-0093-4128-9518-C5D10631AB59}"/>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8932-45DC-89DC-915D49D2A93B}"/>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8932-45DC-89DC-915D49D2A93B}"/>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8932-45DC-89DC-915D49D2A93B}"/>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Sheet1!$A$2:$A$4</c:f>
              <c:strCache>
                <c:ptCount val="3"/>
                <c:pt idx="0">
                  <c:v>2017</c:v>
                </c:pt>
                <c:pt idx="1">
                  <c:v>2018*</c:v>
                </c:pt>
                <c:pt idx="2">
                  <c:v>2019**</c:v>
                </c:pt>
              </c:strCache>
            </c:strRef>
          </c:cat>
          <c:val>
            <c:numRef>
              <c:f>Sheet1!$B$2:$B$4</c:f>
              <c:numCache>
                <c:formatCode>General</c:formatCode>
                <c:ptCount val="3"/>
                <c:pt idx="0">
                  <c:v>41.7</c:v>
                </c:pt>
                <c:pt idx="1">
                  <c:v>40.9</c:v>
                </c:pt>
                <c:pt idx="2">
                  <c:v>41</c:v>
                </c:pt>
              </c:numCache>
            </c:numRef>
          </c:val>
          <c:extLst>
            <c:ext xmlns:c16="http://schemas.microsoft.com/office/drawing/2014/chart" uri="{C3380CC4-5D6E-409C-BE32-E72D297353CC}">
              <c16:uniqueId val="{00000003-8932-45DC-89DC-915D49D2A93B}"/>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R&amp;D expenditure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22A6-411E-BD48-658FBDBF83D6}"/>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22A6-411E-BD48-658FBDBF83D6}"/>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22A6-411E-BD48-658FBDBF83D6}"/>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Sheet1!$A$2:$A$4</c:f>
              <c:strCache>
                <c:ptCount val="3"/>
                <c:pt idx="0">
                  <c:v>2017</c:v>
                </c:pt>
                <c:pt idx="1">
                  <c:v>2018*</c:v>
                </c:pt>
                <c:pt idx="2">
                  <c:v>2019**</c:v>
                </c:pt>
              </c:strCache>
            </c:strRef>
          </c:cat>
          <c:val>
            <c:numRef>
              <c:f>Sheet1!$B$2:$B$4</c:f>
              <c:numCache>
                <c:formatCode>General</c:formatCode>
                <c:ptCount val="3"/>
                <c:pt idx="0">
                  <c:v>20.6</c:v>
                </c:pt>
                <c:pt idx="1">
                  <c:v>21.4</c:v>
                </c:pt>
                <c:pt idx="2">
                  <c:v>22.5</c:v>
                </c:pt>
              </c:numCache>
            </c:numRef>
          </c:val>
          <c:extLst>
            <c:ext xmlns:c16="http://schemas.microsoft.com/office/drawing/2014/chart" uri="{C3380CC4-5D6E-409C-BE32-E72D297353CC}">
              <c16:uniqueId val="{00000003-22A6-411E-BD48-658FBDBF83D6}"/>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R&amp;D expenditure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9361-4DEC-87F9-582B158FA06D}"/>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9361-4DEC-87F9-582B158FA06D}"/>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9361-4DEC-87F9-582B158FA06D}"/>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9361-4DEC-87F9-582B158FA06D}"/>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9361-4DEC-87F9-582B158FA06D}"/>
                </c:ext>
              </c:extLst>
            </c:dLbl>
            <c:dLbl>
              <c:idx val="5"/>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9361-4DEC-87F9-582B158FA06D}"/>
                </c:ext>
              </c:extLst>
            </c:dLbl>
            <c:dLbl>
              <c:idx val="6"/>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9361-4DEC-87F9-582B158FA06D}"/>
                </c:ext>
              </c:extLst>
            </c:dLbl>
            <c:dLbl>
              <c:idx val="7"/>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9361-4DEC-87F9-582B158FA06D}"/>
                </c:ext>
              </c:extLst>
            </c:dLbl>
            <c:dLbl>
              <c:idx val="8"/>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9361-4DEC-87F9-582B158FA06D}"/>
                </c:ext>
              </c:extLst>
            </c:dLbl>
            <c:dLbl>
              <c:idx val="9"/>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9361-4DEC-87F9-582B158FA06D}"/>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BASF (Germany)</c:v>
                </c:pt>
                <c:pt idx="1">
                  <c:v>DowDuPont (United States)</c:v>
                </c:pt>
                <c:pt idx="2">
                  <c:v>PetroChina Company Limited (China)</c:v>
                </c:pt>
                <c:pt idx="3">
                  <c:v>Sumitomo Chemical Company (Japan)</c:v>
                </c:pt>
                <c:pt idx="4">
                  <c:v>Mitsubishi Chemical Holdings (Japan)</c:v>
                </c:pt>
                <c:pt idx="5">
                  <c:v>Exxon Mobil (United States)</c:v>
                </c:pt>
                <c:pt idx="6">
                  <c:v>China Petroleum &amp; Chemical (China)</c:v>
                </c:pt>
                <c:pt idx="7">
                  <c:v>TOTAL S.A. (France)</c:v>
                </c:pt>
                <c:pt idx="8">
                  <c:v>Royal Dutch Shell (Netherlands)</c:v>
                </c:pt>
                <c:pt idx="9">
                  <c:v>LG Chem (South Korea)</c:v>
                </c:pt>
              </c:strCache>
            </c:strRef>
          </c:cat>
          <c:val>
            <c:numRef>
              <c:f>Sheet1!$B$2:$B$11</c:f>
              <c:numCache>
                <c:formatCode>General</c:formatCode>
                <c:ptCount val="10"/>
                <c:pt idx="0">
                  <c:v>2.2999999999999998</c:v>
                </c:pt>
                <c:pt idx="1">
                  <c:v>2.1</c:v>
                </c:pt>
                <c:pt idx="2">
                  <c:v>1.9</c:v>
                </c:pt>
                <c:pt idx="3">
                  <c:v>1.6</c:v>
                </c:pt>
                <c:pt idx="4">
                  <c:v>1.3</c:v>
                </c:pt>
                <c:pt idx="5">
                  <c:v>1.1000000000000001</c:v>
                </c:pt>
                <c:pt idx="6">
                  <c:v>1</c:v>
                </c:pt>
                <c:pt idx="7">
                  <c:v>0.9</c:v>
                </c:pt>
                <c:pt idx="8">
                  <c:v>0.9</c:v>
                </c:pt>
                <c:pt idx="9">
                  <c:v>0.8</c:v>
                </c:pt>
              </c:numCache>
            </c:numRef>
          </c:val>
          <c:extLst>
            <c:ext xmlns:c16="http://schemas.microsoft.com/office/drawing/2014/chart" uri="{C3380CC4-5D6E-409C-BE32-E72D297353CC}">
              <c16:uniqueId val="{0000000A-9361-4DEC-87F9-582B158FA06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516F-4F39-BF5B-EC009717EA1D}"/>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516F-4F39-BF5B-EC009717EA1D}"/>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516F-4F39-BF5B-EC009717EA1D}"/>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516F-4F39-BF5B-EC009717EA1D}"/>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516F-4F39-BF5B-EC009717EA1D}"/>
                </c:ext>
              </c:extLst>
            </c:dLbl>
            <c:dLbl>
              <c:idx val="5"/>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516F-4F39-BF5B-EC009717EA1D}"/>
                </c:ext>
              </c:extLst>
            </c:dLbl>
            <c:dLbl>
              <c:idx val="6"/>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516F-4F39-BF5B-EC009717EA1D}"/>
                </c:ext>
              </c:extLst>
            </c:dLbl>
            <c:dLbl>
              <c:idx val="7"/>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516F-4F39-BF5B-EC009717EA1D}"/>
                </c:ext>
              </c:extLst>
            </c:dLbl>
            <c:dLbl>
              <c:idx val="8"/>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516F-4F39-BF5B-EC009717EA1D}"/>
                </c:ext>
              </c:extLst>
            </c:dLbl>
            <c:dLbl>
              <c:idx val="9"/>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516F-4F39-BF5B-EC009717EA1D}"/>
                </c:ext>
              </c:extLst>
            </c:dLbl>
            <c:dLbl>
              <c:idx val="1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516F-4F39-BF5B-EC009717EA1D}"/>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Sheet1!$A$2:$A$12</c:f>
              <c:strCache>
                <c:ptCount val="11"/>
                <c:pt idx="0">
                  <c:v>Siemens (Germany)</c:v>
                </c:pt>
                <c:pt idx="1">
                  <c:v>General Electric (United States)</c:v>
                </c:pt>
                <c:pt idx="2">
                  <c:v>Airbus (Netherlands)</c:v>
                </c:pt>
                <c:pt idx="3">
                  <c:v>The Boeing Company (United States)</c:v>
                </c:pt>
                <c:pt idx="4">
                  <c:v>Toshiba Corporation (Japan)</c:v>
                </c:pt>
                <c:pt idx="5">
                  <c:v>United Technologies Corporation (United States)</c:v>
                </c:pt>
                <c:pt idx="6">
                  <c:v>Mitsubishi Electric Corporation (Japan)</c:v>
                </c:pt>
                <c:pt idx="7">
                  <c:v>AB Volvo (Sweden)</c:v>
                </c:pt>
                <c:pt idx="8">
                  <c:v>Caterpillar (United States)</c:v>
                </c:pt>
                <c:pt idx="9">
                  <c:v>China State Construction Engineering (China)</c:v>
                </c:pt>
                <c:pt idx="10">
                  <c:v>3M (United States)</c:v>
                </c:pt>
              </c:strCache>
            </c:strRef>
          </c:cat>
          <c:val>
            <c:numRef>
              <c:f>Sheet1!$B$2:$B$12</c:f>
              <c:numCache>
                <c:formatCode>General</c:formatCode>
                <c:ptCount val="11"/>
                <c:pt idx="0">
                  <c:v>6.1</c:v>
                </c:pt>
                <c:pt idx="1">
                  <c:v>4.8</c:v>
                </c:pt>
                <c:pt idx="2">
                  <c:v>3.4</c:v>
                </c:pt>
                <c:pt idx="3">
                  <c:v>3.2</c:v>
                </c:pt>
                <c:pt idx="4">
                  <c:v>2.8</c:v>
                </c:pt>
                <c:pt idx="5">
                  <c:v>2.4</c:v>
                </c:pt>
                <c:pt idx="6">
                  <c:v>2</c:v>
                </c:pt>
                <c:pt idx="7">
                  <c:v>2</c:v>
                </c:pt>
                <c:pt idx="8">
                  <c:v>1.9</c:v>
                </c:pt>
                <c:pt idx="9">
                  <c:v>1.9</c:v>
                </c:pt>
                <c:pt idx="10">
                  <c:v>1.9</c:v>
                </c:pt>
              </c:numCache>
            </c:numRef>
          </c:val>
          <c:extLst>
            <c:ext xmlns:c16="http://schemas.microsoft.com/office/drawing/2014/chart" uri="{C3380CC4-5D6E-409C-BE32-E72D297353CC}">
              <c16:uniqueId val="{0000000B-516F-4F39-BF5B-EC009717EA1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202E-4A9E-A648-E74B46F88ABD}"/>
                </c:ext>
              </c:extLst>
            </c:dLbl>
            <c:dLbl>
              <c:idx val="1"/>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202E-4A9E-A648-E74B46F88ABD}"/>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202E-4A9E-A648-E74B46F88ABD}"/>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202E-4A9E-A648-E74B46F88ABD}"/>
                </c:ext>
              </c:extLst>
            </c:dLbl>
            <c:dLbl>
              <c:idx val="4"/>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202E-4A9E-A648-E74B46F88ABD}"/>
                </c:ext>
              </c:extLst>
            </c:dLbl>
            <c:dLbl>
              <c:idx val="5"/>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202E-4A9E-A648-E74B46F88ABD}"/>
                </c:ext>
              </c:extLst>
            </c:dLbl>
            <c:dLbl>
              <c:idx val="6"/>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202E-4A9E-A648-E74B46F88ABD}"/>
                </c:ext>
              </c:extLst>
            </c:dLbl>
            <c:dLbl>
              <c:idx val="7"/>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202E-4A9E-A648-E74B46F88ABD}"/>
                </c:ext>
              </c:extLst>
            </c:dLbl>
            <c:dLbl>
              <c:idx val="8"/>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202E-4A9E-A648-E74B46F88ABD}"/>
                </c:ext>
              </c:extLst>
            </c:dLbl>
            <c:dLbl>
              <c:idx val="9"/>
              <c:numFmt formatCode="#,##0.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202E-4A9E-A648-E74B46F88ABD}"/>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South Korea</c:v>
                </c:pt>
                <c:pt idx="1">
                  <c:v>Israel</c:v>
                </c:pt>
                <c:pt idx="2">
                  <c:v>Finland</c:v>
                </c:pt>
                <c:pt idx="3">
                  <c:v>Japan</c:v>
                </c:pt>
                <c:pt idx="4">
                  <c:v>Sweden</c:v>
                </c:pt>
                <c:pt idx="5">
                  <c:v>Denmark</c:v>
                </c:pt>
                <c:pt idx="6">
                  <c:v>Austria</c:v>
                </c:pt>
                <c:pt idx="7">
                  <c:v>Switzerland</c:v>
                </c:pt>
                <c:pt idx="8">
                  <c:v>United States</c:v>
                </c:pt>
                <c:pt idx="9">
                  <c:v>Germany</c:v>
                </c:pt>
              </c:strCache>
            </c:strRef>
          </c:cat>
          <c:val>
            <c:numRef>
              <c:f>Sheet1!$B$2:$B$11</c:f>
              <c:numCache>
                <c:formatCode>General</c:formatCode>
                <c:ptCount val="10"/>
                <c:pt idx="0">
                  <c:v>4.3499999999999997E-2</c:v>
                </c:pt>
                <c:pt idx="1">
                  <c:v>4.0399999999999998E-2</c:v>
                </c:pt>
                <c:pt idx="2">
                  <c:v>3.5000000000000003E-2</c:v>
                </c:pt>
                <c:pt idx="3">
                  <c:v>3.5000000000000003E-2</c:v>
                </c:pt>
                <c:pt idx="4">
                  <c:v>3.2800000000000003E-2</c:v>
                </c:pt>
                <c:pt idx="5">
                  <c:v>0.03</c:v>
                </c:pt>
                <c:pt idx="6">
                  <c:v>2.98E-2</c:v>
                </c:pt>
                <c:pt idx="7">
                  <c:v>2.9700000000000001E-2</c:v>
                </c:pt>
                <c:pt idx="8">
                  <c:v>2.8799999999999999E-2</c:v>
                </c:pt>
                <c:pt idx="9">
                  <c:v>2.8400000000000002E-2</c:v>
                </c:pt>
              </c:numCache>
            </c:numRef>
          </c:val>
          <c:extLst>
            <c:ext xmlns:c16="http://schemas.microsoft.com/office/drawing/2014/chart" uri="{C3380CC4-5D6E-409C-BE32-E72D297353CC}">
              <c16:uniqueId val="{0000000A-202E-4A9E-A648-E74B46F88AB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ax val="4.5009999999999994E-2"/>
          <c:min val="0"/>
        </c:scaling>
        <c:delete val="0"/>
        <c:axPos val="t"/>
        <c:majorGridlines>
          <c:spPr>
            <a:ln w="9525">
              <a:solidFill>
                <a:srgbClr val="2F2F2F"/>
              </a:solidFill>
              <a:prstDash val="dot"/>
            </a:ln>
          </c:spPr>
        </c:majorGridlines>
        <c:numFmt formatCode="#,##0.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D313-455B-A9E6-070195652A05}"/>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D313-455B-A9E6-070195652A05}"/>
                </c:ext>
              </c:extLst>
            </c:dLbl>
            <c:dLbl>
              <c:idx val="2"/>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D313-455B-A9E6-070195652A05}"/>
                </c:ext>
              </c:extLst>
            </c:dLbl>
            <c:dLbl>
              <c:idx val="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D313-455B-A9E6-070195652A05}"/>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D313-455B-A9E6-070195652A05}"/>
                </c:ext>
              </c:extLst>
            </c:dLbl>
            <c:dLbl>
              <c:idx val="5"/>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D313-455B-A9E6-070195652A05}"/>
                </c:ext>
              </c:extLst>
            </c:dLbl>
            <c:dLbl>
              <c:idx val="6"/>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D313-455B-A9E6-070195652A05}"/>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Sheet1!$A$2:$A$8</c:f>
              <c:strCache>
                <c:ptCount val="7"/>
                <c:pt idx="0">
                  <c:v>Solar</c:v>
                </c:pt>
                <c:pt idx="1">
                  <c:v>Wind</c:v>
                </c:pt>
                <c:pt idx="2">
                  <c:v>Biofuels</c:v>
                </c:pt>
                <c:pt idx="3">
                  <c:v>Biomass &amp; waste to energy</c:v>
                </c:pt>
                <c:pt idx="4">
                  <c:v>Small hydro</c:v>
                </c:pt>
                <c:pt idx="5">
                  <c:v>Geothermal</c:v>
                </c:pt>
                <c:pt idx="6">
                  <c:v>Marine</c:v>
                </c:pt>
              </c:strCache>
            </c:strRef>
          </c:cat>
          <c:val>
            <c:numRef>
              <c:f>Sheet1!$B$2:$B$8</c:f>
              <c:numCache>
                <c:formatCode>General</c:formatCode>
                <c:ptCount val="7"/>
                <c:pt idx="0">
                  <c:v>6.7</c:v>
                </c:pt>
                <c:pt idx="1">
                  <c:v>2.7</c:v>
                </c:pt>
                <c:pt idx="2">
                  <c:v>1.8</c:v>
                </c:pt>
                <c:pt idx="3">
                  <c:v>1</c:v>
                </c:pt>
                <c:pt idx="4">
                  <c:v>0.7</c:v>
                </c:pt>
                <c:pt idx="5">
                  <c:v>0.2</c:v>
                </c:pt>
                <c:pt idx="6">
                  <c:v>0.2</c:v>
                </c:pt>
              </c:numCache>
            </c:numRef>
          </c:val>
          <c:extLst>
            <c:ext xmlns:c16="http://schemas.microsoft.com/office/drawing/2014/chart" uri="{C3380CC4-5D6E-409C-BE32-E72D297353CC}">
              <c16:uniqueId val="{00000007-D313-455B-A9E6-070195652A05}"/>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Investment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Adoption rate</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29B4-45D7-9F5C-F817FCF5F4FC}"/>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29B4-45D7-9F5C-F817FCF5F4FC}"/>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29B4-45D7-9F5C-F817FCF5F4FC}"/>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Sheet1!$A$2:$A$4</c:f>
              <c:strCache>
                <c:ptCount val="3"/>
                <c:pt idx="0">
                  <c:v>Small</c:v>
                </c:pt>
                <c:pt idx="1">
                  <c:v>Midsize</c:v>
                </c:pt>
                <c:pt idx="2">
                  <c:v>Large</c:v>
                </c:pt>
              </c:strCache>
            </c:strRef>
          </c:cat>
          <c:val>
            <c:numRef>
              <c:f>Sheet1!$B$2:$B$4</c:f>
              <c:numCache>
                <c:formatCode>General</c:formatCode>
                <c:ptCount val="3"/>
                <c:pt idx="0">
                  <c:v>0.09</c:v>
                </c:pt>
                <c:pt idx="1">
                  <c:v>0.09</c:v>
                </c:pt>
                <c:pt idx="2">
                  <c:v>0.24</c:v>
                </c:pt>
              </c:numCache>
            </c:numRef>
          </c:val>
          <c:extLst>
            <c:ext xmlns:c16="http://schemas.microsoft.com/office/drawing/2014/chart" uri="{C3380CC4-5D6E-409C-BE32-E72D297353CC}">
              <c16:uniqueId val="{00000003-29B4-45D7-9F5C-F817FCF5F4FC}"/>
            </c:ext>
          </c:extLst>
        </c:ser>
        <c:ser>
          <c:idx val="1"/>
          <c:order val="1"/>
          <c:tx>
            <c:strRef>
              <c:f>Sheet1!$C$1</c:f>
              <c:strCache>
                <c:ptCount val="1"/>
                <c:pt idx="0">
                  <c:v>Investment rate</c:v>
                </c:pt>
              </c:strCache>
            </c:strRef>
          </c:tx>
          <c:spPr>
            <a:solidFill>
              <a:srgbClr val="0F283E"/>
            </a:solidFill>
            <a:ln>
              <a:solidFill>
                <a:srgbClr val="0F283E"/>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29B4-45D7-9F5C-F817FCF5F4FC}"/>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29B4-45D7-9F5C-F817FCF5F4FC}"/>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29B4-45D7-9F5C-F817FCF5F4FC}"/>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Sheet1!$A$2:$A$4</c:f>
              <c:strCache>
                <c:ptCount val="3"/>
                <c:pt idx="0">
                  <c:v>Small</c:v>
                </c:pt>
                <c:pt idx="1">
                  <c:v>Midsize</c:v>
                </c:pt>
                <c:pt idx="2">
                  <c:v>Large</c:v>
                </c:pt>
              </c:strCache>
            </c:strRef>
          </c:cat>
          <c:val>
            <c:numRef>
              <c:f>Sheet1!$C$2:$C$4</c:f>
              <c:numCache>
                <c:formatCode>General</c:formatCode>
                <c:ptCount val="3"/>
                <c:pt idx="0">
                  <c:v>0.14000000000000001</c:v>
                </c:pt>
                <c:pt idx="1">
                  <c:v>0.17</c:v>
                </c:pt>
                <c:pt idx="2">
                  <c:v>0.49</c:v>
                </c:pt>
              </c:numCache>
            </c:numRef>
          </c:val>
          <c:extLst>
            <c:ext xmlns:c16="http://schemas.microsoft.com/office/drawing/2014/chart" uri="{C3380CC4-5D6E-409C-BE32-E72D297353CC}">
              <c16:uniqueId val="{00000007-29B4-45D7-9F5C-F817FCF5F4FC}"/>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s-MX" sz="1000" b="0">
                    <a:solidFill>
                      <a:srgbClr val="0F283E"/>
                    </a:solidFill>
                    <a:latin typeface="Open Sans Light"/>
                  </a:rPr>
                  <a:t>Share of organizations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s-MX"/>
        </a:p>
      </c:txPr>
    </c:legend>
    <c:plotVisOnly val="1"/>
    <c:dispBlanksAs val="zero"/>
    <c:showDLblsOverMax val="1"/>
  </c:chart>
  <c:txPr>
    <a:bodyPr/>
    <a:lstStyle/>
    <a:p>
      <a:pPr>
        <a:defRPr sz="1800" smtId="4294967295"/>
      </a:pPr>
      <a:endParaRPr lang="es-MX"/>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D376-469E-A181-DF1FBB647B06}"/>
                </c:ext>
              </c:extLst>
            </c:dLbl>
            <c:dLbl>
              <c:idx val="1"/>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D376-469E-A181-DF1FBB647B06}"/>
                </c:ext>
              </c:extLst>
            </c:dLbl>
            <c:dLbl>
              <c:idx val="2"/>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D376-469E-A181-DF1FBB647B06}"/>
                </c:ext>
              </c:extLst>
            </c:dLbl>
            <c:dLbl>
              <c:idx val="3"/>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D376-469E-A181-DF1FBB647B06}"/>
                </c:ext>
              </c:extLst>
            </c:dLbl>
            <c:dLbl>
              <c:idx val="4"/>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D376-469E-A181-DF1FBB647B06}"/>
                </c:ext>
              </c:extLst>
            </c:dLbl>
            <c:dLbl>
              <c:idx val="5"/>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D376-469E-A181-DF1FBB647B06}"/>
                </c:ext>
              </c:extLst>
            </c:dLbl>
            <c:dLbl>
              <c:idx val="6"/>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D376-469E-A181-DF1FBB647B06}"/>
                </c:ext>
              </c:extLst>
            </c:dLbl>
            <c:dLbl>
              <c:idx val="7"/>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D376-469E-A181-DF1FBB647B06}"/>
                </c:ext>
              </c:extLst>
            </c:dLbl>
            <c:dLbl>
              <c:idx val="8"/>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D376-469E-A181-DF1FBB647B06}"/>
                </c:ext>
              </c:extLst>
            </c:dLbl>
            <c:dLbl>
              <c:idx val="9"/>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D376-469E-A181-DF1FBB647B06}"/>
                </c:ext>
              </c:extLst>
            </c:dLbl>
            <c:dLbl>
              <c:idx val="10"/>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D376-469E-A181-DF1FBB647B06}"/>
                </c:ext>
              </c:extLst>
            </c:dLbl>
            <c:dLbl>
              <c:idx val="11"/>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D376-469E-A181-DF1FBB647B06}"/>
                </c:ext>
              </c:extLst>
            </c:dLbl>
            <c:dLbl>
              <c:idx val="12"/>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D376-469E-A181-DF1FBB647B06}"/>
                </c:ext>
              </c:extLst>
            </c:dLbl>
            <c:dLbl>
              <c:idx val="13"/>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D376-469E-A181-DF1FBB647B06}"/>
                </c:ext>
              </c:extLst>
            </c:dLbl>
            <c:dLbl>
              <c:idx val="14"/>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D376-469E-A181-DF1FBB647B06}"/>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Sheet1!$A$2:$A$16</c:f>
              <c:strCache>
                <c:ptCount val="15"/>
                <c:pt idx="0">
                  <c:v>Information technologies</c:v>
                </c:pt>
                <c:pt idx="1">
                  <c:v>Software</c:v>
                </c:pt>
                <c:pt idx="2">
                  <c:v>Artificial intelligence</c:v>
                </c:pt>
                <c:pt idx="3">
                  <c:v>Big data</c:v>
                </c:pt>
                <c:pt idx="4">
                  <c:v>Bioengineering</c:v>
                </c:pt>
                <c:pt idx="5">
                  <c:v>Robotics/automation</c:v>
                </c:pt>
                <c:pt idx="6">
                  <c:v>Additive manufacturing</c:v>
                </c:pt>
                <c:pt idx="7">
                  <c:v>Nanotechnology</c:v>
                </c:pt>
                <c:pt idx="8">
                  <c:v>Sustainability</c:v>
                </c:pt>
                <c:pt idx="9">
                  <c:v>Medical diagnostics / healthcare</c:v>
                </c:pt>
                <c:pt idx="10">
                  <c:v>Cloud computing</c:v>
                </c:pt>
                <c:pt idx="11">
                  <c:v>Renewable energy</c:v>
                </c:pt>
                <c:pt idx="12">
                  <c:v>Bio-nanotechnology</c:v>
                </c:pt>
                <c:pt idx="13">
                  <c:v>Genomics / proteomics</c:v>
                </c:pt>
                <c:pt idx="14">
                  <c:v>Embedded processing</c:v>
                </c:pt>
              </c:strCache>
            </c:strRef>
          </c:cat>
          <c:val>
            <c:numRef>
              <c:f>Sheet1!$B$2:$B$16</c:f>
              <c:numCache>
                <c:formatCode>General</c:formatCode>
                <c:ptCount val="15"/>
                <c:pt idx="0">
                  <c:v>0.33</c:v>
                </c:pt>
                <c:pt idx="1">
                  <c:v>0.32</c:v>
                </c:pt>
                <c:pt idx="2">
                  <c:v>0.3</c:v>
                </c:pt>
                <c:pt idx="3">
                  <c:v>0.3</c:v>
                </c:pt>
                <c:pt idx="4">
                  <c:v>0.28999999999999998</c:v>
                </c:pt>
                <c:pt idx="5">
                  <c:v>0.28000000000000003</c:v>
                </c:pt>
                <c:pt idx="6">
                  <c:v>0.27</c:v>
                </c:pt>
                <c:pt idx="7">
                  <c:v>0.26</c:v>
                </c:pt>
                <c:pt idx="8">
                  <c:v>0.24</c:v>
                </c:pt>
                <c:pt idx="9">
                  <c:v>0.23</c:v>
                </c:pt>
                <c:pt idx="10">
                  <c:v>0.2</c:v>
                </c:pt>
                <c:pt idx="11">
                  <c:v>0.18</c:v>
                </c:pt>
                <c:pt idx="12">
                  <c:v>0.16</c:v>
                </c:pt>
                <c:pt idx="13">
                  <c:v>0.16</c:v>
                </c:pt>
                <c:pt idx="14">
                  <c:v>0.12</c:v>
                </c:pt>
              </c:numCache>
            </c:numRef>
          </c:val>
          <c:extLst>
            <c:ext xmlns:c16="http://schemas.microsoft.com/office/drawing/2014/chart" uri="{C3380CC4-5D6E-409C-BE32-E72D297353CC}">
              <c16:uniqueId val="{0000000F-D376-469E-A181-DF1FBB647B06}"/>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ax val="0.35700000000000004"/>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B193-4CB7-BE3B-D371A7218325}"/>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B193-4CB7-BE3B-D371A7218325}"/>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B193-4CB7-BE3B-D371A7218325}"/>
                </c:ext>
              </c:extLst>
            </c:dLbl>
            <c:dLbl>
              <c:idx val="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B193-4CB7-BE3B-D371A7218325}"/>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B193-4CB7-BE3B-D371A7218325}"/>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Sheet1!$A$2:$A$6</c:f>
              <c:strCache>
                <c:ptCount val="5"/>
                <c:pt idx="0">
                  <c:v>No effect</c:v>
                </c:pt>
                <c:pt idx="1">
                  <c:v>Yes, strong decrease</c:v>
                </c:pt>
                <c:pt idx="2">
                  <c:v>Yes, slight decrease</c:v>
                </c:pt>
                <c:pt idx="3">
                  <c:v>Yes, strong increase</c:v>
                </c:pt>
                <c:pt idx="4">
                  <c:v>Yes, slight increase</c:v>
                </c:pt>
              </c:strCache>
            </c:strRef>
          </c:cat>
          <c:val>
            <c:numRef>
              <c:f>Sheet1!$B$2:$B$6</c:f>
              <c:numCache>
                <c:formatCode>General</c:formatCode>
                <c:ptCount val="5"/>
                <c:pt idx="0">
                  <c:v>0.61</c:v>
                </c:pt>
                <c:pt idx="1">
                  <c:v>0.01</c:v>
                </c:pt>
                <c:pt idx="2">
                  <c:v>0.08</c:v>
                </c:pt>
                <c:pt idx="3">
                  <c:v>0.09</c:v>
                </c:pt>
                <c:pt idx="4">
                  <c:v>0.21</c:v>
                </c:pt>
              </c:numCache>
            </c:numRef>
          </c:val>
          <c:extLst>
            <c:ext xmlns:c16="http://schemas.microsoft.com/office/drawing/2014/chart" uri="{C3380CC4-5D6E-409C-BE32-E72D297353CC}">
              <c16:uniqueId val="{00000005-B193-4CB7-BE3B-D371A7218325}"/>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ax val="0.67"/>
          <c:min val="0"/>
        </c:scaling>
        <c:delete val="0"/>
        <c:axPos val="l"/>
        <c:majorGridlines>
          <c:spPr>
            <a:ln w="9525">
              <a:solidFill>
                <a:srgbClr val="2F2F2F"/>
              </a:solidFill>
              <a:prstDash val="dot"/>
            </a:ln>
          </c:spPr>
        </c:majorGridlines>
        <c:title>
          <c:tx>
            <c:rich>
              <a:bodyPr/>
              <a:lstStyle/>
              <a:p>
                <a:pPr>
                  <a:defRPr/>
                </a:pPr>
                <a:r>
                  <a:rPr lang="es-MX" sz="1000" b="0">
                    <a:solidFill>
                      <a:srgbClr val="0F283E"/>
                    </a:solidFill>
                    <a:latin typeface="Open Sans Light"/>
                  </a:rPr>
                  <a:t>Share of respondents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068F-4075-A6C7-692351DFA5FB}"/>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068F-4075-A6C7-692351DFA5FB}"/>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068F-4075-A6C7-692351DFA5FB}"/>
                </c:ext>
              </c:extLst>
            </c:dLbl>
            <c:dLbl>
              <c:idx val="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068F-4075-A6C7-692351DFA5FB}"/>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068F-4075-A6C7-692351DFA5FB}"/>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Sheet1!$A$2:$A$6</c:f>
              <c:strCache>
                <c:ptCount val="5"/>
                <c:pt idx="0">
                  <c:v>Substantial increase expected</c:v>
                </c:pt>
                <c:pt idx="1">
                  <c:v>Slight increase expected</c:v>
                </c:pt>
                <c:pt idx="2">
                  <c:v>No change</c:v>
                </c:pt>
                <c:pt idx="3">
                  <c:v>Slight decrease expected</c:v>
                </c:pt>
                <c:pt idx="4">
                  <c:v>Substantial decrease expected</c:v>
                </c:pt>
              </c:strCache>
            </c:strRef>
          </c:cat>
          <c:val>
            <c:numRef>
              <c:f>Sheet1!$B$2:$B$6</c:f>
              <c:numCache>
                <c:formatCode>General</c:formatCode>
                <c:ptCount val="5"/>
                <c:pt idx="0">
                  <c:v>0.15</c:v>
                </c:pt>
                <c:pt idx="1">
                  <c:v>0.35</c:v>
                </c:pt>
                <c:pt idx="2">
                  <c:v>0.42</c:v>
                </c:pt>
                <c:pt idx="3">
                  <c:v>7.0000000000000007E-2</c:v>
                </c:pt>
                <c:pt idx="4">
                  <c:v>0.01</c:v>
                </c:pt>
              </c:numCache>
            </c:numRef>
          </c:val>
          <c:extLst>
            <c:ext xmlns:c16="http://schemas.microsoft.com/office/drawing/2014/chart" uri="{C3380CC4-5D6E-409C-BE32-E72D297353CC}">
              <c16:uniqueId val="{00000005-068F-4075-A6C7-692351DFA5FB}"/>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ax val="0.46100000000000002"/>
          <c:min val="0"/>
        </c:scaling>
        <c:delete val="0"/>
        <c:axPos val="l"/>
        <c:majorGridlines>
          <c:spPr>
            <a:ln w="9525">
              <a:solidFill>
                <a:srgbClr val="2F2F2F"/>
              </a:solidFill>
              <a:prstDash val="dot"/>
            </a:ln>
          </c:spPr>
        </c:majorGridlines>
        <c:title>
          <c:tx>
            <c:rich>
              <a:bodyPr/>
              <a:lstStyle/>
              <a:p>
                <a:pPr>
                  <a:defRPr/>
                </a:pPr>
                <a:r>
                  <a:rPr lang="es-MX" sz="1000" b="0">
                    <a:solidFill>
                      <a:srgbClr val="0F283E"/>
                    </a:solidFill>
                    <a:latin typeface="Open Sans Light"/>
                  </a:rPr>
                  <a:t>Share of respondents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Increase</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0541-4049-9783-0435D94F29C1}"/>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0541-4049-9783-0435D94F29C1}"/>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0541-4049-9783-0435D94F29C1}"/>
                </c:ext>
              </c:extLst>
            </c:dLbl>
            <c:dLbl>
              <c:idx val="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0541-4049-9783-0435D94F29C1}"/>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0541-4049-9783-0435D94F29C1}"/>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Sheet1!$A$2:$A$6</c:f>
              <c:strCache>
                <c:ptCount val="5"/>
                <c:pt idx="0">
                  <c:v>Total R&amp;D</c:v>
                </c:pt>
                <c:pt idx="1">
                  <c:v>Capital spending</c:v>
                </c:pt>
                <c:pt idx="2">
                  <c:v>Participation in alliances</c:v>
                </c:pt>
                <c:pt idx="3">
                  <c:v>Acquisition of IP</c:v>
                </c:pt>
                <c:pt idx="4">
                  <c:v>IP licensing</c:v>
                </c:pt>
              </c:strCache>
            </c:strRef>
          </c:cat>
          <c:val>
            <c:numRef>
              <c:f>Sheet1!$B$2:$B$6</c:f>
              <c:numCache>
                <c:formatCode>General</c:formatCode>
                <c:ptCount val="5"/>
                <c:pt idx="0">
                  <c:v>0.5</c:v>
                </c:pt>
                <c:pt idx="1">
                  <c:v>0.34</c:v>
                </c:pt>
                <c:pt idx="2">
                  <c:v>0.34</c:v>
                </c:pt>
                <c:pt idx="3">
                  <c:v>0.16</c:v>
                </c:pt>
                <c:pt idx="4">
                  <c:v>0.14000000000000001</c:v>
                </c:pt>
              </c:numCache>
            </c:numRef>
          </c:val>
          <c:extLst>
            <c:ext xmlns:c16="http://schemas.microsoft.com/office/drawing/2014/chart" uri="{C3380CC4-5D6E-409C-BE32-E72D297353CC}">
              <c16:uniqueId val="{00000005-0541-4049-9783-0435D94F29C1}"/>
            </c:ext>
          </c:extLst>
        </c:ser>
        <c:ser>
          <c:idx val="1"/>
          <c:order val="1"/>
          <c:tx>
            <c:strRef>
              <c:f>Sheet1!$C$1</c:f>
              <c:strCache>
                <c:ptCount val="1"/>
                <c:pt idx="0">
                  <c:v>Decrease</c:v>
                </c:pt>
              </c:strCache>
            </c:strRef>
          </c:tx>
          <c:spPr>
            <a:solidFill>
              <a:srgbClr val="0F283E"/>
            </a:solidFill>
            <a:ln>
              <a:solidFill>
                <a:srgbClr val="0F283E"/>
              </a:solidFill>
            </a:ln>
          </c:spPr>
          <c:invertIfNegative val="0"/>
          <c:dLbls>
            <c:dLbl>
              <c:idx val="0"/>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0541-4049-9783-0435D94F29C1}"/>
                </c:ext>
              </c:extLst>
            </c:dLbl>
            <c:dLbl>
              <c:idx val="1"/>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0541-4049-9783-0435D94F29C1}"/>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0541-4049-9783-0435D94F29C1}"/>
                </c:ext>
              </c:extLst>
            </c:dLbl>
            <c:dLbl>
              <c:idx val="3"/>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0541-4049-9783-0435D94F29C1}"/>
                </c:ext>
              </c:extLst>
            </c:dLbl>
            <c:dLbl>
              <c:idx val="4"/>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0541-4049-9783-0435D94F29C1}"/>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Sheet1!$A$2:$A$6</c:f>
              <c:strCache>
                <c:ptCount val="5"/>
                <c:pt idx="0">
                  <c:v>Total R&amp;D</c:v>
                </c:pt>
                <c:pt idx="1">
                  <c:v>Capital spending</c:v>
                </c:pt>
                <c:pt idx="2">
                  <c:v>Participation in alliances</c:v>
                </c:pt>
                <c:pt idx="3">
                  <c:v>Acquisition of IP</c:v>
                </c:pt>
                <c:pt idx="4">
                  <c:v>IP licensing</c:v>
                </c:pt>
              </c:strCache>
            </c:strRef>
          </c:cat>
          <c:val>
            <c:numRef>
              <c:f>Sheet1!$C$2:$C$6</c:f>
              <c:numCache>
                <c:formatCode>General</c:formatCode>
                <c:ptCount val="5"/>
                <c:pt idx="0">
                  <c:v>0.09</c:v>
                </c:pt>
                <c:pt idx="1">
                  <c:v>0.1</c:v>
                </c:pt>
                <c:pt idx="2">
                  <c:v>0.09</c:v>
                </c:pt>
                <c:pt idx="3">
                  <c:v>0.08</c:v>
                </c:pt>
                <c:pt idx="4">
                  <c:v>0.1</c:v>
                </c:pt>
              </c:numCache>
            </c:numRef>
          </c:val>
          <c:extLst>
            <c:ext xmlns:c16="http://schemas.microsoft.com/office/drawing/2014/chart" uri="{C3380CC4-5D6E-409C-BE32-E72D297353CC}">
              <c16:uniqueId val="{0000000B-0541-4049-9783-0435D94F29C1}"/>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ax val="0.54200000000000004"/>
          <c:min val="0"/>
        </c:scaling>
        <c:delete val="0"/>
        <c:axPos val="l"/>
        <c:majorGridlines>
          <c:spPr>
            <a:ln w="9525">
              <a:solidFill>
                <a:srgbClr val="2F2F2F"/>
              </a:solidFill>
              <a:prstDash val="dot"/>
            </a:ln>
          </c:spPr>
        </c:majorGridlines>
        <c:title>
          <c:tx>
            <c:rich>
              <a:bodyPr/>
              <a:lstStyle/>
              <a:p>
                <a:pPr>
                  <a:defRPr/>
                </a:pPr>
                <a:r>
                  <a:rPr lang="es-MX" sz="1000" b="0">
                    <a:solidFill>
                      <a:srgbClr val="0F283E"/>
                    </a:solidFill>
                    <a:latin typeface="Open Sans Light"/>
                  </a:rPr>
                  <a:t>Share of respondents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s-MX"/>
        </a:p>
      </c:txPr>
    </c:legend>
    <c:plotVisOnly val="1"/>
    <c:dispBlanksAs val="zero"/>
    <c:showDLblsOverMax val="1"/>
  </c:chart>
  <c:txPr>
    <a:bodyPr/>
    <a:lstStyle/>
    <a:p>
      <a:pPr>
        <a:defRPr sz="1800" smtId="4294967295"/>
      </a:pPr>
      <a:endParaRPr lang="es-MX"/>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E051-4E84-BCC1-6338E9A546E7}"/>
                </c:ext>
              </c:extLst>
            </c:dLbl>
            <c:dLbl>
              <c:idx val="1"/>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E051-4E84-BCC1-6338E9A546E7}"/>
                </c:ext>
              </c:extLst>
            </c:dLbl>
            <c:dLbl>
              <c:idx val="2"/>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E051-4E84-BCC1-6338E9A546E7}"/>
                </c:ext>
              </c:extLst>
            </c:dLbl>
            <c:dLbl>
              <c:idx val="3"/>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E051-4E84-BCC1-6338E9A546E7}"/>
                </c:ext>
              </c:extLst>
            </c:dLbl>
            <c:dLbl>
              <c:idx val="4"/>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E051-4E84-BCC1-6338E9A546E7}"/>
                </c:ext>
              </c:extLst>
            </c:dLbl>
            <c:dLbl>
              <c:idx val="5"/>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E051-4E84-BCC1-6338E9A546E7}"/>
                </c:ext>
              </c:extLst>
            </c:dLbl>
            <c:dLbl>
              <c:idx val="6"/>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E051-4E84-BCC1-6338E9A546E7}"/>
                </c:ext>
              </c:extLst>
            </c:dLbl>
            <c:dLbl>
              <c:idx val="7"/>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E051-4E84-BCC1-6338E9A546E7}"/>
                </c:ext>
              </c:extLst>
            </c:dLbl>
            <c:dLbl>
              <c:idx val="8"/>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E051-4E84-BCC1-6338E9A546E7}"/>
                </c:ext>
              </c:extLst>
            </c:dLbl>
            <c:dLbl>
              <c:idx val="9"/>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E051-4E84-BCC1-6338E9A546E7}"/>
                </c:ext>
              </c:extLst>
            </c:dLbl>
            <c:dLbl>
              <c:idx val="10"/>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E051-4E84-BCC1-6338E9A546E7}"/>
                </c:ext>
              </c:extLst>
            </c:dLbl>
            <c:dLbl>
              <c:idx val="11"/>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E051-4E84-BCC1-6338E9A546E7}"/>
                </c:ext>
              </c:extLst>
            </c:dLbl>
            <c:dLbl>
              <c:idx val="12"/>
              <c:numFmt formatCode="#,##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E051-4E84-BCC1-6338E9A546E7}"/>
                </c:ext>
              </c:extLst>
            </c:dLbl>
            <c:dLbl>
              <c:idx val="13"/>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E051-4E84-BCC1-6338E9A546E7}"/>
                </c:ext>
              </c:extLst>
            </c:dLbl>
            <c:dLbl>
              <c:idx val="14"/>
              <c:numFmt formatCode="#,##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E051-4E84-BCC1-6338E9A546E7}"/>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Sheet1!$A$2:$A$16</c:f>
              <c:strCache>
                <c:ptCount val="15"/>
                <c:pt idx="0">
                  <c:v>Amazon</c:v>
                </c:pt>
                <c:pt idx="1">
                  <c:v>Alphabet</c:v>
                </c:pt>
                <c:pt idx="2">
                  <c:v>Volkswagen</c:v>
                </c:pt>
                <c:pt idx="3">
                  <c:v>Samsung</c:v>
                </c:pt>
                <c:pt idx="4">
                  <c:v>Intel Co</c:v>
                </c:pt>
                <c:pt idx="5">
                  <c:v>Microsoft</c:v>
                </c:pt>
                <c:pt idx="6">
                  <c:v>Apple</c:v>
                </c:pt>
                <c:pt idx="7">
                  <c:v>Roche</c:v>
                </c:pt>
                <c:pt idx="8">
                  <c:v>Johnson &amp; Johnson</c:v>
                </c:pt>
                <c:pt idx="9">
                  <c:v>Merck</c:v>
                </c:pt>
                <c:pt idx="10">
                  <c:v>Toyota</c:v>
                </c:pt>
                <c:pt idx="11">
                  <c:v>Novartis</c:v>
                </c:pt>
                <c:pt idx="12">
                  <c:v>Ford</c:v>
                </c:pt>
                <c:pt idx="13">
                  <c:v>Facebook</c:v>
                </c:pt>
                <c:pt idx="14">
                  <c:v>Pfizer</c:v>
                </c:pt>
              </c:strCache>
            </c:strRef>
          </c:cat>
          <c:val>
            <c:numRef>
              <c:f>Sheet1!$B$2:$B$16</c:f>
              <c:numCache>
                <c:formatCode>General</c:formatCode>
                <c:ptCount val="15"/>
                <c:pt idx="0">
                  <c:v>22.6</c:v>
                </c:pt>
                <c:pt idx="1">
                  <c:v>16.2</c:v>
                </c:pt>
                <c:pt idx="2">
                  <c:v>15.8</c:v>
                </c:pt>
                <c:pt idx="3">
                  <c:v>15.3</c:v>
                </c:pt>
                <c:pt idx="4">
                  <c:v>13.1</c:v>
                </c:pt>
                <c:pt idx="5">
                  <c:v>12.3</c:v>
                </c:pt>
                <c:pt idx="6">
                  <c:v>11.6</c:v>
                </c:pt>
                <c:pt idx="7">
                  <c:v>10.8</c:v>
                </c:pt>
                <c:pt idx="8">
                  <c:v>10.6</c:v>
                </c:pt>
                <c:pt idx="9">
                  <c:v>10.199999999999999</c:v>
                </c:pt>
                <c:pt idx="10">
                  <c:v>10</c:v>
                </c:pt>
                <c:pt idx="11">
                  <c:v>8.5</c:v>
                </c:pt>
                <c:pt idx="12">
                  <c:v>8</c:v>
                </c:pt>
                <c:pt idx="13">
                  <c:v>7.8</c:v>
                </c:pt>
                <c:pt idx="14">
                  <c:v>7.7</c:v>
                </c:pt>
              </c:numCache>
            </c:numRef>
          </c:val>
          <c:extLst>
            <c:ext xmlns:c16="http://schemas.microsoft.com/office/drawing/2014/chart" uri="{C3380CC4-5D6E-409C-BE32-E72D297353CC}">
              <c16:uniqueId val="{0000000F-E051-4E84-BCC1-6338E9A546E7}"/>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7F2A-41E0-AA76-3676955FB620}"/>
                </c:ext>
              </c:extLst>
            </c:dLbl>
            <c:dLbl>
              <c:idx val="1"/>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7F2A-41E0-AA76-3676955FB620}"/>
                </c:ext>
              </c:extLst>
            </c:dLbl>
            <c:dLbl>
              <c:idx val="2"/>
              <c:numFmt formatCode="#,##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7F2A-41E0-AA76-3676955FB620}"/>
                </c:ext>
              </c:extLst>
            </c:dLbl>
            <c:dLbl>
              <c:idx val="3"/>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7F2A-41E0-AA76-3676955FB620}"/>
                </c:ext>
              </c:extLst>
            </c:dLbl>
            <c:dLbl>
              <c:idx val="4"/>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7F2A-41E0-AA76-3676955FB620}"/>
                </c:ext>
              </c:extLst>
            </c:dLbl>
            <c:dLbl>
              <c:idx val="5"/>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7F2A-41E0-AA76-3676955FB620}"/>
                </c:ext>
              </c:extLst>
            </c:dLbl>
            <c:dLbl>
              <c:idx val="6"/>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7F2A-41E0-AA76-3676955FB620}"/>
                </c:ext>
              </c:extLst>
            </c:dLbl>
            <c:dLbl>
              <c:idx val="7"/>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7F2A-41E0-AA76-3676955FB620}"/>
                </c:ext>
              </c:extLst>
            </c:dLbl>
            <c:dLbl>
              <c:idx val="8"/>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7F2A-41E0-AA76-3676955FB620}"/>
                </c:ext>
              </c:extLst>
            </c:dLbl>
            <c:dLbl>
              <c:idx val="9"/>
              <c:numFmt formatCode="#,##0.0%" sourceLinked="0"/>
              <c:spPr/>
              <c:txPr>
                <a:bodyPr/>
                <a:lstStyle/>
                <a:p>
                  <a:pPr>
                    <a:defRPr sz="10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7F2A-41E0-AA76-3676955FB620}"/>
                </c:ext>
              </c:extLst>
            </c:dLbl>
            <c:spPr>
              <a:noFill/>
              <a:ln>
                <a:noFill/>
              </a:ln>
              <a:effectLst/>
            </c:spPr>
            <c:txPr>
              <a:bodyPr/>
              <a:lstStyle/>
              <a:p>
                <a:pPr>
                  <a:defRPr sz="10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Sheet1!$A$2:$A$11</c:f>
              <c:strCache>
                <c:ptCount val="10"/>
                <c:pt idx="0">
                  <c:v>Computing and Electronics</c:v>
                </c:pt>
                <c:pt idx="1">
                  <c:v>Healthcare</c:v>
                </c:pt>
                <c:pt idx="2">
                  <c:v>Auto</c:v>
                </c:pt>
                <c:pt idx="3">
                  <c:v>Software and Internet</c:v>
                </c:pt>
                <c:pt idx="4">
                  <c:v>Industrials</c:v>
                </c:pt>
                <c:pt idx="5">
                  <c:v>Chemicals and Energy</c:v>
                </c:pt>
                <c:pt idx="6">
                  <c:v>Consumer</c:v>
                </c:pt>
                <c:pt idx="7">
                  <c:v>Aerospace and Defense</c:v>
                </c:pt>
                <c:pt idx="8">
                  <c:v>Other</c:v>
                </c:pt>
                <c:pt idx="9">
                  <c:v>Telecom</c:v>
                </c:pt>
              </c:strCache>
            </c:strRef>
          </c:cat>
          <c:val>
            <c:numRef>
              <c:f>Sheet1!$B$2:$B$11</c:f>
              <c:numCache>
                <c:formatCode>General</c:formatCode>
                <c:ptCount val="10"/>
                <c:pt idx="0">
                  <c:v>0.22500000000000001</c:v>
                </c:pt>
                <c:pt idx="1">
                  <c:v>0.217</c:v>
                </c:pt>
                <c:pt idx="2">
                  <c:v>0.16</c:v>
                </c:pt>
                <c:pt idx="3">
                  <c:v>0.157</c:v>
                </c:pt>
                <c:pt idx="4">
                  <c:v>0.106</c:v>
                </c:pt>
                <c:pt idx="5">
                  <c:v>4.1000000000000002E-2</c:v>
                </c:pt>
                <c:pt idx="6">
                  <c:v>3.2000000000000001E-2</c:v>
                </c:pt>
                <c:pt idx="7">
                  <c:v>2.8000000000000001E-2</c:v>
                </c:pt>
                <c:pt idx="8">
                  <c:v>1.9E-2</c:v>
                </c:pt>
                <c:pt idx="9">
                  <c:v>1.4999999999999999E-2</c:v>
                </c:pt>
              </c:numCache>
            </c:numRef>
          </c:val>
          <c:extLst>
            <c:ext xmlns:c16="http://schemas.microsoft.com/office/drawing/2014/chart" uri="{C3380CC4-5D6E-409C-BE32-E72D297353CC}">
              <c16:uniqueId val="{0000000A-7F2A-41E0-AA76-3676955FB620}"/>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data</c:v>
                </c:pt>
              </c:strCache>
            </c:strRef>
          </c:tx>
          <c:spPr>
            <a:solidFill>
              <a:srgbClr val="2875DD"/>
            </a:solidFill>
            <a:ln>
              <a:solidFill>
                <a:srgbClr val="2875DD"/>
              </a:solidFill>
            </a:ln>
          </c:spPr>
          <c:dPt>
            <c:idx val="0"/>
            <c:bubble3D val="0"/>
            <c:spPr>
              <a:solidFill>
                <a:srgbClr val="2875DD"/>
              </a:solidFill>
            </c:spPr>
            <c:extLst>
              <c:ext xmlns:c16="http://schemas.microsoft.com/office/drawing/2014/chart" uri="{C3380CC4-5D6E-409C-BE32-E72D297353CC}">
                <c16:uniqueId val="{00000001-4494-41AC-B6AE-E2A102B5903A}"/>
              </c:ext>
            </c:extLst>
          </c:dPt>
          <c:dPt>
            <c:idx val="1"/>
            <c:bubble3D val="0"/>
            <c:spPr>
              <a:solidFill>
                <a:srgbClr val="0F283E"/>
              </a:solidFill>
            </c:spPr>
            <c:extLst>
              <c:ext xmlns:c16="http://schemas.microsoft.com/office/drawing/2014/chart" uri="{C3380CC4-5D6E-409C-BE32-E72D297353CC}">
                <c16:uniqueId val="{00000003-4494-41AC-B6AE-E2A102B5903A}"/>
              </c:ext>
            </c:extLst>
          </c:dPt>
          <c:dPt>
            <c:idx val="2"/>
            <c:bubble3D val="0"/>
            <c:spPr>
              <a:solidFill>
                <a:srgbClr val="BABABA"/>
              </a:solidFill>
            </c:spPr>
            <c:extLst>
              <c:ext xmlns:c16="http://schemas.microsoft.com/office/drawing/2014/chart" uri="{C3380CC4-5D6E-409C-BE32-E72D297353CC}">
                <c16:uniqueId val="{00000005-4494-41AC-B6AE-E2A102B5903A}"/>
              </c:ext>
            </c:extLst>
          </c:dPt>
          <c:dPt>
            <c:idx val="3"/>
            <c:bubble3D val="0"/>
            <c:spPr>
              <a:solidFill>
                <a:srgbClr val="A60B0B"/>
              </a:solidFill>
            </c:spPr>
            <c:extLst>
              <c:ext xmlns:c16="http://schemas.microsoft.com/office/drawing/2014/chart" uri="{C3380CC4-5D6E-409C-BE32-E72D297353CC}">
                <c16:uniqueId val="{00000007-4494-41AC-B6AE-E2A102B5903A}"/>
              </c:ext>
            </c:extLst>
          </c:dPt>
          <c:dPt>
            <c:idx val="4"/>
            <c:bubble3D val="0"/>
            <c:spPr>
              <a:solidFill>
                <a:srgbClr val="87BC24"/>
              </a:solidFill>
            </c:spPr>
            <c:extLst>
              <c:ext xmlns:c16="http://schemas.microsoft.com/office/drawing/2014/chart" uri="{C3380CC4-5D6E-409C-BE32-E72D297353CC}">
                <c16:uniqueId val="{00000009-4494-41AC-B6AE-E2A102B5903A}"/>
              </c:ext>
            </c:extLst>
          </c:dPt>
          <c:dPt>
            <c:idx val="5"/>
            <c:bubble3D val="0"/>
            <c:spPr>
              <a:solidFill>
                <a:srgbClr val="EBB523"/>
              </a:solidFill>
            </c:spPr>
            <c:extLst>
              <c:ext xmlns:c16="http://schemas.microsoft.com/office/drawing/2014/chart" uri="{C3380CC4-5D6E-409C-BE32-E72D297353CC}">
                <c16:uniqueId val="{0000000B-4494-41AC-B6AE-E2A102B5903A}"/>
              </c:ext>
            </c:extLst>
          </c:dPt>
          <c:dLbls>
            <c:dLbl>
              <c:idx val="0"/>
              <c:numFmt formatCode="#,##0%" sourceLinked="0"/>
              <c:spPr/>
              <c:txPr>
                <a:bodyPr/>
                <a:lstStyle/>
                <a:p>
                  <a:pPr>
                    <a:defRPr sz="1000" b="0" smtId="4294967295">
                      <a:solidFill>
                        <a:srgbClr val="0F283E"/>
                      </a:solidFill>
                      <a:effectLst>
                        <a:glow rad="50800">
                          <a:srgbClr val="FFFFFF"/>
                        </a:glow>
                      </a:effectLst>
                      <a:latin typeface="Open Sans Light"/>
                    </a:defRPr>
                  </a:pPr>
                  <a:endParaRPr lang="es-MX"/>
                </a:p>
              </c:txPr>
              <c:dLblPos val="bestFit"/>
              <c:showLegendKey val="1"/>
              <c:showVal val="0"/>
              <c:showCatName val="1"/>
              <c:showSerName val="0"/>
              <c:showPercent val="1"/>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4494-41AC-B6AE-E2A102B5903A}"/>
                </c:ext>
              </c:extLst>
            </c:dLbl>
            <c:dLbl>
              <c:idx val="1"/>
              <c:numFmt formatCode="#,##0.0%" sourceLinked="0"/>
              <c:spPr/>
              <c:txPr>
                <a:bodyPr/>
                <a:lstStyle/>
                <a:p>
                  <a:pPr>
                    <a:defRPr sz="1000" b="0" smtId="4294967295">
                      <a:solidFill>
                        <a:srgbClr val="0F283E"/>
                      </a:solidFill>
                      <a:effectLst>
                        <a:glow rad="50800">
                          <a:srgbClr val="FFFFFF"/>
                        </a:glow>
                      </a:effectLst>
                      <a:latin typeface="Open Sans Light"/>
                    </a:defRPr>
                  </a:pPr>
                  <a:endParaRPr lang="es-MX"/>
                </a:p>
              </c:txPr>
              <c:dLblPos val="bestFit"/>
              <c:showLegendKey val="1"/>
              <c:showVal val="0"/>
              <c:showCatName val="1"/>
              <c:showSerName val="0"/>
              <c:showPercent val="1"/>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4494-41AC-B6AE-E2A102B5903A}"/>
                </c:ext>
              </c:extLst>
            </c:dLbl>
            <c:dLbl>
              <c:idx val="2"/>
              <c:numFmt formatCode="#,##0.0%" sourceLinked="0"/>
              <c:spPr/>
              <c:txPr>
                <a:bodyPr/>
                <a:lstStyle/>
                <a:p>
                  <a:pPr>
                    <a:defRPr sz="1000" b="0" smtId="4294967295">
                      <a:solidFill>
                        <a:srgbClr val="0F283E"/>
                      </a:solidFill>
                      <a:effectLst>
                        <a:glow rad="50800">
                          <a:srgbClr val="FFFFFF"/>
                        </a:glow>
                      </a:effectLst>
                      <a:latin typeface="Open Sans Light"/>
                    </a:defRPr>
                  </a:pPr>
                  <a:endParaRPr lang="es-MX"/>
                </a:p>
              </c:txPr>
              <c:dLblPos val="bestFit"/>
              <c:showLegendKey val="1"/>
              <c:showVal val="0"/>
              <c:showCatName val="1"/>
              <c:showSerName val="0"/>
              <c:showPercent val="1"/>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4494-41AC-B6AE-E2A102B5903A}"/>
                </c:ext>
              </c:extLst>
            </c:dLbl>
            <c:dLbl>
              <c:idx val="3"/>
              <c:numFmt formatCode="#,##0.0%" sourceLinked="0"/>
              <c:spPr/>
              <c:txPr>
                <a:bodyPr/>
                <a:lstStyle/>
                <a:p>
                  <a:pPr>
                    <a:defRPr sz="1000" b="0" smtId="4294967295">
                      <a:solidFill>
                        <a:srgbClr val="0F283E"/>
                      </a:solidFill>
                      <a:effectLst>
                        <a:glow rad="50800">
                          <a:srgbClr val="FFFFFF"/>
                        </a:glow>
                      </a:effectLst>
                      <a:latin typeface="Open Sans Light"/>
                    </a:defRPr>
                  </a:pPr>
                  <a:endParaRPr lang="es-MX"/>
                </a:p>
              </c:txPr>
              <c:dLblPos val="bestFit"/>
              <c:showLegendKey val="1"/>
              <c:showVal val="0"/>
              <c:showCatName val="1"/>
              <c:showSerName val="0"/>
              <c:showPercent val="1"/>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4494-41AC-B6AE-E2A102B5903A}"/>
                </c:ext>
              </c:extLst>
            </c:dLbl>
            <c:dLbl>
              <c:idx val="4"/>
              <c:numFmt formatCode="#,##0.0%" sourceLinked="0"/>
              <c:spPr/>
              <c:txPr>
                <a:bodyPr/>
                <a:lstStyle/>
                <a:p>
                  <a:pPr>
                    <a:defRPr sz="1000" b="0" smtId="4294967295">
                      <a:solidFill>
                        <a:srgbClr val="0F283E"/>
                      </a:solidFill>
                      <a:effectLst>
                        <a:glow rad="50800">
                          <a:srgbClr val="FFFFFF"/>
                        </a:glow>
                      </a:effectLst>
                      <a:latin typeface="Open Sans Light"/>
                    </a:defRPr>
                  </a:pPr>
                  <a:endParaRPr lang="es-MX"/>
                </a:p>
              </c:txPr>
              <c:dLblPos val="bestFit"/>
              <c:showLegendKey val="1"/>
              <c:showVal val="0"/>
              <c:showCatName val="1"/>
              <c:showSerName val="0"/>
              <c:showPercent val="1"/>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4494-41AC-B6AE-E2A102B5903A}"/>
                </c:ext>
              </c:extLst>
            </c:dLbl>
            <c:dLbl>
              <c:idx val="5"/>
              <c:numFmt formatCode="#,##0%" sourceLinked="0"/>
              <c:spPr/>
              <c:txPr>
                <a:bodyPr/>
                <a:lstStyle/>
                <a:p>
                  <a:pPr>
                    <a:defRPr sz="1000" b="0" smtId="4294967295">
                      <a:solidFill>
                        <a:srgbClr val="0F283E"/>
                      </a:solidFill>
                      <a:effectLst>
                        <a:glow rad="50800">
                          <a:srgbClr val="FFFFFF"/>
                        </a:glow>
                      </a:effectLst>
                      <a:latin typeface="Open Sans Light"/>
                    </a:defRPr>
                  </a:pPr>
                  <a:endParaRPr lang="es-MX"/>
                </a:p>
              </c:txPr>
              <c:dLblPos val="bestFit"/>
              <c:showLegendKey val="1"/>
              <c:showVal val="0"/>
              <c:showCatName val="1"/>
              <c:showSerName val="0"/>
              <c:showPercent val="1"/>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4494-41AC-B6AE-E2A102B5903A}"/>
                </c:ext>
              </c:extLst>
            </c:dLbl>
            <c:spPr>
              <a:noFill/>
              <a:ln>
                <a:noFill/>
              </a:ln>
              <a:effectLst/>
            </c:spPr>
            <c:txPr>
              <a:bodyPr/>
              <a:lstStyle/>
              <a:p>
                <a:pPr>
                  <a:defRPr sz="1000" b="0" smtId="4294967295">
                    <a:solidFill>
                      <a:srgbClr val="0F283E"/>
                    </a:solidFill>
                    <a:latin typeface="Open Sans Light"/>
                  </a:defRPr>
                </a:pPr>
                <a:endParaRPr lang="es-MX"/>
              </a:p>
            </c:txPr>
            <c:dLblPos val="bestFit"/>
            <c:showLegendKey val="1"/>
            <c:showVal val="0"/>
            <c:showCatName val="1"/>
            <c:showSerName val="0"/>
            <c:showPercent val="1"/>
            <c:showBubbleSize val="0"/>
            <c:separator> </c:separator>
            <c:showLeaderLines val="1"/>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Lst>
          </c:dLbls>
          <c:cat>
            <c:strRef>
              <c:f>Sheet1!$A$2:$A$7</c:f>
              <c:strCache>
                <c:ptCount val="6"/>
                <c:pt idx="0">
                  <c:v>Salaries</c:v>
                </c:pt>
                <c:pt idx="1">
                  <c:v>Overhead</c:v>
                </c:pt>
                <c:pt idx="2">
                  <c:v>Materials</c:v>
                </c:pt>
                <c:pt idx="3">
                  <c:v>Supplies and consumables</c:v>
                </c:pt>
                <c:pt idx="4">
                  <c:v>Outsourcing</c:v>
                </c:pt>
                <c:pt idx="5">
                  <c:v>Capital spending</c:v>
                </c:pt>
              </c:strCache>
            </c:strRef>
          </c:cat>
          <c:val>
            <c:numRef>
              <c:f>Sheet1!$B$2:$B$7</c:f>
              <c:numCache>
                <c:formatCode>General</c:formatCode>
                <c:ptCount val="6"/>
                <c:pt idx="0">
                  <c:v>0.26</c:v>
                </c:pt>
                <c:pt idx="1">
                  <c:v>0.16400000000000001</c:v>
                </c:pt>
                <c:pt idx="2">
                  <c:v>0.158</c:v>
                </c:pt>
                <c:pt idx="3">
                  <c:v>0.14499999999999999</c:v>
                </c:pt>
                <c:pt idx="4">
                  <c:v>0.14299999999999999</c:v>
                </c:pt>
                <c:pt idx="5">
                  <c:v>0.13</c:v>
                </c:pt>
              </c:numCache>
            </c:numRef>
          </c:val>
          <c:extLst>
            <c:ext xmlns:c16="http://schemas.microsoft.com/office/drawing/2014/chart" uri="{C3380CC4-5D6E-409C-BE32-E72D297353CC}">
              <c16:uniqueId val="{0000000C-4494-41AC-B6AE-E2A102B5903A}"/>
            </c:ext>
          </c:extLst>
        </c:ser>
        <c:dLbls>
          <c:showLegendKey val="0"/>
          <c:showVal val="0"/>
          <c:showCatName val="0"/>
          <c:showSerName val="0"/>
          <c:showPercent val="0"/>
          <c:showBubbleSize val="0"/>
          <c:showLeaderLines val="1"/>
        </c:dLbls>
        <c:firstSliceAng val="0"/>
      </c:pieChart>
    </c:plotArea>
    <c:plotVisOnly val="1"/>
    <c:dispBlanksAs val="zero"/>
    <c:showDLblsOverMax val="1"/>
  </c:chart>
  <c:txPr>
    <a:bodyPr/>
    <a:lstStyle/>
    <a:p>
      <a:pPr>
        <a:defRPr sz="1800" smtId="4294967295"/>
      </a:pPr>
      <a:endParaRPr lang="es-MX"/>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North America</c:v>
                </c:pt>
              </c:strCache>
            </c:strRef>
          </c:tx>
          <c:spPr>
            <a:solidFill>
              <a:srgbClr val="2875DD"/>
            </a:solidFill>
            <a:ln>
              <a:solidFill>
                <a:srgbClr val="2875DD"/>
              </a:solidFill>
            </a:ln>
          </c:spPr>
          <c:invertIfNegative val="0"/>
          <c:cat>
            <c:strRef>
              <c:f>Sheet1!$A$2:$A$8</c:f>
              <c:strCache>
                <c:ptCount val="7"/>
                <c:pt idx="0">
                  <c:v>Aerospace and Defense</c:v>
                </c:pt>
                <c:pt idx="1">
                  <c:v>Auto</c:v>
                </c:pt>
                <c:pt idx="2">
                  <c:v>Chemicals and Energy</c:v>
                </c:pt>
                <c:pt idx="3">
                  <c:v>Computing and Electronics</c:v>
                </c:pt>
                <c:pt idx="4">
                  <c:v>Healthcare</c:v>
                </c:pt>
                <c:pt idx="5">
                  <c:v>Industrials</c:v>
                </c:pt>
                <c:pt idx="6">
                  <c:v>Software and Internet</c:v>
                </c:pt>
              </c:strCache>
            </c:strRef>
          </c:cat>
          <c:val>
            <c:numRef>
              <c:f>Sheet1!$B$2:$B$8</c:f>
              <c:numCache>
                <c:formatCode>General</c:formatCode>
                <c:ptCount val="7"/>
                <c:pt idx="0">
                  <c:v>0.47</c:v>
                </c:pt>
                <c:pt idx="1">
                  <c:v>0.2</c:v>
                </c:pt>
                <c:pt idx="2">
                  <c:v>0.15</c:v>
                </c:pt>
                <c:pt idx="3">
                  <c:v>0.38</c:v>
                </c:pt>
                <c:pt idx="4">
                  <c:v>0.49</c:v>
                </c:pt>
                <c:pt idx="5">
                  <c:v>0.17</c:v>
                </c:pt>
                <c:pt idx="6">
                  <c:v>0.61</c:v>
                </c:pt>
              </c:numCache>
            </c:numRef>
          </c:val>
          <c:extLst>
            <c:ext xmlns:c16="http://schemas.microsoft.com/office/drawing/2014/chart" uri="{C3380CC4-5D6E-409C-BE32-E72D297353CC}">
              <c16:uniqueId val="{00000007-6489-4BA0-819B-3561A5A34377}"/>
            </c:ext>
          </c:extLst>
        </c:ser>
        <c:ser>
          <c:idx val="1"/>
          <c:order val="1"/>
          <c:tx>
            <c:strRef>
              <c:f>Sheet1!$C$1</c:f>
              <c:strCache>
                <c:ptCount val="1"/>
                <c:pt idx="0">
                  <c:v>Europe</c:v>
                </c:pt>
              </c:strCache>
            </c:strRef>
          </c:tx>
          <c:spPr>
            <a:solidFill>
              <a:srgbClr val="0F283E"/>
            </a:solidFill>
            <a:ln>
              <a:solidFill>
                <a:srgbClr val="0F283E"/>
              </a:solidFill>
            </a:ln>
          </c:spPr>
          <c:invertIfNegative val="0"/>
          <c:cat>
            <c:strRef>
              <c:f>Sheet1!$A$2:$A$8</c:f>
              <c:strCache>
                <c:ptCount val="7"/>
                <c:pt idx="0">
                  <c:v>Aerospace and Defense</c:v>
                </c:pt>
                <c:pt idx="1">
                  <c:v>Auto</c:v>
                </c:pt>
                <c:pt idx="2">
                  <c:v>Chemicals and Energy</c:v>
                </c:pt>
                <c:pt idx="3">
                  <c:v>Computing and Electronics</c:v>
                </c:pt>
                <c:pt idx="4">
                  <c:v>Healthcare</c:v>
                </c:pt>
                <c:pt idx="5">
                  <c:v>Industrials</c:v>
                </c:pt>
                <c:pt idx="6">
                  <c:v>Software and Internet</c:v>
                </c:pt>
              </c:strCache>
            </c:strRef>
          </c:cat>
          <c:val>
            <c:numRef>
              <c:f>Sheet1!$C$2:$C$8</c:f>
              <c:numCache>
                <c:formatCode>General</c:formatCode>
                <c:ptCount val="7"/>
                <c:pt idx="0">
                  <c:v>0.31</c:v>
                </c:pt>
                <c:pt idx="1">
                  <c:v>0.24</c:v>
                </c:pt>
                <c:pt idx="2">
                  <c:v>0.34</c:v>
                </c:pt>
                <c:pt idx="3">
                  <c:v>0.15</c:v>
                </c:pt>
                <c:pt idx="4">
                  <c:v>0.31</c:v>
                </c:pt>
                <c:pt idx="5">
                  <c:v>0.27</c:v>
                </c:pt>
                <c:pt idx="6">
                  <c:v>0.15</c:v>
                </c:pt>
              </c:numCache>
            </c:numRef>
          </c:val>
          <c:extLst>
            <c:ext xmlns:c16="http://schemas.microsoft.com/office/drawing/2014/chart" uri="{C3380CC4-5D6E-409C-BE32-E72D297353CC}">
              <c16:uniqueId val="{0000000F-6489-4BA0-819B-3561A5A34377}"/>
            </c:ext>
          </c:extLst>
        </c:ser>
        <c:ser>
          <c:idx val="2"/>
          <c:order val="2"/>
          <c:tx>
            <c:strRef>
              <c:f>Sheet1!$D$1</c:f>
              <c:strCache>
                <c:ptCount val="1"/>
                <c:pt idx="0">
                  <c:v>Japan</c:v>
                </c:pt>
              </c:strCache>
            </c:strRef>
          </c:tx>
          <c:spPr>
            <a:solidFill>
              <a:srgbClr val="BABABA"/>
            </a:solidFill>
            <a:ln>
              <a:solidFill>
                <a:srgbClr val="BABABA"/>
              </a:solidFill>
            </a:ln>
          </c:spPr>
          <c:invertIfNegative val="0"/>
          <c:cat>
            <c:strRef>
              <c:f>Sheet1!$A$2:$A$8</c:f>
              <c:strCache>
                <c:ptCount val="7"/>
                <c:pt idx="0">
                  <c:v>Aerospace and Defense</c:v>
                </c:pt>
                <c:pt idx="1">
                  <c:v>Auto</c:v>
                </c:pt>
                <c:pt idx="2">
                  <c:v>Chemicals and Energy</c:v>
                </c:pt>
                <c:pt idx="3">
                  <c:v>Computing and Electronics</c:v>
                </c:pt>
                <c:pt idx="4">
                  <c:v>Healthcare</c:v>
                </c:pt>
                <c:pt idx="5">
                  <c:v>Industrials</c:v>
                </c:pt>
                <c:pt idx="6">
                  <c:v>Software and Internet</c:v>
                </c:pt>
              </c:strCache>
            </c:strRef>
          </c:cat>
          <c:val>
            <c:numRef>
              <c:f>Sheet1!$D$2:$D$8</c:f>
              <c:numCache>
                <c:formatCode>General</c:formatCode>
                <c:ptCount val="7"/>
                <c:pt idx="1">
                  <c:v>0.27</c:v>
                </c:pt>
                <c:pt idx="2">
                  <c:v>0.34</c:v>
                </c:pt>
                <c:pt idx="3">
                  <c:v>0.15</c:v>
                </c:pt>
                <c:pt idx="4">
                  <c:v>0.11</c:v>
                </c:pt>
                <c:pt idx="5">
                  <c:v>0.22</c:v>
                </c:pt>
                <c:pt idx="6">
                  <c:v>0.02</c:v>
                </c:pt>
              </c:numCache>
            </c:numRef>
          </c:val>
          <c:extLst>
            <c:ext xmlns:c16="http://schemas.microsoft.com/office/drawing/2014/chart" uri="{C3380CC4-5D6E-409C-BE32-E72D297353CC}">
              <c16:uniqueId val="{00000017-6489-4BA0-819B-3561A5A34377}"/>
            </c:ext>
          </c:extLst>
        </c:ser>
        <c:ser>
          <c:idx val="3"/>
          <c:order val="3"/>
          <c:tx>
            <c:strRef>
              <c:f>Sheet1!$E$1</c:f>
              <c:strCache>
                <c:ptCount val="1"/>
                <c:pt idx="0">
                  <c:v>China</c:v>
                </c:pt>
              </c:strCache>
            </c:strRef>
          </c:tx>
          <c:spPr>
            <a:solidFill>
              <a:srgbClr val="A60B0B"/>
            </a:solidFill>
            <a:ln>
              <a:solidFill>
                <a:srgbClr val="A60B0B"/>
              </a:solidFill>
            </a:ln>
          </c:spPr>
          <c:invertIfNegative val="0"/>
          <c:cat>
            <c:strRef>
              <c:f>Sheet1!$A$2:$A$8</c:f>
              <c:strCache>
                <c:ptCount val="7"/>
                <c:pt idx="0">
                  <c:v>Aerospace and Defense</c:v>
                </c:pt>
                <c:pt idx="1">
                  <c:v>Auto</c:v>
                </c:pt>
                <c:pt idx="2">
                  <c:v>Chemicals and Energy</c:v>
                </c:pt>
                <c:pt idx="3">
                  <c:v>Computing and Electronics</c:v>
                </c:pt>
                <c:pt idx="4">
                  <c:v>Healthcare</c:v>
                </c:pt>
                <c:pt idx="5">
                  <c:v>Industrials</c:v>
                </c:pt>
                <c:pt idx="6">
                  <c:v>Software and Internet</c:v>
                </c:pt>
              </c:strCache>
            </c:strRef>
          </c:cat>
          <c:val>
            <c:numRef>
              <c:f>Sheet1!$E$2:$E$8</c:f>
              <c:numCache>
                <c:formatCode>General</c:formatCode>
                <c:ptCount val="7"/>
                <c:pt idx="0">
                  <c:v>0.03</c:v>
                </c:pt>
                <c:pt idx="1">
                  <c:v>0.22</c:v>
                </c:pt>
                <c:pt idx="2">
                  <c:v>0.09</c:v>
                </c:pt>
                <c:pt idx="3">
                  <c:v>0.15</c:v>
                </c:pt>
                <c:pt idx="4">
                  <c:v>0.04</c:v>
                </c:pt>
                <c:pt idx="5">
                  <c:v>0.28999999999999998</c:v>
                </c:pt>
                <c:pt idx="6">
                  <c:v>0.17</c:v>
                </c:pt>
              </c:numCache>
            </c:numRef>
          </c:val>
          <c:extLst>
            <c:ext xmlns:c16="http://schemas.microsoft.com/office/drawing/2014/chart" uri="{C3380CC4-5D6E-409C-BE32-E72D297353CC}">
              <c16:uniqueId val="{0000001F-6489-4BA0-819B-3561A5A34377}"/>
            </c:ext>
          </c:extLst>
        </c:ser>
        <c:ser>
          <c:idx val="4"/>
          <c:order val="4"/>
          <c:tx>
            <c:strRef>
              <c:f>Sheet1!$F$1</c:f>
              <c:strCache>
                <c:ptCount val="1"/>
                <c:pt idx="0">
                  <c:v>Rest of the world</c:v>
                </c:pt>
              </c:strCache>
            </c:strRef>
          </c:tx>
          <c:spPr>
            <a:solidFill>
              <a:srgbClr val="87BC24"/>
            </a:solidFill>
            <a:ln>
              <a:solidFill>
                <a:srgbClr val="87BC24"/>
              </a:solidFill>
            </a:ln>
          </c:spPr>
          <c:invertIfNegative val="0"/>
          <c:cat>
            <c:strRef>
              <c:f>Sheet1!$A$2:$A$8</c:f>
              <c:strCache>
                <c:ptCount val="7"/>
                <c:pt idx="0">
                  <c:v>Aerospace and Defense</c:v>
                </c:pt>
                <c:pt idx="1">
                  <c:v>Auto</c:v>
                </c:pt>
                <c:pt idx="2">
                  <c:v>Chemicals and Energy</c:v>
                </c:pt>
                <c:pt idx="3">
                  <c:v>Computing and Electronics</c:v>
                </c:pt>
                <c:pt idx="4">
                  <c:v>Healthcare</c:v>
                </c:pt>
                <c:pt idx="5">
                  <c:v>Industrials</c:v>
                </c:pt>
                <c:pt idx="6">
                  <c:v>Software and Internet</c:v>
                </c:pt>
              </c:strCache>
            </c:strRef>
          </c:cat>
          <c:val>
            <c:numRef>
              <c:f>Sheet1!$F$2:$F$8</c:f>
              <c:numCache>
                <c:formatCode>General</c:formatCode>
                <c:ptCount val="7"/>
                <c:pt idx="0">
                  <c:v>0.19</c:v>
                </c:pt>
                <c:pt idx="1">
                  <c:v>0.08</c:v>
                </c:pt>
                <c:pt idx="2">
                  <c:v>0.09</c:v>
                </c:pt>
                <c:pt idx="3">
                  <c:v>0.17</c:v>
                </c:pt>
                <c:pt idx="4">
                  <c:v>0.05</c:v>
                </c:pt>
                <c:pt idx="5">
                  <c:v>0.06</c:v>
                </c:pt>
                <c:pt idx="6">
                  <c:v>0.06</c:v>
                </c:pt>
              </c:numCache>
            </c:numRef>
          </c:val>
          <c:extLst>
            <c:ext xmlns:c16="http://schemas.microsoft.com/office/drawing/2014/chart" uri="{C3380CC4-5D6E-409C-BE32-E72D297353CC}">
              <c16:uniqueId val="{00000027-6489-4BA0-819B-3561A5A34377}"/>
            </c:ext>
          </c:extLst>
        </c:ser>
        <c:dLbls>
          <c:showLegendKey val="0"/>
          <c:showVal val="0"/>
          <c:showCatName val="0"/>
          <c:showSerName val="0"/>
          <c:showPercent val="0"/>
          <c:showBubbleSize val="0"/>
        </c:dLbls>
        <c:gapWidth val="80"/>
        <c:overlap val="10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Share of R&amp;D spending</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s-MX"/>
        </a:p>
      </c:txPr>
    </c:legend>
    <c:plotVisOnly val="1"/>
    <c:dispBlanksAs val="zero"/>
    <c:showDLblsOverMax val="1"/>
  </c:chart>
  <c:txPr>
    <a:bodyPr/>
    <a:lstStyle/>
    <a:p>
      <a:pPr>
        <a:defRPr sz="1800" smtId="4294967295"/>
      </a:pPr>
      <a:endParaRPr lang="es-MX"/>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2D6A-40E7-96A2-0FF875669811}"/>
                </c:ext>
              </c:extLst>
            </c:dLbl>
            <c:dLbl>
              <c:idx val="1"/>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2D6A-40E7-96A2-0FF875669811}"/>
                </c:ext>
              </c:extLst>
            </c:dLbl>
            <c:dLbl>
              <c:idx val="2"/>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2D6A-40E7-96A2-0FF875669811}"/>
                </c:ext>
              </c:extLst>
            </c:dLbl>
            <c:dLbl>
              <c:idx val="3"/>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2D6A-40E7-96A2-0FF875669811}"/>
                </c:ext>
              </c:extLst>
            </c:dLbl>
            <c:dLbl>
              <c:idx val="4"/>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2D6A-40E7-96A2-0FF875669811}"/>
                </c:ext>
              </c:extLst>
            </c:dLbl>
            <c:dLbl>
              <c:idx val="5"/>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2D6A-40E7-96A2-0FF875669811}"/>
                </c:ext>
              </c:extLst>
            </c:dLbl>
            <c:dLbl>
              <c:idx val="6"/>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2D6A-40E7-96A2-0FF875669811}"/>
                </c:ext>
              </c:extLst>
            </c:dLbl>
            <c:dLbl>
              <c:idx val="7"/>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2D6A-40E7-96A2-0FF875669811}"/>
                </c:ext>
              </c:extLst>
            </c:dLbl>
            <c:dLbl>
              <c:idx val="8"/>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2D6A-40E7-96A2-0FF875669811}"/>
                </c:ext>
              </c:extLst>
            </c:dLbl>
            <c:dLbl>
              <c:idx val="9"/>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2D6A-40E7-96A2-0FF875669811}"/>
                </c:ext>
              </c:extLst>
            </c:dLbl>
            <c:dLbl>
              <c:idx val="10"/>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2D6A-40E7-96A2-0FF875669811}"/>
                </c:ext>
              </c:extLst>
            </c:dLbl>
            <c:dLbl>
              <c:idx val="11"/>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2D6A-40E7-96A2-0FF875669811}"/>
                </c:ext>
              </c:extLst>
            </c:dLbl>
            <c:dLbl>
              <c:idx val="12"/>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2D6A-40E7-96A2-0FF875669811}"/>
                </c:ext>
              </c:extLst>
            </c:dLbl>
            <c:dLbl>
              <c:idx val="13"/>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D-2D6A-40E7-96A2-0FF875669811}"/>
                </c:ext>
              </c:extLst>
            </c:dLbl>
            <c:dLbl>
              <c:idx val="14"/>
              <c:numFmt formatCode="#,##0.00" sourceLinked="0"/>
              <c:spPr/>
              <c:txPr>
                <a:bodyPr/>
                <a:lstStyle/>
                <a:p>
                  <a:pPr>
                    <a:defRPr sz="800" b="0" smtId="4294967295">
                      <a:solidFill>
                        <a:srgbClr val="0F283E"/>
                      </a:solidFill>
                      <a:latin typeface="Open Sans Light"/>
                    </a:defRPr>
                  </a:pPr>
                  <a:endParaRPr lang="es-MX"/>
                </a:p>
              </c:txPr>
              <c:dLblPos val="outEnd"/>
              <c:showLegendKey val="0"/>
              <c:showVal val="1"/>
              <c:showCatName val="0"/>
              <c:showSerName val="0"/>
              <c:showPercent val="0"/>
              <c:showBubbleSize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E-2D6A-40E7-96A2-0FF875669811}"/>
                </c:ext>
              </c:extLst>
            </c:dLbl>
            <c:spPr>
              <a:noFill/>
              <a:ln>
                <a:noFill/>
              </a:ln>
              <a:effectLst/>
            </c:spPr>
            <c:txPr>
              <a:bodyPr/>
              <a:lstStyle/>
              <a:p>
                <a:pPr>
                  <a:defRPr sz="800" b="0" smtId="4294967295">
                    <a:solidFill>
                      <a:srgbClr val="0F283E"/>
                    </a:solidFill>
                    <a:latin typeface="Open Sans Light"/>
                  </a:defRPr>
                </a:pPr>
                <a:endParaRPr lang="es-MX"/>
              </a:p>
            </c:txPr>
            <c:showLegendKey val="0"/>
            <c:showVal val="1"/>
            <c:showCatName val="0"/>
            <c:showSerName val="0"/>
            <c:showPercent val="0"/>
            <c:showBubbleSize val="0"/>
            <c:showLeaderLines val="0"/>
            <c:extLst xmlns:m="http://schemas.openxmlformats.org/officeDocument/2006/math" xmlns:w="http://schemas.openxmlformats.org/wordprocessingml/2006/main" xmlns:xml="http://www.w3.org/XML/1998/namespace"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Sheet1!$A$2:$A$16</c:f>
              <c:strCache>
                <c:ptCount val="15"/>
                <c:pt idx="0">
                  <c:v>Switzerland</c:v>
                </c:pt>
                <c:pt idx="1">
                  <c:v>Sweden</c:v>
                </c:pt>
                <c:pt idx="2">
                  <c:v>United States of America</c:v>
                </c:pt>
                <c:pt idx="3">
                  <c:v>United Kingdom</c:v>
                </c:pt>
                <c:pt idx="4">
                  <c:v>Netherlands</c:v>
                </c:pt>
                <c:pt idx="5">
                  <c:v>Denmark</c:v>
                </c:pt>
                <c:pt idx="6">
                  <c:v>Finland</c:v>
                </c:pt>
                <c:pt idx="7">
                  <c:v>Singapore</c:v>
                </c:pt>
                <c:pt idx="8">
                  <c:v>Germany</c:v>
                </c:pt>
                <c:pt idx="9">
                  <c:v>Republic of Korea</c:v>
                </c:pt>
                <c:pt idx="10">
                  <c:v>Hong Kong, China</c:v>
                </c:pt>
                <c:pt idx="11">
                  <c:v>France</c:v>
                </c:pt>
                <c:pt idx="12">
                  <c:v>Israel</c:v>
                </c:pt>
                <c:pt idx="13">
                  <c:v>China</c:v>
                </c:pt>
                <c:pt idx="14">
                  <c:v>Ireland</c:v>
                </c:pt>
              </c:strCache>
            </c:strRef>
          </c:cat>
          <c:val>
            <c:numRef>
              <c:f>Sheet1!$B$2:$B$16</c:f>
              <c:numCache>
                <c:formatCode>General</c:formatCode>
                <c:ptCount val="15"/>
                <c:pt idx="0">
                  <c:v>66.08</c:v>
                </c:pt>
                <c:pt idx="1">
                  <c:v>62.47</c:v>
                </c:pt>
                <c:pt idx="2">
                  <c:v>60.56</c:v>
                </c:pt>
                <c:pt idx="3">
                  <c:v>59.78</c:v>
                </c:pt>
                <c:pt idx="4">
                  <c:v>58.76</c:v>
                </c:pt>
                <c:pt idx="5">
                  <c:v>57.53</c:v>
                </c:pt>
                <c:pt idx="6">
                  <c:v>57.02</c:v>
                </c:pt>
                <c:pt idx="7">
                  <c:v>56.61</c:v>
                </c:pt>
                <c:pt idx="8">
                  <c:v>56.55</c:v>
                </c:pt>
                <c:pt idx="9">
                  <c:v>56.11</c:v>
                </c:pt>
                <c:pt idx="10">
                  <c:v>54.24</c:v>
                </c:pt>
                <c:pt idx="11">
                  <c:v>53.66</c:v>
                </c:pt>
                <c:pt idx="12">
                  <c:v>53.55</c:v>
                </c:pt>
                <c:pt idx="13">
                  <c:v>53.28</c:v>
                </c:pt>
                <c:pt idx="14">
                  <c:v>53.05</c:v>
                </c:pt>
              </c:numCache>
            </c:numRef>
          </c:val>
          <c:extLst>
            <c:ext xmlns:c16="http://schemas.microsoft.com/office/drawing/2014/chart" uri="{C3380CC4-5D6E-409C-BE32-E72D297353CC}">
              <c16:uniqueId val="{0000000F-2D6A-40E7-96A2-0FF875669811}"/>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s-MX"/>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s-MX"/>
          </a:p>
        </c:txPr>
        <c:crossAx val="67451136"/>
        <c:crosses val="autoZero"/>
        <c:crossBetween val="between"/>
      </c:valAx>
    </c:plotArea>
    <c:plotVisOnly val="1"/>
    <c:dispBlanksAs val="zero"/>
    <c:showDLblsOverMax val="1"/>
  </c:chart>
  <c:txPr>
    <a:bodyPr/>
    <a:lstStyle/>
    <a:p>
      <a:pPr>
        <a:defRPr sz="1800" smtId="4294967295"/>
      </a:pPr>
      <a:endParaRPr lang="es-MX"/>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DA499FA7-F173-4783-94E0-7DB1BAC4B3AD}" type="datetimeFigureOut">
              <a:rPr lang="en-US" smtClean="0"/>
              <a:t>12/25/2021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8085672-7F71-4EB6-99F8-0925F40BAA2D}" type="datetimeFigureOut">
              <a:rPr lang="en-US" smtClean="0"/>
              <a:t>12/25/2021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A3A220B-8918-4FB3-B5DD-9B089D93DA40}" type="datetimeFigureOut">
              <a:rPr lang="en-US" smtClean="0"/>
              <a:t>12/25/2021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00DF55B-A711-4190-9681-48AAADB69426}" type="datetimeFigureOut">
              <a:rPr lang="en-US" smtClean="0"/>
              <a:t>12/25/2021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FD649CAC-8354-46A9-91D6-95A58BF6DC29}" type="datetimeFigureOut">
              <a:rPr lang="en-US" smtClean="0"/>
              <a:t>12/25/2021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E347A8B4-F433-4594-B60E-4A76549DA0D3}" type="datetimeFigureOut">
              <a:rPr lang="en-US" smtClean="0"/>
              <a:t>12/25/2021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ACBCB4C-5699-4E93-AF9C-3C299DA9E7B6}" type="datetimeFigureOut">
              <a:rPr lang="en-US" smtClean="0"/>
              <a:t>12/25/2021</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538C7467-012E-4E19-8CA4-82E96561F0AD}" type="datetimeFigureOut">
              <a:rPr lang="en-US" smtClean="0"/>
              <a:t>12/25/2021</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3F128918-23A4-47B7-96D5-29B990D243FD}" type="datetimeFigureOut">
              <a:rPr lang="en-US" smtClean="0"/>
              <a:t>12/25/2021</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5C31876-36A7-4026-B5AB-6CAA31217A51}" type="datetimeFigureOut">
              <a:rPr lang="en-US" smtClean="0"/>
              <a:t>12/25/2021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3026AB6-F820-4D9A-9F47-D2D241E1AC6F}" type="datetimeFigureOut">
              <a:rPr lang="en-US" smtClean="0"/>
              <a:t>12/25/2021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478/research-and-development-gross-domestic-spending-g7-countries-china" TargetMode="External"/><Relationship Id="rId5" Type="http://schemas.openxmlformats.org/officeDocument/2006/relationships/slide" Target="slide64.xml"/><Relationship Id="rId4" Type="http://schemas.openxmlformats.org/officeDocument/2006/relationships/chart" Target="../charts/char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50.xml"/><Relationship Id="rId4" Type="http://schemas.openxmlformats.org/officeDocument/2006/relationships/hyperlink" Target="http://www.statista.com/statistics/1102942/global-research-and-development-spending-advanced-materials-chemicals/" TargetMode="External"/></Relationships>
</file>

<file path=ppt/slides/_rels/slide10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51.xml"/><Relationship Id="rId4" Type="http://schemas.openxmlformats.org/officeDocument/2006/relationships/hyperlink" Target="http://www.statista.com/statistics/1102949/global-research-and-development-spending-energy/" TargetMode="External"/></Relationships>
</file>

<file path=ppt/slides/_rels/slide10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52.xml"/><Relationship Id="rId4" Type="http://schemas.openxmlformats.org/officeDocument/2006/relationships/hyperlink" Target="http://www.statista.com/statistics/1102877/global-research-and-development-top-energy-chemicals-spenders/"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53.xml"/><Relationship Id="rId4" Type="http://schemas.openxmlformats.org/officeDocument/2006/relationships/hyperlink" Target="http://www.statista.com/statistics/1102865/global-research-development-leading-capital-goods-spenders/"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55.xml"/><Relationship Id="rId4" Type="http://schemas.openxmlformats.org/officeDocument/2006/relationships/hyperlink" Target="http://www.statista.com/statistics/519522/investment-in-clean-energy-worldwide-by-technology/"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56.xml"/><Relationship Id="rId4" Type="http://schemas.openxmlformats.org/officeDocument/2006/relationships/hyperlink" Target="http://www.statista.com/statistics/1017027/worldwide-robotic-process-automation-adoption-investment-rates-organization-size/"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57.xml"/><Relationship Id="rId4" Type="http://schemas.openxmlformats.org/officeDocument/2006/relationships/hyperlink" Target="http://www.statista.com/statistics/732288/worldwide-research-and-development-important-technologies/" TargetMode="External"/></Relationships>
</file>

<file path=ppt/slides/_rels/slide10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58.xml"/><Relationship Id="rId4" Type="http://schemas.openxmlformats.org/officeDocument/2006/relationships/hyperlink" Target="http://www.statista.com/statistics/1103654/global-research-and-development-impact-stock-market-changes/" TargetMode="External"/></Relationships>
</file>

<file path=ppt/slides/_rels/slide10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59.xml"/><Relationship Id="rId4" Type="http://schemas.openxmlformats.org/officeDocument/2006/relationships/hyperlink" Target="http://www.statista.com/statistics/1103673/global-research-and-development-expected-staffing-changes/" TargetMode="External"/></Relationships>
</file>

<file path=ppt/slides/_rels/slide10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60.xml"/><Relationship Id="rId4" Type="http://schemas.openxmlformats.org/officeDocument/2006/relationships/hyperlink" Target="http://www.statista.com/statistics/1103681/global-research-and-development-expected-budget-changes-spending-categor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732247/worldwide-research-and-development-gross-expenditure-top-countries" TargetMode="External"/><Relationship Id="rId5" Type="http://schemas.openxmlformats.org/officeDocument/2006/relationships/slide" Target="slide65.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732269/worldwide-research-and-development-share-of-gdp-top-countries" TargetMode="External"/><Relationship Id="rId5" Type="http://schemas.openxmlformats.org/officeDocument/2006/relationships/slide" Target="slide66.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hyperlink" Target="http://www.statista.com/statistics/732224/worldwide-research-and-development-distribution-of-investment" TargetMode="External"/><Relationship Id="rId4" Type="http://schemas.openxmlformats.org/officeDocument/2006/relationships/slide" Target="slide67.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emf"/><Relationship Id="rId7"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oleObject" Target="../embeddings/oleObject1.bin"/><Relationship Id="rId5" Type="http://schemas.openxmlformats.org/officeDocument/2006/relationships/image" Target="../media/image7.png"/><Relationship Id="rId10" Type="http://schemas.openxmlformats.org/officeDocument/2006/relationships/hyperlink" Target="http://www.statista.com/statistics/265645/ranking-of-the-20-companies-with-the-highest-spending-on-research-and-development" TargetMode="External"/><Relationship Id="rId4" Type="http://schemas.openxmlformats.org/officeDocument/2006/relationships/chart" Target="../charts/chart5.xml"/><Relationship Id="rId9" Type="http://schemas.openxmlformats.org/officeDocument/2006/relationships/slide" Target="slide68.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270233/percentage-of-global-rundd-spending-by-industry" TargetMode="External"/><Relationship Id="rId5" Type="http://schemas.openxmlformats.org/officeDocument/2006/relationships/slide" Target="slide69.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732279/worldwide-research-and-development-distribution" TargetMode="External"/><Relationship Id="rId5" Type="http://schemas.openxmlformats.org/officeDocument/2006/relationships/slide" Target="slide70.xml"/><Relationship Id="rId4" Type="http://schemas.openxmlformats.org/officeDocument/2006/relationships/chart" Target="../charts/chart7.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738/share-research-development-spending-region-industry" TargetMode="External"/><Relationship Id="rId5" Type="http://schemas.openxmlformats.org/officeDocument/2006/relationships/slide" Target="slide71.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oleObject" Target="../embeddings/oleObject2.bin"/><Relationship Id="rId5" Type="http://schemas.openxmlformats.org/officeDocument/2006/relationships/image" Target="../media/image7.png"/><Relationship Id="rId10" Type="http://schemas.openxmlformats.org/officeDocument/2006/relationships/hyperlink" Target="http://www.statista.com/statistics/1102558/most-innovative-countries-gii-score" TargetMode="External"/><Relationship Id="rId4" Type="http://schemas.openxmlformats.org/officeDocument/2006/relationships/chart" Target="../charts/chart9.xml"/><Relationship Id="rId9" Type="http://schemas.openxmlformats.org/officeDocument/2006/relationships/slide" Target="slide7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3594/research-intensity-industry-oecd" TargetMode="External"/><Relationship Id="rId5" Type="http://schemas.openxmlformats.org/officeDocument/2006/relationships/slide" Target="slide73.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728/exports-high-research-development-intensive-products-country" TargetMode="External"/><Relationship Id="rId5" Type="http://schemas.openxmlformats.org/officeDocument/2006/relationships/slide" Target="slide74.xml"/><Relationship Id="rId4" Type="http://schemas.openxmlformats.org/officeDocument/2006/relationships/chart" Target="../charts/char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753/exports-medium-high-research-development-intensive-products-country" TargetMode="External"/><Relationship Id="rId5" Type="http://schemas.openxmlformats.org/officeDocument/2006/relationships/slide" Target="slide75.xml"/><Relationship Id="rId4" Type="http://schemas.openxmlformats.org/officeDocument/2006/relationships/chart" Target="../charts/char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09466/global-r-and-d-expenditure-for-pharmaceuticals" TargetMode="External"/><Relationship Id="rId5" Type="http://schemas.openxmlformats.org/officeDocument/2006/relationships/slide" Target="slide76.xml"/><Relationship Id="rId4" Type="http://schemas.openxmlformats.org/officeDocument/2006/relationships/chart" Target="../charts/char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788274/regional-distribution-of-pharma-randd-companies" TargetMode="External"/><Relationship Id="rId5" Type="http://schemas.openxmlformats.org/officeDocument/2006/relationships/slide" Target="slide77.xml"/><Relationship Id="rId4" Type="http://schemas.openxmlformats.org/officeDocument/2006/relationships/chart" Target="../charts/chart14.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7.png"/><Relationship Id="rId10" Type="http://schemas.openxmlformats.org/officeDocument/2006/relationships/hyperlink" Target="http://www.statista.com/statistics/273029/top-10-pharmaceutical-companies-sales-and-rundd-spending-in-2010" TargetMode="External"/><Relationship Id="rId4" Type="http://schemas.openxmlformats.org/officeDocument/2006/relationships/chart" Target="../charts/chart15.xml"/><Relationship Id="rId9" Type="http://schemas.openxmlformats.org/officeDocument/2006/relationships/slide" Target="slide78.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262701/top-biotech-companies-based-on-revenue" TargetMode="External"/><Relationship Id="rId5" Type="http://schemas.openxmlformats.org/officeDocument/2006/relationships/slide" Target="slide79.xml"/><Relationship Id="rId4" Type="http://schemas.openxmlformats.org/officeDocument/2006/relationships/chart" Target="../charts/chart16.xml"/></Relationships>
</file>

<file path=ppt/slides/_rels/slide28.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image" Target="../media/image6.emf"/><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oleObject" Target="../embeddings/oleObject4.bin"/><Relationship Id="rId4" Type="http://schemas.openxmlformats.org/officeDocument/2006/relationships/image" Target="../media/image7.png"/><Relationship Id="rId9" Type="http://schemas.openxmlformats.org/officeDocument/2006/relationships/hyperlink" Target="http://www.statista.com/statistics/266961/share-of-funding-on-research-and-development-for-selected-disease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15957/pharmaceutical-research-and-development-investment-allocation-by-function" TargetMode="External"/><Relationship Id="rId5" Type="http://schemas.openxmlformats.org/officeDocument/2006/relationships/slide" Target="slide81.xml"/><Relationship Id="rId4" Type="http://schemas.openxmlformats.org/officeDocument/2006/relationships/chart" Target="../charts/chart17.xml"/></Relationships>
</file>

<file path=ppt/slides/_rels/slide3.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0.xml"/><Relationship Id="rId3" Type="http://schemas.openxmlformats.org/officeDocument/2006/relationships/slide" Target="slide9.xml"/><Relationship Id="rId7" Type="http://schemas.openxmlformats.org/officeDocument/2006/relationships/slide" Target="slide13.xml"/><Relationship Id="rId12" Type="http://schemas.openxmlformats.org/officeDocument/2006/relationships/slide" Target="slide19.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12.xml"/><Relationship Id="rId11" Type="http://schemas.openxmlformats.org/officeDocument/2006/relationships/slide" Target="slide18.xml"/><Relationship Id="rId5" Type="http://schemas.openxmlformats.org/officeDocument/2006/relationships/slide" Target="slide11.xml"/><Relationship Id="rId10" Type="http://schemas.openxmlformats.org/officeDocument/2006/relationships/slide" Target="slide16.xml"/><Relationship Id="rId4" Type="http://schemas.openxmlformats.org/officeDocument/2006/relationships/slide" Target="slide10.xml"/><Relationship Id="rId9" Type="http://schemas.openxmlformats.org/officeDocument/2006/relationships/slide" Target="slide15.xml"/><Relationship Id="rId14" Type="http://schemas.openxmlformats.org/officeDocument/2006/relationships/slide" Target="slide21.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09469/global-r-and-d-spending-for-pharmaceuticals-by-projected-top-10-companies" TargetMode="External"/><Relationship Id="rId5" Type="http://schemas.openxmlformats.org/officeDocument/2006/relationships/slide" Target="slide82.xml"/><Relationship Id="rId4" Type="http://schemas.openxmlformats.org/officeDocument/2006/relationships/chart" Target="../charts/chart18.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886479/projected-randd-investment-returns-us-biopharma" TargetMode="External"/><Relationship Id="rId5" Type="http://schemas.openxmlformats.org/officeDocument/2006/relationships/slide" Target="slide83.xml"/><Relationship Id="rId4" Type="http://schemas.openxmlformats.org/officeDocument/2006/relationships/chart" Target="../charts/chart19.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09471/randd-spending-share-of-top-pharmaceutical-companies" TargetMode="External"/><Relationship Id="rId5" Type="http://schemas.openxmlformats.org/officeDocument/2006/relationships/slide" Target="slide84.xml"/><Relationship Id="rId4" Type="http://schemas.openxmlformats.org/officeDocument/2006/relationships/chart" Target="../charts/char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732308/worldwide-research-and-development-information-communication-technology" TargetMode="External"/><Relationship Id="rId5" Type="http://schemas.openxmlformats.org/officeDocument/2006/relationships/slide" Target="slide85.xml"/><Relationship Id="rId4" Type="http://schemas.openxmlformats.org/officeDocument/2006/relationships/chart" Target="../charts/chart21.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905/global-research-and-development-spending-information-communication" TargetMode="External"/><Relationship Id="rId5" Type="http://schemas.openxmlformats.org/officeDocument/2006/relationships/slide" Target="slide86.xml"/><Relationship Id="rId4" Type="http://schemas.openxmlformats.org/officeDocument/2006/relationships/chart" Target="../charts/chart22.xml"/></Relationships>
</file>

<file path=ppt/slides/_rels/slide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851/global-research-development-leading-technology-hardware-equipment-spenders" TargetMode="External"/><Relationship Id="rId5" Type="http://schemas.openxmlformats.org/officeDocument/2006/relationships/slide" Target="slide87.xml"/><Relationship Id="rId4" Type="http://schemas.openxmlformats.org/officeDocument/2006/relationships/chart" Target="../charts/chart23.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738664/worldwide-research-and-development-software-and-computer-service-investors" TargetMode="External"/><Relationship Id="rId5" Type="http://schemas.openxmlformats.org/officeDocument/2006/relationships/slide" Target="slide88.xml"/><Relationship Id="rId4" Type="http://schemas.openxmlformats.org/officeDocument/2006/relationships/chart" Target="../charts/chart24.xml"/></Relationships>
</file>

<file path=ppt/slides/_rels/slide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607716/worldwide-artificial-intelligence-market-revenues" TargetMode="External"/><Relationship Id="rId5" Type="http://schemas.openxmlformats.org/officeDocument/2006/relationships/slide" Target="slide89.xml"/><Relationship Id="rId4" Type="http://schemas.openxmlformats.org/officeDocument/2006/relationships/chart" Target="../charts/chart25.xml"/></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475768/cloud-applications-market-cagr-by-segment" TargetMode="External"/><Relationship Id="rId5" Type="http://schemas.openxmlformats.org/officeDocument/2006/relationships/slide" Target="slide90.xml"/><Relationship Id="rId4" Type="http://schemas.openxmlformats.org/officeDocument/2006/relationships/chart" Target="../charts/chart26.xml"/></Relationships>
</file>

<file path=ppt/slides/_rels/slide4.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4.xml"/><Relationship Id="rId3" Type="http://schemas.openxmlformats.org/officeDocument/2006/relationships/slide" Target="slide22.xml"/><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s>
</file>

<file path=ppt/slides/_rels/slide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932/global-research-and-development-spending-automotive" TargetMode="External"/><Relationship Id="rId5" Type="http://schemas.openxmlformats.org/officeDocument/2006/relationships/slide" Target="slide91.xml"/><Relationship Id="rId4" Type="http://schemas.openxmlformats.org/officeDocument/2006/relationships/chart" Target="../charts/chart27.xml"/></Relationships>
</file>

<file path=ppt/slides/_rels/slide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929/global-research-and-development-spending-on-aerospace-and-defense" TargetMode="External"/><Relationship Id="rId5" Type="http://schemas.openxmlformats.org/officeDocument/2006/relationships/slide" Target="slide92.xml"/><Relationship Id="rId4" Type="http://schemas.openxmlformats.org/officeDocument/2006/relationships/chart" Target="../charts/chart28.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66060/automotve-firms-by-research-development-spending" TargetMode="External"/><Relationship Id="rId5" Type="http://schemas.openxmlformats.org/officeDocument/2006/relationships/slide" Target="slide93.xml"/><Relationship Id="rId4" Type="http://schemas.openxmlformats.org/officeDocument/2006/relationships/chart" Target="../charts/chart29.xml"/></Relationships>
</file>

<file path=ppt/slides/_rels/slide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967/global-research-and-development-top-aerospace-defense-spenders" TargetMode="External"/><Relationship Id="rId5" Type="http://schemas.openxmlformats.org/officeDocument/2006/relationships/slide" Target="slide94.xml"/><Relationship Id="rId4" Type="http://schemas.openxmlformats.org/officeDocument/2006/relationships/chart" Target="../charts/chart30.xml"/></Relationships>
</file>

<file path=ppt/slides/_rels/slide4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oleObject" Target="../embeddings/oleObject5.bin"/><Relationship Id="rId5" Type="http://schemas.openxmlformats.org/officeDocument/2006/relationships/image" Target="../media/image7.png"/><Relationship Id="rId10" Type="http://schemas.openxmlformats.org/officeDocument/2006/relationships/hyperlink" Target="http://www.statista.com/statistics/574012/research-and-development-to-sales-ratio-of-automakers" TargetMode="External"/><Relationship Id="rId4" Type="http://schemas.openxmlformats.org/officeDocument/2006/relationships/chart" Target="../charts/chart31.xml"/><Relationship Id="rId9" Type="http://schemas.openxmlformats.org/officeDocument/2006/relationships/slide" Target="slide95.xml"/></Relationships>
</file>

<file path=ppt/slides/_rels/slide4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428692/projected-size-of-global-autonomous-vehicle-market-by-vehicle-type" TargetMode="External"/><Relationship Id="rId5" Type="http://schemas.openxmlformats.org/officeDocument/2006/relationships/slide" Target="slide96.xml"/><Relationship Id="rId4" Type="http://schemas.openxmlformats.org/officeDocument/2006/relationships/chart" Target="../charts/chart32.xml"/></Relationships>
</file>

<file path=ppt/slides/_rels/slide4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970977/research-development-funding-for-electric-vehicles-by-investor-type" TargetMode="External"/><Relationship Id="rId5" Type="http://schemas.openxmlformats.org/officeDocument/2006/relationships/slide" Target="slide97.xml"/><Relationship Id="rId4" Type="http://schemas.openxmlformats.org/officeDocument/2006/relationships/chart" Target="../charts/chart33.xml"/></Relationships>
</file>

<file path=ppt/slides/_rels/slide4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90055/worldwide-automotive-software-market-size" TargetMode="External"/><Relationship Id="rId5" Type="http://schemas.openxmlformats.org/officeDocument/2006/relationships/slide" Target="slide98.xml"/><Relationship Id="rId4" Type="http://schemas.openxmlformats.org/officeDocument/2006/relationships/chart" Target="../charts/chart34.xml"/></Relationships>
</file>

<file path=ppt/slides/_rels/slide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845/government-research-development-defense-spending-oecd-country" TargetMode="External"/><Relationship Id="rId5" Type="http://schemas.openxmlformats.org/officeDocument/2006/relationships/slide" Target="slide99.xml"/><Relationship Id="rId4" Type="http://schemas.openxmlformats.org/officeDocument/2006/relationships/chart" Target="../charts/chart35.xml"/></Relationships>
</file>

<file path=ppt/slides/_rels/slide5.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6.xml"/><Relationship Id="rId3" Type="http://schemas.openxmlformats.org/officeDocument/2006/relationships/slide" Target="slide35.xml"/><Relationship Id="rId7" Type="http://schemas.openxmlformats.org/officeDocument/2006/relationships/slide" Target="slide39.xml"/><Relationship Id="rId12" Type="http://schemas.openxmlformats.org/officeDocument/2006/relationships/slide" Target="slide45.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38.xml"/><Relationship Id="rId11" Type="http://schemas.openxmlformats.org/officeDocument/2006/relationships/slide" Target="slide44.xml"/><Relationship Id="rId5" Type="http://schemas.openxmlformats.org/officeDocument/2006/relationships/slide" Target="slide37.xml"/><Relationship Id="rId15" Type="http://schemas.openxmlformats.org/officeDocument/2006/relationships/slide" Target="slide48.xml"/><Relationship Id="rId10" Type="http://schemas.openxmlformats.org/officeDocument/2006/relationships/slide" Target="slide43.xml"/><Relationship Id="rId4" Type="http://schemas.openxmlformats.org/officeDocument/2006/relationships/slide" Target="slide36.xml"/><Relationship Id="rId9" Type="http://schemas.openxmlformats.org/officeDocument/2006/relationships/slide" Target="slide42.xml"/><Relationship Id="rId14" Type="http://schemas.openxmlformats.org/officeDocument/2006/relationships/slide" Target="slide47.xml"/></Relationships>
</file>

<file path=ppt/slides/_rels/slide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942/global-research-and-development-spending-advanced-materials-chemicals" TargetMode="External"/><Relationship Id="rId5" Type="http://schemas.openxmlformats.org/officeDocument/2006/relationships/slide" Target="slide100.xml"/><Relationship Id="rId4" Type="http://schemas.openxmlformats.org/officeDocument/2006/relationships/chart" Target="../charts/chart36.xml"/></Relationships>
</file>

<file path=ppt/slides/_rels/slide5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949/global-research-and-development-spending-energy" TargetMode="External"/><Relationship Id="rId5" Type="http://schemas.openxmlformats.org/officeDocument/2006/relationships/slide" Target="slide101.xml"/><Relationship Id="rId4" Type="http://schemas.openxmlformats.org/officeDocument/2006/relationships/chart" Target="../charts/chart37.xml"/></Relationships>
</file>

<file path=ppt/slides/_rels/slide5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877/global-research-and-development-top-energy-chemicals-spenders" TargetMode="External"/><Relationship Id="rId5" Type="http://schemas.openxmlformats.org/officeDocument/2006/relationships/slide" Target="slide102.xml"/><Relationship Id="rId4" Type="http://schemas.openxmlformats.org/officeDocument/2006/relationships/chart" Target="../charts/chart38.xml"/></Relationships>
</file>

<file path=ppt/slides/_rels/slide5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2865/global-research-development-leading-capital-goods-spenders" TargetMode="External"/><Relationship Id="rId5" Type="http://schemas.openxmlformats.org/officeDocument/2006/relationships/slide" Target="slide103.xml"/><Relationship Id="rId4" Type="http://schemas.openxmlformats.org/officeDocument/2006/relationships/chart" Target="../charts/chart39.xml"/></Relationships>
</file>

<file path=ppt/slides/_rels/slide5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19522/investment-in-clean-energy-worldwide-by-technology" TargetMode="External"/><Relationship Id="rId5" Type="http://schemas.openxmlformats.org/officeDocument/2006/relationships/slide" Target="slide104.xml"/><Relationship Id="rId4" Type="http://schemas.openxmlformats.org/officeDocument/2006/relationships/chart" Target="../charts/chart40.xml"/></Relationships>
</file>

<file path=ppt/slides/_rels/slide5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017027/worldwide-robotic-process-automation-adoption-investment-rates-organization-size" TargetMode="External"/><Relationship Id="rId5" Type="http://schemas.openxmlformats.org/officeDocument/2006/relationships/slide" Target="slide105.xml"/><Relationship Id="rId4" Type="http://schemas.openxmlformats.org/officeDocument/2006/relationships/chart" Target="../charts/chart41.xml"/></Relationships>
</file>

<file path=ppt/slides/_rels/slide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oleObject" Target="../embeddings/oleObject6.bin"/><Relationship Id="rId5" Type="http://schemas.openxmlformats.org/officeDocument/2006/relationships/image" Target="../media/image7.png"/><Relationship Id="rId10" Type="http://schemas.openxmlformats.org/officeDocument/2006/relationships/hyperlink" Target="http://www.statista.com/statistics/732288/worldwide-research-and-development-important-technologies" TargetMode="External"/><Relationship Id="rId4" Type="http://schemas.openxmlformats.org/officeDocument/2006/relationships/chart" Target="../charts/chart42.xml"/><Relationship Id="rId9" Type="http://schemas.openxmlformats.org/officeDocument/2006/relationships/slide" Target="slide106.xml"/></Relationships>
</file>

<file path=ppt/slides/_rels/slide5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3654/global-research-and-development-impact-stock-market-changes" TargetMode="External"/><Relationship Id="rId5" Type="http://schemas.openxmlformats.org/officeDocument/2006/relationships/slide" Target="slide107.xml"/><Relationship Id="rId4" Type="http://schemas.openxmlformats.org/officeDocument/2006/relationships/chart" Target="../charts/chart43.xml"/></Relationships>
</file>

<file path=ppt/slides/_rels/slide6.xml.rels><?xml version="1.0" encoding="UTF-8" standalone="yes"?>
<Relationships xmlns="http://schemas.openxmlformats.org/package/2006/relationships"><Relationship Id="rId8" Type="http://schemas.openxmlformats.org/officeDocument/2006/relationships/slide" Target="slide55.xml"/><Relationship Id="rId13" Type="http://schemas.openxmlformats.org/officeDocument/2006/relationships/slide" Target="slide61.xml"/><Relationship Id="rId3" Type="http://schemas.openxmlformats.org/officeDocument/2006/relationships/slide" Target="slide49.xml"/><Relationship Id="rId7" Type="http://schemas.openxmlformats.org/officeDocument/2006/relationships/slide" Target="slide54.xml"/><Relationship Id="rId12" Type="http://schemas.openxmlformats.org/officeDocument/2006/relationships/slide" Target="slide60.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53.xml"/><Relationship Id="rId11" Type="http://schemas.openxmlformats.org/officeDocument/2006/relationships/slide" Target="slide59.xml"/><Relationship Id="rId5" Type="http://schemas.openxmlformats.org/officeDocument/2006/relationships/slide" Target="slide52.xml"/><Relationship Id="rId10" Type="http://schemas.openxmlformats.org/officeDocument/2006/relationships/slide" Target="slide58.xml"/><Relationship Id="rId4" Type="http://schemas.openxmlformats.org/officeDocument/2006/relationships/slide" Target="slide51.xml"/><Relationship Id="rId9" Type="http://schemas.openxmlformats.org/officeDocument/2006/relationships/slide" Target="slide56.xml"/></Relationships>
</file>

<file path=ppt/slides/_rels/slide6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3673/global-research-and-development-expected-staffing-changes" TargetMode="External"/><Relationship Id="rId5" Type="http://schemas.openxmlformats.org/officeDocument/2006/relationships/slide" Target="slide108.xml"/><Relationship Id="rId4" Type="http://schemas.openxmlformats.org/officeDocument/2006/relationships/chart" Target="../charts/chart44.xml"/></Relationships>
</file>

<file path=ppt/slides/_rels/slide6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3681/global-research-and-development-expected-budget-changes-spending-category" TargetMode="External"/><Relationship Id="rId5" Type="http://schemas.openxmlformats.org/officeDocument/2006/relationships/slide" Target="slide109.xml"/><Relationship Id="rId4" Type="http://schemas.openxmlformats.org/officeDocument/2006/relationships/chart" Target="../charts/chart45.xml"/></Relationships>
</file>

<file path=ppt/slides/_rels/slide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hyperlink" Target="http://www.statista.com/statistics/1105959/total-research-and-development-spending-worldwide-ppp-usd/"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hyperlink" Target="http://www.statista.com/statistics/1102478/research-and-development-gross-domestic-spending-g7-countries-china/"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hyperlink" Target="http://www.statista.com/statistics/732247/worldwide-research-and-development-gross-expenditure-top-countries/"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2.xml"/><Relationship Id="rId4" Type="http://schemas.openxmlformats.org/officeDocument/2006/relationships/hyperlink" Target="http://www.statista.com/statistics/732269/worldwide-research-and-development-share-of-gdp-top-countries/"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3.xml"/><Relationship Id="rId4" Type="http://schemas.openxmlformats.org/officeDocument/2006/relationships/hyperlink" Target="http://www.statista.com/statistics/732224/worldwide-research-and-development-distribution-of-investment/"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hyperlink" Target="http://www.statista.com/statistics/265645/ranking-of-the-20-companies-with-the-highest-spending-on-research-and-development/"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5.xml"/><Relationship Id="rId4" Type="http://schemas.openxmlformats.org/officeDocument/2006/relationships/hyperlink" Target="http://www.statista.com/statistics/270233/percentage-of-global-rundd-spending-by-industr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6.xml"/><Relationship Id="rId4" Type="http://schemas.openxmlformats.org/officeDocument/2006/relationships/hyperlink" Target="http://www.statista.com/statistics/732279/worldwide-research-and-development-distribution/"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8.xml"/><Relationship Id="rId4" Type="http://schemas.openxmlformats.org/officeDocument/2006/relationships/hyperlink" Target="http://www.statista.com/statistics/1102738/share-research-development-spending-region-industry/"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9.xml"/><Relationship Id="rId4" Type="http://schemas.openxmlformats.org/officeDocument/2006/relationships/hyperlink" Target="http://www.statista.com/statistics/1102558/most-innovative-countries-gii-score/"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0.xml"/><Relationship Id="rId4" Type="http://schemas.openxmlformats.org/officeDocument/2006/relationships/hyperlink" Target="http://www.statista.com/statistics/1103594/research-intensity-industry-oecd/"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1.xml"/><Relationship Id="rId4" Type="http://schemas.openxmlformats.org/officeDocument/2006/relationships/hyperlink" Target="http://www.statista.com/statistics/1102728/exports-high-research-development-intensive-products-country/"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2.xml"/><Relationship Id="rId4" Type="http://schemas.openxmlformats.org/officeDocument/2006/relationships/hyperlink" Target="http://www.statista.com/statistics/1102753/exports-medium-high-research-development-intensive-products-country/"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3.xml"/><Relationship Id="rId4" Type="http://schemas.openxmlformats.org/officeDocument/2006/relationships/hyperlink" Target="http://www.statista.com/statistics/309466/global-r-and-d-expenditure-for-pharmaceuticals/"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hyperlink" Target="http://www.statista.com/statistics/788274/regional-distribution-of-pharma-randd-companies/" TargetMode="External"/><Relationship Id="rId4" Type="http://schemas.openxmlformats.org/officeDocument/2006/relationships/hyperlink" Target="https://pharmaintelligence.informa.com/"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6.xml"/><Relationship Id="rId4" Type="http://schemas.openxmlformats.org/officeDocument/2006/relationships/hyperlink" Target="http://www.statista.com/statistics/273029/top-10-pharmaceutical-companies-sales-and-rundd-spending-in-2010/"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7.xml"/><Relationship Id="rId4" Type="http://schemas.openxmlformats.org/officeDocument/2006/relationships/hyperlink" Target="http://www.statista.com/statistics/262701/top-biotech-companies-based-on-revenu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8.xml"/><Relationship Id="rId4" Type="http://schemas.openxmlformats.org/officeDocument/2006/relationships/hyperlink" Target="http://www.statista.com/statistics/266961/share-of-funding-on-research-and-development-for-selected-diseases/"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9.xml"/><Relationship Id="rId4" Type="http://schemas.openxmlformats.org/officeDocument/2006/relationships/hyperlink" Target="http://www.statista.com/statistics/315957/pharmaceutical-research-and-development-investment-allocation-by-function/"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0.xml"/><Relationship Id="rId4" Type="http://schemas.openxmlformats.org/officeDocument/2006/relationships/hyperlink" Target="http://www.statista.com/statistics/309469/global-r-and-d-spending-for-pharmaceuticals-by-projected-top-10-companies/"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1.xml"/><Relationship Id="rId4" Type="http://schemas.openxmlformats.org/officeDocument/2006/relationships/hyperlink" Target="http://www.statista.com/statistics/886479/projected-randd-investment-returns-us-biopharma/"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2.xml"/><Relationship Id="rId4" Type="http://schemas.openxmlformats.org/officeDocument/2006/relationships/hyperlink" Target="http://www.statista.com/statistics/309471/randd-spending-share-of-top-pharmaceutical-companies/" TargetMode="External"/></Relationships>
</file>

<file path=ppt/slides/_rels/slide8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3.xml"/><Relationship Id="rId4" Type="http://schemas.openxmlformats.org/officeDocument/2006/relationships/hyperlink" Target="http://www.statista.com/statistics/732308/worldwide-research-and-development-information-communication-technology/"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4.xml"/><Relationship Id="rId4" Type="http://schemas.openxmlformats.org/officeDocument/2006/relationships/hyperlink" Target="http://www.statista.com/statistics/1102905/global-research-and-development-spending-information-communication/"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6.xml"/><Relationship Id="rId4" Type="http://schemas.openxmlformats.org/officeDocument/2006/relationships/hyperlink" Target="http://www.statista.com/statistics/1102851/global-research-development-leading-technology-hardware-equipment-spenders/"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7.xml"/><Relationship Id="rId4" Type="http://schemas.openxmlformats.org/officeDocument/2006/relationships/hyperlink" Target="http://www.statista.com/statistics/738664/worldwide-research-and-development-software-and-computer-service-investors/"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8.xml"/><Relationship Id="rId4" Type="http://schemas.openxmlformats.org/officeDocument/2006/relationships/hyperlink" Target="http://www.statista.com/statistics/607716/worldwide-artificial-intelligence-market-revenu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05959/total-research-and-development-spending-worldwide-ppp-usd" TargetMode="External"/><Relationship Id="rId5" Type="http://schemas.openxmlformats.org/officeDocument/2006/relationships/slide" Target="slide63.xml"/><Relationship Id="rId4" Type="http://schemas.openxmlformats.org/officeDocument/2006/relationships/chart" Target="../charts/chart1.xml"/></Relationships>
</file>

<file path=ppt/slides/_rels/slide9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9.xml"/><Relationship Id="rId4" Type="http://schemas.openxmlformats.org/officeDocument/2006/relationships/hyperlink" Target="http://www.statista.com/statistics/475768/cloud-applications-market-cagr-by-segment/"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0.xml"/><Relationship Id="rId4" Type="http://schemas.openxmlformats.org/officeDocument/2006/relationships/hyperlink" Target="http://www.statista.com/statistics/1102932/global-research-and-development-spending-automotive/"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1.xml"/><Relationship Id="rId4" Type="http://schemas.openxmlformats.org/officeDocument/2006/relationships/hyperlink" Target="http://www.statista.com/statistics/1102929/global-research-and-development-spending-on-aerospace-and-defense/"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2.xml"/><Relationship Id="rId4" Type="http://schemas.openxmlformats.org/officeDocument/2006/relationships/hyperlink" Target="http://www.statista.com/statistics/566060/automotve-firms-by-research-development-spending/" TargetMode="External"/></Relationships>
</file>

<file path=ppt/slides/_rels/slide9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4.xml"/><Relationship Id="rId4" Type="http://schemas.openxmlformats.org/officeDocument/2006/relationships/hyperlink" Target="http://www.statista.com/statistics/1102967/global-research-and-development-top-aerospace-defense-spenders/" TargetMode="External"/></Relationships>
</file>

<file path=ppt/slides/_rels/slide9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5.xml"/><Relationship Id="rId4" Type="http://schemas.openxmlformats.org/officeDocument/2006/relationships/hyperlink" Target="http://www.statista.com/statistics/574012/research-and-development-to-sales-ratio-of-automakers/"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6.xml"/><Relationship Id="rId4" Type="http://schemas.openxmlformats.org/officeDocument/2006/relationships/hyperlink" Target="http://www.statista.com/statistics/428692/projected-size-of-global-autonomous-vehicle-market-by-vehicle-type/"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7.xml"/><Relationship Id="rId4" Type="http://schemas.openxmlformats.org/officeDocument/2006/relationships/hyperlink" Target="http://www.statista.com/statistics/970977/research-development-funding-for-electric-vehicles-by-investor-type/"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8.xml"/><Relationship Id="rId4" Type="http://schemas.openxmlformats.org/officeDocument/2006/relationships/hyperlink" Target="http://www.statista.com/statistics/590055/worldwide-automotive-software-market-size/" TargetMode="External"/></Relationships>
</file>

<file path=ppt/slides/_rels/slide9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9.xml"/><Relationship Id="rId4" Type="http://schemas.openxmlformats.org/officeDocument/2006/relationships/hyperlink" Target="http://www.statista.com/statistics/1102845/government-research-development-defense-spending-oecd-count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New shape"/>
          <p:cNvSpPr/>
          <p:nvPr/>
        </p:nvSpPr>
        <p:spPr>
          <a:xfrm>
            <a:off x="0" y="0"/>
            <a:ext cx="12204001" cy="43704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dirty="0">
                <a:solidFill>
                  <a:srgbClr val="0F283E"/>
                </a:solidFill>
                <a:latin typeface="Open Sans"/>
              </a:rPr>
              <a:t>Research and development (R&amp;D) worldwide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Global R&amp;D spending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2000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OECD; </a:t>
            </a:r>
            <a:r>
              <a:rPr sz="800">
                <a:solidFill>
                  <a:srgbClr val="555555"/>
                </a:solidFill>
                <a:latin typeface="Open Sans"/>
                <a:hlinkClick r:id="rId6">
                  <a:extLst>
                    <a:ext uri="{A12FA001-AC4F-418D-AE19-62706E023703}">
                      <ahyp:hlinkClr xmlns:ahyp="http://schemas.microsoft.com/office/drawing/2018/hyperlinkcolor" val="tx"/>
                    </a:ext>
                  </a:extLst>
                </a:hlinkClick>
              </a:rPr>
              <a:t>ID 1102478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dirty="0">
                <a:solidFill>
                  <a:srgbClr val="0A85E6"/>
                </a:solidFill>
                <a:latin typeface="Open Sans Light"/>
              </a:rPr>
              <a:t>Gross domestic spending on research and development (R&amp;D) in </a:t>
            </a:r>
            <a:r>
              <a:rPr sz="3200" dirty="0" err="1">
                <a:solidFill>
                  <a:srgbClr val="0A85E6"/>
                </a:solidFill>
                <a:latin typeface="Open Sans Light"/>
              </a:rPr>
              <a:t>G7</a:t>
            </a:r>
            <a:r>
              <a:rPr sz="3200" dirty="0">
                <a:solidFill>
                  <a:srgbClr val="0A85E6"/>
                </a:solidFill>
                <a:latin typeface="Open Sans Light"/>
              </a:rPr>
              <a:t> countries and China from 2000 to 2018, by country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Gross domestic R&amp;D spending in G7 countries and China 2000-2018</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Global R&amp;D Funding Forecast - Winter 2019, page 15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Estimated values. ** Forecasted values.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Global R&amp;D spending in the advanced materials and chemicals sector is anticipated to increase slightly to 41 billion U.S. dollars in 2019. However, this estimation is still below the 41.7 billion spent on R&amp;D in this industry in 2017.</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research and development (R&amp;D) spending on advanced materials and chemicals from 2017 to 2019</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advanced materials and chemicals worldwide 2017-2019</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Global R&amp;D Funding Forecast - Winter 2019, page 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Estimated values. ** Forecasted values.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Global R&amp;D spending in the energy sector is anticipated to increase slightly to 22.5 billion U.S. dollars in 2019. As of 2018, less than half of this investment was for R&amp;D in renewable energy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research and development (R&amp;D) spending on energy from 2017 to 2019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energy worldwide 2017-2019</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PwC</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The 2018 Global Innovation 1000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Included are companies who produce technology hardware &amp; equipment, as well as producers of semiconductors &amp; semiconductor equipment.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2018, the chemicals and energy producer that spent the most on research and development (R&amp;D) was German company BASF, who spent 2.3 billion U.S. dollars. They were closely followed by U.S. company DowDuPont, who spend 2.1 billion U.S. dollars on R&amp;D in that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Ranking of the leading energy and chemicals companies with the highest spending on research and development (R&amp;D) in 2018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Energy and chemicals companies with the highest spending on R&amp;D 2018</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PwC</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The 2018 Global Innovation 1000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Capital goods are goods that are produced by one company, and then sold to another company who uses them to provide consumer goods or services.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German multinational Siemens spent the most on research and development (R&amp;D) of any capital goods manufacturer in 2018, spending 6.1 billion U.S. dollars. U.S. multinational General Electric was second, spending 4.8 billion U.S. dollars on R&amp;D in that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Ranking of the leading capital goods companies with the highest spending on research and development (R&amp;D) in 2018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Capital goods companies with the highest spending on R&amp;D 2018</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BloombergNEF; FS-UNEP Collaborating Centre; UNEP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BloombergNEF; UNEP; FS-UNEP Collaborating Centre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includes corporate and government investments.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BloombergNEF; FS-UNEP Collaborating Centre; UNEP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Global Trends in Renewable Energy Investment 2020, page 65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displays the investments funding research and development in renewable energies around the world in 2019, broken down by sector. During this year, there was some 6.7 billion U.S. dollars invested into R&amp;D for the solar energy sector.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Research and development investment in renewable energy worldwide in 2019, by sector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Global R&amp;D investment in clean energy 2019, by sector</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Computer Economics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Computer Economics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Computer Economics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computereconomics.com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statistic shows the adoption and investment rates for robotic process automation (RPA) worldwide in 2019, by organization size. In 2019, 24 percent large organizations have adopted RPA, in comparison to nine percent small- and medium-size organizations.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Robotic process automation (RPA) adoption and investment rates worldwide in 2019, by organization size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RPA adoption and investment rates worldwide 2019, by organization size</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to September,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R&amp;D Magazine readers and members of global R&amp;D community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Global R&amp;D Funding Forecast - Winter 2019, page 35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Multiple answers were possible. Original question: "What will be the most important technologies by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statistic reveals the technologies believed to be most important by the year 2021, according to a survey of the research and development community worldwide in 2018. That year, 27 percent of respondents believed that big data would be one of the most important technologies worldwide by 2021.</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Ranking of technologies by expected importance worldwide in 2021, as of 2018</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Technologies ranked by importance in 2021, as of 2018</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100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to September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R&amp;D Magazine readers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Global R&amp;D Funding Forecast - Winter 2019,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Number of respondents and survey method not stated by the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According to a worldwide survey conducted in 2018, only 61 percent of respondents believed that stock market changes affect research and development (R&amp;D) spending. This compares to nine percent of respondents who believed stock market changes cause strong increases in R&amp;D spending.</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Do stock market changes affect R&amp;D?</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Impact of stock market changes on R&amp;D spending worldwide 2018</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101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September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more than 2,100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R&amp;D Magazine readers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R&amp;D World February 2020, page 61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Survey method not stated by the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According to a worldwide survey conducted in 2019, 35 percent of respondents expected a slight increase in research and development (R&amp;D) staffing levels in 2020. Conversely, only eight percent expected their R&amp;D staffing levels to decrease (either slightly or substantially).</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Expected changes to research and development (R&amp;D) staffing worldwide from 2019 to 2020</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Expected changes to R&amp;D staffing worldwide 2020</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102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September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more than 2,100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R&amp;D Magazine readers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R&amp;D World February 2020, page 65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Survey method not stated by the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According to a worldwide survey conducted in 2019, 50 percent of respondents expected their total research and development (R&amp;D) budget to increase in 2020. The main spending categories predicted to increase were capital expenditure and participation in alliances, with 34 percent of respondents expecting budgetary increases.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Expected changes to research and development (R&amp;D) budgets worldwide from 2019 to 2020, by spending category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Expected changes to R&amp;D budgets worldwide by spending category 2020</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Global R&amp;D spending</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555750" y="1882800"/>
            <a:ext cx="2984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Expenditure in billion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2020; Derived from purchasing power parity calculations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a:t>
            </a:r>
            <a:r>
              <a:rPr sz="800">
                <a:solidFill>
                  <a:srgbClr val="555555"/>
                </a:solidFill>
                <a:latin typeface="Open Sans"/>
                <a:hlinkClick r:id="rId6">
                  <a:extLst>
                    <a:ext uri="{A12FA001-AC4F-418D-AE19-62706E023703}">
                      <ahyp:hlinkClr xmlns:ahyp="http://schemas.microsoft.com/office/drawing/2018/hyperlinkcolor" val="tx"/>
                    </a:ext>
                  </a:extLst>
                </a:hlinkClick>
              </a:rPr>
              <a:t>ID 732247</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dirty="0">
                <a:solidFill>
                  <a:srgbClr val="0A85E6"/>
                </a:solidFill>
                <a:latin typeface="Open Sans Light"/>
              </a:rPr>
              <a:t>Leading countries by gross research and development (R&amp;D) expenditure worldwide in 2021 (in billion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countries by R&amp;D spending worldwide 2021</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Global R&amp;D spending</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5311400" y="1882800"/>
            <a:ext cx="1473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Share of GDP</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2020; Derived from purchasing power parity calculations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a:t>
            </a:r>
            <a:r>
              <a:rPr sz="800">
                <a:solidFill>
                  <a:srgbClr val="555555"/>
                </a:solidFill>
                <a:latin typeface="Open Sans"/>
                <a:hlinkClick r:id="rId6">
                  <a:extLst>
                    <a:ext uri="{A12FA001-AC4F-418D-AE19-62706E023703}">
                      <ahyp:hlinkClr xmlns:ahyp="http://schemas.microsoft.com/office/drawing/2018/hyperlinkcolor" val="tx"/>
                    </a:ext>
                  </a:extLst>
                </a:hlinkClick>
              </a:rPr>
              <a:t>ID 732269</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dirty="0">
                <a:solidFill>
                  <a:srgbClr val="0A85E6"/>
                </a:solidFill>
                <a:latin typeface="Open Sans Light"/>
              </a:rPr>
              <a:t>Leading countries by research and development (R&amp;D) expenditure as share of gross domestic product (GDP) worldwide in 2021</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countries by R&amp;D spending as share of GDP globally 2021</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Global R&amp;D spending</a:t>
            </a:r>
          </a:p>
        </p:txBody>
      </p:sp>
      <p:graphicFrame>
        <p:nvGraphicFramePr>
          <p:cNvPr id="3" name="New Table"/>
          <p:cNvGraphicFramePr>
            <a:graphicFrameLocks noGrp="1"/>
          </p:cNvGraphicFramePr>
          <p:nvPr/>
        </p:nvGraphicFramePr>
        <p:xfrm>
          <a:off x="676800" y="1882800"/>
          <a:ext cx="10742400" cy="3413760"/>
        </p:xfrm>
        <a:graphic>
          <a:graphicData uri="http://schemas.openxmlformats.org/drawingml/2006/table">
            <a:tbl>
              <a:tblPr firstRow="1" bandRow="1">
                <a:tableStyleId>{5C22544A-7EE6-4342-B048-85BDC9FD1C3A}</a:tableStyleId>
              </a:tblPr>
              <a:tblGrid>
                <a:gridCol w="3717840">
                  <a:extLst>
                    <a:ext uri="{9D8B030D-6E8A-4147-A177-3AD203B41FA5}">
                      <a16:colId xmlns:a16="http://schemas.microsoft.com/office/drawing/2014/main" val="20000"/>
                    </a:ext>
                  </a:extLst>
                </a:gridCol>
                <a:gridCol w="1756140">
                  <a:extLst>
                    <a:ext uri="{9D8B030D-6E8A-4147-A177-3AD203B41FA5}">
                      <a16:colId xmlns:a16="http://schemas.microsoft.com/office/drawing/2014/main" val="20001"/>
                    </a:ext>
                  </a:extLst>
                </a:gridCol>
                <a:gridCol w="1756140">
                  <a:extLst>
                    <a:ext uri="{9D8B030D-6E8A-4147-A177-3AD203B41FA5}">
                      <a16:colId xmlns:a16="http://schemas.microsoft.com/office/drawing/2014/main" val="20002"/>
                    </a:ext>
                  </a:extLst>
                </a:gridCol>
                <a:gridCol w="1756140">
                  <a:extLst>
                    <a:ext uri="{9D8B030D-6E8A-4147-A177-3AD203B41FA5}">
                      <a16:colId xmlns:a16="http://schemas.microsoft.com/office/drawing/2014/main" val="20003"/>
                    </a:ext>
                  </a:extLst>
                </a:gridCol>
                <a:gridCol w="1756140">
                  <a:extLst>
                    <a:ext uri="{9D8B030D-6E8A-4147-A177-3AD203B41FA5}">
                      <a16:colId xmlns:a16="http://schemas.microsoft.com/office/drawing/2014/main" val="20004"/>
                    </a:ext>
                  </a:extLst>
                </a:gridCol>
              </a:tblGrid>
              <a:tr h="0">
                <a:tc>
                  <a:txBody>
                    <a:bodyPr/>
                    <a:lstStyle/>
                    <a:p>
                      <a:pPr algn="l"/>
                      <a:endParaRPr sz="1000" b="1">
                        <a:solidFill>
                          <a:srgbClr val="0F283E"/>
                        </a:solidFill>
                        <a:latin typeface="Open Sans Light"/>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0"/>
                  </a:ext>
                </a:extLst>
              </a:tr>
              <a:tr h="0">
                <a:tc>
                  <a:txBody>
                    <a:bodyPr/>
                    <a:lstStyle/>
                    <a:p>
                      <a:r>
                        <a:rPr sz="1000">
                          <a:solidFill>
                            <a:srgbClr val="0F283E"/>
                          </a:solidFill>
                          <a:latin typeface="Open Sans Light"/>
                        </a:rPr>
                        <a:t>Asia (24 countries)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42.70%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43.50%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43.90%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44.30%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1000">
                          <a:solidFill>
                            <a:srgbClr val="0F283E"/>
                          </a:solidFill>
                          <a:latin typeface="Open Sans Light"/>
                        </a:rPr>
                        <a:t>North America (12 countries)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27.70%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26.80%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27.20%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10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23.20%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1000">
                          <a:solidFill>
                            <a:srgbClr val="0F283E"/>
                          </a:solidFill>
                          <a:latin typeface="Open Sans Light"/>
                        </a:rPr>
                        <a:t>China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21.20%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21.80%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23.20%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1000">
                          <a:solidFill>
                            <a:srgbClr val="0F283E"/>
                          </a:solidFill>
                          <a:latin typeface="Open Sans Light"/>
                        </a:rPr>
                        <a:t>Europe (34 countries)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21.30%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20.80%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20.50%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1000">
                          <a:solidFill>
                            <a:srgbClr val="0F283E"/>
                          </a:solidFill>
                          <a:latin typeface="Open Sans Light"/>
                        </a:rPr>
                        <a:t>Japan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8.80%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8.30%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7.80%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1000">
                          <a:solidFill>
                            <a:srgbClr val="0F283E"/>
                          </a:solidFill>
                          <a:latin typeface="Open Sans Light"/>
                        </a:rPr>
                        <a:t>Germany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1000">
                          <a:solidFill>
                            <a:srgbClr val="0F283E"/>
                          </a:solidFill>
                          <a:latin typeface="Open Sans Light"/>
                        </a:rPr>
                        <a:t>India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1000">
                          <a:solidFill>
                            <a:srgbClr val="0F283E"/>
                          </a:solidFill>
                          <a:latin typeface="Open Sans Light"/>
                        </a:rPr>
                        <a:t>South Korea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1000">
                          <a:solidFill>
                            <a:srgbClr val="0F283E"/>
                          </a:solidFill>
                          <a:latin typeface="Open Sans Light"/>
                        </a:rPr>
                        <a:t>Russia/CAS (5 countries)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1000">
                          <a:solidFill>
                            <a:srgbClr val="0F283E"/>
                          </a:solidFill>
                          <a:latin typeface="Open Sans Light"/>
                        </a:rPr>
                        <a:t>Middle East (13 countries)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1000">
                          <a:solidFill>
                            <a:srgbClr val="0F283E"/>
                          </a:solidFill>
                          <a:latin typeface="Open Sans Light"/>
                        </a:rPr>
                        <a:t>South America (10 countries)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r h="0">
                <a:tc>
                  <a:txBody>
                    <a:bodyPr/>
                    <a:lstStyle/>
                    <a:p>
                      <a:r>
                        <a:rPr sz="1000">
                          <a:solidFill>
                            <a:srgbClr val="0F283E"/>
                          </a:solidFill>
                          <a:latin typeface="Open Sans Light"/>
                        </a:rPr>
                        <a:t>Africa (18 countries)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3"/>
                  </a:ext>
                </a:extLst>
              </a:tr>
            </a:tbl>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2017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60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a:t>
            </a:r>
            <a:r>
              <a:rPr sz="800">
                <a:solidFill>
                  <a:srgbClr val="555555"/>
                </a:solidFill>
                <a:latin typeface="Open Sans"/>
                <a:hlinkClick r:id="rId5">
                  <a:extLst>
                    <a:ext uri="{A12FA001-AC4F-418D-AE19-62706E023703}">
                      <ahyp:hlinkClr xmlns:ahyp="http://schemas.microsoft.com/office/drawing/2018/hyperlinkcolor" val="tx"/>
                    </a:ext>
                  </a:extLst>
                </a:hlinkClick>
              </a:rPr>
              <a:t>ID 732224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dirty="0">
                <a:solidFill>
                  <a:srgbClr val="0A85E6"/>
                </a:solidFill>
                <a:latin typeface="Open Sans Light"/>
              </a:rPr>
              <a:t>Distribution of research and development (R&amp;D) spending worldwide from 2017 to 2020, by country/region</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Share of total R&amp;D spending worldwide by region/country 2017-2020</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Global R&amp;D spending</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OleObject"/>
          <p:cNvGraphicFramePr>
            <a:graphicFrameLocks noChangeAspect="1"/>
          </p:cNvGraphicFramePr>
          <p:nvPr>
            <p:extLst>
              <p:ext uri="{D42A27DB-BD31-4B8C-83A1-F6EECF244321}">
                <p14:modId xmlns:p14="http://schemas.microsoft.com/office/powerpoint/2010/main" val="4134838114"/>
              </p:ext>
            </p:extLst>
          </p:nvPr>
        </p:nvGraphicFramePr>
        <p:xfrm>
          <a:off x="9967913" y="5483225"/>
          <a:ext cx="752475" cy="393700"/>
        </p:xfrm>
        <a:graphic>
          <a:graphicData uri="http://schemas.openxmlformats.org/presentationml/2006/ole">
            <mc:AlternateContent xmlns:mc="http://schemas.openxmlformats.org/markup-compatibility/2006">
              <mc:Choice xmlns:v="urn:schemas-microsoft-com:vml" Requires="v">
                <p:oleObj name="Objeto empaquetador del shell" showAsIcon="1" r:id="rId6" imgW="753120" imgH="394560" progId="Package">
                  <p:embed/>
                </p:oleObj>
              </mc:Choice>
              <mc:Fallback>
                <p:oleObj name="Objeto empaquetador del shell" showAsIcon="1" r:id="rId6" imgW="753120" imgH="394560" progId="Package">
                  <p:embed/>
                  <p:pic>
                    <p:nvPicPr>
                      <p:cNvPr id="5" name="OleObject"/>
                      <p:cNvPicPr/>
                      <p:nvPr/>
                    </p:nvPicPr>
                    <p:blipFill>
                      <a:blip r:embed="rId7"/>
                      <a:srcRect t="100000" b="-100000"/>
                      <a:stretch>
                        <a:fillRect/>
                      </a:stretch>
                    </p:blipFill>
                    <p:spPr>
                      <a:xfrm>
                        <a:off x="9967913" y="5483225"/>
                        <a:ext cx="752475" cy="393700"/>
                      </a:xfrm>
                      <a:prstGeom prst="rect">
                        <a:avLst/>
                      </a:prstGeom>
                      <a:blipFill>
                        <a:blip r:embed="rId8"/>
                        <a:stretch>
                          <a:fillRect/>
                        </a:stretch>
                      </a:blipFill>
                      <a:ln>
                        <a:noFill/>
                      </a:ln>
                    </p:spPr>
                  </p:pic>
                </p:oleObj>
              </mc:Fallback>
            </mc:AlternateContent>
          </a:graphicData>
        </a:graphic>
      </p:graphicFrame>
      <p:sp>
        <p:nvSpPr>
          <p:cNvPr id="6" name="New shape"/>
          <p:cNvSpPr/>
          <p:nvPr/>
        </p:nvSpPr>
        <p:spPr>
          <a:xfrm>
            <a:off x="4492250" y="1882800"/>
            <a:ext cx="3111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Expenditure (in billion U.S. dollars)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61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Bloomberg; Capital IQ; Thomson Reuters; </a:t>
            </a:r>
            <a:r>
              <a:rPr sz="800">
                <a:solidFill>
                  <a:srgbClr val="555555"/>
                </a:solidFill>
                <a:latin typeface="Open Sans"/>
                <a:hlinkClick r:id="rId10">
                  <a:extLst>
                    <a:ext uri="{A12FA001-AC4F-418D-AE19-62706E023703}">
                      <ahyp:hlinkClr xmlns:ahyp="http://schemas.microsoft.com/office/drawing/2018/hyperlinkcolor" val="tx"/>
                    </a:ext>
                  </a:extLst>
                </a:hlinkClick>
              </a:rPr>
              <a:t>ID 265645</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dirty="0">
                <a:solidFill>
                  <a:srgbClr val="0A85E6"/>
                </a:solidFill>
                <a:latin typeface="Open Sans Light"/>
              </a:rPr>
              <a:t>Ranking of the 20 companies with the highest spending on research and development in 2018 (in billion U.S. dollars)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dirty="0">
                <a:solidFill>
                  <a:srgbClr val="919191"/>
                </a:solidFill>
                <a:latin typeface="Open Sans"/>
              </a:rPr>
              <a:t>Companies with the highest spending on research and development 2018</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Global R&amp;D spending</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758950" y="1882800"/>
            <a:ext cx="2578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Percentage of R&amp;D spending</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Bloomberg; Capital IQ; Thomson Reuters; </a:t>
            </a:r>
            <a:r>
              <a:rPr sz="800">
                <a:solidFill>
                  <a:srgbClr val="555555"/>
                </a:solidFill>
                <a:latin typeface="Open Sans"/>
                <a:hlinkClick r:id="rId6">
                  <a:extLst>
                    <a:ext uri="{A12FA001-AC4F-418D-AE19-62706E023703}">
                      <ahyp:hlinkClr xmlns:ahyp="http://schemas.microsoft.com/office/drawing/2018/hyperlinkcolor" val="tx"/>
                    </a:ext>
                  </a:extLst>
                </a:hlinkClick>
              </a:rPr>
              <a:t>ID 270233</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dirty="0">
                <a:solidFill>
                  <a:srgbClr val="0A85E6"/>
                </a:solidFill>
                <a:latin typeface="Open Sans Light"/>
              </a:rPr>
              <a:t>Percentage of global research and development spending in 2018, by industry</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Percentage of global R&amp;D spending, by industry 2018</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dirty="0">
                <a:solidFill>
                  <a:srgbClr val="555555"/>
                </a:solidFill>
                <a:latin typeface="Open Sans"/>
              </a:rPr>
              <a:t>Global R&amp;D spending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a:t>
            </a:r>
            <a:r>
              <a:rPr sz="800">
                <a:solidFill>
                  <a:srgbClr val="555555"/>
                </a:solidFill>
                <a:latin typeface="Open Sans"/>
                <a:hlinkClick r:id="rId6">
                  <a:extLst>
                    <a:ext uri="{A12FA001-AC4F-418D-AE19-62706E023703}">
                      <ahyp:hlinkClr xmlns:ahyp="http://schemas.microsoft.com/office/drawing/2018/hyperlinkcolor" val="tx"/>
                    </a:ext>
                  </a:extLst>
                </a:hlinkClick>
              </a:rPr>
              <a:t>ID 732279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dirty="0">
                <a:solidFill>
                  <a:srgbClr val="0A85E6"/>
                </a:solidFill>
                <a:latin typeface="Open Sans Light"/>
              </a:rPr>
              <a:t>Distribution of research and development (R&amp;D) spending worldwide in 2020, by end use</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R&amp;D expenditure globally 2020, by end use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Industry and geographic distribution</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67500" lnSpcReduction="20000"/>
          </a:bodyPr>
          <a:lstStyle/>
          <a:p>
            <a:pPr algn="l">
              <a:lnSpc>
                <a:spcPct val="100000"/>
              </a:lnSpc>
              <a:spcAft>
                <a:spcPct val="20000"/>
              </a:spcAft>
            </a:pPr>
            <a:r>
              <a:rPr sz="1400" b="1">
                <a:solidFill>
                  <a:srgbClr val="0A85E6"/>
                </a:solidFill>
                <a:latin typeface="Open Sans"/>
              </a:rPr>
              <a:t>RESEARCH AND DEVELOPMENT (R&amp;D) WORLDWIDE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Industry and geographic distribution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dirty="0">
                <a:solidFill>
                  <a:srgbClr val="555555"/>
                </a:solidFill>
                <a:latin typeface="Open Sans"/>
              </a:rPr>
              <a:t>Note(s):</a:t>
            </a:r>
            <a:r>
              <a:rPr sz="800" dirty="0">
                <a:solidFill>
                  <a:srgbClr val="555555"/>
                </a:solidFill>
                <a:latin typeface="Open Sans"/>
              </a:rPr>
              <a:t> Worldwide; 2018</a:t>
            </a:r>
          </a:p>
          <a:p>
            <a:pPr algn="l"/>
            <a:r>
              <a:rPr sz="800" dirty="0">
                <a:solidFill>
                  <a:srgbClr val="555555"/>
                </a:solidFill>
                <a:latin typeface="Open Sans"/>
              </a:rPr>
              <a:t>Further information regarding this statistic can be found on </a:t>
            </a:r>
            <a:r>
              <a:rPr sz="800" dirty="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64</a:t>
            </a:r>
            <a:r>
              <a:rPr sz="800" dirty="0">
                <a:solidFill>
                  <a:srgbClr val="555555"/>
                </a:solidFill>
                <a:latin typeface="Open Sans"/>
              </a:rPr>
              <a:t>.</a:t>
            </a:r>
          </a:p>
          <a:p>
            <a:pPr algn="l"/>
            <a:r>
              <a:rPr sz="800" b="1" dirty="0">
                <a:solidFill>
                  <a:srgbClr val="555555"/>
                </a:solidFill>
                <a:latin typeface="Open Sans"/>
              </a:rPr>
              <a:t>Source(s): </a:t>
            </a:r>
            <a:r>
              <a:rPr sz="800" dirty="0" err="1">
                <a:solidFill>
                  <a:srgbClr val="555555"/>
                </a:solidFill>
                <a:latin typeface="Open Sans"/>
              </a:rPr>
              <a:t>Strategy+Business</a:t>
            </a:r>
            <a:r>
              <a:rPr sz="800" dirty="0">
                <a:solidFill>
                  <a:srgbClr val="555555"/>
                </a:solidFill>
                <a:latin typeface="Open Sans"/>
              </a:rPr>
              <a:t>; S&amp;P Capital IQ; Thomson Reuters; Strategy&amp;; </a:t>
            </a:r>
            <a:r>
              <a:rPr sz="800" dirty="0">
                <a:solidFill>
                  <a:srgbClr val="555555"/>
                </a:solidFill>
                <a:latin typeface="Open Sans"/>
                <a:hlinkClick r:id="rId6">
                  <a:extLst>
                    <a:ext uri="{A12FA001-AC4F-418D-AE19-62706E023703}">
                      <ahyp:hlinkClr xmlns:ahyp="http://schemas.microsoft.com/office/drawing/2018/hyperlinkcolor" val="tx"/>
                    </a:ext>
                  </a:extLst>
                </a:hlinkClick>
              </a:rPr>
              <a:t>ID 1102738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global research and development (R&amp;D) spending in 2018, by region and industry</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R&amp;D spending shares by region and industry 2018</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Industry and geographic distribution</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xmlns:mc="http://schemas.openxmlformats.org/markup-compatibility/2006">
              <mc:Choice xmlns:v="urn:schemas-microsoft-com:vml" Requires="v">
                <p:oleObj r:id="rId6" imgW="2148480" imgH="613851" progId=".xls">
                  <p:embed/>
                </p:oleObj>
              </mc:Choice>
              <mc:Fallback>
                <p:oleObj r:id="rId6" imgW="2148480" imgH="613851" progId=".xls">
                  <p:embed/>
                  <p:pic>
                    <p:nvPicPr>
                      <p:cNvPr id="5" name="OleObject"/>
                      <p:cNvPicPr/>
                      <p:nvPr/>
                    </p:nvPicPr>
                    <p:blipFill>
                      <a:blip r:embed="rId7"/>
                      <a:srcRect t="100000" b="-100000"/>
                      <a:tile tx="0" ty="0" sx="100000" sy="100000" flip="none" algn="tl"/>
                    </p:blipFill>
                    <p:spPr>
                      <a:xfrm>
                        <a:off x="9270719" y="5372948"/>
                        <a:ext cx="2148480" cy="613851"/>
                      </a:xfrm>
                      <a:prstGeom prst="rect">
                        <a:avLst/>
                      </a:prstGeom>
                      <a:blipFill>
                        <a:blip r:embed="rId8"/>
                        <a:stretch>
                          <a:fillRect/>
                        </a:stretch>
                      </a:blipFill>
                      <a:ln>
                        <a:noFill/>
                      </a:ln>
                    </p:spPr>
                  </p:pic>
                </p:oleObj>
              </mc:Fallback>
            </mc:AlternateContent>
          </a:graphicData>
        </a:graphic>
      </p:graphicFrame>
      <p:sp>
        <p:nvSpPr>
          <p:cNvPr id="6" name="New shape"/>
          <p:cNvSpPr/>
          <p:nvPr/>
        </p:nvSpPr>
        <p:spPr>
          <a:xfrm>
            <a:off x="4879600" y="1882800"/>
            <a:ext cx="2336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Overall GII score (0-100)</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65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WIPO; </a:t>
            </a:r>
            <a:r>
              <a:rPr sz="800">
                <a:solidFill>
                  <a:srgbClr val="555555"/>
                </a:solidFill>
                <a:latin typeface="Open Sans"/>
                <a:hlinkClick r:id="rId10">
                  <a:extLst>
                    <a:ext uri="{A12FA001-AC4F-418D-AE19-62706E023703}">
                      <ahyp:hlinkClr xmlns:ahyp="http://schemas.microsoft.com/office/drawing/2018/hyperlinkcolor" val="tx"/>
                    </a:ext>
                  </a:extLst>
                </a:hlinkClick>
              </a:rPr>
              <a:t>ID 1102558</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12</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Most innovative countries in 2020, by global innovation index score</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Most innovative countries by GII score 2020</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dirty="0">
                <a:solidFill>
                  <a:srgbClr val="0F283E"/>
                </a:solidFill>
                <a:latin typeface="Open Sans"/>
              </a:rPr>
              <a:t>Table of Contents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67500" lnSpcReduction="20000"/>
          </a:bodyPr>
          <a:lstStyle/>
          <a:p>
            <a:pPr algn="l">
              <a:lnSpc>
                <a:spcPct val="100000"/>
              </a:lnSpc>
              <a:spcAft>
                <a:spcPct val="20000"/>
              </a:spcAft>
            </a:pPr>
            <a:r>
              <a:rPr sz="1400" b="1">
                <a:solidFill>
                  <a:srgbClr val="0A85E6"/>
                </a:solidFill>
                <a:latin typeface="Open Sans"/>
              </a:rPr>
              <a:t>RESEARCH AND DEVELOPMENT (R&amp;D) WORLDWIDE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Industry and geographic distribution</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5127250" y="1882800"/>
            <a:ext cx="1841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Research intensity</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2016**</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OECD; </a:t>
            </a:r>
            <a:r>
              <a:rPr sz="800">
                <a:solidFill>
                  <a:srgbClr val="555555"/>
                </a:solidFill>
                <a:latin typeface="Open Sans"/>
                <a:hlinkClick r:id="rId6">
                  <a:extLst>
                    <a:ext uri="{A12FA001-AC4F-418D-AE19-62706E023703}">
                      <ahyp:hlinkClr xmlns:ahyp="http://schemas.microsoft.com/office/drawing/2018/hyperlinkcolor" val="tx"/>
                    </a:ext>
                  </a:extLst>
                </a:hlinkClick>
              </a:rPr>
              <a:t>ID 1103594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13</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Average research intensity of OECD countries in 2016, by industry</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Research intensity by industry in OECD countries 2016</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Industry and geographic distribution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2005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NCSES; Oxford Economics; </a:t>
            </a:r>
            <a:r>
              <a:rPr sz="800">
                <a:solidFill>
                  <a:srgbClr val="555555"/>
                </a:solidFill>
                <a:latin typeface="Open Sans"/>
                <a:hlinkClick r:id="rId6">
                  <a:extLst>
                    <a:ext uri="{A12FA001-AC4F-418D-AE19-62706E023703}">
                      <ahyp:hlinkClr xmlns:ahyp="http://schemas.microsoft.com/office/drawing/2018/hyperlinkcolor" val="tx"/>
                    </a:ext>
                  </a:extLst>
                </a:hlinkClick>
              </a:rPr>
              <a:t>ID 1102728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Exports of high research and development (R&amp;D) intensive products from 2005 to 2018, by country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Exports of high R&amp;D intensive products by country 2005-2018</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Industry and geographic distribution</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2005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NCSES; Oxford Economics; </a:t>
            </a:r>
            <a:r>
              <a:rPr sz="800">
                <a:solidFill>
                  <a:srgbClr val="555555"/>
                </a:solidFill>
                <a:latin typeface="Open Sans"/>
                <a:hlinkClick r:id="rId6">
                  <a:extLst>
                    <a:ext uri="{A12FA001-AC4F-418D-AE19-62706E023703}">
                      <ahyp:hlinkClr xmlns:ahyp="http://schemas.microsoft.com/office/drawing/2018/hyperlinkcolor" val="tx"/>
                    </a:ext>
                  </a:extLst>
                </a:hlinkClick>
              </a:rPr>
              <a:t>ID 1102753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Exports of medium-high research and development (R&amp;D) intensive products from 2005 to 2018, by country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Exports of medium-high R&amp;D intensive products by country 2005-2018</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dirty="0">
                <a:solidFill>
                  <a:srgbClr val="0F283E"/>
                </a:solidFill>
                <a:latin typeface="Open Sans"/>
              </a:rPr>
              <a:t>Pharmaceuticals &amp; healthcare</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67500" lnSpcReduction="20000"/>
          </a:bodyPr>
          <a:lstStyle/>
          <a:p>
            <a:pPr algn="l">
              <a:lnSpc>
                <a:spcPct val="100000"/>
              </a:lnSpc>
              <a:spcAft>
                <a:spcPct val="20000"/>
              </a:spcAft>
            </a:pPr>
            <a:r>
              <a:rPr sz="1400" b="1">
                <a:solidFill>
                  <a:srgbClr val="0A85E6"/>
                </a:solidFill>
                <a:latin typeface="Open Sans"/>
              </a:rPr>
              <a:t>RESEARCH AND DEVELOPMENT (R&amp;D) WORLDWIDE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Pharmaceuticals &amp; healthcare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as of May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69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Evaluate; </a:t>
            </a:r>
            <a:r>
              <a:rPr sz="800">
                <a:solidFill>
                  <a:srgbClr val="555555"/>
                </a:solidFill>
                <a:latin typeface="Open Sans"/>
                <a:hlinkClick r:id="rId6">
                  <a:extLst>
                    <a:ext uri="{A12FA001-AC4F-418D-AE19-62706E023703}">
                      <ahyp:hlinkClr xmlns:ahyp="http://schemas.microsoft.com/office/drawing/2018/hyperlinkcolor" val="tx"/>
                    </a:ext>
                  </a:extLst>
                </a:hlinkClick>
              </a:rPr>
              <a:t>ID 309466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spending on pharmaceutical research and development from 2012 to 2026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global pharmaceutical R&amp;D spending 2012-2026</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Pharmaceuticals &amp; healthcare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917700" y="1882800"/>
            <a:ext cx="2260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Share of R&amp;D companies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as of January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Pharma Intelligence; </a:t>
            </a:r>
            <a:r>
              <a:rPr sz="800">
                <a:solidFill>
                  <a:srgbClr val="555555"/>
                </a:solidFill>
                <a:latin typeface="Open Sans"/>
                <a:hlinkClick r:id="rId6">
                  <a:extLst>
                    <a:ext uri="{A12FA001-AC4F-418D-AE19-62706E023703}">
                      <ahyp:hlinkClr xmlns:ahyp="http://schemas.microsoft.com/office/drawing/2018/hyperlinkcolor" val="tx"/>
                    </a:ext>
                  </a:extLst>
                </a:hlinkClick>
              </a:rPr>
              <a:t>ID 788274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18</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Distribution of pharmaceutical R&amp;D companies worldwide by country in 2021*</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pharmaceutical R&amp;D companies by region 2021</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Pharmaceuticals &amp; healthcare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xmlns:mc="http://schemas.openxmlformats.org/markup-compatibility/2006">
              <mc:Choice xmlns:v="urn:schemas-microsoft-com:vml" Requires="v">
                <p:oleObj r:id="rId6" imgW="2148480" imgH="613851" progId=".xls">
                  <p:embed/>
                </p:oleObj>
              </mc:Choice>
              <mc:Fallback>
                <p:oleObj r:id="rId6" imgW="2148480" imgH="613851" progId=".xls">
                  <p:embed/>
                  <p:pic>
                    <p:nvPicPr>
                      <p:cNvPr id="5" name="OleObject"/>
                      <p:cNvPicPr/>
                      <p:nvPr/>
                    </p:nvPicPr>
                    <p:blipFill>
                      <a:blip r:embed="rId7"/>
                      <a:srcRect t="100000" b="-100000"/>
                      <a:tile tx="0" ty="0" sx="100000" sy="100000" flip="none" algn="tl"/>
                    </p:blipFill>
                    <p:spPr>
                      <a:xfrm>
                        <a:off x="9270719" y="5372948"/>
                        <a:ext cx="2148480" cy="613851"/>
                      </a:xfrm>
                      <a:prstGeom prst="rect">
                        <a:avLst/>
                      </a:prstGeom>
                      <a:blipFill>
                        <a:blip r:embed="rId8"/>
                        <a:stretch>
                          <a:fillRect/>
                        </a:stretch>
                      </a:blipFill>
                      <a:ln>
                        <a:noFill/>
                      </a:ln>
                    </p:spPr>
                  </p:pic>
                </p:oleObj>
              </mc:Fallback>
            </mc:AlternateContent>
          </a:graphicData>
        </a:graphic>
      </p:graphicFrame>
      <p:sp>
        <p:nvSpPr>
          <p:cNvPr id="6" name="New shape"/>
          <p:cNvSpPr/>
          <p:nvPr/>
        </p:nvSpPr>
        <p:spPr>
          <a:xfrm>
            <a:off x="4416050" y="1882800"/>
            <a:ext cx="3263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Sales/spending in billion U.S. dollars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71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Pharmaceutical Executive; Evaluate (EvaluatePharma); Various sources (company data); </a:t>
            </a:r>
            <a:r>
              <a:rPr sz="800">
                <a:solidFill>
                  <a:srgbClr val="555555"/>
                </a:solidFill>
                <a:latin typeface="Open Sans"/>
                <a:hlinkClick r:id="rId10">
                  <a:extLst>
                    <a:ext uri="{A12FA001-AC4F-418D-AE19-62706E023703}">
                      <ahyp:hlinkClr xmlns:ahyp="http://schemas.microsoft.com/office/drawing/2018/hyperlinkcolor" val="tx"/>
                    </a:ext>
                  </a:extLst>
                </a:hlinkClick>
              </a:rPr>
              <a:t>ID 273029</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19</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50 global pharmaceutical companies by prescription sales and R&amp;D spending in 2020 (in billion U.S. dollars)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Top 50 pharmaceutical companies - Rx sales and R&amp;D spending 2020</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Pharmaceuticals &amp; healthcare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390650" y="1882800"/>
            <a:ext cx="3314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R&amp;D expenditure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Various sources; Pharmaceutical Executive; Statista; </a:t>
            </a:r>
            <a:r>
              <a:rPr sz="800">
                <a:solidFill>
                  <a:srgbClr val="555555"/>
                </a:solidFill>
                <a:latin typeface="Open Sans"/>
                <a:hlinkClick r:id="rId6">
                  <a:extLst>
                    <a:ext uri="{A12FA001-AC4F-418D-AE19-62706E023703}">
                      <ahyp:hlinkClr xmlns:ahyp="http://schemas.microsoft.com/office/drawing/2018/hyperlinkcolor" val="tx"/>
                    </a:ext>
                  </a:extLst>
                </a:hlinkClick>
              </a:rPr>
              <a:t>ID 262701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20</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Select leading global biotechnology companies' R&amp;D expenditure in 2020*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Top global biotech companies - R&amp;D expenditure 2020</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Pharmaceuticals &amp; healthcare</a:t>
            </a:r>
          </a:p>
        </p:txBody>
      </p:sp>
      <p:graphicFrame>
        <p:nvGraphicFramePr>
          <p:cNvPr id="3" name="New Table"/>
          <p:cNvGraphicFramePr>
            <a:graphicFrameLocks noGrp="1"/>
          </p:cNvGraphicFramePr>
          <p:nvPr/>
        </p:nvGraphicFramePr>
        <p:xfrm>
          <a:off x="676800" y="1882800"/>
          <a:ext cx="10742402" cy="3901440"/>
        </p:xfrm>
        <a:graphic>
          <a:graphicData uri="http://schemas.openxmlformats.org/drawingml/2006/table">
            <a:tbl>
              <a:tblPr firstRow="1" bandRow="1">
                <a:tableStyleId>{5C22544A-7EE6-4342-B048-85BDC9FD1C3A}</a:tableStyleId>
              </a:tblPr>
              <a:tblGrid>
                <a:gridCol w="3241486">
                  <a:extLst>
                    <a:ext uri="{9D8B030D-6E8A-4147-A177-3AD203B41FA5}">
                      <a16:colId xmlns:a16="http://schemas.microsoft.com/office/drawing/2014/main" val="20000"/>
                    </a:ext>
                  </a:extLst>
                </a:gridCol>
                <a:gridCol w="1279786">
                  <a:extLst>
                    <a:ext uri="{9D8B030D-6E8A-4147-A177-3AD203B41FA5}">
                      <a16:colId xmlns:a16="http://schemas.microsoft.com/office/drawing/2014/main" val="20001"/>
                    </a:ext>
                  </a:extLst>
                </a:gridCol>
                <a:gridCol w="1279786">
                  <a:extLst>
                    <a:ext uri="{9D8B030D-6E8A-4147-A177-3AD203B41FA5}">
                      <a16:colId xmlns:a16="http://schemas.microsoft.com/office/drawing/2014/main" val="20002"/>
                    </a:ext>
                  </a:extLst>
                </a:gridCol>
                <a:gridCol w="1279786">
                  <a:extLst>
                    <a:ext uri="{9D8B030D-6E8A-4147-A177-3AD203B41FA5}">
                      <a16:colId xmlns:a16="http://schemas.microsoft.com/office/drawing/2014/main" val="20003"/>
                    </a:ext>
                  </a:extLst>
                </a:gridCol>
                <a:gridCol w="1279786">
                  <a:extLst>
                    <a:ext uri="{9D8B030D-6E8A-4147-A177-3AD203B41FA5}">
                      <a16:colId xmlns:a16="http://schemas.microsoft.com/office/drawing/2014/main" val="20004"/>
                    </a:ext>
                  </a:extLst>
                </a:gridCol>
                <a:gridCol w="1190886">
                  <a:extLst>
                    <a:ext uri="{9D8B030D-6E8A-4147-A177-3AD203B41FA5}">
                      <a16:colId xmlns:a16="http://schemas.microsoft.com/office/drawing/2014/main" val="20005"/>
                    </a:ext>
                  </a:extLst>
                </a:gridCol>
                <a:gridCol w="1190886">
                  <a:extLst>
                    <a:ext uri="{9D8B030D-6E8A-4147-A177-3AD203B41FA5}">
                      <a16:colId xmlns:a16="http://schemas.microsoft.com/office/drawing/2014/main" val="20006"/>
                    </a:ext>
                  </a:extLst>
                </a:gridCol>
              </a:tblGrid>
              <a:tr h="0">
                <a:tc>
                  <a:txBody>
                    <a:bodyPr/>
                    <a:lstStyle/>
                    <a:p>
                      <a:pPr algn="l"/>
                      <a:endParaRPr sz="1000" b="1">
                        <a:solidFill>
                          <a:srgbClr val="0F283E"/>
                        </a:solidFill>
                        <a:latin typeface="Open Sans Light"/>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2014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2015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0"/>
                  </a:ext>
                </a:extLst>
              </a:tr>
              <a:tr h="0">
                <a:tc>
                  <a:txBody>
                    <a:bodyPr/>
                    <a:lstStyle/>
                    <a:p>
                      <a:r>
                        <a:rPr sz="1000">
                          <a:solidFill>
                            <a:srgbClr val="0F283E"/>
                          </a:solidFill>
                          <a:latin typeface="Open Sans Light"/>
                        </a:rPr>
                        <a:t>HIV/AIDS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33.30%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34.40%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35.20%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1000">
                          <a:solidFill>
                            <a:srgbClr val="0F283E"/>
                          </a:solidFill>
                          <a:latin typeface="Open Sans Light"/>
                        </a:rPr>
                        <a:t>Tuberculosis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17.40%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17.70%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17.30%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1000">
                          <a:solidFill>
                            <a:srgbClr val="0F283E"/>
                          </a:solidFill>
                          <a:latin typeface="Open Sans Light"/>
                        </a:rPr>
                        <a:t>Malaria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17.50%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1000">
                          <a:solidFill>
                            <a:srgbClr val="0F283E"/>
                          </a:solidFill>
                          <a:latin typeface="Open Sans Light"/>
                        </a:rPr>
                        <a:t>Diarrhoeal diseases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1000">
                          <a:solidFill>
                            <a:srgbClr val="0F283E"/>
                          </a:solidFill>
                          <a:latin typeface="Open Sans Light"/>
                        </a:rPr>
                        <a:t>Kinetoplastida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1000">
                          <a:solidFill>
                            <a:srgbClr val="0F283E"/>
                          </a:solidFill>
                          <a:latin typeface="Open Sans Light"/>
                        </a:rPr>
                        <a:t>Worms and flukes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1000">
                          <a:solidFill>
                            <a:srgbClr val="0F283E"/>
                          </a:solidFill>
                          <a:latin typeface="Open Sans Light"/>
                        </a:rPr>
                        <a:t>Dengue fever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1000">
                          <a:solidFill>
                            <a:srgbClr val="0F283E"/>
                          </a:solidFill>
                          <a:latin typeface="Open Sans Light"/>
                        </a:rPr>
                        <a:t>Salmonella infections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1000">
                          <a:solidFill>
                            <a:srgbClr val="0F283E"/>
                          </a:solidFill>
                          <a:latin typeface="Open Sans Light"/>
                        </a:rPr>
                        <a:t>Bacterial pneunomia/meningitis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1000">
                          <a:solidFill>
                            <a:srgbClr val="0F283E"/>
                          </a:solidFill>
                          <a:latin typeface="Open Sans Light"/>
                        </a:rPr>
                        <a:t>Hepatitis C</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1000">
                          <a:solidFill>
                            <a:srgbClr val="0F283E"/>
                          </a:solidFill>
                          <a:latin typeface="Open Sans Light"/>
                        </a:rPr>
                        <a:t>Snakebite envenoming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1000">
                          <a:solidFill>
                            <a:srgbClr val="0F283E"/>
                          </a:solidFill>
                          <a:latin typeface="Open Sans Light"/>
                        </a:rPr>
                        <a:t>Hepatitis B</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r h="0">
                <a:tc>
                  <a:txBody>
                    <a:bodyPr/>
                    <a:lstStyle/>
                    <a:p>
                      <a:r>
                        <a:rPr sz="1000">
                          <a:solidFill>
                            <a:srgbClr val="0F283E"/>
                          </a:solidFill>
                          <a:latin typeface="Open Sans Light"/>
                        </a:rPr>
                        <a:t>Cryptococcal meningitis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3"/>
                  </a:ext>
                </a:extLst>
              </a:tr>
              <a:tr h="0">
                <a:tc>
                  <a:txBody>
                    <a:bodyPr/>
                    <a:lstStyle/>
                    <a:p>
                      <a:r>
                        <a:rPr sz="1000">
                          <a:solidFill>
                            <a:srgbClr val="0F283E"/>
                          </a:solidFill>
                          <a:latin typeface="Open Sans Light"/>
                        </a:rPr>
                        <a:t>Leprosy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4"/>
                  </a:ext>
                </a:extLst>
              </a:tr>
              <a:tr h="0">
                <a:tc>
                  <a:txBody>
                    <a:bodyPr/>
                    <a:lstStyle/>
                    <a:p>
                      <a:r>
                        <a:rPr sz="1000">
                          <a:solidFill>
                            <a:srgbClr val="0F283E"/>
                          </a:solidFill>
                          <a:latin typeface="Open Sans Light"/>
                        </a:rPr>
                        <a:t>Buruli ulcer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5"/>
                  </a:ext>
                </a:extLst>
              </a:tr>
            </a:tbl>
          </a:graphicData>
        </a:graphic>
      </p:graphicFrame>
      <p:sp>
        <p:nvSpPr>
          <p:cNvPr id="4" name="New shape"/>
          <p:cNvSpPr/>
          <p:nvPr/>
        </p:nvSpPr>
        <p:spPr>
          <a:xfrm>
            <a:off x="613300" y="5302800"/>
            <a:ext cx="10869400" cy="68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xmlns:mc="http://schemas.openxmlformats.org/markup-compatibility/2006">
              <mc:Choice xmlns:v="urn:schemas-microsoft-com:vml" Requires="v">
                <p:oleObj r:id="rId5" imgW="2148480" imgH="613851" progId=".xls">
                  <p:embed/>
                </p:oleObj>
              </mc:Choice>
              <mc:Fallback>
                <p:oleObj r:id="rId5" imgW="2148480" imgH="613851" progId=".xls">
                  <p:embed/>
                  <p:pic>
                    <p:nvPicPr>
                      <p:cNvPr id="5" name="OleObject"/>
                      <p:cNvPicPr/>
                      <p:nvPr/>
                    </p:nvPicPr>
                    <p:blipFill>
                      <a:blip r:embed="rId6"/>
                      <a:srcRect t="100000" b="-100000"/>
                      <a:tile tx="0" ty="0" sx="100000" sy="100000" flip="none" algn="tl"/>
                    </p:blipFill>
                    <p:spPr>
                      <a:xfrm>
                        <a:off x="9270719" y="5372948"/>
                        <a:ext cx="2148480" cy="613851"/>
                      </a:xfrm>
                      <a:prstGeom prst="rect">
                        <a:avLst/>
                      </a:prstGeom>
                      <a:blipFill>
                        <a:blip r:embed="rId7"/>
                        <a:stretch>
                          <a:fillRect/>
                        </a:stretch>
                      </a:blipFill>
                      <a:ln>
                        <a:noFill/>
                      </a:ln>
                    </p:spPr>
                  </p:pic>
                </p:oleObj>
              </mc:Fallback>
            </mc:AlternateContent>
          </a:graphicData>
        </a:graphic>
      </p:graphicFrame>
      <p:sp>
        <p:nvSpPr>
          <p:cNvPr id="6"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extLst>
                    <a:ext uri="{A12FA001-AC4F-418D-AE19-62706E023703}">
                      <ahyp:hlinkClr xmlns:ahyp="http://schemas.microsoft.com/office/drawing/2018/hyperlinkcolor" val="tx"/>
                    </a:ext>
                  </a:extLst>
                </a:hlinkClick>
              </a:rPr>
              <a:t>page 73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Policy Cures; </a:t>
            </a:r>
            <a:r>
              <a:rPr sz="800">
                <a:solidFill>
                  <a:srgbClr val="555555"/>
                </a:solidFill>
                <a:latin typeface="Open Sans"/>
                <a:hlinkClick r:id="rId9">
                  <a:extLst>
                    <a:ext uri="{A12FA001-AC4F-418D-AE19-62706E023703}">
                      <ahyp:hlinkClr xmlns:ahyp="http://schemas.microsoft.com/office/drawing/2018/hyperlinkcolor" val="tx"/>
                    </a:ext>
                  </a:extLst>
                </a:hlinkClick>
              </a:rPr>
              <a:t>ID 266961</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21</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Distribution of total global funding on research and development for selected diseases from 2014 to 2019</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total funding on R&amp;D for selected diseases 2014-2019</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Pharmaceuticals &amp; healthcare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651000" y="1882800"/>
            <a:ext cx="2794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Percentage of R&amp;D investments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PhRMA; EFPIA; </a:t>
            </a:r>
            <a:r>
              <a:rPr sz="800">
                <a:solidFill>
                  <a:srgbClr val="555555"/>
                </a:solidFill>
                <a:latin typeface="Open Sans"/>
                <a:hlinkClick r:id="rId6">
                  <a:extLst>
                    <a:ext uri="{A12FA001-AC4F-418D-AE19-62706E023703}">
                      <ahyp:hlinkClr xmlns:ahyp="http://schemas.microsoft.com/office/drawing/2018/hyperlinkcolor" val="tx"/>
                    </a:ext>
                  </a:extLst>
                </a:hlinkClick>
              </a:rPr>
              <a:t>ID 315957</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22</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Allocation of research and development investments in pharmaceutical industry in 2019, by function</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Allocation of R&amp;D investments in pharmaceutical industry by function 2019</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397400" y="1882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01</a:t>
            </a:r>
          </a:p>
        </p:txBody>
      </p:sp>
      <p:sp>
        <p:nvSpPr>
          <p:cNvPr id="5" name="New shape"/>
          <p:cNvSpPr/>
          <p:nvPr/>
        </p:nvSpPr>
        <p:spPr>
          <a:xfrm>
            <a:off x="676800" y="1882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dirty="0">
                <a:solidFill>
                  <a:srgbClr val="0F283E"/>
                </a:solidFill>
                <a:latin typeface="Open Sans Light"/>
              </a:rPr>
              <a:t>Global R&amp;D spending</a:t>
            </a:r>
          </a:p>
        </p:txBody>
      </p:sp>
      <p:sp>
        <p:nvSpPr>
          <p:cNvPr id="6"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02</a:t>
            </a:r>
          </a:p>
        </p:txBody>
      </p:sp>
      <p:sp>
        <p:nvSpPr>
          <p:cNvPr id="7"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Total global R&amp;D spending 1996-2018</a:t>
            </a:r>
          </a:p>
        </p:txBody>
      </p:sp>
      <p:sp>
        <p:nvSpPr>
          <p:cNvPr id="8"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val="tx"/>
                    </a:ext>
                  </a:extLst>
                </a:hlinkClick>
              </a:rPr>
              <a:t>03</a:t>
            </a:r>
          </a:p>
        </p:txBody>
      </p:sp>
      <p:sp>
        <p:nvSpPr>
          <p:cNvPr id="9"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dirty="0">
                <a:solidFill>
                  <a:srgbClr val="0F283E"/>
                </a:solidFill>
                <a:latin typeface="Open Sans Light"/>
              </a:rPr>
              <a:t>Gross domestic R&amp;D spending in </a:t>
            </a:r>
            <a:r>
              <a:rPr sz="1000" dirty="0" err="1">
                <a:solidFill>
                  <a:srgbClr val="0F283E"/>
                </a:solidFill>
                <a:latin typeface="Open Sans Light"/>
              </a:rPr>
              <a:t>G7</a:t>
            </a:r>
            <a:r>
              <a:rPr sz="1000" dirty="0">
                <a:solidFill>
                  <a:srgbClr val="0F283E"/>
                </a:solidFill>
                <a:latin typeface="Open Sans Light"/>
              </a:rPr>
              <a:t> countries and China 2000-2018</a:t>
            </a:r>
          </a:p>
        </p:txBody>
      </p:sp>
      <p:sp>
        <p:nvSpPr>
          <p:cNvPr id="10"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04</a:t>
            </a:r>
          </a:p>
        </p:txBody>
      </p:sp>
      <p:sp>
        <p:nvSpPr>
          <p:cNvPr id="11"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Leading countries by R&amp;D spending worldwide 2021</a:t>
            </a:r>
          </a:p>
        </p:txBody>
      </p:sp>
      <p:sp>
        <p:nvSpPr>
          <p:cNvPr id="12"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05</a:t>
            </a:r>
          </a:p>
        </p:txBody>
      </p:sp>
      <p:sp>
        <p:nvSpPr>
          <p:cNvPr id="13"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dirty="0">
                <a:solidFill>
                  <a:srgbClr val="0F283E"/>
                </a:solidFill>
                <a:latin typeface="Open Sans Light"/>
              </a:rPr>
              <a:t>Leading countries by R&amp;D spending as share of GDP globally 2021</a:t>
            </a:r>
          </a:p>
        </p:txBody>
      </p:sp>
      <p:sp>
        <p:nvSpPr>
          <p:cNvPr id="14"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val="tx"/>
                    </a:ext>
                  </a:extLst>
                </a:hlinkClick>
              </a:rPr>
              <a:t>06</a:t>
            </a:r>
          </a:p>
        </p:txBody>
      </p:sp>
      <p:sp>
        <p:nvSpPr>
          <p:cNvPr id="15"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dirty="0">
                <a:solidFill>
                  <a:srgbClr val="0F283E"/>
                </a:solidFill>
                <a:latin typeface="Open Sans Light"/>
              </a:rPr>
              <a:t>Share of total R&amp;D spending worldwide by region/country 2017-2020</a:t>
            </a:r>
          </a:p>
        </p:txBody>
      </p:sp>
      <p:sp>
        <p:nvSpPr>
          <p:cNvPr id="16"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val="tx"/>
                    </a:ext>
                  </a:extLst>
                </a:hlinkClick>
              </a:rPr>
              <a:t>07</a:t>
            </a:r>
          </a:p>
        </p:txBody>
      </p:sp>
      <p:sp>
        <p:nvSpPr>
          <p:cNvPr id="17"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Companies with the highest spending on research and development 2018</a:t>
            </a:r>
          </a:p>
        </p:txBody>
      </p:sp>
      <p:sp>
        <p:nvSpPr>
          <p:cNvPr id="18" name="New shape"/>
          <p:cNvSpPr/>
          <p:nvPr/>
        </p:nvSpPr>
        <p:spPr>
          <a:xfrm>
            <a:off x="781200" y="372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val="tx"/>
                    </a:ext>
                  </a:extLst>
                </a:hlinkClick>
              </a:rPr>
              <a:t>08</a:t>
            </a:r>
          </a:p>
        </p:txBody>
      </p:sp>
      <p:sp>
        <p:nvSpPr>
          <p:cNvPr id="19" name="New shape"/>
          <p:cNvSpPr/>
          <p:nvPr/>
        </p:nvSpPr>
        <p:spPr>
          <a:xfrm>
            <a:off x="781200" y="372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Percentage of global R&amp;D spending, by industry 2018</a:t>
            </a:r>
          </a:p>
        </p:txBody>
      </p:sp>
      <p:sp>
        <p:nvSpPr>
          <p:cNvPr id="20" name="New shape"/>
          <p:cNvSpPr/>
          <p:nvPr/>
        </p:nvSpPr>
        <p:spPr>
          <a:xfrm>
            <a:off x="781200" y="396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val="tx"/>
                    </a:ext>
                  </a:extLst>
                </a:hlinkClick>
              </a:rPr>
              <a:t>09</a:t>
            </a:r>
          </a:p>
        </p:txBody>
      </p:sp>
      <p:sp>
        <p:nvSpPr>
          <p:cNvPr id="21" name="New shape"/>
          <p:cNvSpPr/>
          <p:nvPr/>
        </p:nvSpPr>
        <p:spPr>
          <a:xfrm>
            <a:off x="781200" y="396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Distribution of R&amp;D expenditure globally 2020, by end use</a:t>
            </a:r>
          </a:p>
        </p:txBody>
      </p:sp>
      <p:sp>
        <p:nvSpPr>
          <p:cNvPr id="22" name="New shape"/>
          <p:cNvSpPr/>
          <p:nvPr/>
        </p:nvSpPr>
        <p:spPr>
          <a:xfrm>
            <a:off x="397400" y="4330741"/>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02</a:t>
            </a:r>
          </a:p>
        </p:txBody>
      </p:sp>
      <p:sp>
        <p:nvSpPr>
          <p:cNvPr id="23" name="New shape"/>
          <p:cNvSpPr/>
          <p:nvPr/>
        </p:nvSpPr>
        <p:spPr>
          <a:xfrm>
            <a:off x="676800" y="4330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Industry and geographic distribution</a:t>
            </a:r>
          </a:p>
        </p:txBody>
      </p:sp>
      <p:sp>
        <p:nvSpPr>
          <p:cNvPr id="24"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val="tx"/>
                    </a:ext>
                  </a:extLst>
                </a:hlinkClick>
              </a:rPr>
              <a:t>11</a:t>
            </a:r>
          </a:p>
        </p:txBody>
      </p:sp>
      <p:sp>
        <p:nvSpPr>
          <p:cNvPr id="25"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R&amp;D spending shares by region and industry 2018</a:t>
            </a:r>
          </a:p>
        </p:txBody>
      </p:sp>
      <p:sp>
        <p:nvSpPr>
          <p:cNvPr id="26"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val="tx"/>
                    </a:ext>
                  </a:extLst>
                </a:hlinkClick>
              </a:rPr>
              <a:t>12</a:t>
            </a:r>
          </a:p>
        </p:txBody>
      </p:sp>
      <p:sp>
        <p:nvSpPr>
          <p:cNvPr id="27"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Most innovative countries by GII score 2020</a:t>
            </a:r>
          </a:p>
        </p:txBody>
      </p:sp>
      <p:sp>
        <p:nvSpPr>
          <p:cNvPr id="28"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val="tx"/>
                    </a:ext>
                  </a:extLst>
                </a:hlinkClick>
              </a:rPr>
              <a:t>13</a:t>
            </a:r>
          </a:p>
        </p:txBody>
      </p:sp>
      <p:sp>
        <p:nvSpPr>
          <p:cNvPr id="29"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Research intensity by industry in OECD countries 2016</a:t>
            </a:r>
          </a:p>
        </p:txBody>
      </p:sp>
      <p:sp>
        <p:nvSpPr>
          <p:cNvPr id="30"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extLst>
                    <a:ext uri="{A12FA001-AC4F-418D-AE19-62706E023703}">
                      <ahyp:hlinkClr xmlns:ahyp="http://schemas.microsoft.com/office/drawing/2018/hyperlinkcolor" val="tx"/>
                    </a:ext>
                  </a:extLst>
                </a:hlinkClick>
              </a:rPr>
              <a:t>14</a:t>
            </a:r>
          </a:p>
        </p:txBody>
      </p:sp>
      <p:sp>
        <p:nvSpPr>
          <p:cNvPr id="31"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Exports of high R&amp;D intensive products by country 2005-2018</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Pharmaceuticals &amp; healthcare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511300" y="1882800"/>
            <a:ext cx="3073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R&amp;D spending in billion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as of May 2021</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Evaluate; </a:t>
            </a:r>
            <a:r>
              <a:rPr sz="800">
                <a:solidFill>
                  <a:srgbClr val="555555"/>
                </a:solidFill>
                <a:latin typeface="Open Sans"/>
                <a:hlinkClick r:id="rId6">
                  <a:extLst>
                    <a:ext uri="{A12FA001-AC4F-418D-AE19-62706E023703}">
                      <ahyp:hlinkClr xmlns:ahyp="http://schemas.microsoft.com/office/drawing/2018/hyperlinkcolor" val="tx"/>
                    </a:ext>
                  </a:extLst>
                </a:hlinkClick>
              </a:rPr>
              <a:t>ID 309469</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23</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Global top 10 pharmaceutical companies based on projected R&amp;D spending in 2026 (in billion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Global top pharmaceutical companies based on R&amp;D spending 2026</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Pharmaceuticals &amp; healthcare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12 large cap biopharma companies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PhRMA; Deloitte; </a:t>
            </a:r>
            <a:r>
              <a:rPr sz="800">
                <a:solidFill>
                  <a:srgbClr val="555555"/>
                </a:solidFill>
                <a:latin typeface="Open Sans"/>
                <a:hlinkClick r:id="rId6">
                  <a:extLst>
                    <a:ext uri="{A12FA001-AC4F-418D-AE19-62706E023703}">
                      <ahyp:hlinkClr xmlns:ahyp="http://schemas.microsoft.com/office/drawing/2018/hyperlinkcolor" val="tx"/>
                    </a:ext>
                  </a:extLst>
                </a:hlinkClick>
              </a:rPr>
              <a:t>ID 886479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Projected rate of return on biopharmaceutical research and development investments from 2010 to 2019</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Projected return on biopharma R&amp;D investments U.S. 2010-2019</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Pharmaceuticals &amp; healthcare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454150" y="1882800"/>
            <a:ext cx="3187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Percentage of prescription revenue</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as of June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Evaluate; </a:t>
            </a:r>
            <a:r>
              <a:rPr sz="800">
                <a:solidFill>
                  <a:srgbClr val="555555"/>
                </a:solidFill>
                <a:latin typeface="Open Sans"/>
                <a:hlinkClick r:id="rId6">
                  <a:extLst>
                    <a:ext uri="{A12FA001-AC4F-418D-AE19-62706E023703}">
                      <ahyp:hlinkClr xmlns:ahyp="http://schemas.microsoft.com/office/drawing/2018/hyperlinkcolor" val="tx"/>
                    </a:ext>
                  </a:extLst>
                </a:hlinkClick>
              </a:rPr>
              <a:t>ID 309471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25</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Top 10 pharmaceutical companies based on R&amp;D spending as revenue share in 2019 and 2026*</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R&amp;D spending share of top pharmaceutical companies 2019 and 2026</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Software, computing, communication &amp; electronics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67500" lnSpcReduction="20000"/>
          </a:bodyPr>
          <a:lstStyle/>
          <a:p>
            <a:pPr algn="l">
              <a:lnSpc>
                <a:spcPct val="100000"/>
              </a:lnSpc>
              <a:spcAft>
                <a:spcPct val="20000"/>
              </a:spcAft>
            </a:pPr>
            <a:r>
              <a:rPr sz="1400" b="1">
                <a:solidFill>
                  <a:srgbClr val="0A85E6"/>
                </a:solidFill>
                <a:latin typeface="Open Sans"/>
              </a:rPr>
              <a:t>RESEARCH AND DEVELOPMENT (R&amp;D) WORLDWIDE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Software, computing, communication &amp; electronics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United States; 2015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a:t>
            </a:r>
            <a:r>
              <a:rPr sz="800">
                <a:solidFill>
                  <a:srgbClr val="555555"/>
                </a:solidFill>
                <a:latin typeface="Open Sans"/>
                <a:hlinkClick r:id="rId6">
                  <a:extLst>
                    <a:ext uri="{A12FA001-AC4F-418D-AE19-62706E023703}">
                      <ahyp:hlinkClr xmlns:ahyp="http://schemas.microsoft.com/office/drawing/2018/hyperlinkcolor" val="tx"/>
                    </a:ext>
                  </a:extLst>
                </a:hlinkClick>
              </a:rPr>
              <a:t>ID 732308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Information and communication technology (ICT) research and development (R&amp;D) expenditure in the United States and worldwide, from 2015 to 2019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ICT research and development expenditure in U.S. and worldwide 2015-2019</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Software, computing, communication &amp; electronics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79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issuu ; </a:t>
            </a:r>
            <a:r>
              <a:rPr sz="800">
                <a:solidFill>
                  <a:srgbClr val="555555"/>
                </a:solidFill>
                <a:latin typeface="Open Sans"/>
                <a:hlinkClick r:id="rId6">
                  <a:extLst>
                    <a:ext uri="{A12FA001-AC4F-418D-AE19-62706E023703}">
                      <ahyp:hlinkClr xmlns:ahyp="http://schemas.microsoft.com/office/drawing/2018/hyperlinkcolor" val="tx"/>
                    </a:ext>
                  </a:extLst>
                </a:hlinkClick>
              </a:rPr>
              <a:t>ID 1102905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research and development (R&amp;D) spending on information and communications from 2017 to 2019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information and communications worldwide 2017-2019</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Software, computing, communication &amp; electronics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555750" y="1882800"/>
            <a:ext cx="2984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Expenditure in billion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80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Bloomberg; Capital IQ; Thomson Reuters; </a:t>
            </a:r>
            <a:r>
              <a:rPr sz="800">
                <a:solidFill>
                  <a:srgbClr val="555555"/>
                </a:solidFill>
                <a:latin typeface="Open Sans"/>
                <a:hlinkClick r:id="rId6">
                  <a:extLst>
                    <a:ext uri="{A12FA001-AC4F-418D-AE19-62706E023703}">
                      <ahyp:hlinkClr xmlns:ahyp="http://schemas.microsoft.com/office/drawing/2018/hyperlinkcolor" val="tx"/>
                    </a:ext>
                  </a:extLst>
                </a:hlinkClick>
              </a:rPr>
              <a:t>ID 1102851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29</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Ranking of the leading technology hardware &amp; equipment companies with the highest spending on research and development (R&amp;D) in 2018 (in billion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Technology hardware &amp; equipment companies with the highest spending on R&amp;D 2018</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Software, computing, communication &amp; electronics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2019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81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Joint Research Centre; </a:t>
            </a:r>
            <a:r>
              <a:rPr sz="800">
                <a:solidFill>
                  <a:srgbClr val="555555"/>
                </a:solidFill>
                <a:latin typeface="Open Sans"/>
                <a:hlinkClick r:id="rId6">
                  <a:extLst>
                    <a:ext uri="{A12FA001-AC4F-418D-AE19-62706E023703}">
                      <ahyp:hlinkClr xmlns:ahyp="http://schemas.microsoft.com/office/drawing/2018/hyperlinkcolor" val="tx"/>
                    </a:ext>
                  </a:extLst>
                </a:hlinkClick>
              </a:rPr>
              <a:t>ID 738664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R&amp;D spenders in software and computer services sector worldwide in 2019/20, by company (in million euros)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Top software and computer services R&amp;D investors worldwide 2020, by company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Software, computing, communication &amp; electronics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82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Omdia; </a:t>
            </a:r>
            <a:r>
              <a:rPr sz="800">
                <a:solidFill>
                  <a:srgbClr val="555555"/>
                </a:solidFill>
                <a:latin typeface="Open Sans"/>
                <a:hlinkClick r:id="rId6">
                  <a:extLst>
                    <a:ext uri="{A12FA001-AC4F-418D-AE19-62706E023703}">
                      <ahyp:hlinkClr xmlns:ahyp="http://schemas.microsoft.com/office/drawing/2018/hyperlinkcolor" val="tx"/>
                    </a:ext>
                  </a:extLst>
                </a:hlinkClick>
              </a:rPr>
              <a:t>ID 607716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Revenues from the artificial intelligence (AI) software market worldwide from 2018 to 2025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Artificial intelligence software market revenue worldwide 2018-2025</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Software, computing, communication &amp; electronics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663700" y="1882800"/>
            <a:ext cx="2768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Compound annual growth rate</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83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Apps Run The World; </a:t>
            </a:r>
            <a:r>
              <a:rPr sz="800">
                <a:solidFill>
                  <a:srgbClr val="555555"/>
                </a:solidFill>
                <a:latin typeface="Open Sans"/>
                <a:hlinkClick r:id="rId6">
                  <a:extLst>
                    <a:ext uri="{A12FA001-AC4F-418D-AE19-62706E023703}">
                      <ahyp:hlinkClr xmlns:ahyp="http://schemas.microsoft.com/office/drawing/2018/hyperlinkcolor" val="tx"/>
                    </a:ext>
                  </a:extLst>
                </a:hlinkClick>
              </a:rPr>
              <a:t>ID 475768</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32</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Forecast compound annual growth rate of the cloud applications market by segment from 2017 to 2022</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Cloud applications market CAGR 2017-2022, by segment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dirty="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15</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Exports of medium-high R&amp;D intensive products by country 2005-2018</a:t>
            </a:r>
          </a:p>
        </p:txBody>
      </p:sp>
      <p:sp>
        <p:nvSpPr>
          <p:cNvPr id="6" name="New shape"/>
          <p:cNvSpPr/>
          <p:nvPr/>
        </p:nvSpPr>
        <p:spPr>
          <a:xfrm>
            <a:off x="397400" y="2249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03</a:t>
            </a:r>
          </a:p>
        </p:txBody>
      </p:sp>
      <p:sp>
        <p:nvSpPr>
          <p:cNvPr id="7" name="New shape"/>
          <p:cNvSpPr/>
          <p:nvPr/>
        </p:nvSpPr>
        <p:spPr>
          <a:xfrm>
            <a:off x="676800" y="2249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Pharmaceuticals &amp; healthcare</a:t>
            </a:r>
          </a:p>
        </p:txBody>
      </p:sp>
      <p:sp>
        <p:nvSpPr>
          <p:cNvPr id="8" name="New shape"/>
          <p:cNvSpPr/>
          <p:nvPr/>
        </p:nvSpPr>
        <p:spPr>
          <a:xfrm>
            <a:off x="781200" y="265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val="tx"/>
                    </a:ext>
                  </a:extLst>
                </a:hlinkClick>
              </a:rPr>
              <a:t>17</a:t>
            </a:r>
          </a:p>
        </p:txBody>
      </p:sp>
      <p:sp>
        <p:nvSpPr>
          <p:cNvPr id="9" name="New shape"/>
          <p:cNvSpPr/>
          <p:nvPr/>
        </p:nvSpPr>
        <p:spPr>
          <a:xfrm>
            <a:off x="781200" y="265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Total global pharmaceutical R&amp;D spending 2012-2026</a:t>
            </a:r>
          </a:p>
        </p:txBody>
      </p:sp>
      <p:sp>
        <p:nvSpPr>
          <p:cNvPr id="10" name="New shape"/>
          <p:cNvSpPr/>
          <p:nvPr/>
        </p:nvSpPr>
        <p:spPr>
          <a:xfrm>
            <a:off x="781200" y="289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18</a:t>
            </a:r>
          </a:p>
        </p:txBody>
      </p:sp>
      <p:sp>
        <p:nvSpPr>
          <p:cNvPr id="11" name="New shape"/>
          <p:cNvSpPr/>
          <p:nvPr/>
        </p:nvSpPr>
        <p:spPr>
          <a:xfrm>
            <a:off x="781200" y="289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dirty="0">
                <a:solidFill>
                  <a:srgbClr val="0F283E"/>
                </a:solidFill>
                <a:latin typeface="Open Sans Light"/>
              </a:rPr>
              <a:t>Distribution of pharmaceutical R&amp;D companies by region 2021</a:t>
            </a:r>
          </a:p>
        </p:txBody>
      </p:sp>
      <p:sp>
        <p:nvSpPr>
          <p:cNvPr id="12"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19</a:t>
            </a:r>
          </a:p>
        </p:txBody>
      </p:sp>
      <p:sp>
        <p:nvSpPr>
          <p:cNvPr id="13"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Top 50 pharmaceutical companies - Rx sales and R&amp;D spending 2020</a:t>
            </a:r>
          </a:p>
        </p:txBody>
      </p:sp>
      <p:sp>
        <p:nvSpPr>
          <p:cNvPr id="14"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val="tx"/>
                    </a:ext>
                  </a:extLst>
                </a:hlinkClick>
              </a:rPr>
              <a:t>20</a:t>
            </a:r>
          </a:p>
        </p:txBody>
      </p:sp>
      <p:sp>
        <p:nvSpPr>
          <p:cNvPr id="15"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Top global biotech companies - R&amp;D expenditure 2020</a:t>
            </a:r>
          </a:p>
        </p:txBody>
      </p:sp>
      <p:sp>
        <p:nvSpPr>
          <p:cNvPr id="16"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val="tx"/>
                    </a:ext>
                  </a:extLst>
                </a:hlinkClick>
              </a:rPr>
              <a:t>21</a:t>
            </a:r>
          </a:p>
        </p:txBody>
      </p:sp>
      <p:sp>
        <p:nvSpPr>
          <p:cNvPr id="17"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dirty="0">
                <a:solidFill>
                  <a:srgbClr val="0F283E"/>
                </a:solidFill>
                <a:latin typeface="Open Sans Light"/>
              </a:rPr>
              <a:t>Distribution of total funding on R&amp;D for selected diseases 2014-2019</a:t>
            </a:r>
          </a:p>
        </p:txBody>
      </p:sp>
      <p:sp>
        <p:nvSpPr>
          <p:cNvPr id="18"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val="tx"/>
                    </a:ext>
                  </a:extLst>
                </a:hlinkClick>
              </a:rPr>
              <a:t>22</a:t>
            </a:r>
          </a:p>
        </p:txBody>
      </p:sp>
      <p:sp>
        <p:nvSpPr>
          <p:cNvPr id="19"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Allocation of R&amp;D investments in pharmaceutical industry by function 2019</a:t>
            </a:r>
          </a:p>
        </p:txBody>
      </p:sp>
      <p:sp>
        <p:nvSpPr>
          <p:cNvPr id="20"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val="tx"/>
                    </a:ext>
                  </a:extLst>
                </a:hlinkClick>
              </a:rPr>
              <a:t>23</a:t>
            </a:r>
          </a:p>
        </p:txBody>
      </p:sp>
      <p:sp>
        <p:nvSpPr>
          <p:cNvPr id="21"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Global top pharmaceutical companies based on R&amp;D spending 2026</a:t>
            </a:r>
          </a:p>
        </p:txBody>
      </p:sp>
      <p:sp>
        <p:nvSpPr>
          <p:cNvPr id="22"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val="tx"/>
                    </a:ext>
                  </a:extLst>
                </a:hlinkClick>
              </a:rPr>
              <a:t>24</a:t>
            </a:r>
          </a:p>
        </p:txBody>
      </p:sp>
      <p:sp>
        <p:nvSpPr>
          <p:cNvPr id="23"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Projected return on biopharma R&amp;D investments U.S. 2010-2019</a:t>
            </a:r>
          </a:p>
        </p:txBody>
      </p:sp>
      <p:sp>
        <p:nvSpPr>
          <p:cNvPr id="24" name="New shape"/>
          <p:cNvSpPr/>
          <p:nvPr/>
        </p:nvSpPr>
        <p:spPr>
          <a:xfrm>
            <a:off x="781200" y="457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val="tx"/>
                    </a:ext>
                  </a:extLst>
                </a:hlinkClick>
              </a:rPr>
              <a:t>25</a:t>
            </a:r>
          </a:p>
        </p:txBody>
      </p:sp>
      <p:sp>
        <p:nvSpPr>
          <p:cNvPr id="25" name="New shape"/>
          <p:cNvSpPr/>
          <p:nvPr/>
        </p:nvSpPr>
        <p:spPr>
          <a:xfrm>
            <a:off x="781200" y="457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R&amp;D spending share of top pharmaceutical companies 2019 and 2026</a:t>
            </a:r>
          </a:p>
        </p:txBody>
      </p:sp>
      <p:sp>
        <p:nvSpPr>
          <p:cNvPr id="26" name="New shape"/>
          <p:cNvSpPr/>
          <p:nvPr/>
        </p:nvSpPr>
        <p:spPr>
          <a:xfrm>
            <a:off x="397400" y="4937741"/>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04</a:t>
            </a:r>
          </a:p>
        </p:txBody>
      </p:sp>
      <p:sp>
        <p:nvSpPr>
          <p:cNvPr id="27" name="New shape"/>
          <p:cNvSpPr/>
          <p:nvPr/>
        </p:nvSpPr>
        <p:spPr>
          <a:xfrm>
            <a:off x="676800" y="4937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Software, computing, communication &amp; electronics</a:t>
            </a:r>
          </a:p>
        </p:txBody>
      </p:sp>
      <p:sp>
        <p:nvSpPr>
          <p:cNvPr id="28" name="New shape"/>
          <p:cNvSpPr/>
          <p:nvPr/>
        </p:nvSpPr>
        <p:spPr>
          <a:xfrm>
            <a:off x="781200" y="533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val="tx"/>
                    </a:ext>
                  </a:extLst>
                </a:hlinkClick>
              </a:rPr>
              <a:t>27</a:t>
            </a:r>
          </a:p>
        </p:txBody>
      </p:sp>
      <p:sp>
        <p:nvSpPr>
          <p:cNvPr id="29" name="New shape"/>
          <p:cNvSpPr/>
          <p:nvPr/>
        </p:nvSpPr>
        <p:spPr>
          <a:xfrm>
            <a:off x="781200" y="533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ICT research and development expenditure in U.S. and worldwide 2015-2019</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Automotive, Aerospace &amp; Defense</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67500" lnSpcReduction="20000"/>
          </a:bodyPr>
          <a:lstStyle/>
          <a:p>
            <a:pPr algn="l">
              <a:lnSpc>
                <a:spcPct val="100000"/>
              </a:lnSpc>
              <a:spcAft>
                <a:spcPct val="20000"/>
              </a:spcAft>
            </a:pPr>
            <a:r>
              <a:rPr sz="1400" b="1">
                <a:solidFill>
                  <a:srgbClr val="0A85E6"/>
                </a:solidFill>
                <a:latin typeface="Open Sans"/>
              </a:rPr>
              <a:t>RESEARCH AND DEVELOPMENT (R&amp;D) WORLDWIDE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Automotive, Aerospace &amp; Defense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84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issuu ; </a:t>
            </a:r>
            <a:r>
              <a:rPr sz="800">
                <a:solidFill>
                  <a:srgbClr val="555555"/>
                </a:solidFill>
                <a:latin typeface="Open Sans"/>
                <a:hlinkClick r:id="rId6">
                  <a:extLst>
                    <a:ext uri="{A12FA001-AC4F-418D-AE19-62706E023703}">
                      <ahyp:hlinkClr xmlns:ahyp="http://schemas.microsoft.com/office/drawing/2018/hyperlinkcolor" val="tx"/>
                    </a:ext>
                  </a:extLst>
                </a:hlinkClick>
              </a:rPr>
              <a:t>ID 1102932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Total global research and development (R&amp;D) spending on automotive from 2017 to 2019</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automotive worldwide 2017-2019</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Automotive, Aerospace &amp; Defense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85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issuu ; </a:t>
            </a:r>
            <a:r>
              <a:rPr sz="800">
                <a:solidFill>
                  <a:srgbClr val="555555"/>
                </a:solidFill>
                <a:latin typeface="Open Sans"/>
                <a:hlinkClick r:id="rId6">
                  <a:extLst>
                    <a:ext uri="{A12FA001-AC4F-418D-AE19-62706E023703}">
                      <ahyp:hlinkClr xmlns:ahyp="http://schemas.microsoft.com/office/drawing/2018/hyperlinkcolor" val="tx"/>
                    </a:ext>
                  </a:extLst>
                </a:hlinkClick>
              </a:rPr>
              <a:t>ID 1102929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research and development (R&amp;D) spending on aerospace and defense from 2017 to 2019</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aerospace and defense worldwide 2017-2019</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Automotive, Aerospace &amp; Defense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651000" y="1882800"/>
            <a:ext cx="2794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Spending in billion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FY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86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Statista; Various sources; </a:t>
            </a:r>
            <a:r>
              <a:rPr sz="800">
                <a:solidFill>
                  <a:srgbClr val="555555"/>
                </a:solidFill>
                <a:latin typeface="Open Sans"/>
                <a:hlinkClick r:id="rId6">
                  <a:extLst>
                    <a:ext uri="{A12FA001-AC4F-418D-AE19-62706E023703}">
                      <ahyp:hlinkClr xmlns:ahyp="http://schemas.microsoft.com/office/drawing/2018/hyperlinkcolor" val="tx"/>
                    </a:ext>
                  </a:extLst>
                </a:hlinkClick>
              </a:rPr>
              <a:t>ID 566060</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36</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automotive firms by research and development spending worldwide in FY 2020 (in billion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Global R&amp;D spending: key companies in the automotive sector 2020</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Automotive, Aerospace &amp; Defense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87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issuu ; </a:t>
            </a:r>
            <a:r>
              <a:rPr sz="800">
                <a:solidFill>
                  <a:srgbClr val="555555"/>
                </a:solidFill>
                <a:latin typeface="Open Sans"/>
                <a:hlinkClick r:id="rId6">
                  <a:extLst>
                    <a:ext uri="{A12FA001-AC4F-418D-AE19-62706E023703}">
                      <ahyp:hlinkClr xmlns:ahyp="http://schemas.microsoft.com/office/drawing/2018/hyperlinkcolor" val="tx"/>
                    </a:ext>
                  </a:extLst>
                </a:hlinkClick>
              </a:rPr>
              <a:t>ID 1102967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Aerospace and defense companies with the highest spending on research and development (R&amp;D) in 2019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Aerospace and defense companies with the highest spending on R&amp;D 2019</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Automotive, Aerospace &amp; Defense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xmlns:mc="http://schemas.openxmlformats.org/markup-compatibility/2006">
              <mc:Choice xmlns:v="urn:schemas-microsoft-com:vml" Requires="v">
                <p:oleObj r:id="rId6" imgW="2148480" imgH="613851" progId=".xls">
                  <p:embed/>
                </p:oleObj>
              </mc:Choice>
              <mc:Fallback>
                <p:oleObj r:id="rId6" imgW="2148480" imgH="613851" progId=".xls">
                  <p:embed/>
                  <p:pic>
                    <p:nvPicPr>
                      <p:cNvPr id="5" name="OleObject"/>
                      <p:cNvPicPr/>
                      <p:nvPr/>
                    </p:nvPicPr>
                    <p:blipFill>
                      <a:blip r:embed="rId7"/>
                      <a:srcRect t="100000" b="-100000"/>
                      <a:tile tx="0" ty="0" sx="100000" sy="100000" flip="none" algn="tl"/>
                    </p:blipFill>
                    <p:spPr>
                      <a:xfrm>
                        <a:off x="9270719" y="5372948"/>
                        <a:ext cx="2148480" cy="613851"/>
                      </a:xfrm>
                      <a:prstGeom prst="rect">
                        <a:avLst/>
                      </a:prstGeom>
                      <a:blipFill>
                        <a:blip r:embed="rId8"/>
                        <a:stretch>
                          <a:fillRect/>
                        </a:stretch>
                      </a:blipFill>
                      <a:ln>
                        <a:noFill/>
                      </a:ln>
                    </p:spPr>
                  </p:pic>
                </p:oleObj>
              </mc:Fallback>
            </mc:AlternateContent>
          </a:graphicData>
        </a:graphic>
      </p:graphicFrame>
      <p:sp>
        <p:nvSpPr>
          <p:cNvPr id="6" name="New shape"/>
          <p:cNvSpPr/>
          <p:nvPr/>
        </p:nvSpPr>
        <p:spPr>
          <a:xfrm>
            <a:off x="5387600" y="1882800"/>
            <a:ext cx="1320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R&amp;D intensity</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FY 2020/21</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88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Statista; Various sources; </a:t>
            </a:r>
            <a:r>
              <a:rPr sz="800">
                <a:solidFill>
                  <a:srgbClr val="555555"/>
                </a:solidFill>
                <a:latin typeface="Open Sans"/>
                <a:hlinkClick r:id="rId10">
                  <a:extLst>
                    <a:ext uri="{A12FA001-AC4F-418D-AE19-62706E023703}">
                      <ahyp:hlinkClr xmlns:ahyp="http://schemas.microsoft.com/office/drawing/2018/hyperlinkcolor" val="tx"/>
                    </a:ext>
                  </a:extLst>
                </a:hlinkClick>
              </a:rPr>
              <a:t>ID 574012</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38</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Selected automakers' R&amp;D intensity worldwide in FY 2020</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R&amp;D intensity of selected automakers worldwide 2020</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Automotive, Aerospace &amp; Defense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89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Statista; Research and Markets; GlobeNewswire; </a:t>
            </a:r>
            <a:r>
              <a:rPr sz="800">
                <a:solidFill>
                  <a:srgbClr val="555555"/>
                </a:solidFill>
                <a:latin typeface="Open Sans"/>
                <a:hlinkClick r:id="rId6">
                  <a:extLst>
                    <a:ext uri="{A12FA001-AC4F-418D-AE19-62706E023703}">
                      <ahyp:hlinkClr xmlns:ahyp="http://schemas.microsoft.com/office/drawing/2018/hyperlinkcolor" val="tx"/>
                    </a:ext>
                  </a:extLst>
                </a:hlinkClick>
              </a:rPr>
              <a:t>ID 428692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Projected size of the global autonomous car market from 2019 to 2023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Size of the global autonomous car market 2019-2023</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Automotive, Aerospace &amp; Defense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708150" y="1882800"/>
            <a:ext cx="2679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Funding in billion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90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AlixPartners; </a:t>
            </a:r>
            <a:r>
              <a:rPr sz="800">
                <a:solidFill>
                  <a:srgbClr val="555555"/>
                </a:solidFill>
                <a:latin typeface="Open Sans"/>
                <a:hlinkClick r:id="rId6">
                  <a:extLst>
                    <a:ext uri="{A12FA001-AC4F-418D-AE19-62706E023703}">
                      <ahyp:hlinkClr xmlns:ahyp="http://schemas.microsoft.com/office/drawing/2018/hyperlinkcolor" val="tx"/>
                    </a:ext>
                  </a:extLst>
                </a:hlinkClick>
              </a:rPr>
              <a:t>ID 970977</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40</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Projected research and development funding efforts towards electric vehicles in 2023, by investor type (in billion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Electric vehicles: auto industry R&amp;D funding by investor type 2023</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Automotive, Aerospace &amp; Defense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91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Apps Run The World; Statista; </a:t>
            </a:r>
            <a:r>
              <a:rPr sz="800">
                <a:solidFill>
                  <a:srgbClr val="555555"/>
                </a:solidFill>
                <a:latin typeface="Open Sans"/>
                <a:hlinkClick r:id="rId6">
                  <a:extLst>
                    <a:ext uri="{A12FA001-AC4F-418D-AE19-62706E023703}">
                      <ahyp:hlinkClr xmlns:ahyp="http://schemas.microsoft.com/office/drawing/2018/hyperlinkcolor" val="tx"/>
                    </a:ext>
                  </a:extLst>
                </a:hlinkClick>
              </a:rPr>
              <a:t>ID 590055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Size of the automotive software market worldwide from 2018 to 2024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Automotive software market size 2018-2024</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Automotive, Aerospace &amp; Defense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358900" y="1882800"/>
            <a:ext cx="3378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Expenditure in billion PPP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92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OECD; CRS; </a:t>
            </a:r>
            <a:r>
              <a:rPr sz="800">
                <a:solidFill>
                  <a:srgbClr val="555555"/>
                </a:solidFill>
                <a:latin typeface="Open Sans"/>
                <a:hlinkClick r:id="rId6">
                  <a:extLst>
                    <a:ext uri="{A12FA001-AC4F-418D-AE19-62706E023703}">
                      <ahyp:hlinkClr xmlns:ahyp="http://schemas.microsoft.com/office/drawing/2018/hyperlinkcolor" val="tx"/>
                    </a:ext>
                  </a:extLst>
                </a:hlinkClick>
              </a:rPr>
              <a:t>ID 1102845</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42</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government spending on defense research and development (R&amp;D) among OECD members in 2017, by country (in billion PPP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OECD Countries with the highest government R&amp;D spending on defense 2017</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28</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Total R&amp;D spending on information and communications worldwide 2017-2019</a:t>
            </a:r>
          </a:p>
        </p:txBody>
      </p:sp>
      <p:sp>
        <p:nvSpPr>
          <p:cNvPr id="6"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val="tx"/>
                    </a:ext>
                  </a:extLst>
                </a:hlinkClick>
              </a:rPr>
              <a:t>29</a:t>
            </a:r>
          </a:p>
        </p:txBody>
      </p:sp>
      <p:sp>
        <p:nvSpPr>
          <p:cNvPr id="7"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Technology hardware &amp; equipment companies with the highest spending on R&amp;D 2018</a:t>
            </a:r>
          </a:p>
        </p:txBody>
      </p:sp>
      <p:sp>
        <p:nvSpPr>
          <p:cNvPr id="8"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30</a:t>
            </a:r>
          </a:p>
        </p:txBody>
      </p:sp>
      <p:sp>
        <p:nvSpPr>
          <p:cNvPr id="9"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Top software and computer services R&amp;D investors worldwide 2020, by company</a:t>
            </a:r>
          </a:p>
        </p:txBody>
      </p:sp>
      <p:sp>
        <p:nvSpPr>
          <p:cNvPr id="10"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31</a:t>
            </a:r>
          </a:p>
        </p:txBody>
      </p:sp>
      <p:sp>
        <p:nvSpPr>
          <p:cNvPr id="11"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Artificial intelligence software market revenue worldwide 2018-2025</a:t>
            </a:r>
          </a:p>
        </p:txBody>
      </p:sp>
      <p:sp>
        <p:nvSpPr>
          <p:cNvPr id="12"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val="tx"/>
                    </a:ext>
                  </a:extLst>
                </a:hlinkClick>
              </a:rPr>
              <a:t>32</a:t>
            </a:r>
          </a:p>
        </p:txBody>
      </p:sp>
      <p:sp>
        <p:nvSpPr>
          <p:cNvPr id="13"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Cloud applications market CAGR 2017-2022, by segment</a:t>
            </a:r>
          </a:p>
        </p:txBody>
      </p:sp>
      <p:sp>
        <p:nvSpPr>
          <p:cNvPr id="14" name="New shape"/>
          <p:cNvSpPr/>
          <p:nvPr/>
        </p:nvSpPr>
        <p:spPr>
          <a:xfrm>
            <a:off x="397400" y="3209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05</a:t>
            </a:r>
          </a:p>
        </p:txBody>
      </p:sp>
      <p:sp>
        <p:nvSpPr>
          <p:cNvPr id="15" name="New shape"/>
          <p:cNvSpPr/>
          <p:nvPr/>
        </p:nvSpPr>
        <p:spPr>
          <a:xfrm>
            <a:off x="676800" y="3209801"/>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Automotive, Aerospace &amp; Defense</a:t>
            </a:r>
          </a:p>
        </p:txBody>
      </p:sp>
      <p:sp>
        <p:nvSpPr>
          <p:cNvPr id="16"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val="tx"/>
                    </a:ext>
                  </a:extLst>
                </a:hlinkClick>
              </a:rPr>
              <a:t>34</a:t>
            </a:r>
          </a:p>
        </p:txBody>
      </p:sp>
      <p:sp>
        <p:nvSpPr>
          <p:cNvPr id="17"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Total R&amp;D spending on automotive worldwide 2017-2019</a:t>
            </a:r>
          </a:p>
        </p:txBody>
      </p:sp>
      <p:sp>
        <p:nvSpPr>
          <p:cNvPr id="18"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val="tx"/>
                    </a:ext>
                  </a:extLst>
                </a:hlinkClick>
              </a:rPr>
              <a:t>35</a:t>
            </a:r>
          </a:p>
        </p:txBody>
      </p:sp>
      <p:sp>
        <p:nvSpPr>
          <p:cNvPr id="19"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Total R&amp;D spending on aerospace and defense worldwide 2017-2019</a:t>
            </a:r>
          </a:p>
        </p:txBody>
      </p:sp>
      <p:sp>
        <p:nvSpPr>
          <p:cNvPr id="20"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val="tx"/>
                    </a:ext>
                  </a:extLst>
                </a:hlinkClick>
              </a:rPr>
              <a:t>36</a:t>
            </a:r>
          </a:p>
        </p:txBody>
      </p:sp>
      <p:sp>
        <p:nvSpPr>
          <p:cNvPr id="21"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Global R&amp;D spending: key companies in the automotive sector 2020</a:t>
            </a:r>
          </a:p>
        </p:txBody>
      </p:sp>
      <p:sp>
        <p:nvSpPr>
          <p:cNvPr id="22"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val="tx"/>
                    </a:ext>
                  </a:extLst>
                </a:hlinkClick>
              </a:rPr>
              <a:t>37</a:t>
            </a:r>
          </a:p>
        </p:txBody>
      </p:sp>
      <p:sp>
        <p:nvSpPr>
          <p:cNvPr id="23"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Aerospace and defense companies with the highest spending on R&amp;D 2019</a:t>
            </a:r>
          </a:p>
        </p:txBody>
      </p:sp>
      <p:sp>
        <p:nvSpPr>
          <p:cNvPr id="24" name="New shape"/>
          <p:cNvSpPr/>
          <p:nvPr/>
        </p:nvSpPr>
        <p:spPr>
          <a:xfrm>
            <a:off x="781200" y="457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val="tx"/>
                    </a:ext>
                  </a:extLst>
                </a:hlinkClick>
              </a:rPr>
              <a:t>38</a:t>
            </a:r>
          </a:p>
        </p:txBody>
      </p:sp>
      <p:sp>
        <p:nvSpPr>
          <p:cNvPr id="25" name="New shape"/>
          <p:cNvSpPr/>
          <p:nvPr/>
        </p:nvSpPr>
        <p:spPr>
          <a:xfrm>
            <a:off x="781200" y="457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R&amp;D intensity of selected automakers worldwide 2020</a:t>
            </a:r>
          </a:p>
        </p:txBody>
      </p:sp>
      <p:sp>
        <p:nvSpPr>
          <p:cNvPr id="26" name="New shape"/>
          <p:cNvSpPr/>
          <p:nvPr/>
        </p:nvSpPr>
        <p:spPr>
          <a:xfrm>
            <a:off x="781200" y="481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val="tx"/>
                    </a:ext>
                  </a:extLst>
                </a:hlinkClick>
              </a:rPr>
              <a:t>39</a:t>
            </a:r>
          </a:p>
        </p:txBody>
      </p:sp>
      <p:sp>
        <p:nvSpPr>
          <p:cNvPr id="27" name="New shape"/>
          <p:cNvSpPr/>
          <p:nvPr/>
        </p:nvSpPr>
        <p:spPr>
          <a:xfrm>
            <a:off x="781200" y="481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Size of the global autonomous car market 2019-2023</a:t>
            </a:r>
          </a:p>
        </p:txBody>
      </p:sp>
      <p:sp>
        <p:nvSpPr>
          <p:cNvPr id="28" name="New shape"/>
          <p:cNvSpPr/>
          <p:nvPr/>
        </p:nvSpPr>
        <p:spPr>
          <a:xfrm>
            <a:off x="781200" y="50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extLst>
                    <a:ext uri="{A12FA001-AC4F-418D-AE19-62706E023703}">
                      <ahyp:hlinkClr xmlns:ahyp="http://schemas.microsoft.com/office/drawing/2018/hyperlinkcolor" val="tx"/>
                    </a:ext>
                  </a:extLst>
                </a:hlinkClick>
              </a:rPr>
              <a:t>40</a:t>
            </a:r>
          </a:p>
        </p:txBody>
      </p:sp>
      <p:sp>
        <p:nvSpPr>
          <p:cNvPr id="29" name="New shape"/>
          <p:cNvSpPr/>
          <p:nvPr/>
        </p:nvSpPr>
        <p:spPr>
          <a:xfrm>
            <a:off x="781200" y="50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Electric vehicles: auto industry R&amp;D funding by investor type 2023</a:t>
            </a:r>
          </a:p>
        </p:txBody>
      </p:sp>
      <p:sp>
        <p:nvSpPr>
          <p:cNvPr id="30" name="New shape"/>
          <p:cNvSpPr/>
          <p:nvPr/>
        </p:nvSpPr>
        <p:spPr>
          <a:xfrm>
            <a:off x="781200" y="52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5" action="ppaction://hlinksldjump">
                  <a:extLst>
                    <a:ext uri="{A12FA001-AC4F-418D-AE19-62706E023703}">
                      <ahyp:hlinkClr xmlns:ahyp="http://schemas.microsoft.com/office/drawing/2018/hyperlinkcolor" val="tx"/>
                    </a:ext>
                  </a:extLst>
                </a:hlinkClick>
              </a:rPr>
              <a:t>41</a:t>
            </a:r>
          </a:p>
        </p:txBody>
      </p:sp>
      <p:sp>
        <p:nvSpPr>
          <p:cNvPr id="31" name="New shape"/>
          <p:cNvSpPr/>
          <p:nvPr/>
        </p:nvSpPr>
        <p:spPr>
          <a:xfrm>
            <a:off x="781200" y="52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Automotive software market size 2018-2024</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Chemicals, Energy &amp; Industrial Manufacturing</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67500" lnSpcReduction="20000"/>
          </a:bodyPr>
          <a:lstStyle/>
          <a:p>
            <a:pPr algn="l">
              <a:lnSpc>
                <a:spcPct val="100000"/>
              </a:lnSpc>
              <a:spcAft>
                <a:spcPct val="20000"/>
              </a:spcAft>
            </a:pPr>
            <a:r>
              <a:rPr sz="1400" b="1">
                <a:solidFill>
                  <a:srgbClr val="0A85E6"/>
                </a:solidFill>
                <a:latin typeface="Open Sans"/>
              </a:rPr>
              <a:t>RESEARCH AND DEVELOPMENT (R&amp;D) WORLDWIDE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Chemicals, Energy &amp; Industrial Manufacturing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93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issuu ; </a:t>
            </a:r>
            <a:r>
              <a:rPr sz="800">
                <a:solidFill>
                  <a:srgbClr val="555555"/>
                </a:solidFill>
                <a:latin typeface="Open Sans"/>
                <a:hlinkClick r:id="rId6">
                  <a:extLst>
                    <a:ext uri="{A12FA001-AC4F-418D-AE19-62706E023703}">
                      <ahyp:hlinkClr xmlns:ahyp="http://schemas.microsoft.com/office/drawing/2018/hyperlinkcolor" val="tx"/>
                    </a:ext>
                  </a:extLst>
                </a:hlinkClick>
              </a:rPr>
              <a:t>ID 1102942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research and development (R&amp;D) spending on advanced materials and chemicals from 2017 to 2019</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advanced materials and chemicals worldwide 2017-2019</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Chemicals, Energy &amp; Industrial Manufacturing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94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issuu ; </a:t>
            </a:r>
            <a:r>
              <a:rPr sz="800">
                <a:solidFill>
                  <a:srgbClr val="555555"/>
                </a:solidFill>
                <a:latin typeface="Open Sans"/>
                <a:hlinkClick r:id="rId6">
                  <a:extLst>
                    <a:ext uri="{A12FA001-AC4F-418D-AE19-62706E023703}">
                      <ahyp:hlinkClr xmlns:ahyp="http://schemas.microsoft.com/office/drawing/2018/hyperlinkcolor" val="tx"/>
                    </a:ext>
                  </a:extLst>
                </a:hlinkClick>
              </a:rPr>
              <a:t>ID 1102949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research and development (R&amp;D) spending on energy from 2017 to 2019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energy worldwide 2017-2019</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Chemicals, Energy &amp; Industrial Manufacturing</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492250" y="1882800"/>
            <a:ext cx="3111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Expenditure (in billion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95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Bloomberg; Capital IQ; Thomson Reuters; </a:t>
            </a:r>
            <a:r>
              <a:rPr sz="800">
                <a:solidFill>
                  <a:srgbClr val="555555"/>
                </a:solidFill>
                <a:latin typeface="Open Sans"/>
                <a:hlinkClick r:id="rId6">
                  <a:extLst>
                    <a:ext uri="{A12FA001-AC4F-418D-AE19-62706E023703}">
                      <ahyp:hlinkClr xmlns:ahyp="http://schemas.microsoft.com/office/drawing/2018/hyperlinkcolor" val="tx"/>
                    </a:ext>
                  </a:extLst>
                </a:hlinkClick>
              </a:rPr>
              <a:t>ID 1102877</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46</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Ranking of the leading energy and chemicals companies with the highest spending on research and development (R&amp;D) in 2018 (in billion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Energy and chemicals companies with the highest spending on R&amp;D 2018</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Chemicals, Energy &amp; Industrial Manufacturing</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555750" y="1882800"/>
            <a:ext cx="2984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Expenditure in billion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96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Bloomberg; Capital IQ; Thomson Reuters; </a:t>
            </a:r>
            <a:r>
              <a:rPr sz="800">
                <a:solidFill>
                  <a:srgbClr val="555555"/>
                </a:solidFill>
                <a:latin typeface="Open Sans"/>
                <a:hlinkClick r:id="rId6">
                  <a:extLst>
                    <a:ext uri="{A12FA001-AC4F-418D-AE19-62706E023703}">
                      <ahyp:hlinkClr xmlns:ahyp="http://schemas.microsoft.com/office/drawing/2018/hyperlinkcolor" val="tx"/>
                    </a:ext>
                  </a:extLst>
                </a:hlinkClick>
              </a:rPr>
              <a:t>ID 1102865</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47</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Ranking of the leading capital goods companies with the highest spending on research and development (R&amp;D) in 2018 (in billion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Capital goods companies with the highest spending on R&amp;D 2018</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Chemicals, Energy &amp; Industrial Manufacturing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2019; includes corporate and government investments.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97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BloombergNEF; FS-UNEP Collaborating Centre; UNEP; </a:t>
            </a:r>
            <a:r>
              <a:rPr sz="800">
                <a:solidFill>
                  <a:srgbClr val="555555"/>
                </a:solidFill>
                <a:latin typeface="Open Sans"/>
                <a:hlinkClick r:id="rId6">
                  <a:extLst>
                    <a:ext uri="{A12FA001-AC4F-418D-AE19-62706E023703}">
                      <ahyp:hlinkClr xmlns:ahyp="http://schemas.microsoft.com/office/drawing/2018/hyperlinkcolor" val="tx"/>
                    </a:ext>
                  </a:extLst>
                </a:hlinkClick>
              </a:rPr>
              <a:t>ID 519522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Research and development investment in renewable energy worldwide in 2019, by sector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Global R&amp;D investment in clean energy 2019, by sector</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Chemicals, Energy &amp; Industrial Manufacturing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98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Computer Economics; </a:t>
            </a:r>
            <a:r>
              <a:rPr sz="800">
                <a:solidFill>
                  <a:srgbClr val="555555"/>
                </a:solidFill>
                <a:latin typeface="Open Sans"/>
                <a:hlinkClick r:id="rId6">
                  <a:extLst>
                    <a:ext uri="{A12FA001-AC4F-418D-AE19-62706E023703}">
                      <ahyp:hlinkClr xmlns:ahyp="http://schemas.microsoft.com/office/drawing/2018/hyperlinkcolor" val="tx"/>
                    </a:ext>
                  </a:extLst>
                </a:hlinkClick>
              </a:rPr>
              <a:t>ID 1017027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Robotic process automation (RPA) adoption and investment rates worldwide in 2019, by organization size</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RPA adoption and investment rates worldwide 2019, by organization size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Outlook</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67500" lnSpcReduction="20000"/>
          </a:bodyPr>
          <a:lstStyle/>
          <a:p>
            <a:pPr algn="l">
              <a:lnSpc>
                <a:spcPct val="100000"/>
              </a:lnSpc>
              <a:spcAft>
                <a:spcPct val="20000"/>
              </a:spcAft>
            </a:pPr>
            <a:r>
              <a:rPr sz="1400" b="1">
                <a:solidFill>
                  <a:srgbClr val="0A85E6"/>
                </a:solidFill>
                <a:latin typeface="Open Sans"/>
              </a:rPr>
              <a:t>RESEARCH AND DEVELOPMENT (R&amp;D) WORLDWIDE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Outlook</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OleObject"/>
          <p:cNvGraphicFramePr>
            <a:graphicFrameLocks noChangeAspect="1"/>
          </p:cNvGraphicFramePr>
          <p:nvPr/>
        </p:nvGraphicFramePr>
        <p:xfrm>
          <a:off x="9270719" y="5372948"/>
          <a:ext cx="2148480" cy="613851"/>
        </p:xfrm>
        <a:graphic>
          <a:graphicData uri="http://schemas.openxmlformats.org/presentationml/2006/ole">
            <mc:AlternateContent xmlns:mc="http://schemas.openxmlformats.org/markup-compatibility/2006">
              <mc:Choice xmlns:v="urn:schemas-microsoft-com:vml" Requires="v">
                <p:oleObj r:id="rId6" imgW="2148480" imgH="613851" progId=".xls">
                  <p:embed/>
                </p:oleObj>
              </mc:Choice>
              <mc:Fallback>
                <p:oleObj r:id="rId6" imgW="2148480" imgH="613851" progId=".xls">
                  <p:embed/>
                  <p:pic>
                    <p:nvPicPr>
                      <p:cNvPr id="5" name="OleObject"/>
                      <p:cNvPicPr/>
                      <p:nvPr/>
                    </p:nvPicPr>
                    <p:blipFill>
                      <a:blip r:embed="rId7"/>
                      <a:srcRect t="100000" b="-100000"/>
                      <a:tile tx="0" ty="0" sx="100000" sy="100000" flip="none" algn="tl"/>
                    </p:blipFill>
                    <p:spPr>
                      <a:xfrm>
                        <a:off x="9270719" y="5372948"/>
                        <a:ext cx="2148480" cy="613851"/>
                      </a:xfrm>
                      <a:prstGeom prst="rect">
                        <a:avLst/>
                      </a:prstGeom>
                      <a:blipFill>
                        <a:blip r:embed="rId8"/>
                        <a:stretch>
                          <a:fillRect/>
                        </a:stretch>
                      </a:blipFill>
                      <a:ln>
                        <a:noFill/>
                      </a:ln>
                    </p:spPr>
                  </p:pic>
                </p:oleObj>
              </mc:Fallback>
            </mc:AlternateContent>
          </a:graphicData>
        </a:graphic>
      </p:graphicFrame>
      <p:sp>
        <p:nvSpPr>
          <p:cNvPr id="6" name="New shape"/>
          <p:cNvSpPr/>
          <p:nvPr/>
        </p:nvSpPr>
        <p:spPr>
          <a:xfrm>
            <a:off x="5000250" y="1882800"/>
            <a:ext cx="2095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Share of respondents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June to September, 2018; R&amp;D Magazine readers and members of global R&amp;D community</a:t>
            </a:r>
          </a:p>
          <a:p>
            <a:pPr algn="l"/>
            <a:r>
              <a:rPr sz="800">
                <a:solidFill>
                  <a:srgbClr val="555555"/>
                </a:solidFill>
                <a:latin typeface="Open Sans"/>
              </a:rPr>
              <a:t>Further information regarding this statistic can be found on </a:t>
            </a:r>
            <a:r>
              <a:rPr sz="800">
                <a:solidFill>
                  <a:srgbClr val="555555"/>
                </a:solidFill>
                <a:latin typeface="Open Sans"/>
                <a:hlinkClick r:id="rId9" action="ppaction://hlinksldjump">
                  <a:extLst>
                    <a:ext uri="{A12FA001-AC4F-418D-AE19-62706E023703}">
                      <ahyp:hlinkClr xmlns:ahyp="http://schemas.microsoft.com/office/drawing/2018/hyperlinkcolor" val="tx"/>
                    </a:ext>
                  </a:extLst>
                </a:hlinkClick>
              </a:rPr>
              <a:t>page 99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a:t>
            </a:r>
            <a:r>
              <a:rPr sz="800">
                <a:solidFill>
                  <a:srgbClr val="555555"/>
                </a:solidFill>
                <a:latin typeface="Open Sans"/>
                <a:hlinkClick r:id="rId10">
                  <a:extLst>
                    <a:ext uri="{A12FA001-AC4F-418D-AE19-62706E023703}">
                      <ahyp:hlinkClr xmlns:ahyp="http://schemas.microsoft.com/office/drawing/2018/hyperlinkcolor" val="tx"/>
                    </a:ext>
                  </a:extLst>
                </a:hlinkClick>
              </a:rPr>
              <a:t>ID 732288</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51</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Ranking of technologies by expected importance worldwide in 2021, as of 2018</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Technologies ranked by importance in 2021, as of 2018</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Outlook</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June to September 2018; R&amp;D Magazine readers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100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issuu ; </a:t>
            </a:r>
            <a:r>
              <a:rPr sz="800">
                <a:solidFill>
                  <a:srgbClr val="555555"/>
                </a:solidFill>
                <a:latin typeface="Open Sans"/>
                <a:hlinkClick r:id="rId6">
                  <a:extLst>
                    <a:ext uri="{A12FA001-AC4F-418D-AE19-62706E023703}">
                      <ahyp:hlinkClr xmlns:ahyp="http://schemas.microsoft.com/office/drawing/2018/hyperlinkcolor" val="tx"/>
                    </a:ext>
                  </a:extLst>
                </a:hlinkClick>
              </a:rPr>
              <a:t>ID 1103654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Do stock market changes affect R&amp;D?</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Impact of stock market changes on R&amp;D spending worldwide 2018</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val="tx"/>
                    </a:ext>
                  </a:extLst>
                </a:hlinkClick>
              </a:rPr>
              <a:t>42</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OECD Countries with the highest government R&amp;D spending on defense 2017</a:t>
            </a:r>
          </a:p>
        </p:txBody>
      </p:sp>
      <p:sp>
        <p:nvSpPr>
          <p:cNvPr id="6" name="New shape"/>
          <p:cNvSpPr/>
          <p:nvPr/>
        </p:nvSpPr>
        <p:spPr>
          <a:xfrm>
            <a:off x="397400" y="2249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06</a:t>
            </a:r>
          </a:p>
        </p:txBody>
      </p:sp>
      <p:sp>
        <p:nvSpPr>
          <p:cNvPr id="7" name="New shape"/>
          <p:cNvSpPr/>
          <p:nvPr/>
        </p:nvSpPr>
        <p:spPr>
          <a:xfrm>
            <a:off x="676800" y="2249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Chemicals, Energy &amp; Industrial Manufacturing</a:t>
            </a:r>
          </a:p>
        </p:txBody>
      </p:sp>
      <p:sp>
        <p:nvSpPr>
          <p:cNvPr id="8" name="New shape"/>
          <p:cNvSpPr/>
          <p:nvPr/>
        </p:nvSpPr>
        <p:spPr>
          <a:xfrm>
            <a:off x="781200" y="265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val="tx"/>
                    </a:ext>
                  </a:extLst>
                </a:hlinkClick>
              </a:rPr>
              <a:t>44</a:t>
            </a:r>
          </a:p>
        </p:txBody>
      </p:sp>
      <p:sp>
        <p:nvSpPr>
          <p:cNvPr id="9" name="New shape"/>
          <p:cNvSpPr/>
          <p:nvPr/>
        </p:nvSpPr>
        <p:spPr>
          <a:xfrm>
            <a:off x="781200" y="265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Total R&amp;D spending on advanced materials and chemicals worldwide 2017-2019</a:t>
            </a:r>
          </a:p>
        </p:txBody>
      </p:sp>
      <p:sp>
        <p:nvSpPr>
          <p:cNvPr id="10" name="New shape"/>
          <p:cNvSpPr/>
          <p:nvPr/>
        </p:nvSpPr>
        <p:spPr>
          <a:xfrm>
            <a:off x="781200" y="289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45</a:t>
            </a:r>
          </a:p>
        </p:txBody>
      </p:sp>
      <p:sp>
        <p:nvSpPr>
          <p:cNvPr id="11" name="New shape"/>
          <p:cNvSpPr/>
          <p:nvPr/>
        </p:nvSpPr>
        <p:spPr>
          <a:xfrm>
            <a:off x="781200" y="289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Total R&amp;D spending on energy worldwide 2017-2019</a:t>
            </a:r>
          </a:p>
        </p:txBody>
      </p:sp>
      <p:sp>
        <p:nvSpPr>
          <p:cNvPr id="12"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46</a:t>
            </a:r>
          </a:p>
        </p:txBody>
      </p:sp>
      <p:sp>
        <p:nvSpPr>
          <p:cNvPr id="13"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Energy and chemicals companies with the highest spending on R&amp;D 2018</a:t>
            </a:r>
          </a:p>
        </p:txBody>
      </p:sp>
      <p:sp>
        <p:nvSpPr>
          <p:cNvPr id="14"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val="tx"/>
                    </a:ext>
                  </a:extLst>
                </a:hlinkClick>
              </a:rPr>
              <a:t>47</a:t>
            </a:r>
          </a:p>
        </p:txBody>
      </p:sp>
      <p:sp>
        <p:nvSpPr>
          <p:cNvPr id="15"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Capital goods companies with the highest spending on R&amp;D 2018</a:t>
            </a:r>
          </a:p>
        </p:txBody>
      </p:sp>
      <p:sp>
        <p:nvSpPr>
          <p:cNvPr id="16"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val="tx"/>
                    </a:ext>
                  </a:extLst>
                </a:hlinkClick>
              </a:rPr>
              <a:t>48</a:t>
            </a:r>
          </a:p>
        </p:txBody>
      </p:sp>
      <p:sp>
        <p:nvSpPr>
          <p:cNvPr id="17"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Global R&amp;D investment in clean energy 2019, by sector</a:t>
            </a:r>
          </a:p>
        </p:txBody>
      </p:sp>
      <p:sp>
        <p:nvSpPr>
          <p:cNvPr id="18"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val="tx"/>
                    </a:ext>
                  </a:extLst>
                </a:hlinkClick>
              </a:rPr>
              <a:t>49</a:t>
            </a:r>
          </a:p>
        </p:txBody>
      </p:sp>
      <p:sp>
        <p:nvSpPr>
          <p:cNvPr id="19"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RPA adoption and investment rates worldwide 2019, by organization size</a:t>
            </a:r>
          </a:p>
        </p:txBody>
      </p:sp>
      <p:sp>
        <p:nvSpPr>
          <p:cNvPr id="20" name="New shape"/>
          <p:cNvSpPr/>
          <p:nvPr/>
        </p:nvSpPr>
        <p:spPr>
          <a:xfrm>
            <a:off x="397400" y="4217741"/>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07</a:t>
            </a:r>
          </a:p>
        </p:txBody>
      </p:sp>
      <p:sp>
        <p:nvSpPr>
          <p:cNvPr id="21" name="New shape"/>
          <p:cNvSpPr/>
          <p:nvPr/>
        </p:nvSpPr>
        <p:spPr>
          <a:xfrm>
            <a:off x="676800" y="4217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Outlook</a:t>
            </a:r>
          </a:p>
        </p:txBody>
      </p:sp>
      <p:sp>
        <p:nvSpPr>
          <p:cNvPr id="22" name="New shape"/>
          <p:cNvSpPr/>
          <p:nvPr/>
        </p:nvSpPr>
        <p:spPr>
          <a:xfrm>
            <a:off x="781200" y="4618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val="tx"/>
                    </a:ext>
                  </a:extLst>
                </a:hlinkClick>
              </a:rPr>
              <a:t>51</a:t>
            </a:r>
          </a:p>
        </p:txBody>
      </p:sp>
      <p:sp>
        <p:nvSpPr>
          <p:cNvPr id="23" name="New shape"/>
          <p:cNvSpPr/>
          <p:nvPr/>
        </p:nvSpPr>
        <p:spPr>
          <a:xfrm>
            <a:off x="781200" y="4618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Technologies ranked by importance in 2021, as of 2018</a:t>
            </a:r>
          </a:p>
        </p:txBody>
      </p:sp>
      <p:sp>
        <p:nvSpPr>
          <p:cNvPr id="24" name="New shape"/>
          <p:cNvSpPr/>
          <p:nvPr/>
        </p:nvSpPr>
        <p:spPr>
          <a:xfrm>
            <a:off x="781200" y="485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val="tx"/>
                    </a:ext>
                  </a:extLst>
                </a:hlinkClick>
              </a:rPr>
              <a:t>52</a:t>
            </a:r>
          </a:p>
        </p:txBody>
      </p:sp>
      <p:sp>
        <p:nvSpPr>
          <p:cNvPr id="25" name="New shape"/>
          <p:cNvSpPr/>
          <p:nvPr/>
        </p:nvSpPr>
        <p:spPr>
          <a:xfrm>
            <a:off x="781200" y="485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Impact of stock market changes on R&amp;D spending worldwide 2018</a:t>
            </a:r>
          </a:p>
        </p:txBody>
      </p:sp>
      <p:sp>
        <p:nvSpPr>
          <p:cNvPr id="26" name="New shape"/>
          <p:cNvSpPr/>
          <p:nvPr/>
        </p:nvSpPr>
        <p:spPr>
          <a:xfrm>
            <a:off x="781200" y="509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val="tx"/>
                    </a:ext>
                  </a:extLst>
                </a:hlinkClick>
              </a:rPr>
              <a:t>53</a:t>
            </a:r>
          </a:p>
        </p:txBody>
      </p:sp>
      <p:sp>
        <p:nvSpPr>
          <p:cNvPr id="27" name="New shape"/>
          <p:cNvSpPr/>
          <p:nvPr/>
        </p:nvSpPr>
        <p:spPr>
          <a:xfrm>
            <a:off x="781200" y="509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Expected changes to R&amp;D staffing worldwide 2020</a:t>
            </a:r>
          </a:p>
        </p:txBody>
      </p:sp>
      <p:sp>
        <p:nvSpPr>
          <p:cNvPr id="28" name="New shape"/>
          <p:cNvSpPr/>
          <p:nvPr/>
        </p:nvSpPr>
        <p:spPr>
          <a:xfrm>
            <a:off x="781200" y="533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val="tx"/>
                    </a:ext>
                  </a:extLst>
                </a:hlinkClick>
              </a:rPr>
              <a:t>54</a:t>
            </a:r>
          </a:p>
        </p:txBody>
      </p:sp>
      <p:sp>
        <p:nvSpPr>
          <p:cNvPr id="29" name="New shape"/>
          <p:cNvSpPr/>
          <p:nvPr/>
        </p:nvSpPr>
        <p:spPr>
          <a:xfrm>
            <a:off x="781200" y="533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Expected changes to R&amp;D budgets worldwide by spending category 2020</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Outlook</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September 2019; more than 2,100; R&amp;D Magazine readers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101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issuu ; </a:t>
            </a:r>
            <a:r>
              <a:rPr sz="800">
                <a:solidFill>
                  <a:srgbClr val="555555"/>
                </a:solidFill>
                <a:latin typeface="Open Sans"/>
                <a:hlinkClick r:id="rId6">
                  <a:extLst>
                    <a:ext uri="{A12FA001-AC4F-418D-AE19-62706E023703}">
                      <ahyp:hlinkClr xmlns:ahyp="http://schemas.microsoft.com/office/drawing/2018/hyperlinkcolor" val="tx"/>
                    </a:ext>
                  </a:extLst>
                </a:hlinkClick>
              </a:rPr>
              <a:t>ID 1103673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Expected changes to research and development (R&amp;D) staffing worldwide from 2019 to 2020</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Expected changes to R&amp;D staffing worldwide 2020</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Outlook</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September 2019; more than 2,100; R&amp;D Magazine readers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102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issuu ; </a:t>
            </a:r>
            <a:r>
              <a:rPr sz="800">
                <a:solidFill>
                  <a:srgbClr val="555555"/>
                </a:solidFill>
                <a:latin typeface="Open Sans"/>
                <a:hlinkClick r:id="rId6">
                  <a:extLst>
                    <a:ext uri="{A12FA001-AC4F-418D-AE19-62706E023703}">
                      <ahyp:hlinkClr xmlns:ahyp="http://schemas.microsoft.com/office/drawing/2018/hyperlinkcolor" val="tx"/>
                    </a:ext>
                  </a:extLst>
                </a:hlinkClick>
              </a:rPr>
              <a:t>ID 1103681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Expected changes to research and development (R&amp;D) budgets worldwide from 2019 to 2020, by spending category</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Expected changes to R&amp;D budgets worldwide by spending category 2020</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References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67500" lnSpcReduction="20000"/>
          </a:bodyPr>
          <a:lstStyle/>
          <a:p>
            <a:pPr algn="l">
              <a:lnSpc>
                <a:spcPct val="100000"/>
              </a:lnSpc>
              <a:spcAft>
                <a:spcPct val="20000"/>
              </a:spcAft>
            </a:pPr>
            <a:r>
              <a:rPr sz="1400" b="1">
                <a:solidFill>
                  <a:srgbClr val="0A85E6"/>
                </a:solidFill>
                <a:latin typeface="Open Sans"/>
              </a:rPr>
              <a:t>RESEARCH AND DEVELOPMENT (R&amp;D) WORLDWIDE</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UNESCO Institute for Statistics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UNESCO Institute for Statistics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1996 to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UNESCO Institute for Statistics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March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unesco.org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PPP - Purchasing power parity. The source does not indicate a release date. The date of access was taken as the release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Research and development (R&amp;D) spending reached over 2.23 trillion U.S. dollars globally in 2018 (once local currencies are converted for purchasing power parity). This compares to around one trillion U.S. dollars in 2005, and around 555 billion U.S. dollars in 1996.</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spending on research and development (R&amp;D) from 1996 to 2018 (in billion PPP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global R&amp;D spending 1996-2018</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2000 to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oecd.org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The source does not indicate a release date. The date of access was taken as the release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2018, gross domestic spending on research and development (R&amp;D) in China came closest that of the United States, reaching 462.58 billion U.S. dollars, compared to 551.52 billion U.S. dollars in the United States. In that year, Japan came a distant third, spending 173.31 billion U.S. dollars on R&amp;D.</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Gross domestic spending on research and development (R&amp;D) in G7 countries and China from 2000 to 2018, by country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Gross domestic R&amp;D spending in G7 countries and China 2000-2018</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Derived from purchasing power parity calculations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rdworldonline.com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Forecasted values.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According to the forecast for 2021, China will be the leading country worldwide in terms of spending on research and development, with R&amp;A expenditure exceeding 621 billion U.S. dollars. The United States is expected to invest about 598.7 billion U.S. dollars into research and development.</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countries by gross research and development (R&amp;D) expenditure worldwide in 2021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countries by R&amp;D spending worldwide 2021</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Derived from purchasing power parity calculations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rdworldonline.com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Forecasted values. Values are limited to the top 40 countries by total R&amp;D spending in U.S. dollars, adjusted for purchasing power parity (PPP).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2021, South Korea is expected to invest the equivalent of 4.35 percent of the country's GDP into research and development. In Israel, the expenditure on R&amp;A is predicted to amount to 4.04 of the GDP.</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countries by research and development (R&amp;D) expenditure as share of gross domestic product (GDP) worldwide in 2021</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Leading countries by R&amp;D spending as share of GDP globally 2021</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2017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March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rdworldonline.com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Estimated values. ** Forecasted values. Values prior to 2018 taken from prior Global R&amp;D Funding Forecast reports released by the source, available here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statistic reveals the distribution of global research and development (R&amp;D) investment or spending from 2017 to 2020. In 2020, it is forecast that the United States will account for around 23.2 of worldwide spending on research and development. Global growth in R&amp;D spending has been largely driven by increases in Asian countries, particularly China.</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Distribution of research and development (R&amp;D) spending worldwide from 2017 to 2020, by country/region</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Share of total R&amp;D spending worldwide by region/country 2017-2020</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PwC</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The 2018 Global Innovation 1000, page 32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Amazon spent the most on research and development in 2018, with about 22.6 billion U.S. dollars. Alphabet, Volkswagen, Samsung, and Intel rounded out the top five of companies with the highest R&amp;D spending.
</a:t>
            </a:r>
          </a:p>
          <a:p>
            <a:pPr algn="l"/>
            <a:r>
              <a:rPr sz="800">
                <a:solidFill>
                  <a:srgbClr val="0F283E"/>
                </a:solidFill>
                <a:latin typeface="Open Sans Light"/>
              </a:rPr>
              <a:t>
</a:t>
            </a:r>
          </a:p>
          <a:p>
            <a:pPr algn="l"/>
            <a:r>
              <a:rPr sz="800">
                <a:solidFill>
                  <a:srgbClr val="0F283E"/>
                </a:solidFill>
                <a:latin typeface="Open Sans Light"/>
              </a:rPr>
              <a:t> Leading by innovation 
</a:t>
            </a:r>
          </a:p>
          <a:p>
            <a:pPr algn="l"/>
            <a:r>
              <a:rPr sz="800">
                <a:solidFill>
                  <a:srgbClr val="0F283E"/>
                </a:solidFill>
                <a:latin typeface="Open Sans Light"/>
              </a:rPr>
              <a:t>
</a:t>
            </a:r>
          </a:p>
          <a:p>
            <a:pPr algn="l"/>
            <a:r>
              <a:rPr sz="800">
                <a:solidFill>
                  <a:srgbClr val="0F283E"/>
                </a:solidFill>
                <a:latin typeface="Open Sans Light"/>
              </a:rPr>
              <a:t>Spending money on research and development, or R&amp;D, is how a company innovates new technologies and conducts research to develop new products and services. R&amp;D allows companies, such as Amazon, to stay ahead of their competition and work towards the future. Most of the R&amp;D spending in the world is in computing and electronics , and the United States is the leading country for R&amp;D expenditure in the world .
</a:t>
            </a:r>
          </a:p>
          <a:p>
            <a:pPr algn="l"/>
            <a:r>
              <a:rPr sz="800">
                <a:solidFill>
                  <a:srgbClr val="0F283E"/>
                </a:solidFill>
                <a:latin typeface="Open Sans Light"/>
              </a:rPr>
              <a:t>
</a:t>
            </a:r>
          </a:p>
          <a:p>
            <a:pPr algn="l"/>
            <a:r>
              <a:rPr sz="800">
                <a:solidFill>
                  <a:srgbClr val="0F283E"/>
                </a:solidFill>
                <a:latin typeface="Open Sans Light"/>
              </a:rPr>
              <a:t> AI and R&amp;D 
</a:t>
            </a:r>
          </a:p>
          <a:p>
            <a:pPr algn="l"/>
            <a:r>
              <a:rPr sz="800">
                <a:solidFill>
                  <a:srgbClr val="0F283E"/>
                </a:solidFill>
                <a:latin typeface="Open Sans Light"/>
              </a:rPr>
              <a:t>
</a:t>
            </a:r>
          </a:p>
          <a:p>
            <a:pPr algn="l"/>
            <a:r>
              <a:rPr sz="800">
                <a:solidFill>
                  <a:srgbClr val="0F283E"/>
                </a:solidFill>
                <a:latin typeface="Open Sans Light"/>
              </a:rPr>
              <a:t>Currently many companies are investing in Artificial Intelligence (AI) innovation, including the ethical implications of AI and how it can be used to better society as a whole. Major companies, such as Amazon and Alphabet , are throwing their collective weight into this issue and conducting research into its future applications. With the world’s leading companies spending billions of dollars on R&amp;D, the future of AI is sure to progress quickly.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Ranking of the 20 companies with the highest spending on research and development in 2018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Companies with the highest spending on research and development 2018</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PwC</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The 2018 Global Innovation 1000, page 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percentage of global research and development spending in 2018, by industry. In 2018, about 2.8 percent of global research and development spending was made by the aerospace and defense industry. Lockheed Martin's expenditure on research and development in 2017, for example, stood at 1.2 billion U.S. dollars.
</a:t>
            </a:r>
          </a:p>
          <a:p>
            <a:pPr algn="l"/>
            <a:r>
              <a:rPr sz="800">
                <a:solidFill>
                  <a:srgbClr val="0F283E"/>
                </a:solidFill>
                <a:latin typeface="Open Sans Light"/>
              </a:rPr>
              <a:t> 
</a:t>
            </a:r>
          </a:p>
          <a:p>
            <a:pPr algn="l"/>
            <a:r>
              <a:rPr sz="800">
                <a:solidFill>
                  <a:srgbClr val="0F283E"/>
                </a:solidFill>
                <a:latin typeface="Open Sans Light"/>
              </a:rPr>
              <a:t> Additional information on research and development in the healthcare industry 
</a:t>
            </a:r>
          </a:p>
          <a:p>
            <a:pPr algn="l"/>
            <a:r>
              <a:rPr sz="800">
                <a:solidFill>
                  <a:srgbClr val="0F283E"/>
                </a:solidFill>
                <a:latin typeface="Open Sans Light"/>
              </a:rPr>
              <a:t> 
</a:t>
            </a:r>
          </a:p>
          <a:p>
            <a:pPr algn="l"/>
            <a:r>
              <a:rPr sz="800">
                <a:solidFill>
                  <a:srgbClr val="0F283E"/>
                </a:solidFill>
                <a:latin typeface="Open Sans Light"/>
              </a:rPr>
              <a:t>The pharmaceutical and medical care companies that service the global healthcare industry have a large influence on the degree of global research and development occurring. The pharmaceutics and biotechnology industry had the highest percentage of spending on research and development of total revenue from 2012 to 2016 . In 2016, the industry spent 15 percent of total revenue on research and development. The nature of the sector requires companies to invest in research in order to remain competitive. Projections on the worldwide research and development spending in medical technology from 2011 to 2024 suggest that total spending in 2024 will reach 38.9 billion dollars, a significant increase on the 23.4 billion spent in 2011.
</a:t>
            </a:r>
          </a:p>
          <a:p>
            <a:pPr algn="l"/>
            <a:r>
              <a:rPr sz="800">
                <a:solidFill>
                  <a:srgbClr val="0F283E"/>
                </a:solidFill>
                <a:latin typeface="Open Sans Light"/>
              </a:rPr>
              <a:t> 
</a:t>
            </a:r>
          </a:p>
          <a:p>
            <a:pPr algn="l"/>
            <a:r>
              <a:rPr sz="800">
                <a:solidFill>
                  <a:srgbClr val="0F283E"/>
                </a:solidFill>
                <a:latin typeface="Open Sans Light"/>
              </a:rPr>
              <a:t>The high degree of financial risk as well as the high costs associated with conducting medical research means that a smaller number of large companies tend to dominate the market and thus dominate subsequent research. One such firm is Johnson &amp; Johnson who increased spending on research and development from around 6.5 billion dollars in 2005 to over 10.5 billion in 2017 . Such increases in spending suggest further the competitive nature of the market and that even the larger dominant firms must remain ahead of the competition.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Percentage of global research and development spending in 2018, by industry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Percentage of global R&amp;D spending, by industry 2018</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dirty="0">
                <a:solidFill>
                  <a:srgbClr val="0A85E6"/>
                </a:solidFill>
                <a:latin typeface="Open Sans Light"/>
              </a:rPr>
              <a:t>Table of Contents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rdworldonline.com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2020, salaries consumed about 26 percent of global research and development budget. Another 15.8 percent of the budget was dedicated to materials.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Distribution of research and development (R&amp;D) spending worldwide in 2020, by end use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R&amp;D expenditure globally 2020, by end use</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Strategy+Business; S&amp;P Capital IQ; Thomson Reuters; Strategy&amp;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Strategy+Business; S&amp;P Capital IQ; Thomson Reuters; Strategy&amp;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Strategy+Business; S&amp;P Capital IQ</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strategy-business.com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Percentages may not total 100 percent due to rounding.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2018, North America spent the most on research and development (R&amp;D) across four sectors: aerospace and defense with 47 percent of global R&amp;D expenditure, computing and electronics with 38 percent, healthcare with 49 percent, and software and internet with 61 percent. However, Japan had the largest share of R&amp;D expenditure for automotive (27 percent) and chemicals and energy (34 percent).</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global research and development (R&amp;D) spending in 2018, by region and industry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R&amp;D spending shares by region and industry 2018</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WIPO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WIPO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WIPO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September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The Global Innovation Index (GII) 2020, page xxxii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The GII provides detailed innovation metrics for a total of 131 economies. All economies covered represent 93.5% of the world`s population and 97.4% of the world`s GDP. The overall GII score is the average of the Input and Output Sub-Index scores. More information on the methodology available here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According to the the Global Innovation Index (GII) in 2020, Switzerland was the most innovative country in the world, with an overall GII score of 66.08 out of 100. Sweden ranked second, with a score of 62.47, while the United States was third with 60.56.</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Most innovative countries in 2020, by global innovation index score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Most innovative countries by GII score 2020</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November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oecd.org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Sub-categories of manufacturing, so are also included in the value for total manufacturing. **2016 or latest year available. Research intensity is calcualted as business expenditure on reseearch and development as a proportion of gross value added.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On average, electronic and optical products were the most research-intensive in OECD countries in 2016, with research and development expenditure constituting 16.6% of the gross value added by businesses in this sector. Construction was the lowest research intensive industry, with a research intensity of 0.18 percent in this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Average research intensity of OECD countries in 2016, by industry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Research intensity by industry in OECD countries 2016</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NCSES; Oxford Economics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NCSES; Oxford Economics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2005 to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NCSES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cses.nsf.gov</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High R&amp;D intensive products include aircraft; pharmaceuticals; and computer, electronic, and optical products classified by the Organisation for Economic Co-operation and Development. China includes Hong Kong, and excludes bilateral flows between mainland China and Hong Kong. Other selected Asia inc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Between 2005 and 2018, Chinese exports of R&amp;D intensive products increased from 227.75 billion U.S. dollars to 647.8 billion U.S. dollars, making their export market the largest of any single country. However, taken together, the value of the European Union R&amp;D intensive export market is higher, amounting to 862.1 billion U.S. dollars in 2018.</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Exports of high research and development (R&amp;D) intensive products from 2005 to 2018, by country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Exports of high R&amp;D intensive products by country 2005-2018</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NCSES; Oxford Economics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NCSES; Oxford Economics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2005 to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NCSES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cses.nsf.gov</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Medium-high R&amp;D intensive products include weapons and ammunition; motor vehicles; medical and dental instruments; machinery and equipment; chemicals and chemical products; electrical equipment; and railroad, military vehicles, and transport classified by the Organisation for Economic Co-operation a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European Union has a far larger export market for medium-high research and development (R&amp;D) intensive products than any other country, amounting to 2.5 trillion U.S. dollars in 2018. This compares to around 696.88 billion U.S. dollars for China, and 588.75 billion U.S. dollars for the United States in the same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Exports of medium-high research and development (R&amp;D) intensive products from 2005 to 2018, by country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Exports of medium-high R&amp;D intensive products by country 2005-2018</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 (EvaluatePharma)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as of May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EvaluatePharma - World Preview 2021, Outlook to 2026, page 23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All values are projected from 2021 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2020, research and development spending in the pharmaceutical industry totaled nearly 200 billion U.S. dollars globally. For comparison, R&amp;D expenditures totaled 137 billion dollars in 2012. Pharmaceutical R&amp;D includes all steps from the initial research of disease processes, the compound testing over pre-clinical, and all clinical trial stages . At a certain point in the process – mostly during the pre-clinical phase – a governmental authority is involved to overview, regulate, and ultimately approve the drug . In the United States, the Food and Drug Administration is the principal agency associated with processes.
</a:t>
            </a:r>
          </a:p>
          <a:p>
            <a:pPr algn="l"/>
            <a:r>
              <a:rPr sz="800">
                <a:solidFill>
                  <a:srgbClr val="0F283E"/>
                </a:solidFill>
                <a:latin typeface="Open Sans Light"/>
              </a:rPr>
              <a:t> 
</a:t>
            </a:r>
          </a:p>
          <a:p>
            <a:pPr algn="l"/>
            <a:r>
              <a:rPr sz="800">
                <a:solidFill>
                  <a:srgbClr val="0F283E"/>
                </a:solidFill>
                <a:latin typeface="Open Sans Light"/>
              </a:rPr>
              <a:t> The pressure to innovate 
</a:t>
            </a:r>
          </a:p>
          <a:p>
            <a:pPr algn="l"/>
            <a:r>
              <a:rPr sz="800">
                <a:solidFill>
                  <a:srgbClr val="0F283E"/>
                </a:solidFill>
                <a:latin typeface="Open Sans Light"/>
              </a:rPr>
              <a:t>In comparison to other industries, pharmaceutical companies are more driven by the imperative to manufacture innovative products , and thus to spend significant amounts on research and development. This is largely due to the time-limited patent protection of drugs and the following threat of sales erosion through generic and biosimilar competition . Two major effects of patent expirations for the pharma industry are a specific high R&amp;D intensity and a growing focus on specialty drugs to diversify their product portfolio. 
</a:t>
            </a:r>
          </a:p>
          <a:p>
            <a:pPr algn="l"/>
            <a:r>
              <a:rPr sz="800">
                <a:solidFill>
                  <a:srgbClr val="0F283E"/>
                </a:solidFill>
                <a:latin typeface="Open Sans Light"/>
              </a:rPr>
              <a:t> 
</a:t>
            </a:r>
          </a:p>
          <a:p>
            <a:pPr algn="l"/>
            <a:r>
              <a:rPr sz="800">
                <a:solidFill>
                  <a:srgbClr val="0F283E"/>
                </a:solidFill>
                <a:latin typeface="Open Sans Light"/>
              </a:rPr>
              <a:t> The latest trends 
</a:t>
            </a:r>
          </a:p>
          <a:p>
            <a:pPr algn="l"/>
            <a:r>
              <a:rPr sz="800">
                <a:solidFill>
                  <a:srgbClr val="0F283E"/>
                </a:solidFill>
                <a:latin typeface="Open Sans Light"/>
              </a:rPr>
              <a:t>For the last several years, major developments in pharmaceutical research and development have begun to change the R&amp;D landscape. A growing number of drug manufacturers are outsourcing large parts of R&amp;D , mostly to clinical research organizations (also contract research organizations), with the main aim to reduce costs. Another important development is the use of big data in clinical research . Thus, a predictive modeling is possible which uses clinical and molecular data to develop safer and more efficient drugs. Particularly, real-time or real-world evidence (RWE) is becoming a greater interest . This makes cooperation with technology companies necessary and includes data gathered from various sources, even that of social media.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spending on pharmaceutical research and development from 2012 to 2026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global pharmaceutical R&amp;D spending 2012-2026</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Pharma Intelligence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Pharma Intelligence (Pharmaprojects)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as of 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Pharma Intelligence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Pharma R&amp;D Annual Review 2021, page 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5"/>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Based on headquarters of R&amp;D companies.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6"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distribution of pharmaceutical R&amp;D companies worldwide by country or region, as of January 2021. As of that moment, almost half of all pharmaceutical R&amp;D companies were headquartered in the United States.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Distribution of pharmaceutical R&amp;D companies worldwide by country in 2021*</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pharmaceutical R&amp;D companies by region 2021</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5356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Pharmaceutical Executive; Evaluate (EvaluatePharma); Various sources (company data)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Pharmaceutical Executive; Various sources (company data); Evaluate (EvaluatePharma)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Pharmaceutical Executive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pharmexec.com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No value means no data available. "0" in fact means larger than 0 and smaller than 0,01. * Formed through the merger of Mylan and Upjohn on Nov. 16, 2020. ** 2020 data for Allergan is Evaluate`s broker-derived consensus estimates for Allergan`s WW Rx Sales and R&amp;D Spend from January to May 8, 2020,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top 50 pharmaceutical companies by prescription sales in 2020 – and their research and development (R&amp;D) spending – included big name companies such as Pfizer, Novartis, and Merck &amp;Co. During that year, Roche's Rx sales were approximately 48 billion dollars. Thus, the Swiss pharma giant was both the largest pharmaceutical company based on pure pharma revenue worldwide and the top pharmaceutical company based on R&amp;D spending. Roche spent 11.3 billion U.S. dollars on R&amp;D in that year.
</a:t>
            </a:r>
          </a:p>
          <a:p>
            <a:pPr algn="l"/>
            <a:r>
              <a:rPr sz="800">
                <a:solidFill>
                  <a:srgbClr val="0F283E"/>
                </a:solidFill>
                <a:latin typeface="Open Sans Light"/>
              </a:rPr>
              <a:t> 
</a:t>
            </a:r>
          </a:p>
          <a:p>
            <a:pPr algn="l"/>
            <a:r>
              <a:rPr sz="800">
                <a:solidFill>
                  <a:srgbClr val="0F283E"/>
                </a:solidFill>
                <a:latin typeface="Open Sans Light"/>
              </a:rPr>
              <a:t> Pharmaceutical R&amp;D spending 
</a:t>
            </a:r>
          </a:p>
          <a:p>
            <a:pPr algn="l"/>
            <a:r>
              <a:rPr sz="800">
                <a:solidFill>
                  <a:srgbClr val="0F283E"/>
                </a:solidFill>
                <a:latin typeface="Open Sans Light"/>
              </a:rPr>
              <a:t>Research and development in the pharmaceutical industry involves the identification and development of compounds used to make new drugs. The pharmaceutical industry has the largest percentage of spending attributable to R&amp;D among all industries. Research and development spending in the pharmaceutical industry around the world is increasing over time. However, there have been variations in the growth of research and development spending with significant declines in 2015 and 2019.
</a:t>
            </a:r>
          </a:p>
          <a:p>
            <a:pPr algn="l"/>
            <a:r>
              <a:rPr sz="800">
                <a:solidFill>
                  <a:srgbClr val="0F283E"/>
                </a:solidFill>
                <a:latin typeface="Open Sans Light"/>
              </a:rPr>
              <a:t> 
</a:t>
            </a:r>
          </a:p>
          <a:p>
            <a:pPr algn="l"/>
            <a:r>
              <a:rPr sz="800">
                <a:solidFill>
                  <a:srgbClr val="0F283E"/>
                </a:solidFill>
                <a:latin typeface="Open Sans Light"/>
              </a:rPr>
              <a:t> New pharmaceutical products 
</a:t>
            </a:r>
          </a:p>
          <a:p>
            <a:pPr algn="l"/>
            <a:r>
              <a:rPr sz="800">
                <a:solidFill>
                  <a:srgbClr val="0F283E"/>
                </a:solidFill>
                <a:latin typeface="Open Sans Light"/>
              </a:rPr>
              <a:t>The goal of R&amp;D is to produce new drugs and compounds. Globally, the U.S. pharmaceutical industry created the largest number of new drugs and compounds between 2015 and 2019 , followed by Europe. Among U.S. pharmaceutical companies, there are various levels of success for new drugs depending on the phase of development. The data shows that between phase I and II alone, already over half of all drugs are failing.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50 global pharmaceutical companies by prescription sales and R&amp;D spending in 2020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Top 50 pharmaceutical companies - Rx sales and R&amp;D spending 2020</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Various sources; Pharmaceutical Executive; 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Various sources (company data); Pharmaceutical Executive; 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The statistic includes pure-play or predominantly biotech companies. All values are rounded. The statistic was assembled from the annual/financial reports of the regarding companies. ** Based on exchange rate at December 31,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depicts R&amp;D expenditures of some of the global leading companies in biotechnology in 2020. In that year, Danish biopharmaceutical manufacturer Novo Nordisk spent around 2.37 billion U.S. dollars on research and development.</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Select leading global biotechnology companies' R&amp;D expenditure in 2020*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Top global biotech companies - R&amp;D expenditure 2020</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Global R&amp;D spending</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fontScale="67500" lnSpcReduction="20000"/>
          </a:bodyPr>
          <a:lstStyle/>
          <a:p>
            <a:pPr algn="l">
              <a:lnSpc>
                <a:spcPct val="100000"/>
              </a:lnSpc>
              <a:spcAft>
                <a:spcPct val="20000"/>
              </a:spcAft>
            </a:pPr>
            <a:r>
              <a:rPr sz="1400" b="1">
                <a:solidFill>
                  <a:srgbClr val="0A85E6"/>
                </a:solidFill>
                <a:latin typeface="Open Sans"/>
              </a:rPr>
              <a:t>RESEARCH AND DEVELOPMENT (R&amp;D) WORLDWIDE</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Policy Cures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Policy Cures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2014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Policy Cures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G-Finder - Neglected Disease Research and Development 2020, page 13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This statistic was assembled from several editions of the G-Finder report. Please note that some of the diseases listed above are actually groups of diseases, such as the diarrhoeal illnesses and helminthinfections. This reflects common practice and also the shared nature of research in some areas.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statistic shows the distribution of total global funding on research and development for selected diseases from 2014 to 2019. In 2019, the share of funding on research and development on HIV and AIDS amounted to 38 percent.</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Distribution of total global funding on research and development for selected diseases from 2014 to 2019</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total funding on R&amp;D for selected diseases 2014-2019</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PhRMA; EFPIA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PhRMA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EFPIA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EFPIA Key Data 2021 - The Pharmaceutical Industry in Figures, page 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EFPIA: European Federation of Pharmaceutical Industries and Associations * Phase I to III are part of clinical trials. Note: PhRMA, Annual MembershipSurvey 2020 (percentages calculated from2019 data; total values may be affected byrounding)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displays the pharmaceutical industry's research and development investment allocation by select functions in 2019. The pharmaceutical industry spent 15.7 percent of research and development investments during pre-human or pre-clinical stages.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Allocation of research and development investments in pharmaceutical industry in 2019, by function</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Allocation of R&amp;D investments in pharmaceutical industry by function 2019</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 (EvaluatePharma)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as of May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EvaluatePharma - World Preview 2021, Outlook to 2026, page 24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All values are projections.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dirty="0">
                <a:solidFill>
                  <a:srgbClr val="0F283E"/>
                </a:solidFill>
                <a:latin typeface="Open Sans Light"/>
              </a:rPr>
              <a:t>Description</a:t>
            </a:r>
          </a:p>
          <a:p>
            <a:pPr algn="l"/>
            <a:endParaRPr sz="800" dirty="0">
              <a:solidFill>
                <a:srgbClr val="0F283E"/>
              </a:solidFill>
              <a:latin typeface="Open Sans Light"/>
            </a:endParaRPr>
          </a:p>
          <a:p>
            <a:pPr algn="l"/>
            <a:r>
              <a:rPr sz="800" dirty="0">
                <a:solidFill>
                  <a:srgbClr val="0F283E"/>
                </a:solidFill>
                <a:latin typeface="Open Sans Light"/>
              </a:rPr>
              <a:t>In 2026, Swiss-based Roche is projected to spend 14 billion U.S. dollars on pharmaceutical research and development. Other companies with high projected R&amp;D expenditures are Merck, Pfizer, and Johnson &amp; Johnson. 
</a:t>
            </a:r>
          </a:p>
          <a:p>
            <a:pPr algn="l"/>
            <a:r>
              <a:rPr sz="800" dirty="0">
                <a:solidFill>
                  <a:srgbClr val="0F283E"/>
                </a:solidFill>
                <a:latin typeface="Open Sans Light"/>
              </a:rPr>
              <a:t> 
</a:t>
            </a:r>
          </a:p>
          <a:p>
            <a:pPr algn="l"/>
            <a:r>
              <a:rPr sz="800" dirty="0">
                <a:solidFill>
                  <a:srgbClr val="0F283E"/>
                </a:solidFill>
                <a:latin typeface="Open Sans Light"/>
              </a:rPr>
              <a:t> Expenditure per country 
</a:t>
            </a:r>
          </a:p>
          <a:p>
            <a:pPr algn="l"/>
            <a:r>
              <a:rPr sz="800" dirty="0">
                <a:solidFill>
                  <a:srgbClr val="0F283E"/>
                </a:solidFill>
                <a:latin typeface="Open Sans Light"/>
              </a:rPr>
              <a:t>
</a:t>
            </a:r>
          </a:p>
          <a:p>
            <a:pPr algn="l"/>
            <a:r>
              <a:rPr sz="800" dirty="0">
                <a:solidFill>
                  <a:srgbClr val="0F283E"/>
                </a:solidFill>
                <a:latin typeface="Open Sans Light"/>
              </a:rPr>
              <a:t>The United States is projected to spend between 605 and 635 billion U.S. dollars on medicine in 2025 . Current expenditures, as well as future estimates for the United States, are significantly higher than those of other high-spending countries, such as Japan and Germany. Japan, for example, is expected to spend between 75 and 95 billion U.S. dollars on pharmaceuticals that year. 
</a:t>
            </a:r>
          </a:p>
          <a:p>
            <a:pPr algn="l"/>
            <a:r>
              <a:rPr sz="800" dirty="0">
                <a:solidFill>
                  <a:srgbClr val="0F283E"/>
                </a:solidFill>
                <a:latin typeface="Open Sans Light"/>
              </a:rPr>
              <a:t> 
</a:t>
            </a:r>
          </a:p>
          <a:p>
            <a:pPr algn="l"/>
            <a:r>
              <a:rPr sz="800" dirty="0">
                <a:solidFill>
                  <a:srgbClr val="0F283E"/>
                </a:solidFill>
                <a:latin typeface="Open Sans Light"/>
              </a:rPr>
              <a:t> Johnson &amp; Johnson 
</a:t>
            </a:r>
          </a:p>
          <a:p>
            <a:pPr algn="l"/>
            <a:r>
              <a:rPr sz="800" dirty="0">
                <a:solidFill>
                  <a:srgbClr val="0F283E"/>
                </a:solidFill>
                <a:latin typeface="Open Sans Light"/>
              </a:rPr>
              <a:t>
</a:t>
            </a:r>
          </a:p>
          <a:p>
            <a:pPr algn="l"/>
            <a:r>
              <a:rPr sz="800" dirty="0">
                <a:solidFill>
                  <a:srgbClr val="0F283E"/>
                </a:solidFill>
                <a:latin typeface="Open Sans Light"/>
              </a:rPr>
              <a:t>Johnson &amp; Johnson is a major pharmaceutical company, which had a total employee count of about 135 thousand people in 2020, headquartered in New Jersey, United States. The multinational company produces various pharmaceutical products , including </a:t>
            </a:r>
            <a:r>
              <a:rPr sz="800" dirty="0" err="1">
                <a:solidFill>
                  <a:srgbClr val="0F283E"/>
                </a:solidFill>
                <a:latin typeface="Open Sans Light"/>
              </a:rPr>
              <a:t>Telara</a:t>
            </a:r>
            <a:r>
              <a:rPr sz="800" dirty="0">
                <a:solidFill>
                  <a:srgbClr val="0F283E"/>
                </a:solidFill>
                <a:latin typeface="Open Sans Light"/>
              </a:rPr>
              <a:t>, Remicade, Zytiga, Imbruvica, and </a:t>
            </a:r>
            <a:r>
              <a:rPr sz="800" dirty="0" err="1">
                <a:solidFill>
                  <a:srgbClr val="0F283E"/>
                </a:solidFill>
                <a:latin typeface="Open Sans Light"/>
              </a:rPr>
              <a:t>Darzalex</a:t>
            </a:r>
            <a:r>
              <a:rPr sz="800" dirty="0">
                <a:solidFill>
                  <a:srgbClr val="0F283E"/>
                </a:solidFill>
                <a:latin typeface="Open Sans Light"/>
              </a:rPr>
              <a:t>. In 2020, Stelara was Johnson &amp; Johnson’s top drug, earning the company almost 7.7 billion U.S. dollars in revenue. However, Johnson &amp; Johnson has also significant medical devices and consumer products divisions. </a:t>
            </a:r>
            <a:endParaRPr sz="800" i="1" dirty="0">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Global top 10 pharmaceutical companies based on projected R&amp;D spending in 2026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Global top pharmaceutical companies based on R&amp;D spending 2026</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PhRMA; Deloitte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Deloitte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2010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12 large cap biopharma companies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PhRMA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December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Chart Pack - Biopharmaceuticals in Perspective (2020), page 57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projected internal rate of return on investments in research and development for large cap biopharmaceutical companies from 2010 to 2019. The percentage return on R&amp;D investments decreased from 10.1 percent in 2010 to some 1.8 percent in 2019.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Projected rate of return on biopharmaceutical research and development investments from 2010 to 2019</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Projected return on biopharma R&amp;D investments U.S. 2010-2019</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 (EvaluatePharma)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as of June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EvaluatePharma - World Preview 2020, Outlook to 2026, page 25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R&amp;D spending as a share of total prescription revenue. The statistic includes the 10 companies with the highest amount of R&amp;D spending dollars forecasted for 2026.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2019, pharmaceutical companies AstraZeneca and Eli Lilly spent about 23 and 28 percent of their prescription drug revenue on research and development, respectively. The companies are predicted to spend some four to five percent less of their revenues on R&amp;D in 2026. 
</a:t>
            </a:r>
          </a:p>
          <a:p>
            <a:pPr algn="l"/>
            <a:r>
              <a:rPr sz="800">
                <a:solidFill>
                  <a:srgbClr val="0F283E"/>
                </a:solidFill>
                <a:latin typeface="Open Sans Light"/>
              </a:rPr>
              <a:t> 
</a:t>
            </a:r>
          </a:p>
          <a:p>
            <a:pPr algn="l"/>
            <a:r>
              <a:rPr sz="800">
                <a:solidFill>
                  <a:srgbClr val="0F283E"/>
                </a:solidFill>
                <a:latin typeface="Open Sans Light"/>
              </a:rPr>
              <a:t> Global R&amp;D spending 
</a:t>
            </a:r>
          </a:p>
          <a:p>
            <a:pPr algn="l"/>
            <a:r>
              <a:rPr sz="800">
                <a:solidFill>
                  <a:srgbClr val="0F283E"/>
                </a:solidFill>
                <a:latin typeface="Open Sans Light"/>
              </a:rPr>
              <a:t>
</a:t>
            </a:r>
          </a:p>
          <a:p>
            <a:pPr algn="l"/>
            <a:r>
              <a:rPr sz="800">
                <a:solidFill>
                  <a:srgbClr val="0F283E"/>
                </a:solidFill>
                <a:latin typeface="Open Sans Light"/>
              </a:rPr>
              <a:t>In 2019, the pharmaceutical industry spent 186 billion U.S. dollars on research and development , which is an increase of over five billion compared to the previous year. By 2026, expenditures are expected to reach a total of over 230 billion U.S. dollars. Some 17,700 prescription drugs were in the 2020 R&amp;D pipeline , a global number that has been growing with each consecutive year. The drug count has doubled since 2006 and is set to increase even further in the future. 
</a:t>
            </a:r>
          </a:p>
          <a:p>
            <a:pPr algn="l"/>
            <a:r>
              <a:rPr sz="800">
                <a:solidFill>
                  <a:srgbClr val="0F283E"/>
                </a:solidFill>
                <a:latin typeface="Open Sans Light"/>
              </a:rPr>
              <a:t> 
</a:t>
            </a:r>
          </a:p>
          <a:p>
            <a:pPr algn="l"/>
            <a:r>
              <a:rPr sz="800">
                <a:solidFill>
                  <a:srgbClr val="0F283E"/>
                </a:solidFill>
                <a:latin typeface="Open Sans Light"/>
              </a:rPr>
              <a:t> AstraZeneca 
</a:t>
            </a:r>
          </a:p>
          <a:p>
            <a:pPr algn="l"/>
            <a:r>
              <a:rPr sz="800">
                <a:solidFill>
                  <a:srgbClr val="0F283E"/>
                </a:solidFill>
                <a:latin typeface="Open Sans Light"/>
              </a:rPr>
              <a:t>
</a:t>
            </a:r>
          </a:p>
          <a:p>
            <a:pPr algn="l"/>
            <a:r>
              <a:rPr sz="800">
                <a:solidFill>
                  <a:srgbClr val="0F283E"/>
                </a:solidFill>
                <a:latin typeface="Open Sans Light"/>
              </a:rPr>
              <a:t> AstraZeneca is a British-Swedish multinational pharmaceutical company, based in Cambridge, United Kingdom. The company’s top product in 2019 was Symbicort, which is used for controlling and preventing symptoms of asthma. The product generated close to 2.5 billion U.S. dollars in revenue that year. Revenue earned through Symbicort has decreased each year since 2015. </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Top 10 pharmaceutical companies based on R&amp;D spending as revenue share in 2019 and 2026*</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R&amp;D spending share of top pharmaceutical companies 2019 and 2026</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 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Global R&amp;D Funding Forecast - Winter 2019, page 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Values prior to 2017 taken from previous editions.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statistic shows the amount of money spent on information and communication technology research and development (R&amp;D) in the United States and worldwide, from 2015 to 2019. In 2019, global spending on information and communication research and development is expected to reach 239 billion U.S. dollars, while U.S. spending alone will amount to almost 130 billion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Information and communication technology (ICT) research and development (R&amp;D) expenditure in the United States and worldwide, from 2015 to 2019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ICT research and development expenditure in U.S. and worldwide 2015-2019</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Global R&amp;D Funding Forecast - Winter 2019, page 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Estimated values. ** Forecasted values.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Global R&amp;D spending in the information and communications sector is anticipated to increase to 239 billion U.S. dollars in 2019. Of this total, just over half - some 130 billion U.S. dollars - is expected to come from the United States.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research and development (R&amp;D) spending on information and communications from 2017 to 2019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information and communications worldwide 2017-2019</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Bloomberg; Capital IQ; Thomson Reuters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PwC</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The 2018 Global Innovation 1000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Included are companies who produce technology hardware &amp; equipment, as well as producers of semiconductors &amp; semiconductor equipment.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2018, the technology hardware manufacturer that spent the most on research and development (R&amp;D) was South Korean giant Samsung, with an R&amp;D expenditure of 15.3 billion U.S. dollars. Their main rival in the smartphone market, Apple, was ranked third with 11.6 billion U.S. dollars in R&amp;D spending, behind microprocessor manufacturer Intel, who spent 13.1 billion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Ranking of the leading technology hardware &amp; equipment companies with the highest spending on research and development (R&amp;D) in 2018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Technology hardware &amp; equipment companies with the highest spending on R&amp;D 2018</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Joint Research Centre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Joint Research Centre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Joint Research Centre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The 2020 EU Industrial R&amp;D Investment Scoreboard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statistic shows the top 20 R&amp;D spenders in the software and computer services sector worldwide in 2019/20. That year, Alphabet, the parent company of Google, spent around 23.2 billion euros on research and development.</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R&amp;D spenders in software and computer services sector worldwide in 2019/20, by company (in million euros)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Top software and computer services R&amp;D investors worldwide 2020, by company</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Omdia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Omdia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Omdia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March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Artificial Intelligence Market Forecasts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*Forecast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dirty="0">
                <a:solidFill>
                  <a:srgbClr val="0F283E"/>
                </a:solidFill>
                <a:latin typeface="Open Sans Light"/>
              </a:rPr>
              <a:t>Description</a:t>
            </a:r>
          </a:p>
          <a:p>
            <a:pPr algn="l"/>
            <a:endParaRPr sz="800" dirty="0">
              <a:solidFill>
                <a:srgbClr val="0F283E"/>
              </a:solidFill>
              <a:latin typeface="Open Sans Light"/>
            </a:endParaRPr>
          </a:p>
          <a:p>
            <a:pPr algn="l"/>
            <a:r>
              <a:rPr sz="800" dirty="0">
                <a:solidFill>
                  <a:srgbClr val="0F283E"/>
                </a:solidFill>
                <a:latin typeface="Open Sans Light"/>
              </a:rPr>
              <a:t>The global artificial intelligence (AI) software market is forecast to grow rapidly in the coming years, reaching around 126 billion U.S. dollars by 2025. The overall AI market includes a wide array of applications such as natural language processing, robotic process automation, and machine learning. 
</a:t>
            </a:r>
          </a:p>
          <a:p>
            <a:pPr algn="l"/>
            <a:r>
              <a:rPr sz="800" dirty="0">
                <a:solidFill>
                  <a:srgbClr val="0F283E"/>
                </a:solidFill>
                <a:latin typeface="Open Sans Light"/>
              </a:rPr>
              <a:t> 
</a:t>
            </a:r>
          </a:p>
          <a:p>
            <a:pPr algn="l"/>
            <a:r>
              <a:rPr sz="800" dirty="0">
                <a:solidFill>
                  <a:srgbClr val="0F283E"/>
                </a:solidFill>
                <a:latin typeface="Open Sans Light"/>
              </a:rPr>
              <a:t>
</a:t>
            </a:r>
          </a:p>
          <a:p>
            <a:pPr algn="l"/>
            <a:r>
              <a:rPr sz="800" dirty="0">
                <a:solidFill>
                  <a:srgbClr val="0F283E"/>
                </a:solidFill>
                <a:latin typeface="Open Sans Light"/>
              </a:rPr>
              <a:t> What is artificial intelligence? 
</a:t>
            </a:r>
          </a:p>
          <a:p>
            <a:pPr algn="l"/>
            <a:r>
              <a:rPr sz="800" dirty="0">
                <a:solidFill>
                  <a:srgbClr val="0F283E"/>
                </a:solidFill>
                <a:latin typeface="Open Sans Light"/>
              </a:rPr>
              <a:t>
</a:t>
            </a:r>
          </a:p>
          <a:p>
            <a:pPr algn="l"/>
            <a:r>
              <a:rPr sz="800" dirty="0">
                <a:solidFill>
                  <a:srgbClr val="0F283E"/>
                </a:solidFill>
                <a:latin typeface="Open Sans Light"/>
              </a:rPr>
              <a:t>Artificial intelligence refers to the capability of a machine that is able to replicate or simulate intelligent human </a:t>
            </a:r>
            <a:r>
              <a:rPr sz="800" dirty="0" err="1">
                <a:solidFill>
                  <a:srgbClr val="0F283E"/>
                </a:solidFill>
                <a:latin typeface="Open Sans Light"/>
              </a:rPr>
              <a:t>behaviours</a:t>
            </a:r>
            <a:r>
              <a:rPr sz="800" dirty="0">
                <a:solidFill>
                  <a:srgbClr val="0F283E"/>
                </a:solidFill>
                <a:latin typeface="Open Sans Light"/>
              </a:rPr>
              <a:t> such as </a:t>
            </a:r>
            <a:r>
              <a:rPr sz="800" dirty="0" err="1">
                <a:solidFill>
                  <a:srgbClr val="0F283E"/>
                </a:solidFill>
                <a:latin typeface="Open Sans Light"/>
              </a:rPr>
              <a:t>analysing</a:t>
            </a:r>
            <a:r>
              <a:rPr sz="800" dirty="0">
                <a:solidFill>
                  <a:srgbClr val="0F283E"/>
                </a:solidFill>
                <a:latin typeface="Open Sans Light"/>
              </a:rPr>
              <a:t> and making judgments and decisions. Originated in the computer sciences and a contested area in philosophy, artificial intelligence has evolved and developed rapidly in the past decades and AI use cases can now be found in all corners of our society: the digital voice assistants that reside in our smartphones or smart speakers, customer support chatbots, as well as industrial robots. 
</a:t>
            </a:r>
          </a:p>
          <a:p>
            <a:pPr algn="l"/>
            <a:r>
              <a:rPr sz="800" dirty="0">
                <a:solidFill>
                  <a:srgbClr val="0F283E"/>
                </a:solidFill>
                <a:latin typeface="Open Sans Light"/>
              </a:rPr>
              <a:t>
</a:t>
            </a:r>
          </a:p>
          <a:p>
            <a:pPr algn="l"/>
            <a:r>
              <a:rPr sz="800" dirty="0">
                <a:solidFill>
                  <a:srgbClr val="0F283E"/>
                </a:solidFill>
                <a:latin typeface="Open Sans Light"/>
              </a:rPr>
              <a:t> 
</a:t>
            </a:r>
          </a:p>
          <a:p>
            <a:pPr algn="l"/>
            <a:r>
              <a:rPr sz="800" dirty="0">
                <a:solidFill>
                  <a:srgbClr val="0F283E"/>
                </a:solidFill>
                <a:latin typeface="Open Sans Light"/>
              </a:rPr>
              <a:t> Investments in AI 
</a:t>
            </a:r>
          </a:p>
          <a:p>
            <a:pPr algn="l"/>
            <a:r>
              <a:rPr sz="800" dirty="0">
                <a:solidFill>
                  <a:srgbClr val="0F283E"/>
                </a:solidFill>
                <a:latin typeface="Open Sans Light"/>
              </a:rPr>
              <a:t>
</a:t>
            </a:r>
          </a:p>
          <a:p>
            <a:pPr algn="l"/>
            <a:r>
              <a:rPr sz="800" dirty="0">
                <a:solidFill>
                  <a:srgbClr val="0F283E"/>
                </a:solidFill>
                <a:latin typeface="Open Sans Light"/>
              </a:rPr>
              <a:t>Many of the biggest names in the tech industry have invested heavily into both AI acquisitions and AI related research and development. When it comes to AI patent applications by company , Microsoft, IBM, Google, and Samsung have each submitted thousands of such applications, and funding for AI related start-ups are raking in dozens of billions of dollars each year.</a:t>
            </a:r>
            <a:endParaRPr sz="800" i="1" dirty="0">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Revenues from the artificial intelligence (AI) software market worldwide from 2018 to 2025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Artificial intelligence software market revenue worldwide 2018-2025</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Global R&amp;D spending</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1996 to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val="tx"/>
                    </a:ext>
                  </a:extLst>
                </a:hlinkClick>
              </a:rPr>
              <a:t>page 56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UNESCO Institute for Statistics; </a:t>
            </a:r>
            <a:r>
              <a:rPr sz="800">
                <a:solidFill>
                  <a:srgbClr val="555555"/>
                </a:solidFill>
                <a:latin typeface="Open Sans"/>
                <a:hlinkClick r:id="rId6">
                  <a:extLst>
                    <a:ext uri="{A12FA001-AC4F-418D-AE19-62706E023703}">
                      <ahyp:hlinkClr xmlns:ahyp="http://schemas.microsoft.com/office/drawing/2018/hyperlinkcolor" val="tx"/>
                    </a:ext>
                  </a:extLst>
                </a:hlinkClick>
              </a:rPr>
              <a:t>ID 1105959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spending on research and development (R&amp;D) from 1996 to 2018 (in billion PPP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global R&amp;D spending 1996-2018</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Apps Run The World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Apps Run The World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Apps Run The World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appsruntheworld.com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compound annual growth rate of the cloud applications market by segment from 2017 to 2022. The 2017-2022 CAGR for the analytics and business intelligence segment is expected to be 3.3 percent.</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Forecast compound annual growth rate of the cloud applications market by segment from 2017 to 2022</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Cloud applications market CAGR 2017-2022, by segment</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Global R&amp;D Funding Forecast - Winter 2019, page 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Estimated values. ** Forecasted values.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Global R&amp;D spending in the automotive sector is anticipated to increase to 103.1 billion U.S. dollars in 2019. The majority of this investment is from Europe and Japan , which in 2018 accounted for 24 and 27 percent of global investment in this sector.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Total global research and development (R&amp;D) spending on automotive from 2017 to 2019</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automotive worldwide 2017-2019</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Global R&amp;D Funding Forecast - Winter 2019, page 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Estimated values. ** Forecasted values.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Global R&amp;D spending in the aerospace and defense sector is anticipated to increase to 32 billion U.S. dollars in 2019. Of this total, just under half - some 15.9 billion U.S. dollars - is expected to come from the United States.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Total global research and development (R&amp;D) spending on aerospace and defense from 2017 to 2019</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Total R&amp;D spending on aerospace and defense worldwide 2017-2019</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 Various 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Various sources (Annual reports)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September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Annual reports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These figures have been converted from euros to U.S. dollars at the following rate, correct as of September 20, 2021: 1 EUR = 1.1709644 USD; ** this figure has been converted from Japanese yen to U.S. dollars at the following rate, correct as of September 20, 2021: 1 JPY = 0.0091 USD; the figure i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graph portrays the leading automotive companies as of 2020, based on their research and development expenditures. In the 2020 fiscal year, U.S.-based carmaker Ford reported research and development costs of around seven billion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automotive firms by research and development spending worldwide in FY 2020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Global R&amp;D spending: key companies in the automotive sector 2020</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issuu </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February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 Global R&amp;D Funding Forecast - Winter 2019, page 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Forecasted values.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2019, it is forecast that Boeing will spend the most on research and development (R&amp;D) of any aerospace and defense company, with an R&amp;D expenditure of 3.18 billion U.S dollars. This is over twice as much as the 1.55 billion U.S. dollars that BAE Systems, the next-largest aerospace and defense R&amp;D spender, is expected to spend in that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Aerospace and defense companies with the highest spending on research and development (R&amp;D) in 2019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Aerospace and defense companies with the highest spending on R&amp;D 2019</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 Various 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Various sources (Company data); 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FY 2020/21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Company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Only includes companies with publicly available figures. Fiscal year ended December 31, 2019: Ferrari, Volkswagen, BMW, Renault, Tesla, General Motors, Daimler, Hyundai, Fiat Chrysler Automobiles, PSA Fiscal year ended March 31, 2020: Isuzu, Suzuki, Toyota, Mitsubishi, Honda, Nissan, Mazda, Subaru</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Ford's R&amp;D intensity came to under six percent in the 2020 fiscal year. That year, the automaker had research and development costs of some 7.1 billion U.S. dollars, compared to revenue streams of about 127.14 billion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Selected automakers' R&amp;D intensity worldwide in FY 2020</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R&amp;D intensity of selected automakers worldwide 2020</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 Research and Markets; GlobeNewswire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 Research and Markets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Global Autonomous Cars Market (2020 to 2030) - COVID-19 Growth and Change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For the Statista estimate an exponential development of the values between 2020 and 2023 was assumed to estimate the annual values. The values for 2020 and 2023 were provided by the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global autonomous car market is expected to shrink by some three percent in 2020 as a result of the economic slowdown caused by the Covid-19 pandemic. In 2021, however, the market is forecast to recover and start growing, reaching a size of over 37 billion U.S. dollars in 2023. 
</a:t>
            </a:r>
          </a:p>
          <a:p>
            <a:pPr algn="l"/>
            <a:r>
              <a:rPr sz="800">
                <a:solidFill>
                  <a:srgbClr val="0F283E"/>
                </a:solidFill>
                <a:latin typeface="Open Sans Light"/>
              </a:rPr>
              <a:t> 
</a:t>
            </a:r>
          </a:p>
          <a:p>
            <a:pPr algn="l"/>
            <a:r>
              <a:rPr sz="800">
                <a:solidFill>
                  <a:srgbClr val="0F283E"/>
                </a:solidFill>
                <a:latin typeface="Open Sans Light"/>
              </a:rPr>
              <a:t> Technological challenges 
</a:t>
            </a:r>
          </a:p>
          <a:p>
            <a:pPr algn="l"/>
            <a:r>
              <a:rPr sz="800">
                <a:solidFill>
                  <a:srgbClr val="0F283E"/>
                </a:solidFill>
                <a:latin typeface="Open Sans Light"/>
              </a:rPr>
              <a:t>Fully autonomous vehicle technology is extremely complex. In the United Kingdom, it is expected that 73 percent of all cars will have some level of autonomy (Levels 1-3) before fully autonomous vehicles are even starting to enter the market in 2025. One reason behind this is the lack of consistent 5G or high-speed internet to allow the self-driving cars to communicate with each other and to gather information about driving conditions and traffic jams or potential obstacles blocking the road. Another reason is that some vehicles require extremely detailed maps to navigate safely.
</a:t>
            </a:r>
          </a:p>
          <a:p>
            <a:pPr algn="l"/>
            <a:r>
              <a:rPr sz="800">
                <a:solidFill>
                  <a:srgbClr val="0F283E"/>
                </a:solidFill>
                <a:latin typeface="Open Sans Light"/>
              </a:rPr>
              <a:t> 
</a:t>
            </a:r>
          </a:p>
          <a:p>
            <a:pPr algn="l"/>
            <a:r>
              <a:rPr sz="800">
                <a:solidFill>
                  <a:srgbClr val="0F283E"/>
                </a:solidFill>
                <a:latin typeface="Open Sans Light"/>
              </a:rPr>
              <a:t> Concerns about autonomous cars 
</a:t>
            </a:r>
          </a:p>
          <a:p>
            <a:pPr algn="l"/>
            <a:r>
              <a:rPr sz="800">
                <a:solidFill>
                  <a:srgbClr val="0F283E"/>
                </a:solidFill>
                <a:latin typeface="Open Sans Light"/>
              </a:rPr>
              <a:t>Overcoming technological hurdles is not enough for autonomous vehicles to take off. Securing public support is vital as well. People need to feel comfortable about riding in an autonomous vehicle in order to use them and buy them. Although over 40 percent of customers worldwide would be willing to use fully autonomous or semi-autonomous cars, they still have some concerns. More than half of the customers are worried about the safety of autonomous cars and over 30 percent are not sure whether the technologies necessary for autonomous vehicles to operate are advanced enough.</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Projected size of the global autonomous car market from 2019 to 2023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Size of the global autonomous car market 2019-2023</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AlixPartners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AlixPartners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as of June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AlixPartners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Betting Big in Electrification and Autonomous, page 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graph illustrates the projected research and development (R&amp;D) funding efforts towards electric vehicles in 2023, with a breakdown by investor type. It is predicted that Chinese suppliers will spend some 10 billion U.S. dollars on electric vehicle-related R&amp;D activities.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Projected research and development funding efforts towards electric vehicles in 2023, by investor type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Electric vehicles: auto industry R&amp;D funding by investor type 2023</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Apps Run The World; 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Apps Run The World; 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November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appsruntheworld.com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Forecast. For this statistic, the figures from 2020 to 2023 were rounded after being calculated using a constant annual growth rate of 0.7 percent CAGR, as provided by the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2019, the automotive software market was valued at 13.1 billion U.S. dollars worldwide. The automotive software market is anticipated to reach 13.6 billion U.S. dollars by 2024.</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Size of the automotive software market worldwide from 2018 to 2024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Automotive software market size 2018-2024</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 CRS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OECD; CRS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Government Expenditures on Defense Research and Development by the United States and Other OECD Countries: Fact Sheet, page 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2017, the United States government spent over 55 billion U.S. dollars on defense research and development - more than four times as much as all the other OECD countries combined. The next largest government expenditure on defense R&amp;D in that year was South Korea, with 3.4 billion U.S. dollars (adjusted for purchasing power parity).</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government spending on defense research and development (R&amp;D) among OECD members in 2017, by country (in billion PPP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OECD Countries with the highest government R&amp;D spending on defense 2017</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6.14"/>
  <p:tag name="AS_TITLE" val="Aspose.Slides for .NET 4.0 Client Profile"/>
  <p:tag name="AS_VERSION" val="2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15405</Words>
  <Application>Microsoft Office PowerPoint</Application>
  <PresentationFormat>Panorámica</PresentationFormat>
  <Paragraphs>2682</Paragraphs>
  <Slides>109</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2</vt:i4>
      </vt:variant>
      <vt:variant>
        <vt:lpstr>Títulos de diapositiva</vt:lpstr>
      </vt:variant>
      <vt:variant>
        <vt:i4>109</vt:i4>
      </vt:variant>
    </vt:vector>
  </HeadingPairs>
  <TitlesOfParts>
    <vt:vector size="116" baseType="lpstr">
      <vt:lpstr>Arial</vt:lpstr>
      <vt:lpstr>Calibri</vt:lpstr>
      <vt:lpstr>Open Sans</vt:lpstr>
      <vt:lpstr>Open Sans Light</vt:lpstr>
      <vt:lpstr>Office Theme</vt:lpstr>
      <vt:lpstr>Paquete</vt:lpstr>
      <vt:lpstr>Excel.Sheet.8</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 Edison Achalma Mendoza</cp:lastModifiedBy>
  <cp:revision>1</cp:revision>
  <cp:lastPrinted>2021-12-08T17:40:17Z</cp:lastPrinted>
  <dcterms:created xsi:type="dcterms:W3CDTF">2021-12-08T16:40:17Z</dcterms:created>
  <dcterms:modified xsi:type="dcterms:W3CDTF">2021-12-26T04:38:04Z</dcterms:modified>
</cp:coreProperties>
</file>