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2"/>
  </p:notesMasterIdLst>
  <p:sldIdLst>
    <p:sldId id="268" r:id="rId2"/>
    <p:sldId id="298" r:id="rId3"/>
    <p:sldId id="269" r:id="rId4"/>
    <p:sldId id="270" r:id="rId5"/>
    <p:sldId id="299" r:id="rId6"/>
    <p:sldId id="300" r:id="rId7"/>
    <p:sldId id="306" r:id="rId8"/>
    <p:sldId id="307" r:id="rId9"/>
    <p:sldId id="308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6" r:id="rId18"/>
    <p:sldId id="267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316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09" r:id="rId44"/>
    <p:sldId id="310" r:id="rId45"/>
    <p:sldId id="297" r:id="rId46"/>
    <p:sldId id="311" r:id="rId47"/>
    <p:sldId id="313" r:id="rId48"/>
    <p:sldId id="315" r:id="rId49"/>
    <p:sldId id="296" r:id="rId50"/>
    <p:sldId id="317" r:id="rId5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SON" initials="E" lastIdx="13" clrIdx="0">
    <p:extLst>
      <p:ext uri="{19B8F6BF-5375-455C-9EA6-DF929625EA0E}">
        <p15:presenceInfo xmlns:p15="http://schemas.microsoft.com/office/powerpoint/2012/main" userId="ED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6" autoAdjust="0"/>
    <p:restoredTop sz="92296" autoAdjust="0"/>
  </p:normalViewPr>
  <p:slideViewPr>
    <p:cSldViewPr>
      <p:cViewPr varScale="1">
        <p:scale>
          <a:sx n="83" d="100"/>
          <a:sy n="83" d="100"/>
        </p:scale>
        <p:origin x="9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07:29:06.565" idx="1">
    <p:pos x="10" y="10"/>
    <p:text>6x1+4x2+s1=24</p:text>
    <p:extLst>
      <p:ext uri="{C676402C-5697-4E1C-873F-D02D1690AC5C}">
        <p15:threadingInfo xmlns:p15="http://schemas.microsoft.com/office/powerpoint/2012/main" timeZoneBias="300"/>
      </p:ext>
    </p:extLst>
  </p:cm>
  <p:cm authorId="1" dt="2019-06-26T07:30:37.361" idx="3">
    <p:pos x="10" y="146"/>
    <p:text>s1=24-6x1-4x2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9-06-26T07:32:54.083" idx="4">
    <p:pos x="10" y="282"/>
    <p:text>Si s1=24-24=0 , entonces se utilizando al 100% de la materia prima.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9-06-26T07:33:48.134" idx="5">
    <p:pos x="10" y="418"/>
    <p:text>si s1 =-4 entonces falta 4 pies de madera. escases dde materia prima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07:34:20.088" idx="6">
    <p:pos x="10" y="10"/>
    <p:text>x1+x2&gt;=800</p:text>
    <p:extLst>
      <p:ext uri="{C676402C-5697-4E1C-873F-D02D1690AC5C}">
        <p15:threadingInfo xmlns:p15="http://schemas.microsoft.com/office/powerpoint/2012/main" timeZoneBias="300"/>
      </p:ext>
    </p:extLst>
  </p:cm>
  <p:cm authorId="1" dt="2019-06-26T07:37:43.814" idx="7">
    <p:pos x="10" y="146"/>
    <p:text>x1+x2-s1=800</p:text>
    <p:extLst>
      <p:ext uri="{C676402C-5697-4E1C-873F-D02D1690AC5C}">
        <p15:threadingInfo xmlns:p15="http://schemas.microsoft.com/office/powerpoint/2012/main" timeZoneBias="300">
          <p15:parentCm authorId="1" idx="6"/>
        </p15:threadingInfo>
      </p:ext>
    </p:extLst>
  </p:cm>
  <p:cm authorId="1" dt="2019-06-26T07:38:12.695" idx="8">
    <p:pos x="10" y="282"/>
    <p:text>s1=x1+x2-800</p:text>
    <p:extLst>
      <p:ext uri="{C676402C-5697-4E1C-873F-D02D1690AC5C}">
        <p15:threadingInfo xmlns:p15="http://schemas.microsoft.com/office/powerpoint/2012/main" timeZoneBias="300">
          <p15:parentCm authorId="1" idx="6"/>
        </p15:threadingInfo>
      </p:ext>
    </p:extLst>
  </p:cm>
  <p:cm authorId="1" dt="2019-06-26T07:38:21.061" idx="9">
    <p:pos x="10" y="418"/>
    <p:text>s1=100 entonces hay un exceso de dotacion de alimentos.</p:text>
    <p:extLst>
      <p:ext uri="{C676402C-5697-4E1C-873F-D02D1690AC5C}">
        <p15:threadingInfo xmlns:p15="http://schemas.microsoft.com/office/powerpoint/2012/main" timeZoneBias="300">
          <p15:parentCm authorId="1" idx="6"/>
        </p15:threadingInfo>
      </p:ext>
    </p:extLst>
  </p:cm>
  <p:cm authorId="1" dt="2019-06-26T07:39:39.968" idx="10">
    <p:pos x="10" y="554"/>
    <p:text>s1¨=-100 no se le esta esta dotando la cantidad requerrida</p:text>
    <p:extLst>
      <p:ext uri="{C676402C-5697-4E1C-873F-D02D1690AC5C}">
        <p15:threadingInfo xmlns:p15="http://schemas.microsoft.com/office/powerpoint/2012/main" timeZoneBias="300">
          <p15:parentCm authorId="1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07:41:26.210" idx="11">
    <p:pos x="10" y="10"/>
    <p:text>6x1+4x2&lt;=24 el 4 y 6 son los valores unitarios.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07:53:35.204" idx="12">
    <p:pos x="10" y="10"/>
    <p:text>Los valores de Z son arbitrarias.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08:04:55.160" idx="13">
    <p:pos x="10" y="10"/>
    <p:text>R es el coeficientes de las variables no básicas.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50.wmf"/><Relationship Id="rId7" Type="http://schemas.openxmlformats.org/officeDocument/2006/relationships/image" Target="../media/image4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51.wmf"/><Relationship Id="rId9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54.wmf"/><Relationship Id="rId7" Type="http://schemas.openxmlformats.org/officeDocument/2006/relationships/image" Target="../media/image40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55.wmf"/><Relationship Id="rId9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30.wmf"/><Relationship Id="rId7" Type="http://schemas.openxmlformats.org/officeDocument/2006/relationships/image" Target="../media/image68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67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8D1E8811-E33A-4B3A-94F1-9FB617CB24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3AFEEA7D-425B-4768-A50F-64D38D2F2E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19239FF-E817-4A59-A2FC-192D8B6EE0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5C42387F-7676-4CE1-B5F3-AB54F80627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3F6A61A2-E255-4C6A-BD7A-5A01DE3B18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33FCB135-818A-4FE7-B584-AED93984A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9F8931-105F-4942-8A28-5DC6086D47E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3456998-57AF-4842-9917-C049797EF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415EC-86E9-4122-8328-82C398B9BF34}" type="slidenum">
              <a:rPr lang="es-ES" altLang="es-ES" smtClean="0"/>
              <a:pPr/>
              <a:t>3</a:t>
            </a:fld>
            <a:endParaRPr lang="es-ES" altLang="es-E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8EC3E47-BCE3-4034-B820-8FFB326D5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BFB1070-BC47-4F97-A4F3-25982D130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William Yupanqui Pillihuamán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X4, X5 Y X6 son los variables de holgura.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21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0760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Se agrega 0X3, 0X4 Y 0X5 … dependiendo de las cantidades de las restricciones.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25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0217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Z^R el vector de las coeficientes de las variables básicas de la función objetiva.</a:t>
            </a:r>
          </a:p>
          <a:p>
            <a:r>
              <a:rPr lang="es-ES" dirty="0"/>
              <a:t>C^R el vector de las coeficientes de las variables NO básicas de la función objetiva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26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0709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fila Z esta compuesto las coeficientes de la función objetivo.</a:t>
            </a:r>
          </a:p>
          <a:p>
            <a:pPr marL="285750" indent="-285750">
              <a:buAutoNum type="romanLcParenR"/>
            </a:pPr>
            <a:r>
              <a:rPr lang="es-ES" dirty="0"/>
              <a:t>Buscar las columnas, se escoge columna </a:t>
            </a:r>
            <a:r>
              <a:rPr lang="es-ES" dirty="0" err="1"/>
              <a:t>pibot</a:t>
            </a:r>
            <a:r>
              <a:rPr lang="es-ES" dirty="0"/>
              <a:t> gracias a la fila Z (el coeficiente mas grande 5, entonces es la columna </a:t>
            </a:r>
            <a:r>
              <a:rPr lang="es-ES" dirty="0" err="1"/>
              <a:t>pibot</a:t>
            </a:r>
            <a:r>
              <a:rPr lang="es-ES" dirty="0"/>
              <a:t>)</a:t>
            </a:r>
          </a:p>
          <a:p>
            <a:pPr marL="285750" indent="-285750">
              <a:buAutoNum type="romanLcParenR"/>
            </a:pPr>
            <a:r>
              <a:rPr lang="es-ES" dirty="0"/>
              <a:t>Se divide las coeficientes  de las variables básicas  y se busca el resultado menor ( entonces el 10)</a:t>
            </a:r>
          </a:p>
          <a:p>
            <a:pPr marL="285750" indent="-285750">
              <a:buAutoNum type="romanLcParenR"/>
            </a:pPr>
            <a:r>
              <a:rPr lang="es-ES" dirty="0"/>
              <a:t>Se reemplaza X4 con el X1</a:t>
            </a:r>
          </a:p>
          <a:p>
            <a:pPr marL="285750" indent="-285750">
              <a:buAutoNum type="romanLcParenR"/>
            </a:pPr>
            <a:r>
              <a:rPr lang="es-ES" dirty="0"/>
              <a:t>4 es el elemento </a:t>
            </a:r>
            <a:r>
              <a:rPr lang="es-ES" dirty="0" err="1"/>
              <a:t>pibot</a:t>
            </a:r>
            <a:r>
              <a:rPr lang="es-ES" dirty="0"/>
              <a:t> y convertirlo a 1 (por ejemplo dividirlo entre y pero se divide toda la fila)</a:t>
            </a:r>
          </a:p>
          <a:p>
            <a:pPr marL="285750" indent="-285750">
              <a:buAutoNum type="romanLcParenR"/>
            </a:pPr>
            <a:r>
              <a:rPr lang="es-ES" dirty="0"/>
              <a:t>Las columna alrededor del elemento </a:t>
            </a:r>
            <a:r>
              <a:rPr lang="es-ES" dirty="0" err="1"/>
              <a:t>pibot</a:t>
            </a:r>
            <a:r>
              <a:rPr lang="es-ES" dirty="0"/>
              <a:t> se convierte a 0 ya en la matriz transformada</a:t>
            </a:r>
          </a:p>
          <a:p>
            <a:pPr marL="285750" indent="-285750">
              <a:buAutoNum type="romanLcParenR"/>
            </a:pPr>
            <a:r>
              <a:rPr lang="es-ES" dirty="0"/>
              <a:t>Por ejemplo a 10 se multiplica con 5 Y luego restarla a Z y </a:t>
            </a:r>
            <a:r>
              <a:rPr lang="es-ES" dirty="0" err="1"/>
              <a:t>asi</a:t>
            </a:r>
            <a:r>
              <a:rPr lang="es-ES" dirty="0"/>
              <a:t> sucesivamente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27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1030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Luego se escoge el menor (6)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28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19945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proceso interactivo termina cuando los elementos de Z de hacen 0 y negativo.</a:t>
            </a:r>
          </a:p>
          <a:p>
            <a:r>
              <a:rPr lang="es-ES" dirty="0"/>
              <a:t>EL BENEFICIO MAXIMO es 74</a:t>
            </a:r>
          </a:p>
          <a:p>
            <a:r>
              <a:rPr lang="es-ES" dirty="0"/>
              <a:t>X5=4 (Holgura)  esta sobrando 4 de maquina 3, solo se utiliza 26 de los 30.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29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0225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34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014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6x1+4x2&lt;=24 el 4 y 6 son los valores unitarios.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600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2x1+5x2&lt;=50</a:t>
            </a:r>
          </a:p>
          <a:p>
            <a:r>
              <a:rPr lang="es-ES" dirty="0"/>
              <a:t>4x1&lt;=40</a:t>
            </a:r>
          </a:p>
          <a:p>
            <a:r>
              <a:rPr lang="es-ES" dirty="0"/>
              <a:t>50x1+40x1&lt;=30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12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9690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13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951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14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1843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15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6989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región donde se </a:t>
            </a:r>
            <a:r>
              <a:rPr lang="es-ES" dirty="0" err="1"/>
              <a:t>intersectan</a:t>
            </a:r>
            <a:r>
              <a:rPr lang="es-ES" dirty="0"/>
              <a:t> es la región factible,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16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4019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Cualquier punto en la región factible es el posible punto optimo.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17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0618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F8931-105F-4942-8A28-5DC6086D47E6}" type="slidenum">
              <a:rPr lang="es-ES" altLang="es-ES" smtClean="0"/>
              <a:pPr>
                <a:defRPr/>
              </a:pPr>
              <a:t>18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570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CF4F53-A8AE-4E12-93F9-BBF3CFE03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483E03-D2A0-4250-B061-BF88C02F5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91F1FA-CC17-45A6-8900-F27265E109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73F7-69C8-48D1-B469-6B1554335F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9513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D85AD9-476E-4E87-8FAD-AA7FAAABC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6CE6EE-0FEB-4361-9C09-C72A8F3EA9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060083-3AA5-4A43-A3DA-1927AD118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F10B-6C0E-49C5-AA5F-9DF260D90D9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907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48812D-BCE0-4E05-A4D4-3C1EDC2C8E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90E367-568C-4003-8C70-F764284CF8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340756-19F1-4A31-8CA9-C7C0261BF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4AA63-4E03-4686-B619-2617A8C1E2A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5992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5D2E6-14A2-48D0-A240-E68D193FF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B116E-5B88-4583-9F08-B12DB2F4B9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B86A0-F814-4EED-854C-AB07A7ADF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62D3-9623-419C-AD4F-8CBAE2DDF1D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5556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ítulo, texto y clip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medios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8F40B-6C0A-4790-A66D-D4AE6944C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8A7B1-5AA8-4138-996C-B49A244148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3FA36-C646-4B01-B849-39529C84C0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07044-4939-425B-AC88-20F1B4263AD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710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F174FF-B91B-45B7-AB57-7760C2C4A8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CFB79-F073-4F41-B776-88BCC8859B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9F3820-36C9-4619-ADEC-C79FD0E00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17CB-470A-445D-9B72-2B90E3DD727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136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1BC92C-C647-4449-846C-34B16455B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D25CC0-9283-4769-979A-FD67D3B4DD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AB3E8C-B4A2-42EF-A471-EC8820FFB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C8D62-EA63-45C0-AA8C-C60DC5FD75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553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83B35-5C5E-416F-8049-5352233E9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493BF-46D1-4313-A60A-669371BD5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61099-1816-4437-97A7-4420FD9F3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17ECE-0EA0-4D1A-8D49-9669A01CA23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830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807D7A-71B2-4066-84D3-35D1CF62CD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3538B5-292B-4C51-A50C-1D013E589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9DFE806-C603-4E59-B911-83DC203A5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C716-C0A6-4045-B3EA-F38549282CF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03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0DB685-8C19-4204-AF71-7D017D47E2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0BB9CD-7F5C-4308-88C5-BACBBD8A41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1B1967-8609-46B4-900E-324ABB8EA4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B2AFA-B890-4952-ABFA-B39DB058107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480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AAC544-8ED9-444F-970B-20028E328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D1D5B5-F69E-4D15-BA20-9972A8DAB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33800B-CEC0-459B-AFC9-68BE5A811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59F4E-DEB1-4EEC-B574-BD87FE5E720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08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050A1-8D96-4B2F-8B90-3691E54BF1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B8AE4-DD49-4C61-ABBD-C06B4C2B1F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55287-F982-4136-9FA9-96DB937338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EDF19-D627-4124-9B74-A04297217E9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8048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4E291-CE58-4779-877F-F314DB856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5D796-6F7F-43F0-AC1D-E20DE492A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5E6E4-2948-418C-9039-BD45C15A99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510F4-3C6D-4295-B0BD-A95F56A6911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2700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5AA669-AB57-428F-A82D-9598396AC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7FE01A-5F7E-44D4-B0EC-4A70E24EC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4E7C31BD-27A8-4E1B-A572-AB77A0B090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B81324B-E445-4EB6-8195-C07F5ACABE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5E91ED7-A2AA-407C-AD2C-4D7A6873F3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A7B094D-E221-4380-B1EF-03411B5F86D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10" Type="http://schemas.openxmlformats.org/officeDocument/2006/relationships/image" Target="../media/image2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image" Target="../media/image2.jpe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3" Type="http://schemas.openxmlformats.org/officeDocument/2006/relationships/image" Target="../media/image1.jpe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.jpeg"/><Relationship Id="rId21" Type="http://schemas.openxmlformats.org/officeDocument/2006/relationships/oleObject" Target="../embeddings/oleObject25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.jpeg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.jpeg"/><Relationship Id="rId9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26" Type="http://schemas.openxmlformats.org/officeDocument/2006/relationships/comments" Target="../comments/comment5.xml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50.bin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2.jpe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47.wmf"/><Relationship Id="rId3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9.bin"/><Relationship Id="rId32" Type="http://schemas.openxmlformats.org/officeDocument/2006/relationships/oleObject" Target="../embeddings/oleObject56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oleObject" Target="../embeddings/oleObject52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5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51.bin"/><Relationship Id="rId30" Type="http://schemas.openxmlformats.org/officeDocument/2006/relationships/oleObject" Target="../embeddings/oleObject5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40.wmf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image" Target="../media/image2.jpeg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40.wmf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image" Target="../media/image2.jpeg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2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83.bin"/><Relationship Id="rId3" Type="http://schemas.openxmlformats.org/officeDocument/2006/relationships/image" Target="../media/image1.jpeg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31.wmf"/><Relationship Id="rId24" Type="http://schemas.openxmlformats.org/officeDocument/2006/relationships/image" Target="../media/image2.jpeg"/><Relationship Id="rId5" Type="http://schemas.openxmlformats.org/officeDocument/2006/relationships/image" Target="../media/image28.wmf"/><Relationship Id="rId15" Type="http://schemas.openxmlformats.org/officeDocument/2006/relationships/image" Target="../media/image67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onnected_networks">
            <a:extLst>
              <a:ext uri="{FF2B5EF4-FFF2-40B4-BE49-F238E27FC236}">
                <a16:creationId xmlns:a16="http://schemas.microsoft.com/office/drawing/2014/main" id="{EA8B7C48-B195-40E4-8C54-96C3E19E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2016125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D833FB9C-0972-4D48-8D8B-5D9DA1C48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115888"/>
            <a:ext cx="8510588" cy="936625"/>
          </a:xfrm>
        </p:spPr>
        <p:txBody>
          <a:bodyPr/>
          <a:lstStyle/>
          <a:p>
            <a:pPr eaLnBrk="1" hangingPunct="1"/>
            <a:r>
              <a:rPr lang="es-ES" altLang="es-ES"/>
              <a:t> 	</a:t>
            </a:r>
            <a:r>
              <a:rPr lang="es-ES" altLang="es-ES" sz="3600" b="1"/>
              <a:t>INVESTIGACION OPERATIVA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363BBD79-08AF-4CCD-BBD0-FA02EA84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4967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400" dirty="0"/>
              <a:t>	</a:t>
            </a:r>
            <a:r>
              <a:rPr lang="es-ES" altLang="es-ES" sz="2800" b="1" dirty="0"/>
              <a:t>Definición: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altLang="es-ES" sz="2800" dirty="0"/>
              <a:t>La investigación operativa es el procedimiento que nos </a:t>
            </a:r>
            <a:r>
              <a:rPr lang="es-ES" altLang="es-ES" sz="2800" b="1" dirty="0"/>
              <a:t>permite adoptar modelos para asignar mejor los recursos</a:t>
            </a:r>
            <a:r>
              <a:rPr lang="es-ES" altLang="es-ES" sz="2800" dirty="0"/>
              <a:t> limitados con la intención de </a:t>
            </a:r>
            <a:r>
              <a:rPr lang="es-ES" altLang="es-ES" sz="2800" b="1" dirty="0"/>
              <a:t>optimizar </a:t>
            </a:r>
            <a:r>
              <a:rPr lang="es-ES" altLang="es-ES" sz="2800" dirty="0"/>
              <a:t>una función objetiva (</a:t>
            </a:r>
            <a:r>
              <a:rPr lang="es-ES" altLang="es-ES" sz="2800" b="1" dirty="0"/>
              <a:t>objetivo económico</a:t>
            </a:r>
            <a:r>
              <a:rPr lang="es-ES" altLang="es-ES" sz="2800" dirty="0"/>
              <a:t>).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s-ES" altLang="es-ES" sz="2800" dirty="0"/>
          </a:p>
          <a:p>
            <a:pPr algn="just" eaLnBrk="1" hangingPunct="1">
              <a:lnSpc>
                <a:spcPct val="90000"/>
              </a:lnSpc>
            </a:pPr>
            <a:r>
              <a:rPr lang="es-ES" altLang="es-ES" sz="2800" dirty="0"/>
              <a:t>La aplicación de la investigación operativa en problemas específicos, tiene por objetivo la </a:t>
            </a:r>
            <a:r>
              <a:rPr lang="es-ES" altLang="es-ES" sz="2800" b="1" dirty="0"/>
              <a:t>determinación </a:t>
            </a:r>
            <a:r>
              <a:rPr lang="es-ES" altLang="es-ES" sz="2800" dirty="0"/>
              <a:t>de </a:t>
            </a:r>
            <a:r>
              <a:rPr lang="es-ES" altLang="es-ES" sz="2800" b="1" dirty="0"/>
              <a:t>una buena decisión</a:t>
            </a:r>
            <a:r>
              <a:rPr lang="es-ES" altLang="es-ES" sz="2800" dirty="0"/>
              <a:t>; así como asumiendo un criterio preestablecido para hallar la </a:t>
            </a:r>
            <a:r>
              <a:rPr lang="es-ES" altLang="es-ES" sz="2800" b="1" dirty="0"/>
              <a:t>solución optima</a:t>
            </a:r>
            <a:r>
              <a:rPr lang="es-ES" altLang="es-ES" sz="2800" dirty="0"/>
              <a:t>.</a:t>
            </a:r>
          </a:p>
        </p:txBody>
      </p:sp>
      <p:sp>
        <p:nvSpPr>
          <p:cNvPr id="3077" name="WordArt 23" descr="Bolsa de papel">
            <a:extLst>
              <a:ext uri="{FF2B5EF4-FFF2-40B4-BE49-F238E27FC236}">
                <a16:creationId xmlns:a16="http://schemas.microsoft.com/office/drawing/2014/main" id="{0780C4DF-7686-4F89-860D-65671AE6F0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09638"/>
            <a:ext cx="863600" cy="144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078" name="WordArt 24">
            <a:extLst>
              <a:ext uri="{FF2B5EF4-FFF2-40B4-BE49-F238E27FC236}">
                <a16:creationId xmlns:a16="http://schemas.microsoft.com/office/drawing/2014/main" id="{983BEF32-6C8A-4938-8D58-161FD53E24B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connected_networks">
            <a:extLst>
              <a:ext uri="{FF2B5EF4-FFF2-40B4-BE49-F238E27FC236}">
                <a16:creationId xmlns:a16="http://schemas.microsoft.com/office/drawing/2014/main" id="{4D7BE0B9-DB89-4692-BDB3-E5FD89FC6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ED9F94E0-36A3-4CBE-85F7-74A10E1A62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981075"/>
            <a:ext cx="8280400" cy="56165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endParaRPr lang="es-ES" altLang="es-ES" sz="2800" dirty="0"/>
          </a:p>
          <a:p>
            <a:pPr algn="just" eaLnBrk="1" hangingPunct="1">
              <a:lnSpc>
                <a:spcPct val="80000"/>
              </a:lnSpc>
            </a:pPr>
            <a:r>
              <a:rPr lang="es-ES" altLang="es-ES" sz="2800" dirty="0"/>
              <a:t>La empresa “EUCALI” S.R.L. produce mesas y sillas. Para producir cada silla se requiere dos horas de la maquina uno, cuatro horas de la maquina dos y dos horas de la maquina tres . Para producir cada mesa se requiere cinco horas de la maquina uno y una hora de la maquina tres. La disponibilidad de la maquina uno es de 50 horas, la disponibilidad de la maquina dos es de cuarenta horas y la disponibilidad de la maquina tres es de  treinta horas. Las sillas reportan cinco soles(S/. 5.00) de ganancia por unidad y las mesas reportan cuatro soles(S/. 4.00) por unidad. El gerente desea determinar cuantas sillas y cuantas mesas  debe producir para maximizar la ganancia semanalmente.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E07DD7C-78CD-4FA5-801C-58FFE51AA6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115888"/>
            <a:ext cx="7772400" cy="792162"/>
          </a:xfrm>
        </p:spPr>
        <p:txBody>
          <a:bodyPr anchor="ctr"/>
          <a:lstStyle/>
          <a:p>
            <a:pPr eaLnBrk="1" hangingPunct="1"/>
            <a:r>
              <a:rPr lang="es-ES" altLang="es-ES" sz="4400"/>
              <a:t>	</a:t>
            </a:r>
            <a:r>
              <a:rPr lang="es-ES" altLang="es-ES" sz="3200" b="1"/>
              <a:t>CASO N.º 01</a:t>
            </a:r>
          </a:p>
        </p:txBody>
      </p:sp>
      <p:sp>
        <p:nvSpPr>
          <p:cNvPr id="13317" name="WordArt 6" descr="Bolsa de papel">
            <a:extLst>
              <a:ext uri="{FF2B5EF4-FFF2-40B4-BE49-F238E27FC236}">
                <a16:creationId xmlns:a16="http://schemas.microsoft.com/office/drawing/2014/main" id="{B8DB241F-C4D8-4898-BCE3-2AEC4557AAC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3318" name="WordArt 7">
            <a:extLst>
              <a:ext uri="{FF2B5EF4-FFF2-40B4-BE49-F238E27FC236}">
                <a16:creationId xmlns:a16="http://schemas.microsoft.com/office/drawing/2014/main" id="{C93094C4-1B9C-48BC-8B57-AF69BD2C24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connected_networks">
            <a:extLst>
              <a:ext uri="{FF2B5EF4-FFF2-40B4-BE49-F238E27FC236}">
                <a16:creationId xmlns:a16="http://schemas.microsoft.com/office/drawing/2014/main" id="{55677A75-1ACD-45C8-AD2D-A2ABC5A9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>
            <a:extLst>
              <a:ext uri="{FF2B5EF4-FFF2-40B4-BE49-F238E27FC236}">
                <a16:creationId xmlns:a16="http://schemas.microsoft.com/office/drawing/2014/main" id="{0FC8D5CC-C69B-44E0-812F-89DF5E4B7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29600" cy="4594225"/>
          </a:xfrm>
        </p:spPr>
        <p:txBody>
          <a:bodyPr/>
          <a:lstStyle/>
          <a:p>
            <a:pPr marL="908050" indent="-908050" algn="l" eaLnBrk="1" hangingPunct="1"/>
            <a:r>
              <a:rPr lang="es-ES" altLang="es-ES" sz="2000"/>
              <a:t>	 i) Variables de decisión:</a:t>
            </a:r>
            <a:br>
              <a:rPr lang="es-ES" altLang="es-ES" sz="2000"/>
            </a:br>
            <a:r>
              <a:rPr lang="es-ES" altLang="es-ES" sz="2000"/>
              <a:t>x1: cantidad de sillas semanal</a:t>
            </a:r>
            <a:br>
              <a:rPr lang="es-ES" altLang="es-ES" sz="2000"/>
            </a:br>
            <a:r>
              <a:rPr lang="es-ES" altLang="es-ES" sz="2000"/>
              <a:t>x2: cantidad de mesas semanal</a:t>
            </a:r>
            <a:br>
              <a:rPr lang="es-ES" altLang="es-ES" sz="2000"/>
            </a:br>
            <a:br>
              <a:rPr lang="es-ES" altLang="es-ES" sz="2000"/>
            </a:br>
            <a:r>
              <a:rPr lang="es-ES" altLang="es-ES" sz="2000"/>
              <a:t>ii) restricciones:</a:t>
            </a:r>
            <a:br>
              <a:rPr lang="es-ES" altLang="es-ES" sz="2000"/>
            </a:br>
            <a:r>
              <a:rPr lang="es-ES" altLang="es-ES" sz="2000"/>
              <a:t>2x1+5x2&lt;=50 horas de disponibilidad de maquina I</a:t>
            </a:r>
            <a:br>
              <a:rPr lang="es-ES" altLang="es-ES" sz="2000"/>
            </a:br>
            <a:r>
              <a:rPr lang="es-ES" altLang="es-ES" sz="2000"/>
              <a:t>4x1&lt;=40 horas de disponibilidad de maquina II</a:t>
            </a:r>
            <a:br>
              <a:rPr lang="es-ES" altLang="es-ES" sz="2000"/>
            </a:br>
            <a:r>
              <a:rPr lang="es-ES" altLang="es-ES" sz="2000"/>
              <a:t>2x1+x2&lt;=30 horas de disponibilidad de maquina III</a:t>
            </a:r>
            <a:br>
              <a:rPr lang="es-ES" altLang="es-ES" sz="2000"/>
            </a:br>
            <a:br>
              <a:rPr lang="es-ES" altLang="es-ES" sz="2000"/>
            </a:br>
            <a:r>
              <a:rPr lang="es-ES" altLang="es-ES" sz="2000"/>
              <a:t>iii) función objetiva</a:t>
            </a:r>
            <a:br>
              <a:rPr lang="es-ES" altLang="es-ES" sz="2000"/>
            </a:br>
            <a:r>
              <a:rPr lang="es-ES" altLang="es-ES" sz="2000"/>
              <a:t>maximizar Z=5x1+4x2</a:t>
            </a:r>
            <a:br>
              <a:rPr lang="es-ES" altLang="es-ES" sz="2000"/>
            </a:br>
            <a:br>
              <a:rPr lang="es-ES" altLang="es-ES" sz="2000"/>
            </a:br>
            <a:r>
              <a:rPr lang="es-ES" altLang="es-ES" sz="2000"/>
              <a:t>iv) condición de no negatividad </a:t>
            </a:r>
            <a:br>
              <a:rPr lang="es-ES" altLang="es-ES" sz="2000"/>
            </a:br>
            <a:r>
              <a:rPr lang="es-ES" altLang="es-ES" sz="2000"/>
              <a:t>x1,x2 &gt;=0	</a:t>
            </a:r>
          </a:p>
        </p:txBody>
      </p:sp>
      <p:sp>
        <p:nvSpPr>
          <p:cNvPr id="14340" name="WordArt 5" descr="Bolsa de papel">
            <a:extLst>
              <a:ext uri="{FF2B5EF4-FFF2-40B4-BE49-F238E27FC236}">
                <a16:creationId xmlns:a16="http://schemas.microsoft.com/office/drawing/2014/main" id="{5AA5BD35-AB6D-4FFC-A387-D3197CF28B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4341" name="WordArt 6">
            <a:extLst>
              <a:ext uri="{FF2B5EF4-FFF2-40B4-BE49-F238E27FC236}">
                <a16:creationId xmlns:a16="http://schemas.microsoft.com/office/drawing/2014/main" id="{F3AAB1EE-055B-4C55-8928-0C51002B3A9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04" descr="connected_networks">
            <a:extLst>
              <a:ext uri="{FF2B5EF4-FFF2-40B4-BE49-F238E27FC236}">
                <a16:creationId xmlns:a16="http://schemas.microsoft.com/office/drawing/2014/main" id="{0B453D51-981C-42B9-9ABF-32D8BE49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>
            <a:extLst>
              <a:ext uri="{FF2B5EF4-FFF2-40B4-BE49-F238E27FC236}">
                <a16:creationId xmlns:a16="http://schemas.microsoft.com/office/drawing/2014/main" id="{FA48EA9A-902E-4A88-BA50-AA16E69CE5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 sz="2800"/>
              <a:t>	</a:t>
            </a:r>
          </a:p>
        </p:txBody>
      </p:sp>
      <p:graphicFrame>
        <p:nvGraphicFramePr>
          <p:cNvPr id="5723" name="Group 603">
            <a:extLst>
              <a:ext uri="{FF2B5EF4-FFF2-40B4-BE49-F238E27FC236}">
                <a16:creationId xmlns:a16="http://schemas.microsoft.com/office/drawing/2014/main" id="{D622AED5-E989-4A2E-8480-A048CBCB2B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7493649"/>
              </p:ext>
            </p:extLst>
          </p:nvPr>
        </p:nvGraphicFramePr>
        <p:xfrm>
          <a:off x="539750" y="1484313"/>
          <a:ext cx="7272338" cy="3313114"/>
        </p:xfrm>
        <a:graphic>
          <a:graphicData uri="http://schemas.openxmlformats.org/drawingml/2006/table">
            <a:tbl>
              <a:tblPr/>
              <a:tblGrid>
                <a:gridCol w="17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</a:t>
                      </a:r>
                      <a:endParaRPr kumimoji="0" lang="es-ES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Sillas</a:t>
                      </a:r>
                      <a:endParaRPr kumimoji="0" lang="es-ES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Meses</a:t>
                      </a:r>
                      <a:endParaRPr kumimoji="0" lang="es-ES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Disponibilidad/horas</a:t>
                      </a:r>
                      <a:endParaRPr kumimoji="0" lang="es-ES" alt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Maquinas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X1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Disp/horas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Maquina I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Maquina II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 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Maquina III</a:t>
                      </a:r>
                      <a:endParaRPr kumimoji="0" lang="es-ES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kumimoji="0" lang="es-ES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01" name="WordArt 605" descr="Bolsa de papel">
            <a:extLst>
              <a:ext uri="{FF2B5EF4-FFF2-40B4-BE49-F238E27FC236}">
                <a16:creationId xmlns:a16="http://schemas.microsoft.com/office/drawing/2014/main" id="{2C3015AD-67CD-4975-8138-B50F2075FCF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5402" name="WordArt 606">
            <a:extLst>
              <a:ext uri="{FF2B5EF4-FFF2-40B4-BE49-F238E27FC236}">
                <a16:creationId xmlns:a16="http://schemas.microsoft.com/office/drawing/2014/main" id="{35506ABA-AF5E-42E8-99EC-5249F2E5999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4" descr="connected_networks">
            <a:extLst>
              <a:ext uri="{FF2B5EF4-FFF2-40B4-BE49-F238E27FC236}">
                <a16:creationId xmlns:a16="http://schemas.microsoft.com/office/drawing/2014/main" id="{F44A5960-023E-4C60-A8A1-25D960B8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5D649AF4-1F3D-4C15-9252-24128D26DD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 sz="2800"/>
              <a:t> </a:t>
            </a:r>
          </a:p>
        </p:txBody>
      </p:sp>
      <p:graphicFrame>
        <p:nvGraphicFramePr>
          <p:cNvPr id="7311" name="Group 143">
            <a:extLst>
              <a:ext uri="{FF2B5EF4-FFF2-40B4-BE49-F238E27FC236}">
                <a16:creationId xmlns:a16="http://schemas.microsoft.com/office/drawing/2014/main" id="{B5C67AB4-1287-477D-8CA0-C4A351A489E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54063" y="2063750"/>
          <a:ext cx="7643812" cy="2446339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Maquina I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Maquina II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Maquina III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Ganancias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X1=sillas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S/. 5.00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X2=mesas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S/. 4.00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Disp/horas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20" name="WordArt 145" descr="Bolsa de papel">
            <a:extLst>
              <a:ext uri="{FF2B5EF4-FFF2-40B4-BE49-F238E27FC236}">
                <a16:creationId xmlns:a16="http://schemas.microsoft.com/office/drawing/2014/main" id="{C6510377-1D51-4E45-81EA-5D696C5A304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6421" name="WordArt 146">
            <a:extLst>
              <a:ext uri="{FF2B5EF4-FFF2-40B4-BE49-F238E27FC236}">
                <a16:creationId xmlns:a16="http://schemas.microsoft.com/office/drawing/2014/main" id="{0551F9C8-2535-420E-83C0-0BA730C8654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connected_networks">
            <a:extLst>
              <a:ext uri="{FF2B5EF4-FFF2-40B4-BE49-F238E27FC236}">
                <a16:creationId xmlns:a16="http://schemas.microsoft.com/office/drawing/2014/main" id="{E73FCD7C-DA40-4516-9B2C-ABB93C64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2581D67F-A4F5-4B11-B8DB-0B3F67D5E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175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/>
              <a:t>	Maximizar:  Z=S/. 5X1+S/. 4X2</a:t>
            </a:r>
          </a:p>
          <a:p>
            <a:pPr eaLnBrk="1" hangingPunct="1">
              <a:buFontTx/>
              <a:buNone/>
            </a:pPr>
            <a:r>
              <a:rPr lang="es-ES" altLang="es-ES"/>
              <a:t>     sujeto a.</a:t>
            </a:r>
          </a:p>
          <a:p>
            <a:pPr eaLnBrk="1" hangingPunct="1">
              <a:buFontTx/>
              <a:buNone/>
            </a:pPr>
            <a:r>
              <a:rPr lang="es-ES" altLang="es-ES"/>
              <a:t>                                2X1+5X2&lt;=50</a:t>
            </a:r>
          </a:p>
          <a:p>
            <a:pPr eaLnBrk="1" hangingPunct="1">
              <a:buFontTx/>
              <a:buNone/>
            </a:pPr>
            <a:r>
              <a:rPr lang="es-ES" altLang="es-ES"/>
              <a:t>                                 4X1        &lt;=40</a:t>
            </a:r>
          </a:p>
          <a:p>
            <a:pPr eaLnBrk="1" hangingPunct="1">
              <a:buFontTx/>
              <a:buNone/>
            </a:pPr>
            <a:r>
              <a:rPr lang="es-ES" altLang="es-ES"/>
              <a:t>                                 2X1+X2  &lt;=30</a:t>
            </a:r>
          </a:p>
          <a:p>
            <a:pPr eaLnBrk="1" hangingPunct="1">
              <a:buFontTx/>
              <a:buNone/>
            </a:pPr>
            <a:r>
              <a:rPr lang="es-ES" altLang="es-ES"/>
              <a:t>                                   X1,X2&gt;=0</a:t>
            </a:r>
          </a:p>
          <a:p>
            <a:pPr eaLnBrk="1" hangingPunct="1">
              <a:buFontTx/>
              <a:buNone/>
            </a:pPr>
            <a:endParaRPr lang="es-ES" altLang="es-ES"/>
          </a:p>
          <a:p>
            <a:pPr eaLnBrk="1" hangingPunct="1">
              <a:buFontTx/>
              <a:buNone/>
            </a:pPr>
            <a:endParaRPr lang="es-ES" altLang="es-ES"/>
          </a:p>
          <a:p>
            <a:pPr eaLnBrk="1" hangingPunct="1">
              <a:buFontTx/>
              <a:buNone/>
            </a:pPr>
            <a:endParaRPr lang="es-ES" altLang="es-ES"/>
          </a:p>
        </p:txBody>
      </p:sp>
      <p:sp>
        <p:nvSpPr>
          <p:cNvPr id="17412" name="WordArt 5" descr="Bolsa de papel">
            <a:extLst>
              <a:ext uri="{FF2B5EF4-FFF2-40B4-BE49-F238E27FC236}">
                <a16:creationId xmlns:a16="http://schemas.microsoft.com/office/drawing/2014/main" id="{C74D1C7D-199F-46A3-AC68-7E6DBE50FA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7413" name="WordArt 6">
            <a:extLst>
              <a:ext uri="{FF2B5EF4-FFF2-40B4-BE49-F238E27FC236}">
                <a16:creationId xmlns:a16="http://schemas.microsoft.com/office/drawing/2014/main" id="{50EAE360-070C-42BA-9F06-DC32F86A80C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connected_networks">
            <a:extLst>
              <a:ext uri="{FF2B5EF4-FFF2-40B4-BE49-F238E27FC236}">
                <a16:creationId xmlns:a16="http://schemas.microsoft.com/office/drawing/2014/main" id="{CBC07DE5-673A-40E8-BE68-80E27068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7D441BB7-2922-49B9-945A-ACCFED150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229600" cy="561975"/>
          </a:xfrm>
        </p:spPr>
        <p:txBody>
          <a:bodyPr/>
          <a:lstStyle/>
          <a:p>
            <a:pPr algn="l" eaLnBrk="1" hangingPunct="1"/>
            <a:r>
              <a:rPr lang="es-ES" altLang="es-ES" sz="1800" b="1"/>
              <a:t>1.- Solución grafica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31CF466-2F80-423F-9BE8-10EB6077F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3600" dirty="0"/>
              <a:t> </a:t>
            </a:r>
            <a:r>
              <a:rPr lang="es-ES" altLang="es-ES" sz="2400" dirty="0"/>
              <a:t>Z=5X1+4X2                                           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dirty="0"/>
              <a:t>2X1+5X2&lt;=50                                        (2)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dirty="0"/>
              <a:t>4X1        &lt;=40                                         (3)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dirty="0"/>
              <a:t>2X1+X2  &lt;=30                                         (4)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dirty="0"/>
              <a:t>X1,X2&gt;=0                                                (5)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000" u="sng" dirty="0"/>
              <a:t>Primer Paso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000" dirty="0"/>
              <a:t>Las  inecuaciones 2 , 3 y 4  se convierte a una ecuación de igualdad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dirty="0"/>
              <a:t>2X1+5X2 =50                                       (6)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dirty="0"/>
              <a:t>4X1         =40                                        (7)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dirty="0"/>
              <a:t>2X1+X2  =30                                        (8)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 sz="2000" dirty="0"/>
          </a:p>
        </p:txBody>
      </p:sp>
      <p:sp>
        <p:nvSpPr>
          <p:cNvPr id="18437" name="WordArt 5" descr="Bolsa de papel">
            <a:extLst>
              <a:ext uri="{FF2B5EF4-FFF2-40B4-BE49-F238E27FC236}">
                <a16:creationId xmlns:a16="http://schemas.microsoft.com/office/drawing/2014/main" id="{CCA17255-4D93-42E9-9529-EFE379149E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8438" name="WordArt 6">
            <a:extLst>
              <a:ext uri="{FF2B5EF4-FFF2-40B4-BE49-F238E27FC236}">
                <a16:creationId xmlns:a16="http://schemas.microsoft.com/office/drawing/2014/main" id="{8DF4DAF4-4E61-4B6F-A62C-FF68A8B02D7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4" descr="connected_networks">
            <a:extLst>
              <a:ext uri="{FF2B5EF4-FFF2-40B4-BE49-F238E27FC236}">
                <a16:creationId xmlns:a16="http://schemas.microsoft.com/office/drawing/2014/main" id="{ECAB989E-8A22-4EC3-9701-FEBB27DB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F494E1B6-AB40-49F9-9607-EC8ADF9E7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4513" y="477838"/>
            <a:ext cx="8229600" cy="56880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 sz="1400"/>
              <a:t>2X1+5X2 =50                                       </a:t>
            </a:r>
          </a:p>
          <a:p>
            <a:pPr eaLnBrk="1" hangingPunct="1">
              <a:buFontTx/>
              <a:buNone/>
            </a:pPr>
            <a:r>
              <a:rPr lang="es-ES" altLang="es-ES" sz="1400"/>
              <a:t>4X1         =40                                        </a:t>
            </a:r>
          </a:p>
          <a:p>
            <a:pPr eaLnBrk="1" hangingPunct="1">
              <a:buFontTx/>
              <a:buNone/>
            </a:pPr>
            <a:r>
              <a:rPr lang="es-ES" altLang="es-ES" sz="1400"/>
              <a:t>2X1+X2  =30                                        </a:t>
            </a:r>
          </a:p>
          <a:p>
            <a:pPr eaLnBrk="1" hangingPunct="1">
              <a:buFontTx/>
              <a:buNone/>
            </a:pPr>
            <a:r>
              <a:rPr lang="es-ES" altLang="es-ES" sz="1400"/>
              <a:t>Graficando las ecuaciones previa tabulación :</a:t>
            </a:r>
          </a:p>
          <a:p>
            <a:pPr eaLnBrk="1" hangingPunct="1">
              <a:buFontTx/>
              <a:buNone/>
            </a:pPr>
            <a:endParaRPr lang="es-ES" altLang="es-ES" sz="1200"/>
          </a:p>
        </p:txBody>
      </p:sp>
      <p:sp>
        <p:nvSpPr>
          <p:cNvPr id="19460" name="Line 5">
            <a:extLst>
              <a:ext uri="{FF2B5EF4-FFF2-40B4-BE49-F238E27FC236}">
                <a16:creationId xmlns:a16="http://schemas.microsoft.com/office/drawing/2014/main" id="{C6A9192D-835E-44A2-8AB6-8B283334A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150" y="1628775"/>
            <a:ext cx="0" cy="388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61" name="Line 6">
            <a:extLst>
              <a:ext uri="{FF2B5EF4-FFF2-40B4-BE49-F238E27FC236}">
                <a16:creationId xmlns:a16="http://schemas.microsoft.com/office/drawing/2014/main" id="{C4AA128A-28FB-4342-A2DF-E4BBF7E25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150" y="5516563"/>
            <a:ext cx="640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62" name="Line 7">
            <a:extLst>
              <a:ext uri="{FF2B5EF4-FFF2-40B4-BE49-F238E27FC236}">
                <a16:creationId xmlns:a16="http://schemas.microsoft.com/office/drawing/2014/main" id="{C890A818-86F6-49F2-A1DE-527AC7630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276475"/>
            <a:ext cx="2808288" cy="3240088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63" name="Line 8">
            <a:extLst>
              <a:ext uri="{FF2B5EF4-FFF2-40B4-BE49-F238E27FC236}">
                <a16:creationId xmlns:a16="http://schemas.microsoft.com/office/drawing/2014/main" id="{86F481E1-D5F3-436A-9C6E-41E11B00D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2060575"/>
            <a:ext cx="0" cy="34559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64" name="Line 10">
            <a:extLst>
              <a:ext uri="{FF2B5EF4-FFF2-40B4-BE49-F238E27FC236}">
                <a16:creationId xmlns:a16="http://schemas.microsoft.com/office/drawing/2014/main" id="{47226223-EE57-48DD-A91D-1F8507301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292600"/>
            <a:ext cx="4392613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65" name="Text Box 11">
            <a:extLst>
              <a:ext uri="{FF2B5EF4-FFF2-40B4-BE49-F238E27FC236}">
                <a16:creationId xmlns:a16="http://schemas.microsoft.com/office/drawing/2014/main" id="{50CB54F9-790B-4966-B3AE-2338DEEE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6287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X2</a:t>
            </a:r>
          </a:p>
        </p:txBody>
      </p:sp>
      <p:sp>
        <p:nvSpPr>
          <p:cNvPr id="19466" name="Text Box 12">
            <a:extLst>
              <a:ext uri="{FF2B5EF4-FFF2-40B4-BE49-F238E27FC236}">
                <a16:creationId xmlns:a16="http://schemas.microsoft.com/office/drawing/2014/main" id="{A4A02A8B-18D3-4513-94DB-88B90401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5165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X1</a:t>
            </a:r>
          </a:p>
        </p:txBody>
      </p:sp>
      <p:sp>
        <p:nvSpPr>
          <p:cNvPr id="19467" name="Text Box 13">
            <a:extLst>
              <a:ext uri="{FF2B5EF4-FFF2-40B4-BE49-F238E27FC236}">
                <a16:creationId xmlns:a16="http://schemas.microsoft.com/office/drawing/2014/main" id="{0DDF0CCA-E5D1-4F55-9D4E-F82EB2BAD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1497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10</a:t>
            </a:r>
          </a:p>
        </p:txBody>
      </p:sp>
      <p:sp>
        <p:nvSpPr>
          <p:cNvPr id="19468" name="Text Box 14">
            <a:extLst>
              <a:ext uri="{FF2B5EF4-FFF2-40B4-BE49-F238E27FC236}">
                <a16:creationId xmlns:a16="http://schemas.microsoft.com/office/drawing/2014/main" id="{CCB53ED5-CC64-42BE-97FD-AE0C332F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133600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30</a:t>
            </a:r>
          </a:p>
        </p:txBody>
      </p:sp>
      <p:sp>
        <p:nvSpPr>
          <p:cNvPr id="19469" name="Text Box 15">
            <a:extLst>
              <a:ext uri="{FF2B5EF4-FFF2-40B4-BE49-F238E27FC236}">
                <a16:creationId xmlns:a16="http://schemas.microsoft.com/office/drawing/2014/main" id="{664ED269-13EC-47A3-831E-FF51362E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5165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10</a:t>
            </a:r>
          </a:p>
        </p:txBody>
      </p:sp>
      <p:sp>
        <p:nvSpPr>
          <p:cNvPr id="19470" name="Text Box 16">
            <a:extLst>
              <a:ext uri="{FF2B5EF4-FFF2-40B4-BE49-F238E27FC236}">
                <a16:creationId xmlns:a16="http://schemas.microsoft.com/office/drawing/2014/main" id="{0A291F1F-8D7B-42A8-8543-ABC8E1E9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5895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15</a:t>
            </a:r>
          </a:p>
        </p:txBody>
      </p:sp>
      <p:sp>
        <p:nvSpPr>
          <p:cNvPr id="19471" name="Text Box 17">
            <a:extLst>
              <a:ext uri="{FF2B5EF4-FFF2-40B4-BE49-F238E27FC236}">
                <a16:creationId xmlns:a16="http://schemas.microsoft.com/office/drawing/2014/main" id="{C82E2357-4EAB-45DB-97B5-6275E0B08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5165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25</a:t>
            </a:r>
          </a:p>
        </p:txBody>
      </p:sp>
      <p:sp>
        <p:nvSpPr>
          <p:cNvPr id="19472" name="Text Box 18">
            <a:extLst>
              <a:ext uri="{FF2B5EF4-FFF2-40B4-BE49-F238E27FC236}">
                <a16:creationId xmlns:a16="http://schemas.microsoft.com/office/drawing/2014/main" id="{9015AE43-2DF3-4AB8-9BA7-F3B248AD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652963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(12.5,5)</a:t>
            </a:r>
          </a:p>
        </p:txBody>
      </p:sp>
      <p:sp>
        <p:nvSpPr>
          <p:cNvPr id="19473" name="Text Box 19">
            <a:extLst>
              <a:ext uri="{FF2B5EF4-FFF2-40B4-BE49-F238E27FC236}">
                <a16:creationId xmlns:a16="http://schemas.microsoft.com/office/drawing/2014/main" id="{CB0A2408-7754-4C97-9F3F-36827626B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07670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(10,10)</a:t>
            </a:r>
          </a:p>
        </p:txBody>
      </p:sp>
      <p:sp>
        <p:nvSpPr>
          <p:cNvPr id="19474" name="Text Box 20">
            <a:extLst>
              <a:ext uri="{FF2B5EF4-FFF2-40B4-BE49-F238E27FC236}">
                <a16:creationId xmlns:a16="http://schemas.microsoft.com/office/drawing/2014/main" id="{0CD4091F-9424-4A29-8584-D2C9FB289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84467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X1=10</a:t>
            </a:r>
          </a:p>
        </p:txBody>
      </p:sp>
      <p:sp>
        <p:nvSpPr>
          <p:cNvPr id="19475" name="Text Box 21">
            <a:extLst>
              <a:ext uri="{FF2B5EF4-FFF2-40B4-BE49-F238E27FC236}">
                <a16:creationId xmlns:a16="http://schemas.microsoft.com/office/drawing/2014/main" id="{09820424-24A6-4F23-8FCF-77F038740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29225"/>
            <a:ext cx="1584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X2=10-2/5X1</a:t>
            </a:r>
          </a:p>
        </p:txBody>
      </p:sp>
      <p:sp>
        <p:nvSpPr>
          <p:cNvPr id="19476" name="Text Box 23">
            <a:extLst>
              <a:ext uri="{FF2B5EF4-FFF2-40B4-BE49-F238E27FC236}">
                <a16:creationId xmlns:a16="http://schemas.microsoft.com/office/drawing/2014/main" id="{1678D42A-A561-4016-8FD1-EE2578CB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133600"/>
            <a:ext cx="16557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X2=30-2X1</a:t>
            </a:r>
          </a:p>
        </p:txBody>
      </p:sp>
      <p:sp>
        <p:nvSpPr>
          <p:cNvPr id="19477" name="Line 24">
            <a:extLst>
              <a:ext uri="{FF2B5EF4-FFF2-40B4-BE49-F238E27FC236}">
                <a16:creationId xmlns:a16="http://schemas.microsoft.com/office/drawing/2014/main" id="{5628A19F-7DC9-4B8F-BBF5-89DA40AB02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2349500"/>
            <a:ext cx="1444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78" name="Line 25">
            <a:extLst>
              <a:ext uri="{FF2B5EF4-FFF2-40B4-BE49-F238E27FC236}">
                <a16:creationId xmlns:a16="http://schemas.microsoft.com/office/drawing/2014/main" id="{DFEEC41D-EF7C-41B2-8D13-87128F864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5373688"/>
            <a:ext cx="4318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79" name="Line 27">
            <a:extLst>
              <a:ext uri="{FF2B5EF4-FFF2-40B4-BE49-F238E27FC236}">
                <a16:creationId xmlns:a16="http://schemas.microsoft.com/office/drawing/2014/main" id="{C6CCD8B7-DF7F-4F24-971E-469BAD23D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0605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0" name="Line 28">
            <a:extLst>
              <a:ext uri="{FF2B5EF4-FFF2-40B4-BE49-F238E27FC236}">
                <a16:creationId xmlns:a16="http://schemas.microsoft.com/office/drawing/2014/main" id="{E5883D4D-448B-44DC-BDC3-C88B313C5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241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1" name="Line 29">
            <a:extLst>
              <a:ext uri="{FF2B5EF4-FFF2-40B4-BE49-F238E27FC236}">
                <a16:creationId xmlns:a16="http://schemas.microsoft.com/office/drawing/2014/main" id="{D29FECD5-88B3-4CA0-997B-5C1C5046F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5300663"/>
            <a:ext cx="172878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2" name="Line 30">
            <a:extLst>
              <a:ext uri="{FF2B5EF4-FFF2-40B4-BE49-F238E27FC236}">
                <a16:creationId xmlns:a16="http://schemas.microsoft.com/office/drawing/2014/main" id="{0AC1003C-59D1-429B-801D-CC6980F48D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213100"/>
            <a:ext cx="792163" cy="431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3" name="Line 32">
            <a:extLst>
              <a:ext uri="{FF2B5EF4-FFF2-40B4-BE49-F238E27FC236}">
                <a16:creationId xmlns:a16="http://schemas.microsoft.com/office/drawing/2014/main" id="{481C8C1A-8AE9-43CC-966C-6FDC50719A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5157788"/>
            <a:ext cx="863600" cy="287337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4" name="Line 33">
            <a:extLst>
              <a:ext uri="{FF2B5EF4-FFF2-40B4-BE49-F238E27FC236}">
                <a16:creationId xmlns:a16="http://schemas.microsoft.com/office/drawing/2014/main" id="{13009FBB-8496-43DF-AD15-EF08ABFEB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437063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5" name="Line 34">
            <a:extLst>
              <a:ext uri="{FF2B5EF4-FFF2-40B4-BE49-F238E27FC236}">
                <a16:creationId xmlns:a16="http://schemas.microsoft.com/office/drawing/2014/main" id="{E23A69FF-D094-46E5-BE22-D42AC5431D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4652963"/>
            <a:ext cx="12969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6" name="Line 35">
            <a:extLst>
              <a:ext uri="{FF2B5EF4-FFF2-40B4-BE49-F238E27FC236}">
                <a16:creationId xmlns:a16="http://schemas.microsoft.com/office/drawing/2014/main" id="{CA0E7BF9-5B7E-4514-B7BE-440867CD3A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1400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7" name="Line 36">
            <a:extLst>
              <a:ext uri="{FF2B5EF4-FFF2-40B4-BE49-F238E27FC236}">
                <a16:creationId xmlns:a16="http://schemas.microsoft.com/office/drawing/2014/main" id="{EEDE4AE8-6706-4FDA-AB31-4BCE202AA9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3559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8" name="Line 37">
            <a:extLst>
              <a:ext uri="{FF2B5EF4-FFF2-40B4-BE49-F238E27FC236}">
                <a16:creationId xmlns:a16="http://schemas.microsoft.com/office/drawing/2014/main" id="{5FBDADF6-4042-428C-A1E9-344B2E0043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5718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89" name="Line 38">
            <a:extLst>
              <a:ext uri="{FF2B5EF4-FFF2-40B4-BE49-F238E27FC236}">
                <a16:creationId xmlns:a16="http://schemas.microsoft.com/office/drawing/2014/main" id="{EE779CE8-2881-4C4B-9A60-05DBD4B1A8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7877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0" name="Line 39">
            <a:extLst>
              <a:ext uri="{FF2B5EF4-FFF2-40B4-BE49-F238E27FC236}">
                <a16:creationId xmlns:a16="http://schemas.microsoft.com/office/drawing/2014/main" id="{27EA677C-319F-4A3D-AB42-B521105182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0036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1" name="Line 40">
            <a:extLst>
              <a:ext uri="{FF2B5EF4-FFF2-40B4-BE49-F238E27FC236}">
                <a16:creationId xmlns:a16="http://schemas.microsoft.com/office/drawing/2014/main" id="{1AF9F286-0273-46B5-81E6-77B102BF9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2195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2" name="Line 41">
            <a:extLst>
              <a:ext uri="{FF2B5EF4-FFF2-40B4-BE49-F238E27FC236}">
                <a16:creationId xmlns:a16="http://schemas.microsoft.com/office/drawing/2014/main" id="{5FD06437-76EA-438F-AA0D-C5A05F304C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4354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3" name="Line 42">
            <a:extLst>
              <a:ext uri="{FF2B5EF4-FFF2-40B4-BE49-F238E27FC236}">
                <a16:creationId xmlns:a16="http://schemas.microsoft.com/office/drawing/2014/main" id="{E84FD4DC-2C22-4764-9B37-0D43BD287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4" name="Line 43">
            <a:extLst>
              <a:ext uri="{FF2B5EF4-FFF2-40B4-BE49-F238E27FC236}">
                <a16:creationId xmlns:a16="http://schemas.microsoft.com/office/drawing/2014/main" id="{F0854AA2-0331-41B9-BB91-9153B963B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501332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5" name="Line 45">
            <a:extLst>
              <a:ext uri="{FF2B5EF4-FFF2-40B4-BE49-F238E27FC236}">
                <a16:creationId xmlns:a16="http://schemas.microsoft.com/office/drawing/2014/main" id="{FEE5B1BB-8F42-43B5-8403-04D4C5758D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2781300"/>
            <a:ext cx="504825" cy="214313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6" name="Line 46">
            <a:extLst>
              <a:ext uri="{FF2B5EF4-FFF2-40B4-BE49-F238E27FC236}">
                <a16:creationId xmlns:a16="http://schemas.microsoft.com/office/drawing/2014/main" id="{C5AA0E66-7101-4951-B404-156A65449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502025"/>
            <a:ext cx="1081088" cy="358775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7" name="Line 47">
            <a:extLst>
              <a:ext uri="{FF2B5EF4-FFF2-40B4-BE49-F238E27FC236}">
                <a16:creationId xmlns:a16="http://schemas.microsoft.com/office/drawing/2014/main" id="{82D2AF86-D049-433F-B422-ED5BA0F38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3717925"/>
            <a:ext cx="1441450" cy="6477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8" name="Line 48">
            <a:extLst>
              <a:ext uri="{FF2B5EF4-FFF2-40B4-BE49-F238E27FC236}">
                <a16:creationId xmlns:a16="http://schemas.microsoft.com/office/drawing/2014/main" id="{1D4B8CDD-EE57-4FAB-A38F-8E0737CAB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4005263"/>
            <a:ext cx="1584325" cy="6477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99" name="Line 51">
            <a:extLst>
              <a:ext uri="{FF2B5EF4-FFF2-40B4-BE49-F238E27FC236}">
                <a16:creationId xmlns:a16="http://schemas.microsoft.com/office/drawing/2014/main" id="{EC193EAE-3519-4193-9731-33944EA67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221163"/>
            <a:ext cx="1655763" cy="6477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0" name="Line 52">
            <a:extLst>
              <a:ext uri="{FF2B5EF4-FFF2-40B4-BE49-F238E27FC236}">
                <a16:creationId xmlns:a16="http://schemas.microsoft.com/office/drawing/2014/main" id="{7C71C389-5837-4188-9BFE-7F98B7A03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4437063"/>
            <a:ext cx="1944688" cy="792162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1" name="Line 53">
            <a:extLst>
              <a:ext uri="{FF2B5EF4-FFF2-40B4-BE49-F238E27FC236}">
                <a16:creationId xmlns:a16="http://schemas.microsoft.com/office/drawing/2014/main" id="{58F77D17-8A82-4C05-B7D4-1F1C642B9F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652963"/>
            <a:ext cx="1800225" cy="792162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2" name="Line 54">
            <a:extLst>
              <a:ext uri="{FF2B5EF4-FFF2-40B4-BE49-F238E27FC236}">
                <a16:creationId xmlns:a16="http://schemas.microsoft.com/office/drawing/2014/main" id="{630F6442-7254-4E85-B7B3-EFFF5AB4DD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4868863"/>
            <a:ext cx="1584325" cy="6477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3" name="Line 55">
            <a:extLst>
              <a:ext uri="{FF2B5EF4-FFF2-40B4-BE49-F238E27FC236}">
                <a16:creationId xmlns:a16="http://schemas.microsoft.com/office/drawing/2014/main" id="{2C55F4A8-DE3F-4CEF-9FE6-6D2CA81FF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5084763"/>
            <a:ext cx="12239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4" name="Line 56">
            <a:extLst>
              <a:ext uri="{FF2B5EF4-FFF2-40B4-BE49-F238E27FC236}">
                <a16:creationId xmlns:a16="http://schemas.microsoft.com/office/drawing/2014/main" id="{D8C6066D-B3B6-4319-B20F-4217554D4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4725988"/>
            <a:ext cx="158591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5" name="Line 57">
            <a:extLst>
              <a:ext uri="{FF2B5EF4-FFF2-40B4-BE49-F238E27FC236}">
                <a16:creationId xmlns:a16="http://schemas.microsoft.com/office/drawing/2014/main" id="{AEC06E16-A508-4FA1-B23E-95CECD97D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4868863"/>
            <a:ext cx="17303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6" name="Line 58">
            <a:extLst>
              <a:ext uri="{FF2B5EF4-FFF2-40B4-BE49-F238E27FC236}">
                <a16:creationId xmlns:a16="http://schemas.microsoft.com/office/drawing/2014/main" id="{16C75ACF-1FAF-4D62-B9B9-A5FE76C9D7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5013325"/>
            <a:ext cx="15859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7" name="Line 59">
            <a:extLst>
              <a:ext uri="{FF2B5EF4-FFF2-40B4-BE49-F238E27FC236}">
                <a16:creationId xmlns:a16="http://schemas.microsoft.com/office/drawing/2014/main" id="{169ED932-B432-477E-B7C9-2B1A998D6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0563" y="5300663"/>
            <a:ext cx="8636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8" name="Line 60">
            <a:extLst>
              <a:ext uri="{FF2B5EF4-FFF2-40B4-BE49-F238E27FC236}">
                <a16:creationId xmlns:a16="http://schemas.microsoft.com/office/drawing/2014/main" id="{C0010977-E402-4CC6-85EE-BA8EADC27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5738" y="5157788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09" name="Line 61">
            <a:extLst>
              <a:ext uri="{FF2B5EF4-FFF2-40B4-BE49-F238E27FC236}">
                <a16:creationId xmlns:a16="http://schemas.microsoft.com/office/drawing/2014/main" id="{A4106A61-A810-4800-A589-C8F5A9C786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27082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10" name="Line 62">
            <a:extLst>
              <a:ext uri="{FF2B5EF4-FFF2-40B4-BE49-F238E27FC236}">
                <a16:creationId xmlns:a16="http://schemas.microsoft.com/office/drawing/2014/main" id="{A0C84704-3013-46DE-A60A-D53D28353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4923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11" name="Line 63">
            <a:extLst>
              <a:ext uri="{FF2B5EF4-FFF2-40B4-BE49-F238E27FC236}">
                <a16:creationId xmlns:a16="http://schemas.microsoft.com/office/drawing/2014/main" id="{0428B1FB-3990-4022-B979-302CB36B7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2133600"/>
            <a:ext cx="172878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12" name="WordArt 65" descr="Bolsa de papel">
            <a:extLst>
              <a:ext uri="{FF2B5EF4-FFF2-40B4-BE49-F238E27FC236}">
                <a16:creationId xmlns:a16="http://schemas.microsoft.com/office/drawing/2014/main" id="{72225451-C38F-404D-B7DC-66DAD3B3F8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9513" name="WordArt 67">
            <a:extLst>
              <a:ext uri="{FF2B5EF4-FFF2-40B4-BE49-F238E27FC236}">
                <a16:creationId xmlns:a16="http://schemas.microsoft.com/office/drawing/2014/main" id="{F1DD9791-1F8B-45AE-A22D-F9B8375BD1B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19514" name="Line 68">
            <a:extLst>
              <a:ext uri="{FF2B5EF4-FFF2-40B4-BE49-F238E27FC236}">
                <a16:creationId xmlns:a16="http://schemas.microsoft.com/office/drawing/2014/main" id="{E2521004-7B8C-49EE-BE6B-CECF6E2057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651375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15" name="Line 69">
            <a:extLst>
              <a:ext uri="{FF2B5EF4-FFF2-40B4-BE49-F238E27FC236}">
                <a16:creationId xmlns:a16="http://schemas.microsoft.com/office/drawing/2014/main" id="{8D859DF9-9E0F-45A5-956E-68813AB57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581525"/>
            <a:ext cx="8636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516" name="Line 70">
            <a:extLst>
              <a:ext uri="{FF2B5EF4-FFF2-40B4-BE49-F238E27FC236}">
                <a16:creationId xmlns:a16="http://schemas.microsoft.com/office/drawing/2014/main" id="{85045759-828B-4223-B75F-BF05C1B8D0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4941888"/>
            <a:ext cx="15859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5" descr="connected_networks">
            <a:extLst>
              <a:ext uri="{FF2B5EF4-FFF2-40B4-BE49-F238E27FC236}">
                <a16:creationId xmlns:a16="http://schemas.microsoft.com/office/drawing/2014/main" id="{05BA1D64-1074-4892-BFED-039BDDF4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>
            <a:extLst>
              <a:ext uri="{FF2B5EF4-FFF2-40B4-BE49-F238E27FC236}">
                <a16:creationId xmlns:a16="http://schemas.microsoft.com/office/drawing/2014/main" id="{F0DD8FA4-1C66-40C4-A490-AFD1C0DA6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" altLang="es-ES"/>
          </a:p>
          <a:p>
            <a:pPr eaLnBrk="1" hangingPunct="1">
              <a:buFontTx/>
              <a:buNone/>
            </a:pPr>
            <a:endParaRPr lang="es-ES" altLang="es-ES"/>
          </a:p>
          <a:p>
            <a:pPr eaLnBrk="1" hangingPunct="1">
              <a:buFontTx/>
              <a:buNone/>
            </a:pPr>
            <a:endParaRPr lang="es-ES" altLang="es-E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3B532B42-2380-4B08-8961-21D129793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150" y="1628775"/>
            <a:ext cx="0" cy="388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33FEF322-AB82-4E71-9662-820A44128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150" y="5516563"/>
            <a:ext cx="640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D42ABDA8-CE47-4C10-9A36-F0DC993A7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276475"/>
            <a:ext cx="2808288" cy="3240088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33F77B52-F41D-4778-AF3D-355CE0F1B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2060575"/>
            <a:ext cx="0" cy="34559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F9FDAC14-826E-49D6-AACD-9D7591A8E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292600"/>
            <a:ext cx="4392613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45B39DE8-B8D5-4396-875A-0E7792721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6287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 b="1"/>
              <a:t>X2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57362572-5D15-40C8-A81F-53DF851B5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5165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 b="1"/>
              <a:t>X1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63C91A8F-2C4E-4E9F-8BE5-45357861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1497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10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281D733C-0376-4C11-880F-6DA9144F5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133600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30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86286DD3-D2D6-4985-812F-D24E48738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5165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10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679F24AD-5489-46D8-9BC0-9BED884EB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5895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15</a:t>
            </a: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54B19915-A55D-48FB-81FB-FE307FEAC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5165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25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D0A3C52F-4660-4F70-BE17-077CE392B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652963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(12.5,5)</a:t>
            </a: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E8E19D6E-64AC-4643-B412-52EF9DECE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07670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(10,10)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3EADEEC7-C8ED-48CA-A93F-7E971E22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84467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X1=10</a:t>
            </a:r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9090BE46-B6A8-443E-A384-477BB7EDE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29225"/>
            <a:ext cx="1584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X2=10-2/5X1</a:t>
            </a:r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id="{816A8CA5-826F-477A-980B-17D2792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133600"/>
            <a:ext cx="16557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X2=30-2X1</a:t>
            </a: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D3D873CC-ECFC-4EC9-B273-1184F4E889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2349500"/>
            <a:ext cx="1444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D14B0B5-67C5-41CA-9641-5B45349B6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5373688"/>
            <a:ext cx="4318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D6171D97-2739-4D0E-A620-F2D6AFE0A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0605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504" name="Line 28">
            <a:extLst>
              <a:ext uri="{FF2B5EF4-FFF2-40B4-BE49-F238E27FC236}">
                <a16:creationId xmlns:a16="http://schemas.microsoft.com/office/drawing/2014/main" id="{1993B635-2C94-4F25-93BD-FB4F4E83B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437063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505" name="Rectangle 56">
            <a:extLst>
              <a:ext uri="{FF2B5EF4-FFF2-40B4-BE49-F238E27FC236}">
                <a16:creationId xmlns:a16="http://schemas.microsoft.com/office/drawing/2014/main" id="{59A8D23A-0539-48BC-A792-BB4CD2B5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844675"/>
            <a:ext cx="3095625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s-ES" altLang="es-ES" sz="14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600"/>
              <a:t>igualando (6) y(7)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600"/>
              <a:t>Tenemos: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600"/>
              <a:t>(X1,X2)=(10,6)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600"/>
              <a:t>Igualando (7) y (8)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600"/>
              <a:t>Tenemos: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600"/>
              <a:t>(X1,X2)=(10,10)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600"/>
              <a:t>Igualando (6) y(8)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600"/>
              <a:t>Tenemos: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600"/>
              <a:t>(X1,X2)=(12.5,5)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" altLang="es-ES" sz="160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" altLang="es-ES" sz="1200"/>
          </a:p>
        </p:txBody>
      </p:sp>
      <p:sp>
        <p:nvSpPr>
          <p:cNvPr id="20506" name="Text Box 57">
            <a:extLst>
              <a:ext uri="{FF2B5EF4-FFF2-40B4-BE49-F238E27FC236}">
                <a16:creationId xmlns:a16="http://schemas.microsoft.com/office/drawing/2014/main" id="{250F6474-C78F-4D4A-98EC-3EDEAA543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58152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(10,6)</a:t>
            </a:r>
          </a:p>
        </p:txBody>
      </p:sp>
      <p:sp>
        <p:nvSpPr>
          <p:cNvPr id="20507" name="Oval 58">
            <a:extLst>
              <a:ext uri="{FF2B5EF4-FFF2-40B4-BE49-F238E27FC236}">
                <a16:creationId xmlns:a16="http://schemas.microsoft.com/office/drawing/2014/main" id="{C923C638-6EBB-4AFA-9B09-A8E3E2FD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724400"/>
            <a:ext cx="142875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0508" name="Oval 59">
            <a:extLst>
              <a:ext uri="{FF2B5EF4-FFF2-40B4-BE49-F238E27FC236}">
                <a16:creationId xmlns:a16="http://schemas.microsoft.com/office/drawing/2014/main" id="{266400F1-990B-40BE-BFE1-550ADC73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149725"/>
            <a:ext cx="142875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0509" name="Oval 60">
            <a:extLst>
              <a:ext uri="{FF2B5EF4-FFF2-40B4-BE49-F238E27FC236}">
                <a16:creationId xmlns:a16="http://schemas.microsoft.com/office/drawing/2014/main" id="{E7EA9646-918B-4490-807B-53DA58A3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868863"/>
            <a:ext cx="142875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0510" name="Oval 61">
            <a:extLst>
              <a:ext uri="{FF2B5EF4-FFF2-40B4-BE49-F238E27FC236}">
                <a16:creationId xmlns:a16="http://schemas.microsoft.com/office/drawing/2014/main" id="{8C9D3425-9091-4F3B-AEEE-5FB95E112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445125"/>
            <a:ext cx="142875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0511" name="Oval 62">
            <a:extLst>
              <a:ext uri="{FF2B5EF4-FFF2-40B4-BE49-F238E27FC236}">
                <a16:creationId xmlns:a16="http://schemas.microsoft.com/office/drawing/2014/main" id="{701A9684-88AC-4D4D-B1C4-135E1680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221163"/>
            <a:ext cx="142875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0512" name="Text Box 63">
            <a:extLst>
              <a:ext uri="{FF2B5EF4-FFF2-40B4-BE49-F238E27FC236}">
                <a16:creationId xmlns:a16="http://schemas.microsoft.com/office/drawing/2014/main" id="{F70301D7-53B1-4821-8E19-3692A8DF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93382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(0,10)</a:t>
            </a:r>
          </a:p>
        </p:txBody>
      </p:sp>
      <p:sp>
        <p:nvSpPr>
          <p:cNvPr id="20513" name="Text Box 64">
            <a:extLst>
              <a:ext uri="{FF2B5EF4-FFF2-40B4-BE49-F238E27FC236}">
                <a16:creationId xmlns:a16="http://schemas.microsoft.com/office/drawing/2014/main" id="{2AA5AB55-8BBC-49BB-B077-1C97F700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24192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200"/>
              <a:t>(10,0)</a:t>
            </a:r>
          </a:p>
        </p:txBody>
      </p:sp>
      <p:sp>
        <p:nvSpPr>
          <p:cNvPr id="20514" name="WordArt 66" descr="Bolsa de papel">
            <a:extLst>
              <a:ext uri="{FF2B5EF4-FFF2-40B4-BE49-F238E27FC236}">
                <a16:creationId xmlns:a16="http://schemas.microsoft.com/office/drawing/2014/main" id="{1F479D2D-DAA3-4386-A2FF-5985E41B405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0515" name="WordArt 67">
            <a:extLst>
              <a:ext uri="{FF2B5EF4-FFF2-40B4-BE49-F238E27FC236}">
                <a16:creationId xmlns:a16="http://schemas.microsoft.com/office/drawing/2014/main" id="{C1AC4C25-B5AD-4AA0-869E-005312B8D0F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1" descr="connected_networks">
            <a:extLst>
              <a:ext uri="{FF2B5EF4-FFF2-40B4-BE49-F238E27FC236}">
                <a16:creationId xmlns:a16="http://schemas.microsoft.com/office/drawing/2014/main" id="{952AB8F4-B250-4F93-92EC-D9576FBF8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4">
            <a:extLst>
              <a:ext uri="{FF2B5EF4-FFF2-40B4-BE49-F238E27FC236}">
                <a16:creationId xmlns:a16="http://schemas.microsoft.com/office/drawing/2014/main" id="{4104B090-5C32-468E-BAC7-BEAD606A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9312"/>
          </a:xfrm>
        </p:spPr>
        <p:txBody>
          <a:bodyPr/>
          <a:lstStyle/>
          <a:p>
            <a:pPr eaLnBrk="1" hangingPunct="1"/>
            <a:r>
              <a:rPr lang="es-ES" altLang="es-ES" sz="2400"/>
              <a:t>Solución optima</a:t>
            </a:r>
          </a:p>
        </p:txBody>
      </p:sp>
      <p:graphicFrame>
        <p:nvGraphicFramePr>
          <p:cNvPr id="21508" name="Object 3">
            <a:extLst>
              <a:ext uri="{FF2B5EF4-FFF2-40B4-BE49-F238E27FC236}">
                <a16:creationId xmlns:a16="http://schemas.microsoft.com/office/drawing/2014/main" id="{B29B62DD-A4F0-46D8-84BC-508F1E64C3E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63713" y="1628775"/>
          <a:ext cx="56134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CorelDRAW" r:id="rId5" imgW="6329003" imgH="5109109" progId="CorelDRAW.Graphic.12">
                  <p:embed/>
                </p:oleObj>
              </mc:Choice>
              <mc:Fallback>
                <p:oleObj name="CorelDRAW" r:id="rId5" imgW="6329003" imgH="5109109" progId="CorelDRAW.Graphic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28775"/>
                        <a:ext cx="561340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7">
            <a:extLst>
              <a:ext uri="{FF2B5EF4-FFF2-40B4-BE49-F238E27FC236}">
                <a16:creationId xmlns:a16="http://schemas.microsoft.com/office/drawing/2014/main" id="{D641D1B9-1D07-4E11-9C7C-F58E8A77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484313"/>
            <a:ext cx="4500562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/>
              <a:t> </a:t>
            </a:r>
            <a:r>
              <a:rPr lang="es-ES" altLang="es-ES" sz="1600"/>
              <a:t>Z=5X1+4X2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1600"/>
              <a:t>X2=Z/4-5/4X1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1600"/>
              <a:t>Si Z=20  entonces (X1,X2)=(0,5)   y  (4,0)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1600"/>
              <a:t>Si Z=40 entonces (X1,X2)=(0,10)   y  (8,0)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1600"/>
              <a:t>Si Z=74  entonces (X1,X2)=(0,18.5)   y  (14.8,0)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es-ES" sz="160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1600"/>
              <a:t>	El punto optimo  se produce cuando la función objetiva es tangente al espacio factible el cual se produce en el punto (10,6) tal como se observa en la grafica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s-ES" altLang="es-ES" sz="1600"/>
          </a:p>
        </p:txBody>
      </p:sp>
      <p:sp>
        <p:nvSpPr>
          <p:cNvPr id="21510" name="Text Box 8">
            <a:extLst>
              <a:ext uri="{FF2B5EF4-FFF2-40B4-BE49-F238E27FC236}">
                <a16:creationId xmlns:a16="http://schemas.microsoft.com/office/drawing/2014/main" id="{6530DF76-43B3-463B-8178-66109CB9F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94995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Z=20 </a:t>
            </a:r>
          </a:p>
        </p:txBody>
      </p:sp>
      <p:sp>
        <p:nvSpPr>
          <p:cNvPr id="21511" name="Text Box 9">
            <a:extLst>
              <a:ext uri="{FF2B5EF4-FFF2-40B4-BE49-F238E27FC236}">
                <a16:creationId xmlns:a16="http://schemas.microsoft.com/office/drawing/2014/main" id="{F7FA88A8-DA02-4DFE-9750-29E5FE4F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734050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Z=40</a:t>
            </a:r>
          </a:p>
        </p:txBody>
      </p:sp>
      <p:sp>
        <p:nvSpPr>
          <p:cNvPr id="21512" name="Text Box 10">
            <a:extLst>
              <a:ext uri="{FF2B5EF4-FFF2-40B4-BE49-F238E27FC236}">
                <a16:creationId xmlns:a16="http://schemas.microsoft.com/office/drawing/2014/main" id="{670C7C61-ED24-4BED-A045-0407AD24F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445125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Z=74</a:t>
            </a:r>
          </a:p>
        </p:txBody>
      </p:sp>
      <p:sp>
        <p:nvSpPr>
          <p:cNvPr id="21513" name="WordArt 12" descr="Bolsa de papel">
            <a:extLst>
              <a:ext uri="{FF2B5EF4-FFF2-40B4-BE49-F238E27FC236}">
                <a16:creationId xmlns:a16="http://schemas.microsoft.com/office/drawing/2014/main" id="{7614DCE0-A9C5-44A4-8DBB-F7BEEB94DF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7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7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1514" name="WordArt 13">
            <a:extLst>
              <a:ext uri="{FF2B5EF4-FFF2-40B4-BE49-F238E27FC236}">
                <a16:creationId xmlns:a16="http://schemas.microsoft.com/office/drawing/2014/main" id="{74B01CFE-F7EB-4ABD-BBC4-4676D9AA959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 descr="connected_networks">
            <a:extLst>
              <a:ext uri="{FF2B5EF4-FFF2-40B4-BE49-F238E27FC236}">
                <a16:creationId xmlns:a16="http://schemas.microsoft.com/office/drawing/2014/main" id="{E9FCCB50-4EC7-49DC-BB03-121E3841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>
            <a:extLst>
              <a:ext uri="{FF2B5EF4-FFF2-40B4-BE49-F238E27FC236}">
                <a16:creationId xmlns:a16="http://schemas.microsoft.com/office/drawing/2014/main" id="{C26B4D70-E23A-4DA4-A5AF-0C3EF41D6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2400"/>
              <a:t>METODO SIMPLEX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F586830-427A-4D57-8751-365EA29EB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636838"/>
            <a:ext cx="8229600" cy="40322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s-ES" altLang="es-ES" sz="2800" dirty="0"/>
              <a:t>	</a:t>
            </a:r>
            <a:r>
              <a:rPr lang="es-ES" altLang="es-ES" sz="2400" b="1" i="1" u="sng" dirty="0"/>
              <a:t>VENTAJAS</a:t>
            </a:r>
            <a:r>
              <a:rPr lang="es-ES" altLang="es-ES" sz="2400" b="1" i="1" dirty="0"/>
              <a:t>:</a:t>
            </a:r>
            <a:endParaRPr lang="es-ES" altLang="es-ES" sz="2400" i="1" dirty="0"/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ES" altLang="es-ES" sz="2400" i="1" dirty="0"/>
              <a:t>Facilita los cálculos de cada iteración, la determinación de la matriz inversa y de la matriz = .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ES" altLang="es-ES" sz="2400" i="1" dirty="0"/>
              <a:t>Permite visualizar en un reducido espacio el desarrollo de la resolución de un problema determinado y todos los datos necesarios para un análisis posterior.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ES" altLang="es-ES" sz="2400" i="1" dirty="0"/>
              <a:t>La tabla simplex no es sino una expresión del sistema en forma explícita correspondiente a la base que se explora en cada iteración.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F622135-3CCA-4FB3-B372-E44D6BB5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E002DBC4-1797-404D-9B54-158BE12A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227138"/>
            <a:ext cx="7481887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3808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ES" sz="2000" b="1" i="1" dirty="0"/>
              <a:t>La tabla simplex es un cuadro donde se puede visualizar con facilidad todas las operaciones que involucra la solución de un problema de programación lineal.</a:t>
            </a:r>
            <a:endParaRPr lang="es-ES" altLang="es-ES" sz="2000" b="1" i="1" dirty="0"/>
          </a:p>
          <a:p>
            <a:pPr algn="just">
              <a:spcBef>
                <a:spcPct val="0"/>
              </a:spcBef>
              <a:buFontTx/>
              <a:buNone/>
            </a:pPr>
            <a:endParaRPr lang="es-ES" altLang="es-ES" sz="2000" dirty="0"/>
          </a:p>
        </p:txBody>
      </p:sp>
      <p:sp>
        <p:nvSpPr>
          <p:cNvPr id="22535" name="WordArt 8" descr="Bolsa de papel">
            <a:extLst>
              <a:ext uri="{FF2B5EF4-FFF2-40B4-BE49-F238E27FC236}">
                <a16:creationId xmlns:a16="http://schemas.microsoft.com/office/drawing/2014/main" id="{8EA8A192-2CCD-4DA9-A881-EE3060FE78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2536" name="WordArt 9">
            <a:extLst>
              <a:ext uri="{FF2B5EF4-FFF2-40B4-BE49-F238E27FC236}">
                <a16:creationId xmlns:a16="http://schemas.microsoft.com/office/drawing/2014/main" id="{B88F9A93-2759-4790-A816-CF6B6377B75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connected_networks">
            <a:extLst>
              <a:ext uri="{FF2B5EF4-FFF2-40B4-BE49-F238E27FC236}">
                <a16:creationId xmlns:a16="http://schemas.microsoft.com/office/drawing/2014/main" id="{CABA769B-C707-42A5-B6C2-5C80598A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E4646C7F-7AE8-43DC-A6E7-B6358D6B2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S" sz="3600" b="1" dirty="0"/>
              <a:t>	INVESTIGACION OPERATIVA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A8174FD-A592-46C7-A8E6-368170271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53990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3000" dirty="0"/>
              <a:t>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b="1" dirty="0"/>
              <a:t>	Definición:</a:t>
            </a:r>
          </a:p>
          <a:p>
            <a:pPr algn="just" eaLnBrk="1" hangingPunct="1">
              <a:lnSpc>
                <a:spcPct val="80000"/>
              </a:lnSpc>
            </a:pPr>
            <a:r>
              <a:rPr lang="es-ES" altLang="es-ES" sz="2800" dirty="0"/>
              <a:t>Estos modelos resuelven problemas de </a:t>
            </a:r>
            <a:r>
              <a:rPr lang="es-ES" altLang="es-ES" sz="2800" b="1" dirty="0"/>
              <a:t>maximización, minimización, asignaciones, rutas criticas</a:t>
            </a:r>
            <a:r>
              <a:rPr lang="es-ES" altLang="es-ES" sz="2800" dirty="0"/>
              <a:t>, etc.; aplicados a la agricultura, la industria, el transporte, el sistema de salud, a la economía, la administración, las </a:t>
            </a:r>
            <a:r>
              <a:rPr lang="es-ES" altLang="es-ES" sz="2800" b="1" dirty="0"/>
              <a:t>finanzas</a:t>
            </a:r>
            <a:r>
              <a:rPr lang="es-ES" altLang="es-ES" sz="2800" dirty="0"/>
              <a:t>, ingeniería y las ciencias sociales.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s-ES" altLang="es-ES" sz="2800" dirty="0"/>
          </a:p>
          <a:p>
            <a:pPr algn="just" eaLnBrk="1" hangingPunct="1">
              <a:lnSpc>
                <a:spcPct val="80000"/>
              </a:lnSpc>
            </a:pPr>
            <a:r>
              <a:rPr lang="es-ES" altLang="es-ES" sz="2800" dirty="0"/>
              <a:t>La investigación de operaciones en su intención de resolver los problemas hace uso de la </a:t>
            </a:r>
            <a:r>
              <a:rPr lang="es-ES" altLang="es-ES" sz="2800" b="1" dirty="0"/>
              <a:t>programación lineal </a:t>
            </a:r>
            <a:r>
              <a:rPr lang="es-ES" altLang="es-ES" sz="2800" dirty="0"/>
              <a:t>y dinámica, la ingeniería de sistemas, la computación, etc.</a:t>
            </a:r>
          </a:p>
          <a:p>
            <a:pPr eaLnBrk="1" hangingPunct="1">
              <a:lnSpc>
                <a:spcPct val="80000"/>
              </a:lnSpc>
            </a:pPr>
            <a:endParaRPr lang="es-ES" altLang="es-ES" sz="2800" dirty="0"/>
          </a:p>
        </p:txBody>
      </p:sp>
      <p:sp>
        <p:nvSpPr>
          <p:cNvPr id="4101" name="WordArt 5" descr="Bolsa de papel">
            <a:extLst>
              <a:ext uri="{FF2B5EF4-FFF2-40B4-BE49-F238E27FC236}">
                <a16:creationId xmlns:a16="http://schemas.microsoft.com/office/drawing/2014/main" id="{60C04466-7A17-4441-948A-A80EF36883D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102" name="WordArt 6">
            <a:extLst>
              <a:ext uri="{FF2B5EF4-FFF2-40B4-BE49-F238E27FC236}">
                <a16:creationId xmlns:a16="http://schemas.microsoft.com/office/drawing/2014/main" id="{92B6F4A8-7063-44F9-905D-CDE033B60E8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 dirty="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</a:t>
            </a:r>
            <a:r>
              <a:rPr lang="es-PE" sz="1000" kern="10" dirty="0" err="1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Pillihuamán</a:t>
            </a:r>
            <a:endParaRPr lang="es-PE" sz="1000" kern="10" dirty="0">
              <a:ln w="19050">
                <a:solidFill>
                  <a:srgbClr val="0080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4" descr="connected_networks">
            <a:extLst>
              <a:ext uri="{FF2B5EF4-FFF2-40B4-BE49-F238E27FC236}">
                <a16:creationId xmlns:a16="http://schemas.microsoft.com/office/drawing/2014/main" id="{D25E8430-6DCC-4D95-9454-2DB4BBE0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>
            <a:extLst>
              <a:ext uri="{FF2B5EF4-FFF2-40B4-BE49-F238E27FC236}">
                <a16:creationId xmlns:a16="http://schemas.microsoft.com/office/drawing/2014/main" id="{EDA9D5EC-CBB8-438B-929C-40C33B700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350" y="1125538"/>
            <a:ext cx="6121400" cy="43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 dirty="0"/>
              <a:t>	</a:t>
            </a:r>
            <a:r>
              <a:rPr lang="es-ES" altLang="es-ES" sz="2000" i="1" dirty="0"/>
              <a:t>Sea la forma explícita respecto a una base " B",</a:t>
            </a:r>
          </a:p>
          <a:p>
            <a:pPr eaLnBrk="1" hangingPunct="1">
              <a:buFontTx/>
              <a:buNone/>
            </a:pPr>
            <a:endParaRPr lang="es-ES" altLang="es-ES" sz="2000" i="1" dirty="0"/>
          </a:p>
          <a:p>
            <a:pPr eaLnBrk="1" hangingPunct="1">
              <a:buFontTx/>
              <a:buNone/>
            </a:pPr>
            <a:r>
              <a:rPr lang="es-ES" altLang="es-ES" i="1" dirty="0"/>
              <a:t>	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99CD4787-F17D-42AE-B947-7497DAD10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7C702C68-91A0-4BF3-A0D7-4561DE8A5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A64C3C89-E1AD-4AF4-A121-4C7DF3676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01800"/>
          <a:ext cx="26638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cuación" r:id="rId4" imgW="1689100" imgH="1473200" progId="Equation.3">
                  <p:embed/>
                </p:oleObj>
              </mc:Choice>
              <mc:Fallback>
                <p:oleObj name="Ecuación" r:id="rId4" imgW="1689100" imgH="147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01800"/>
                        <a:ext cx="26638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8">
            <a:extLst>
              <a:ext uri="{FF2B5EF4-FFF2-40B4-BE49-F238E27FC236}">
                <a16:creationId xmlns:a16="http://schemas.microsoft.com/office/drawing/2014/main" id="{FEA7D6D9-AEF8-41D9-8EF3-9C58B0094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14178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800"/>
              <a:t>Resolviendo</a:t>
            </a:r>
          </a:p>
        </p:txBody>
      </p:sp>
      <p:sp>
        <p:nvSpPr>
          <p:cNvPr id="23560" name="Rectangle 10">
            <a:extLst>
              <a:ext uri="{FF2B5EF4-FFF2-40B4-BE49-F238E27FC236}">
                <a16:creationId xmlns:a16="http://schemas.microsoft.com/office/drawing/2014/main" id="{14C3DF6D-7652-4567-A2D3-C40D434E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F77243DF-1F31-46AC-AA3C-83909EF5F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508500"/>
          <a:ext cx="38433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cuación" r:id="rId6" imgW="2184400" imgH="482600" progId="Equation.3">
                  <p:embed/>
                </p:oleObj>
              </mc:Choice>
              <mc:Fallback>
                <p:oleObj name="Ecuación" r:id="rId6" imgW="21844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508500"/>
                        <a:ext cx="38433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1">
            <a:extLst>
              <a:ext uri="{FF2B5EF4-FFF2-40B4-BE49-F238E27FC236}">
                <a16:creationId xmlns:a16="http://schemas.microsoft.com/office/drawing/2014/main" id="{684FAB20-C230-4979-AD3D-2A057376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5367338"/>
            <a:ext cx="419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800"/>
              <a:t>En ecuación (2) </a:t>
            </a:r>
            <a:r>
              <a:rPr lang="es-ES" altLang="es-ES" sz="1400"/>
              <a:t>RX=0 si sólo si R=0 Entonces</a:t>
            </a:r>
          </a:p>
        </p:txBody>
      </p:sp>
      <p:sp>
        <p:nvSpPr>
          <p:cNvPr id="23563" name="Rectangle 13">
            <a:extLst>
              <a:ext uri="{FF2B5EF4-FFF2-40B4-BE49-F238E27FC236}">
                <a16:creationId xmlns:a16="http://schemas.microsoft.com/office/drawing/2014/main" id="{A980BDF2-16DD-4455-BE7C-E2B8D28C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67FCB982-8787-4537-B7B0-3582748FC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805488"/>
          <a:ext cx="17287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cuación" r:id="rId8" imgW="812447" imgH="583947" progId="Equation.3">
                  <p:embed/>
                </p:oleObj>
              </mc:Choice>
              <mc:Fallback>
                <p:oleObj name="Ecuación" r:id="rId8" imgW="812447" imgH="5839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05488"/>
                        <a:ext cx="17287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WordArt 15" descr="Bolsa de papel">
            <a:extLst>
              <a:ext uri="{FF2B5EF4-FFF2-40B4-BE49-F238E27FC236}">
                <a16:creationId xmlns:a16="http://schemas.microsoft.com/office/drawing/2014/main" id="{3669A194-9018-4113-87F9-44AACA5E7A8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0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0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3566" name="WordArt 16">
            <a:extLst>
              <a:ext uri="{FF2B5EF4-FFF2-40B4-BE49-F238E27FC236}">
                <a16:creationId xmlns:a16="http://schemas.microsoft.com/office/drawing/2014/main" id="{ED6C4D39-64B0-401D-87CA-109AAC0DF10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23567" name="Rectangle 19">
            <a:extLst>
              <a:ext uri="{FF2B5EF4-FFF2-40B4-BE49-F238E27FC236}">
                <a16:creationId xmlns:a16="http://schemas.microsoft.com/office/drawing/2014/main" id="{5F87F46D-9BAD-4331-B9E1-45FA75C93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60350"/>
            <a:ext cx="6121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ES" dirty="0"/>
              <a:t>	</a:t>
            </a:r>
            <a:r>
              <a:rPr lang="es-ES" altLang="es-ES" sz="2400" dirty="0"/>
              <a:t>Determinación de soluciones básicas</a:t>
            </a:r>
            <a:endParaRPr lang="es-ES" altLang="es-ES" sz="2400" i="1" dirty="0"/>
          </a:p>
          <a:p>
            <a:pPr eaLnBrk="1" hangingPunct="1">
              <a:buFontTx/>
              <a:buNone/>
            </a:pPr>
            <a:endParaRPr lang="es-ES" altLang="es-ES" sz="2000" i="1" dirty="0"/>
          </a:p>
          <a:p>
            <a:pPr eaLnBrk="1" hangingPunct="1">
              <a:buFontTx/>
              <a:buNone/>
            </a:pPr>
            <a:r>
              <a:rPr lang="es-ES" altLang="es-ES" i="1" dirty="0"/>
              <a:t>	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" descr="connected_networks">
            <a:extLst>
              <a:ext uri="{FF2B5EF4-FFF2-40B4-BE49-F238E27FC236}">
                <a16:creationId xmlns:a16="http://schemas.microsoft.com/office/drawing/2014/main" id="{295249EF-7425-4135-A422-F821310B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>
            <a:extLst>
              <a:ext uri="{FF2B5EF4-FFF2-40B4-BE49-F238E27FC236}">
                <a16:creationId xmlns:a16="http://schemas.microsoft.com/office/drawing/2014/main" id="{EF8D3F86-19B7-44F1-A25D-F0FD0A2B1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333375"/>
            <a:ext cx="8229600" cy="86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 sz="2000">
                <a:solidFill>
                  <a:srgbClr val="000000"/>
                </a:solidFill>
                <a:cs typeface="Times New Roman" panose="02020603050405020304" pitchFamily="18" charset="0"/>
              </a:rPr>
              <a:t>		Generalización mediante la naturaleza de un PL</a:t>
            </a:r>
            <a:r>
              <a:rPr lang="es-ES" altLang="es-ES"/>
              <a:t> 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FF777BD8-D2A5-4570-BF43-3B98B8AE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298A291E-045C-412D-B5F8-600930947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1341438"/>
          <a:ext cx="5286375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cuación" r:id="rId5" imgW="2844800" imgH="1879600" progId="Equation.3">
                  <p:embed/>
                </p:oleObj>
              </mc:Choice>
              <mc:Fallback>
                <p:oleObj name="Ecuación" r:id="rId5" imgW="2844800" imgH="187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341438"/>
                        <a:ext cx="5286375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7">
            <a:extLst>
              <a:ext uri="{FF2B5EF4-FFF2-40B4-BE49-F238E27FC236}">
                <a16:creationId xmlns:a16="http://schemas.microsoft.com/office/drawing/2014/main" id="{5CD9B080-459C-4CBD-9B6E-2A5A05FE0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4583" name="Object 6">
            <a:extLst>
              <a:ext uri="{FF2B5EF4-FFF2-40B4-BE49-F238E27FC236}">
                <a16:creationId xmlns:a16="http://schemas.microsoft.com/office/drawing/2014/main" id="{CE3FDD48-8231-4A24-90BD-B98FD364A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563" y="4443413"/>
          <a:ext cx="37623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cuación" r:id="rId7" imgW="2222500" imgH="711200" progId="Equation.3">
                  <p:embed/>
                </p:oleObj>
              </mc:Choice>
              <mc:Fallback>
                <p:oleObj name="Ecuación" r:id="rId7" imgW="22225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4443413"/>
                        <a:ext cx="37623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9">
            <a:extLst>
              <a:ext uri="{FF2B5EF4-FFF2-40B4-BE49-F238E27FC236}">
                <a16:creationId xmlns:a16="http://schemas.microsoft.com/office/drawing/2014/main" id="{9BDBAD53-87EC-491A-8AB8-08CB6272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4585" name="Object 8">
            <a:extLst>
              <a:ext uri="{FF2B5EF4-FFF2-40B4-BE49-F238E27FC236}">
                <a16:creationId xmlns:a16="http://schemas.microsoft.com/office/drawing/2014/main" id="{4FA33BD7-B2E9-4C65-9D01-3F389AC2D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805488"/>
          <a:ext cx="13684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cuación" r:id="rId9" imgW="685800" imgH="228600" progId="Equation.3">
                  <p:embed/>
                </p:oleObj>
              </mc:Choice>
              <mc:Fallback>
                <p:oleObj name="Ecuación" r:id="rId9" imgW="685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05488"/>
                        <a:ext cx="13684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WordArt 11" descr="Bolsa de papel">
            <a:extLst>
              <a:ext uri="{FF2B5EF4-FFF2-40B4-BE49-F238E27FC236}">
                <a16:creationId xmlns:a16="http://schemas.microsoft.com/office/drawing/2014/main" id="{63CA1512-7B10-41E9-AC0D-26BBD1D72E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1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1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4587" name="WordArt 12">
            <a:extLst>
              <a:ext uri="{FF2B5EF4-FFF2-40B4-BE49-F238E27FC236}">
                <a16:creationId xmlns:a16="http://schemas.microsoft.com/office/drawing/2014/main" id="{266B194F-4FD7-4449-B7CD-D60DF9CF45A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24588" name="Text Box 13">
            <a:extLst>
              <a:ext uri="{FF2B5EF4-FFF2-40B4-BE49-F238E27FC236}">
                <a16:creationId xmlns:a16="http://schemas.microsoft.com/office/drawing/2014/main" id="{1B0BE555-3F39-4775-AD7A-AD46E5D7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413125"/>
            <a:ext cx="14398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V. Básicas</a:t>
            </a:r>
          </a:p>
        </p:txBody>
      </p:sp>
      <p:sp>
        <p:nvSpPr>
          <p:cNvPr id="24589" name="Text Box 14">
            <a:extLst>
              <a:ext uri="{FF2B5EF4-FFF2-40B4-BE49-F238E27FC236}">
                <a16:creationId xmlns:a16="http://schemas.microsoft.com/office/drawing/2014/main" id="{2A6E0900-B72D-4557-8300-5EDF4AE78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908300"/>
            <a:ext cx="16557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/>
              <a:t>V. no básicas</a:t>
            </a:r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1A3846A7-C338-4FC1-85EF-DB668BB7F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3141663"/>
            <a:ext cx="216058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4591" name="Line 16">
            <a:extLst>
              <a:ext uri="{FF2B5EF4-FFF2-40B4-BE49-F238E27FC236}">
                <a16:creationId xmlns:a16="http://schemas.microsoft.com/office/drawing/2014/main" id="{D62506BE-A53C-46EC-A2C7-3D48A3A43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3573463"/>
            <a:ext cx="21605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3" descr="connected_networks">
            <a:extLst>
              <a:ext uri="{FF2B5EF4-FFF2-40B4-BE49-F238E27FC236}">
                <a16:creationId xmlns:a16="http://schemas.microsoft.com/office/drawing/2014/main" id="{13BE51E6-5F1A-439D-91FD-6E1A7FFC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9">
            <a:extLst>
              <a:ext uri="{FF2B5EF4-FFF2-40B4-BE49-F238E27FC236}">
                <a16:creationId xmlns:a16="http://schemas.microsoft.com/office/drawing/2014/main" id="{82CEE2B9-DAED-42D1-A5CC-26B0BE64B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5604" name="Object 8">
            <a:extLst>
              <a:ext uri="{FF2B5EF4-FFF2-40B4-BE49-F238E27FC236}">
                <a16:creationId xmlns:a16="http://schemas.microsoft.com/office/drawing/2014/main" id="{9CE152EB-44C9-430B-867F-4D0635DAF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04813"/>
          <a:ext cx="6840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Ecuación" r:id="rId4" imgW="3403600" imgH="1193800" progId="Equation.3">
                  <p:embed/>
                </p:oleObj>
              </mc:Choice>
              <mc:Fallback>
                <p:oleObj name="Ecuación" r:id="rId4" imgW="3403600" imgH="119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4813"/>
                        <a:ext cx="68405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11">
            <a:extLst>
              <a:ext uri="{FF2B5EF4-FFF2-40B4-BE49-F238E27FC236}">
                <a16:creationId xmlns:a16="http://schemas.microsoft.com/office/drawing/2014/main" id="{C887CCCB-C7A8-4503-8459-4FEDEF82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5606" name="Object 10">
            <a:extLst>
              <a:ext uri="{FF2B5EF4-FFF2-40B4-BE49-F238E27FC236}">
                <a16:creationId xmlns:a16="http://schemas.microsoft.com/office/drawing/2014/main" id="{C95EA485-14FB-485D-94B8-13AF1F0E7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1916113"/>
          <a:ext cx="20066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Ecuación" r:id="rId6" imgW="2006600" imgH="939800" progId="Equation.3">
                  <p:embed/>
                </p:oleObj>
              </mc:Choice>
              <mc:Fallback>
                <p:oleObj name="Ecuación" r:id="rId6" imgW="20066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916113"/>
                        <a:ext cx="20066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12">
            <a:extLst>
              <a:ext uri="{FF2B5EF4-FFF2-40B4-BE49-F238E27FC236}">
                <a16:creationId xmlns:a16="http://schemas.microsoft.com/office/drawing/2014/main" id="{2B241C4A-8E6B-4764-9E54-A291067C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205038"/>
            <a:ext cx="177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dirty="0"/>
              <a:t>variable básica </a:t>
            </a:r>
          </a:p>
        </p:txBody>
      </p:sp>
      <p:sp>
        <p:nvSpPr>
          <p:cNvPr id="25608" name="Rectangle 14">
            <a:extLst>
              <a:ext uri="{FF2B5EF4-FFF2-40B4-BE49-F238E27FC236}">
                <a16:creationId xmlns:a16="http://schemas.microsoft.com/office/drawing/2014/main" id="{4D7C3677-092A-4CDC-ACDC-95284751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5609" name="Object 13">
            <a:extLst>
              <a:ext uri="{FF2B5EF4-FFF2-40B4-BE49-F238E27FC236}">
                <a16:creationId xmlns:a16="http://schemas.microsoft.com/office/drawing/2014/main" id="{EF146711-F692-40C0-B355-964C264BF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2997200"/>
          <a:ext cx="7842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Ecuación" r:id="rId8" imgW="787400" imgH="939800" progId="Equation.3">
                  <p:embed/>
                </p:oleObj>
              </mc:Choice>
              <mc:Fallback>
                <p:oleObj name="Ecuación" r:id="rId8" imgW="787400" imgH="93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997200"/>
                        <a:ext cx="7842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5">
            <a:extLst>
              <a:ext uri="{FF2B5EF4-FFF2-40B4-BE49-F238E27FC236}">
                <a16:creationId xmlns:a16="http://schemas.microsoft.com/office/drawing/2014/main" id="{E0109F40-23BD-4E36-8D75-57A22EA4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245643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dirty="0"/>
              <a:t>variables no básicas </a:t>
            </a:r>
          </a:p>
        </p:txBody>
      </p:sp>
      <p:sp>
        <p:nvSpPr>
          <p:cNvPr id="25611" name="Rectangle 16">
            <a:extLst>
              <a:ext uri="{FF2B5EF4-FFF2-40B4-BE49-F238E27FC236}">
                <a16:creationId xmlns:a16="http://schemas.microsoft.com/office/drawing/2014/main" id="{EDF6EC01-63D3-4B10-B9AE-F7A3D9AA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0"/>
            <a:ext cx="287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800"/>
              <a:t>Asumimos: X1= X2= X3=0</a:t>
            </a:r>
          </a:p>
        </p:txBody>
      </p:sp>
      <p:sp>
        <p:nvSpPr>
          <p:cNvPr id="25612" name="Rectangle 18">
            <a:extLst>
              <a:ext uri="{FF2B5EF4-FFF2-40B4-BE49-F238E27FC236}">
                <a16:creationId xmlns:a16="http://schemas.microsoft.com/office/drawing/2014/main" id="{CE2B3A4D-109C-48C6-B291-F0156C5F6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5613" name="Object 17">
            <a:extLst>
              <a:ext uri="{FF2B5EF4-FFF2-40B4-BE49-F238E27FC236}">
                <a16:creationId xmlns:a16="http://schemas.microsoft.com/office/drawing/2014/main" id="{0F51E89C-782A-43A8-9670-5D983707C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3789363"/>
          <a:ext cx="169545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5" name="Ecuación" r:id="rId10" imgW="1308100" imgH="939800" progId="Equation.3">
                  <p:embed/>
                </p:oleObj>
              </mc:Choice>
              <mc:Fallback>
                <p:oleObj name="Ecuación" r:id="rId10" imgW="1308100" imgH="93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789363"/>
                        <a:ext cx="169545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19">
            <a:extLst>
              <a:ext uri="{FF2B5EF4-FFF2-40B4-BE49-F238E27FC236}">
                <a16:creationId xmlns:a16="http://schemas.microsoft.com/office/drawing/2014/main" id="{B438FF6F-B123-4085-929A-505DA789A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076700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dirty="0"/>
              <a:t>matriz no básica </a:t>
            </a:r>
          </a:p>
        </p:txBody>
      </p:sp>
      <p:sp>
        <p:nvSpPr>
          <p:cNvPr id="25615" name="Rectangle 20">
            <a:extLst>
              <a:ext uri="{FF2B5EF4-FFF2-40B4-BE49-F238E27FC236}">
                <a16:creationId xmlns:a16="http://schemas.microsoft.com/office/drawing/2014/main" id="{CE3558E4-2C64-4F08-A261-0B4E47DD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97425"/>
            <a:ext cx="307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800"/>
              <a:t>Asumiendo:   X4= X5= X6=0</a:t>
            </a:r>
          </a:p>
        </p:txBody>
      </p:sp>
      <p:sp>
        <p:nvSpPr>
          <p:cNvPr id="25616" name="Rectangle 22">
            <a:extLst>
              <a:ext uri="{FF2B5EF4-FFF2-40B4-BE49-F238E27FC236}">
                <a16:creationId xmlns:a16="http://schemas.microsoft.com/office/drawing/2014/main" id="{7CBA6792-523F-4700-A199-7D93C124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5617" name="Object 21">
            <a:extLst>
              <a:ext uri="{FF2B5EF4-FFF2-40B4-BE49-F238E27FC236}">
                <a16:creationId xmlns:a16="http://schemas.microsoft.com/office/drawing/2014/main" id="{50EE16D3-838E-423E-9F1F-615DDED91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82016"/>
              </p:ext>
            </p:extLst>
          </p:nvPr>
        </p:nvGraphicFramePr>
        <p:xfrm>
          <a:off x="395288" y="5300663"/>
          <a:ext cx="648176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Ecuación" r:id="rId12" imgW="4724400" imgH="711200" progId="Equation.3">
                  <p:embed/>
                </p:oleObj>
              </mc:Choice>
              <mc:Fallback>
                <p:oleObj name="Ecuación" r:id="rId12" imgW="4724400" imgH="71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00663"/>
                        <a:ext cx="6481762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WordArt 24" descr="Bolsa de papel">
            <a:extLst>
              <a:ext uri="{FF2B5EF4-FFF2-40B4-BE49-F238E27FC236}">
                <a16:creationId xmlns:a16="http://schemas.microsoft.com/office/drawing/2014/main" id="{50A50444-7AE8-4388-888E-CA39053C9C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5619" name="WordArt 25">
            <a:extLst>
              <a:ext uri="{FF2B5EF4-FFF2-40B4-BE49-F238E27FC236}">
                <a16:creationId xmlns:a16="http://schemas.microsoft.com/office/drawing/2014/main" id="{306A583E-6437-4DAF-8279-1A81BEA9C37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25620" name="Rectangle 26">
            <a:extLst>
              <a:ext uri="{FF2B5EF4-FFF2-40B4-BE49-F238E27FC236}">
                <a16:creationId xmlns:a16="http://schemas.microsoft.com/office/drawing/2014/main" id="{BED4EEB8-1FAB-47F4-8142-30B91F4D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49400"/>
            <a:ext cx="287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800"/>
              <a:t>Asumimos: X1= X3= X6=0</a:t>
            </a:r>
          </a:p>
        </p:txBody>
      </p:sp>
      <p:sp>
        <p:nvSpPr>
          <p:cNvPr id="25621" name="Text Box 27">
            <a:extLst>
              <a:ext uri="{FF2B5EF4-FFF2-40B4-BE49-F238E27FC236}">
                <a16:creationId xmlns:a16="http://schemas.microsoft.com/office/drawing/2014/main" id="{CB9020A3-0F13-45E4-9B5F-E0F9CBA4B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708275"/>
            <a:ext cx="3168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ES" sz="1800" dirty="0">
                <a:solidFill>
                  <a:srgbClr val="FF3300"/>
                </a:solidFill>
              </a:rPr>
              <a:t>Nota.- Por definición una solución básica sólo puede incluir m variables, lo que significa que el número asociado de variables no básicas cero debe ser n-m</a:t>
            </a:r>
            <a:r>
              <a:rPr lang="es-ES" altLang="es-ES" sz="1800" dirty="0"/>
              <a:t>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80" descr="connected_networks">
            <a:extLst>
              <a:ext uri="{FF2B5EF4-FFF2-40B4-BE49-F238E27FC236}">
                <a16:creationId xmlns:a16="http://schemas.microsoft.com/office/drawing/2014/main" id="{DC3DD4A7-49F6-4CBA-B03E-1D87A1F6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0BA961C2-3596-49CD-BD33-AE9DB1BF45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 sz="2800"/>
              <a:t>	</a:t>
            </a:r>
            <a:r>
              <a:rPr lang="en-US" altLang="es-ES" sz="2800" i="1"/>
              <a:t>			       		       </a:t>
            </a:r>
            <a:endParaRPr lang="es-ES" altLang="es-ES" sz="2800" i="1"/>
          </a:p>
        </p:txBody>
      </p:sp>
      <p:graphicFrame>
        <p:nvGraphicFramePr>
          <p:cNvPr id="26628" name="Object 61">
            <a:extLst>
              <a:ext uri="{FF2B5EF4-FFF2-40B4-BE49-F238E27FC236}">
                <a16:creationId xmlns:a16="http://schemas.microsoft.com/office/drawing/2014/main" id="{C60E6509-0188-4843-AC28-6AAF58224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125538"/>
          <a:ext cx="6223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4" name="Ecuación" r:id="rId4" imgW="165028" imgH="228501" progId="Equation.3">
                  <p:embed/>
                </p:oleObj>
              </mc:Choice>
              <mc:Fallback>
                <p:oleObj name="Ecuación" r:id="rId4" imgW="165028" imgH="228501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25538"/>
                        <a:ext cx="6223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65">
            <a:extLst>
              <a:ext uri="{FF2B5EF4-FFF2-40B4-BE49-F238E27FC236}">
                <a16:creationId xmlns:a16="http://schemas.microsoft.com/office/drawing/2014/main" id="{8293EFC8-8960-4608-A1BD-4A59E3F1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1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5731" name="Group 131">
            <a:extLst>
              <a:ext uri="{FF2B5EF4-FFF2-40B4-BE49-F238E27FC236}">
                <a16:creationId xmlns:a16="http://schemas.microsoft.com/office/drawing/2014/main" id="{94ED15CC-8527-4336-BC97-48BB5DDBA570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1125538"/>
          <a:ext cx="4738687" cy="1379537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s-ES" alt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44" name="Rectangle 109">
            <a:extLst>
              <a:ext uri="{FF2B5EF4-FFF2-40B4-BE49-F238E27FC236}">
                <a16:creationId xmlns:a16="http://schemas.microsoft.com/office/drawing/2014/main" id="{90AB9D12-745C-433F-AFFF-E99D0FAD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05117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1400" i="1">
                <a:cs typeface="Times New Roman" panose="02020603050405020304" pitchFamily="18" charset="0"/>
              </a:rPr>
              <a:t> </a:t>
            </a:r>
            <a:endParaRPr lang="en-US" altLang="es-ES" sz="1800"/>
          </a:p>
        </p:txBody>
      </p:sp>
      <p:graphicFrame>
        <p:nvGraphicFramePr>
          <p:cNvPr id="26645" name="Object 108">
            <a:extLst>
              <a:ext uri="{FF2B5EF4-FFF2-40B4-BE49-F238E27FC236}">
                <a16:creationId xmlns:a16="http://schemas.microsoft.com/office/drawing/2014/main" id="{8CB371EA-B138-4BA9-BB6C-1557845B9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663575"/>
          <a:ext cx="6477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5" name="Ecuación" r:id="rId6" imgW="241195" imgH="190417" progId="Equation.3">
                  <p:embed/>
                </p:oleObj>
              </mc:Choice>
              <mc:Fallback>
                <p:oleObj name="Ecuación" r:id="rId6" imgW="241195" imgH="190417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63575"/>
                        <a:ext cx="6477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Rectangle 110">
            <a:extLst>
              <a:ext uri="{FF2B5EF4-FFF2-40B4-BE49-F238E27FC236}">
                <a16:creationId xmlns:a16="http://schemas.microsoft.com/office/drawing/2014/main" id="{67E440B6-D265-465F-BCE0-4A805A09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836613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100"/>
              <a:t> </a:t>
            </a:r>
            <a:endParaRPr lang="es-ES" altLang="es-ES" sz="1800"/>
          </a:p>
        </p:txBody>
      </p:sp>
      <p:sp>
        <p:nvSpPr>
          <p:cNvPr id="26647" name="Rectangle 112">
            <a:extLst>
              <a:ext uri="{FF2B5EF4-FFF2-40B4-BE49-F238E27FC236}">
                <a16:creationId xmlns:a16="http://schemas.microsoft.com/office/drawing/2014/main" id="{76B03E72-B534-4B20-8B77-28B2172C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05117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1400" i="1">
                <a:cs typeface="Times New Roman" panose="02020603050405020304" pitchFamily="18" charset="0"/>
              </a:rPr>
              <a:t> </a:t>
            </a:r>
            <a:endParaRPr lang="en-US" altLang="es-ES" sz="1800"/>
          </a:p>
        </p:txBody>
      </p:sp>
      <p:graphicFrame>
        <p:nvGraphicFramePr>
          <p:cNvPr id="26648" name="Object 111">
            <a:extLst>
              <a:ext uri="{FF2B5EF4-FFF2-40B4-BE49-F238E27FC236}">
                <a16:creationId xmlns:a16="http://schemas.microsoft.com/office/drawing/2014/main" id="{2598F23B-C2E5-4C45-9E62-7753F34D6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620713"/>
          <a:ext cx="5032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6" name="Ecuación" r:id="rId8" imgW="241195" imgH="190417" progId="Equation.3">
                  <p:embed/>
                </p:oleObj>
              </mc:Choice>
              <mc:Fallback>
                <p:oleObj name="Ecuación" r:id="rId8" imgW="241195" imgH="190417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620713"/>
                        <a:ext cx="50323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Rectangle 116">
            <a:extLst>
              <a:ext uri="{FF2B5EF4-FFF2-40B4-BE49-F238E27FC236}">
                <a16:creationId xmlns:a16="http://schemas.microsoft.com/office/drawing/2014/main" id="{641B5DCC-2A2C-4F53-BD0A-E1FC35BBD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6650" name="Object 115">
            <a:extLst>
              <a:ext uri="{FF2B5EF4-FFF2-40B4-BE49-F238E27FC236}">
                <a16:creationId xmlns:a16="http://schemas.microsoft.com/office/drawing/2014/main" id="{BE788C52-82E5-4F04-9A05-4138CA187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916113"/>
          <a:ext cx="576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7" name="Ecuación" r:id="rId10" imgW="241300" imgH="228600" progId="Equation.3">
                  <p:embed/>
                </p:oleObj>
              </mc:Choice>
              <mc:Fallback>
                <p:oleObj name="Ecuación" r:id="rId10" imgW="241300" imgH="22860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16113"/>
                        <a:ext cx="5762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117">
            <a:extLst>
              <a:ext uri="{FF2B5EF4-FFF2-40B4-BE49-F238E27FC236}">
                <a16:creationId xmlns:a16="http://schemas.microsoft.com/office/drawing/2014/main" id="{BFBAAC90-F66B-4538-BEEF-0E5791645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89138"/>
          <a:ext cx="4556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8" name="Ecuación" r:id="rId12" imgW="177646" imgH="228402" progId="Equation.3">
                  <p:embed/>
                </p:oleObj>
              </mc:Choice>
              <mc:Fallback>
                <p:oleObj name="Ecuación" r:id="rId12" imgW="177646" imgH="228402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4556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119">
            <a:extLst>
              <a:ext uri="{FF2B5EF4-FFF2-40B4-BE49-F238E27FC236}">
                <a16:creationId xmlns:a16="http://schemas.microsoft.com/office/drawing/2014/main" id="{F17CE34D-43E3-4220-931E-68FAF64C4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060575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9" name="Ecuación" r:id="rId14" imgW="139579" imgH="164957" progId="Equation.3">
                  <p:embed/>
                </p:oleObj>
              </mc:Choice>
              <mc:Fallback>
                <p:oleObj name="Ecuación" r:id="rId14" imgW="139579" imgH="164957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60575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127">
            <a:extLst>
              <a:ext uri="{FF2B5EF4-FFF2-40B4-BE49-F238E27FC236}">
                <a16:creationId xmlns:a16="http://schemas.microsoft.com/office/drawing/2014/main" id="{A0B2EF59-6C80-444F-AF16-B594D91F8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341438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0" name="Ecuación" r:id="rId16" imgW="215713" imgH="203024" progId="Equation.3">
                  <p:embed/>
                </p:oleObj>
              </mc:Choice>
              <mc:Fallback>
                <p:oleObj name="Ecuación" r:id="rId16" imgW="215713" imgH="203024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341438"/>
                        <a:ext cx="43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126">
            <a:extLst>
              <a:ext uri="{FF2B5EF4-FFF2-40B4-BE49-F238E27FC236}">
                <a16:creationId xmlns:a16="http://schemas.microsoft.com/office/drawing/2014/main" id="{4C2AEECE-E4CA-4421-923B-0902333C9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268413"/>
          <a:ext cx="539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1" name="Ecuación" r:id="rId18" imgW="215713" imgH="190335" progId="Equation.3">
                  <p:embed/>
                </p:oleObj>
              </mc:Choice>
              <mc:Fallback>
                <p:oleObj name="Ecuación" r:id="rId18" imgW="215713" imgH="190335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268413"/>
                        <a:ext cx="539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Rectangle 128">
            <a:extLst>
              <a:ext uri="{FF2B5EF4-FFF2-40B4-BE49-F238E27FC236}">
                <a16:creationId xmlns:a16="http://schemas.microsoft.com/office/drawing/2014/main" id="{8423BABB-7AE2-4A51-BD67-1B678509A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1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6656" name="Rectangle 129">
            <a:extLst>
              <a:ext uri="{FF2B5EF4-FFF2-40B4-BE49-F238E27FC236}">
                <a16:creationId xmlns:a16="http://schemas.microsoft.com/office/drawing/2014/main" id="{CB43EA30-BDFE-409A-A451-16B0D596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484313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1400" i="1">
                <a:cs typeface="Times New Roman" panose="02020603050405020304" pitchFamily="18" charset="0"/>
              </a:rPr>
              <a:t>-</a:t>
            </a:r>
            <a:endParaRPr lang="en-US" altLang="es-ES" sz="1800"/>
          </a:p>
        </p:txBody>
      </p:sp>
      <p:sp>
        <p:nvSpPr>
          <p:cNvPr id="26657" name="Rectangle 130">
            <a:extLst>
              <a:ext uri="{FF2B5EF4-FFF2-40B4-BE49-F238E27FC236}">
                <a16:creationId xmlns:a16="http://schemas.microsoft.com/office/drawing/2014/main" id="{EF8F0689-A74F-4E40-B812-BF58BE54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6488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100"/>
              <a:t> </a:t>
            </a:r>
            <a:endParaRPr lang="es-ES" altLang="es-ES" sz="1800"/>
          </a:p>
        </p:txBody>
      </p:sp>
      <p:sp>
        <p:nvSpPr>
          <p:cNvPr id="26658" name="Rectangle 132">
            <a:extLst>
              <a:ext uri="{FF2B5EF4-FFF2-40B4-BE49-F238E27FC236}">
                <a16:creationId xmlns:a16="http://schemas.microsoft.com/office/drawing/2014/main" id="{ADFD83A0-FAD0-4934-96C1-CE423A86E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268413"/>
            <a:ext cx="547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1800" i="1"/>
              <a:t>0</a:t>
            </a:r>
            <a:r>
              <a:rPr lang="es-ES" altLang="es-ES" sz="1800"/>
              <a:t> </a:t>
            </a:r>
          </a:p>
        </p:txBody>
      </p:sp>
      <p:sp>
        <p:nvSpPr>
          <p:cNvPr id="26659" name="Rectangle 133">
            <a:extLst>
              <a:ext uri="{FF2B5EF4-FFF2-40B4-BE49-F238E27FC236}">
                <a16:creationId xmlns:a16="http://schemas.microsoft.com/office/drawing/2014/main" id="{B20015DA-6E34-4CE8-9068-9F59B2A8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88913"/>
            <a:ext cx="268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i="1"/>
              <a:t>TABLERO DE SIMPLEX</a:t>
            </a:r>
          </a:p>
        </p:txBody>
      </p:sp>
      <p:graphicFrame>
        <p:nvGraphicFramePr>
          <p:cNvPr id="25779" name="Group 179">
            <a:extLst>
              <a:ext uri="{FF2B5EF4-FFF2-40B4-BE49-F238E27FC236}">
                <a16:creationId xmlns:a16="http://schemas.microsoft.com/office/drawing/2014/main" id="{C394E0D7-3881-4340-AE6C-7AC4BC43DC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58888" y="3722688"/>
          <a:ext cx="5834062" cy="1430337"/>
        </p:xfrm>
        <a:graphic>
          <a:graphicData uri="http://schemas.openxmlformats.org/drawingml/2006/table">
            <a:tbl>
              <a:tblPr/>
              <a:tblGrid>
                <a:gridCol w="161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Casilla Cero</a:t>
                      </a:r>
                      <a:endParaRPr kumimoji="0" lang="en-U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Fila Cero</a:t>
                      </a:r>
                      <a:endParaRPr kumimoji="0" lang="en-U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98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Columna Cero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Columnas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671" name="Object 171">
            <a:extLst>
              <a:ext uri="{FF2B5EF4-FFF2-40B4-BE49-F238E27FC236}">
                <a16:creationId xmlns:a16="http://schemas.microsoft.com/office/drawing/2014/main" id="{E03ACBF2-2154-418F-B677-B8D2BF932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141663"/>
          <a:ext cx="720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2" name="Ecuación" r:id="rId20" imgW="241195" imgH="190417" progId="Equation.3">
                  <p:embed/>
                </p:oleObj>
              </mc:Choice>
              <mc:Fallback>
                <p:oleObj name="Ecuación" r:id="rId20" imgW="241195" imgH="190417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141663"/>
                        <a:ext cx="720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2" name="Rectangle 174">
            <a:extLst>
              <a:ext uri="{FF2B5EF4-FFF2-40B4-BE49-F238E27FC236}">
                <a16:creationId xmlns:a16="http://schemas.microsoft.com/office/drawing/2014/main" id="{C7E329BD-DC21-4F34-BFE9-6840387A8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6673" name="Object 173">
            <a:extLst>
              <a:ext uri="{FF2B5EF4-FFF2-40B4-BE49-F238E27FC236}">
                <a16:creationId xmlns:a16="http://schemas.microsoft.com/office/drawing/2014/main" id="{D3C91C5C-F27D-448E-9086-40DF60D90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2381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" name="Ecuación" r:id="rId21" imgW="241195" imgH="190417" progId="Equation.3">
                  <p:embed/>
                </p:oleObj>
              </mc:Choice>
              <mc:Fallback>
                <p:oleObj name="Ecuación" r:id="rId21" imgW="241195" imgH="190417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381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4" name="Rectangle 176">
            <a:extLst>
              <a:ext uri="{FF2B5EF4-FFF2-40B4-BE49-F238E27FC236}">
                <a16:creationId xmlns:a16="http://schemas.microsoft.com/office/drawing/2014/main" id="{F59010CA-E5D6-4C5B-9ACB-F7624A01F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6675" name="Object 175">
            <a:extLst>
              <a:ext uri="{FF2B5EF4-FFF2-40B4-BE49-F238E27FC236}">
                <a16:creationId xmlns:a16="http://schemas.microsoft.com/office/drawing/2014/main" id="{4309CA7B-29D5-42FA-B373-42A038306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141663"/>
          <a:ext cx="5762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4" name="Ecuación" r:id="rId22" imgW="241195" imgH="190417" progId="Equation.3">
                  <p:embed/>
                </p:oleObj>
              </mc:Choice>
              <mc:Fallback>
                <p:oleObj name="Ecuación" r:id="rId22" imgW="241195" imgH="190417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141663"/>
                        <a:ext cx="5762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6" name="WordArt 181" descr="Bolsa de papel">
            <a:extLst>
              <a:ext uri="{FF2B5EF4-FFF2-40B4-BE49-F238E27FC236}">
                <a16:creationId xmlns:a16="http://schemas.microsoft.com/office/drawing/2014/main" id="{B014E5B4-4DBC-42E4-B5A8-60AD56B226F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6677" name="WordArt 182">
            <a:extLst>
              <a:ext uri="{FF2B5EF4-FFF2-40B4-BE49-F238E27FC236}">
                <a16:creationId xmlns:a16="http://schemas.microsoft.com/office/drawing/2014/main" id="{ADE5259C-2C92-4BF1-81C4-940B5BFFFF5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connected_networks">
            <a:extLst>
              <a:ext uri="{FF2B5EF4-FFF2-40B4-BE49-F238E27FC236}">
                <a16:creationId xmlns:a16="http://schemas.microsoft.com/office/drawing/2014/main" id="{44BDC89A-B699-43EB-AE89-1091127F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574385A1-6810-4613-8527-16D78B163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2400" b="1"/>
              <a:t>PROGRAMACION LINEAL</a:t>
            </a:r>
            <a:br>
              <a:rPr lang="es-ES" altLang="es-ES" sz="2400" b="1"/>
            </a:br>
            <a:r>
              <a:rPr lang="es-ES" altLang="es-ES" sz="2400" b="1"/>
              <a:t>METODO SIMPLEX CON TABLAS</a:t>
            </a:r>
            <a:br>
              <a:rPr lang="es-ES" altLang="es-ES" sz="2400" b="1"/>
            </a:br>
            <a:endParaRPr lang="es-ES" altLang="es-ES" sz="2400" b="1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41F9CDA-AABD-44FA-AA8E-4B769639A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" altLang="es-ES" dirty="0"/>
              <a:t>		</a:t>
            </a:r>
            <a:r>
              <a:rPr lang="es-PE" altLang="es-ES" b="1" dirty="0"/>
              <a:t>Ejercicio Nº 01</a:t>
            </a:r>
            <a:endParaRPr lang="en-US" altLang="es-ES" b="1" i="1" dirty="0"/>
          </a:p>
          <a:p>
            <a:pPr eaLnBrk="1" hangingPunct="1">
              <a:buFontTx/>
              <a:buNone/>
            </a:pPr>
            <a:r>
              <a:rPr lang="es-PE" altLang="es-ES" dirty="0"/>
              <a:t>	Max Z = 5X1 + 4X2 </a:t>
            </a:r>
          </a:p>
          <a:p>
            <a:pPr eaLnBrk="1" hangingPunct="1">
              <a:buFontTx/>
              <a:buNone/>
            </a:pPr>
            <a:r>
              <a:rPr lang="es-PE" altLang="es-ES" dirty="0"/>
              <a:t>		Sujeto a:</a:t>
            </a:r>
          </a:p>
          <a:p>
            <a:pPr eaLnBrk="1" hangingPunct="1">
              <a:buFontTx/>
              <a:buNone/>
            </a:pPr>
            <a:r>
              <a:rPr lang="es-PE" altLang="es-ES" dirty="0"/>
              <a:t>	2X1  +  5X2	&lt;= 50</a:t>
            </a:r>
          </a:p>
          <a:p>
            <a:pPr eaLnBrk="1" hangingPunct="1">
              <a:buFontTx/>
              <a:buNone/>
            </a:pPr>
            <a:r>
              <a:rPr lang="es-PE" altLang="es-ES" dirty="0"/>
              <a:t>	4X1		&lt;= 40</a:t>
            </a:r>
          </a:p>
          <a:p>
            <a:pPr eaLnBrk="1" hangingPunct="1">
              <a:buFontTx/>
              <a:buNone/>
            </a:pPr>
            <a:r>
              <a:rPr lang="es-PE" altLang="es-ES" dirty="0"/>
              <a:t>	2X1 +  X2	&lt;= 30</a:t>
            </a:r>
          </a:p>
          <a:p>
            <a:pPr eaLnBrk="1" hangingPunct="1">
              <a:buFontTx/>
              <a:buNone/>
            </a:pPr>
            <a:r>
              <a:rPr lang="es-PE" altLang="es-ES" dirty="0"/>
              <a:t>  	X1, X2  &gt;= 0</a:t>
            </a:r>
            <a:endParaRPr lang="es-ES" altLang="es-ES" dirty="0"/>
          </a:p>
        </p:txBody>
      </p:sp>
      <p:sp>
        <p:nvSpPr>
          <p:cNvPr id="27653" name="WordArt 5" descr="Bolsa de papel">
            <a:extLst>
              <a:ext uri="{FF2B5EF4-FFF2-40B4-BE49-F238E27FC236}">
                <a16:creationId xmlns:a16="http://schemas.microsoft.com/office/drawing/2014/main" id="{3D2EEC8B-0AA4-437F-8B13-81607C182E7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7654" name="WordArt 6">
            <a:extLst>
              <a:ext uri="{FF2B5EF4-FFF2-40B4-BE49-F238E27FC236}">
                <a16:creationId xmlns:a16="http://schemas.microsoft.com/office/drawing/2014/main" id="{93D49FFA-A85F-41DA-BB0B-2F415B684AD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8" descr="connected_networks">
            <a:extLst>
              <a:ext uri="{FF2B5EF4-FFF2-40B4-BE49-F238E27FC236}">
                <a16:creationId xmlns:a16="http://schemas.microsoft.com/office/drawing/2014/main" id="{AAD78F3E-1C41-413B-B1F1-B843D38AF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>
            <a:extLst>
              <a:ext uri="{FF2B5EF4-FFF2-40B4-BE49-F238E27FC236}">
                <a16:creationId xmlns:a16="http://schemas.microsoft.com/office/drawing/2014/main" id="{0F4FA37A-41DA-4BA4-8C30-312043686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57163"/>
            <a:ext cx="8208963" cy="750887"/>
          </a:xfrm>
        </p:spPr>
        <p:txBody>
          <a:bodyPr/>
          <a:lstStyle/>
          <a:p>
            <a:pPr eaLnBrk="1" hangingPunct="1"/>
            <a:r>
              <a:rPr lang="es-ES" altLang="es-ES" sz="2400" b="1"/>
              <a:t>METODO SIMPLEX CON TABLAS</a:t>
            </a:r>
            <a:br>
              <a:rPr lang="es-ES" altLang="es-ES" sz="2400" b="1"/>
            </a:br>
            <a:endParaRPr lang="es-ES" altLang="es-ES" sz="2400" b="1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BC7D1B2-9A18-42C2-8C94-682D86F71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1268413"/>
            <a:ext cx="8540750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PE" altLang="es-ES" dirty="0"/>
              <a:t>	</a:t>
            </a:r>
            <a:r>
              <a:rPr lang="es-PE" altLang="es-ES" sz="2400" b="1" dirty="0"/>
              <a:t>a.	Formular el problema en forma normal de máximo</a:t>
            </a:r>
            <a:r>
              <a:rPr lang="es-PE" altLang="es-ES" dirty="0"/>
              <a:t>:</a:t>
            </a:r>
          </a:p>
          <a:p>
            <a:pPr eaLnBrk="1" hangingPunct="1">
              <a:buFontTx/>
              <a:buNone/>
            </a:pPr>
            <a:r>
              <a:rPr lang="fr-FR" altLang="es-ES" sz="2400" dirty="0"/>
              <a:t>	</a:t>
            </a:r>
            <a:r>
              <a:rPr lang="fr-FR" altLang="es-ES" sz="2000" dirty="0"/>
              <a:t>Max Z = 5X1 + 4X2 + 0X3 + 0X4 + 0X5</a:t>
            </a:r>
            <a:endParaRPr lang="es-PE" altLang="es-ES" sz="2000" dirty="0"/>
          </a:p>
          <a:p>
            <a:pPr lvl="2" eaLnBrk="1" hangingPunct="1">
              <a:buFontTx/>
              <a:buNone/>
            </a:pPr>
            <a:r>
              <a:rPr lang="es-PE" altLang="es-ES" sz="2000" dirty="0"/>
              <a:t>Sujeto a:	</a:t>
            </a:r>
          </a:p>
          <a:p>
            <a:pPr eaLnBrk="1" hangingPunct="1">
              <a:buFontTx/>
              <a:buNone/>
            </a:pPr>
            <a:r>
              <a:rPr lang="es-PE" altLang="es-ES" sz="2000" dirty="0"/>
              <a:t>	2X1 +  5X2 + X3 +  0X4 +  0X5	= 50</a:t>
            </a:r>
          </a:p>
          <a:p>
            <a:pPr eaLnBrk="1" hangingPunct="1">
              <a:buFontTx/>
              <a:buNone/>
            </a:pPr>
            <a:r>
              <a:rPr lang="es-PE" altLang="es-ES" sz="2000" dirty="0"/>
              <a:t>	4X1 +  0X2 +  0X3 + X4 + 0X5	= 40</a:t>
            </a:r>
          </a:p>
          <a:p>
            <a:pPr eaLnBrk="1" hangingPunct="1">
              <a:buFontTx/>
              <a:buNone/>
            </a:pPr>
            <a:r>
              <a:rPr lang="es-PE" altLang="es-ES" sz="2000" dirty="0"/>
              <a:t>	2X1 +  X2+  0X3 + 0X4 +  X5 	= 30</a:t>
            </a:r>
          </a:p>
          <a:p>
            <a:pPr eaLnBrk="1" hangingPunct="1">
              <a:buFontTx/>
              <a:buNone/>
            </a:pPr>
            <a:r>
              <a:rPr lang="es-PE" altLang="es-ES" sz="2000" dirty="0"/>
              <a:t>	X1, X2, X3, X4, X5 &gt;= 0</a:t>
            </a:r>
            <a:endParaRPr lang="es-ES" altLang="es-ES" sz="2000" dirty="0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3C18EB2F-B0CC-4A06-BFE9-46E7F0F4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11663"/>
            <a:ext cx="618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ES" sz="2400" b="1">
                <a:solidFill>
                  <a:schemeClr val="tx2"/>
                </a:solidFill>
              </a:rPr>
              <a:t>b.     Seleccionar una base posible inicial:</a:t>
            </a:r>
            <a:endParaRPr lang="es-ES" altLang="es-ES" sz="2400" b="1">
              <a:solidFill>
                <a:schemeClr val="tx2"/>
              </a:solidFill>
            </a:endParaRPr>
          </a:p>
        </p:txBody>
      </p:sp>
      <p:graphicFrame>
        <p:nvGraphicFramePr>
          <p:cNvPr id="28678" name="Object 5">
            <a:extLst>
              <a:ext uri="{FF2B5EF4-FFF2-40B4-BE49-F238E27FC236}">
                <a16:creationId xmlns:a16="http://schemas.microsoft.com/office/drawing/2014/main" id="{BDF878D1-47EB-4232-A97D-7E62FB24D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4938" y="5121275"/>
          <a:ext cx="18716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cuación" r:id="rId5" imgW="939392" imgH="710891" progId="Equation.3">
                  <p:embed/>
                </p:oleObj>
              </mc:Choice>
              <mc:Fallback>
                <p:oleObj name="Ecuación" r:id="rId5" imgW="939392" imgH="7108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5121275"/>
                        <a:ext cx="18716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>
            <a:extLst>
              <a:ext uri="{FF2B5EF4-FFF2-40B4-BE49-F238E27FC236}">
                <a16:creationId xmlns:a16="http://schemas.microsoft.com/office/drawing/2014/main" id="{C63D5646-4D47-42FF-91A0-F6BF5D381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021263"/>
          <a:ext cx="23050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cuación" r:id="rId7" imgW="1562100" imgH="711200" progId="Equation.3">
                  <p:embed/>
                </p:oleObj>
              </mc:Choice>
              <mc:Fallback>
                <p:oleObj name="Ecuación" r:id="rId7" imgW="15621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21263"/>
                        <a:ext cx="23050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7">
            <a:extLst>
              <a:ext uri="{FF2B5EF4-FFF2-40B4-BE49-F238E27FC236}">
                <a16:creationId xmlns:a16="http://schemas.microsoft.com/office/drawing/2014/main" id="{836B8697-3B77-440D-8CAE-D6EB698C5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438775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ES" sz="1800" dirty="0"/>
              <a:t>;por cuanto, </a:t>
            </a:r>
          </a:p>
        </p:txBody>
      </p:sp>
      <p:sp>
        <p:nvSpPr>
          <p:cNvPr id="28681" name="WordArt 9" descr="Bolsa de papel">
            <a:extLst>
              <a:ext uri="{FF2B5EF4-FFF2-40B4-BE49-F238E27FC236}">
                <a16:creationId xmlns:a16="http://schemas.microsoft.com/office/drawing/2014/main" id="{BA990BB4-9C7A-4A15-BDBB-67E7B46ED81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9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9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8682" name="WordArt 10">
            <a:extLst>
              <a:ext uri="{FF2B5EF4-FFF2-40B4-BE49-F238E27FC236}">
                <a16:creationId xmlns:a16="http://schemas.microsoft.com/office/drawing/2014/main" id="{C7C0B884-ACF0-45B4-A9A5-82DB37880B1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4" descr="connected_networks">
            <a:extLst>
              <a:ext uri="{FF2B5EF4-FFF2-40B4-BE49-F238E27FC236}">
                <a16:creationId xmlns:a16="http://schemas.microsoft.com/office/drawing/2014/main" id="{0D9ED16E-86F8-4C5A-BAC9-4962E684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>
            <a:extLst>
              <a:ext uri="{FF2B5EF4-FFF2-40B4-BE49-F238E27FC236}">
                <a16:creationId xmlns:a16="http://schemas.microsoft.com/office/drawing/2014/main" id="{32182C22-EEFB-4407-B49C-37C8E4125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5451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/>
              <a:t>	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9B55C8B5-B2A5-44A1-B0DF-7B47264E0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9701" name="Rectangle 20">
            <a:extLst>
              <a:ext uri="{FF2B5EF4-FFF2-40B4-BE49-F238E27FC236}">
                <a16:creationId xmlns:a16="http://schemas.microsoft.com/office/drawing/2014/main" id="{A772C8BA-D8B4-4664-A90D-E19689F8A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3375"/>
            <a:ext cx="332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ES" sz="1800" b="1"/>
              <a:t>	c. Calcular la matriz</a:t>
            </a:r>
            <a:r>
              <a:rPr lang="es-ES" altLang="es-ES" sz="1800" b="1"/>
              <a:t>:</a:t>
            </a:r>
          </a:p>
        </p:txBody>
      </p:sp>
      <p:graphicFrame>
        <p:nvGraphicFramePr>
          <p:cNvPr id="29702" name="Object 25">
            <a:extLst>
              <a:ext uri="{FF2B5EF4-FFF2-40B4-BE49-F238E27FC236}">
                <a16:creationId xmlns:a16="http://schemas.microsoft.com/office/drawing/2014/main" id="{67BC67DA-FB64-4425-8E08-5A6FB2CA5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692150"/>
          <a:ext cx="381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4" name="Ecuación" r:id="rId5" imgW="139579" imgH="164957" progId="Equation.3">
                  <p:embed/>
                </p:oleObj>
              </mc:Choice>
              <mc:Fallback>
                <p:oleObj name="Ecuación" r:id="rId5" imgW="139579" imgH="16495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92150"/>
                        <a:ext cx="381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24">
            <a:extLst>
              <a:ext uri="{FF2B5EF4-FFF2-40B4-BE49-F238E27FC236}">
                <a16:creationId xmlns:a16="http://schemas.microsoft.com/office/drawing/2014/main" id="{D7BC8F97-BCC2-4638-B2C4-F3487CE2B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681038"/>
          <a:ext cx="3603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5" name="Ecuación" r:id="rId7" imgW="228600" imgH="190500" progId="Equation.3">
                  <p:embed/>
                </p:oleObj>
              </mc:Choice>
              <mc:Fallback>
                <p:oleObj name="Ecuación" r:id="rId7" imgW="228600" imgH="190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81038"/>
                        <a:ext cx="36036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23">
            <a:extLst>
              <a:ext uri="{FF2B5EF4-FFF2-40B4-BE49-F238E27FC236}">
                <a16:creationId xmlns:a16="http://schemas.microsoft.com/office/drawing/2014/main" id="{22CF04BE-8615-43F9-BEF8-F4BD35BE3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700088"/>
          <a:ext cx="10080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6" name="Ecuación" r:id="rId9" imgW="571252" imgH="203112" progId="Equation.3">
                  <p:embed/>
                </p:oleObj>
              </mc:Choice>
              <mc:Fallback>
                <p:oleObj name="Ecuación" r:id="rId9" imgW="571252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700088"/>
                        <a:ext cx="10080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22">
            <a:extLst>
              <a:ext uri="{FF2B5EF4-FFF2-40B4-BE49-F238E27FC236}">
                <a16:creationId xmlns:a16="http://schemas.microsoft.com/office/drawing/2014/main" id="{AE727431-EA8D-46AE-8B25-099F5203F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692150"/>
          <a:ext cx="4778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7" name="Ecuación" r:id="rId11" imgW="241195" imgH="190417" progId="Equation.3">
                  <p:embed/>
                </p:oleObj>
              </mc:Choice>
              <mc:Fallback>
                <p:oleObj name="Ecuación" r:id="rId11" imgW="241195" imgH="19041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692150"/>
                        <a:ext cx="47783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21">
            <a:extLst>
              <a:ext uri="{FF2B5EF4-FFF2-40B4-BE49-F238E27FC236}">
                <a16:creationId xmlns:a16="http://schemas.microsoft.com/office/drawing/2014/main" id="{B79498B8-0C2E-4103-B768-46A3F2DDA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619125"/>
          <a:ext cx="4270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8" name="Ecuación" r:id="rId13" imgW="164885" imgH="215619" progId="Equation.3">
                  <p:embed/>
                </p:oleObj>
              </mc:Choice>
              <mc:Fallback>
                <p:oleObj name="Ecuación" r:id="rId13" imgW="164885" imgH="21561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19125"/>
                        <a:ext cx="4270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28">
            <a:extLst>
              <a:ext uri="{FF2B5EF4-FFF2-40B4-BE49-F238E27FC236}">
                <a16:creationId xmlns:a16="http://schemas.microsoft.com/office/drawing/2014/main" id="{6F2BC67A-5EDF-4C51-AA3C-5483B3FEB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747713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ES" sz="140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endParaRPr lang="es-PE" altLang="es-ES" sz="1800"/>
          </a:p>
        </p:txBody>
      </p:sp>
      <p:sp>
        <p:nvSpPr>
          <p:cNvPr id="29708" name="Rectangle 29">
            <a:extLst>
              <a:ext uri="{FF2B5EF4-FFF2-40B4-BE49-F238E27FC236}">
                <a16:creationId xmlns:a16="http://schemas.microsoft.com/office/drawing/2014/main" id="{32276FA9-DDD5-4C2A-9837-E435040D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747713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ES" sz="140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endParaRPr lang="es-PE" altLang="es-ES" sz="1800"/>
          </a:p>
        </p:txBody>
      </p:sp>
      <p:sp>
        <p:nvSpPr>
          <p:cNvPr id="29709" name="Rectangle 30">
            <a:extLst>
              <a:ext uri="{FF2B5EF4-FFF2-40B4-BE49-F238E27FC236}">
                <a16:creationId xmlns:a16="http://schemas.microsoft.com/office/drawing/2014/main" id="{513F2838-A714-404C-B205-0A9DBC818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765175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ES" sz="140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endParaRPr lang="es-PE" altLang="es-ES" sz="1800"/>
          </a:p>
        </p:txBody>
      </p:sp>
      <p:sp>
        <p:nvSpPr>
          <p:cNvPr id="29710" name="Rectangle 31">
            <a:extLst>
              <a:ext uri="{FF2B5EF4-FFF2-40B4-BE49-F238E27FC236}">
                <a16:creationId xmlns:a16="http://schemas.microsoft.com/office/drawing/2014/main" id="{ACD4D00F-4C9B-4E88-BB04-7839AF4B8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04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-914400" algn="l"/>
                <a:tab pos="228600" algn="l"/>
                <a:tab pos="269875" algn="l"/>
                <a:tab pos="6302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-914400" algn="l"/>
                <a:tab pos="228600" algn="l"/>
                <a:tab pos="269875" algn="l"/>
                <a:tab pos="6302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-914400" algn="l"/>
                <a:tab pos="228600" algn="l"/>
                <a:tab pos="269875" algn="l"/>
                <a:tab pos="6302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9711" name="Rectangle 32">
            <a:extLst>
              <a:ext uri="{FF2B5EF4-FFF2-40B4-BE49-F238E27FC236}">
                <a16:creationId xmlns:a16="http://schemas.microsoft.com/office/drawing/2014/main" id="{153C4D4A-2536-4F83-86FD-81371E38D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765175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ES" sz="140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endParaRPr lang="es-PE" altLang="es-ES" sz="1800"/>
          </a:p>
        </p:txBody>
      </p:sp>
      <p:sp>
        <p:nvSpPr>
          <p:cNvPr id="29712" name="Rectangle 34">
            <a:extLst>
              <a:ext uri="{FF2B5EF4-FFF2-40B4-BE49-F238E27FC236}">
                <a16:creationId xmlns:a16="http://schemas.microsoft.com/office/drawing/2014/main" id="{CC2EB6EB-A1C1-428E-AD90-8057B45EC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9713" name="Object 33">
            <a:extLst>
              <a:ext uri="{FF2B5EF4-FFF2-40B4-BE49-F238E27FC236}">
                <a16:creationId xmlns:a16="http://schemas.microsoft.com/office/drawing/2014/main" id="{462126C0-08E4-4144-90C3-36B2E1901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787525"/>
          <a:ext cx="30797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9" name="Ecuación" r:id="rId15" imgW="2476500" imgH="711200" progId="Equation.3">
                  <p:embed/>
                </p:oleObj>
              </mc:Choice>
              <mc:Fallback>
                <p:oleObj name="Ecuación" r:id="rId15" imgW="2476500" imgH="71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787525"/>
                        <a:ext cx="30797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Rectangle 36">
            <a:extLst>
              <a:ext uri="{FF2B5EF4-FFF2-40B4-BE49-F238E27FC236}">
                <a16:creationId xmlns:a16="http://schemas.microsoft.com/office/drawing/2014/main" id="{5CA6DAFF-7F2F-4235-B953-7B833ED1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9715" name="Object 35">
            <a:extLst>
              <a:ext uri="{FF2B5EF4-FFF2-40B4-BE49-F238E27FC236}">
                <a16:creationId xmlns:a16="http://schemas.microsoft.com/office/drawing/2014/main" id="{22C4823E-FC32-4E14-92BE-14742F285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700213"/>
          <a:ext cx="35099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0" name="Ecuación" r:id="rId17" imgW="2413000" imgH="711200" progId="Equation.3">
                  <p:embed/>
                </p:oleObj>
              </mc:Choice>
              <mc:Fallback>
                <p:oleObj name="Ecuación" r:id="rId17" imgW="2413000" imgH="711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700213"/>
                        <a:ext cx="350996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Rectangle 38">
            <a:extLst>
              <a:ext uri="{FF2B5EF4-FFF2-40B4-BE49-F238E27FC236}">
                <a16:creationId xmlns:a16="http://schemas.microsoft.com/office/drawing/2014/main" id="{480545B0-2826-494D-AAD2-634D49C7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9717" name="Object 37">
            <a:extLst>
              <a:ext uri="{FF2B5EF4-FFF2-40B4-BE49-F238E27FC236}">
                <a16:creationId xmlns:a16="http://schemas.microsoft.com/office/drawing/2014/main" id="{589B7207-1D13-4440-88AB-A0142CC4C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997200"/>
          <a:ext cx="3816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1" name="Ecuación" r:id="rId19" imgW="2133600" imgH="228600" progId="Equation.3">
                  <p:embed/>
                </p:oleObj>
              </mc:Choice>
              <mc:Fallback>
                <p:oleObj name="Ecuación" r:id="rId19" imgW="21336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97200"/>
                        <a:ext cx="3816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Rectangle 40">
            <a:extLst>
              <a:ext uri="{FF2B5EF4-FFF2-40B4-BE49-F238E27FC236}">
                <a16:creationId xmlns:a16="http://schemas.microsoft.com/office/drawing/2014/main" id="{5E32674C-7C01-45F7-A266-9D7CE7879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9719" name="Object 39">
            <a:extLst>
              <a:ext uri="{FF2B5EF4-FFF2-40B4-BE49-F238E27FC236}">
                <a16:creationId xmlns:a16="http://schemas.microsoft.com/office/drawing/2014/main" id="{86968F5A-59C5-43BE-8797-C0AB8176F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716338"/>
          <a:ext cx="38877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2" name="Ecuación" r:id="rId21" imgW="2755900" imgH="711200" progId="Equation.3">
                  <p:embed/>
                </p:oleObj>
              </mc:Choice>
              <mc:Fallback>
                <p:oleObj name="Ecuación" r:id="rId21" imgW="2755900" imgH="711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388778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Rectangle 42">
            <a:extLst>
              <a:ext uri="{FF2B5EF4-FFF2-40B4-BE49-F238E27FC236}">
                <a16:creationId xmlns:a16="http://schemas.microsoft.com/office/drawing/2014/main" id="{4A16F26E-4A62-4BF1-8796-3FE357A9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29721" name="Object 41">
            <a:extLst>
              <a:ext uri="{FF2B5EF4-FFF2-40B4-BE49-F238E27FC236}">
                <a16:creationId xmlns:a16="http://schemas.microsoft.com/office/drawing/2014/main" id="{907E0C15-F443-491E-A129-348953390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0" y="5157788"/>
          <a:ext cx="39052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" name="Ecuación" r:id="rId23" imgW="1968500" imgH="711200" progId="Equation.3">
                  <p:embed/>
                </p:oleObj>
              </mc:Choice>
              <mc:Fallback>
                <p:oleObj name="Ecuación" r:id="rId23" imgW="1968500" imgH="711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5157788"/>
                        <a:ext cx="39052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2" name="WordArt 45" descr="Bolsa de papel">
            <a:extLst>
              <a:ext uri="{FF2B5EF4-FFF2-40B4-BE49-F238E27FC236}">
                <a16:creationId xmlns:a16="http://schemas.microsoft.com/office/drawing/2014/main" id="{D552B869-B147-4C84-B054-BC9EA54EDE5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29723" name="WordArt 46">
            <a:extLst>
              <a:ext uri="{FF2B5EF4-FFF2-40B4-BE49-F238E27FC236}">
                <a16:creationId xmlns:a16="http://schemas.microsoft.com/office/drawing/2014/main" id="{C856AFE4-5606-4FDC-BFBC-18A247D1A19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427">
            <a:extLst>
              <a:ext uri="{FF2B5EF4-FFF2-40B4-BE49-F238E27FC236}">
                <a16:creationId xmlns:a16="http://schemas.microsoft.com/office/drawing/2014/main" id="{0536626B-410A-41E9-B6BB-A1ED64B79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084763"/>
            <a:ext cx="5762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pic>
        <p:nvPicPr>
          <p:cNvPr id="30723" name="Picture 413" descr="connected_networks">
            <a:extLst>
              <a:ext uri="{FF2B5EF4-FFF2-40B4-BE49-F238E27FC236}">
                <a16:creationId xmlns:a16="http://schemas.microsoft.com/office/drawing/2014/main" id="{37350633-FC12-4892-BDEA-66B37904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>
            <a:extLst>
              <a:ext uri="{FF2B5EF4-FFF2-40B4-BE49-F238E27FC236}">
                <a16:creationId xmlns:a16="http://schemas.microsoft.com/office/drawing/2014/main" id="{B6EAD19A-AA93-4869-BFA9-BA1AB5AE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0"/>
            <a:ext cx="434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AutoNum type="alphaLcPeriod" startAt="4"/>
            </a:pPr>
            <a:r>
              <a:rPr lang="es-PE" altLang="es-ES" b="1"/>
              <a:t>Representar en un tablero simplex:</a:t>
            </a:r>
          </a:p>
        </p:txBody>
      </p:sp>
      <p:graphicFrame>
        <p:nvGraphicFramePr>
          <p:cNvPr id="30725" name="Object 13">
            <a:extLst>
              <a:ext uri="{FF2B5EF4-FFF2-40B4-BE49-F238E27FC236}">
                <a16:creationId xmlns:a16="http://schemas.microsoft.com/office/drawing/2014/main" id="{2ADA2BF8-6B9E-46AB-B031-F66637273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8788" y="495300"/>
          <a:ext cx="50323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7" name="Ecuación" r:id="rId5" imgW="203024" imgH="215713" progId="Equation.3">
                  <p:embed/>
                </p:oleObj>
              </mc:Choice>
              <mc:Fallback>
                <p:oleObj name="Ecuación" r:id="rId5" imgW="203024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95300"/>
                        <a:ext cx="50323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2">
            <a:extLst>
              <a:ext uri="{FF2B5EF4-FFF2-40B4-BE49-F238E27FC236}">
                <a16:creationId xmlns:a16="http://schemas.microsoft.com/office/drawing/2014/main" id="{B4170690-EA9C-4CAC-BCA5-5765BA163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75" y="490538"/>
          <a:ext cx="558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8" name="Ecuación" r:id="rId7" imgW="215619" imgH="215619" progId="Equation.3">
                  <p:embed/>
                </p:oleObj>
              </mc:Choice>
              <mc:Fallback>
                <p:oleObj name="Ecuación" r:id="rId7" imgW="21561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490538"/>
                        <a:ext cx="5588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1">
            <a:extLst>
              <a:ext uri="{FF2B5EF4-FFF2-40B4-BE49-F238E27FC236}">
                <a16:creationId xmlns:a16="http://schemas.microsoft.com/office/drawing/2014/main" id="{5C6D594A-0EFB-44F9-95AE-300B718C8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5725" y="500063"/>
          <a:ext cx="4984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9" name="Ecuación" r:id="rId9" imgW="215806" imgH="228501" progId="Equation.3">
                  <p:embed/>
                </p:oleObj>
              </mc:Choice>
              <mc:Fallback>
                <p:oleObj name="Ecuación" r:id="rId9" imgW="21580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500063"/>
                        <a:ext cx="4984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0">
            <a:extLst>
              <a:ext uri="{FF2B5EF4-FFF2-40B4-BE49-F238E27FC236}">
                <a16:creationId xmlns:a16="http://schemas.microsoft.com/office/drawing/2014/main" id="{F749DC15-FB2E-4131-B4A3-3D8938B0F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490538"/>
          <a:ext cx="558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0" name="Ecuación" r:id="rId11" imgW="215619" imgH="215619" progId="Equation.3">
                  <p:embed/>
                </p:oleObj>
              </mc:Choice>
              <mc:Fallback>
                <p:oleObj name="Ecuación" r:id="rId11" imgW="21561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90538"/>
                        <a:ext cx="5588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81BB4234-324E-4CBA-A26A-1A97F69DF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2175" y="495300"/>
          <a:ext cx="7254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1" name="Ecuación" r:id="rId13" imgW="215806" imgH="228501" progId="Equation.3">
                  <p:embed/>
                </p:oleObj>
              </mc:Choice>
              <mc:Fallback>
                <p:oleObj name="Ecuación" r:id="rId13" imgW="215806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495300"/>
                        <a:ext cx="72548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8">
            <a:extLst>
              <a:ext uri="{FF2B5EF4-FFF2-40B4-BE49-F238E27FC236}">
                <a16:creationId xmlns:a16="http://schemas.microsoft.com/office/drawing/2014/main" id="{374E1495-5783-4491-88A5-437C7D097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6213" y="876300"/>
          <a:ext cx="10302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2" name="Ecuación" r:id="rId15" imgW="508000" imgH="241300" progId="Equation.3">
                  <p:embed/>
                </p:oleObj>
              </mc:Choice>
              <mc:Fallback>
                <p:oleObj name="Ecuación" r:id="rId15" imgW="508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876300"/>
                        <a:ext cx="1030287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7">
            <a:extLst>
              <a:ext uri="{FF2B5EF4-FFF2-40B4-BE49-F238E27FC236}">
                <a16:creationId xmlns:a16="http://schemas.microsoft.com/office/drawing/2014/main" id="{B1257AB0-55D8-4B16-B960-5BC2762AC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1446213"/>
          <a:ext cx="928687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3" name="Ecuación" r:id="rId17" imgW="545863" imgH="228501" progId="Equation.3">
                  <p:embed/>
                </p:oleObj>
              </mc:Choice>
              <mc:Fallback>
                <p:oleObj name="Ecuación" r:id="rId17" imgW="545863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446213"/>
                        <a:ext cx="928687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6">
            <a:extLst>
              <a:ext uri="{FF2B5EF4-FFF2-40B4-BE49-F238E27FC236}">
                <a16:creationId xmlns:a16="http://schemas.microsoft.com/office/drawing/2014/main" id="{1BC87041-6335-4633-9175-E69A42878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1957388"/>
          <a:ext cx="12366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4" name="Ecuación" r:id="rId19" imgW="558558" imgH="215806" progId="Equation.3">
                  <p:embed/>
                </p:oleObj>
              </mc:Choice>
              <mc:Fallback>
                <p:oleObj name="Ecuación" r:id="rId19" imgW="558558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957388"/>
                        <a:ext cx="123666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5">
            <a:extLst>
              <a:ext uri="{FF2B5EF4-FFF2-40B4-BE49-F238E27FC236}">
                <a16:creationId xmlns:a16="http://schemas.microsoft.com/office/drawing/2014/main" id="{EF2041E9-FDBF-4499-90E8-C662A5FAA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2511425"/>
          <a:ext cx="103028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5" name="Ecuación" r:id="rId21" imgW="545863" imgH="228501" progId="Equation.3">
                  <p:embed/>
                </p:oleObj>
              </mc:Choice>
              <mc:Fallback>
                <p:oleObj name="Ecuación" r:id="rId21" imgW="545863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511425"/>
                        <a:ext cx="103028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Rectangle 14">
            <a:extLst>
              <a:ext uri="{FF2B5EF4-FFF2-40B4-BE49-F238E27FC236}">
                <a16:creationId xmlns:a16="http://schemas.microsoft.com/office/drawing/2014/main" id="{17649B15-3A58-4D50-AAED-C05C07D4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893763"/>
            <a:ext cx="758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400" i="1">
                <a:latin typeface="Arial Narrow" panose="020B0606020202030204" pitchFamily="34" charset="0"/>
                <a:cs typeface="Times New Roman" panose="02020603050405020304" pitchFamily="18" charset="0"/>
              </a:rPr>
              <a:t>   </a:t>
            </a:r>
            <a:endParaRPr lang="es-ES" altLang="es-ES" sz="1800"/>
          </a:p>
        </p:txBody>
      </p:sp>
      <p:sp>
        <p:nvSpPr>
          <p:cNvPr id="30735" name="Rectangle 15">
            <a:extLst>
              <a:ext uri="{FF2B5EF4-FFF2-40B4-BE49-F238E27FC236}">
                <a16:creationId xmlns:a16="http://schemas.microsoft.com/office/drawing/2014/main" id="{28807DD5-AC0B-4C26-B91E-8E407FCE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219200"/>
            <a:ext cx="155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400" i="1">
                <a:latin typeface="Arial Narrow" panose="020B0606020202030204" pitchFamily="34" charset="0"/>
                <a:cs typeface="Times New Roman" panose="02020603050405020304" pitchFamily="18" charset="0"/>
              </a:rPr>
              <a:t>	           </a:t>
            </a:r>
            <a:endParaRPr lang="es-ES" altLang="es-ES" sz="1800"/>
          </a:p>
        </p:txBody>
      </p:sp>
      <p:sp>
        <p:nvSpPr>
          <p:cNvPr id="30736" name="Rectangle 17">
            <a:extLst>
              <a:ext uri="{FF2B5EF4-FFF2-40B4-BE49-F238E27FC236}">
                <a16:creationId xmlns:a16="http://schemas.microsoft.com/office/drawing/2014/main" id="{F0B38186-67F3-4C42-A6A4-4BD4CDEE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276475"/>
            <a:ext cx="1181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400" i="1">
                <a:latin typeface="Arial Narrow" panose="020B0606020202030204" pitchFamily="34" charset="0"/>
                <a:cs typeface="Times New Roman" panose="02020603050405020304" pitchFamily="18" charset="0"/>
              </a:rPr>
              <a:t>	  </a:t>
            </a:r>
            <a:endParaRPr lang="es-ES" altLang="es-ES" sz="1800"/>
          </a:p>
        </p:txBody>
      </p:sp>
      <p:sp>
        <p:nvSpPr>
          <p:cNvPr id="30737" name="Rectangle 20">
            <a:extLst>
              <a:ext uri="{FF2B5EF4-FFF2-40B4-BE49-F238E27FC236}">
                <a16:creationId xmlns:a16="http://schemas.microsoft.com/office/drawing/2014/main" id="{A0972725-E0E6-4205-BBBD-B1DE51F1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719138"/>
            <a:ext cx="1081088" cy="6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0738" name="Rectangle 41">
            <a:extLst>
              <a:ext uri="{FF2B5EF4-FFF2-40B4-BE49-F238E27FC236}">
                <a16:creationId xmlns:a16="http://schemas.microsoft.com/office/drawing/2014/main" id="{389A53F6-5743-4DD6-A701-F7659299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1071563"/>
            <a:ext cx="1081087" cy="6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137395" name="Group 179">
            <a:extLst>
              <a:ext uri="{FF2B5EF4-FFF2-40B4-BE49-F238E27FC236}">
                <a16:creationId xmlns:a16="http://schemas.microsoft.com/office/drawing/2014/main" id="{6551F434-C6A9-4FC3-BF6D-535F9DC78CAA}"/>
              </a:ext>
            </a:extLst>
          </p:cNvPr>
          <p:cNvGraphicFramePr>
            <a:graphicFrameLocks noGrp="1"/>
          </p:cNvGraphicFramePr>
          <p:nvPr/>
        </p:nvGraphicFramePr>
        <p:xfrm>
          <a:off x="1558925" y="860425"/>
          <a:ext cx="6481763" cy="2073276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776" name="Object 186">
            <a:extLst>
              <a:ext uri="{FF2B5EF4-FFF2-40B4-BE49-F238E27FC236}">
                <a16:creationId xmlns:a16="http://schemas.microsoft.com/office/drawing/2014/main" id="{79622C30-C4C9-4D2D-A72F-EB19AA1EB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3849688"/>
          <a:ext cx="790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6" name="Ecuación" r:id="rId23" imgW="508000" imgH="241300" progId="Equation.3">
                  <p:embed/>
                </p:oleObj>
              </mc:Choice>
              <mc:Fallback>
                <p:oleObj name="Ecuación" r:id="rId23" imgW="508000" imgH="241300" progId="Equation.3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849688"/>
                        <a:ext cx="790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7" name="Object 185">
            <a:extLst>
              <a:ext uri="{FF2B5EF4-FFF2-40B4-BE49-F238E27FC236}">
                <a16:creationId xmlns:a16="http://schemas.microsoft.com/office/drawing/2014/main" id="{4D51258E-1ABE-4692-9889-86130E863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412875"/>
          <a:ext cx="1238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7" name="Ecuación" r:id="rId24" imgW="126725" imgH="177415" progId="Equation.3">
                  <p:embed/>
                </p:oleObj>
              </mc:Choice>
              <mc:Fallback>
                <p:oleObj name="Ecuación" r:id="rId24" imgW="126725" imgH="177415" progId="Equation.3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1238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8" name="Object 184">
            <a:extLst>
              <a:ext uri="{FF2B5EF4-FFF2-40B4-BE49-F238E27FC236}">
                <a16:creationId xmlns:a16="http://schemas.microsoft.com/office/drawing/2014/main" id="{CB147D0D-1143-45CB-B071-C32050E1C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4437063"/>
          <a:ext cx="862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8" name="Ecuación" r:id="rId26" imgW="545863" imgH="228501" progId="Equation.3">
                  <p:embed/>
                </p:oleObj>
              </mc:Choice>
              <mc:Fallback>
                <p:oleObj name="Ecuación" r:id="rId26" imgW="545863" imgH="228501" progId="Equation.3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437063"/>
                        <a:ext cx="862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9" name="Object 181">
            <a:extLst>
              <a:ext uri="{FF2B5EF4-FFF2-40B4-BE49-F238E27FC236}">
                <a16:creationId xmlns:a16="http://schemas.microsoft.com/office/drawing/2014/main" id="{EDD4BB1E-369C-4974-B5DE-A09059BC5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4938713"/>
          <a:ext cx="71913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9" name="Ecuación" r:id="rId27" imgW="558558" imgH="215806" progId="Equation.3">
                  <p:embed/>
                </p:oleObj>
              </mc:Choice>
              <mc:Fallback>
                <p:oleObj name="Ecuación" r:id="rId27" imgW="558558" imgH="215806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938713"/>
                        <a:ext cx="719138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0" name="Object 180">
            <a:extLst>
              <a:ext uri="{FF2B5EF4-FFF2-40B4-BE49-F238E27FC236}">
                <a16:creationId xmlns:a16="http://schemas.microsoft.com/office/drawing/2014/main" id="{E6D6EDBC-E2D6-4CEC-B61E-246FF20B9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375275"/>
          <a:ext cx="863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0" name="Ecuación" r:id="rId28" imgW="545863" imgH="228501" progId="Equation.3">
                  <p:embed/>
                </p:oleObj>
              </mc:Choice>
              <mc:Fallback>
                <p:oleObj name="Ecuación" r:id="rId28" imgW="545863" imgH="228501" progId="Equation.3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75275"/>
                        <a:ext cx="8636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1" name="Line 192">
            <a:extLst>
              <a:ext uri="{FF2B5EF4-FFF2-40B4-BE49-F238E27FC236}">
                <a16:creationId xmlns:a16="http://schemas.microsoft.com/office/drawing/2014/main" id="{D686684F-F941-4FAF-92F1-FC3E60B68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357563"/>
            <a:ext cx="0" cy="228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82" name="Line 182">
            <a:extLst>
              <a:ext uri="{FF2B5EF4-FFF2-40B4-BE49-F238E27FC236}">
                <a16:creationId xmlns:a16="http://schemas.microsoft.com/office/drawing/2014/main" id="{3102C13F-8715-4583-9A0A-A70664BD4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5229225"/>
            <a:ext cx="2286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83" name="Rectangle 195">
            <a:extLst>
              <a:ext uri="{FF2B5EF4-FFF2-40B4-BE49-F238E27FC236}">
                <a16:creationId xmlns:a16="http://schemas.microsoft.com/office/drawing/2014/main" id="{B0F532CB-9D2E-40D1-A686-FE8D33C3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827213"/>
            <a:ext cx="155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400" i="1">
                <a:latin typeface="Arial Narrow" panose="020B0606020202030204" pitchFamily="34" charset="0"/>
                <a:cs typeface="Times New Roman" panose="02020603050405020304" pitchFamily="18" charset="0"/>
              </a:rPr>
              <a:t>	           </a:t>
            </a:r>
            <a:endParaRPr lang="es-ES" altLang="es-ES" sz="1800"/>
          </a:p>
        </p:txBody>
      </p:sp>
      <p:sp>
        <p:nvSpPr>
          <p:cNvPr id="30784" name="Rectangle 200">
            <a:extLst>
              <a:ext uri="{FF2B5EF4-FFF2-40B4-BE49-F238E27FC236}">
                <a16:creationId xmlns:a16="http://schemas.microsoft.com/office/drawing/2014/main" id="{823A741C-AB0B-4119-983F-275274D8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4133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0785" name="Rectangle 207">
            <a:extLst>
              <a:ext uri="{FF2B5EF4-FFF2-40B4-BE49-F238E27FC236}">
                <a16:creationId xmlns:a16="http://schemas.microsoft.com/office/drawing/2014/main" id="{69A86339-D50A-4CA4-9737-744E7693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4133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0786" name="Rectangle 209">
            <a:extLst>
              <a:ext uri="{FF2B5EF4-FFF2-40B4-BE49-F238E27FC236}">
                <a16:creationId xmlns:a16="http://schemas.microsoft.com/office/drawing/2014/main" id="{3B4DE62E-7778-46CD-917F-F8346491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4133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0787" name="Rectangle 211">
            <a:extLst>
              <a:ext uri="{FF2B5EF4-FFF2-40B4-BE49-F238E27FC236}">
                <a16:creationId xmlns:a16="http://schemas.microsoft.com/office/drawing/2014/main" id="{1F95D7E8-4BAA-4155-97AC-DA3A1901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4133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0788" name="Rectangle 218">
            <a:extLst>
              <a:ext uri="{FF2B5EF4-FFF2-40B4-BE49-F238E27FC236}">
                <a16:creationId xmlns:a16="http://schemas.microsoft.com/office/drawing/2014/main" id="{E9D9775E-36F5-49BA-BCD7-FCBA53D2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4133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0789" name="Rectangle 219">
            <a:extLst>
              <a:ext uri="{FF2B5EF4-FFF2-40B4-BE49-F238E27FC236}">
                <a16:creationId xmlns:a16="http://schemas.microsoft.com/office/drawing/2014/main" id="{FF2B88AA-E8CF-4CD0-A4F7-F4BCB363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4133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0790" name="Rectangle 227">
            <a:extLst>
              <a:ext uri="{FF2B5EF4-FFF2-40B4-BE49-F238E27FC236}">
                <a16:creationId xmlns:a16="http://schemas.microsoft.com/office/drawing/2014/main" id="{F13EC746-CFBC-4A1D-B0EB-6B3EE730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4133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137641" name="Group 425">
            <a:extLst>
              <a:ext uri="{FF2B5EF4-FFF2-40B4-BE49-F238E27FC236}">
                <a16:creationId xmlns:a16="http://schemas.microsoft.com/office/drawing/2014/main" id="{8040B3E1-9789-49E6-BCBC-6F284685C18F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3762375"/>
          <a:ext cx="6480175" cy="2260658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33" name="Rectangle 388">
            <a:extLst>
              <a:ext uri="{FF2B5EF4-FFF2-40B4-BE49-F238E27FC236}">
                <a16:creationId xmlns:a16="http://schemas.microsoft.com/office/drawing/2014/main" id="{51E80823-21DA-4D40-9BC8-629306A6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26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30834" name="Object 389">
            <a:extLst>
              <a:ext uri="{FF2B5EF4-FFF2-40B4-BE49-F238E27FC236}">
                <a16:creationId xmlns:a16="http://schemas.microsoft.com/office/drawing/2014/main" id="{9AD9E766-FF07-44D2-AFBE-8A7BDFA90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3422650"/>
          <a:ext cx="50323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1" name="Ecuación" r:id="rId29" imgW="203024" imgH="215713" progId="Equation.3">
                  <p:embed/>
                </p:oleObj>
              </mc:Choice>
              <mc:Fallback>
                <p:oleObj name="Ecuación" r:id="rId29" imgW="203024" imgH="215713" progId="Equation.3">
                  <p:embed/>
                  <p:pic>
                    <p:nvPicPr>
                      <p:cNvPr id="0" name="Object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422650"/>
                        <a:ext cx="50323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5" name="Object 390">
            <a:extLst>
              <a:ext uri="{FF2B5EF4-FFF2-40B4-BE49-F238E27FC236}">
                <a16:creationId xmlns:a16="http://schemas.microsoft.com/office/drawing/2014/main" id="{F3BD8C96-747A-46FB-BF0A-B724A4388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3429000"/>
          <a:ext cx="558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2" name="Ecuación" r:id="rId30" imgW="215619" imgH="215619" progId="Equation.3">
                  <p:embed/>
                </p:oleObj>
              </mc:Choice>
              <mc:Fallback>
                <p:oleObj name="Ecuación" r:id="rId30" imgW="215619" imgH="215619" progId="Equation.3">
                  <p:embed/>
                  <p:pic>
                    <p:nvPicPr>
                      <p:cNvPr id="0" name="Object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29000"/>
                        <a:ext cx="5588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6" name="Object 391">
            <a:extLst>
              <a:ext uri="{FF2B5EF4-FFF2-40B4-BE49-F238E27FC236}">
                <a16:creationId xmlns:a16="http://schemas.microsoft.com/office/drawing/2014/main" id="{FE76B038-1EF5-4224-B934-8B5AFA788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427413"/>
          <a:ext cx="4984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3" name="Ecuación" r:id="rId31" imgW="215806" imgH="228501" progId="Equation.3">
                  <p:embed/>
                </p:oleObj>
              </mc:Choice>
              <mc:Fallback>
                <p:oleObj name="Ecuación" r:id="rId31" imgW="215806" imgH="228501" progId="Equation.3">
                  <p:embed/>
                  <p:pic>
                    <p:nvPicPr>
                      <p:cNvPr id="0" name="Object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427413"/>
                        <a:ext cx="4984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7" name="Object 392">
            <a:extLst>
              <a:ext uri="{FF2B5EF4-FFF2-40B4-BE49-F238E27FC236}">
                <a16:creationId xmlns:a16="http://schemas.microsoft.com/office/drawing/2014/main" id="{30A1C8F6-5716-4291-B770-0F0B72A78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3417888"/>
          <a:ext cx="558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4" name="Ecuación" r:id="rId32" imgW="215619" imgH="215619" progId="Equation.3">
                  <p:embed/>
                </p:oleObj>
              </mc:Choice>
              <mc:Fallback>
                <p:oleObj name="Ecuación" r:id="rId32" imgW="215619" imgH="215619" progId="Equation.3">
                  <p:embed/>
                  <p:pic>
                    <p:nvPicPr>
                      <p:cNvPr id="0" name="Object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3417888"/>
                        <a:ext cx="5588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8" name="Object 393">
            <a:extLst>
              <a:ext uri="{FF2B5EF4-FFF2-40B4-BE49-F238E27FC236}">
                <a16:creationId xmlns:a16="http://schemas.microsoft.com/office/drawing/2014/main" id="{D3D8658E-7306-4680-A7FE-2F044A27E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0" y="3429000"/>
          <a:ext cx="7254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5" name="Ecuación" r:id="rId33" imgW="215806" imgH="228501" progId="Equation.3">
                  <p:embed/>
                </p:oleObj>
              </mc:Choice>
              <mc:Fallback>
                <p:oleObj name="Ecuación" r:id="rId33" imgW="215806" imgH="228501" progId="Equation.3">
                  <p:embed/>
                  <p:pic>
                    <p:nvPicPr>
                      <p:cNvPr id="0" name="Object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3429000"/>
                        <a:ext cx="72548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9" name="Rectangle 394">
            <a:extLst>
              <a:ext uri="{FF2B5EF4-FFF2-40B4-BE49-F238E27FC236}">
                <a16:creationId xmlns:a16="http://schemas.microsoft.com/office/drawing/2014/main" id="{190498D9-E42F-4BC7-A539-EC5C1073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646488"/>
            <a:ext cx="1081087" cy="6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0840" name="WordArt 418" descr="Bolsa de papel">
            <a:extLst>
              <a:ext uri="{FF2B5EF4-FFF2-40B4-BE49-F238E27FC236}">
                <a16:creationId xmlns:a16="http://schemas.microsoft.com/office/drawing/2014/main" id="{8833DF30-BC19-4753-BADE-027FB3010F9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0841" name="WordArt 419">
            <a:extLst>
              <a:ext uri="{FF2B5EF4-FFF2-40B4-BE49-F238E27FC236}">
                <a16:creationId xmlns:a16="http://schemas.microsoft.com/office/drawing/2014/main" id="{8286B312-BE91-48C0-ADF4-6B0BD6672C9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30842" name="Rectangle 421">
            <a:extLst>
              <a:ext uri="{FF2B5EF4-FFF2-40B4-BE49-F238E27FC236}">
                <a16:creationId xmlns:a16="http://schemas.microsoft.com/office/drawing/2014/main" id="{FE068B24-EEE5-4081-AE5A-C0846565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035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PE" altLang="es-ES" b="1"/>
              <a:t>Tabla 1</a:t>
            </a:r>
          </a:p>
        </p:txBody>
      </p:sp>
      <p:sp>
        <p:nvSpPr>
          <p:cNvPr id="30843" name="Rectangle 422">
            <a:extLst>
              <a:ext uri="{FF2B5EF4-FFF2-40B4-BE49-F238E27FC236}">
                <a16:creationId xmlns:a16="http://schemas.microsoft.com/office/drawing/2014/main" id="{7C65D222-4D5C-49C9-AEA2-795D227C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062288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PE" altLang="es-ES" b="1"/>
              <a:t>Tabla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31">
            <a:extLst>
              <a:ext uri="{FF2B5EF4-FFF2-40B4-BE49-F238E27FC236}">
                <a16:creationId xmlns:a16="http://schemas.microsoft.com/office/drawing/2014/main" id="{4DDE9BD8-2C45-47A3-AEF4-F8383B7A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708275"/>
            <a:ext cx="5762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pic>
        <p:nvPicPr>
          <p:cNvPr id="31747" name="Picture 225" descr="connected_networks">
            <a:extLst>
              <a:ext uri="{FF2B5EF4-FFF2-40B4-BE49-F238E27FC236}">
                <a16:creationId xmlns:a16="http://schemas.microsoft.com/office/drawing/2014/main" id="{717A7067-C11D-4B25-B3A2-19DB782A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8" name="Object 10">
            <a:extLst>
              <a:ext uri="{FF2B5EF4-FFF2-40B4-BE49-F238E27FC236}">
                <a16:creationId xmlns:a16="http://schemas.microsoft.com/office/drawing/2014/main" id="{6E6217E3-79B3-49C2-981A-48A55D17A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205038"/>
          <a:ext cx="1295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" name="Ecuación" r:id="rId5" imgW="672808" imgH="190417" progId="Equation.3">
                  <p:embed/>
                </p:oleObj>
              </mc:Choice>
              <mc:Fallback>
                <p:oleObj name="Ecuación" r:id="rId5" imgW="672808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12954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>
            <a:extLst>
              <a:ext uri="{FF2B5EF4-FFF2-40B4-BE49-F238E27FC236}">
                <a16:creationId xmlns:a16="http://schemas.microsoft.com/office/drawing/2014/main" id="{126C764D-8F26-4C97-811B-3A9AF86EE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725738"/>
          <a:ext cx="10080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7" name="Ecuación" r:id="rId7" imgW="545863" imgH="228501" progId="Equation.3">
                  <p:embed/>
                </p:oleObj>
              </mc:Choice>
              <mc:Fallback>
                <p:oleObj name="Ecuación" r:id="rId7" imgW="545863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25738"/>
                        <a:ext cx="10080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>
            <a:extLst>
              <a:ext uri="{FF2B5EF4-FFF2-40B4-BE49-F238E27FC236}">
                <a16:creationId xmlns:a16="http://schemas.microsoft.com/office/drawing/2014/main" id="{9890EABC-F36B-4033-B6F5-69E1C187A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230563"/>
          <a:ext cx="12239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" name="Ecuación" r:id="rId9" imgW="520474" imgH="215806" progId="Equation.3">
                  <p:embed/>
                </p:oleObj>
              </mc:Choice>
              <mc:Fallback>
                <p:oleObj name="Ecuación" r:id="rId9" imgW="52047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30563"/>
                        <a:ext cx="12239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4">
            <a:extLst>
              <a:ext uri="{FF2B5EF4-FFF2-40B4-BE49-F238E27FC236}">
                <a16:creationId xmlns:a16="http://schemas.microsoft.com/office/drawing/2014/main" id="{BDA9F839-4094-431F-9DA5-23438F783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733800"/>
          <a:ext cx="11509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9" name="Ecuación" r:id="rId11" imgW="533169" imgH="228501" progId="Equation.3">
                  <p:embed/>
                </p:oleObj>
              </mc:Choice>
              <mc:Fallback>
                <p:oleObj name="Ecuación" r:id="rId11" imgW="53316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33800"/>
                        <a:ext cx="11509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Line 8">
            <a:extLst>
              <a:ext uri="{FF2B5EF4-FFF2-40B4-BE49-F238E27FC236}">
                <a16:creationId xmlns:a16="http://schemas.microsoft.com/office/drawing/2014/main" id="{43B0024E-601E-4FEA-A7E3-DCC43B677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924175"/>
            <a:ext cx="300037" cy="17463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1753" name="Line 16">
            <a:extLst>
              <a:ext uri="{FF2B5EF4-FFF2-40B4-BE49-F238E27FC236}">
                <a16:creationId xmlns:a16="http://schemas.microsoft.com/office/drawing/2014/main" id="{5BD0F711-1DA8-4659-8C2A-D53D8D666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1268413"/>
            <a:ext cx="1587" cy="36036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1754" name="Rectangle 17">
            <a:extLst>
              <a:ext uri="{FF2B5EF4-FFF2-40B4-BE49-F238E27FC236}">
                <a16:creationId xmlns:a16="http://schemas.microsoft.com/office/drawing/2014/main" id="{BA1CF6BC-F946-48BC-8F5A-E832AE4D4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1755" name="Rectangle 20">
            <a:extLst>
              <a:ext uri="{FF2B5EF4-FFF2-40B4-BE49-F238E27FC236}">
                <a16:creationId xmlns:a16="http://schemas.microsoft.com/office/drawing/2014/main" id="{2744E567-77F6-4CAA-8F08-331B56A2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1387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400" i="1">
                <a:latin typeface="Arial Narrow" panose="020B0606020202030204" pitchFamily="34" charset="0"/>
                <a:cs typeface="Times New Roman" panose="02020603050405020304" pitchFamily="18" charset="0"/>
              </a:rPr>
              <a:t>	       </a:t>
            </a:r>
            <a:endParaRPr lang="es-ES" altLang="es-ES" sz="1800"/>
          </a:p>
        </p:txBody>
      </p:sp>
      <p:sp>
        <p:nvSpPr>
          <p:cNvPr id="31756" name="Rectangle 24">
            <a:extLst>
              <a:ext uri="{FF2B5EF4-FFF2-40B4-BE49-F238E27FC236}">
                <a16:creationId xmlns:a16="http://schemas.microsoft.com/office/drawing/2014/main" id="{E8A09577-B402-48D0-B5FE-7FB6BBE0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0958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1757" name="Rectangle 31">
            <a:extLst>
              <a:ext uri="{FF2B5EF4-FFF2-40B4-BE49-F238E27FC236}">
                <a16:creationId xmlns:a16="http://schemas.microsoft.com/office/drawing/2014/main" id="{F51EFEBE-CE2C-48DB-A41A-105C3F77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0958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1758" name="Rectangle 33">
            <a:extLst>
              <a:ext uri="{FF2B5EF4-FFF2-40B4-BE49-F238E27FC236}">
                <a16:creationId xmlns:a16="http://schemas.microsoft.com/office/drawing/2014/main" id="{4DCB1E5D-2305-466D-974D-CB700EE4B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0958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1759" name="Rectangle 34">
            <a:extLst>
              <a:ext uri="{FF2B5EF4-FFF2-40B4-BE49-F238E27FC236}">
                <a16:creationId xmlns:a16="http://schemas.microsoft.com/office/drawing/2014/main" id="{03072D74-90C1-4DDD-962A-A2B81FC3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0958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1760" name="Rectangle 36">
            <a:extLst>
              <a:ext uri="{FF2B5EF4-FFF2-40B4-BE49-F238E27FC236}">
                <a16:creationId xmlns:a16="http://schemas.microsoft.com/office/drawing/2014/main" id="{766A6FA6-01B0-459F-B0C2-8BD67970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09588"/>
            <a:ext cx="75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140511" name="Group 223">
            <a:extLst>
              <a:ext uri="{FF2B5EF4-FFF2-40B4-BE49-F238E27FC236}">
                <a16:creationId xmlns:a16="http://schemas.microsoft.com/office/drawing/2014/main" id="{30FB2781-5317-4880-84F0-11E8CBF2E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86058"/>
              </p:ext>
            </p:extLst>
          </p:nvPr>
        </p:nvGraphicFramePr>
        <p:xfrm>
          <a:off x="1258888" y="2151063"/>
          <a:ext cx="7200900" cy="207327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-5/4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1/5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-1/2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1/4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-1/2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03" name="Rectangle 212">
            <a:extLst>
              <a:ext uri="{FF2B5EF4-FFF2-40B4-BE49-F238E27FC236}">
                <a16:creationId xmlns:a16="http://schemas.microsoft.com/office/drawing/2014/main" id="{F6E63CE4-7711-40B5-B18D-CC26AC422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46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31804" name="Object 213">
            <a:extLst>
              <a:ext uri="{FF2B5EF4-FFF2-40B4-BE49-F238E27FC236}">
                <a16:creationId xmlns:a16="http://schemas.microsoft.com/office/drawing/2014/main" id="{900CCF22-CCED-4B59-8F60-FB0262713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784350"/>
          <a:ext cx="50323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0" name="Ecuación" r:id="rId13" imgW="203024" imgH="215713" progId="Equation.3">
                  <p:embed/>
                </p:oleObj>
              </mc:Choice>
              <mc:Fallback>
                <p:oleObj name="Ecuación" r:id="rId13" imgW="203024" imgH="215713" progId="Equation.3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84350"/>
                        <a:ext cx="50323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5" name="Object 214">
            <a:extLst>
              <a:ext uri="{FF2B5EF4-FFF2-40B4-BE49-F238E27FC236}">
                <a16:creationId xmlns:a16="http://schemas.microsoft.com/office/drawing/2014/main" id="{0F7B7719-A7A9-44CF-B44C-47621DBE4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5863" y="1779588"/>
          <a:ext cx="558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1" name="Ecuación" r:id="rId15" imgW="215619" imgH="215619" progId="Equation.3">
                  <p:embed/>
                </p:oleObj>
              </mc:Choice>
              <mc:Fallback>
                <p:oleObj name="Ecuación" r:id="rId15" imgW="215619" imgH="215619" progId="Equation.3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1779588"/>
                        <a:ext cx="5588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6" name="Object 215">
            <a:extLst>
              <a:ext uri="{FF2B5EF4-FFF2-40B4-BE49-F238E27FC236}">
                <a16:creationId xmlns:a16="http://schemas.microsoft.com/office/drawing/2014/main" id="{AF5AB237-E53E-4C05-B0DA-892E18F8E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2813" y="1789113"/>
          <a:ext cx="4984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2" name="Ecuación" r:id="rId17" imgW="215806" imgH="228501" progId="Equation.3">
                  <p:embed/>
                </p:oleObj>
              </mc:Choice>
              <mc:Fallback>
                <p:oleObj name="Ecuación" r:id="rId17" imgW="215806" imgH="228501" progId="Equation.3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1789113"/>
                        <a:ext cx="498475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7" name="Object 216">
            <a:extLst>
              <a:ext uri="{FF2B5EF4-FFF2-40B4-BE49-F238E27FC236}">
                <a16:creationId xmlns:a16="http://schemas.microsoft.com/office/drawing/2014/main" id="{50ACC7A5-E969-4DB1-A4D3-40E1F8B86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1779588"/>
          <a:ext cx="558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" name="Ecuación" r:id="rId19" imgW="215619" imgH="215619" progId="Equation.3">
                  <p:embed/>
                </p:oleObj>
              </mc:Choice>
              <mc:Fallback>
                <p:oleObj name="Ecuación" r:id="rId19" imgW="215619" imgH="215619" progId="Equation.3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1779588"/>
                        <a:ext cx="5588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8" name="Object 217">
            <a:extLst>
              <a:ext uri="{FF2B5EF4-FFF2-40B4-BE49-F238E27FC236}">
                <a16:creationId xmlns:a16="http://schemas.microsoft.com/office/drawing/2014/main" id="{831F773A-34EF-44AD-8B1E-9C1DF60A4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9263" y="1784350"/>
          <a:ext cx="72548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" name="Ecuación" r:id="rId21" imgW="215806" imgH="228501" progId="Equation.3">
                  <p:embed/>
                </p:oleObj>
              </mc:Choice>
              <mc:Fallback>
                <p:oleObj name="Ecuación" r:id="rId21" imgW="215806" imgH="228501" progId="Equation.3">
                  <p:embed/>
                  <p:pic>
                    <p:nvPicPr>
                      <p:cNvPr id="0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1784350"/>
                        <a:ext cx="72548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09" name="Rectangle 218">
            <a:extLst>
              <a:ext uri="{FF2B5EF4-FFF2-40B4-BE49-F238E27FC236}">
                <a16:creationId xmlns:a16="http://schemas.microsoft.com/office/drawing/2014/main" id="{3073A477-2B0B-4A2C-9EC5-D748E111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2008188"/>
            <a:ext cx="1081087" cy="6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1810" name="WordArt 228" descr="Bolsa de papel">
            <a:extLst>
              <a:ext uri="{FF2B5EF4-FFF2-40B4-BE49-F238E27FC236}">
                <a16:creationId xmlns:a16="http://schemas.microsoft.com/office/drawing/2014/main" id="{8F2830A3-B4B2-4DDE-AD7C-331347775E3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1811" name="WordArt 229">
            <a:extLst>
              <a:ext uri="{FF2B5EF4-FFF2-40B4-BE49-F238E27FC236}">
                <a16:creationId xmlns:a16="http://schemas.microsoft.com/office/drawing/2014/main" id="{E3FDE91F-A28D-48BA-856E-899DD5EC662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31812" name="Rectangle 230">
            <a:extLst>
              <a:ext uri="{FF2B5EF4-FFF2-40B4-BE49-F238E27FC236}">
                <a16:creationId xmlns:a16="http://schemas.microsoft.com/office/drawing/2014/main" id="{56357F49-4A81-4B7D-A252-2F550911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341438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PE" altLang="es-ES" b="1"/>
              <a:t>Tabla 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84" descr="connected_networks">
            <a:extLst>
              <a:ext uri="{FF2B5EF4-FFF2-40B4-BE49-F238E27FC236}">
                <a16:creationId xmlns:a16="http://schemas.microsoft.com/office/drawing/2014/main" id="{8CF7FB5B-4F60-4BA0-8C26-AA099707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1" name="Object 7">
            <a:extLst>
              <a:ext uri="{FF2B5EF4-FFF2-40B4-BE49-F238E27FC236}">
                <a16:creationId xmlns:a16="http://schemas.microsoft.com/office/drawing/2014/main" id="{17BF111F-97D0-4B8C-B792-F1B206D87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2863" y="2320925"/>
          <a:ext cx="6667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1" name="Ecuación" r:id="rId5" imgW="672808" imgH="190417" progId="Equation.3">
                  <p:embed/>
                </p:oleObj>
              </mc:Choice>
              <mc:Fallback>
                <p:oleObj name="Ecuación" r:id="rId5" imgW="672808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320925"/>
                        <a:ext cx="66675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6">
            <a:extLst>
              <a:ext uri="{FF2B5EF4-FFF2-40B4-BE49-F238E27FC236}">
                <a16:creationId xmlns:a16="http://schemas.microsoft.com/office/drawing/2014/main" id="{2EFB9FD3-2D75-49CE-B02B-AAAEAB8AA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5" y="2825750"/>
          <a:ext cx="4857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2" name="Ecuación" r:id="rId7" imgW="482181" imgH="215713" progId="Equation.3">
                  <p:embed/>
                </p:oleObj>
              </mc:Choice>
              <mc:Fallback>
                <p:oleObj name="Ecuación" r:id="rId7" imgW="482181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825750"/>
                        <a:ext cx="485775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55EDCA11-D48B-4986-816E-271C62992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267075"/>
          <a:ext cx="6477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3" name="Ecuación" r:id="rId9" imgW="507780" imgH="215806" progId="Equation.3">
                  <p:embed/>
                </p:oleObj>
              </mc:Choice>
              <mc:Fallback>
                <p:oleObj name="Ecuación" r:id="rId9" imgW="507780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67075"/>
                        <a:ext cx="6477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>
            <a:extLst>
              <a:ext uri="{FF2B5EF4-FFF2-40B4-BE49-F238E27FC236}">
                <a16:creationId xmlns:a16="http://schemas.microsoft.com/office/drawing/2014/main" id="{A3E57BBB-E2B6-49E6-9024-F5BDC87C0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833813"/>
          <a:ext cx="7207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Ecuación" r:id="rId11" imgW="482391" imgH="228501" progId="Equation.3">
                  <p:embed/>
                </p:oleObj>
              </mc:Choice>
              <mc:Fallback>
                <p:oleObj name="Ecuación" r:id="rId11" imgW="482391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33813"/>
                        <a:ext cx="7207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14">
            <a:extLst>
              <a:ext uri="{FF2B5EF4-FFF2-40B4-BE49-F238E27FC236}">
                <a16:creationId xmlns:a16="http://schemas.microsoft.com/office/drawing/2014/main" id="{A9B7E4A3-CD0C-4BC0-BA19-83AD8061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2930525"/>
            <a:ext cx="155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400" i="1">
                <a:latin typeface="Arial Narrow" panose="020B0606020202030204" pitchFamily="34" charset="0"/>
                <a:cs typeface="Times New Roman" panose="02020603050405020304" pitchFamily="18" charset="0"/>
              </a:rPr>
              <a:t>	           </a:t>
            </a:r>
            <a:endParaRPr lang="es-ES" altLang="es-ES" sz="1800"/>
          </a:p>
        </p:txBody>
      </p:sp>
      <p:sp>
        <p:nvSpPr>
          <p:cNvPr id="32776" name="Rectangle 16">
            <a:extLst>
              <a:ext uri="{FF2B5EF4-FFF2-40B4-BE49-F238E27FC236}">
                <a16:creationId xmlns:a16="http://schemas.microsoft.com/office/drawing/2014/main" id="{1AD1939D-1EF0-48F6-9142-FA80DF772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3987800"/>
            <a:ext cx="1181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400" i="1">
                <a:latin typeface="Arial Narrow" panose="020B0606020202030204" pitchFamily="34" charset="0"/>
                <a:cs typeface="Times New Roman" panose="02020603050405020304" pitchFamily="18" charset="0"/>
              </a:rPr>
              <a:t>	  </a:t>
            </a:r>
            <a:endParaRPr lang="es-ES" altLang="es-ES" sz="1800"/>
          </a:p>
        </p:txBody>
      </p:sp>
      <p:sp>
        <p:nvSpPr>
          <p:cNvPr id="32777" name="Rectangle 18">
            <a:extLst>
              <a:ext uri="{FF2B5EF4-FFF2-40B4-BE49-F238E27FC236}">
                <a16:creationId xmlns:a16="http://schemas.microsoft.com/office/drawing/2014/main" id="{740EDA45-8BBA-4AAF-A9E6-A00D495E0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3560763"/>
            <a:ext cx="1387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400" i="1">
                <a:latin typeface="Arial Narrow" panose="020B0606020202030204" pitchFamily="34" charset="0"/>
                <a:cs typeface="Times New Roman" panose="02020603050405020304" pitchFamily="18" charset="0"/>
              </a:rPr>
              <a:t>	       </a:t>
            </a:r>
            <a:endParaRPr lang="es-ES" altLang="es-ES" sz="1800"/>
          </a:p>
        </p:txBody>
      </p:sp>
      <p:sp>
        <p:nvSpPr>
          <p:cNvPr id="32778" name="Rectangle 19">
            <a:extLst>
              <a:ext uri="{FF2B5EF4-FFF2-40B4-BE49-F238E27FC236}">
                <a16:creationId xmlns:a16="http://schemas.microsoft.com/office/drawing/2014/main" id="{C47E6549-60FE-4D6D-B104-20A851F0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406650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2779" name="Rectangle 26">
            <a:extLst>
              <a:ext uri="{FF2B5EF4-FFF2-40B4-BE49-F238E27FC236}">
                <a16:creationId xmlns:a16="http://schemas.microsoft.com/office/drawing/2014/main" id="{200DF60E-6ECA-4395-9E9A-342D8F3E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406650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2780" name="Rectangle 33">
            <a:extLst>
              <a:ext uri="{FF2B5EF4-FFF2-40B4-BE49-F238E27FC236}">
                <a16:creationId xmlns:a16="http://schemas.microsoft.com/office/drawing/2014/main" id="{CFC94C0D-F4EA-405E-AFA2-12448FFD9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0575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2781" name="Rectangle 40">
            <a:extLst>
              <a:ext uri="{FF2B5EF4-FFF2-40B4-BE49-F238E27FC236}">
                <a16:creationId xmlns:a16="http://schemas.microsoft.com/office/drawing/2014/main" id="{584E96BD-F0F7-4A70-8664-C34BD458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935038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141489" name="Group 177">
            <a:extLst>
              <a:ext uri="{FF2B5EF4-FFF2-40B4-BE49-F238E27FC236}">
                <a16:creationId xmlns:a16="http://schemas.microsoft.com/office/drawing/2014/main" id="{5FB8644E-7D34-4963-8539-40507FDC3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60892"/>
              </p:ext>
            </p:extLst>
          </p:nvPr>
        </p:nvGraphicFramePr>
        <p:xfrm>
          <a:off x="1116013" y="2105025"/>
          <a:ext cx="6223000" cy="2073276"/>
        </p:xfrm>
        <a:graphic>
          <a:graphicData uri="http://schemas.openxmlformats.org/drawingml/2006/table">
            <a:tbl>
              <a:tblPr/>
              <a:tblGrid>
                <a:gridCol w="10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-4/5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-33/20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1/5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-1/10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1/2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-1/5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-2/5</a:t>
                      </a: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819" name="Object 178">
            <a:extLst>
              <a:ext uri="{FF2B5EF4-FFF2-40B4-BE49-F238E27FC236}">
                <a16:creationId xmlns:a16="http://schemas.microsoft.com/office/drawing/2014/main" id="{7473D986-262B-4614-BB7F-477C2B212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811338"/>
          <a:ext cx="50323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Ecuación" r:id="rId13" imgW="203024" imgH="215713" progId="Equation.3">
                  <p:embed/>
                </p:oleObj>
              </mc:Choice>
              <mc:Fallback>
                <p:oleObj name="Ecuación" r:id="rId13" imgW="203024" imgH="215713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11338"/>
                        <a:ext cx="50323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0" name="Object 179">
            <a:extLst>
              <a:ext uri="{FF2B5EF4-FFF2-40B4-BE49-F238E27FC236}">
                <a16:creationId xmlns:a16="http://schemas.microsoft.com/office/drawing/2014/main" id="{F1671CA7-FD3E-4757-98F8-93CCA969C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5863" y="1806575"/>
          <a:ext cx="558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" name="Ecuación" r:id="rId15" imgW="215619" imgH="215619" progId="Equation.3">
                  <p:embed/>
                </p:oleObj>
              </mc:Choice>
              <mc:Fallback>
                <p:oleObj name="Ecuación" r:id="rId15" imgW="215619" imgH="215619" progId="Equation.3">
                  <p:embed/>
                  <p:pic>
                    <p:nvPicPr>
                      <p:cNvPr id="0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1806575"/>
                        <a:ext cx="5588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1" name="Object 180">
            <a:extLst>
              <a:ext uri="{FF2B5EF4-FFF2-40B4-BE49-F238E27FC236}">
                <a16:creationId xmlns:a16="http://schemas.microsoft.com/office/drawing/2014/main" id="{27F50894-B1DE-4A05-A229-12472A626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2813" y="1816100"/>
          <a:ext cx="4984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" name="Ecuación" r:id="rId17" imgW="215806" imgH="228501" progId="Equation.3">
                  <p:embed/>
                </p:oleObj>
              </mc:Choice>
              <mc:Fallback>
                <p:oleObj name="Ecuación" r:id="rId17" imgW="215806" imgH="228501" progId="Equation.3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1816100"/>
                        <a:ext cx="498475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2" name="Object 181">
            <a:extLst>
              <a:ext uri="{FF2B5EF4-FFF2-40B4-BE49-F238E27FC236}">
                <a16:creationId xmlns:a16="http://schemas.microsoft.com/office/drawing/2014/main" id="{6F31BAC6-8640-4CAF-93CC-D3652F9DF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1806575"/>
          <a:ext cx="558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" name="Ecuación" r:id="rId19" imgW="215619" imgH="215619" progId="Equation.3">
                  <p:embed/>
                </p:oleObj>
              </mc:Choice>
              <mc:Fallback>
                <p:oleObj name="Ecuación" r:id="rId19" imgW="215619" imgH="215619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1806575"/>
                        <a:ext cx="5588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3" name="Object 182">
            <a:extLst>
              <a:ext uri="{FF2B5EF4-FFF2-40B4-BE49-F238E27FC236}">
                <a16:creationId xmlns:a16="http://schemas.microsoft.com/office/drawing/2014/main" id="{A9132382-D45A-4D34-BDE9-5B1680328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9263" y="1811338"/>
          <a:ext cx="72548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" name="Ecuación" r:id="rId21" imgW="215806" imgH="228501" progId="Equation.3">
                  <p:embed/>
                </p:oleObj>
              </mc:Choice>
              <mc:Fallback>
                <p:oleObj name="Ecuación" r:id="rId21" imgW="215806" imgH="228501" progId="Equation.3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1811338"/>
                        <a:ext cx="72548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4" name="Rectangle 183">
            <a:extLst>
              <a:ext uri="{FF2B5EF4-FFF2-40B4-BE49-F238E27FC236}">
                <a16:creationId xmlns:a16="http://schemas.microsoft.com/office/drawing/2014/main" id="{F7B61611-73B2-4746-B199-1EBBAB4F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2035175"/>
            <a:ext cx="1081087" cy="6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2825" name="WordArt 187" descr="Bolsa de papel">
            <a:extLst>
              <a:ext uri="{FF2B5EF4-FFF2-40B4-BE49-F238E27FC236}">
                <a16:creationId xmlns:a16="http://schemas.microsoft.com/office/drawing/2014/main" id="{A5200CD6-12E0-4280-9293-687C4595B8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2826" name="WordArt 188">
            <a:extLst>
              <a:ext uri="{FF2B5EF4-FFF2-40B4-BE49-F238E27FC236}">
                <a16:creationId xmlns:a16="http://schemas.microsoft.com/office/drawing/2014/main" id="{5238FA8B-0E34-46C5-B0AC-30E603DA5B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32827" name="Rectangle 189">
            <a:extLst>
              <a:ext uri="{FF2B5EF4-FFF2-40B4-BE49-F238E27FC236}">
                <a16:creationId xmlns:a16="http://schemas.microsoft.com/office/drawing/2014/main" id="{0C743C12-67E1-4F9D-81E3-59DDB2B27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341438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228600" algn="l"/>
                <a:tab pos="269875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PE" altLang="es-ES" b="1"/>
              <a:t>Tabla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 descr="connected_networks">
            <a:extLst>
              <a:ext uri="{FF2B5EF4-FFF2-40B4-BE49-F238E27FC236}">
                <a16:creationId xmlns:a16="http://schemas.microsoft.com/office/drawing/2014/main" id="{4BE71F22-4D5A-42B5-81E7-A830AA9B5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>
            <a:extLst>
              <a:ext uri="{FF2B5EF4-FFF2-40B4-BE49-F238E27FC236}">
                <a16:creationId xmlns:a16="http://schemas.microsoft.com/office/drawing/2014/main" id="{287669DE-C784-48FE-968A-364D360FC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115888"/>
            <a:ext cx="8493125" cy="666750"/>
          </a:xfrm>
        </p:spPr>
        <p:txBody>
          <a:bodyPr/>
          <a:lstStyle/>
          <a:p>
            <a:pPr eaLnBrk="1" hangingPunct="1"/>
            <a:r>
              <a:rPr lang="es-ES" altLang="es-ES" sz="3200" b="1"/>
              <a:t>PROGRAMACION LINEAL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879C82C-8402-4AD4-9E45-696462A1C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6880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Es una </a:t>
            </a:r>
            <a:r>
              <a:rPr lang="es-ES" altLang="es-ES" sz="2400" b="1" dirty="0"/>
              <a:t>técnica matemática de optimización </a:t>
            </a:r>
            <a:r>
              <a:rPr lang="es-ES" altLang="es-ES" sz="2400" dirty="0"/>
              <a:t>que consiste en la maximización o minimización de una función lineal, llamada función objetivo, sujeto a restricciones lineales.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El modelo de un programa lineal toma la siguiente forma: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s-ES" altLang="es-ES" sz="2400" dirty="0">
                <a:cs typeface="Times New Roman" panose="02020603050405020304" pitchFamily="18" charset="0"/>
              </a:rPr>
              <a:t>Maximizar:¿Qué?....... 	o	Minimizar: ¿Qué?......</a:t>
            </a:r>
            <a:endParaRPr lang="es-ES" altLang="es-E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Sujeto a las restricciones estructurales: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 MAX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     MIN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y las restricciones de no negatividad: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CC5F743-8809-4D08-8848-22CD036D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60F89DB6-6393-4185-B6A4-E86F4372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5127" name="Rectangle 9">
            <a:extLst>
              <a:ext uri="{FF2B5EF4-FFF2-40B4-BE49-F238E27FC236}">
                <a16:creationId xmlns:a16="http://schemas.microsoft.com/office/drawing/2014/main" id="{A5D5FB8E-6377-426E-A1C9-8FC20C20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5128" name="Rectangle 11">
            <a:extLst>
              <a:ext uri="{FF2B5EF4-FFF2-40B4-BE49-F238E27FC236}">
                <a16:creationId xmlns:a16="http://schemas.microsoft.com/office/drawing/2014/main" id="{54C2B50F-7CD1-4559-8783-4F7C57F9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5129" name="Object 10">
            <a:extLst>
              <a:ext uri="{FF2B5EF4-FFF2-40B4-BE49-F238E27FC236}">
                <a16:creationId xmlns:a16="http://schemas.microsoft.com/office/drawing/2014/main" id="{F0FA65AF-16B3-4039-B1DA-18FED8794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086100"/>
          <a:ext cx="36718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cuación" r:id="rId5" imgW="1663700" imgH="228600" progId="Equation.3">
                  <p:embed/>
                </p:oleObj>
              </mc:Choice>
              <mc:Fallback>
                <p:oleObj name="Ecuación" r:id="rId5" imgW="1663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86100"/>
                        <a:ext cx="36718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3">
            <a:extLst>
              <a:ext uri="{FF2B5EF4-FFF2-40B4-BE49-F238E27FC236}">
                <a16:creationId xmlns:a16="http://schemas.microsoft.com/office/drawing/2014/main" id="{C0BBBD26-A989-4045-9B7C-EE2E6B17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5131" name="Object 12">
            <a:extLst>
              <a:ext uri="{FF2B5EF4-FFF2-40B4-BE49-F238E27FC236}">
                <a16:creationId xmlns:a16="http://schemas.microsoft.com/office/drawing/2014/main" id="{534CBFBF-2B3C-417C-AE62-3EFBC5761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23299"/>
              </p:ext>
            </p:extLst>
          </p:nvPr>
        </p:nvGraphicFramePr>
        <p:xfrm>
          <a:off x="755650" y="3825081"/>
          <a:ext cx="53292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cuación" r:id="rId7" imgW="3009900" imgH="673100" progId="Equation.3">
                  <p:embed/>
                </p:oleObj>
              </mc:Choice>
              <mc:Fallback>
                <p:oleObj name="Ecuación" r:id="rId7" imgW="3009900" imgH="673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25081"/>
                        <a:ext cx="53292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5">
            <a:extLst>
              <a:ext uri="{FF2B5EF4-FFF2-40B4-BE49-F238E27FC236}">
                <a16:creationId xmlns:a16="http://schemas.microsoft.com/office/drawing/2014/main" id="{3B0ABE71-0FEA-408F-8847-CDCC454A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5133" name="Object 14">
            <a:extLst>
              <a:ext uri="{FF2B5EF4-FFF2-40B4-BE49-F238E27FC236}">
                <a16:creationId xmlns:a16="http://schemas.microsoft.com/office/drawing/2014/main" id="{3E17D55B-96AB-47EE-BE6D-94CAFB7DA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5878513"/>
          <a:ext cx="2879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cuación" r:id="rId9" imgW="1459866" imgH="241195" progId="Equation.3">
                  <p:embed/>
                </p:oleObj>
              </mc:Choice>
              <mc:Fallback>
                <p:oleObj name="Ecuación" r:id="rId9" imgW="1459866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878513"/>
                        <a:ext cx="2879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WordArt 17" descr="Bolsa de papel">
            <a:extLst>
              <a:ext uri="{FF2B5EF4-FFF2-40B4-BE49-F238E27FC236}">
                <a16:creationId xmlns:a16="http://schemas.microsoft.com/office/drawing/2014/main" id="{49DA15C8-59FA-45DF-8F3D-5C2F3ADFD5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1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1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5135" name="WordArt 18">
            <a:extLst>
              <a:ext uri="{FF2B5EF4-FFF2-40B4-BE49-F238E27FC236}">
                <a16:creationId xmlns:a16="http://schemas.microsoft.com/office/drawing/2014/main" id="{03E7E30E-13CB-441E-B9E1-F7AEA53996A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connected_networks">
            <a:extLst>
              <a:ext uri="{FF2B5EF4-FFF2-40B4-BE49-F238E27FC236}">
                <a16:creationId xmlns:a16="http://schemas.microsoft.com/office/drawing/2014/main" id="{5BACCAB3-E3C2-470E-9CE4-43F5D02C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766AD960-9950-46F7-9DF4-E8E50A5E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800225"/>
          </a:xfrm>
        </p:spPr>
        <p:txBody>
          <a:bodyPr/>
          <a:lstStyle/>
          <a:p>
            <a:pPr eaLnBrk="1" hangingPunct="1"/>
            <a:r>
              <a:rPr lang="es-ES" altLang="es-ES"/>
              <a:t>Interpretación de Resultados: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076EACF-187B-4708-804E-3FC29F798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81300"/>
            <a:ext cx="8229600" cy="22320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ES" altLang="es-ES"/>
              <a:t>	La suma de S/. 74 es el beneficio máximo obtenido por la empresa para el cuál debe producir 6 sillas y 10 mesas semanalmente.</a:t>
            </a:r>
          </a:p>
        </p:txBody>
      </p:sp>
      <p:sp>
        <p:nvSpPr>
          <p:cNvPr id="33797" name="WordArt 5" descr="Bolsa de papel">
            <a:extLst>
              <a:ext uri="{FF2B5EF4-FFF2-40B4-BE49-F238E27FC236}">
                <a16:creationId xmlns:a16="http://schemas.microsoft.com/office/drawing/2014/main" id="{6DA49916-5F9D-4C4F-B10A-DE5DF840007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0" descr="connected_networks">
            <a:extLst>
              <a:ext uri="{FF2B5EF4-FFF2-40B4-BE49-F238E27FC236}">
                <a16:creationId xmlns:a16="http://schemas.microsoft.com/office/drawing/2014/main" id="{8638021B-6DA1-4E97-A0F8-11F4142B8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>
            <a:extLst>
              <a:ext uri="{FF2B5EF4-FFF2-40B4-BE49-F238E27FC236}">
                <a16:creationId xmlns:a16="http://schemas.microsoft.com/office/drawing/2014/main" id="{3224C91B-DBFD-4690-B68E-BB7AD5F2A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3413"/>
            <a:ext cx="8229600" cy="1858962"/>
          </a:xfrm>
        </p:spPr>
        <p:txBody>
          <a:bodyPr/>
          <a:lstStyle/>
          <a:p>
            <a:pPr eaLnBrk="1" hangingPunct="1"/>
            <a:r>
              <a:rPr lang="es-ES" altLang="es-ES" sz="5400" b="1" dirty="0"/>
              <a:t>Aplicación de Software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A038F6D-5B58-408A-AEEF-5ED6B9FDC5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2781300"/>
            <a:ext cx="7848600" cy="26638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ES" altLang="es-ES" sz="8000" b="1" dirty="0"/>
              <a:t>Programa LINDO</a:t>
            </a:r>
          </a:p>
          <a:p>
            <a:pPr algn="ctr" eaLnBrk="1" hangingPunct="1">
              <a:buFontTx/>
              <a:buNone/>
            </a:pPr>
            <a:endParaRPr lang="es-ES" altLang="es-ES" sz="8000" b="1" dirty="0"/>
          </a:p>
        </p:txBody>
      </p:sp>
      <p:sp>
        <p:nvSpPr>
          <p:cNvPr id="34821" name="WordArt 22" descr="Bolsa de papel">
            <a:extLst>
              <a:ext uri="{FF2B5EF4-FFF2-40B4-BE49-F238E27FC236}">
                <a16:creationId xmlns:a16="http://schemas.microsoft.com/office/drawing/2014/main" id="{A6D1B194-9947-4A12-A031-C47C8843455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4822" name="WordArt 23">
            <a:extLst>
              <a:ext uri="{FF2B5EF4-FFF2-40B4-BE49-F238E27FC236}">
                <a16:creationId xmlns:a16="http://schemas.microsoft.com/office/drawing/2014/main" id="{135B3375-D19D-4733-8AFD-EEE66616913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3" descr="connected_networks">
            <a:extLst>
              <a:ext uri="{FF2B5EF4-FFF2-40B4-BE49-F238E27FC236}">
                <a16:creationId xmlns:a16="http://schemas.microsoft.com/office/drawing/2014/main" id="{E0CBA519-914B-40DA-8FF2-EBEA569B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6">
            <a:extLst>
              <a:ext uri="{FF2B5EF4-FFF2-40B4-BE49-F238E27FC236}">
                <a16:creationId xmlns:a16="http://schemas.microsoft.com/office/drawing/2014/main" id="{59F1437A-27DF-4A8B-A964-3ACD67D6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35088"/>
            <a:ext cx="6335713" cy="43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7">
            <a:extLst>
              <a:ext uri="{FF2B5EF4-FFF2-40B4-BE49-F238E27FC236}">
                <a16:creationId xmlns:a16="http://schemas.microsoft.com/office/drawing/2014/main" id="{A1E554B2-1F16-4527-BA1A-F28DFF69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47975"/>
            <a:ext cx="2819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AutoShape 9">
            <a:extLst>
              <a:ext uri="{FF2B5EF4-FFF2-40B4-BE49-F238E27FC236}">
                <a16:creationId xmlns:a16="http://schemas.microsoft.com/office/drawing/2014/main" id="{FD657834-A964-4724-AB26-3B14D0F5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695450"/>
            <a:ext cx="1584325" cy="1727200"/>
          </a:xfrm>
          <a:prstGeom prst="wedgeEllipseCallout">
            <a:avLst>
              <a:gd name="adj1" fmla="val -249398"/>
              <a:gd name="adj2" fmla="val 7334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5846" name="Text Box 11">
            <a:extLst>
              <a:ext uri="{FF2B5EF4-FFF2-40B4-BE49-F238E27FC236}">
                <a16:creationId xmlns:a16="http://schemas.microsoft.com/office/drawing/2014/main" id="{0B3E1136-E5C2-48C0-A844-39903DBF5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200275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600" b="1"/>
              <a:t>Pulsar</a:t>
            </a:r>
          </a:p>
        </p:txBody>
      </p:sp>
      <p:sp>
        <p:nvSpPr>
          <p:cNvPr id="35847" name="WordArt 15" descr="Bolsa de papel">
            <a:extLst>
              <a:ext uri="{FF2B5EF4-FFF2-40B4-BE49-F238E27FC236}">
                <a16:creationId xmlns:a16="http://schemas.microsoft.com/office/drawing/2014/main" id="{CD4E20B8-6FC6-4BCB-8EB8-AE0C8855B0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5848" name="WordArt 16">
            <a:extLst>
              <a:ext uri="{FF2B5EF4-FFF2-40B4-BE49-F238E27FC236}">
                <a16:creationId xmlns:a16="http://schemas.microsoft.com/office/drawing/2014/main" id="{EBE5F43D-AE82-4D52-A8F2-6375BE53474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8" descr="connected_networks">
            <a:extLst>
              <a:ext uri="{FF2B5EF4-FFF2-40B4-BE49-F238E27FC236}">
                <a16:creationId xmlns:a16="http://schemas.microsoft.com/office/drawing/2014/main" id="{F3C84A84-7FFB-4E02-9920-6350BA4E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5">
            <a:extLst>
              <a:ext uri="{FF2B5EF4-FFF2-40B4-BE49-F238E27FC236}">
                <a16:creationId xmlns:a16="http://schemas.microsoft.com/office/drawing/2014/main" id="{2D9A1381-82AA-4F6D-93EE-61B51415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35088"/>
            <a:ext cx="72009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>
            <a:extLst>
              <a:ext uri="{FF2B5EF4-FFF2-40B4-BE49-F238E27FC236}">
                <a16:creationId xmlns:a16="http://schemas.microsoft.com/office/drawing/2014/main" id="{97D5EEC1-0B5B-4207-8552-A2C7249E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700213"/>
            <a:ext cx="23749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AutoShape 6">
            <a:extLst>
              <a:ext uri="{FF2B5EF4-FFF2-40B4-BE49-F238E27FC236}">
                <a16:creationId xmlns:a16="http://schemas.microsoft.com/office/drawing/2014/main" id="{16A1C068-13BA-4319-AA4E-332612F6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2852738"/>
            <a:ext cx="1223963" cy="1223962"/>
          </a:xfrm>
          <a:prstGeom prst="wedgeEllipseCallout">
            <a:avLst>
              <a:gd name="adj1" fmla="val -299287"/>
              <a:gd name="adj2" fmla="val 8904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80E117E2-3A3A-40B4-909D-5F123D82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3192463"/>
            <a:ext cx="727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400" b="1"/>
              <a:t>Pulsar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400" b="1"/>
              <a:t>Enter</a:t>
            </a:r>
          </a:p>
        </p:txBody>
      </p:sp>
      <p:sp>
        <p:nvSpPr>
          <p:cNvPr id="36871" name="WordArt 9" descr="Bolsa de papel">
            <a:extLst>
              <a:ext uri="{FF2B5EF4-FFF2-40B4-BE49-F238E27FC236}">
                <a16:creationId xmlns:a16="http://schemas.microsoft.com/office/drawing/2014/main" id="{A2A357CB-CD24-4FC0-A311-9AB53E5DB30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6872" name="WordArt 10">
            <a:extLst>
              <a:ext uri="{FF2B5EF4-FFF2-40B4-BE49-F238E27FC236}">
                <a16:creationId xmlns:a16="http://schemas.microsoft.com/office/drawing/2014/main" id="{47202056-EBEE-4131-86D9-E2D8475A0FA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2" descr="connected_networks">
            <a:extLst>
              <a:ext uri="{FF2B5EF4-FFF2-40B4-BE49-F238E27FC236}">
                <a16:creationId xmlns:a16="http://schemas.microsoft.com/office/drawing/2014/main" id="{C942CF6A-57F5-4695-8361-2663A733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>
            <a:extLst>
              <a:ext uri="{FF2B5EF4-FFF2-40B4-BE49-F238E27FC236}">
                <a16:creationId xmlns:a16="http://schemas.microsoft.com/office/drawing/2014/main" id="{4D9E4AF1-DC80-478B-9297-2AD17196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46250"/>
            <a:ext cx="82423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Rectangle 9">
            <a:extLst>
              <a:ext uri="{FF2B5EF4-FFF2-40B4-BE49-F238E27FC236}">
                <a16:creationId xmlns:a16="http://schemas.microsoft.com/office/drawing/2014/main" id="{CC2A2C5B-44DA-40D9-BFFE-110D7A60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141663"/>
            <a:ext cx="1600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s-ES" sz="1800" b="1" dirty="0"/>
              <a:t>max 5x1+4x2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s-ES" sz="1800" b="1" dirty="0" err="1"/>
              <a:t>st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s-ES" sz="1800" b="1" dirty="0"/>
              <a:t>2x1+5x2&lt;=50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s-ES" sz="1800" b="1" dirty="0"/>
              <a:t>4x1&lt;=40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 dirty="0"/>
              <a:t>2x1+x2&lt;=30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 dirty="0"/>
              <a:t>x1,x2&gt;=0</a:t>
            </a:r>
          </a:p>
        </p:txBody>
      </p:sp>
      <p:sp>
        <p:nvSpPr>
          <p:cNvPr id="37893" name="AutoShape 10">
            <a:extLst>
              <a:ext uri="{FF2B5EF4-FFF2-40B4-BE49-F238E27FC236}">
                <a16:creationId xmlns:a16="http://schemas.microsoft.com/office/drawing/2014/main" id="{1AD22F81-F4CD-40A7-A8B5-1615018BA0E0}"/>
              </a:ext>
            </a:extLst>
          </p:cNvPr>
          <p:cNvSpPr>
            <a:spLocks noChangeArrowheads="1"/>
          </p:cNvSpPr>
          <p:nvPr/>
        </p:nvSpPr>
        <p:spPr bwMode="auto">
          <a:xfrm rot="-1488468">
            <a:off x="4511675" y="-107950"/>
            <a:ext cx="2378075" cy="2051050"/>
          </a:xfrm>
          <a:prstGeom prst="wedgeEllipseCallout">
            <a:avLst>
              <a:gd name="adj1" fmla="val -151315"/>
              <a:gd name="adj2" fmla="val 82176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7894" name="Text Box 11">
            <a:extLst>
              <a:ext uri="{FF2B5EF4-FFF2-40B4-BE49-F238E27FC236}">
                <a16:creationId xmlns:a16="http://schemas.microsoft.com/office/drawing/2014/main" id="{FE3293E0-9E20-4067-A57F-BAF704F0D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46088"/>
            <a:ext cx="29511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/>
              <a:t>Ingresar  la función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/>
              <a:t>Objetiva (comando max)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/>
              <a:t>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/>
              <a:t> restricciones.(comando st)</a:t>
            </a:r>
          </a:p>
        </p:txBody>
      </p:sp>
      <p:sp>
        <p:nvSpPr>
          <p:cNvPr id="37895" name="WordArt 13" descr="Bolsa de papel">
            <a:extLst>
              <a:ext uri="{FF2B5EF4-FFF2-40B4-BE49-F238E27FC236}">
                <a16:creationId xmlns:a16="http://schemas.microsoft.com/office/drawing/2014/main" id="{93CE8F16-60F0-44F0-BE8A-428FEFA385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7896" name="WordArt 14">
            <a:extLst>
              <a:ext uri="{FF2B5EF4-FFF2-40B4-BE49-F238E27FC236}">
                <a16:creationId xmlns:a16="http://schemas.microsoft.com/office/drawing/2014/main" id="{A5FA1F07-0ADC-449B-806A-B2A53F0C141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9" descr="connected_networks">
            <a:extLst>
              <a:ext uri="{FF2B5EF4-FFF2-40B4-BE49-F238E27FC236}">
                <a16:creationId xmlns:a16="http://schemas.microsoft.com/office/drawing/2014/main" id="{CE18C366-8DDA-49A9-A1B9-9D2A2AAC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6">
            <a:extLst>
              <a:ext uri="{FF2B5EF4-FFF2-40B4-BE49-F238E27FC236}">
                <a16:creationId xmlns:a16="http://schemas.microsoft.com/office/drawing/2014/main" id="{ACC7DDAF-D3EE-44DF-AF44-64126166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59000"/>
            <a:ext cx="6480175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WordArt 10" descr="Bolsa de papel">
            <a:extLst>
              <a:ext uri="{FF2B5EF4-FFF2-40B4-BE49-F238E27FC236}">
                <a16:creationId xmlns:a16="http://schemas.microsoft.com/office/drawing/2014/main" id="{CDE45741-FD5F-4D61-BDE6-35EC8BBF30C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8917" name="WordArt 11">
            <a:extLst>
              <a:ext uri="{FF2B5EF4-FFF2-40B4-BE49-F238E27FC236}">
                <a16:creationId xmlns:a16="http://schemas.microsoft.com/office/drawing/2014/main" id="{E386EC61-62F8-4913-B8DF-0D845EBDF28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38918" name="AutoShape 12">
            <a:extLst>
              <a:ext uri="{FF2B5EF4-FFF2-40B4-BE49-F238E27FC236}">
                <a16:creationId xmlns:a16="http://schemas.microsoft.com/office/drawing/2014/main" id="{88E58FC2-D290-45A1-9DE7-72B9DC6D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836613"/>
            <a:ext cx="1943100" cy="1296987"/>
          </a:xfrm>
          <a:prstGeom prst="wedgeEllipseCallout">
            <a:avLst>
              <a:gd name="adj1" fmla="val -147060"/>
              <a:gd name="adj2" fmla="val 6603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8919" name="Text Box 13">
            <a:extLst>
              <a:ext uri="{FF2B5EF4-FFF2-40B4-BE49-F238E27FC236}">
                <a16:creationId xmlns:a16="http://schemas.microsoft.com/office/drawing/2014/main" id="{2E2A0EB3-2F10-4DA1-A18D-BA744AC2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125538"/>
            <a:ext cx="1584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Ingresar 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menu solver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" descr="connected_networks">
            <a:extLst>
              <a:ext uri="{FF2B5EF4-FFF2-40B4-BE49-F238E27FC236}">
                <a16:creationId xmlns:a16="http://schemas.microsoft.com/office/drawing/2014/main" id="{5603908C-866C-491E-8BD0-A1F01907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5">
            <a:extLst>
              <a:ext uri="{FF2B5EF4-FFF2-40B4-BE49-F238E27FC236}">
                <a16:creationId xmlns:a16="http://schemas.microsoft.com/office/drawing/2014/main" id="{79D21DBF-8432-4876-8B09-B205F0EE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59000"/>
            <a:ext cx="6480175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AutoShape 8">
            <a:extLst>
              <a:ext uri="{FF2B5EF4-FFF2-40B4-BE49-F238E27FC236}">
                <a16:creationId xmlns:a16="http://schemas.microsoft.com/office/drawing/2014/main" id="{D84FE0C0-3091-4C70-A8A0-E908C5C9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76250"/>
            <a:ext cx="1223963" cy="1584325"/>
          </a:xfrm>
          <a:prstGeom prst="wedgeEllipseCallout">
            <a:avLst>
              <a:gd name="adj1" fmla="val -299287"/>
              <a:gd name="adj2" fmla="val 7555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9941" name="Text Box 9">
            <a:extLst>
              <a:ext uri="{FF2B5EF4-FFF2-40B4-BE49-F238E27FC236}">
                <a16:creationId xmlns:a16="http://schemas.microsoft.com/office/drawing/2014/main" id="{F5448344-328A-4290-BA89-A3FA6B5B3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981075"/>
            <a:ext cx="88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Pulsar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Enter</a:t>
            </a:r>
          </a:p>
        </p:txBody>
      </p:sp>
      <p:sp>
        <p:nvSpPr>
          <p:cNvPr id="39942" name="WordArt 11" descr="Bolsa de papel">
            <a:extLst>
              <a:ext uri="{FF2B5EF4-FFF2-40B4-BE49-F238E27FC236}">
                <a16:creationId xmlns:a16="http://schemas.microsoft.com/office/drawing/2014/main" id="{9BA7FEAE-5054-4851-A4B9-70EC215F5FF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39943" name="WordArt 12">
            <a:extLst>
              <a:ext uri="{FF2B5EF4-FFF2-40B4-BE49-F238E27FC236}">
                <a16:creationId xmlns:a16="http://schemas.microsoft.com/office/drawing/2014/main" id="{D1E4C263-828A-4BAB-95B3-E088D91F275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8" descr="connected_networks">
            <a:extLst>
              <a:ext uri="{FF2B5EF4-FFF2-40B4-BE49-F238E27FC236}">
                <a16:creationId xmlns:a16="http://schemas.microsoft.com/office/drawing/2014/main" id="{543D05CB-6574-4AA7-ACEA-E04BA566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5">
            <a:extLst>
              <a:ext uri="{FF2B5EF4-FFF2-40B4-BE49-F238E27FC236}">
                <a16:creationId xmlns:a16="http://schemas.microsoft.com/office/drawing/2014/main" id="{CD87300C-342D-4381-BA3A-426382E9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75596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AutoShape 6">
            <a:extLst>
              <a:ext uri="{FF2B5EF4-FFF2-40B4-BE49-F238E27FC236}">
                <a16:creationId xmlns:a16="http://schemas.microsoft.com/office/drawing/2014/main" id="{BCF1B350-19F4-4D5C-8BFD-F3A38D08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88913"/>
            <a:ext cx="1223962" cy="1584325"/>
          </a:xfrm>
          <a:prstGeom prst="wedgeEllipseCallout">
            <a:avLst>
              <a:gd name="adj1" fmla="val -231713"/>
              <a:gd name="adj2" fmla="val 22865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40965" name="Text Box 7">
            <a:extLst>
              <a:ext uri="{FF2B5EF4-FFF2-40B4-BE49-F238E27FC236}">
                <a16:creationId xmlns:a16="http://schemas.microsoft.com/office/drawing/2014/main" id="{0D1E90D2-C5CE-4C86-A18A-11DB0A048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765175"/>
            <a:ext cx="88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Pulsar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Enter</a:t>
            </a:r>
          </a:p>
        </p:txBody>
      </p:sp>
      <p:sp>
        <p:nvSpPr>
          <p:cNvPr id="40966" name="WordArt 9" descr="Bolsa de papel">
            <a:extLst>
              <a:ext uri="{FF2B5EF4-FFF2-40B4-BE49-F238E27FC236}">
                <a16:creationId xmlns:a16="http://schemas.microsoft.com/office/drawing/2014/main" id="{1748752D-300A-44DD-BE94-745A2A13FA9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0967" name="WordArt 10">
            <a:extLst>
              <a:ext uri="{FF2B5EF4-FFF2-40B4-BE49-F238E27FC236}">
                <a16:creationId xmlns:a16="http://schemas.microsoft.com/office/drawing/2014/main" id="{DD2279C1-DFC8-433F-8E83-8843D65E9C4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9" descr="connected_networks">
            <a:extLst>
              <a:ext uri="{FF2B5EF4-FFF2-40B4-BE49-F238E27FC236}">
                <a16:creationId xmlns:a16="http://schemas.microsoft.com/office/drawing/2014/main" id="{A5D3BB08-C4FC-41DF-9F7E-7841256E0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4">
            <a:extLst>
              <a:ext uri="{FF2B5EF4-FFF2-40B4-BE49-F238E27FC236}">
                <a16:creationId xmlns:a16="http://schemas.microsoft.com/office/drawing/2014/main" id="{94C70981-45F8-4870-8F88-6F56CD22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74136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AutoShape 5">
            <a:extLst>
              <a:ext uri="{FF2B5EF4-FFF2-40B4-BE49-F238E27FC236}">
                <a16:creationId xmlns:a16="http://schemas.microsoft.com/office/drawing/2014/main" id="{15C54068-F9E6-4DA9-AA97-90D4C071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88913"/>
            <a:ext cx="1223963" cy="1584325"/>
          </a:xfrm>
          <a:prstGeom prst="wedgeEllipseCallout">
            <a:avLst>
              <a:gd name="adj1" fmla="val -186704"/>
              <a:gd name="adj2" fmla="val 27815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41989" name="Text Box 6">
            <a:extLst>
              <a:ext uri="{FF2B5EF4-FFF2-40B4-BE49-F238E27FC236}">
                <a16:creationId xmlns:a16="http://schemas.microsoft.com/office/drawing/2014/main" id="{60F70D1B-C8FE-4AFA-B19C-86058B53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765175"/>
            <a:ext cx="88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Pulsar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Enter</a:t>
            </a:r>
          </a:p>
        </p:txBody>
      </p:sp>
      <p:sp>
        <p:nvSpPr>
          <p:cNvPr id="41990" name="WordArt 10" descr="Bolsa de papel">
            <a:extLst>
              <a:ext uri="{FF2B5EF4-FFF2-40B4-BE49-F238E27FC236}">
                <a16:creationId xmlns:a16="http://schemas.microsoft.com/office/drawing/2014/main" id="{F91A2237-CD41-4282-AC8E-FD740A0F71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1991" name="WordArt 11">
            <a:extLst>
              <a:ext uri="{FF2B5EF4-FFF2-40B4-BE49-F238E27FC236}">
                <a16:creationId xmlns:a16="http://schemas.microsoft.com/office/drawing/2014/main" id="{1181300B-948E-4C24-BB9F-93068B4375B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7" descr="connected_networks">
            <a:extLst>
              <a:ext uri="{FF2B5EF4-FFF2-40B4-BE49-F238E27FC236}">
                <a16:creationId xmlns:a16="http://schemas.microsoft.com/office/drawing/2014/main" id="{95DF830F-68C3-4392-9D7B-3785B602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4">
            <a:extLst>
              <a:ext uri="{FF2B5EF4-FFF2-40B4-BE49-F238E27FC236}">
                <a16:creationId xmlns:a16="http://schemas.microsoft.com/office/drawing/2014/main" id="{19CEDA0C-6A4A-41EC-B4DD-13BB19BA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42486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2" name="AutoShape 5">
            <a:extLst>
              <a:ext uri="{FF2B5EF4-FFF2-40B4-BE49-F238E27FC236}">
                <a16:creationId xmlns:a16="http://schemas.microsoft.com/office/drawing/2014/main" id="{9392089A-6B66-421D-8AE2-7902F7BA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15888"/>
            <a:ext cx="1582738" cy="1584325"/>
          </a:xfrm>
          <a:prstGeom prst="wedgeEllipseCallout">
            <a:avLst>
              <a:gd name="adj1" fmla="val -196037"/>
              <a:gd name="adj2" fmla="val 113125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43013" name="Text Box 6">
            <a:extLst>
              <a:ext uri="{FF2B5EF4-FFF2-40B4-BE49-F238E27FC236}">
                <a16:creationId xmlns:a16="http://schemas.microsoft.com/office/drawing/2014/main" id="{B9CC9C78-1861-4A0B-8A8D-5EE99A897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20713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Resultados</a:t>
            </a:r>
          </a:p>
        </p:txBody>
      </p:sp>
      <p:sp>
        <p:nvSpPr>
          <p:cNvPr id="43014" name="WordArt 8" descr="Bolsa de papel">
            <a:extLst>
              <a:ext uri="{FF2B5EF4-FFF2-40B4-BE49-F238E27FC236}">
                <a16:creationId xmlns:a16="http://schemas.microsoft.com/office/drawing/2014/main" id="{2585512F-A71E-4320-9E56-30032E9591E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3015" name="WordArt 9">
            <a:extLst>
              <a:ext uri="{FF2B5EF4-FFF2-40B4-BE49-F238E27FC236}">
                <a16:creationId xmlns:a16="http://schemas.microsoft.com/office/drawing/2014/main" id="{2E9189E1-67D6-457C-BAD9-C7D5C97EB39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connected_networks">
            <a:extLst>
              <a:ext uri="{FF2B5EF4-FFF2-40B4-BE49-F238E27FC236}">
                <a16:creationId xmlns:a16="http://schemas.microsoft.com/office/drawing/2014/main" id="{0C9D1745-CBF2-40B5-B77E-C985E55D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>
            <a:extLst>
              <a:ext uri="{FF2B5EF4-FFF2-40B4-BE49-F238E27FC236}">
                <a16:creationId xmlns:a16="http://schemas.microsoft.com/office/drawing/2014/main" id="{A3B39122-CEAD-41C6-A326-618767BEA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4788" y="331788"/>
            <a:ext cx="7777162" cy="720725"/>
          </a:xfrm>
        </p:spPr>
        <p:txBody>
          <a:bodyPr/>
          <a:lstStyle/>
          <a:p>
            <a:pPr eaLnBrk="1" hangingPunct="1"/>
            <a:r>
              <a:rPr lang="es-ES" altLang="es-ES" sz="3200" b="1"/>
              <a:t>CARACTERIZACIÓN DE CONCEPTOS :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934181E-55D5-4A29-9F38-D02D45CB1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47211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ES" altLang="es-ES" sz="3600" b="1" dirty="0"/>
              <a:t>a. Variables de decisión</a:t>
            </a:r>
            <a:r>
              <a:rPr lang="es-ES" altLang="es-ES" sz="3600" dirty="0"/>
              <a:t>.- Son aquellas magnitudes que nos interesan determinar.</a:t>
            </a:r>
          </a:p>
          <a:p>
            <a:pPr algn="just" eaLnBrk="1" hangingPunct="1">
              <a:buFontTx/>
              <a:buNone/>
            </a:pPr>
            <a:r>
              <a:rPr lang="es-ES" altLang="es-ES" sz="3600" dirty="0"/>
              <a:t>	Por ejemplo la Empresa “MADERAS A1” S.R.L. fabrica sillas y mesas:</a:t>
            </a:r>
          </a:p>
          <a:p>
            <a:pPr algn="just" eaLnBrk="1" hangingPunct="1">
              <a:buFontTx/>
              <a:buNone/>
            </a:pPr>
            <a:endParaRPr lang="es-ES" altLang="es-ES" sz="3600" dirty="0"/>
          </a:p>
          <a:p>
            <a:pPr algn="just" eaLnBrk="1" hangingPunct="1">
              <a:buFontTx/>
              <a:buNone/>
            </a:pPr>
            <a:r>
              <a:rPr lang="es-ES" altLang="es-ES" sz="3600" dirty="0"/>
              <a:t>	X1=</a:t>
            </a:r>
            <a:r>
              <a:rPr lang="es-ES" altLang="es-ES" dirty="0"/>
              <a:t>Número de sillas a producir en un día.</a:t>
            </a:r>
          </a:p>
          <a:p>
            <a:pPr algn="just" eaLnBrk="1" hangingPunct="1">
              <a:buFontTx/>
              <a:buNone/>
            </a:pPr>
            <a:r>
              <a:rPr lang="es-ES" altLang="es-ES" sz="3600" dirty="0"/>
              <a:t>	X2=</a:t>
            </a:r>
            <a:r>
              <a:rPr lang="es-ES" altLang="es-ES" dirty="0"/>
              <a:t>Número de mesas a producir en un día.</a:t>
            </a:r>
          </a:p>
        </p:txBody>
      </p:sp>
      <p:sp>
        <p:nvSpPr>
          <p:cNvPr id="7173" name="WordArt 5" descr="Bolsa de papel">
            <a:extLst>
              <a:ext uri="{FF2B5EF4-FFF2-40B4-BE49-F238E27FC236}">
                <a16:creationId xmlns:a16="http://schemas.microsoft.com/office/drawing/2014/main" id="{53697069-C9A6-45CB-8FF4-CC23CA2FEB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7174" name="WordArt 6">
            <a:extLst>
              <a:ext uri="{FF2B5EF4-FFF2-40B4-BE49-F238E27FC236}">
                <a16:creationId xmlns:a16="http://schemas.microsoft.com/office/drawing/2014/main" id="{981A421E-8E4C-489A-975B-EC0190AE623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0" descr="connected_networks">
            <a:extLst>
              <a:ext uri="{FF2B5EF4-FFF2-40B4-BE49-F238E27FC236}">
                <a16:creationId xmlns:a16="http://schemas.microsoft.com/office/drawing/2014/main" id="{0D0397A4-7ADB-4FCA-8DBC-C27F1531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6">
            <a:extLst>
              <a:ext uri="{FF2B5EF4-FFF2-40B4-BE49-F238E27FC236}">
                <a16:creationId xmlns:a16="http://schemas.microsoft.com/office/drawing/2014/main" id="{2306884B-67C0-4323-BBD9-35661FA6F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82804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6" name="AutoShape 7">
            <a:extLst>
              <a:ext uri="{FF2B5EF4-FFF2-40B4-BE49-F238E27FC236}">
                <a16:creationId xmlns:a16="http://schemas.microsoft.com/office/drawing/2014/main" id="{FBC3579A-6020-42CA-A389-47A4CC19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60350"/>
            <a:ext cx="3455988" cy="1296988"/>
          </a:xfrm>
          <a:prstGeom prst="wedgeEllipseCallout">
            <a:avLst>
              <a:gd name="adj1" fmla="val -138287"/>
              <a:gd name="adj2" fmla="val 12564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44037" name="Text Box 9">
            <a:extLst>
              <a:ext uri="{FF2B5EF4-FFF2-40B4-BE49-F238E27FC236}">
                <a16:creationId xmlns:a16="http://schemas.microsoft.com/office/drawing/2014/main" id="{D4A997D4-331A-42A5-AC7B-11345ABE2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4525"/>
            <a:ext cx="3359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600" b="1"/>
              <a:t>Resultado de la función objetiva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600" b="1"/>
              <a:t> y de los valores  X óptimos</a:t>
            </a:r>
          </a:p>
        </p:txBody>
      </p:sp>
      <p:sp>
        <p:nvSpPr>
          <p:cNvPr id="44038" name="WordArt 11" descr="Bolsa de papel">
            <a:extLst>
              <a:ext uri="{FF2B5EF4-FFF2-40B4-BE49-F238E27FC236}">
                <a16:creationId xmlns:a16="http://schemas.microsoft.com/office/drawing/2014/main" id="{6B33C085-11DE-4791-B399-27F523D15D8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4039" name="WordArt 12">
            <a:extLst>
              <a:ext uri="{FF2B5EF4-FFF2-40B4-BE49-F238E27FC236}">
                <a16:creationId xmlns:a16="http://schemas.microsoft.com/office/drawing/2014/main" id="{68593FA0-3153-4462-8D75-0150A50C29B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 descr="connected_networks">
            <a:extLst>
              <a:ext uri="{FF2B5EF4-FFF2-40B4-BE49-F238E27FC236}">
                <a16:creationId xmlns:a16="http://schemas.microsoft.com/office/drawing/2014/main" id="{43D740A1-1D47-4510-9073-823BA5EA0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4">
            <a:extLst>
              <a:ext uri="{FF2B5EF4-FFF2-40B4-BE49-F238E27FC236}">
                <a16:creationId xmlns:a16="http://schemas.microsoft.com/office/drawing/2014/main" id="{1D63CB0A-BB37-4D6D-BE36-35C4C8AF0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7488237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0" name="AutoShape 5">
            <a:extLst>
              <a:ext uri="{FF2B5EF4-FFF2-40B4-BE49-F238E27FC236}">
                <a16:creationId xmlns:a16="http://schemas.microsoft.com/office/drawing/2014/main" id="{752EA64F-A225-4177-BFB8-CA3FD2686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1169988"/>
            <a:ext cx="1582737" cy="1395412"/>
          </a:xfrm>
          <a:prstGeom prst="wedgeEllipseCallout">
            <a:avLst>
              <a:gd name="adj1" fmla="val -255519"/>
              <a:gd name="adj2" fmla="val 8321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Pulsar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Enter</a:t>
            </a:r>
          </a:p>
        </p:txBody>
      </p:sp>
      <p:sp>
        <p:nvSpPr>
          <p:cNvPr id="45061" name="WordArt 7" descr="Bolsa de papel">
            <a:extLst>
              <a:ext uri="{FF2B5EF4-FFF2-40B4-BE49-F238E27FC236}">
                <a16:creationId xmlns:a16="http://schemas.microsoft.com/office/drawing/2014/main" id="{2BC3B088-3B7F-4BD9-9A37-549BB39ED61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5062" name="WordArt 8">
            <a:extLst>
              <a:ext uri="{FF2B5EF4-FFF2-40B4-BE49-F238E27FC236}">
                <a16:creationId xmlns:a16="http://schemas.microsoft.com/office/drawing/2014/main" id="{19968B02-1124-4BC5-AB1B-061070F3591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45063" name="Rectangle 10">
            <a:extLst>
              <a:ext uri="{FF2B5EF4-FFF2-40B4-BE49-F238E27FC236}">
                <a16:creationId xmlns:a16="http://schemas.microsoft.com/office/drawing/2014/main" id="{2BE8BF9A-702E-46EC-B72B-CD923E43B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260350"/>
            <a:ext cx="8229600" cy="635000"/>
          </a:xfrm>
          <a:noFill/>
        </p:spPr>
        <p:txBody>
          <a:bodyPr/>
          <a:lstStyle/>
          <a:p>
            <a:pPr eaLnBrk="1" hangingPunct="1"/>
            <a:r>
              <a:rPr lang="es-ES" altLang="es-ES" sz="4000" b="1"/>
              <a:t>Presentación en tablero tipo simplex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6" descr="connected_networks">
            <a:extLst>
              <a:ext uri="{FF2B5EF4-FFF2-40B4-BE49-F238E27FC236}">
                <a16:creationId xmlns:a16="http://schemas.microsoft.com/office/drawing/2014/main" id="{A8C8E4A3-7891-488A-9EBF-B75E71C2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>
            <a:extLst>
              <a:ext uri="{FF2B5EF4-FFF2-40B4-BE49-F238E27FC236}">
                <a16:creationId xmlns:a16="http://schemas.microsoft.com/office/drawing/2014/main" id="{327EF418-6166-422E-BDAC-8C81024C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13752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4" name="AutoShape 5">
            <a:extLst>
              <a:ext uri="{FF2B5EF4-FFF2-40B4-BE49-F238E27FC236}">
                <a16:creationId xmlns:a16="http://schemas.microsoft.com/office/drawing/2014/main" id="{E4375191-0843-4DF3-BA7E-AEDEBF103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60350"/>
            <a:ext cx="2087562" cy="1395413"/>
          </a:xfrm>
          <a:prstGeom prst="wedgeEllipseCallout">
            <a:avLst>
              <a:gd name="adj1" fmla="val -158671"/>
              <a:gd name="adj2" fmla="val 14875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Resultados en el tablero</a:t>
            </a:r>
          </a:p>
        </p:txBody>
      </p:sp>
      <p:sp>
        <p:nvSpPr>
          <p:cNvPr id="46085" name="WordArt 7" descr="Bolsa de papel">
            <a:extLst>
              <a:ext uri="{FF2B5EF4-FFF2-40B4-BE49-F238E27FC236}">
                <a16:creationId xmlns:a16="http://schemas.microsoft.com/office/drawing/2014/main" id="{1CC640B5-6FC8-4B4E-B759-8E556DA3985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6086" name="WordArt 8">
            <a:extLst>
              <a:ext uri="{FF2B5EF4-FFF2-40B4-BE49-F238E27FC236}">
                <a16:creationId xmlns:a16="http://schemas.microsoft.com/office/drawing/2014/main" id="{A096D0DE-1204-441F-8008-47CC428EF9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26213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connected_networks">
            <a:extLst>
              <a:ext uri="{FF2B5EF4-FFF2-40B4-BE49-F238E27FC236}">
                <a16:creationId xmlns:a16="http://schemas.microsoft.com/office/drawing/2014/main" id="{864332E3-B74E-457D-BCC9-BAD92612F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WordArt 5" descr="Bolsa de papel">
            <a:extLst>
              <a:ext uri="{FF2B5EF4-FFF2-40B4-BE49-F238E27FC236}">
                <a16:creationId xmlns:a16="http://schemas.microsoft.com/office/drawing/2014/main" id="{A112734E-CD29-4868-9031-5C76C9C71BE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0363D1DC-C49B-4116-8801-E877B2E4F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274638"/>
            <a:ext cx="7740650" cy="850900"/>
          </a:xfrm>
        </p:spPr>
        <p:txBody>
          <a:bodyPr/>
          <a:lstStyle/>
          <a:p>
            <a:pPr eaLnBrk="1" hangingPunct="1"/>
            <a:r>
              <a:rPr lang="es-ES" altLang="es-ES" sz="4000"/>
              <a:t>Solución con variables artificiales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38BA81BC-4A33-4061-836D-1C0F64303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92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PE" altLang="es-ES" sz="3600" b="1"/>
              <a:t>a. Forma estándar</a:t>
            </a:r>
            <a:r>
              <a:rPr lang="es-PE" altLang="es-ES" sz="4400"/>
              <a:t>:</a:t>
            </a:r>
          </a:p>
          <a:p>
            <a:pPr eaLnBrk="1" hangingPunct="1">
              <a:buFontTx/>
              <a:buNone/>
            </a:pPr>
            <a:r>
              <a:rPr lang="fr-FR" altLang="es-ES" sz="3600"/>
              <a:t>	</a:t>
            </a:r>
            <a:r>
              <a:rPr lang="fr-FR" altLang="es-ES"/>
              <a:t>Max Z = 5X1 + 4X2 + 0X3 + 0X4 + 0X5</a:t>
            </a:r>
            <a:endParaRPr lang="es-PE" altLang="es-ES"/>
          </a:p>
          <a:p>
            <a:pPr lvl="2" eaLnBrk="1" hangingPunct="1">
              <a:buFontTx/>
              <a:buNone/>
            </a:pPr>
            <a:r>
              <a:rPr lang="es-PE" altLang="es-ES" sz="3200"/>
              <a:t>Sujeto a:	</a:t>
            </a:r>
          </a:p>
          <a:p>
            <a:pPr eaLnBrk="1" hangingPunct="1">
              <a:buFontTx/>
              <a:buNone/>
            </a:pPr>
            <a:r>
              <a:rPr lang="es-PE" altLang="es-ES"/>
              <a:t>	2X1 +  5X2 + X3 +  0X4 +  0X5	= 50</a:t>
            </a:r>
          </a:p>
          <a:p>
            <a:pPr eaLnBrk="1" hangingPunct="1">
              <a:buFontTx/>
              <a:buNone/>
            </a:pPr>
            <a:r>
              <a:rPr lang="es-PE" altLang="es-ES"/>
              <a:t>	4X1 +  0X2 +  0X3 + X4 + 0X5	= 40</a:t>
            </a:r>
          </a:p>
          <a:p>
            <a:pPr eaLnBrk="1" hangingPunct="1">
              <a:buFontTx/>
              <a:buNone/>
            </a:pPr>
            <a:r>
              <a:rPr lang="es-PE" altLang="es-ES"/>
              <a:t>	2X1 +  X2 +  0X3 + 0X4 +  X5 	= 30</a:t>
            </a:r>
          </a:p>
          <a:p>
            <a:pPr eaLnBrk="1" hangingPunct="1">
              <a:buFontTx/>
              <a:buNone/>
            </a:pPr>
            <a:r>
              <a:rPr lang="es-PE" altLang="es-ES"/>
              <a:t>	X1, X2, X3, X4, X5 &gt;= 0</a:t>
            </a:r>
            <a:endParaRPr lang="es-ES" altLang="es-ES"/>
          </a:p>
          <a:p>
            <a:pPr eaLnBrk="1" hangingPunct="1">
              <a:buFontTx/>
              <a:buNone/>
            </a:pPr>
            <a:endParaRPr lang="es-ES" altLang="es-E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connected_networks">
            <a:extLst>
              <a:ext uri="{FF2B5EF4-FFF2-40B4-BE49-F238E27FC236}">
                <a16:creationId xmlns:a16="http://schemas.microsoft.com/office/drawing/2014/main" id="{6DB82AFF-CFC8-47BA-81DE-AA5BB217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5">
            <a:extLst>
              <a:ext uri="{FF2B5EF4-FFF2-40B4-BE49-F238E27FC236}">
                <a16:creationId xmlns:a16="http://schemas.microsoft.com/office/drawing/2014/main" id="{93088987-8BB5-4BA7-A7F6-9C1CF7465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08050"/>
            <a:ext cx="8229600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ES"/>
              <a:t>	</a:t>
            </a: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4C046CCA-EE10-4F46-8D55-6DB9F640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25795857-808D-42FA-8B6D-F2D5537FE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3375"/>
            <a:ext cx="332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ES" sz="1800" b="1"/>
              <a:t>	c. Calcular la matriz</a:t>
            </a:r>
            <a:r>
              <a:rPr lang="es-ES" altLang="es-ES" sz="1800" b="1"/>
              <a:t>:</a:t>
            </a:r>
          </a:p>
        </p:txBody>
      </p:sp>
      <p:graphicFrame>
        <p:nvGraphicFramePr>
          <p:cNvPr id="48134" name="Object 8">
            <a:extLst>
              <a:ext uri="{FF2B5EF4-FFF2-40B4-BE49-F238E27FC236}">
                <a16:creationId xmlns:a16="http://schemas.microsoft.com/office/drawing/2014/main" id="{CFEFD7C2-513F-406F-BC15-8CB480DF6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692150"/>
          <a:ext cx="381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7" name="Ecuación" r:id="rId4" imgW="139579" imgH="164957" progId="Equation.3">
                  <p:embed/>
                </p:oleObj>
              </mc:Choice>
              <mc:Fallback>
                <p:oleObj name="Ecuación" r:id="rId4" imgW="139579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92150"/>
                        <a:ext cx="381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9">
            <a:extLst>
              <a:ext uri="{FF2B5EF4-FFF2-40B4-BE49-F238E27FC236}">
                <a16:creationId xmlns:a16="http://schemas.microsoft.com/office/drawing/2014/main" id="{0E28159F-7F73-473A-BCCA-C85299ACE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681038"/>
          <a:ext cx="3603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8" name="Ecuación" r:id="rId6" imgW="228600" imgH="190500" progId="Equation.3">
                  <p:embed/>
                </p:oleObj>
              </mc:Choice>
              <mc:Fallback>
                <p:oleObj name="Ecuación" r:id="rId6" imgW="2286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81038"/>
                        <a:ext cx="36036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">
            <a:extLst>
              <a:ext uri="{FF2B5EF4-FFF2-40B4-BE49-F238E27FC236}">
                <a16:creationId xmlns:a16="http://schemas.microsoft.com/office/drawing/2014/main" id="{D169A0CA-3F32-4457-9A99-FF9B95209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700088"/>
          <a:ext cx="10080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9" name="Ecuación" r:id="rId8" imgW="571252" imgH="203112" progId="Equation.3">
                  <p:embed/>
                </p:oleObj>
              </mc:Choice>
              <mc:Fallback>
                <p:oleObj name="Ecuación" r:id="rId8" imgW="571252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700088"/>
                        <a:ext cx="10080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1">
            <a:extLst>
              <a:ext uri="{FF2B5EF4-FFF2-40B4-BE49-F238E27FC236}">
                <a16:creationId xmlns:a16="http://schemas.microsoft.com/office/drawing/2014/main" id="{0135929A-902B-4009-B694-9CABB074C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692150"/>
          <a:ext cx="4778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0" name="Ecuación" r:id="rId10" imgW="241195" imgH="190417" progId="Equation.3">
                  <p:embed/>
                </p:oleObj>
              </mc:Choice>
              <mc:Fallback>
                <p:oleObj name="Ecuación" r:id="rId10" imgW="241195" imgH="190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692150"/>
                        <a:ext cx="47783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2">
            <a:extLst>
              <a:ext uri="{FF2B5EF4-FFF2-40B4-BE49-F238E27FC236}">
                <a16:creationId xmlns:a16="http://schemas.microsoft.com/office/drawing/2014/main" id="{769514AD-715B-48A5-9933-1B89C1308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619125"/>
          <a:ext cx="4270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1" name="Ecuación" r:id="rId12" imgW="164885" imgH="215619" progId="Equation.3">
                  <p:embed/>
                </p:oleObj>
              </mc:Choice>
              <mc:Fallback>
                <p:oleObj name="Ecuación" r:id="rId12" imgW="164885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19125"/>
                        <a:ext cx="4270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13">
            <a:extLst>
              <a:ext uri="{FF2B5EF4-FFF2-40B4-BE49-F238E27FC236}">
                <a16:creationId xmlns:a16="http://schemas.microsoft.com/office/drawing/2014/main" id="{BD216F6A-DADD-4D06-A829-2E1048A86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747713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ES" sz="140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endParaRPr lang="es-PE" altLang="es-ES" sz="1800"/>
          </a:p>
        </p:txBody>
      </p:sp>
      <p:sp>
        <p:nvSpPr>
          <p:cNvPr id="48140" name="Rectangle 14">
            <a:extLst>
              <a:ext uri="{FF2B5EF4-FFF2-40B4-BE49-F238E27FC236}">
                <a16:creationId xmlns:a16="http://schemas.microsoft.com/office/drawing/2014/main" id="{A42D253D-3605-4742-8178-FA1E5DC1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747713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ES" sz="140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endParaRPr lang="es-PE" altLang="es-ES" sz="1800"/>
          </a:p>
        </p:txBody>
      </p:sp>
      <p:sp>
        <p:nvSpPr>
          <p:cNvPr id="48141" name="Rectangle 15">
            <a:extLst>
              <a:ext uri="{FF2B5EF4-FFF2-40B4-BE49-F238E27FC236}">
                <a16:creationId xmlns:a16="http://schemas.microsoft.com/office/drawing/2014/main" id="{9089BCE9-BA94-4658-85D0-0FD44BB21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765175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ES" sz="140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endParaRPr lang="es-PE" altLang="es-ES" sz="1800"/>
          </a:p>
        </p:txBody>
      </p:sp>
      <p:sp>
        <p:nvSpPr>
          <p:cNvPr id="48142" name="Rectangle 16">
            <a:extLst>
              <a:ext uri="{FF2B5EF4-FFF2-40B4-BE49-F238E27FC236}">
                <a16:creationId xmlns:a16="http://schemas.microsoft.com/office/drawing/2014/main" id="{49066BF4-CAE9-48F6-96C5-409783BBC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04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-914400" algn="l"/>
                <a:tab pos="228600" algn="l"/>
                <a:tab pos="269875" algn="l"/>
                <a:tab pos="6302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-914400" algn="l"/>
                <a:tab pos="228600" algn="l"/>
                <a:tab pos="269875" algn="l"/>
                <a:tab pos="6302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-914400" algn="l"/>
                <a:tab pos="228600" algn="l"/>
                <a:tab pos="269875" algn="l"/>
                <a:tab pos="6302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-914400" algn="l"/>
                <a:tab pos="228600" algn="l"/>
                <a:tab pos="269875" algn="l"/>
                <a:tab pos="630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48143" name="Rectangle 17">
            <a:extLst>
              <a:ext uri="{FF2B5EF4-FFF2-40B4-BE49-F238E27FC236}">
                <a16:creationId xmlns:a16="http://schemas.microsoft.com/office/drawing/2014/main" id="{9D4E6510-7305-444A-8ED4-EA62D335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765175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ES" sz="140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endParaRPr lang="es-PE" altLang="es-ES" sz="1800"/>
          </a:p>
        </p:txBody>
      </p:sp>
      <p:sp>
        <p:nvSpPr>
          <p:cNvPr id="48144" name="Rectangle 18">
            <a:extLst>
              <a:ext uri="{FF2B5EF4-FFF2-40B4-BE49-F238E27FC236}">
                <a16:creationId xmlns:a16="http://schemas.microsoft.com/office/drawing/2014/main" id="{DB45CD4B-487E-4853-8D8B-46652619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48145" name="Object 19">
            <a:extLst>
              <a:ext uri="{FF2B5EF4-FFF2-40B4-BE49-F238E27FC236}">
                <a16:creationId xmlns:a16="http://schemas.microsoft.com/office/drawing/2014/main" id="{63620531-5835-4F84-B58F-265E357E4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1613" y="1787525"/>
          <a:ext cx="30480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2" name="Ecuación" r:id="rId14" imgW="2451100" imgH="711200" progId="Equation.3">
                  <p:embed/>
                </p:oleObj>
              </mc:Choice>
              <mc:Fallback>
                <p:oleObj name="Ecuación" r:id="rId14" imgW="2451100" imgH="71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787525"/>
                        <a:ext cx="30480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Rectangle 20">
            <a:extLst>
              <a:ext uri="{FF2B5EF4-FFF2-40B4-BE49-F238E27FC236}">
                <a16:creationId xmlns:a16="http://schemas.microsoft.com/office/drawing/2014/main" id="{02D26D74-8A3E-408F-B085-CE2FAE3D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48147" name="Object 21">
            <a:extLst>
              <a:ext uri="{FF2B5EF4-FFF2-40B4-BE49-F238E27FC236}">
                <a16:creationId xmlns:a16="http://schemas.microsoft.com/office/drawing/2014/main" id="{F1DA4608-E8C4-46B0-81A0-2DB20E843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700213"/>
          <a:ext cx="40259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3" name="Ecuación" r:id="rId16" imgW="2768600" imgH="711200" progId="Equation.3">
                  <p:embed/>
                </p:oleObj>
              </mc:Choice>
              <mc:Fallback>
                <p:oleObj name="Ecuación" r:id="rId16" imgW="2768600" imgH="71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700213"/>
                        <a:ext cx="40259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Rectangle 22">
            <a:extLst>
              <a:ext uri="{FF2B5EF4-FFF2-40B4-BE49-F238E27FC236}">
                <a16:creationId xmlns:a16="http://schemas.microsoft.com/office/drawing/2014/main" id="{6C4EDC3A-5056-4EBD-B772-62E659B2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48149" name="Object 23">
            <a:extLst>
              <a:ext uri="{FF2B5EF4-FFF2-40B4-BE49-F238E27FC236}">
                <a16:creationId xmlns:a16="http://schemas.microsoft.com/office/drawing/2014/main" id="{9D7F2320-A8C9-4582-9FDE-C8D70C951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2997200"/>
          <a:ext cx="3724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4" name="Ecuación" r:id="rId18" imgW="2082800" imgH="228600" progId="Equation.3">
                  <p:embed/>
                </p:oleObj>
              </mc:Choice>
              <mc:Fallback>
                <p:oleObj name="Ecuación" r:id="rId18" imgW="20828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97200"/>
                        <a:ext cx="3724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0" name="Rectangle 24">
            <a:extLst>
              <a:ext uri="{FF2B5EF4-FFF2-40B4-BE49-F238E27FC236}">
                <a16:creationId xmlns:a16="http://schemas.microsoft.com/office/drawing/2014/main" id="{D1D4408F-E05C-48CB-97F7-5E919584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48151" name="Object 25">
            <a:extLst>
              <a:ext uri="{FF2B5EF4-FFF2-40B4-BE49-F238E27FC236}">
                <a16:creationId xmlns:a16="http://schemas.microsoft.com/office/drawing/2014/main" id="{A6FF0F63-1C06-4786-AAED-4DC8C1A5B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716338"/>
          <a:ext cx="38877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5" name="Ecuación" r:id="rId20" imgW="2755900" imgH="711200" progId="Equation.3">
                  <p:embed/>
                </p:oleObj>
              </mc:Choice>
              <mc:Fallback>
                <p:oleObj name="Ecuación" r:id="rId20" imgW="2755900" imgH="71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388778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Rectangle 26">
            <a:extLst>
              <a:ext uri="{FF2B5EF4-FFF2-40B4-BE49-F238E27FC236}">
                <a16:creationId xmlns:a16="http://schemas.microsoft.com/office/drawing/2014/main" id="{3ADF1AAC-E02F-464E-B305-64436011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48153" name="Object 27">
            <a:extLst>
              <a:ext uri="{FF2B5EF4-FFF2-40B4-BE49-F238E27FC236}">
                <a16:creationId xmlns:a16="http://schemas.microsoft.com/office/drawing/2014/main" id="{7B21D5B5-227D-49FB-BD23-F524881EE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0" y="5157788"/>
          <a:ext cx="39052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6" name="Ecuación" r:id="rId22" imgW="1968500" imgH="711200" progId="Equation.3">
                  <p:embed/>
                </p:oleObj>
              </mc:Choice>
              <mc:Fallback>
                <p:oleObj name="Ecuación" r:id="rId22" imgW="1968500" imgH="71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5157788"/>
                        <a:ext cx="39052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WordArt 28" descr="Bolsa de papel">
            <a:extLst>
              <a:ext uri="{FF2B5EF4-FFF2-40B4-BE49-F238E27FC236}">
                <a16:creationId xmlns:a16="http://schemas.microsoft.com/office/drawing/2014/main" id="{C2E44CBD-7CEF-49DB-9730-E90F2470E5F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8155" name="WordArt 29">
            <a:extLst>
              <a:ext uri="{FF2B5EF4-FFF2-40B4-BE49-F238E27FC236}">
                <a16:creationId xmlns:a16="http://schemas.microsoft.com/office/drawing/2014/main" id="{485BF2DD-D5D3-4CBB-98AD-6E4A8C721E2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48156" name="Rectangle 30">
            <a:extLst>
              <a:ext uri="{FF2B5EF4-FFF2-40B4-BE49-F238E27FC236}">
                <a16:creationId xmlns:a16="http://schemas.microsoft.com/office/drawing/2014/main" id="{75115C5F-5D17-4A05-B657-F375BC94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0"/>
            <a:ext cx="287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800"/>
              <a:t>Asumimos: X3= X4= X5=0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7" descr="connected_networks">
            <a:extLst>
              <a:ext uri="{FF2B5EF4-FFF2-40B4-BE49-F238E27FC236}">
                <a16:creationId xmlns:a16="http://schemas.microsoft.com/office/drawing/2014/main" id="{75809863-70E8-4923-93A9-FAF220BF0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>
            <a:extLst>
              <a:ext uri="{FF2B5EF4-FFF2-40B4-BE49-F238E27FC236}">
                <a16:creationId xmlns:a16="http://schemas.microsoft.com/office/drawing/2014/main" id="{09DEF420-6627-47EB-9D76-7EBB9D713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8024813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6" name="AutoShape 5">
            <a:extLst>
              <a:ext uri="{FF2B5EF4-FFF2-40B4-BE49-F238E27FC236}">
                <a16:creationId xmlns:a16="http://schemas.microsoft.com/office/drawing/2014/main" id="{4D1763A2-05C8-4B15-9579-AE792718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0"/>
            <a:ext cx="2159000" cy="1341438"/>
          </a:xfrm>
          <a:prstGeom prst="wedgeEllipseCallout">
            <a:avLst>
              <a:gd name="adj1" fmla="val -173236"/>
              <a:gd name="adj2" fmla="val 201005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 b="1"/>
          </a:p>
        </p:txBody>
      </p:sp>
      <p:sp>
        <p:nvSpPr>
          <p:cNvPr id="49157" name="Text Box 6">
            <a:extLst>
              <a:ext uri="{FF2B5EF4-FFF2-40B4-BE49-F238E27FC236}">
                <a16:creationId xmlns:a16="http://schemas.microsoft.com/office/drawing/2014/main" id="{56C71D7F-A602-4726-B681-E4BC5802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80988"/>
            <a:ext cx="1949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Ingresar  de la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siguiente forma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la función</a:t>
            </a:r>
          </a:p>
        </p:txBody>
      </p:sp>
      <p:sp>
        <p:nvSpPr>
          <p:cNvPr id="49158" name="WordArt 8" descr="Bolsa de papel">
            <a:extLst>
              <a:ext uri="{FF2B5EF4-FFF2-40B4-BE49-F238E27FC236}">
                <a16:creationId xmlns:a16="http://schemas.microsoft.com/office/drawing/2014/main" id="{295877B5-D091-4CBD-8650-807C5FADF4B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49159" name="WordArt 9">
            <a:extLst>
              <a:ext uri="{FF2B5EF4-FFF2-40B4-BE49-F238E27FC236}">
                <a16:creationId xmlns:a16="http://schemas.microsoft.com/office/drawing/2014/main" id="{1C1B83E6-4B90-49D0-9A40-D82379DA564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>
            <a:extLst>
              <a:ext uri="{FF2B5EF4-FFF2-40B4-BE49-F238E27FC236}">
                <a16:creationId xmlns:a16="http://schemas.microsoft.com/office/drawing/2014/main" id="{5F2BC239-7010-41D5-9AE5-91FFF915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7991475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9" name="AutoShape 6">
            <a:extLst>
              <a:ext uri="{FF2B5EF4-FFF2-40B4-BE49-F238E27FC236}">
                <a16:creationId xmlns:a16="http://schemas.microsoft.com/office/drawing/2014/main" id="{8585E284-D17A-4FA9-9DD8-5FEB4097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0"/>
            <a:ext cx="2159000" cy="1341438"/>
          </a:xfrm>
          <a:prstGeom prst="wedgeEllipseCallout">
            <a:avLst>
              <a:gd name="adj1" fmla="val -159778"/>
              <a:gd name="adj2" fmla="val 9721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 b="1"/>
          </a:p>
        </p:txBody>
      </p:sp>
      <p:sp>
        <p:nvSpPr>
          <p:cNvPr id="50180" name="Text Box 7">
            <a:extLst>
              <a:ext uri="{FF2B5EF4-FFF2-40B4-BE49-F238E27FC236}">
                <a16:creationId xmlns:a16="http://schemas.microsoft.com/office/drawing/2014/main" id="{458A7AAF-3E09-43A5-8C6B-8A732C41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4699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Aceptar</a:t>
            </a:r>
          </a:p>
        </p:txBody>
      </p:sp>
      <p:pic>
        <p:nvPicPr>
          <p:cNvPr id="50181" name="Picture 9" descr="connected_networks">
            <a:extLst>
              <a:ext uri="{FF2B5EF4-FFF2-40B4-BE49-F238E27FC236}">
                <a16:creationId xmlns:a16="http://schemas.microsoft.com/office/drawing/2014/main" id="{20D3634E-C468-4E8D-8371-2ADC3CBD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WordArt 10" descr="Bolsa de papel">
            <a:extLst>
              <a:ext uri="{FF2B5EF4-FFF2-40B4-BE49-F238E27FC236}">
                <a16:creationId xmlns:a16="http://schemas.microsoft.com/office/drawing/2014/main" id="{2A7AD831-07BA-49B9-BAC6-89C11CF346C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onnected_networks">
            <a:extLst>
              <a:ext uri="{FF2B5EF4-FFF2-40B4-BE49-F238E27FC236}">
                <a16:creationId xmlns:a16="http://schemas.microsoft.com/office/drawing/2014/main" id="{321F62A0-37C4-4894-9011-A8A8EAB2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>
            <a:extLst>
              <a:ext uri="{FF2B5EF4-FFF2-40B4-BE49-F238E27FC236}">
                <a16:creationId xmlns:a16="http://schemas.microsoft.com/office/drawing/2014/main" id="{B4A6E8BC-84AF-48EB-8A76-74C0F92E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75596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4" name="AutoShape 4">
            <a:extLst>
              <a:ext uri="{FF2B5EF4-FFF2-40B4-BE49-F238E27FC236}">
                <a16:creationId xmlns:a16="http://schemas.microsoft.com/office/drawing/2014/main" id="{0EDB8141-74E4-4D1E-A9A5-7DB467CE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88913"/>
            <a:ext cx="1223962" cy="1584325"/>
          </a:xfrm>
          <a:prstGeom prst="wedgeEllipseCallout">
            <a:avLst>
              <a:gd name="adj1" fmla="val -231713"/>
              <a:gd name="adj2" fmla="val 22865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E2FD5EF1-5103-4B49-A3EF-6A95BCCD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765175"/>
            <a:ext cx="88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Pulsar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Enter</a:t>
            </a:r>
          </a:p>
        </p:txBody>
      </p:sp>
      <p:sp>
        <p:nvSpPr>
          <p:cNvPr id="51206" name="WordArt 6" descr="Bolsa de papel">
            <a:extLst>
              <a:ext uri="{FF2B5EF4-FFF2-40B4-BE49-F238E27FC236}">
                <a16:creationId xmlns:a16="http://schemas.microsoft.com/office/drawing/2014/main" id="{B1A13DE3-0CDD-45C5-BB6E-06305F26582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51207" name="WordArt 7">
            <a:extLst>
              <a:ext uri="{FF2B5EF4-FFF2-40B4-BE49-F238E27FC236}">
                <a16:creationId xmlns:a16="http://schemas.microsoft.com/office/drawing/2014/main" id="{1D3A7B4E-9753-4C0B-8DD0-1A26121EDE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onnected_networks">
            <a:extLst>
              <a:ext uri="{FF2B5EF4-FFF2-40B4-BE49-F238E27FC236}">
                <a16:creationId xmlns:a16="http://schemas.microsoft.com/office/drawing/2014/main" id="{B1BA611A-EE9F-46C6-9D1D-4ABBFC83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>
            <a:extLst>
              <a:ext uri="{FF2B5EF4-FFF2-40B4-BE49-F238E27FC236}">
                <a16:creationId xmlns:a16="http://schemas.microsoft.com/office/drawing/2014/main" id="{38556BAC-16AA-48B8-BDA2-24BD1753C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74136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8" name="AutoShape 4">
            <a:extLst>
              <a:ext uri="{FF2B5EF4-FFF2-40B4-BE49-F238E27FC236}">
                <a16:creationId xmlns:a16="http://schemas.microsoft.com/office/drawing/2014/main" id="{AAA10B3B-6583-4B25-8598-D14DD397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88913"/>
            <a:ext cx="1223963" cy="1584325"/>
          </a:xfrm>
          <a:prstGeom prst="wedgeEllipseCallout">
            <a:avLst>
              <a:gd name="adj1" fmla="val -186704"/>
              <a:gd name="adj2" fmla="val 27815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E490B805-AB26-4EEF-9521-46A44511C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765175"/>
            <a:ext cx="88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Pulsar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Enter</a:t>
            </a:r>
          </a:p>
        </p:txBody>
      </p:sp>
      <p:sp>
        <p:nvSpPr>
          <p:cNvPr id="52230" name="WordArt 6" descr="Bolsa de papel">
            <a:extLst>
              <a:ext uri="{FF2B5EF4-FFF2-40B4-BE49-F238E27FC236}">
                <a16:creationId xmlns:a16="http://schemas.microsoft.com/office/drawing/2014/main" id="{EEAF5182-C080-4EF1-9D24-87E179B7E83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52231" name="WordArt 7">
            <a:extLst>
              <a:ext uri="{FF2B5EF4-FFF2-40B4-BE49-F238E27FC236}">
                <a16:creationId xmlns:a16="http://schemas.microsoft.com/office/drawing/2014/main" id="{35CB3B9B-F5C6-47BC-8A19-B880BADA11B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7" descr="connected_networks">
            <a:extLst>
              <a:ext uri="{FF2B5EF4-FFF2-40B4-BE49-F238E27FC236}">
                <a16:creationId xmlns:a16="http://schemas.microsoft.com/office/drawing/2014/main" id="{5443DCCE-078E-49C6-B512-47CFF4D5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3338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4">
            <a:extLst>
              <a:ext uri="{FF2B5EF4-FFF2-40B4-BE49-F238E27FC236}">
                <a16:creationId xmlns:a16="http://schemas.microsoft.com/office/drawing/2014/main" id="{7FE55910-C222-4C19-B436-30937870B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77988"/>
            <a:ext cx="8137525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2" name="AutoShape 5">
            <a:extLst>
              <a:ext uri="{FF2B5EF4-FFF2-40B4-BE49-F238E27FC236}">
                <a16:creationId xmlns:a16="http://schemas.microsoft.com/office/drawing/2014/main" id="{FBA95A5F-9C31-47E8-BDEA-14F3DD50E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169863"/>
            <a:ext cx="2232025" cy="1296987"/>
          </a:xfrm>
          <a:prstGeom prst="wedgeEllipseCallout">
            <a:avLst>
              <a:gd name="adj1" fmla="val -151634"/>
              <a:gd name="adj2" fmla="val 163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 b="1"/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CEC89DD8-AE08-46FB-9A45-3259376E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76250"/>
            <a:ext cx="20050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Resultados del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 tablero simplex</a:t>
            </a:r>
          </a:p>
        </p:txBody>
      </p:sp>
      <p:sp>
        <p:nvSpPr>
          <p:cNvPr id="53254" name="WordArt 8" descr="Bolsa de papel">
            <a:extLst>
              <a:ext uri="{FF2B5EF4-FFF2-40B4-BE49-F238E27FC236}">
                <a16:creationId xmlns:a16="http://schemas.microsoft.com/office/drawing/2014/main" id="{34C8A350-2563-43A7-B8FD-CA7D7223BA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53255" name="WordArt 9">
            <a:extLst>
              <a:ext uri="{FF2B5EF4-FFF2-40B4-BE49-F238E27FC236}">
                <a16:creationId xmlns:a16="http://schemas.microsoft.com/office/drawing/2014/main" id="{53D4A830-2A51-444C-B125-2C6083BC7B2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597650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  <p:sp>
        <p:nvSpPr>
          <p:cNvPr id="53256" name="AutoShape 5">
            <a:extLst>
              <a:ext uri="{FF2B5EF4-FFF2-40B4-BE49-F238E27FC236}">
                <a16:creationId xmlns:a16="http://schemas.microsoft.com/office/drawing/2014/main" id="{83689E2C-7B3D-48E5-B9FF-4AF9DB4C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2265363"/>
            <a:ext cx="1373188" cy="611187"/>
          </a:xfrm>
          <a:prstGeom prst="wedgeEllipseCallout">
            <a:avLst>
              <a:gd name="adj1" fmla="val -313176"/>
              <a:gd name="adj2" fmla="val 175486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 b="1"/>
          </a:p>
        </p:txBody>
      </p:sp>
      <p:sp>
        <p:nvSpPr>
          <p:cNvPr id="53257" name="Text Box 6">
            <a:extLst>
              <a:ext uri="{FF2B5EF4-FFF2-40B4-BE49-F238E27FC236}">
                <a16:creationId xmlns:a16="http://schemas.microsoft.com/office/drawing/2014/main" id="{79C8737A-D175-4526-A310-AAD9165B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2386013"/>
            <a:ext cx="11858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Holguras</a:t>
            </a:r>
          </a:p>
        </p:txBody>
      </p:sp>
      <p:sp>
        <p:nvSpPr>
          <p:cNvPr id="53258" name="AutoShape 5">
            <a:extLst>
              <a:ext uri="{FF2B5EF4-FFF2-40B4-BE49-F238E27FC236}">
                <a16:creationId xmlns:a16="http://schemas.microsoft.com/office/drawing/2014/main" id="{F667EE9F-4E35-4394-8EF0-A551C076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2876550"/>
            <a:ext cx="1374775" cy="609600"/>
          </a:xfrm>
          <a:prstGeom prst="wedgeEllipseCallout">
            <a:avLst>
              <a:gd name="adj1" fmla="val -366074"/>
              <a:gd name="adj2" fmla="val 8717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 b="1"/>
          </a:p>
        </p:txBody>
      </p:sp>
      <p:sp>
        <p:nvSpPr>
          <p:cNvPr id="53259" name="Text Box 6">
            <a:extLst>
              <a:ext uri="{FF2B5EF4-FFF2-40B4-BE49-F238E27FC236}">
                <a16:creationId xmlns:a16="http://schemas.microsoft.com/office/drawing/2014/main" id="{8DAE9878-64C5-4D8F-AB11-AE16C4813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3000375"/>
            <a:ext cx="896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H3=X3</a:t>
            </a:r>
          </a:p>
        </p:txBody>
      </p:sp>
      <p:sp>
        <p:nvSpPr>
          <p:cNvPr id="53260" name="AutoShape 5">
            <a:extLst>
              <a:ext uri="{FF2B5EF4-FFF2-40B4-BE49-F238E27FC236}">
                <a16:creationId xmlns:a16="http://schemas.microsoft.com/office/drawing/2014/main" id="{EF16DB48-C929-4CA2-B64C-284E757B4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3586163"/>
            <a:ext cx="1374775" cy="609600"/>
          </a:xfrm>
          <a:prstGeom prst="wedgeEllipseCallout">
            <a:avLst>
              <a:gd name="adj1" fmla="val -375458"/>
              <a:gd name="adj2" fmla="val -1458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 b="1"/>
          </a:p>
        </p:txBody>
      </p:sp>
      <p:sp>
        <p:nvSpPr>
          <p:cNvPr id="53261" name="Text Box 6">
            <a:extLst>
              <a:ext uri="{FF2B5EF4-FFF2-40B4-BE49-F238E27FC236}">
                <a16:creationId xmlns:a16="http://schemas.microsoft.com/office/drawing/2014/main" id="{2E19E8B5-D076-4703-914A-D7A83AD20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3725863"/>
            <a:ext cx="8953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H4=X4</a:t>
            </a:r>
          </a:p>
        </p:txBody>
      </p:sp>
      <p:sp>
        <p:nvSpPr>
          <p:cNvPr id="53262" name="AutoShape 5">
            <a:extLst>
              <a:ext uri="{FF2B5EF4-FFF2-40B4-BE49-F238E27FC236}">
                <a16:creationId xmlns:a16="http://schemas.microsoft.com/office/drawing/2014/main" id="{A7595128-2895-4DC8-AA55-E1622838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788" y="4297363"/>
            <a:ext cx="1374775" cy="609600"/>
          </a:xfrm>
          <a:prstGeom prst="wedgeEllipseCallout">
            <a:avLst>
              <a:gd name="adj1" fmla="val -377167"/>
              <a:gd name="adj2" fmla="val -1182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 b="1"/>
          </a:p>
        </p:txBody>
      </p:sp>
      <p:sp>
        <p:nvSpPr>
          <p:cNvPr id="53263" name="Text Box 6">
            <a:extLst>
              <a:ext uri="{FF2B5EF4-FFF2-40B4-BE49-F238E27FC236}">
                <a16:creationId xmlns:a16="http://schemas.microsoft.com/office/drawing/2014/main" id="{9B8BACC3-114E-4B96-9B33-59988CF64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4437063"/>
            <a:ext cx="8969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H5=X5</a:t>
            </a:r>
          </a:p>
        </p:txBody>
      </p:sp>
      <p:sp>
        <p:nvSpPr>
          <p:cNvPr id="53264" name="Text Box 6">
            <a:extLst>
              <a:ext uri="{FF2B5EF4-FFF2-40B4-BE49-F238E27FC236}">
                <a16:creationId xmlns:a16="http://schemas.microsoft.com/office/drawing/2014/main" id="{CFFF2C77-DD42-428E-BB6E-60915AFC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5680075"/>
            <a:ext cx="77089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1800" b="1"/>
              <a:t>Nota: </a:t>
            </a:r>
            <a:r>
              <a:rPr lang="es-ES" altLang="es-ES" sz="1600" b="1"/>
              <a:t>Si H3, H4, H5 son cero, se dicen restricciones activas caso contrario restricciones no activas.</a:t>
            </a:r>
            <a:endParaRPr lang="es-ES" altLang="es-ES"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connected_networks">
            <a:extLst>
              <a:ext uri="{FF2B5EF4-FFF2-40B4-BE49-F238E27FC236}">
                <a16:creationId xmlns:a16="http://schemas.microsoft.com/office/drawing/2014/main" id="{3C8A679C-4B94-45E3-B82A-483EAAD7D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>
            <a:extLst>
              <a:ext uri="{FF2B5EF4-FFF2-40B4-BE49-F238E27FC236}">
                <a16:creationId xmlns:a16="http://schemas.microsoft.com/office/drawing/2014/main" id="{F573DD07-AFE8-48EB-B4B0-724425F5C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115888"/>
            <a:ext cx="7885112" cy="865187"/>
          </a:xfrm>
        </p:spPr>
        <p:txBody>
          <a:bodyPr/>
          <a:lstStyle/>
          <a:p>
            <a:pPr eaLnBrk="1" hangingPunct="1"/>
            <a:r>
              <a:rPr lang="es-ES" altLang="es-ES" sz="3200" b="1"/>
              <a:t>CARACTERIZACIÓN DE CONCEPTOS :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C192236-6C04-4C27-A7C8-8981EA50D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ES" altLang="es-ES" b="1" dirty="0"/>
              <a:t>b. Restricciones</a:t>
            </a:r>
            <a:r>
              <a:rPr lang="es-ES" altLang="es-ES" dirty="0"/>
              <a:t>.- Son las limitaciones que se encuentran en un  determinado problema y momento. Ejm. Materias Primas, plantas, maquinarias, equipos y otros (unidades físicas).</a:t>
            </a:r>
          </a:p>
          <a:p>
            <a:pPr algn="just" eaLnBrk="1" hangingPunct="1">
              <a:buFontTx/>
              <a:buNone/>
            </a:pPr>
            <a:r>
              <a:rPr lang="es-ES" altLang="es-ES" dirty="0"/>
              <a:t>	Estas restricciones se van a expresar a través de las desigualdades flexibles como: &gt;= , &lt;= y =.</a:t>
            </a:r>
          </a:p>
        </p:txBody>
      </p:sp>
      <p:sp>
        <p:nvSpPr>
          <p:cNvPr id="8197" name="WordArt 6" descr="Bolsa de papel">
            <a:extLst>
              <a:ext uri="{FF2B5EF4-FFF2-40B4-BE49-F238E27FC236}">
                <a16:creationId xmlns:a16="http://schemas.microsoft.com/office/drawing/2014/main" id="{839F5C6D-1CBB-4678-8249-99D006B5889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8198" name="WordArt 7">
            <a:extLst>
              <a:ext uri="{FF2B5EF4-FFF2-40B4-BE49-F238E27FC236}">
                <a16:creationId xmlns:a16="http://schemas.microsoft.com/office/drawing/2014/main" id="{A24E9205-1F10-46B9-9D34-9A6B3FBA427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50D995CB-2605-4F98-8D77-8485D7256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2636838"/>
            <a:ext cx="7273925" cy="1684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/>
              <a:t>	</a:t>
            </a:r>
            <a:r>
              <a:rPr lang="es-ES" altLang="es-ES" sz="9600"/>
              <a:t>GRACIAS</a:t>
            </a:r>
          </a:p>
        </p:txBody>
      </p:sp>
      <p:pic>
        <p:nvPicPr>
          <p:cNvPr id="54275" name="Picture 4" descr="connected_networks">
            <a:extLst>
              <a:ext uri="{FF2B5EF4-FFF2-40B4-BE49-F238E27FC236}">
                <a16:creationId xmlns:a16="http://schemas.microsoft.com/office/drawing/2014/main" id="{7DC67E9D-5A6E-4B7C-B0E2-86F602D1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3338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WordArt 5" descr="Bolsa de papel">
            <a:extLst>
              <a:ext uri="{FF2B5EF4-FFF2-40B4-BE49-F238E27FC236}">
                <a16:creationId xmlns:a16="http://schemas.microsoft.com/office/drawing/2014/main" id="{72A72F59-2114-449A-85CE-F152B8E4522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54277" name="Rectangle 6">
            <a:extLst>
              <a:ext uri="{FF2B5EF4-FFF2-40B4-BE49-F238E27FC236}">
                <a16:creationId xmlns:a16="http://schemas.microsoft.com/office/drawing/2014/main" id="{61C2A8F2-59D9-4F5C-8593-CF0FA9E6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6383338"/>
            <a:ext cx="32400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ES" sz="1400">
                <a:solidFill>
                  <a:srgbClr val="009900"/>
                </a:solidFill>
              </a:rPr>
              <a:t>Por: William Yupanqui Pillihuamán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connected_networks">
            <a:extLst>
              <a:ext uri="{FF2B5EF4-FFF2-40B4-BE49-F238E27FC236}">
                <a16:creationId xmlns:a16="http://schemas.microsoft.com/office/drawing/2014/main" id="{C0EC9316-171C-412B-B0A1-3F355742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C3F69A77-AF9C-42F3-B981-E3F55BF69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15888"/>
            <a:ext cx="7977187" cy="922337"/>
          </a:xfrm>
        </p:spPr>
        <p:txBody>
          <a:bodyPr/>
          <a:lstStyle/>
          <a:p>
            <a:pPr eaLnBrk="1" hangingPunct="1"/>
            <a:r>
              <a:rPr lang="es-ES" altLang="es-ES" sz="3200" b="1"/>
              <a:t>CARACTERIZACIÓN DE CONCEPTOS :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533CB4-E3B6-426A-B4BA-842EFD966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7085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800" b="1" dirty="0"/>
              <a:t>c.	Función objetivo.-</a:t>
            </a:r>
            <a:r>
              <a:rPr lang="es-ES" altLang="es-ES" sz="2800" dirty="0"/>
              <a:t> Es lo que deseamos alcanzar.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800" dirty="0"/>
              <a:t>	Es una relación matemática que nos permite relacionar variables de decisión.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800" dirty="0"/>
              <a:t>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800" dirty="0"/>
              <a:t>	Por ejemplo el señor “Quispe” desea maximizar la ganancia en su empresa: Max (Z)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800" dirty="0"/>
              <a:t>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800" dirty="0"/>
              <a:t>	Por ejemplo el señor “</a:t>
            </a:r>
            <a:r>
              <a:rPr lang="es-ES" altLang="es-ES" sz="2800" dirty="0" err="1"/>
              <a:t>Sun</a:t>
            </a:r>
            <a:r>
              <a:rPr lang="es-ES" altLang="es-ES" sz="2800" dirty="0"/>
              <a:t>” desea minimizar los costos en su empresa: Min (Z)</a:t>
            </a:r>
            <a:endParaRPr lang="es-ES" altLang="es-ES" sz="1400" dirty="0"/>
          </a:p>
          <a:p>
            <a:pPr eaLnBrk="1" hangingPunct="1">
              <a:lnSpc>
                <a:spcPct val="90000"/>
              </a:lnSpc>
            </a:pPr>
            <a:endParaRPr lang="es-ES" altLang="es-ES" sz="2800" dirty="0"/>
          </a:p>
          <a:p>
            <a:pPr eaLnBrk="1" hangingPunct="1">
              <a:lnSpc>
                <a:spcPct val="90000"/>
              </a:lnSpc>
            </a:pPr>
            <a:endParaRPr lang="es-ES" altLang="es-ES" sz="2800" dirty="0"/>
          </a:p>
        </p:txBody>
      </p:sp>
      <p:sp>
        <p:nvSpPr>
          <p:cNvPr id="9221" name="WordArt 11" descr="Bolsa de papel">
            <a:extLst>
              <a:ext uri="{FF2B5EF4-FFF2-40B4-BE49-F238E27FC236}">
                <a16:creationId xmlns:a16="http://schemas.microsoft.com/office/drawing/2014/main" id="{6DF20CD4-9C02-41B7-82BF-20CF0FCEEBC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9222" name="WordArt 12">
            <a:extLst>
              <a:ext uri="{FF2B5EF4-FFF2-40B4-BE49-F238E27FC236}">
                <a16:creationId xmlns:a16="http://schemas.microsoft.com/office/drawing/2014/main" id="{0E067FAF-FD63-4FDC-8BF2-DAFA15DADF0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connected_networks">
            <a:extLst>
              <a:ext uri="{FF2B5EF4-FFF2-40B4-BE49-F238E27FC236}">
                <a16:creationId xmlns:a16="http://schemas.microsoft.com/office/drawing/2014/main" id="{8E1041F3-2B32-40C4-BFDB-7221034B6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4D75F405-6950-4BA6-B25F-40401DEB1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15888"/>
            <a:ext cx="7977187" cy="850900"/>
          </a:xfrm>
        </p:spPr>
        <p:txBody>
          <a:bodyPr/>
          <a:lstStyle/>
          <a:p>
            <a:pPr eaLnBrk="1" hangingPunct="1"/>
            <a:r>
              <a:rPr lang="es-ES" altLang="es-ES" sz="3200" b="1" dirty="0"/>
              <a:t>CARACTERIZACIÓN DE CONCEPTOS :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DC66874-0AF6-4670-B5DC-4F0D83EAF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2562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400" b="1" dirty="0"/>
              <a:t>	Variable de Holgura</a:t>
            </a:r>
            <a:r>
              <a:rPr lang="es-ES" altLang="es-ES" sz="2000" dirty="0"/>
              <a:t>.- Para la restricción de tipo (&lt;=), el lado derecho por lo común representada  el limite sobre la disponibilidad  de un recurso  y el lado izquierdo  represente el empleo que hacen uso de ese recurso limitado las diferentes actividades </a:t>
            </a:r>
            <a:r>
              <a:rPr lang="es-ES" altLang="es-ES" sz="2000" b="1" dirty="0"/>
              <a:t>(variables) </a:t>
            </a:r>
            <a:r>
              <a:rPr lang="es-ES" altLang="es-ES" sz="2000" dirty="0"/>
              <a:t>del modelo.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s-ES" altLang="es-ES" sz="2000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000" dirty="0"/>
              <a:t>	</a:t>
            </a:r>
            <a:r>
              <a:rPr lang="es-ES" altLang="es-ES" sz="2000" dirty="0">
                <a:solidFill>
                  <a:srgbClr val="FF0000"/>
                </a:solidFill>
              </a:rPr>
              <a:t>La holgura representa la cantidad en la cual la cantidad disponible del recurso excede al empleo que le dan las actividades </a:t>
            </a:r>
            <a:r>
              <a:rPr lang="es-ES" altLang="es-ES" sz="2000" dirty="0"/>
              <a:t>, por Ejm.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000" dirty="0"/>
              <a:t>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000" dirty="0"/>
              <a:t>	Matemáticamente: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000" dirty="0"/>
              <a:t>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000" dirty="0"/>
              <a:t>	6X1 + 4X2&lt;=24 asociado en el empleo de la  materia prima  M1 que es equivalente  a: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000" dirty="0"/>
              <a:t>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000" dirty="0"/>
              <a:t>	6X1+4X2+S1=24 entonces S1&gt;= por considerar la variable de  holgura S1(=24-6X1-4X2) representa la cantidad no utilizada  de materia prima M1</a:t>
            </a:r>
          </a:p>
        </p:txBody>
      </p:sp>
      <p:sp>
        <p:nvSpPr>
          <p:cNvPr id="10245" name="WordArt 5" descr="Bolsa de papel">
            <a:extLst>
              <a:ext uri="{FF2B5EF4-FFF2-40B4-BE49-F238E27FC236}">
                <a16:creationId xmlns:a16="http://schemas.microsoft.com/office/drawing/2014/main" id="{807E0D1A-4BD5-4D52-83A4-38CB532709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0246" name="WordArt 6">
            <a:extLst>
              <a:ext uri="{FF2B5EF4-FFF2-40B4-BE49-F238E27FC236}">
                <a16:creationId xmlns:a16="http://schemas.microsoft.com/office/drawing/2014/main" id="{6CA76698-DD52-49BD-90D8-65F31CEF96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connected_networks">
            <a:extLst>
              <a:ext uri="{FF2B5EF4-FFF2-40B4-BE49-F238E27FC236}">
                <a16:creationId xmlns:a16="http://schemas.microsoft.com/office/drawing/2014/main" id="{55A0D41B-8111-4C6D-AA82-ECC21E517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7BF6F97E-F051-4B77-8821-BC1B10C2A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3825" y="115888"/>
            <a:ext cx="7750175" cy="720725"/>
          </a:xfrm>
        </p:spPr>
        <p:txBody>
          <a:bodyPr/>
          <a:lstStyle/>
          <a:p>
            <a:pPr eaLnBrk="1" hangingPunct="1"/>
            <a:r>
              <a:rPr lang="es-ES" altLang="es-ES" sz="3200" b="1"/>
              <a:t>CARACTERIZACIÓN DE CONCEPTOS :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9E4B33B-098D-4C7B-9B9C-951E90AEA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52562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dirty="0"/>
              <a:t>	</a:t>
            </a:r>
            <a:r>
              <a:rPr lang="es-ES" altLang="es-ES" sz="2800" b="1" dirty="0"/>
              <a:t>Variable de Superávit</a:t>
            </a:r>
            <a:r>
              <a:rPr lang="es-ES" altLang="es-ES" sz="2800" dirty="0"/>
              <a:t>.- Las restricciones del tipo(&gt;=) por lo común determina  requerimientos mínimos de especificaciones. En este caso, un superávit representa  el exceso mínimo del lado izquierdo  sobre el requerimiento mínimo 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800" dirty="0"/>
              <a:t>	</a:t>
            </a:r>
            <a:r>
              <a:rPr lang="es-ES" altLang="es-ES" sz="2400" dirty="0"/>
              <a:t>Por Ejm.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En el caso de la dieta  la restricción que representa los requerimientos mínimos  del alimento: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X1+X2&gt;=800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es matemáticamente equivalente  a: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/>
              <a:t>	X1+X2-S1=800  si solo si S1&gt;=0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ES" sz="2400" dirty="0"/>
              <a:t>	Si el valor S1 es positivo significa que se producirá una cantidad excedente  de alimento (por encima del requerimiento mínimo de  800 libras).</a:t>
            </a:r>
          </a:p>
        </p:txBody>
      </p:sp>
      <p:sp>
        <p:nvSpPr>
          <p:cNvPr id="11269" name="WordArt 5" descr="Bolsa de papel">
            <a:extLst>
              <a:ext uri="{FF2B5EF4-FFF2-40B4-BE49-F238E27FC236}">
                <a16:creationId xmlns:a16="http://schemas.microsoft.com/office/drawing/2014/main" id="{A0933A05-D0D6-40CC-9C60-051049500D9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1270" name="WordArt 6">
            <a:extLst>
              <a:ext uri="{FF2B5EF4-FFF2-40B4-BE49-F238E27FC236}">
                <a16:creationId xmlns:a16="http://schemas.microsoft.com/office/drawing/2014/main" id="{9E532996-9277-45BC-9922-B40BDA201A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connected_networks">
            <a:extLst>
              <a:ext uri="{FF2B5EF4-FFF2-40B4-BE49-F238E27FC236}">
                <a16:creationId xmlns:a16="http://schemas.microsoft.com/office/drawing/2014/main" id="{5C7D0EF1-F76F-4142-BBA2-FADDF607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016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>
            <a:extLst>
              <a:ext uri="{FF2B5EF4-FFF2-40B4-BE49-F238E27FC236}">
                <a16:creationId xmlns:a16="http://schemas.microsoft.com/office/drawing/2014/main" id="{13C64B82-605F-4A76-BCD0-CB041D28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2388" y="115888"/>
            <a:ext cx="7786687" cy="792162"/>
          </a:xfrm>
        </p:spPr>
        <p:txBody>
          <a:bodyPr/>
          <a:lstStyle/>
          <a:p>
            <a:pPr eaLnBrk="1" hangingPunct="1"/>
            <a:r>
              <a:rPr lang="es-ES" altLang="es-ES" sz="3200" b="1"/>
              <a:t>CARACTERIZACIÓN DE CONCEPTOS :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4DAC789-C98B-4F2D-952E-DC13DA84C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ES" altLang="es-ES" sz="2800"/>
              <a:t>	</a:t>
            </a:r>
            <a:r>
              <a:rPr lang="es-ES" altLang="es-ES" sz="2800" b="1"/>
              <a:t>Variable no restringida.- </a:t>
            </a:r>
            <a:r>
              <a:rPr lang="es-ES" altLang="es-ES" sz="2800"/>
              <a:t>Son las variables que se requieren asumir con valores no negativos. Hay situaciones en las cuales una variable puede asumir cualquier valor real.</a:t>
            </a:r>
          </a:p>
          <a:p>
            <a:pPr algn="just" eaLnBrk="1" hangingPunct="1">
              <a:buFontTx/>
              <a:buNone/>
            </a:pPr>
            <a:endParaRPr lang="es-ES" altLang="es-ES" sz="2800"/>
          </a:p>
          <a:p>
            <a:pPr algn="just" eaLnBrk="1" hangingPunct="1">
              <a:buFontTx/>
              <a:buNone/>
            </a:pPr>
            <a:r>
              <a:rPr lang="es-ES" altLang="es-ES" sz="2800"/>
              <a:t>	</a:t>
            </a:r>
            <a:r>
              <a:rPr lang="es-ES" altLang="es-ES" sz="2800" b="1"/>
              <a:t>Valor unitario de un recurso</a:t>
            </a:r>
            <a:r>
              <a:rPr lang="es-ES" altLang="es-ES" sz="2800"/>
              <a:t>.- Las restricciones por lo común representan la utilización de recursos limitados. Para dichas restricciones, lado derecho proporciona el limite sobre la disponibilidad  del recurso.</a:t>
            </a:r>
          </a:p>
        </p:txBody>
      </p:sp>
      <p:sp>
        <p:nvSpPr>
          <p:cNvPr id="12293" name="WordArt 5" descr="Bolsa de papel">
            <a:extLst>
              <a:ext uri="{FF2B5EF4-FFF2-40B4-BE49-F238E27FC236}">
                <a16:creationId xmlns:a16="http://schemas.microsoft.com/office/drawing/2014/main" id="{65E95DFA-B8A1-4CC1-8D04-BABFD4E724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49373">
            <a:off x="827088" y="981075"/>
            <a:ext cx="863600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9"/>
              </a:avLst>
            </a:prstTxWarp>
          </a:bodyPr>
          <a:lstStyle/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CONSULTORES ASOCIADOS</a:t>
            </a:r>
          </a:p>
          <a:p>
            <a:pPr algn="ctr"/>
            <a:r>
              <a:rPr lang="es-PE" sz="800" kern="10" normalizeH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gency FB" panose="020B0503020202020204" pitchFamily="34" charset="0"/>
              </a:rPr>
              <a:t>EIDA PERÚ</a:t>
            </a:r>
          </a:p>
        </p:txBody>
      </p:sp>
      <p:sp>
        <p:nvSpPr>
          <p:cNvPr id="12294" name="WordArt 6">
            <a:extLst>
              <a:ext uri="{FF2B5EF4-FFF2-40B4-BE49-F238E27FC236}">
                <a16:creationId xmlns:a16="http://schemas.microsoft.com/office/drawing/2014/main" id="{6D25A76E-FDBB-444F-BAC2-3791FD9BA81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6453188"/>
            <a:ext cx="14668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1000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High Tower Text" panose="02040502050506030303" pitchFamily="18" charset="0"/>
              </a:rPr>
              <a:t>William Yupanqui Pillihuamán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Competition</Template>
  <TotalTime>1905</TotalTime>
  <Words>1565</Words>
  <Application>Microsoft Office PowerPoint</Application>
  <PresentationFormat>Presentación en pantalla (4:3)</PresentationFormat>
  <Paragraphs>598</Paragraphs>
  <Slides>50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50</vt:i4>
      </vt:variant>
    </vt:vector>
  </HeadingPairs>
  <TitlesOfParts>
    <vt:vector size="58" baseType="lpstr">
      <vt:lpstr>Agency FB</vt:lpstr>
      <vt:lpstr>Arial</vt:lpstr>
      <vt:lpstr>Arial Narrow</vt:lpstr>
      <vt:lpstr>High Tower Text</vt:lpstr>
      <vt:lpstr>Times New Roman</vt:lpstr>
      <vt:lpstr>Diseño predeterminado</vt:lpstr>
      <vt:lpstr>Ecuación</vt:lpstr>
      <vt:lpstr>CorelDRAW</vt:lpstr>
      <vt:lpstr>  INVESTIGACION OPERATIVA</vt:lpstr>
      <vt:lpstr> INVESTIGACION OPERATIVA</vt:lpstr>
      <vt:lpstr>PROGRAMACION LINEAL</vt:lpstr>
      <vt:lpstr>CARACTERIZACIÓN DE CONCEPTOS :</vt:lpstr>
      <vt:lpstr>CARACTERIZACIÓN DE CONCEPTOS :</vt:lpstr>
      <vt:lpstr>CARACTERIZACIÓN DE CONCEPTOS :</vt:lpstr>
      <vt:lpstr>CARACTERIZACIÓN DE CONCEPTOS :</vt:lpstr>
      <vt:lpstr>CARACTERIZACIÓN DE CONCEPTOS :</vt:lpstr>
      <vt:lpstr>CARACTERIZACIÓN DE CONCEPTOS :</vt:lpstr>
      <vt:lpstr> CASO N.º 01</vt:lpstr>
      <vt:lpstr>  i) Variables de decisión: x1: cantidad de sillas semanal x2: cantidad de mesas semanal  ii) restricciones: 2x1+5x2&lt;=50 horas de disponibilidad de maquina I 4x1&lt;=40 horas de disponibilidad de maquina II 2x1+x2&lt;=30 horas de disponibilidad de maquina III  iii) función objetiva maximizar Z=5x1+4x2  iv) condición de no negatividad  x1,x2 &gt;=0 </vt:lpstr>
      <vt:lpstr>Presentación de PowerPoint</vt:lpstr>
      <vt:lpstr>Presentación de PowerPoint</vt:lpstr>
      <vt:lpstr>Presentación de PowerPoint</vt:lpstr>
      <vt:lpstr>1.- Solución grafica</vt:lpstr>
      <vt:lpstr>Presentación de PowerPoint</vt:lpstr>
      <vt:lpstr>Presentación de PowerPoint</vt:lpstr>
      <vt:lpstr>Solución optima</vt:lpstr>
      <vt:lpstr>METODO SIMPLEX</vt:lpstr>
      <vt:lpstr>Presentación de PowerPoint</vt:lpstr>
      <vt:lpstr>Presentación de PowerPoint</vt:lpstr>
      <vt:lpstr>Presentación de PowerPoint</vt:lpstr>
      <vt:lpstr>Presentación de PowerPoint</vt:lpstr>
      <vt:lpstr>PROGRAMACION LINEAL METODO SIMPLEX CON TABLAS </vt:lpstr>
      <vt:lpstr>METODO SIMPLEX CON TABLAS </vt:lpstr>
      <vt:lpstr>Presentación de PowerPoint</vt:lpstr>
      <vt:lpstr>Presentación de PowerPoint</vt:lpstr>
      <vt:lpstr>Presentación de PowerPoint</vt:lpstr>
      <vt:lpstr>Presentación de PowerPoint</vt:lpstr>
      <vt:lpstr>Interpretación de Resultados:</vt:lpstr>
      <vt:lpstr>Aplicación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en tablero tipo simplex</vt:lpstr>
      <vt:lpstr>Presentación de PowerPoint</vt:lpstr>
      <vt:lpstr>Solución con variables artificiales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Economista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LINEAL</dc:title>
  <dc:creator>William</dc:creator>
  <cp:lastModifiedBy>EDISON ACHALMA</cp:lastModifiedBy>
  <cp:revision>160</cp:revision>
  <dcterms:created xsi:type="dcterms:W3CDTF">2007-01-15T15:17:41Z</dcterms:created>
  <dcterms:modified xsi:type="dcterms:W3CDTF">2019-07-24T00:48:15Z</dcterms:modified>
</cp:coreProperties>
</file>