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30"/>
  </p:notesMasterIdLst>
  <p:sldIdLst>
    <p:sldId id="256" r:id="rId2"/>
    <p:sldId id="257" r:id="rId3"/>
    <p:sldId id="258" r:id="rId4"/>
    <p:sldId id="259" r:id="rId5"/>
    <p:sldId id="260" r:id="rId6"/>
    <p:sldId id="261" r:id="rId7"/>
    <p:sldId id="262" r:id="rId8"/>
    <p:sldId id="266" r:id="rId9"/>
    <p:sldId id="298" r:id="rId10"/>
    <p:sldId id="272" r:id="rId11"/>
    <p:sldId id="273" r:id="rId12"/>
    <p:sldId id="300" r:id="rId13"/>
    <p:sldId id="301" r:id="rId14"/>
    <p:sldId id="302" r:id="rId15"/>
    <p:sldId id="303" r:id="rId16"/>
    <p:sldId id="304" r:id="rId17"/>
    <p:sldId id="306" r:id="rId18"/>
    <p:sldId id="285" r:id="rId19"/>
    <p:sldId id="286" r:id="rId20"/>
    <p:sldId id="287" r:id="rId21"/>
    <p:sldId id="288" r:id="rId22"/>
    <p:sldId id="290" r:id="rId23"/>
    <p:sldId id="291" r:id="rId24"/>
    <p:sldId id="292" r:id="rId25"/>
    <p:sldId id="293" r:id="rId26"/>
    <p:sldId id="294" r:id="rId27"/>
    <p:sldId id="295" r:id="rId28"/>
    <p:sldId id="307" r:id="rId2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ISON"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66FFFF"/>
    <a:srgbClr val="CCFF66"/>
    <a:srgbClr val="66FFCC"/>
    <a:srgbClr val="99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9" autoAdjust="0"/>
    <p:restoredTop sz="80889" autoAdjust="0"/>
  </p:normalViewPr>
  <p:slideViewPr>
    <p:cSldViewPr>
      <p:cViewPr varScale="1">
        <p:scale>
          <a:sx n="73" d="100"/>
          <a:sy n="73" d="100"/>
        </p:scale>
        <p:origin x="120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28T11:46:22.180" idx="1">
    <p:pos x="10" y="10"/>
    <p:text>IMPORTANTE - LLEVAR PARA EL EXAMEN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B68FA54-1C90-4DB2-9DCB-08D89F79BB5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s-ES" altLang="es-ES"/>
          </a:p>
        </p:txBody>
      </p:sp>
      <p:sp>
        <p:nvSpPr>
          <p:cNvPr id="130051" name="Rectangle 3">
            <a:extLst>
              <a:ext uri="{FF2B5EF4-FFF2-40B4-BE49-F238E27FC236}">
                <a16:creationId xmlns:a16="http://schemas.microsoft.com/office/drawing/2014/main" id="{EEE312ED-E50B-43AF-99BC-D659D24E31E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s-ES" altLang="es-ES"/>
          </a:p>
        </p:txBody>
      </p:sp>
      <p:sp>
        <p:nvSpPr>
          <p:cNvPr id="2052" name="Rectangle 4">
            <a:extLst>
              <a:ext uri="{FF2B5EF4-FFF2-40B4-BE49-F238E27FC236}">
                <a16:creationId xmlns:a16="http://schemas.microsoft.com/office/drawing/2014/main" id="{52BF1548-71C5-4689-B491-8A13841C285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3" name="Rectangle 5">
            <a:extLst>
              <a:ext uri="{FF2B5EF4-FFF2-40B4-BE49-F238E27FC236}">
                <a16:creationId xmlns:a16="http://schemas.microsoft.com/office/drawing/2014/main" id="{BDEABF4F-6AFB-4D32-985A-074C84F2D22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noProof="0"/>
              <a:t>Haga clic para modificar el estilo de texto del patrón</a:t>
            </a:r>
          </a:p>
          <a:p>
            <a:pPr lvl="1"/>
            <a:r>
              <a:rPr lang="es-ES" altLang="es-ES" noProof="0"/>
              <a:t>Segundo nivel</a:t>
            </a:r>
          </a:p>
          <a:p>
            <a:pPr lvl="2"/>
            <a:r>
              <a:rPr lang="es-ES" altLang="es-ES" noProof="0"/>
              <a:t>Tercer nivel</a:t>
            </a:r>
          </a:p>
          <a:p>
            <a:pPr lvl="3"/>
            <a:r>
              <a:rPr lang="es-ES" altLang="es-ES" noProof="0"/>
              <a:t>Cuarto nivel</a:t>
            </a:r>
          </a:p>
          <a:p>
            <a:pPr lvl="4"/>
            <a:r>
              <a:rPr lang="es-ES" altLang="es-ES" noProof="0"/>
              <a:t>Quinto nivel</a:t>
            </a:r>
          </a:p>
        </p:txBody>
      </p:sp>
      <p:sp>
        <p:nvSpPr>
          <p:cNvPr id="130054" name="Rectangle 6">
            <a:extLst>
              <a:ext uri="{FF2B5EF4-FFF2-40B4-BE49-F238E27FC236}">
                <a16:creationId xmlns:a16="http://schemas.microsoft.com/office/drawing/2014/main" id="{71212137-6261-4972-961D-46F6CD92451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s-ES" altLang="es-ES"/>
          </a:p>
        </p:txBody>
      </p:sp>
      <p:sp>
        <p:nvSpPr>
          <p:cNvPr id="130055" name="Rectangle 7">
            <a:extLst>
              <a:ext uri="{FF2B5EF4-FFF2-40B4-BE49-F238E27FC236}">
                <a16:creationId xmlns:a16="http://schemas.microsoft.com/office/drawing/2014/main" id="{347E45E1-3D98-481B-921D-A0842F38472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CF01A6E-86E1-47B2-A72A-07509091F779}"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Marcador de imagen de diapositiva 1">
            <a:extLst>
              <a:ext uri="{FF2B5EF4-FFF2-40B4-BE49-F238E27FC236}">
                <a16:creationId xmlns:a16="http://schemas.microsoft.com/office/drawing/2014/main" id="{4EA9008D-490F-412C-817D-F1433EBA0E44}"/>
              </a:ext>
            </a:extLst>
          </p:cNvPr>
          <p:cNvSpPr>
            <a:spLocks noGrp="1" noRot="1" noChangeAspect="1" noChangeArrowheads="1" noTextEdit="1"/>
          </p:cNvSpPr>
          <p:nvPr>
            <p:ph type="sldImg"/>
          </p:nvPr>
        </p:nvSpPr>
        <p:spPr>
          <a:ln/>
        </p:spPr>
      </p:sp>
      <p:sp>
        <p:nvSpPr>
          <p:cNvPr id="3" name="Marcador de notas 2">
            <a:extLst>
              <a:ext uri="{FF2B5EF4-FFF2-40B4-BE49-F238E27FC236}">
                <a16:creationId xmlns:a16="http://schemas.microsoft.com/office/drawing/2014/main" id="{FDEA123B-0858-4B52-92C0-2084D3ECCC95}"/>
              </a:ext>
            </a:extLst>
          </p:cNvPr>
          <p:cNvSpPr>
            <a:spLocks noGrp="1"/>
          </p:cNvSpPr>
          <p:nvPr>
            <p:ph type="body" idx="1"/>
          </p:nvPr>
        </p:nvSpPr>
        <p:spPr/>
        <p:txBody>
          <a:bodyPr/>
          <a:lstStyle/>
          <a:p>
            <a:pPr>
              <a:defRPr/>
            </a:pPr>
            <a:r>
              <a:rPr lang="es-ES" dirty="0"/>
              <a:t>Al menos (mayor igual &gt;=) </a:t>
            </a:r>
          </a:p>
          <a:p>
            <a:pPr>
              <a:defRPr/>
            </a:pPr>
            <a:endParaRPr lang="es-ES" dirty="0"/>
          </a:p>
          <a:p>
            <a:pPr marL="285750" indent="-285750">
              <a:buFontTx/>
              <a:buAutoNum type="romanLcParenR"/>
              <a:defRPr/>
            </a:pPr>
            <a:r>
              <a:rPr lang="es-ES" altLang="es-ES" dirty="0"/>
              <a:t>La máquina 1 puede producir 20 kilos de producto por hora, la máquina 2 puede producir 15 kilos de producto por hora y se requiere al menos 100 kilos de producto de ambas máquinas. </a:t>
            </a:r>
          </a:p>
          <a:p>
            <a:pPr>
              <a:defRPr/>
            </a:pPr>
            <a:r>
              <a:rPr lang="es-ES" altLang="es-ES" dirty="0"/>
              <a:t>20x1+15x2&gt;=100 Las dos maquinas Mínimamente deben producir100</a:t>
            </a:r>
          </a:p>
          <a:p>
            <a:pPr>
              <a:defRPr/>
            </a:pPr>
            <a:r>
              <a:rPr lang="es-ES" altLang="es-ES" dirty="0"/>
              <a:t>20x1+15x2-100=S1  ; </a:t>
            </a:r>
          </a:p>
          <a:p>
            <a:pPr>
              <a:defRPr/>
            </a:pPr>
            <a:r>
              <a:rPr lang="es-ES" altLang="es-ES" dirty="0"/>
              <a:t>S1 = -20 entonces las maquinas están produciendo de manera ineficiente (menos de los debido)</a:t>
            </a:r>
          </a:p>
          <a:p>
            <a:pPr>
              <a:defRPr/>
            </a:pPr>
            <a:r>
              <a:rPr lang="es-ES" altLang="es-ES" dirty="0"/>
              <a:t> S2 = 20 las maquinas están produciendo mas de lo divido (mas de lo eficiente)</a:t>
            </a:r>
          </a:p>
          <a:p>
            <a:pPr>
              <a:defRPr/>
            </a:pPr>
            <a:r>
              <a:rPr lang="es-ES" altLang="es-ES" dirty="0" err="1"/>
              <a:t>ii</a:t>
            </a:r>
            <a:r>
              <a:rPr lang="es-ES" altLang="es-ES" dirty="0"/>
              <a:t>) Se requiere 2 horas de mano de obra para cada hora de la operación de la máquina 1, se requiere 3 horas de mano de obra para la operación de la máquina 2, y que se deben utilizar al menos las 15 horas de mano de obra de tiempo normal disponibles.</a:t>
            </a:r>
          </a:p>
          <a:p>
            <a:pPr>
              <a:defRPr/>
            </a:pPr>
            <a:r>
              <a:rPr lang="es-ES" altLang="es-ES" dirty="0"/>
              <a:t>2x1+3x2&gt;=15</a:t>
            </a:r>
          </a:p>
          <a:p>
            <a:pPr>
              <a:defRPr/>
            </a:pPr>
            <a:r>
              <a:rPr lang="es-ES" altLang="es-ES" dirty="0"/>
              <a:t>´</a:t>
            </a:r>
          </a:p>
          <a:p>
            <a:pPr>
              <a:defRPr/>
            </a:pPr>
            <a:r>
              <a:rPr lang="es-ES" altLang="es-ES" dirty="0"/>
              <a:t>2X1+3X2-S1=15</a:t>
            </a:r>
          </a:p>
          <a:p>
            <a:pPr>
              <a:defRPr/>
            </a:pPr>
            <a:endParaRPr lang="es-ES" altLang="es-ES" dirty="0"/>
          </a:p>
          <a:p>
            <a:pPr>
              <a:defRPr/>
            </a:pPr>
            <a:r>
              <a:rPr lang="es-ES" altLang="es-ES" dirty="0"/>
              <a:t>S1=2X1+3X2-15 se esta haciendo más uso de mano de obra para operar las maquinas.</a:t>
            </a:r>
          </a:p>
        </p:txBody>
      </p:sp>
      <p:sp>
        <p:nvSpPr>
          <p:cNvPr id="4100" name="Marcador de número de diapositiva 3">
            <a:extLst>
              <a:ext uri="{FF2B5EF4-FFF2-40B4-BE49-F238E27FC236}">
                <a16:creationId xmlns:a16="http://schemas.microsoft.com/office/drawing/2014/main" id="{A03857FE-191C-4570-AD4B-058D9C603EDA}"/>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E403CB-9642-43CA-81DB-C6811E59FE9B}" type="slidenum">
              <a:rPr lang="es-ES" altLang="es-ES" smtClean="0"/>
              <a:pPr/>
              <a:t>1</a:t>
            </a:fld>
            <a:endParaRPr lang="es-E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Marcador de imagen de diapositiva 1">
            <a:extLst>
              <a:ext uri="{FF2B5EF4-FFF2-40B4-BE49-F238E27FC236}">
                <a16:creationId xmlns:a16="http://schemas.microsoft.com/office/drawing/2014/main" id="{D20A9F87-B142-433D-A391-21926D6AC1C7}"/>
              </a:ext>
            </a:extLst>
          </p:cNvPr>
          <p:cNvSpPr>
            <a:spLocks noGrp="1" noRot="1" noChangeAspect="1" noChangeArrowheads="1" noTextEdit="1"/>
          </p:cNvSpPr>
          <p:nvPr>
            <p:ph type="sldImg"/>
          </p:nvPr>
        </p:nvSpPr>
        <p:spPr>
          <a:ln/>
        </p:spPr>
      </p:sp>
      <p:sp>
        <p:nvSpPr>
          <p:cNvPr id="6147" name="Marcador de notas 2">
            <a:extLst>
              <a:ext uri="{FF2B5EF4-FFF2-40B4-BE49-F238E27FC236}">
                <a16:creationId xmlns:a16="http://schemas.microsoft.com/office/drawing/2014/main" id="{B488E798-ECD1-44FE-8722-31E414348D1F}"/>
              </a:ext>
            </a:extLst>
          </p:cNvPr>
          <p:cNvSpPr>
            <a:spLocks noGrp="1" noChangeArrowheads="1"/>
          </p:cNvSpPr>
          <p:nvPr>
            <p:ph type="body" idx="1"/>
          </p:nvPr>
        </p:nvSpPr>
        <p:spPr>
          <a:noFill/>
        </p:spPr>
        <p:txBody>
          <a:bodyPr/>
          <a:lstStyle/>
          <a:p>
            <a:endParaRPr lang="es-PE" altLang="es-PE"/>
          </a:p>
        </p:txBody>
      </p:sp>
      <p:sp>
        <p:nvSpPr>
          <p:cNvPr id="6148" name="Marcador de número de diapositiva 3">
            <a:extLst>
              <a:ext uri="{FF2B5EF4-FFF2-40B4-BE49-F238E27FC236}">
                <a16:creationId xmlns:a16="http://schemas.microsoft.com/office/drawing/2014/main" id="{CD441354-69B7-415D-A7F1-241A69A3DC4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95D6B3-203A-4A45-8344-7C85DFD875FE}" type="slidenum">
              <a:rPr lang="es-ES" altLang="es-ES" smtClean="0"/>
              <a:pPr/>
              <a:t>2</a:t>
            </a:fld>
            <a:endParaRPr lang="es-E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Marcador de imagen de diapositiva 1">
            <a:extLst>
              <a:ext uri="{FF2B5EF4-FFF2-40B4-BE49-F238E27FC236}">
                <a16:creationId xmlns:a16="http://schemas.microsoft.com/office/drawing/2014/main" id="{63AD5727-2C1A-4DD8-8C2D-BBD1F5303F2D}"/>
              </a:ext>
            </a:extLst>
          </p:cNvPr>
          <p:cNvSpPr>
            <a:spLocks noGrp="1" noRot="1" noChangeAspect="1" noChangeArrowheads="1" noTextEdit="1"/>
          </p:cNvSpPr>
          <p:nvPr>
            <p:ph type="sldImg"/>
          </p:nvPr>
        </p:nvSpPr>
        <p:spPr>
          <a:ln/>
        </p:spPr>
      </p:sp>
      <p:sp>
        <p:nvSpPr>
          <p:cNvPr id="12291" name="Marcador de notas 2">
            <a:extLst>
              <a:ext uri="{FF2B5EF4-FFF2-40B4-BE49-F238E27FC236}">
                <a16:creationId xmlns:a16="http://schemas.microsoft.com/office/drawing/2014/main" id="{015BEF13-22D6-474E-A209-3CBC36294734}"/>
              </a:ext>
            </a:extLst>
          </p:cNvPr>
          <p:cNvSpPr>
            <a:spLocks noGrp="1" noChangeArrowheads="1"/>
          </p:cNvSpPr>
          <p:nvPr>
            <p:ph type="body" idx="1"/>
          </p:nvPr>
        </p:nvSpPr>
        <p:spPr>
          <a:noFill/>
        </p:spPr>
        <p:txBody>
          <a:bodyPr/>
          <a:lstStyle/>
          <a:p>
            <a:endParaRPr lang="es-PE" altLang="es-PE"/>
          </a:p>
        </p:txBody>
      </p:sp>
      <p:sp>
        <p:nvSpPr>
          <p:cNvPr id="12292" name="Marcador de número de diapositiva 3">
            <a:extLst>
              <a:ext uri="{FF2B5EF4-FFF2-40B4-BE49-F238E27FC236}">
                <a16:creationId xmlns:a16="http://schemas.microsoft.com/office/drawing/2014/main" id="{3FBAAE82-5FDA-4070-A203-849E77B86CE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E147E0-2AE0-4D7C-9A2E-5B934B74C4F4}" type="slidenum">
              <a:rPr lang="es-ES" altLang="es-ES" smtClean="0"/>
              <a:pPr/>
              <a:t>7</a:t>
            </a:fld>
            <a:endParaRPr lang="es-E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Marcador de imagen de diapositiva 1">
            <a:extLst>
              <a:ext uri="{FF2B5EF4-FFF2-40B4-BE49-F238E27FC236}">
                <a16:creationId xmlns:a16="http://schemas.microsoft.com/office/drawing/2014/main" id="{809D90CD-E7FF-4671-AD27-4B481FA4190C}"/>
              </a:ext>
            </a:extLst>
          </p:cNvPr>
          <p:cNvSpPr>
            <a:spLocks noGrp="1" noRot="1" noChangeAspect="1" noChangeArrowheads="1" noTextEdit="1"/>
          </p:cNvSpPr>
          <p:nvPr>
            <p:ph type="sldImg"/>
          </p:nvPr>
        </p:nvSpPr>
        <p:spPr>
          <a:ln/>
        </p:spPr>
      </p:sp>
      <p:sp>
        <p:nvSpPr>
          <p:cNvPr id="14339" name="Marcador de notas 2">
            <a:extLst>
              <a:ext uri="{FF2B5EF4-FFF2-40B4-BE49-F238E27FC236}">
                <a16:creationId xmlns:a16="http://schemas.microsoft.com/office/drawing/2014/main" id="{AF88BD0E-8944-4556-B5D3-DF4524650CC6}"/>
              </a:ext>
            </a:extLst>
          </p:cNvPr>
          <p:cNvSpPr>
            <a:spLocks noGrp="1" noChangeArrowheads="1"/>
          </p:cNvSpPr>
          <p:nvPr>
            <p:ph type="body" idx="1"/>
          </p:nvPr>
        </p:nvSpPr>
        <p:spPr>
          <a:noFill/>
        </p:spPr>
        <p:txBody>
          <a:bodyPr/>
          <a:lstStyle/>
          <a:p>
            <a:endParaRPr lang="es-PE" altLang="es-PE"/>
          </a:p>
        </p:txBody>
      </p:sp>
      <p:sp>
        <p:nvSpPr>
          <p:cNvPr id="14340" name="Marcador de número de diapositiva 3">
            <a:extLst>
              <a:ext uri="{FF2B5EF4-FFF2-40B4-BE49-F238E27FC236}">
                <a16:creationId xmlns:a16="http://schemas.microsoft.com/office/drawing/2014/main" id="{0EF27879-AF84-43CC-AAD4-CF26A790C62C}"/>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6767A7B-D98E-4573-82D6-8E254F5E15BF}" type="slidenum">
              <a:rPr lang="es-ES" altLang="es-ES" smtClean="0"/>
              <a:pPr/>
              <a:t>8</a:t>
            </a:fld>
            <a:endParaRPr lang="es-ES"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a:extLst>
              <a:ext uri="{FF2B5EF4-FFF2-40B4-BE49-F238E27FC236}">
                <a16:creationId xmlns:a16="http://schemas.microsoft.com/office/drawing/2014/main" id="{3E90DD34-ABC0-4048-9419-0012EA6B0394}"/>
              </a:ext>
            </a:extLst>
          </p:cNvPr>
          <p:cNvSpPr>
            <a:spLocks noGrp="1" noRot="1" noChangeAspect="1" noChangeArrowheads="1" noTextEdit="1"/>
          </p:cNvSpPr>
          <p:nvPr>
            <p:ph type="sldImg"/>
          </p:nvPr>
        </p:nvSpPr>
        <p:spPr>
          <a:ln/>
        </p:spPr>
      </p:sp>
      <p:sp>
        <p:nvSpPr>
          <p:cNvPr id="16387" name="Marcador de notas 2">
            <a:extLst>
              <a:ext uri="{FF2B5EF4-FFF2-40B4-BE49-F238E27FC236}">
                <a16:creationId xmlns:a16="http://schemas.microsoft.com/office/drawing/2014/main" id="{8275AB11-2784-4BBF-AFCA-9BE20DC128B3}"/>
              </a:ext>
            </a:extLst>
          </p:cNvPr>
          <p:cNvSpPr>
            <a:spLocks noGrp="1" noChangeArrowheads="1"/>
          </p:cNvSpPr>
          <p:nvPr>
            <p:ph type="body" idx="1"/>
          </p:nvPr>
        </p:nvSpPr>
        <p:spPr>
          <a:noFill/>
        </p:spPr>
        <p:txBody>
          <a:bodyPr/>
          <a:lstStyle/>
          <a:p>
            <a:r>
              <a:rPr lang="es-ES" altLang="es-PE"/>
              <a:t>Para llevar a la formas estándar se agregan una  variables de holgura con signo (-)  por restricción y 2 variables artificiales </a:t>
            </a:r>
            <a:endParaRPr lang="es-PE" altLang="es-PE"/>
          </a:p>
        </p:txBody>
      </p:sp>
      <p:sp>
        <p:nvSpPr>
          <p:cNvPr id="16388" name="Marcador de número de diapositiva 3">
            <a:extLst>
              <a:ext uri="{FF2B5EF4-FFF2-40B4-BE49-F238E27FC236}">
                <a16:creationId xmlns:a16="http://schemas.microsoft.com/office/drawing/2014/main" id="{B4BA4FA6-EA8F-4FD0-8241-7C7A2AFB980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E306FA-B050-4F64-979C-F847CD3C1B13}" type="slidenum">
              <a:rPr lang="es-ES" altLang="es-ES" smtClean="0"/>
              <a:pPr/>
              <a:t>9</a:t>
            </a:fld>
            <a:endParaRPr lang="es-ES"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Marcador de imagen de diapositiva 1">
            <a:extLst>
              <a:ext uri="{FF2B5EF4-FFF2-40B4-BE49-F238E27FC236}">
                <a16:creationId xmlns:a16="http://schemas.microsoft.com/office/drawing/2014/main" id="{EAD54DCA-5DA6-427F-8D8D-938CAD5F8747}"/>
              </a:ext>
            </a:extLst>
          </p:cNvPr>
          <p:cNvSpPr>
            <a:spLocks noGrp="1" noRot="1" noChangeAspect="1" noChangeArrowheads="1" noTextEdit="1"/>
          </p:cNvSpPr>
          <p:nvPr>
            <p:ph type="sldImg"/>
          </p:nvPr>
        </p:nvSpPr>
        <p:spPr>
          <a:ln/>
        </p:spPr>
      </p:sp>
      <p:sp>
        <p:nvSpPr>
          <p:cNvPr id="19459" name="Marcador de notas 2">
            <a:extLst>
              <a:ext uri="{FF2B5EF4-FFF2-40B4-BE49-F238E27FC236}">
                <a16:creationId xmlns:a16="http://schemas.microsoft.com/office/drawing/2014/main" id="{166CF0AE-0776-405A-8E4B-F1D9F04DCABC}"/>
              </a:ext>
            </a:extLst>
          </p:cNvPr>
          <p:cNvSpPr>
            <a:spLocks noGrp="1" noChangeArrowheads="1"/>
          </p:cNvSpPr>
          <p:nvPr>
            <p:ph type="body" idx="1"/>
          </p:nvPr>
        </p:nvSpPr>
        <p:spPr>
          <a:noFill/>
        </p:spPr>
        <p:txBody>
          <a:bodyPr/>
          <a:lstStyle/>
          <a:p>
            <a:r>
              <a:rPr lang="es-ES" altLang="es-PE" dirty="0"/>
              <a:t>Agregar variables de holgura y variables artificiales una por cada restricción.</a:t>
            </a:r>
            <a:endParaRPr lang="es-PE" altLang="es-PE" dirty="0"/>
          </a:p>
        </p:txBody>
      </p:sp>
      <p:sp>
        <p:nvSpPr>
          <p:cNvPr id="19460" name="Marcador de número de diapositiva 3">
            <a:extLst>
              <a:ext uri="{FF2B5EF4-FFF2-40B4-BE49-F238E27FC236}">
                <a16:creationId xmlns:a16="http://schemas.microsoft.com/office/drawing/2014/main" id="{4704EAC1-DB2D-41AE-A568-6A10589928F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BF5969-363E-4ACD-A56F-6B29BC6ED809}" type="slidenum">
              <a:rPr lang="es-ES" altLang="es-ES" smtClean="0"/>
              <a:pPr/>
              <a:t>11</a:t>
            </a:fld>
            <a:endParaRPr lang="es-E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Marcador de imagen de diapositiva 1">
            <a:extLst>
              <a:ext uri="{FF2B5EF4-FFF2-40B4-BE49-F238E27FC236}">
                <a16:creationId xmlns:a16="http://schemas.microsoft.com/office/drawing/2014/main" id="{03377862-008A-4828-96F5-87D7D448E58E}"/>
              </a:ext>
            </a:extLst>
          </p:cNvPr>
          <p:cNvSpPr>
            <a:spLocks noGrp="1" noRot="1" noChangeAspect="1" noChangeArrowheads="1" noTextEdit="1"/>
          </p:cNvSpPr>
          <p:nvPr>
            <p:ph type="sldImg"/>
          </p:nvPr>
        </p:nvSpPr>
        <p:spPr>
          <a:ln/>
        </p:spPr>
      </p:sp>
      <p:sp>
        <p:nvSpPr>
          <p:cNvPr id="3" name="Marcador de notas 2">
            <a:extLst>
              <a:ext uri="{FF2B5EF4-FFF2-40B4-BE49-F238E27FC236}">
                <a16:creationId xmlns:a16="http://schemas.microsoft.com/office/drawing/2014/main" id="{4C2245B4-DBEC-4E24-8717-19037DC785CC}"/>
              </a:ext>
            </a:extLst>
          </p:cNvPr>
          <p:cNvSpPr>
            <a:spLocks noGrp="1"/>
          </p:cNvSpPr>
          <p:nvPr>
            <p:ph type="body" idx="1"/>
          </p:nvPr>
        </p:nvSpPr>
        <p:spPr/>
        <p:txBody>
          <a:bodyPr/>
          <a:lstStyle/>
          <a:p>
            <a:pPr>
              <a:defRPr/>
            </a:pPr>
            <a:r>
              <a:rPr lang="es-ES" dirty="0"/>
              <a:t>PRIMERA ITERACION</a:t>
            </a:r>
          </a:p>
          <a:p>
            <a:pPr marL="285750" indent="-285750">
              <a:buFontTx/>
              <a:buAutoNum type="romanLcParenR"/>
              <a:defRPr/>
            </a:pPr>
            <a:r>
              <a:rPr lang="es-ES" dirty="0"/>
              <a:t>Escoger columna pibot</a:t>
            </a:r>
          </a:p>
          <a:p>
            <a:pPr marL="285750" indent="-285750">
              <a:buFontTx/>
              <a:buAutoNum type="romanLcParenR"/>
              <a:defRPr/>
            </a:pPr>
            <a:r>
              <a:rPr lang="es-ES" dirty="0"/>
              <a:t>El primer criterio es escoger el menor valor negativo para la columna pibot (25-22m)</a:t>
            </a:r>
          </a:p>
          <a:p>
            <a:pPr marL="285750" indent="-285750">
              <a:buFontTx/>
              <a:buAutoNum type="romanLcParenR"/>
              <a:defRPr/>
            </a:pPr>
            <a:r>
              <a:rPr lang="es-ES" dirty="0"/>
              <a:t>El segundo criterio es escoger el menor valor positivo para la fila pibot (5) </a:t>
            </a:r>
          </a:p>
          <a:p>
            <a:pPr marL="285750" indent="-285750">
              <a:buFontTx/>
              <a:buAutoNum type="romanLcParenR"/>
              <a:defRPr/>
            </a:pPr>
            <a:r>
              <a:rPr lang="es-ES" dirty="0"/>
              <a:t>Dividir entre 20 para convertir en 1 (se divide toda la fila pibot)</a:t>
            </a:r>
          </a:p>
          <a:p>
            <a:pPr marL="285750" indent="-285750">
              <a:buFontTx/>
              <a:buAutoNum type="romanLcParenR"/>
              <a:defRPr/>
            </a:pPr>
            <a:r>
              <a:rPr lang="es-ES" dirty="0"/>
              <a:t>Todos los valores vecinos en la columna se convierte en 0 utilizando los valores de la fila corregida.</a:t>
            </a:r>
            <a:endParaRPr lang="es-PE" dirty="0"/>
          </a:p>
        </p:txBody>
      </p:sp>
      <p:sp>
        <p:nvSpPr>
          <p:cNvPr id="22532" name="Marcador de número de diapositiva 3">
            <a:extLst>
              <a:ext uri="{FF2B5EF4-FFF2-40B4-BE49-F238E27FC236}">
                <a16:creationId xmlns:a16="http://schemas.microsoft.com/office/drawing/2014/main" id="{50F6AD34-4CBD-4DA9-98DC-1357F7208568}"/>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76BC65-3E11-48FD-BE5E-A15FF410ED71}" type="slidenum">
              <a:rPr lang="es-ES" altLang="es-ES" smtClean="0"/>
              <a:pPr/>
              <a:t>13</a:t>
            </a:fld>
            <a:endParaRPr lang="es-ES" alt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Marcador de imagen de diapositiva 1">
            <a:extLst>
              <a:ext uri="{FF2B5EF4-FFF2-40B4-BE49-F238E27FC236}">
                <a16:creationId xmlns:a16="http://schemas.microsoft.com/office/drawing/2014/main" id="{93AB9646-27C7-4D44-A137-03178080AD40}"/>
              </a:ext>
            </a:extLst>
          </p:cNvPr>
          <p:cNvSpPr>
            <a:spLocks noGrp="1" noRot="1" noChangeAspect="1" noChangeArrowheads="1" noTextEdit="1"/>
          </p:cNvSpPr>
          <p:nvPr>
            <p:ph type="sldImg"/>
          </p:nvPr>
        </p:nvSpPr>
        <p:spPr>
          <a:ln/>
        </p:spPr>
      </p:sp>
      <p:sp>
        <p:nvSpPr>
          <p:cNvPr id="25603" name="Marcador de notas 2">
            <a:extLst>
              <a:ext uri="{FF2B5EF4-FFF2-40B4-BE49-F238E27FC236}">
                <a16:creationId xmlns:a16="http://schemas.microsoft.com/office/drawing/2014/main" id="{AB3FFE4A-3DFE-4CB4-8D7A-72E0F069D96A}"/>
              </a:ext>
            </a:extLst>
          </p:cNvPr>
          <p:cNvSpPr>
            <a:spLocks noGrp="1" noChangeArrowheads="1"/>
          </p:cNvSpPr>
          <p:nvPr>
            <p:ph type="body" idx="1"/>
          </p:nvPr>
        </p:nvSpPr>
        <p:spPr>
          <a:noFill/>
        </p:spPr>
        <p:txBody>
          <a:bodyPr/>
          <a:lstStyle/>
          <a:p>
            <a:r>
              <a:rPr lang="es-ES" altLang="es-PE" dirty="0"/>
              <a:t>SEGUNDA ITERACION</a:t>
            </a:r>
          </a:p>
          <a:p>
            <a:r>
              <a:rPr lang="es-ES" altLang="es-PE" dirty="0"/>
              <a:t>Se hace el mismo procedimiento de la DIAP 13</a:t>
            </a:r>
            <a:endParaRPr lang="es-PE" altLang="es-PE" dirty="0"/>
          </a:p>
        </p:txBody>
      </p:sp>
      <p:sp>
        <p:nvSpPr>
          <p:cNvPr id="25604" name="Marcador de número de diapositiva 3">
            <a:extLst>
              <a:ext uri="{FF2B5EF4-FFF2-40B4-BE49-F238E27FC236}">
                <a16:creationId xmlns:a16="http://schemas.microsoft.com/office/drawing/2014/main" id="{05444BDC-F0C1-4AEB-A381-8E16CD9448CE}"/>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307848-6B55-4B5B-BC9E-1F23DC8A8766}" type="slidenum">
              <a:rPr lang="es-ES" altLang="es-ES" smtClean="0"/>
              <a:pPr/>
              <a:t>15</a:t>
            </a:fld>
            <a:endParaRPr lang="es-ES" alt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Marcador de imagen de diapositiva 1">
            <a:extLst>
              <a:ext uri="{FF2B5EF4-FFF2-40B4-BE49-F238E27FC236}">
                <a16:creationId xmlns:a16="http://schemas.microsoft.com/office/drawing/2014/main" id="{71216192-A1DA-4682-8F78-5656DE4AEC8B}"/>
              </a:ext>
            </a:extLst>
          </p:cNvPr>
          <p:cNvSpPr>
            <a:spLocks noGrp="1" noRot="1" noChangeAspect="1" noChangeArrowheads="1" noTextEdit="1"/>
          </p:cNvSpPr>
          <p:nvPr>
            <p:ph type="sldImg"/>
          </p:nvPr>
        </p:nvSpPr>
        <p:spPr>
          <a:ln/>
        </p:spPr>
      </p:sp>
      <p:sp>
        <p:nvSpPr>
          <p:cNvPr id="27651" name="Marcador de notas 2">
            <a:extLst>
              <a:ext uri="{FF2B5EF4-FFF2-40B4-BE49-F238E27FC236}">
                <a16:creationId xmlns:a16="http://schemas.microsoft.com/office/drawing/2014/main" id="{D9B4726D-FD35-41FE-A295-569C40C16862}"/>
              </a:ext>
            </a:extLst>
          </p:cNvPr>
          <p:cNvSpPr>
            <a:spLocks noGrp="1" noChangeArrowheads="1"/>
          </p:cNvSpPr>
          <p:nvPr>
            <p:ph type="body" idx="1"/>
          </p:nvPr>
        </p:nvSpPr>
        <p:spPr>
          <a:noFill/>
        </p:spPr>
        <p:txBody>
          <a:bodyPr/>
          <a:lstStyle/>
          <a:p>
            <a:r>
              <a:rPr lang="es-ES" altLang="es-PE"/>
              <a:t>Se termina la iteración cuando los valores de </a:t>
            </a:r>
            <a:r>
              <a:rPr lang="es-ES" altLang="es-ES">
                <a:cs typeface="Arial" panose="020B0604020202020204" pitchFamily="34" charset="0"/>
              </a:rPr>
              <a:t>Cj-Zj</a:t>
            </a:r>
            <a:r>
              <a:rPr lang="es-PE" altLang="es-ES">
                <a:cs typeface="Arial" panose="020B0604020202020204" pitchFamily="34" charset="0"/>
              </a:rPr>
              <a:t> son 0 y/o positivos.</a:t>
            </a:r>
          </a:p>
          <a:p>
            <a:r>
              <a:rPr lang="es-ES" altLang="es-ES">
                <a:cs typeface="Arial" panose="020B0604020202020204" pitchFamily="34" charset="0"/>
              </a:rPr>
              <a:t>E</a:t>
            </a:r>
            <a:r>
              <a:rPr lang="es-PE" altLang="es-ES">
                <a:cs typeface="Arial" panose="020B0604020202020204" pitchFamily="34" charset="0"/>
              </a:rPr>
              <a:t>l costo mínimo es el </a:t>
            </a:r>
            <a:r>
              <a:rPr lang="es-ES" altLang="es-ES">
                <a:cs typeface="Arial" panose="020B0604020202020204" pitchFamily="34" charset="0"/>
              </a:rPr>
              <a:t>Zj</a:t>
            </a:r>
            <a:r>
              <a:rPr lang="es-ES" altLang="es-ES" sz="2800"/>
              <a:t> = 162.5 soles (es el costo mínimo en el que incurre en el uso la maquina M1 y M2 )</a:t>
            </a:r>
            <a:endParaRPr lang="es-PE" altLang="es-ES">
              <a:cs typeface="Arial" panose="020B0604020202020204" pitchFamily="34" charset="0"/>
            </a:endParaRPr>
          </a:p>
          <a:p>
            <a:endParaRPr lang="es-PE" altLang="es-ES">
              <a:cs typeface="Arial" panose="020B0604020202020204" pitchFamily="34" charset="0"/>
            </a:endParaRPr>
          </a:p>
          <a:p>
            <a:endParaRPr lang="es-ES" altLang="es-ES" sz="2800"/>
          </a:p>
        </p:txBody>
      </p:sp>
      <p:sp>
        <p:nvSpPr>
          <p:cNvPr id="27652" name="Marcador de número de diapositiva 3">
            <a:extLst>
              <a:ext uri="{FF2B5EF4-FFF2-40B4-BE49-F238E27FC236}">
                <a16:creationId xmlns:a16="http://schemas.microsoft.com/office/drawing/2014/main" id="{4A17425F-4EF1-46DB-8506-5409376FF462}"/>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B4F56A-6B20-4232-9D17-3E3134D4578B}" type="slidenum">
              <a:rPr lang="es-ES" altLang="es-ES" smtClean="0"/>
              <a:pPr/>
              <a:t>16</a:t>
            </a:fld>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Rectangle 4">
            <a:extLst>
              <a:ext uri="{FF2B5EF4-FFF2-40B4-BE49-F238E27FC236}">
                <a16:creationId xmlns:a16="http://schemas.microsoft.com/office/drawing/2014/main" id="{4302BF6A-EAF5-4610-BF53-5BE2B9B93A61}"/>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860ED1EA-E33E-40AD-A637-F56C707F3DFA}"/>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id="{AC0DE919-215A-4286-AEFF-599B67DA543F}"/>
              </a:ext>
            </a:extLst>
          </p:cNvPr>
          <p:cNvSpPr>
            <a:spLocks noGrp="1" noChangeArrowheads="1"/>
          </p:cNvSpPr>
          <p:nvPr>
            <p:ph type="sldNum" sz="quarter" idx="12"/>
          </p:nvPr>
        </p:nvSpPr>
        <p:spPr>
          <a:ln/>
        </p:spPr>
        <p:txBody>
          <a:bodyPr/>
          <a:lstStyle>
            <a:lvl1pPr>
              <a:defRPr/>
            </a:lvl1pPr>
          </a:lstStyle>
          <a:p>
            <a:pPr>
              <a:defRPr/>
            </a:pPr>
            <a:fld id="{CCFD67A2-7C97-4ECC-844A-DE06F8F01A69}" type="slidenum">
              <a:rPr lang="es-ES" altLang="es-ES"/>
              <a:pPr>
                <a:defRPr/>
              </a:pPr>
              <a:t>‹Nº›</a:t>
            </a:fld>
            <a:endParaRPr lang="es-ES" altLang="es-ES"/>
          </a:p>
        </p:txBody>
      </p:sp>
    </p:spTree>
    <p:extLst>
      <p:ext uri="{BB962C8B-B14F-4D97-AF65-F5344CB8AC3E}">
        <p14:creationId xmlns:p14="http://schemas.microsoft.com/office/powerpoint/2010/main" val="159354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DCE5A6A1-C8DC-4BE6-996E-08224DD540EB}"/>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DCF6BEFF-B615-4177-945C-F2904577D9F5}"/>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id="{CAE40229-1C60-446E-A295-3E399B194868}"/>
              </a:ext>
            </a:extLst>
          </p:cNvPr>
          <p:cNvSpPr>
            <a:spLocks noGrp="1" noChangeArrowheads="1"/>
          </p:cNvSpPr>
          <p:nvPr>
            <p:ph type="sldNum" sz="quarter" idx="12"/>
          </p:nvPr>
        </p:nvSpPr>
        <p:spPr>
          <a:ln/>
        </p:spPr>
        <p:txBody>
          <a:bodyPr/>
          <a:lstStyle>
            <a:lvl1pPr>
              <a:defRPr/>
            </a:lvl1pPr>
          </a:lstStyle>
          <a:p>
            <a:pPr>
              <a:defRPr/>
            </a:pPr>
            <a:fld id="{B224BAB8-F1E5-47EE-9053-5723DF61E618}" type="slidenum">
              <a:rPr lang="es-ES" altLang="es-ES"/>
              <a:pPr>
                <a:defRPr/>
              </a:pPr>
              <a:t>‹Nº›</a:t>
            </a:fld>
            <a:endParaRPr lang="es-ES" altLang="es-ES"/>
          </a:p>
        </p:txBody>
      </p:sp>
    </p:spTree>
    <p:extLst>
      <p:ext uri="{BB962C8B-B14F-4D97-AF65-F5344CB8AC3E}">
        <p14:creationId xmlns:p14="http://schemas.microsoft.com/office/powerpoint/2010/main" val="425356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A2C2D987-67B6-46CB-8334-725A4BB573E4}"/>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AE5DABAD-5A45-480B-B8F9-8EF71AA87445}"/>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id="{8D3B682C-40B6-4A89-A230-CAAC8AE534A6}"/>
              </a:ext>
            </a:extLst>
          </p:cNvPr>
          <p:cNvSpPr>
            <a:spLocks noGrp="1" noChangeArrowheads="1"/>
          </p:cNvSpPr>
          <p:nvPr>
            <p:ph type="sldNum" sz="quarter" idx="12"/>
          </p:nvPr>
        </p:nvSpPr>
        <p:spPr>
          <a:ln/>
        </p:spPr>
        <p:txBody>
          <a:bodyPr/>
          <a:lstStyle>
            <a:lvl1pPr>
              <a:defRPr/>
            </a:lvl1pPr>
          </a:lstStyle>
          <a:p>
            <a:pPr>
              <a:defRPr/>
            </a:pPr>
            <a:fld id="{CAD374D0-E181-4D71-8DA3-2E0C54851536}" type="slidenum">
              <a:rPr lang="es-ES" altLang="es-ES"/>
              <a:pPr>
                <a:defRPr/>
              </a:pPr>
              <a:t>‹Nº›</a:t>
            </a:fld>
            <a:endParaRPr lang="es-ES" altLang="es-ES"/>
          </a:p>
        </p:txBody>
      </p:sp>
    </p:spTree>
    <p:extLst>
      <p:ext uri="{BB962C8B-B14F-4D97-AF65-F5344CB8AC3E}">
        <p14:creationId xmlns:p14="http://schemas.microsoft.com/office/powerpoint/2010/main" val="143052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Marcador de texto 2"/>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2ADEC9C0-59E9-4D6C-B82E-798829225428}"/>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id="{73109C9A-A707-4497-B52F-AFA4E789E87C}"/>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id="{B0D9C737-E2BB-4B2D-BA3E-F65B3F618944}"/>
              </a:ext>
            </a:extLst>
          </p:cNvPr>
          <p:cNvSpPr>
            <a:spLocks noGrp="1" noChangeArrowheads="1"/>
          </p:cNvSpPr>
          <p:nvPr>
            <p:ph type="sldNum" sz="quarter" idx="12"/>
          </p:nvPr>
        </p:nvSpPr>
        <p:spPr>
          <a:ln/>
        </p:spPr>
        <p:txBody>
          <a:bodyPr/>
          <a:lstStyle>
            <a:lvl1pPr>
              <a:defRPr/>
            </a:lvl1pPr>
          </a:lstStyle>
          <a:p>
            <a:pPr>
              <a:defRPr/>
            </a:pPr>
            <a:fld id="{36ABCD12-5FA0-414A-9D58-0152616B89BB}" type="slidenum">
              <a:rPr lang="es-ES" altLang="es-ES"/>
              <a:pPr>
                <a:defRPr/>
              </a:pPr>
              <a:t>‹Nº›</a:t>
            </a:fld>
            <a:endParaRPr lang="es-ES" altLang="es-ES"/>
          </a:p>
        </p:txBody>
      </p:sp>
    </p:spTree>
    <p:extLst>
      <p:ext uri="{BB962C8B-B14F-4D97-AF65-F5344CB8AC3E}">
        <p14:creationId xmlns:p14="http://schemas.microsoft.com/office/powerpoint/2010/main" val="700532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457200" y="274638"/>
            <a:ext cx="8229600" cy="5851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a:extLst>
              <a:ext uri="{FF2B5EF4-FFF2-40B4-BE49-F238E27FC236}">
                <a16:creationId xmlns:a16="http://schemas.microsoft.com/office/drawing/2014/main" id="{6E275E7D-6D8E-488D-80DD-804715387323}"/>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4" name="Rectangle 5">
            <a:extLst>
              <a:ext uri="{FF2B5EF4-FFF2-40B4-BE49-F238E27FC236}">
                <a16:creationId xmlns:a16="http://schemas.microsoft.com/office/drawing/2014/main" id="{FB66C144-FA66-4987-852F-CE6231C60740}"/>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5" name="Rectangle 6">
            <a:extLst>
              <a:ext uri="{FF2B5EF4-FFF2-40B4-BE49-F238E27FC236}">
                <a16:creationId xmlns:a16="http://schemas.microsoft.com/office/drawing/2014/main" id="{910FAFDA-1FF5-4674-A777-479EB67BD1C3}"/>
              </a:ext>
            </a:extLst>
          </p:cNvPr>
          <p:cNvSpPr>
            <a:spLocks noGrp="1" noChangeArrowheads="1"/>
          </p:cNvSpPr>
          <p:nvPr>
            <p:ph type="sldNum" sz="quarter" idx="12"/>
          </p:nvPr>
        </p:nvSpPr>
        <p:spPr>
          <a:ln/>
        </p:spPr>
        <p:txBody>
          <a:bodyPr/>
          <a:lstStyle>
            <a:lvl1pPr>
              <a:defRPr/>
            </a:lvl1pPr>
          </a:lstStyle>
          <a:p>
            <a:pPr>
              <a:defRPr/>
            </a:pPr>
            <a:fld id="{C01241EA-A750-4A13-A170-0AC26F14FFD9}" type="slidenum">
              <a:rPr lang="es-ES" altLang="es-ES"/>
              <a:pPr>
                <a:defRPr/>
              </a:pPr>
              <a:t>‹Nº›</a:t>
            </a:fld>
            <a:endParaRPr lang="es-ES" altLang="es-ES"/>
          </a:p>
        </p:txBody>
      </p:sp>
    </p:spTree>
    <p:extLst>
      <p:ext uri="{BB962C8B-B14F-4D97-AF65-F5344CB8AC3E}">
        <p14:creationId xmlns:p14="http://schemas.microsoft.com/office/powerpoint/2010/main" val="371848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D073ACDB-52FA-4B6B-BD45-D815DD0522A4}"/>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A8F0790F-E287-459E-A1CE-B212BDE80BD4}"/>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id="{A5CE352F-2B04-45ED-BD50-1E9667440C23}"/>
              </a:ext>
            </a:extLst>
          </p:cNvPr>
          <p:cNvSpPr>
            <a:spLocks noGrp="1" noChangeArrowheads="1"/>
          </p:cNvSpPr>
          <p:nvPr>
            <p:ph type="sldNum" sz="quarter" idx="12"/>
          </p:nvPr>
        </p:nvSpPr>
        <p:spPr>
          <a:ln/>
        </p:spPr>
        <p:txBody>
          <a:bodyPr/>
          <a:lstStyle>
            <a:lvl1pPr>
              <a:defRPr/>
            </a:lvl1pPr>
          </a:lstStyle>
          <a:p>
            <a:pPr>
              <a:defRPr/>
            </a:pPr>
            <a:fld id="{B673CE53-2749-4BC4-836E-BB4D5ED0308E}" type="slidenum">
              <a:rPr lang="es-ES" altLang="es-ES"/>
              <a:pPr>
                <a:defRPr/>
              </a:pPr>
              <a:t>‹Nº›</a:t>
            </a:fld>
            <a:endParaRPr lang="es-ES" altLang="es-ES"/>
          </a:p>
        </p:txBody>
      </p:sp>
    </p:spTree>
    <p:extLst>
      <p:ext uri="{BB962C8B-B14F-4D97-AF65-F5344CB8AC3E}">
        <p14:creationId xmlns:p14="http://schemas.microsoft.com/office/powerpoint/2010/main" val="244501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9D650BFC-2981-4F07-B522-BB3E47A62B4C}"/>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5">
            <a:extLst>
              <a:ext uri="{FF2B5EF4-FFF2-40B4-BE49-F238E27FC236}">
                <a16:creationId xmlns:a16="http://schemas.microsoft.com/office/drawing/2014/main" id="{2668B23B-D5F0-4E61-88A8-581126C17EBB}"/>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6">
            <a:extLst>
              <a:ext uri="{FF2B5EF4-FFF2-40B4-BE49-F238E27FC236}">
                <a16:creationId xmlns:a16="http://schemas.microsoft.com/office/drawing/2014/main" id="{E5144304-0723-44BD-B3F8-0F8466586348}"/>
              </a:ext>
            </a:extLst>
          </p:cNvPr>
          <p:cNvSpPr>
            <a:spLocks noGrp="1" noChangeArrowheads="1"/>
          </p:cNvSpPr>
          <p:nvPr>
            <p:ph type="sldNum" sz="quarter" idx="12"/>
          </p:nvPr>
        </p:nvSpPr>
        <p:spPr>
          <a:ln/>
        </p:spPr>
        <p:txBody>
          <a:bodyPr/>
          <a:lstStyle>
            <a:lvl1pPr>
              <a:defRPr/>
            </a:lvl1pPr>
          </a:lstStyle>
          <a:p>
            <a:pPr>
              <a:defRPr/>
            </a:pPr>
            <a:fld id="{AC173F44-84E9-41EC-AA48-62651522C149}" type="slidenum">
              <a:rPr lang="es-ES" altLang="es-ES"/>
              <a:pPr>
                <a:defRPr/>
              </a:pPr>
              <a:t>‹Nº›</a:t>
            </a:fld>
            <a:endParaRPr lang="es-ES" altLang="es-ES"/>
          </a:p>
        </p:txBody>
      </p:sp>
    </p:spTree>
    <p:extLst>
      <p:ext uri="{BB962C8B-B14F-4D97-AF65-F5344CB8AC3E}">
        <p14:creationId xmlns:p14="http://schemas.microsoft.com/office/powerpoint/2010/main" val="52910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B84AABF7-58F3-4A65-99B3-9D3A68713BFC}"/>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id="{058E8715-5F69-40C8-9DAE-EA338CCE0418}"/>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id="{9E48F6AA-72A8-4003-ADF9-E813836332C1}"/>
              </a:ext>
            </a:extLst>
          </p:cNvPr>
          <p:cNvSpPr>
            <a:spLocks noGrp="1" noChangeArrowheads="1"/>
          </p:cNvSpPr>
          <p:nvPr>
            <p:ph type="sldNum" sz="quarter" idx="12"/>
          </p:nvPr>
        </p:nvSpPr>
        <p:spPr>
          <a:ln/>
        </p:spPr>
        <p:txBody>
          <a:bodyPr/>
          <a:lstStyle>
            <a:lvl1pPr>
              <a:defRPr/>
            </a:lvl1pPr>
          </a:lstStyle>
          <a:p>
            <a:pPr>
              <a:defRPr/>
            </a:pPr>
            <a:fld id="{31780446-3F6B-4535-90B1-24128B255813}" type="slidenum">
              <a:rPr lang="es-ES" altLang="es-ES"/>
              <a:pPr>
                <a:defRPr/>
              </a:pPr>
              <a:t>‹Nº›</a:t>
            </a:fld>
            <a:endParaRPr lang="es-ES" altLang="es-ES"/>
          </a:p>
        </p:txBody>
      </p:sp>
    </p:spTree>
    <p:extLst>
      <p:ext uri="{BB962C8B-B14F-4D97-AF65-F5344CB8AC3E}">
        <p14:creationId xmlns:p14="http://schemas.microsoft.com/office/powerpoint/2010/main" val="429026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AA224038-5F9D-4DEB-A155-42A51ECC1766}"/>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8" name="Rectangle 5">
            <a:extLst>
              <a:ext uri="{FF2B5EF4-FFF2-40B4-BE49-F238E27FC236}">
                <a16:creationId xmlns:a16="http://schemas.microsoft.com/office/drawing/2014/main" id="{D233EBC2-4C91-4BCD-BDD7-F846AFD27712}"/>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9" name="Rectangle 6">
            <a:extLst>
              <a:ext uri="{FF2B5EF4-FFF2-40B4-BE49-F238E27FC236}">
                <a16:creationId xmlns:a16="http://schemas.microsoft.com/office/drawing/2014/main" id="{091650BD-026B-4320-9AFA-C91F26721725}"/>
              </a:ext>
            </a:extLst>
          </p:cNvPr>
          <p:cNvSpPr>
            <a:spLocks noGrp="1" noChangeArrowheads="1"/>
          </p:cNvSpPr>
          <p:nvPr>
            <p:ph type="sldNum" sz="quarter" idx="12"/>
          </p:nvPr>
        </p:nvSpPr>
        <p:spPr>
          <a:ln/>
        </p:spPr>
        <p:txBody>
          <a:bodyPr/>
          <a:lstStyle>
            <a:lvl1pPr>
              <a:defRPr/>
            </a:lvl1pPr>
          </a:lstStyle>
          <a:p>
            <a:pPr>
              <a:defRPr/>
            </a:pPr>
            <a:fld id="{82163E9D-5405-44D8-9B1F-8892FB8B71B4}" type="slidenum">
              <a:rPr lang="es-ES" altLang="es-ES"/>
              <a:pPr>
                <a:defRPr/>
              </a:pPr>
              <a:t>‹Nº›</a:t>
            </a:fld>
            <a:endParaRPr lang="es-ES" altLang="es-ES"/>
          </a:p>
        </p:txBody>
      </p:sp>
    </p:spTree>
    <p:extLst>
      <p:ext uri="{BB962C8B-B14F-4D97-AF65-F5344CB8AC3E}">
        <p14:creationId xmlns:p14="http://schemas.microsoft.com/office/powerpoint/2010/main" val="91482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DEB97004-E4FD-4F3E-83C6-278C73308A2F}"/>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4" name="Rectangle 5">
            <a:extLst>
              <a:ext uri="{FF2B5EF4-FFF2-40B4-BE49-F238E27FC236}">
                <a16:creationId xmlns:a16="http://schemas.microsoft.com/office/drawing/2014/main" id="{8C08588C-0338-4E9D-8A37-694B7731AB95}"/>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5" name="Rectangle 6">
            <a:extLst>
              <a:ext uri="{FF2B5EF4-FFF2-40B4-BE49-F238E27FC236}">
                <a16:creationId xmlns:a16="http://schemas.microsoft.com/office/drawing/2014/main" id="{ECB9AEE7-374E-4462-A040-FACD729AEA15}"/>
              </a:ext>
            </a:extLst>
          </p:cNvPr>
          <p:cNvSpPr>
            <a:spLocks noGrp="1" noChangeArrowheads="1"/>
          </p:cNvSpPr>
          <p:nvPr>
            <p:ph type="sldNum" sz="quarter" idx="12"/>
          </p:nvPr>
        </p:nvSpPr>
        <p:spPr>
          <a:ln/>
        </p:spPr>
        <p:txBody>
          <a:bodyPr/>
          <a:lstStyle>
            <a:lvl1pPr>
              <a:defRPr/>
            </a:lvl1pPr>
          </a:lstStyle>
          <a:p>
            <a:pPr>
              <a:defRPr/>
            </a:pPr>
            <a:fld id="{F98A949D-29A2-4208-95B5-268F0E622D1C}" type="slidenum">
              <a:rPr lang="es-ES" altLang="es-ES"/>
              <a:pPr>
                <a:defRPr/>
              </a:pPr>
              <a:t>‹Nº›</a:t>
            </a:fld>
            <a:endParaRPr lang="es-ES" altLang="es-ES"/>
          </a:p>
        </p:txBody>
      </p:sp>
    </p:spTree>
    <p:extLst>
      <p:ext uri="{BB962C8B-B14F-4D97-AF65-F5344CB8AC3E}">
        <p14:creationId xmlns:p14="http://schemas.microsoft.com/office/powerpoint/2010/main" val="230878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E415B98-18DE-4E08-8725-6BAEB0D6BEF2}"/>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3" name="Rectangle 5">
            <a:extLst>
              <a:ext uri="{FF2B5EF4-FFF2-40B4-BE49-F238E27FC236}">
                <a16:creationId xmlns:a16="http://schemas.microsoft.com/office/drawing/2014/main" id="{0512E1CE-7E59-48D3-96D6-6BF64C464987}"/>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4" name="Rectangle 6">
            <a:extLst>
              <a:ext uri="{FF2B5EF4-FFF2-40B4-BE49-F238E27FC236}">
                <a16:creationId xmlns:a16="http://schemas.microsoft.com/office/drawing/2014/main" id="{42CB7278-0305-4DE6-93D5-A69F021DA729}"/>
              </a:ext>
            </a:extLst>
          </p:cNvPr>
          <p:cNvSpPr>
            <a:spLocks noGrp="1" noChangeArrowheads="1"/>
          </p:cNvSpPr>
          <p:nvPr>
            <p:ph type="sldNum" sz="quarter" idx="12"/>
          </p:nvPr>
        </p:nvSpPr>
        <p:spPr>
          <a:ln/>
        </p:spPr>
        <p:txBody>
          <a:bodyPr/>
          <a:lstStyle>
            <a:lvl1pPr>
              <a:defRPr/>
            </a:lvl1pPr>
          </a:lstStyle>
          <a:p>
            <a:pPr>
              <a:defRPr/>
            </a:pPr>
            <a:fld id="{B75BC5E8-B74B-4B91-ADC4-DAB025CE2B11}" type="slidenum">
              <a:rPr lang="es-ES" altLang="es-ES"/>
              <a:pPr>
                <a:defRPr/>
              </a:pPr>
              <a:t>‹Nº›</a:t>
            </a:fld>
            <a:endParaRPr lang="es-ES" altLang="es-ES"/>
          </a:p>
        </p:txBody>
      </p:sp>
    </p:spTree>
    <p:extLst>
      <p:ext uri="{BB962C8B-B14F-4D97-AF65-F5344CB8AC3E}">
        <p14:creationId xmlns:p14="http://schemas.microsoft.com/office/powerpoint/2010/main" val="328760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D4432393-041A-4687-98A7-E9B5E048CB9E}"/>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id="{6B8572A8-A135-4E20-A450-F8CFB19FB0B7}"/>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id="{93CB27BC-420D-482E-9B70-4572A5F349B4}"/>
              </a:ext>
            </a:extLst>
          </p:cNvPr>
          <p:cNvSpPr>
            <a:spLocks noGrp="1" noChangeArrowheads="1"/>
          </p:cNvSpPr>
          <p:nvPr>
            <p:ph type="sldNum" sz="quarter" idx="12"/>
          </p:nvPr>
        </p:nvSpPr>
        <p:spPr>
          <a:ln/>
        </p:spPr>
        <p:txBody>
          <a:bodyPr/>
          <a:lstStyle>
            <a:lvl1pPr>
              <a:defRPr/>
            </a:lvl1pPr>
          </a:lstStyle>
          <a:p>
            <a:pPr>
              <a:defRPr/>
            </a:pPr>
            <a:fld id="{486021B7-5725-4B24-B62A-F3FC1B8B3758}" type="slidenum">
              <a:rPr lang="es-ES" altLang="es-ES"/>
              <a:pPr>
                <a:defRPr/>
              </a:pPr>
              <a:t>‹Nº›</a:t>
            </a:fld>
            <a:endParaRPr lang="es-ES" altLang="es-ES"/>
          </a:p>
        </p:txBody>
      </p:sp>
    </p:spTree>
    <p:extLst>
      <p:ext uri="{BB962C8B-B14F-4D97-AF65-F5344CB8AC3E}">
        <p14:creationId xmlns:p14="http://schemas.microsoft.com/office/powerpoint/2010/main" val="428005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6BB0BB5F-E0D5-4CCC-9109-F94FB97793F8}"/>
              </a:ext>
            </a:extLst>
          </p:cNvPr>
          <p:cNvSpPr>
            <a:spLocks noGrp="1" noChangeArrowheads="1"/>
          </p:cNvSpPr>
          <p:nvPr>
            <p:ph type="dt" sz="half" idx="10"/>
          </p:nvPr>
        </p:nvSpPr>
        <p:spPr>
          <a:ln/>
        </p:spPr>
        <p:txBody>
          <a:bodyPr/>
          <a:lstStyle>
            <a:lvl1pPr>
              <a:defRPr/>
            </a:lvl1pPr>
          </a:lstStyle>
          <a:p>
            <a:pPr>
              <a:defRPr/>
            </a:pPr>
            <a:endParaRPr lang="es-ES" altLang="es-ES"/>
          </a:p>
        </p:txBody>
      </p:sp>
      <p:sp>
        <p:nvSpPr>
          <p:cNvPr id="6" name="Rectangle 5">
            <a:extLst>
              <a:ext uri="{FF2B5EF4-FFF2-40B4-BE49-F238E27FC236}">
                <a16:creationId xmlns:a16="http://schemas.microsoft.com/office/drawing/2014/main" id="{76F5631B-3907-4F80-A8EE-609681F8DDF6}"/>
              </a:ext>
            </a:extLst>
          </p:cNvPr>
          <p:cNvSpPr>
            <a:spLocks noGrp="1" noChangeArrowheads="1"/>
          </p:cNvSpPr>
          <p:nvPr>
            <p:ph type="ftr" sz="quarter" idx="11"/>
          </p:nvPr>
        </p:nvSpPr>
        <p:spPr>
          <a:ln/>
        </p:spPr>
        <p:txBody>
          <a:bodyPr/>
          <a:lstStyle>
            <a:lvl1pPr>
              <a:defRPr/>
            </a:lvl1pPr>
          </a:lstStyle>
          <a:p>
            <a:pPr>
              <a:defRPr/>
            </a:pPr>
            <a:endParaRPr lang="es-ES" altLang="es-ES"/>
          </a:p>
        </p:txBody>
      </p:sp>
      <p:sp>
        <p:nvSpPr>
          <p:cNvPr id="7" name="Rectangle 6">
            <a:extLst>
              <a:ext uri="{FF2B5EF4-FFF2-40B4-BE49-F238E27FC236}">
                <a16:creationId xmlns:a16="http://schemas.microsoft.com/office/drawing/2014/main" id="{F259FE3C-9E8C-4B5A-98FB-BD3DCC88E41E}"/>
              </a:ext>
            </a:extLst>
          </p:cNvPr>
          <p:cNvSpPr>
            <a:spLocks noGrp="1" noChangeArrowheads="1"/>
          </p:cNvSpPr>
          <p:nvPr>
            <p:ph type="sldNum" sz="quarter" idx="12"/>
          </p:nvPr>
        </p:nvSpPr>
        <p:spPr>
          <a:ln/>
        </p:spPr>
        <p:txBody>
          <a:bodyPr/>
          <a:lstStyle>
            <a:lvl1pPr>
              <a:defRPr/>
            </a:lvl1pPr>
          </a:lstStyle>
          <a:p>
            <a:pPr>
              <a:defRPr/>
            </a:pPr>
            <a:fld id="{0428D4D9-C304-413F-85DF-DC7ECCC9404E}" type="slidenum">
              <a:rPr lang="es-ES" altLang="es-ES"/>
              <a:pPr>
                <a:defRPr/>
              </a:pPr>
              <a:t>‹Nº›</a:t>
            </a:fld>
            <a:endParaRPr lang="es-ES" altLang="es-ES"/>
          </a:p>
        </p:txBody>
      </p:sp>
    </p:spTree>
    <p:extLst>
      <p:ext uri="{BB962C8B-B14F-4D97-AF65-F5344CB8AC3E}">
        <p14:creationId xmlns:p14="http://schemas.microsoft.com/office/powerpoint/2010/main" val="172382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160330-8A19-4EFC-A594-FF47C65C16B8}"/>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ES"/>
              <a:t>Haga clic para cambiar el estilo de título	</a:t>
            </a:r>
          </a:p>
        </p:txBody>
      </p:sp>
      <p:sp>
        <p:nvSpPr>
          <p:cNvPr id="1027" name="Rectangle 3">
            <a:extLst>
              <a:ext uri="{FF2B5EF4-FFF2-40B4-BE49-F238E27FC236}">
                <a16:creationId xmlns:a16="http://schemas.microsoft.com/office/drawing/2014/main" id="{70A033DB-5391-4780-86F8-5620CCB061B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135172" name="Rectangle 4">
            <a:extLst>
              <a:ext uri="{FF2B5EF4-FFF2-40B4-BE49-F238E27FC236}">
                <a16:creationId xmlns:a16="http://schemas.microsoft.com/office/drawing/2014/main" id="{846E231C-768E-432B-AF73-7DF0A365390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s-ES" altLang="es-ES"/>
          </a:p>
        </p:txBody>
      </p:sp>
      <p:sp>
        <p:nvSpPr>
          <p:cNvPr id="135173" name="Rectangle 5">
            <a:extLst>
              <a:ext uri="{FF2B5EF4-FFF2-40B4-BE49-F238E27FC236}">
                <a16:creationId xmlns:a16="http://schemas.microsoft.com/office/drawing/2014/main" id="{6A0A6F08-5525-44E4-AAB8-BE14A83DB53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s-ES" altLang="es-ES"/>
          </a:p>
        </p:txBody>
      </p:sp>
      <p:sp>
        <p:nvSpPr>
          <p:cNvPr id="135174" name="Rectangle 6">
            <a:extLst>
              <a:ext uri="{FF2B5EF4-FFF2-40B4-BE49-F238E27FC236}">
                <a16:creationId xmlns:a16="http://schemas.microsoft.com/office/drawing/2014/main" id="{C3464043-57F2-4DEE-8817-D9FF61885D68}"/>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B0C1D5-69C2-460D-967E-2C7BE3CD3DE2}"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6" descr="connected_networks">
            <a:extLst>
              <a:ext uri="{FF2B5EF4-FFF2-40B4-BE49-F238E27FC236}">
                <a16:creationId xmlns:a16="http://schemas.microsoft.com/office/drawing/2014/main" id="{ACBE4975-EE31-403A-9934-8DCE1714B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 descr="connected_networks">
            <a:extLst>
              <a:ext uri="{FF2B5EF4-FFF2-40B4-BE49-F238E27FC236}">
                <a16:creationId xmlns:a16="http://schemas.microsoft.com/office/drawing/2014/main" id="{91EC3FA1-9DBA-4392-8A0C-197867BD6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a:extLst>
              <a:ext uri="{FF2B5EF4-FFF2-40B4-BE49-F238E27FC236}">
                <a16:creationId xmlns:a16="http://schemas.microsoft.com/office/drawing/2014/main" id="{4815DB54-A873-47F8-AA9A-3D4AC925D1D1}"/>
              </a:ext>
            </a:extLst>
          </p:cNvPr>
          <p:cNvSpPr>
            <a:spLocks noGrp="1" noChangeArrowheads="1"/>
          </p:cNvSpPr>
          <p:nvPr>
            <p:ph type="subTitle" idx="1"/>
          </p:nvPr>
        </p:nvSpPr>
        <p:spPr>
          <a:xfrm>
            <a:off x="323850" y="1558925"/>
            <a:ext cx="8280400" cy="5110163"/>
          </a:xfrm>
        </p:spPr>
        <p:txBody>
          <a:bodyPr/>
          <a:lstStyle/>
          <a:p>
            <a:pPr algn="just" eaLnBrk="1" hangingPunct="1">
              <a:lnSpc>
                <a:spcPct val="80000"/>
              </a:lnSpc>
            </a:pPr>
            <a:r>
              <a:rPr lang="es-ES" altLang="es-ES" sz="2000" dirty="0"/>
              <a:t>La empresa “BVENTUR” S.R.L. tiene dos tipos diferentes de máquinas, la máquina 1 y la máquina 2, que pueden utilizarse para fabricar un solo producto. Estas máquinas difieren en la cantidad de producto producido por hora, en la cantidad de mano de obra utilizada y en los costos de operación.</a:t>
            </a:r>
          </a:p>
          <a:p>
            <a:pPr algn="just" eaLnBrk="1" hangingPunct="1">
              <a:lnSpc>
                <a:spcPct val="80000"/>
              </a:lnSpc>
            </a:pPr>
            <a:r>
              <a:rPr lang="es-ES" altLang="es-ES" sz="2000" dirty="0"/>
              <a:t>Suponga al menos una determinada cantidad del producto se debe producir y de que seria conveniente utilizar al menos la fuerza de mano de obra en horario normal. Bajo estas condiciones, ¿cómo se debe utilizar cada máquina con el objeto de minimizar los costos totales aun así satisfacer los requerimientos?.</a:t>
            </a:r>
          </a:p>
          <a:p>
            <a:pPr algn="just" eaLnBrk="1" hangingPunct="1">
              <a:lnSpc>
                <a:spcPct val="80000"/>
              </a:lnSpc>
            </a:pPr>
            <a:r>
              <a:rPr lang="es-ES" altLang="es-ES" sz="2000" dirty="0"/>
              <a:t>La máquina 1 puede producir 20 kilos de producto por hora, la máquina 2 puede producir 15 kilos de producto por hora y se requiere al menos 100 kilos de producto de ambas máquinas.</a:t>
            </a:r>
          </a:p>
          <a:p>
            <a:pPr algn="just" eaLnBrk="1" hangingPunct="1">
              <a:lnSpc>
                <a:spcPct val="80000"/>
              </a:lnSpc>
            </a:pPr>
            <a:r>
              <a:rPr lang="es-ES" altLang="es-ES" sz="2000" dirty="0"/>
              <a:t>Se requiere 2 horas de mano de obra para cada hora de la operación de la máquina 1, se requiere 3 horas de mano de obra para la operación de la máquina 2, y que se deben utilizar al menos las 15 horas de mano de obra de tiempo normal disponibles.</a:t>
            </a:r>
          </a:p>
          <a:p>
            <a:pPr algn="just" eaLnBrk="1" hangingPunct="1">
              <a:lnSpc>
                <a:spcPct val="80000"/>
              </a:lnSpc>
            </a:pPr>
            <a:r>
              <a:rPr lang="es-ES" altLang="es-ES" sz="2000" dirty="0"/>
              <a:t>Cuesta S/.25.00 por hora ( mano de obra y materiales) operar la máquina 1 y S/.30.00 por hora operar la máquina 2.</a:t>
            </a:r>
          </a:p>
        </p:txBody>
      </p:sp>
      <p:sp>
        <p:nvSpPr>
          <p:cNvPr id="3077" name="Rectangle 4">
            <a:extLst>
              <a:ext uri="{FF2B5EF4-FFF2-40B4-BE49-F238E27FC236}">
                <a16:creationId xmlns:a16="http://schemas.microsoft.com/office/drawing/2014/main" id="{E824AF2A-F164-4AB8-932C-EB467732D039}"/>
              </a:ext>
            </a:extLst>
          </p:cNvPr>
          <p:cNvSpPr>
            <a:spLocks noGrp="1" noChangeArrowheads="1"/>
          </p:cNvSpPr>
          <p:nvPr>
            <p:ph type="ctrTitle"/>
          </p:nvPr>
        </p:nvSpPr>
        <p:spPr>
          <a:xfrm>
            <a:off x="468313" y="115888"/>
            <a:ext cx="7772400" cy="792162"/>
          </a:xfrm>
        </p:spPr>
        <p:txBody>
          <a:bodyPr anchor="ctr"/>
          <a:lstStyle/>
          <a:p>
            <a:pPr eaLnBrk="1" hangingPunct="1"/>
            <a:r>
              <a:rPr lang="es-ES" altLang="es-ES" sz="4400"/>
              <a:t>	</a:t>
            </a:r>
            <a:r>
              <a:rPr lang="es-ES" altLang="es-ES" sz="3200" b="1"/>
              <a:t>CASO Nº 02</a:t>
            </a:r>
          </a:p>
        </p:txBody>
      </p:sp>
      <p:sp>
        <p:nvSpPr>
          <p:cNvPr id="3078" name="WordArt 7" descr="Bolsa de papel">
            <a:extLst>
              <a:ext uri="{FF2B5EF4-FFF2-40B4-BE49-F238E27FC236}">
                <a16:creationId xmlns:a16="http://schemas.microsoft.com/office/drawing/2014/main" id="{60197849-17C7-41D1-987A-5C08AB2ED1ED}"/>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3079" name="Rectangle 8">
            <a:extLst>
              <a:ext uri="{FF2B5EF4-FFF2-40B4-BE49-F238E27FC236}">
                <a16:creationId xmlns:a16="http://schemas.microsoft.com/office/drawing/2014/main" id="{70662E64-179D-47E4-BF4D-8263A0D4AB67}"/>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dirty="0">
                <a:solidFill>
                  <a:schemeClr val="tx2"/>
                </a:solidFill>
              </a:rPr>
              <a:t>	</a:t>
            </a:r>
            <a:r>
              <a:rPr lang="es-ES" altLang="es-ES" sz="1200" dirty="0">
                <a:solidFill>
                  <a:srgbClr val="009900"/>
                </a:solidFill>
              </a:rPr>
              <a:t>Por: William Yupanqui </a:t>
            </a:r>
            <a:r>
              <a:rPr lang="es-ES" altLang="es-ES" sz="1200" dirty="0" err="1">
                <a:solidFill>
                  <a:srgbClr val="009900"/>
                </a:solidFill>
              </a:rPr>
              <a:t>Pillihuamán</a:t>
            </a:r>
            <a:endParaRPr lang="es-ES" altLang="es-ES" sz="1200" b="1" dirty="0">
              <a:solidFill>
                <a:srgbClr val="0099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id="{D8109949-19B4-4E9D-9FC0-184FA9A32FB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p>
        </p:txBody>
      </p:sp>
      <p:sp>
        <p:nvSpPr>
          <p:cNvPr id="17411" name="Rectangle 7">
            <a:extLst>
              <a:ext uri="{FF2B5EF4-FFF2-40B4-BE49-F238E27FC236}">
                <a16:creationId xmlns:a16="http://schemas.microsoft.com/office/drawing/2014/main" id="{5AEF3FBA-5ADD-4E63-A0BD-A82C1E3374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p>
        </p:txBody>
      </p:sp>
      <p:sp>
        <p:nvSpPr>
          <p:cNvPr id="17412" name="Rectangle 10">
            <a:extLst>
              <a:ext uri="{FF2B5EF4-FFF2-40B4-BE49-F238E27FC236}">
                <a16:creationId xmlns:a16="http://schemas.microsoft.com/office/drawing/2014/main" id="{72A136AB-B0B7-4354-88DD-BC113A84C3A9}"/>
              </a:ext>
            </a:extLst>
          </p:cNvPr>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p>
        </p:txBody>
      </p:sp>
      <p:sp>
        <p:nvSpPr>
          <p:cNvPr id="17413" name="Rectangle 13">
            <a:extLst>
              <a:ext uri="{FF2B5EF4-FFF2-40B4-BE49-F238E27FC236}">
                <a16:creationId xmlns:a16="http://schemas.microsoft.com/office/drawing/2014/main" id="{B7D78016-E9F5-4DED-A20C-0A85B89F0536}"/>
              </a:ext>
            </a:extLst>
          </p:cNvPr>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p>
        </p:txBody>
      </p:sp>
      <p:sp>
        <p:nvSpPr>
          <p:cNvPr id="17414" name="Rectangle 14">
            <a:extLst>
              <a:ext uri="{FF2B5EF4-FFF2-40B4-BE49-F238E27FC236}">
                <a16:creationId xmlns:a16="http://schemas.microsoft.com/office/drawing/2014/main" id="{10218084-4B72-42AA-84FC-F1CDC4B9AF92}"/>
              </a:ext>
            </a:extLst>
          </p:cNvPr>
          <p:cNvSpPr>
            <a:spLocks noGrp="1" noChangeArrowheads="1"/>
          </p:cNvSpPr>
          <p:nvPr>
            <p:ph type="body" idx="1"/>
          </p:nvPr>
        </p:nvSpPr>
        <p:spPr>
          <a:xfrm>
            <a:off x="457200" y="1600200"/>
            <a:ext cx="8229600" cy="4924425"/>
          </a:xfrm>
        </p:spPr>
        <p:txBody>
          <a:bodyPr/>
          <a:lstStyle/>
          <a:p>
            <a:pPr algn="just" eaLnBrk="1" hangingPunct="1">
              <a:lnSpc>
                <a:spcPct val="80000"/>
              </a:lnSpc>
              <a:buFontTx/>
              <a:buNone/>
            </a:pPr>
            <a:r>
              <a:rPr lang="es-ES" altLang="es-ES" sz="2800" b="1" dirty="0"/>
              <a:t>	Consideraciones previas a la estandarización:</a:t>
            </a:r>
          </a:p>
          <a:p>
            <a:pPr algn="just" eaLnBrk="1" hangingPunct="1">
              <a:lnSpc>
                <a:spcPct val="80000"/>
              </a:lnSpc>
              <a:buFontTx/>
              <a:buNone/>
            </a:pPr>
            <a:r>
              <a:rPr lang="es-ES" altLang="es-ES" sz="2800" dirty="0"/>
              <a:t>	Nota 1.-Se debe hacer uso de variables artificiales para su solución. Las variables artificiales se representan por la letra A y se adiciona una por cada restricción.</a:t>
            </a:r>
          </a:p>
          <a:p>
            <a:pPr algn="just" eaLnBrk="1" hangingPunct="1">
              <a:lnSpc>
                <a:spcPct val="80000"/>
              </a:lnSpc>
              <a:buFontTx/>
              <a:buNone/>
            </a:pPr>
            <a:endParaRPr lang="es-ES" altLang="es-ES" sz="2800" dirty="0"/>
          </a:p>
          <a:p>
            <a:pPr algn="just" eaLnBrk="1" hangingPunct="1">
              <a:lnSpc>
                <a:spcPct val="80000"/>
              </a:lnSpc>
              <a:buFontTx/>
              <a:buNone/>
            </a:pPr>
            <a:r>
              <a:rPr lang="es-ES" altLang="es-ES" sz="2800" dirty="0"/>
              <a:t>	Nota 2.- Los coeficientes de las variables artificiales se representan por M(+). En términos de costos se asume que el costo es infinitivamente grande para casos de minimización y todo lo contrario para el caso de maximización(-M).</a:t>
            </a:r>
          </a:p>
        </p:txBody>
      </p:sp>
      <p:pic>
        <p:nvPicPr>
          <p:cNvPr id="17415" name="Picture 15" descr="connected_networks">
            <a:extLst>
              <a:ext uri="{FF2B5EF4-FFF2-40B4-BE49-F238E27FC236}">
                <a16:creationId xmlns:a16="http://schemas.microsoft.com/office/drawing/2014/main" id="{F16E21C8-9B9C-414C-AB20-70CE84C29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6" descr="connected_networks">
            <a:extLst>
              <a:ext uri="{FF2B5EF4-FFF2-40B4-BE49-F238E27FC236}">
                <a16:creationId xmlns:a16="http://schemas.microsoft.com/office/drawing/2014/main" id="{9651356B-715E-48F7-88CE-800243BFB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7" name="WordArt 17" descr="Bolsa de papel">
            <a:extLst>
              <a:ext uri="{FF2B5EF4-FFF2-40B4-BE49-F238E27FC236}">
                <a16:creationId xmlns:a16="http://schemas.microsoft.com/office/drawing/2014/main" id="{5C25F361-FD73-40F9-85F7-A7E64F8D4EC3}"/>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17418" name="Rectangle 19">
            <a:extLst>
              <a:ext uri="{FF2B5EF4-FFF2-40B4-BE49-F238E27FC236}">
                <a16:creationId xmlns:a16="http://schemas.microsoft.com/office/drawing/2014/main" id="{BCF0FE01-0B8A-4D55-B728-5F7A303F6E7F}"/>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7CDA5119-FF4B-4F60-8C3F-083E8BEF3E45}"/>
              </a:ext>
            </a:extLst>
          </p:cNvPr>
          <p:cNvSpPr>
            <a:spLocks noChangeArrowheads="1"/>
          </p:cNvSpPr>
          <p:nvPr/>
        </p:nvSpPr>
        <p:spPr bwMode="auto">
          <a:xfrm>
            <a:off x="0" y="2490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p>
        </p:txBody>
      </p:sp>
      <p:sp>
        <p:nvSpPr>
          <p:cNvPr id="18435" name="Rectangle 7">
            <a:extLst>
              <a:ext uri="{FF2B5EF4-FFF2-40B4-BE49-F238E27FC236}">
                <a16:creationId xmlns:a16="http://schemas.microsoft.com/office/drawing/2014/main" id="{4366F53D-7FA5-477F-A06B-F56964F6BF86}"/>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p>
        </p:txBody>
      </p:sp>
      <p:sp>
        <p:nvSpPr>
          <p:cNvPr id="18436" name="Rectangle 9">
            <a:extLst>
              <a:ext uri="{FF2B5EF4-FFF2-40B4-BE49-F238E27FC236}">
                <a16:creationId xmlns:a16="http://schemas.microsoft.com/office/drawing/2014/main" id="{B7FA127A-A3E6-44D2-B3C0-1ACFAB52F196}"/>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p>
        </p:txBody>
      </p:sp>
      <p:sp>
        <p:nvSpPr>
          <p:cNvPr id="18437" name="Rectangle 10">
            <a:extLst>
              <a:ext uri="{FF2B5EF4-FFF2-40B4-BE49-F238E27FC236}">
                <a16:creationId xmlns:a16="http://schemas.microsoft.com/office/drawing/2014/main" id="{86DDC55C-7A8E-421C-BEC1-76CF14D99227}"/>
              </a:ext>
            </a:extLst>
          </p:cNvPr>
          <p:cNvSpPr>
            <a:spLocks noGrp="1" noChangeArrowheads="1"/>
          </p:cNvSpPr>
          <p:nvPr>
            <p:ph type="body" idx="1"/>
          </p:nvPr>
        </p:nvSpPr>
        <p:spPr>
          <a:xfrm>
            <a:off x="1116013" y="1700213"/>
            <a:ext cx="7704137" cy="4824412"/>
          </a:xfrm>
        </p:spPr>
        <p:txBody>
          <a:bodyPr/>
          <a:lstStyle/>
          <a:p>
            <a:pPr algn="just" eaLnBrk="1" hangingPunct="1">
              <a:buFontTx/>
              <a:buNone/>
            </a:pPr>
            <a:r>
              <a:rPr lang="es-ES" altLang="es-ES" dirty="0"/>
              <a:t>P2.- Llevar a la forma estándar:</a:t>
            </a:r>
          </a:p>
          <a:p>
            <a:pPr algn="just" eaLnBrk="1" hangingPunct="1">
              <a:buFontTx/>
              <a:buNone/>
            </a:pPr>
            <a:r>
              <a:rPr lang="es-ES" altLang="es-ES" dirty="0"/>
              <a:t>Min Z =25X1+30X2+0X3+0X4+MA1+MA2</a:t>
            </a:r>
          </a:p>
          <a:p>
            <a:pPr algn="just" eaLnBrk="1" hangingPunct="1">
              <a:buFontTx/>
              <a:buNone/>
            </a:pPr>
            <a:endParaRPr lang="es-ES" altLang="es-ES" dirty="0"/>
          </a:p>
          <a:p>
            <a:pPr algn="just" eaLnBrk="1" hangingPunct="1">
              <a:buFontTx/>
              <a:buNone/>
            </a:pPr>
            <a:r>
              <a:rPr lang="es-ES" altLang="es-ES" dirty="0"/>
              <a:t>Sujeto a</a:t>
            </a:r>
          </a:p>
          <a:p>
            <a:pPr algn="just" eaLnBrk="1" hangingPunct="1">
              <a:buFontTx/>
              <a:buNone/>
            </a:pPr>
            <a:r>
              <a:rPr lang="es-ES" altLang="es-ES" dirty="0"/>
              <a:t>20X1+15X2-X3	+A1		=100</a:t>
            </a:r>
          </a:p>
          <a:p>
            <a:pPr algn="just" eaLnBrk="1" hangingPunct="1">
              <a:buFontTx/>
              <a:buNone/>
            </a:pPr>
            <a:r>
              <a:rPr lang="es-ES" altLang="es-ES" dirty="0"/>
              <a:t>2X1+3X2		-X4+		+A2	=15</a:t>
            </a:r>
          </a:p>
          <a:p>
            <a:pPr eaLnBrk="1" hangingPunct="1">
              <a:buFontTx/>
              <a:buNone/>
            </a:pPr>
            <a:r>
              <a:rPr lang="es-ES" altLang="es-ES" dirty="0"/>
              <a:t>X1,X2,X3,X4,A1,A2&gt;=0</a:t>
            </a:r>
          </a:p>
        </p:txBody>
      </p:sp>
      <p:pic>
        <p:nvPicPr>
          <p:cNvPr id="18438" name="Picture 11" descr="connected_networks">
            <a:extLst>
              <a:ext uri="{FF2B5EF4-FFF2-40B4-BE49-F238E27FC236}">
                <a16:creationId xmlns:a16="http://schemas.microsoft.com/office/drawing/2014/main" id="{13A1BD78-E6A0-4CDD-8B51-8D846C06C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2" descr="connected_networks">
            <a:extLst>
              <a:ext uri="{FF2B5EF4-FFF2-40B4-BE49-F238E27FC236}">
                <a16:creationId xmlns:a16="http://schemas.microsoft.com/office/drawing/2014/main" id="{A909CF98-24C0-4A49-BECA-2E62F045F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WordArt 13" descr="Bolsa de papel">
            <a:extLst>
              <a:ext uri="{FF2B5EF4-FFF2-40B4-BE49-F238E27FC236}">
                <a16:creationId xmlns:a16="http://schemas.microsoft.com/office/drawing/2014/main" id="{BC22D7CF-17EB-41A8-9E2E-F6AA0DB49815}"/>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18441" name="Rectangle 15">
            <a:extLst>
              <a:ext uri="{FF2B5EF4-FFF2-40B4-BE49-F238E27FC236}">
                <a16:creationId xmlns:a16="http://schemas.microsoft.com/office/drawing/2014/main" id="{6F5DDB02-2CD8-4070-BFD4-4F1DA9ECDD79}"/>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C20F9A6C-05AD-448B-90A4-828EF56E5294}"/>
              </a:ext>
            </a:extLst>
          </p:cNvPr>
          <p:cNvSpPr>
            <a:spLocks noGrp="1" noChangeArrowheads="1"/>
          </p:cNvSpPr>
          <p:nvPr>
            <p:ph type="body" idx="1"/>
          </p:nvPr>
        </p:nvSpPr>
        <p:spPr/>
        <p:txBody>
          <a:bodyPr/>
          <a:lstStyle/>
          <a:p>
            <a:pPr eaLnBrk="1" hangingPunct="1">
              <a:buFontTx/>
              <a:buNone/>
            </a:pPr>
            <a:r>
              <a:rPr lang="es-ES" altLang="es-ES" dirty="0"/>
              <a:t>P3.-Identificación de las variables básicas:</a:t>
            </a:r>
          </a:p>
          <a:p>
            <a:pPr algn="just" eaLnBrk="1" hangingPunct="1">
              <a:buFontTx/>
              <a:buNone/>
            </a:pPr>
            <a:endParaRPr lang="es-ES" altLang="es-ES" dirty="0"/>
          </a:p>
          <a:p>
            <a:pPr algn="just" eaLnBrk="1" hangingPunct="1"/>
            <a:r>
              <a:rPr lang="es-ES" altLang="es-ES" dirty="0"/>
              <a:t>variables básicas.- A1 y A2 (llamadas variables de solución cuando se trata de minimización).</a:t>
            </a:r>
          </a:p>
          <a:p>
            <a:pPr algn="just" eaLnBrk="1" hangingPunct="1">
              <a:buFontTx/>
              <a:buNone/>
            </a:pPr>
            <a:endParaRPr lang="es-ES" altLang="es-ES" dirty="0"/>
          </a:p>
          <a:p>
            <a:pPr eaLnBrk="1" hangingPunct="1"/>
            <a:r>
              <a:rPr lang="es-ES" altLang="es-ES" dirty="0"/>
              <a:t>variables no básicas.- X1,X2,X3,X4</a:t>
            </a:r>
          </a:p>
        </p:txBody>
      </p:sp>
      <p:pic>
        <p:nvPicPr>
          <p:cNvPr id="20483" name="Picture 4" descr="connected_networks">
            <a:extLst>
              <a:ext uri="{FF2B5EF4-FFF2-40B4-BE49-F238E27FC236}">
                <a16:creationId xmlns:a16="http://schemas.microsoft.com/office/drawing/2014/main" id="{1B743F8B-A048-4024-A8E1-A6799AB59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5" descr="connected_networks">
            <a:extLst>
              <a:ext uri="{FF2B5EF4-FFF2-40B4-BE49-F238E27FC236}">
                <a16:creationId xmlns:a16="http://schemas.microsoft.com/office/drawing/2014/main" id="{825EC451-ADBB-4E73-B4F3-5B976F7CD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WordArt 6" descr="Bolsa de papel">
            <a:extLst>
              <a:ext uri="{FF2B5EF4-FFF2-40B4-BE49-F238E27FC236}">
                <a16:creationId xmlns:a16="http://schemas.microsoft.com/office/drawing/2014/main" id="{0F2C7ED9-FA9E-4882-98EF-AEA25CB76036}"/>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20486" name="Rectangle 7">
            <a:extLst>
              <a:ext uri="{FF2B5EF4-FFF2-40B4-BE49-F238E27FC236}">
                <a16:creationId xmlns:a16="http://schemas.microsoft.com/office/drawing/2014/main" id="{75F2860C-9442-4FA5-9661-25504213F457}"/>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069" descr="connected_networks">
            <a:extLst>
              <a:ext uri="{FF2B5EF4-FFF2-40B4-BE49-F238E27FC236}">
                <a16:creationId xmlns:a16="http://schemas.microsoft.com/office/drawing/2014/main" id="{DDD2C6AF-81BE-4DEA-8318-B5C6E8535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Oval 2051">
            <a:extLst>
              <a:ext uri="{FF2B5EF4-FFF2-40B4-BE49-F238E27FC236}">
                <a16:creationId xmlns:a16="http://schemas.microsoft.com/office/drawing/2014/main" id="{33CAA600-85A7-413B-BA9A-DED2FF5E073F}"/>
              </a:ext>
            </a:extLst>
          </p:cNvPr>
          <p:cNvSpPr>
            <a:spLocks noChangeArrowheads="1"/>
          </p:cNvSpPr>
          <p:nvPr/>
        </p:nvSpPr>
        <p:spPr bwMode="auto">
          <a:xfrm>
            <a:off x="3481388" y="3860800"/>
            <a:ext cx="360362" cy="358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p>
        </p:txBody>
      </p:sp>
      <p:sp>
        <p:nvSpPr>
          <p:cNvPr id="21508" name="Rectangle 3">
            <a:extLst>
              <a:ext uri="{FF2B5EF4-FFF2-40B4-BE49-F238E27FC236}">
                <a16:creationId xmlns:a16="http://schemas.microsoft.com/office/drawing/2014/main" id="{B6C684D7-B0CB-4CF0-9C01-5FFAF6D6B920}"/>
              </a:ext>
            </a:extLst>
          </p:cNvPr>
          <p:cNvSpPr>
            <a:spLocks noGrp="1" noChangeArrowheads="1"/>
          </p:cNvSpPr>
          <p:nvPr>
            <p:ph type="body" sz="half" idx="1"/>
          </p:nvPr>
        </p:nvSpPr>
        <p:spPr>
          <a:xfrm>
            <a:off x="601663" y="1484313"/>
            <a:ext cx="8218487" cy="5113337"/>
          </a:xfrm>
        </p:spPr>
        <p:txBody>
          <a:bodyPr/>
          <a:lstStyle/>
          <a:p>
            <a:pPr eaLnBrk="1" hangingPunct="1">
              <a:buFontTx/>
              <a:buNone/>
            </a:pPr>
            <a:r>
              <a:rPr lang="es-ES" altLang="es-ES" sz="2800" dirty="0"/>
              <a:t>P4.-Llevando a la forma de tabla: Primera tabla</a:t>
            </a:r>
          </a:p>
          <a:p>
            <a:pPr eaLnBrk="1" hangingPunct="1">
              <a:buFontTx/>
              <a:buNone/>
            </a:pPr>
            <a:endParaRPr lang="es-ES" altLang="es-ES" sz="2800" dirty="0"/>
          </a:p>
          <a:p>
            <a:pPr eaLnBrk="1" hangingPunct="1">
              <a:buFontTx/>
              <a:buNone/>
            </a:pPr>
            <a:endParaRPr lang="es-ES" altLang="es-ES" sz="2800" dirty="0"/>
          </a:p>
          <a:p>
            <a:pPr eaLnBrk="1" hangingPunct="1">
              <a:buFontTx/>
              <a:buNone/>
            </a:pPr>
            <a:endParaRPr lang="es-ES" altLang="es-ES" sz="2800" dirty="0"/>
          </a:p>
        </p:txBody>
      </p:sp>
      <p:graphicFrame>
        <p:nvGraphicFramePr>
          <p:cNvPr id="171037" name="Group 2077">
            <a:extLst>
              <a:ext uri="{FF2B5EF4-FFF2-40B4-BE49-F238E27FC236}">
                <a16:creationId xmlns:a16="http://schemas.microsoft.com/office/drawing/2014/main" id="{C3A6473B-D0D0-4C20-A92D-D065204FD27C}"/>
              </a:ext>
            </a:extLst>
          </p:cNvPr>
          <p:cNvGraphicFramePr>
            <a:graphicFrameLocks noGrp="1"/>
          </p:cNvGraphicFramePr>
          <p:nvPr>
            <p:ph sz="half" idx="2"/>
          </p:nvPr>
        </p:nvGraphicFramePr>
        <p:xfrm>
          <a:off x="1033463" y="2708275"/>
          <a:ext cx="7859712" cy="2952750"/>
        </p:xfrm>
        <a:graphic>
          <a:graphicData uri="http://schemas.openxmlformats.org/drawingml/2006/table">
            <a:tbl>
              <a:tblPr/>
              <a:tblGrid>
                <a:gridCol w="441325">
                  <a:extLst>
                    <a:ext uri="{9D8B030D-6E8A-4147-A177-3AD203B41FA5}">
                      <a16:colId xmlns:a16="http://schemas.microsoft.com/office/drawing/2014/main" val="20000"/>
                    </a:ext>
                  </a:extLst>
                </a:gridCol>
                <a:gridCol w="1779587">
                  <a:extLst>
                    <a:ext uri="{9D8B030D-6E8A-4147-A177-3AD203B41FA5}">
                      <a16:colId xmlns:a16="http://schemas.microsoft.com/office/drawing/2014/main" val="20001"/>
                    </a:ext>
                  </a:extLst>
                </a:gridCol>
                <a:gridCol w="788988">
                  <a:extLst>
                    <a:ext uri="{9D8B030D-6E8A-4147-A177-3AD203B41FA5}">
                      <a16:colId xmlns:a16="http://schemas.microsoft.com/office/drawing/2014/main" val="20002"/>
                    </a:ext>
                  </a:extLst>
                </a:gridCol>
                <a:gridCol w="787400">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34975">
                  <a:extLst>
                    <a:ext uri="{9D8B030D-6E8A-4147-A177-3AD203B41FA5}">
                      <a16:colId xmlns:a16="http://schemas.microsoft.com/office/drawing/2014/main" val="20006"/>
                    </a:ext>
                  </a:extLst>
                </a:gridCol>
                <a:gridCol w="434975">
                  <a:extLst>
                    <a:ext uri="{9D8B030D-6E8A-4147-A177-3AD203B41FA5}">
                      <a16:colId xmlns:a16="http://schemas.microsoft.com/office/drawing/2014/main" val="20007"/>
                    </a:ext>
                  </a:extLst>
                </a:gridCol>
                <a:gridCol w="1751013">
                  <a:extLst>
                    <a:ext uri="{9D8B030D-6E8A-4147-A177-3AD203B41FA5}">
                      <a16:colId xmlns:a16="http://schemas.microsoft.com/office/drawing/2014/main" val="20008"/>
                    </a:ext>
                  </a:extLst>
                </a:gridCol>
                <a:gridCol w="461962">
                  <a:extLst>
                    <a:ext uri="{9D8B030D-6E8A-4147-A177-3AD203B41FA5}">
                      <a16:colId xmlns:a16="http://schemas.microsoft.com/office/drawing/2014/main" val="20009"/>
                    </a:ext>
                  </a:extLst>
                </a:gridCol>
              </a:tblGrid>
              <a:tr h="492125">
                <a:tc row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30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7030A0"/>
                          </a:solidFill>
                          <a:effectLst/>
                          <a:latin typeface="Arial" panose="020B0604020202020204" pitchFamily="34" charset="0"/>
                          <a:cs typeface="Arial" panose="020B0604020202020204" pitchFamily="34" charset="0"/>
                        </a:rPr>
                        <a:t> </a:t>
                      </a:r>
                      <a:r>
                        <a:rPr kumimoji="0" lang="es-ES" altLang="es-ES" sz="1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(COEFICIENTES DE LA FUNCION OBJETIVO )</a:t>
                      </a:r>
                      <a:endParaRPr kumimoji="0" lang="es-ES" altLang="es-ES" sz="1800" b="0" i="0" u="none" strike="noStrike" cap="none" normalizeH="0" baseline="0" dirty="0">
                        <a:ln>
                          <a:noFill/>
                        </a:ln>
                        <a:solidFill>
                          <a:srgbClr val="FF0000"/>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v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Variables de solución</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X3</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X4</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A1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A2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Cantidad de solución</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rPr>
                        <a:t>Ø</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A1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20</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15</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100</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4921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A2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15</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7.5</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Zi</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22M </a:t>
                      </a:r>
                      <a:r>
                        <a:rPr kumimoji="0" lang="es-ES" altLang="es-ES" sz="1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=20M+2M</a:t>
                      </a:r>
                      <a:endParaRPr kumimoji="0" lang="es-ES" altLang="es-ES" sz="1800" b="0" i="0" u="none" strike="noStrike" cap="none" normalizeH="0" baseline="0" dirty="0">
                        <a:ln>
                          <a:noFill/>
                        </a:ln>
                        <a:solidFill>
                          <a:srgbClr val="FF0000"/>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18M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115M</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Ci-Zi</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25-22M</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30-18M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581" name="Line 2048">
            <a:extLst>
              <a:ext uri="{FF2B5EF4-FFF2-40B4-BE49-F238E27FC236}">
                <a16:creationId xmlns:a16="http://schemas.microsoft.com/office/drawing/2014/main" id="{C4292132-2771-4187-9641-0412D399E941}"/>
              </a:ext>
            </a:extLst>
          </p:cNvPr>
          <p:cNvSpPr>
            <a:spLocks noChangeShapeType="1"/>
          </p:cNvSpPr>
          <p:nvPr/>
        </p:nvSpPr>
        <p:spPr bwMode="auto">
          <a:xfrm>
            <a:off x="4778375" y="3208338"/>
            <a:ext cx="1588" cy="24526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1582" name="Line 2049">
            <a:extLst>
              <a:ext uri="{FF2B5EF4-FFF2-40B4-BE49-F238E27FC236}">
                <a16:creationId xmlns:a16="http://schemas.microsoft.com/office/drawing/2014/main" id="{DDE0667A-FF9C-4050-8077-D85B80D6AA2B}"/>
              </a:ext>
            </a:extLst>
          </p:cNvPr>
          <p:cNvSpPr>
            <a:spLocks noChangeShapeType="1"/>
          </p:cNvSpPr>
          <p:nvPr/>
        </p:nvSpPr>
        <p:spPr bwMode="auto">
          <a:xfrm flipH="1">
            <a:off x="5353050" y="3230563"/>
            <a:ext cx="1588" cy="24304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1583" name="Line 2050">
            <a:extLst>
              <a:ext uri="{FF2B5EF4-FFF2-40B4-BE49-F238E27FC236}">
                <a16:creationId xmlns:a16="http://schemas.microsoft.com/office/drawing/2014/main" id="{293B463D-EBD3-4E16-AEC6-6F4CC0EE5A8B}"/>
              </a:ext>
            </a:extLst>
          </p:cNvPr>
          <p:cNvSpPr>
            <a:spLocks noChangeShapeType="1"/>
          </p:cNvSpPr>
          <p:nvPr/>
        </p:nvSpPr>
        <p:spPr bwMode="auto">
          <a:xfrm>
            <a:off x="4057650" y="3208338"/>
            <a:ext cx="1588" cy="24526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1584" name="AutoShape 2053">
            <a:extLst>
              <a:ext uri="{FF2B5EF4-FFF2-40B4-BE49-F238E27FC236}">
                <a16:creationId xmlns:a16="http://schemas.microsoft.com/office/drawing/2014/main" id="{161A5546-3606-41B3-8CD9-F034E5E83111}"/>
              </a:ext>
            </a:extLst>
          </p:cNvPr>
          <p:cNvSpPr>
            <a:spLocks/>
          </p:cNvSpPr>
          <p:nvPr/>
        </p:nvSpPr>
        <p:spPr bwMode="auto">
          <a:xfrm>
            <a:off x="5281613" y="1916113"/>
            <a:ext cx="1219200" cy="504825"/>
          </a:xfrm>
          <a:prstGeom prst="borderCallout1">
            <a:avLst>
              <a:gd name="adj1" fmla="val 22644"/>
              <a:gd name="adj2" fmla="val -6250"/>
              <a:gd name="adj3" fmla="val 395597"/>
              <a:gd name="adj4" fmla="val -1196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21585" name="Text Box 2054">
            <a:extLst>
              <a:ext uri="{FF2B5EF4-FFF2-40B4-BE49-F238E27FC236}">
                <a16:creationId xmlns:a16="http://schemas.microsoft.com/office/drawing/2014/main" id="{5F36C93D-A9C1-4C19-9DB0-F623DE78341E}"/>
              </a:ext>
            </a:extLst>
          </p:cNvPr>
          <p:cNvSpPr txBox="1">
            <a:spLocks noChangeArrowheads="1"/>
          </p:cNvSpPr>
          <p:nvPr/>
        </p:nvSpPr>
        <p:spPr bwMode="auto">
          <a:xfrm>
            <a:off x="5568950" y="1963738"/>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200"/>
              <a:t>Elemento pivote</a:t>
            </a:r>
          </a:p>
        </p:txBody>
      </p:sp>
      <p:sp>
        <p:nvSpPr>
          <p:cNvPr id="21586" name="Line 2055">
            <a:extLst>
              <a:ext uri="{FF2B5EF4-FFF2-40B4-BE49-F238E27FC236}">
                <a16:creationId xmlns:a16="http://schemas.microsoft.com/office/drawing/2014/main" id="{0BD1BBF7-DAB2-4F6A-9417-77A6A0EF9AAF}"/>
              </a:ext>
            </a:extLst>
          </p:cNvPr>
          <p:cNvSpPr>
            <a:spLocks noChangeShapeType="1"/>
          </p:cNvSpPr>
          <p:nvPr/>
        </p:nvSpPr>
        <p:spPr bwMode="auto">
          <a:xfrm>
            <a:off x="3697288" y="2565400"/>
            <a:ext cx="1587" cy="35877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1587" name="Text Box 2056">
            <a:extLst>
              <a:ext uri="{FF2B5EF4-FFF2-40B4-BE49-F238E27FC236}">
                <a16:creationId xmlns:a16="http://schemas.microsoft.com/office/drawing/2014/main" id="{55078829-9101-486F-872E-62A2383CB765}"/>
              </a:ext>
            </a:extLst>
          </p:cNvPr>
          <p:cNvSpPr txBox="1">
            <a:spLocks noChangeArrowheads="1"/>
          </p:cNvSpPr>
          <p:nvPr/>
        </p:nvSpPr>
        <p:spPr bwMode="auto">
          <a:xfrm>
            <a:off x="3336925" y="2106613"/>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200"/>
              <a:t>Columna pivote</a:t>
            </a:r>
          </a:p>
        </p:txBody>
      </p:sp>
      <p:sp>
        <p:nvSpPr>
          <p:cNvPr id="21588" name="Line 2057">
            <a:extLst>
              <a:ext uri="{FF2B5EF4-FFF2-40B4-BE49-F238E27FC236}">
                <a16:creationId xmlns:a16="http://schemas.microsoft.com/office/drawing/2014/main" id="{5178DB7E-A2E1-4D1A-85F0-4892306BC31B}"/>
              </a:ext>
            </a:extLst>
          </p:cNvPr>
          <p:cNvSpPr>
            <a:spLocks noChangeShapeType="1"/>
          </p:cNvSpPr>
          <p:nvPr/>
        </p:nvSpPr>
        <p:spPr bwMode="auto">
          <a:xfrm>
            <a:off x="601663" y="4003675"/>
            <a:ext cx="358775" cy="15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1589" name="Text Box 2058">
            <a:extLst>
              <a:ext uri="{FF2B5EF4-FFF2-40B4-BE49-F238E27FC236}">
                <a16:creationId xmlns:a16="http://schemas.microsoft.com/office/drawing/2014/main" id="{D66C68F9-64D2-4987-BA04-544D292F2DAB}"/>
              </a:ext>
            </a:extLst>
          </p:cNvPr>
          <p:cNvSpPr txBox="1">
            <a:spLocks noChangeArrowheads="1"/>
          </p:cNvSpPr>
          <p:nvPr/>
        </p:nvSpPr>
        <p:spPr bwMode="auto">
          <a:xfrm>
            <a:off x="312738" y="3859213"/>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200"/>
              <a:t>Fila pivote</a:t>
            </a:r>
          </a:p>
        </p:txBody>
      </p:sp>
      <p:sp>
        <p:nvSpPr>
          <p:cNvPr id="21590" name="Line 2062">
            <a:extLst>
              <a:ext uri="{FF2B5EF4-FFF2-40B4-BE49-F238E27FC236}">
                <a16:creationId xmlns:a16="http://schemas.microsoft.com/office/drawing/2014/main" id="{B42B06BA-759E-4A60-A6B5-09DCF68072C3}"/>
              </a:ext>
            </a:extLst>
          </p:cNvPr>
          <p:cNvSpPr>
            <a:spLocks noChangeShapeType="1"/>
          </p:cNvSpPr>
          <p:nvPr/>
        </p:nvSpPr>
        <p:spPr bwMode="auto">
          <a:xfrm flipH="1">
            <a:off x="1258888" y="32845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1591" name="Oval 2063">
            <a:extLst>
              <a:ext uri="{FF2B5EF4-FFF2-40B4-BE49-F238E27FC236}">
                <a16:creationId xmlns:a16="http://schemas.microsoft.com/office/drawing/2014/main" id="{51485403-2161-4EF9-A602-3B5346E14D01}"/>
              </a:ext>
            </a:extLst>
          </p:cNvPr>
          <p:cNvSpPr>
            <a:spLocks noChangeArrowheads="1"/>
          </p:cNvSpPr>
          <p:nvPr/>
        </p:nvSpPr>
        <p:spPr bwMode="auto">
          <a:xfrm>
            <a:off x="900113" y="1989138"/>
            <a:ext cx="1727200" cy="6477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s-ES" altLang="es-ES" sz="1800"/>
              <a:t>i= Fila</a:t>
            </a:r>
          </a:p>
          <a:p>
            <a:pPr algn="just" eaLnBrk="1" hangingPunct="1">
              <a:spcBef>
                <a:spcPct val="0"/>
              </a:spcBef>
              <a:buFontTx/>
              <a:buNone/>
            </a:pPr>
            <a:r>
              <a:rPr lang="es-ES" altLang="es-ES" sz="1800"/>
              <a:t>j= Columna</a:t>
            </a:r>
          </a:p>
        </p:txBody>
      </p:sp>
      <p:sp>
        <p:nvSpPr>
          <p:cNvPr id="21592" name="Text Box 2065">
            <a:extLst>
              <a:ext uri="{FF2B5EF4-FFF2-40B4-BE49-F238E27FC236}">
                <a16:creationId xmlns:a16="http://schemas.microsoft.com/office/drawing/2014/main" id="{E88D6CDB-2B41-478D-AC63-3ADE22BF821F}"/>
              </a:ext>
            </a:extLst>
          </p:cNvPr>
          <p:cNvSpPr txBox="1">
            <a:spLocks noChangeArrowheads="1"/>
          </p:cNvSpPr>
          <p:nvPr/>
        </p:nvSpPr>
        <p:spPr bwMode="auto">
          <a:xfrm>
            <a:off x="1300163" y="5876925"/>
            <a:ext cx="118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1200" dirty="0"/>
              <a:t>Multiplicación </a:t>
            </a:r>
            <a:r>
              <a:rPr lang="es-ES" altLang="es-ES" sz="1200" dirty="0" err="1"/>
              <a:t>Zi</a:t>
            </a:r>
            <a:r>
              <a:rPr lang="es-ES" altLang="es-ES" sz="1200" dirty="0"/>
              <a:t> = Cj*Xj</a:t>
            </a:r>
          </a:p>
        </p:txBody>
      </p:sp>
      <p:sp>
        <p:nvSpPr>
          <p:cNvPr id="21593" name="Line 2066">
            <a:extLst>
              <a:ext uri="{FF2B5EF4-FFF2-40B4-BE49-F238E27FC236}">
                <a16:creationId xmlns:a16="http://schemas.microsoft.com/office/drawing/2014/main" id="{A6BA6ABC-6015-4506-9334-6FD7BB9CC821}"/>
              </a:ext>
            </a:extLst>
          </p:cNvPr>
          <p:cNvSpPr>
            <a:spLocks noChangeShapeType="1"/>
          </p:cNvSpPr>
          <p:nvPr/>
        </p:nvSpPr>
        <p:spPr bwMode="auto">
          <a:xfrm flipH="1">
            <a:off x="528638" y="5013325"/>
            <a:ext cx="6477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1594" name="Line 2067">
            <a:extLst>
              <a:ext uri="{FF2B5EF4-FFF2-40B4-BE49-F238E27FC236}">
                <a16:creationId xmlns:a16="http://schemas.microsoft.com/office/drawing/2014/main" id="{C481CBA9-AA24-4856-A6DE-5F5AC9C82F79}"/>
              </a:ext>
            </a:extLst>
          </p:cNvPr>
          <p:cNvSpPr>
            <a:spLocks noChangeShapeType="1"/>
          </p:cNvSpPr>
          <p:nvPr/>
        </p:nvSpPr>
        <p:spPr bwMode="auto">
          <a:xfrm>
            <a:off x="528638" y="5013325"/>
            <a:ext cx="0" cy="1223963"/>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1595" name="Line 2068">
            <a:extLst>
              <a:ext uri="{FF2B5EF4-FFF2-40B4-BE49-F238E27FC236}">
                <a16:creationId xmlns:a16="http://schemas.microsoft.com/office/drawing/2014/main" id="{CA1143CF-73D1-4D93-A764-2A42837808B0}"/>
              </a:ext>
            </a:extLst>
          </p:cNvPr>
          <p:cNvSpPr>
            <a:spLocks noChangeShapeType="1"/>
          </p:cNvSpPr>
          <p:nvPr/>
        </p:nvSpPr>
        <p:spPr bwMode="auto">
          <a:xfrm>
            <a:off x="528638" y="6237288"/>
            <a:ext cx="6477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pic>
        <p:nvPicPr>
          <p:cNvPr id="21596" name="Picture 2070" descr="connected_networks">
            <a:extLst>
              <a:ext uri="{FF2B5EF4-FFF2-40B4-BE49-F238E27FC236}">
                <a16:creationId xmlns:a16="http://schemas.microsoft.com/office/drawing/2014/main" id="{CED561B1-498B-49AE-8DA4-EED876EFC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97" name="WordArt 2071" descr="Bolsa de papel">
            <a:extLst>
              <a:ext uri="{FF2B5EF4-FFF2-40B4-BE49-F238E27FC236}">
                <a16:creationId xmlns:a16="http://schemas.microsoft.com/office/drawing/2014/main" id="{661D989A-02F7-417E-B4EC-0D79A960B919}"/>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21598" name="Text Box 2072">
            <a:extLst>
              <a:ext uri="{FF2B5EF4-FFF2-40B4-BE49-F238E27FC236}">
                <a16:creationId xmlns:a16="http://schemas.microsoft.com/office/drawing/2014/main" id="{506234F9-E85D-47ED-8A4D-0A26F4B5BFBF}"/>
              </a:ext>
            </a:extLst>
          </p:cNvPr>
          <p:cNvSpPr txBox="1">
            <a:spLocks noChangeArrowheads="1"/>
          </p:cNvSpPr>
          <p:nvPr/>
        </p:nvSpPr>
        <p:spPr bwMode="auto">
          <a:xfrm>
            <a:off x="1116013" y="2997200"/>
            <a:ext cx="433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200"/>
              <a:t>Cij</a:t>
            </a:r>
          </a:p>
        </p:txBody>
      </p:sp>
      <p:sp>
        <p:nvSpPr>
          <p:cNvPr id="21599" name="Line 2073">
            <a:extLst>
              <a:ext uri="{FF2B5EF4-FFF2-40B4-BE49-F238E27FC236}">
                <a16:creationId xmlns:a16="http://schemas.microsoft.com/office/drawing/2014/main" id="{20FD9DF9-C18D-414C-AAB0-37DEFA559967}"/>
              </a:ext>
            </a:extLst>
          </p:cNvPr>
          <p:cNvSpPr>
            <a:spLocks noChangeShapeType="1"/>
          </p:cNvSpPr>
          <p:nvPr/>
        </p:nvSpPr>
        <p:spPr bwMode="auto">
          <a:xfrm>
            <a:off x="1331913" y="25654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1600" name="Rectangle 2078">
            <a:extLst>
              <a:ext uri="{FF2B5EF4-FFF2-40B4-BE49-F238E27FC236}">
                <a16:creationId xmlns:a16="http://schemas.microsoft.com/office/drawing/2014/main" id="{9BB89BB1-A650-4A9B-947E-6EA341E734FE}"/>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connected_networks">
            <a:extLst>
              <a:ext uri="{FF2B5EF4-FFF2-40B4-BE49-F238E27FC236}">
                <a16:creationId xmlns:a16="http://schemas.microsoft.com/office/drawing/2014/main" id="{A2E390DC-66EE-4040-B06B-6A67EFF02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a:extLst>
              <a:ext uri="{FF2B5EF4-FFF2-40B4-BE49-F238E27FC236}">
                <a16:creationId xmlns:a16="http://schemas.microsoft.com/office/drawing/2014/main" id="{15B658AC-89AF-4E45-965B-BE98F5CFA2E4}"/>
              </a:ext>
            </a:extLst>
          </p:cNvPr>
          <p:cNvSpPr>
            <a:spLocks noGrp="1" noChangeArrowheads="1"/>
          </p:cNvSpPr>
          <p:nvPr>
            <p:ph type="body" idx="1"/>
          </p:nvPr>
        </p:nvSpPr>
        <p:spPr>
          <a:xfrm>
            <a:off x="468313" y="1485900"/>
            <a:ext cx="8280400" cy="5111750"/>
          </a:xfrm>
        </p:spPr>
        <p:txBody>
          <a:bodyPr/>
          <a:lstStyle/>
          <a:p>
            <a:pPr eaLnBrk="1" hangingPunct="1">
              <a:lnSpc>
                <a:spcPct val="90000"/>
              </a:lnSpc>
              <a:buFontTx/>
              <a:buNone/>
            </a:pPr>
            <a:r>
              <a:rPr lang="es-ES" altLang="es-ES" sz="2400" dirty="0"/>
              <a:t>	P5.- Iterando (1)</a:t>
            </a:r>
          </a:p>
          <a:p>
            <a:pPr eaLnBrk="1" hangingPunct="1">
              <a:lnSpc>
                <a:spcPct val="90000"/>
              </a:lnSpc>
              <a:buFontTx/>
              <a:buNone/>
            </a:pPr>
            <a:r>
              <a:rPr lang="es-ES" altLang="es-ES" sz="2400" dirty="0"/>
              <a:t>	</a:t>
            </a:r>
          </a:p>
          <a:p>
            <a:pPr algn="just" eaLnBrk="1" hangingPunct="1">
              <a:lnSpc>
                <a:spcPct val="90000"/>
              </a:lnSpc>
              <a:buFontTx/>
              <a:buNone/>
            </a:pPr>
            <a:r>
              <a:rPr lang="es-ES" altLang="es-ES" sz="1800" dirty="0"/>
              <a:t>	</a:t>
            </a:r>
            <a:r>
              <a:rPr lang="es-ES" altLang="es-ES" sz="2400" dirty="0"/>
              <a:t>Nota 1.- La variable de entrada se coloca sobre Ci – </a:t>
            </a:r>
            <a:r>
              <a:rPr lang="es-ES" altLang="es-ES" sz="2400" dirty="0" err="1"/>
              <a:t>Zi</a:t>
            </a:r>
            <a:r>
              <a:rPr lang="es-ES" altLang="es-ES" sz="2400" dirty="0"/>
              <a:t>, más negativo dado que se requiere reducir la función objetivo tanto como sea posible en cada iteración.</a:t>
            </a:r>
          </a:p>
          <a:p>
            <a:pPr algn="just" eaLnBrk="1" hangingPunct="1">
              <a:lnSpc>
                <a:spcPct val="90000"/>
              </a:lnSpc>
              <a:buFontTx/>
              <a:buNone/>
            </a:pPr>
            <a:r>
              <a:rPr lang="es-ES" altLang="es-ES" sz="2400" dirty="0"/>
              <a:t>	</a:t>
            </a:r>
            <a:r>
              <a:rPr lang="es-ES" altLang="es-ES" sz="2400" b="1" dirty="0"/>
              <a:t>Por tanto la variable que entra es x1.</a:t>
            </a:r>
          </a:p>
          <a:p>
            <a:pPr eaLnBrk="1" hangingPunct="1">
              <a:lnSpc>
                <a:spcPct val="90000"/>
              </a:lnSpc>
              <a:buFontTx/>
              <a:buNone/>
            </a:pPr>
            <a:endParaRPr lang="es-ES" altLang="es-ES" sz="2400" dirty="0"/>
          </a:p>
          <a:p>
            <a:pPr algn="just" eaLnBrk="1" hangingPunct="1">
              <a:lnSpc>
                <a:spcPct val="90000"/>
              </a:lnSpc>
              <a:buFontTx/>
              <a:buNone/>
            </a:pPr>
            <a:r>
              <a:rPr lang="es-ES" altLang="es-ES" sz="2400" dirty="0"/>
              <a:t>	Nota 2.- La variable que sale es aquella que corresponde a la fila cuya razón deducida entre columna x1 y cantidad de solución sea el menor:</a:t>
            </a:r>
          </a:p>
          <a:p>
            <a:pPr eaLnBrk="1" hangingPunct="1">
              <a:lnSpc>
                <a:spcPct val="90000"/>
              </a:lnSpc>
              <a:buFontTx/>
              <a:buNone/>
            </a:pPr>
            <a:r>
              <a:rPr lang="es-ES" altLang="es-ES" sz="2400" dirty="0"/>
              <a:t>	A1   100/20=5    Es la variable que sale </a:t>
            </a:r>
          </a:p>
          <a:p>
            <a:pPr eaLnBrk="1" hangingPunct="1">
              <a:lnSpc>
                <a:spcPct val="90000"/>
              </a:lnSpc>
              <a:buFontTx/>
              <a:buNone/>
            </a:pPr>
            <a:r>
              <a:rPr lang="es-ES" altLang="es-ES" sz="2400" dirty="0"/>
              <a:t>	A2    15/2 =7.5</a:t>
            </a:r>
          </a:p>
        </p:txBody>
      </p:sp>
      <p:pic>
        <p:nvPicPr>
          <p:cNvPr id="23556" name="Picture 5" descr="connected_networks">
            <a:extLst>
              <a:ext uri="{FF2B5EF4-FFF2-40B4-BE49-F238E27FC236}">
                <a16:creationId xmlns:a16="http://schemas.microsoft.com/office/drawing/2014/main" id="{43CB7308-4F6F-4E4F-888E-38324F15E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WordArt 6" descr="Bolsa de papel">
            <a:extLst>
              <a:ext uri="{FF2B5EF4-FFF2-40B4-BE49-F238E27FC236}">
                <a16:creationId xmlns:a16="http://schemas.microsoft.com/office/drawing/2014/main" id="{05FB8796-56CA-4867-8235-3C33B709B40B}"/>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23558" name="Rectangle 7">
            <a:extLst>
              <a:ext uri="{FF2B5EF4-FFF2-40B4-BE49-F238E27FC236}">
                <a16:creationId xmlns:a16="http://schemas.microsoft.com/office/drawing/2014/main" id="{3D0ADBD2-2ECE-4732-9D0E-890407DAA669}"/>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val 92">
            <a:extLst>
              <a:ext uri="{FF2B5EF4-FFF2-40B4-BE49-F238E27FC236}">
                <a16:creationId xmlns:a16="http://schemas.microsoft.com/office/drawing/2014/main" id="{31EA9020-79A5-40C7-A08A-0C6EDFC546DE}"/>
              </a:ext>
            </a:extLst>
          </p:cNvPr>
          <p:cNvSpPr>
            <a:spLocks noChangeArrowheads="1"/>
          </p:cNvSpPr>
          <p:nvPr/>
        </p:nvSpPr>
        <p:spPr bwMode="auto">
          <a:xfrm>
            <a:off x="3492500" y="3787775"/>
            <a:ext cx="431800" cy="215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p>
        </p:txBody>
      </p:sp>
      <p:graphicFrame>
        <p:nvGraphicFramePr>
          <p:cNvPr id="172123" name="Group 91">
            <a:extLst>
              <a:ext uri="{FF2B5EF4-FFF2-40B4-BE49-F238E27FC236}">
                <a16:creationId xmlns:a16="http://schemas.microsoft.com/office/drawing/2014/main" id="{FEF8816F-0990-4879-B191-7E288AD35234}"/>
              </a:ext>
            </a:extLst>
          </p:cNvPr>
          <p:cNvGraphicFramePr>
            <a:graphicFrameLocks noGrp="1"/>
          </p:cNvGraphicFramePr>
          <p:nvPr>
            <p:ph/>
          </p:nvPr>
        </p:nvGraphicFramePr>
        <p:xfrm>
          <a:off x="468313" y="1987550"/>
          <a:ext cx="7489825" cy="3116263"/>
        </p:xfrm>
        <a:graphic>
          <a:graphicData uri="http://schemas.openxmlformats.org/drawingml/2006/table">
            <a:tbl>
              <a:tblPr/>
              <a:tblGrid>
                <a:gridCol w="428625">
                  <a:extLst>
                    <a:ext uri="{9D8B030D-6E8A-4147-A177-3AD203B41FA5}">
                      <a16:colId xmlns:a16="http://schemas.microsoft.com/office/drawing/2014/main" val="20000"/>
                    </a:ext>
                  </a:extLst>
                </a:gridCol>
                <a:gridCol w="1731962">
                  <a:extLst>
                    <a:ext uri="{9D8B030D-6E8A-4147-A177-3AD203B41FA5}">
                      <a16:colId xmlns:a16="http://schemas.microsoft.com/office/drawing/2014/main" val="20001"/>
                    </a:ext>
                  </a:extLst>
                </a:gridCol>
                <a:gridCol w="765175">
                  <a:extLst>
                    <a:ext uri="{9D8B030D-6E8A-4147-A177-3AD203B41FA5}">
                      <a16:colId xmlns:a16="http://schemas.microsoft.com/office/drawing/2014/main" val="20002"/>
                    </a:ext>
                  </a:extLst>
                </a:gridCol>
                <a:gridCol w="612775">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446088">
                  <a:extLst>
                    <a:ext uri="{9D8B030D-6E8A-4147-A177-3AD203B41FA5}">
                      <a16:colId xmlns:a16="http://schemas.microsoft.com/office/drawing/2014/main" val="20005"/>
                    </a:ext>
                  </a:extLst>
                </a:gridCol>
                <a:gridCol w="422275">
                  <a:extLst>
                    <a:ext uri="{9D8B030D-6E8A-4147-A177-3AD203B41FA5}">
                      <a16:colId xmlns:a16="http://schemas.microsoft.com/office/drawing/2014/main" val="20006"/>
                    </a:ext>
                  </a:extLst>
                </a:gridCol>
                <a:gridCol w="422275">
                  <a:extLst>
                    <a:ext uri="{9D8B030D-6E8A-4147-A177-3AD203B41FA5}">
                      <a16:colId xmlns:a16="http://schemas.microsoft.com/office/drawing/2014/main" val="20007"/>
                    </a:ext>
                  </a:extLst>
                </a:gridCol>
                <a:gridCol w="1703387">
                  <a:extLst>
                    <a:ext uri="{9D8B030D-6E8A-4147-A177-3AD203B41FA5}">
                      <a16:colId xmlns:a16="http://schemas.microsoft.com/office/drawing/2014/main" val="20008"/>
                    </a:ext>
                  </a:extLst>
                </a:gridCol>
                <a:gridCol w="449263">
                  <a:extLst>
                    <a:ext uri="{9D8B030D-6E8A-4147-A177-3AD203B41FA5}">
                      <a16:colId xmlns:a16="http://schemas.microsoft.com/office/drawing/2014/main" val="20009"/>
                    </a:ext>
                  </a:extLst>
                </a:gridCol>
              </a:tblGrid>
              <a:tr h="501650">
                <a:tc row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30</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v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Variables de solución</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X2</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X3</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X4</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A1</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A2</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Cantidad de solución</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rPr>
                        <a:t>Ø</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15/20</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-1/20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cs typeface="Arial" panose="020B0604020202020204" pitchFamily="34" charset="0"/>
                        </a:rPr>
                        <a:t>1/20</a:t>
                      </a:r>
                      <a:endParaRPr kumimoji="0" lang="es-ES" altLang="es-ES" sz="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6.67</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5000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A2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3/2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1/10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cs typeface="Arial" panose="020B0604020202020204" pitchFamily="34" charset="0"/>
                        </a:rPr>
                        <a:t>-1/10</a:t>
                      </a:r>
                      <a:endParaRPr kumimoji="0" lang="es-ES" altLang="es-ES" sz="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3.33</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Zi</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dirty="0">
                          <a:ln>
                            <a:noFill/>
                          </a:ln>
                          <a:solidFill>
                            <a:schemeClr val="tx1"/>
                          </a:solidFill>
                          <a:effectLst/>
                          <a:latin typeface="Arial" panose="020B0604020202020204" pitchFamily="34" charset="0"/>
                        </a:rPr>
                        <a:t>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75/4+3/2M</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rPr>
                        <a:t>-5/4-1/10M</a:t>
                      </a: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cs typeface="Arial" panose="020B0604020202020204" pitchFamily="34" charset="0"/>
                        </a:rPr>
                        <a:t>5/4-1/10M</a:t>
                      </a:r>
                      <a:endParaRPr kumimoji="0" lang="es-ES" altLang="es-ES" sz="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115+5M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Ci-Zi</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900" b="0" i="0" u="none" strike="noStrike" cap="none" normalizeH="0" baseline="0" dirty="0">
                          <a:ln>
                            <a:noFill/>
                          </a:ln>
                          <a:solidFill>
                            <a:schemeClr val="tx1"/>
                          </a:solidFill>
                          <a:effectLst/>
                          <a:latin typeface="Arial" panose="020B0604020202020204" pitchFamily="34" charset="0"/>
                        </a:rPr>
                        <a:t>45/4-3/2M</a:t>
                      </a: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900" b="0" i="0" u="none" strike="noStrike" cap="none" normalizeH="0" baseline="0">
                          <a:ln>
                            <a:noFill/>
                          </a:ln>
                          <a:solidFill>
                            <a:schemeClr val="tx1"/>
                          </a:solidFill>
                          <a:effectLst/>
                          <a:latin typeface="Arial" panose="020B0604020202020204" pitchFamily="34" charset="0"/>
                          <a:cs typeface="Arial" panose="020B0604020202020204" pitchFamily="34" charset="0"/>
                        </a:rPr>
                        <a:t>5/4+1/10M</a:t>
                      </a: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600" b="0" i="0" u="none" strike="noStrike" cap="none" normalizeH="0" baseline="0">
                          <a:ln>
                            <a:noFill/>
                          </a:ln>
                          <a:solidFill>
                            <a:schemeClr val="tx1"/>
                          </a:solidFill>
                          <a:effectLst/>
                          <a:latin typeface="Arial" panose="020B0604020202020204" pitchFamily="34" charset="0"/>
                          <a:cs typeface="Arial" panose="020B0604020202020204" pitchFamily="34" charset="0"/>
                        </a:rPr>
                        <a:t>11/10M-5/4</a:t>
                      </a:r>
                      <a:endParaRPr kumimoji="0" lang="es-ES" altLang="es-ES" sz="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4651" name="Line 79">
            <a:extLst>
              <a:ext uri="{FF2B5EF4-FFF2-40B4-BE49-F238E27FC236}">
                <a16:creationId xmlns:a16="http://schemas.microsoft.com/office/drawing/2014/main" id="{F91E0CFD-351C-4877-8A5F-5E1A863B4204}"/>
              </a:ext>
            </a:extLst>
          </p:cNvPr>
          <p:cNvSpPr>
            <a:spLocks noChangeShapeType="1"/>
          </p:cNvSpPr>
          <p:nvPr/>
        </p:nvSpPr>
        <p:spPr bwMode="auto">
          <a:xfrm>
            <a:off x="3348038" y="2406650"/>
            <a:ext cx="1587" cy="25320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4652" name="Line 80">
            <a:extLst>
              <a:ext uri="{FF2B5EF4-FFF2-40B4-BE49-F238E27FC236}">
                <a16:creationId xmlns:a16="http://schemas.microsoft.com/office/drawing/2014/main" id="{6D378C63-3A58-4CD8-A836-CAD8F5C7CCA7}"/>
              </a:ext>
            </a:extLst>
          </p:cNvPr>
          <p:cNvSpPr>
            <a:spLocks noChangeShapeType="1"/>
          </p:cNvSpPr>
          <p:nvPr/>
        </p:nvSpPr>
        <p:spPr bwMode="auto">
          <a:xfrm>
            <a:off x="3995738" y="2455863"/>
            <a:ext cx="1587" cy="24828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4653" name="Line 82">
            <a:extLst>
              <a:ext uri="{FF2B5EF4-FFF2-40B4-BE49-F238E27FC236}">
                <a16:creationId xmlns:a16="http://schemas.microsoft.com/office/drawing/2014/main" id="{B154E887-779A-443C-BFEE-01C34A8C8072}"/>
              </a:ext>
            </a:extLst>
          </p:cNvPr>
          <p:cNvSpPr>
            <a:spLocks noChangeShapeType="1"/>
          </p:cNvSpPr>
          <p:nvPr/>
        </p:nvSpPr>
        <p:spPr bwMode="auto">
          <a:xfrm>
            <a:off x="4572000" y="2479675"/>
            <a:ext cx="1588" cy="25320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4654" name="Line 84">
            <a:extLst>
              <a:ext uri="{FF2B5EF4-FFF2-40B4-BE49-F238E27FC236}">
                <a16:creationId xmlns:a16="http://schemas.microsoft.com/office/drawing/2014/main" id="{E2AC6D5A-9C31-4E90-BB93-D553922453DF}"/>
              </a:ext>
            </a:extLst>
          </p:cNvPr>
          <p:cNvSpPr>
            <a:spLocks noChangeShapeType="1"/>
          </p:cNvSpPr>
          <p:nvPr/>
        </p:nvSpPr>
        <p:spPr bwMode="auto">
          <a:xfrm>
            <a:off x="684213" y="4940300"/>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4655" name="Line 85">
            <a:extLst>
              <a:ext uri="{FF2B5EF4-FFF2-40B4-BE49-F238E27FC236}">
                <a16:creationId xmlns:a16="http://schemas.microsoft.com/office/drawing/2014/main" id="{EE842875-201B-4DA0-ACB7-D3A4460C358A}"/>
              </a:ext>
            </a:extLst>
          </p:cNvPr>
          <p:cNvSpPr>
            <a:spLocks noChangeShapeType="1"/>
          </p:cNvSpPr>
          <p:nvPr/>
        </p:nvSpPr>
        <p:spPr bwMode="auto">
          <a:xfrm>
            <a:off x="1116013" y="2203450"/>
            <a:ext cx="3603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4656" name="Line 86">
            <a:extLst>
              <a:ext uri="{FF2B5EF4-FFF2-40B4-BE49-F238E27FC236}">
                <a16:creationId xmlns:a16="http://schemas.microsoft.com/office/drawing/2014/main" id="{481B6ED3-5C18-4DD3-A1B2-E02B1A321DD8}"/>
              </a:ext>
            </a:extLst>
          </p:cNvPr>
          <p:cNvSpPr>
            <a:spLocks noChangeShapeType="1"/>
          </p:cNvSpPr>
          <p:nvPr/>
        </p:nvSpPr>
        <p:spPr bwMode="auto">
          <a:xfrm>
            <a:off x="539750" y="2297113"/>
            <a:ext cx="1588" cy="195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4657" name="Line 88">
            <a:extLst>
              <a:ext uri="{FF2B5EF4-FFF2-40B4-BE49-F238E27FC236}">
                <a16:creationId xmlns:a16="http://schemas.microsoft.com/office/drawing/2014/main" id="{0C4E1DD7-86CF-48B0-80C5-C7F1EFB5F44E}"/>
              </a:ext>
            </a:extLst>
          </p:cNvPr>
          <p:cNvSpPr>
            <a:spLocks noChangeShapeType="1"/>
          </p:cNvSpPr>
          <p:nvPr/>
        </p:nvSpPr>
        <p:spPr bwMode="auto">
          <a:xfrm>
            <a:off x="5364163" y="2528888"/>
            <a:ext cx="1587" cy="24828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4658" name="AutoShape 93">
            <a:extLst>
              <a:ext uri="{FF2B5EF4-FFF2-40B4-BE49-F238E27FC236}">
                <a16:creationId xmlns:a16="http://schemas.microsoft.com/office/drawing/2014/main" id="{0D22990E-3254-49F3-BAF1-B449ED7453C2}"/>
              </a:ext>
            </a:extLst>
          </p:cNvPr>
          <p:cNvSpPr>
            <a:spLocks/>
          </p:cNvSpPr>
          <p:nvPr/>
        </p:nvSpPr>
        <p:spPr bwMode="auto">
          <a:xfrm>
            <a:off x="4572000" y="908050"/>
            <a:ext cx="1219200" cy="504825"/>
          </a:xfrm>
          <a:prstGeom prst="borderCallout1">
            <a:avLst>
              <a:gd name="adj1" fmla="val 22644"/>
              <a:gd name="adj2" fmla="val -6250"/>
              <a:gd name="adj3" fmla="val 558806"/>
              <a:gd name="adj4" fmla="val -723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24659" name="Text Box 94">
            <a:extLst>
              <a:ext uri="{FF2B5EF4-FFF2-40B4-BE49-F238E27FC236}">
                <a16:creationId xmlns:a16="http://schemas.microsoft.com/office/drawing/2014/main" id="{0EF823A7-8512-4C9A-871F-077290F6C79A}"/>
              </a:ext>
            </a:extLst>
          </p:cNvPr>
          <p:cNvSpPr txBox="1">
            <a:spLocks noChangeArrowheads="1"/>
          </p:cNvSpPr>
          <p:nvPr/>
        </p:nvSpPr>
        <p:spPr bwMode="auto">
          <a:xfrm>
            <a:off x="4572000" y="1000125"/>
            <a:ext cx="12731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200"/>
              <a:t>Elemento pivote</a:t>
            </a:r>
          </a:p>
        </p:txBody>
      </p:sp>
      <p:sp>
        <p:nvSpPr>
          <p:cNvPr id="24660" name="Rectangle 95">
            <a:extLst>
              <a:ext uri="{FF2B5EF4-FFF2-40B4-BE49-F238E27FC236}">
                <a16:creationId xmlns:a16="http://schemas.microsoft.com/office/drawing/2014/main" id="{7BF46A31-C1F3-4681-B4F3-C4E2BD403004}"/>
              </a:ext>
            </a:extLst>
          </p:cNvPr>
          <p:cNvSpPr>
            <a:spLocks noChangeArrowheads="1"/>
          </p:cNvSpPr>
          <p:nvPr/>
        </p:nvSpPr>
        <p:spPr bwMode="auto">
          <a:xfrm>
            <a:off x="250825" y="908050"/>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s-ES" altLang="es-ES" sz="1800" b="1"/>
              <a:t>Segunda Tabla</a:t>
            </a:r>
          </a:p>
        </p:txBody>
      </p:sp>
      <p:sp>
        <p:nvSpPr>
          <p:cNvPr id="24661" name="Rectangle 97">
            <a:extLst>
              <a:ext uri="{FF2B5EF4-FFF2-40B4-BE49-F238E27FC236}">
                <a16:creationId xmlns:a16="http://schemas.microsoft.com/office/drawing/2014/main" id="{0DB489D9-E827-4E85-A8A2-F0F4FACFAD6D}"/>
              </a:ext>
            </a:extLst>
          </p:cNvPr>
          <p:cNvSpPr>
            <a:spLocks noChangeArrowheads="1"/>
          </p:cNvSpPr>
          <p:nvPr/>
        </p:nvSpPr>
        <p:spPr bwMode="auto">
          <a:xfrm>
            <a:off x="0" y="30480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400" i="1">
                <a:latin typeface="Times New Roman" panose="02020603050405020304" pitchFamily="18" charset="0"/>
                <a:cs typeface="Times New Roman" panose="02020603050405020304" pitchFamily="18" charset="0"/>
              </a:rPr>
              <a:t> </a:t>
            </a:r>
            <a:endParaRPr lang="es-ES" altLang="es-ES" sz="1800"/>
          </a:p>
        </p:txBody>
      </p:sp>
      <p:sp>
        <p:nvSpPr>
          <p:cNvPr id="24662" name="Rectangle 98">
            <a:extLst>
              <a:ext uri="{FF2B5EF4-FFF2-40B4-BE49-F238E27FC236}">
                <a16:creationId xmlns:a16="http://schemas.microsoft.com/office/drawing/2014/main" id="{3A7901AA-6807-49F9-A1CB-C35AFABF2821}"/>
              </a:ext>
            </a:extLst>
          </p:cNvPr>
          <p:cNvSpPr>
            <a:spLocks noChangeArrowheads="1"/>
          </p:cNvSpPr>
          <p:nvPr/>
        </p:nvSpPr>
        <p:spPr bwMode="auto">
          <a:xfrm>
            <a:off x="0" y="3810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ES" altLang="es-ES" sz="1800"/>
          </a:p>
        </p:txBody>
      </p:sp>
      <p:pic>
        <p:nvPicPr>
          <p:cNvPr id="24663" name="Picture 100" descr="connected_networks">
            <a:extLst>
              <a:ext uri="{FF2B5EF4-FFF2-40B4-BE49-F238E27FC236}">
                <a16:creationId xmlns:a16="http://schemas.microsoft.com/office/drawing/2014/main" id="{3A648BE2-B99D-4F3D-B0AB-CD6F2703B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64" name="Picture 101" descr="connected_networks">
            <a:extLst>
              <a:ext uri="{FF2B5EF4-FFF2-40B4-BE49-F238E27FC236}">
                <a16:creationId xmlns:a16="http://schemas.microsoft.com/office/drawing/2014/main" id="{4395F525-326B-4B7F-B414-C87F05832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65" name="WordArt 102" descr="Bolsa de papel">
            <a:extLst>
              <a:ext uri="{FF2B5EF4-FFF2-40B4-BE49-F238E27FC236}">
                <a16:creationId xmlns:a16="http://schemas.microsoft.com/office/drawing/2014/main" id="{299C66ED-67FE-4412-9CA8-4A5391192F63}"/>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24666" name="Text Box 103">
            <a:extLst>
              <a:ext uri="{FF2B5EF4-FFF2-40B4-BE49-F238E27FC236}">
                <a16:creationId xmlns:a16="http://schemas.microsoft.com/office/drawing/2014/main" id="{57B1EAB6-7BFA-4CE0-96B5-E550BF49AD67}"/>
              </a:ext>
            </a:extLst>
          </p:cNvPr>
          <p:cNvSpPr txBox="1">
            <a:spLocks noChangeArrowheads="1"/>
          </p:cNvSpPr>
          <p:nvPr/>
        </p:nvSpPr>
        <p:spPr bwMode="auto">
          <a:xfrm>
            <a:off x="538163" y="2133600"/>
            <a:ext cx="433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200"/>
              <a:t>Cij</a:t>
            </a:r>
          </a:p>
        </p:txBody>
      </p:sp>
      <p:sp>
        <p:nvSpPr>
          <p:cNvPr id="24667" name="Line 104">
            <a:extLst>
              <a:ext uri="{FF2B5EF4-FFF2-40B4-BE49-F238E27FC236}">
                <a16:creationId xmlns:a16="http://schemas.microsoft.com/office/drawing/2014/main" id="{FEF91F87-666D-4720-A52B-0638DA9141FE}"/>
              </a:ext>
            </a:extLst>
          </p:cNvPr>
          <p:cNvSpPr>
            <a:spLocks noChangeShapeType="1"/>
          </p:cNvSpPr>
          <p:nvPr/>
        </p:nvSpPr>
        <p:spPr bwMode="auto">
          <a:xfrm>
            <a:off x="1763713" y="4221163"/>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4668" name="Text Box 105">
            <a:extLst>
              <a:ext uri="{FF2B5EF4-FFF2-40B4-BE49-F238E27FC236}">
                <a16:creationId xmlns:a16="http://schemas.microsoft.com/office/drawing/2014/main" id="{C13BBBAD-38C7-4B3F-B73D-C9FF852D8A0A}"/>
              </a:ext>
            </a:extLst>
          </p:cNvPr>
          <p:cNvSpPr txBox="1">
            <a:spLocks noChangeArrowheads="1"/>
          </p:cNvSpPr>
          <p:nvPr/>
        </p:nvSpPr>
        <p:spPr bwMode="auto">
          <a:xfrm>
            <a:off x="539750" y="1570038"/>
            <a:ext cx="1295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200"/>
              <a:t>Segunda tabla</a:t>
            </a:r>
          </a:p>
        </p:txBody>
      </p:sp>
      <p:sp>
        <p:nvSpPr>
          <p:cNvPr id="24669" name="Rectangle 106">
            <a:extLst>
              <a:ext uri="{FF2B5EF4-FFF2-40B4-BE49-F238E27FC236}">
                <a16:creationId xmlns:a16="http://schemas.microsoft.com/office/drawing/2014/main" id="{3023454A-B3B2-47C9-9D1C-DE8C4833D42B}"/>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dirty="0">
                <a:solidFill>
                  <a:schemeClr val="tx2"/>
                </a:solidFill>
              </a:rPr>
              <a:t>	</a:t>
            </a:r>
            <a:r>
              <a:rPr lang="es-ES" altLang="es-ES" sz="1200" dirty="0">
                <a:solidFill>
                  <a:srgbClr val="009900"/>
                </a:solidFill>
              </a:rPr>
              <a:t>Por: William Yupanqui </a:t>
            </a:r>
            <a:r>
              <a:rPr lang="es-ES" altLang="es-ES" sz="1200" dirty="0" err="1">
                <a:solidFill>
                  <a:srgbClr val="009900"/>
                </a:solidFill>
              </a:rPr>
              <a:t>Pillihuamán</a:t>
            </a:r>
            <a:endParaRPr lang="es-ES" altLang="es-ES" sz="1200" b="1" dirty="0">
              <a:solidFill>
                <a:srgbClr val="0099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83" descr="connected_networks">
            <a:extLst>
              <a:ext uri="{FF2B5EF4-FFF2-40B4-BE49-F238E27FC236}">
                <a16:creationId xmlns:a16="http://schemas.microsoft.com/office/drawing/2014/main" id="{3CB9C23C-DAF0-4E65-86B1-A4BA7E2AA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WordArt 84" descr="Bolsa de papel">
            <a:extLst>
              <a:ext uri="{FF2B5EF4-FFF2-40B4-BE49-F238E27FC236}">
                <a16:creationId xmlns:a16="http://schemas.microsoft.com/office/drawing/2014/main" id="{7FFDFDAD-79F4-4CE5-8811-CE00AECC545C}"/>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pic>
        <p:nvPicPr>
          <p:cNvPr id="26628" name="Picture 82" descr="connected_networks">
            <a:extLst>
              <a:ext uri="{FF2B5EF4-FFF2-40B4-BE49-F238E27FC236}">
                <a16:creationId xmlns:a16="http://schemas.microsoft.com/office/drawing/2014/main" id="{AF73E4DF-8A60-4E9A-B04E-8DCCB3897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3">
            <a:extLst>
              <a:ext uri="{FF2B5EF4-FFF2-40B4-BE49-F238E27FC236}">
                <a16:creationId xmlns:a16="http://schemas.microsoft.com/office/drawing/2014/main" id="{E43A6D52-CA30-450A-AE6A-C882B10E3EA7}"/>
              </a:ext>
            </a:extLst>
          </p:cNvPr>
          <p:cNvSpPr>
            <a:spLocks noGrp="1" noChangeArrowheads="1"/>
          </p:cNvSpPr>
          <p:nvPr>
            <p:ph type="body" idx="1"/>
          </p:nvPr>
        </p:nvSpPr>
        <p:spPr>
          <a:xfrm>
            <a:off x="457200" y="404813"/>
            <a:ext cx="8229600" cy="5688012"/>
          </a:xfrm>
        </p:spPr>
        <p:txBody>
          <a:bodyPr/>
          <a:lstStyle/>
          <a:p>
            <a:pPr eaLnBrk="1" hangingPunct="1">
              <a:buFontTx/>
              <a:buNone/>
            </a:pPr>
            <a:endParaRPr lang="es-ES" altLang="es-ES" sz="1600" b="1"/>
          </a:p>
          <a:p>
            <a:pPr eaLnBrk="1" hangingPunct="1">
              <a:buFontTx/>
              <a:buNone/>
            </a:pPr>
            <a:endParaRPr lang="es-ES" altLang="es-ES" sz="1600" b="1"/>
          </a:p>
          <a:p>
            <a:pPr eaLnBrk="1" hangingPunct="1">
              <a:buFontTx/>
              <a:buNone/>
            </a:pPr>
            <a:endParaRPr lang="es-ES" altLang="es-ES" sz="1600" b="1"/>
          </a:p>
          <a:p>
            <a:pPr eaLnBrk="1" hangingPunct="1">
              <a:buFontTx/>
              <a:buNone/>
            </a:pPr>
            <a:endParaRPr lang="es-ES" altLang="es-ES" sz="1600" b="1"/>
          </a:p>
          <a:p>
            <a:pPr eaLnBrk="1" hangingPunct="1">
              <a:buFontTx/>
              <a:buNone/>
            </a:pPr>
            <a:r>
              <a:rPr lang="es-ES" altLang="es-ES" sz="1600" b="1"/>
              <a:t>Paso 7.- Iterando</a:t>
            </a:r>
          </a:p>
          <a:p>
            <a:pPr eaLnBrk="1" hangingPunct="1">
              <a:buFontTx/>
              <a:buNone/>
            </a:pPr>
            <a:r>
              <a:rPr lang="es-ES" altLang="es-ES" sz="1600" b="1"/>
              <a:t>Tercera Tabla </a:t>
            </a:r>
          </a:p>
          <a:p>
            <a:pPr eaLnBrk="1" hangingPunct="1">
              <a:buFontTx/>
              <a:buNone/>
            </a:pPr>
            <a:r>
              <a:rPr lang="es-ES" altLang="es-ES" sz="1600"/>
              <a:t>Nota 1.- la variable que entra es x3. (mayor valor negativo)</a:t>
            </a:r>
          </a:p>
          <a:p>
            <a:pPr eaLnBrk="1" hangingPunct="1">
              <a:buFontTx/>
              <a:buNone/>
            </a:pPr>
            <a:r>
              <a:rPr lang="es-ES" altLang="es-ES" sz="1600"/>
              <a:t>Nota 2.- la variable que sale es A2 (es la razón mínima “0”)</a:t>
            </a:r>
          </a:p>
        </p:txBody>
      </p:sp>
      <p:graphicFrame>
        <p:nvGraphicFramePr>
          <p:cNvPr id="174159" name="Group 79">
            <a:extLst>
              <a:ext uri="{FF2B5EF4-FFF2-40B4-BE49-F238E27FC236}">
                <a16:creationId xmlns:a16="http://schemas.microsoft.com/office/drawing/2014/main" id="{0AD8ED79-5607-467E-92B7-FDCA678E00AA}"/>
              </a:ext>
            </a:extLst>
          </p:cNvPr>
          <p:cNvGraphicFramePr>
            <a:graphicFrameLocks noGrp="1"/>
          </p:cNvGraphicFramePr>
          <p:nvPr/>
        </p:nvGraphicFramePr>
        <p:xfrm>
          <a:off x="673100" y="2997200"/>
          <a:ext cx="7283450" cy="2155826"/>
        </p:xfrm>
        <a:graphic>
          <a:graphicData uri="http://schemas.openxmlformats.org/drawingml/2006/table">
            <a:tbl>
              <a:tblPr/>
              <a:tblGrid>
                <a:gridCol w="417513">
                  <a:extLst>
                    <a:ext uri="{9D8B030D-6E8A-4147-A177-3AD203B41FA5}">
                      <a16:colId xmlns:a16="http://schemas.microsoft.com/office/drawing/2014/main" val="20000"/>
                    </a:ext>
                  </a:extLst>
                </a:gridCol>
                <a:gridCol w="1682750">
                  <a:extLst>
                    <a:ext uri="{9D8B030D-6E8A-4147-A177-3AD203B41FA5}">
                      <a16:colId xmlns:a16="http://schemas.microsoft.com/office/drawing/2014/main" val="20001"/>
                    </a:ext>
                  </a:extLst>
                </a:gridCol>
                <a:gridCol w="744537">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495300">
                  <a:extLst>
                    <a:ext uri="{9D8B030D-6E8A-4147-A177-3AD203B41FA5}">
                      <a16:colId xmlns:a16="http://schemas.microsoft.com/office/drawing/2014/main" val="20004"/>
                    </a:ext>
                  </a:extLst>
                </a:gridCol>
                <a:gridCol w="433387">
                  <a:extLst>
                    <a:ext uri="{9D8B030D-6E8A-4147-A177-3AD203B41FA5}">
                      <a16:colId xmlns:a16="http://schemas.microsoft.com/office/drawing/2014/main" val="20005"/>
                    </a:ext>
                  </a:extLst>
                </a:gridCol>
                <a:gridCol w="411163">
                  <a:extLst>
                    <a:ext uri="{9D8B030D-6E8A-4147-A177-3AD203B41FA5}">
                      <a16:colId xmlns:a16="http://schemas.microsoft.com/office/drawing/2014/main" val="20006"/>
                    </a:ext>
                  </a:extLst>
                </a:gridCol>
                <a:gridCol w="409575">
                  <a:extLst>
                    <a:ext uri="{9D8B030D-6E8A-4147-A177-3AD203B41FA5}">
                      <a16:colId xmlns:a16="http://schemas.microsoft.com/office/drawing/2014/main" val="20007"/>
                    </a:ext>
                  </a:extLst>
                </a:gridCol>
                <a:gridCol w="1657350">
                  <a:extLst>
                    <a:ext uri="{9D8B030D-6E8A-4147-A177-3AD203B41FA5}">
                      <a16:colId xmlns:a16="http://schemas.microsoft.com/office/drawing/2014/main" val="20008"/>
                    </a:ext>
                  </a:extLst>
                </a:gridCol>
                <a:gridCol w="436562">
                  <a:extLst>
                    <a:ext uri="{9D8B030D-6E8A-4147-A177-3AD203B41FA5}">
                      <a16:colId xmlns:a16="http://schemas.microsoft.com/office/drawing/2014/main" val="20009"/>
                    </a:ext>
                  </a:extLst>
                </a:gridCol>
              </a:tblGrid>
              <a:tr h="303213">
                <a:tc row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Cj</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30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v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Variables de solución</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X3</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X4</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A1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A2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Cantidad de solución</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86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-1/10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cs typeface="Arial" panose="020B0604020202020204" pitchFamily="34" charset="0"/>
                        </a:rPr>
                        <a:t>1/10</a:t>
                      </a:r>
                      <a:endParaRPr kumimoji="0" lang="es-ES" altLang="es-ES" sz="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rPr>
                        <a:t>5/2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3528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30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x2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1/15</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-2/3</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cs typeface="Arial" panose="020B0604020202020204" pitchFamily="34" charset="0"/>
                        </a:rPr>
                        <a:t>-1/15</a:t>
                      </a:r>
                      <a:endParaRPr kumimoji="0" lang="es-ES" altLang="es-ES" sz="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2/3</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200" b="0" i="0" u="none" strike="noStrike" cap="none" normalizeH="0" baseline="0">
                          <a:ln>
                            <a:noFill/>
                          </a:ln>
                          <a:solidFill>
                            <a:schemeClr val="tx1"/>
                          </a:solidFill>
                          <a:effectLst/>
                          <a:latin typeface="Arial" panose="020B0604020202020204" pitchFamily="34" charset="0"/>
                        </a:rPr>
                        <a:t>10/3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640">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Zj</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rPr>
                        <a:t>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cs typeface="Arial" panose="020B0604020202020204" pitchFamily="34" charset="0"/>
                        </a:rPr>
                        <a:t>30</a:t>
                      </a:r>
                      <a:endParaRPr kumimoji="0" lang="es-ES" altLang="es-ES" sz="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rPr>
                        <a:t>-1/2</a:t>
                      </a: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-15/2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rPr>
                        <a:t>1/2</a:t>
                      </a: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15/2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200" b="0" i="0" u="none" strike="noStrike" cap="none" normalizeH="0" baseline="0" dirty="0">
                          <a:ln>
                            <a:noFill/>
                          </a:ln>
                          <a:solidFill>
                            <a:schemeClr val="tx1"/>
                          </a:solidFill>
                          <a:effectLst/>
                          <a:latin typeface="Arial" panose="020B0604020202020204" pitchFamily="34" charset="0"/>
                        </a:rPr>
                        <a:t>162.5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80">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Cj-Zj</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s-ES"/>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900" b="0" i="0" u="none" strike="noStrike" cap="none" normalizeH="0" baseline="0">
                          <a:ln>
                            <a:noFill/>
                          </a:ln>
                          <a:solidFill>
                            <a:schemeClr val="tx1"/>
                          </a:solidFill>
                          <a:effectLst/>
                          <a:latin typeface="Arial" panose="020B0604020202020204" pitchFamily="34" charset="0"/>
                        </a:rPr>
                        <a:t>0</a:t>
                      </a: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900" b="0" i="0" u="none" strike="noStrike" cap="none" normalizeH="0" baseline="0">
                          <a:ln>
                            <a:noFill/>
                          </a:ln>
                          <a:solidFill>
                            <a:schemeClr val="tx1"/>
                          </a:solidFill>
                          <a:effectLst/>
                          <a:latin typeface="Arial" panose="020B0604020202020204" pitchFamily="34" charset="0"/>
                          <a:cs typeface="Arial" panose="020B0604020202020204" pitchFamily="34" charset="0"/>
                        </a:rPr>
                        <a:t>1/2</a:t>
                      </a: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15/2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rPr>
                        <a:t>M-1/2</a:t>
                      </a: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Arial" panose="020B0604020202020204" pitchFamily="34" charset="0"/>
                          <a:cs typeface="Arial" panose="020B0604020202020204" pitchFamily="34" charset="0"/>
                        </a:rPr>
                        <a:t>M-15/2</a:t>
                      </a:r>
                      <a:endParaRPr kumimoji="0" lang="es-ES" altLang="es-ES" sz="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6702" name="Line 76">
            <a:extLst>
              <a:ext uri="{FF2B5EF4-FFF2-40B4-BE49-F238E27FC236}">
                <a16:creationId xmlns:a16="http://schemas.microsoft.com/office/drawing/2014/main" id="{72465128-154A-4051-81D5-41D82D771F9C}"/>
              </a:ext>
            </a:extLst>
          </p:cNvPr>
          <p:cNvSpPr>
            <a:spLocks noChangeShapeType="1"/>
          </p:cNvSpPr>
          <p:nvPr/>
        </p:nvSpPr>
        <p:spPr bwMode="auto">
          <a:xfrm>
            <a:off x="4065588" y="3292475"/>
            <a:ext cx="1587" cy="15049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6703" name="Line 77">
            <a:extLst>
              <a:ext uri="{FF2B5EF4-FFF2-40B4-BE49-F238E27FC236}">
                <a16:creationId xmlns:a16="http://schemas.microsoft.com/office/drawing/2014/main" id="{C6DD54D5-DC93-42F3-90BD-EFAE95A4B6C1}"/>
              </a:ext>
            </a:extLst>
          </p:cNvPr>
          <p:cNvSpPr>
            <a:spLocks noChangeShapeType="1"/>
          </p:cNvSpPr>
          <p:nvPr/>
        </p:nvSpPr>
        <p:spPr bwMode="auto">
          <a:xfrm>
            <a:off x="4572000" y="3284538"/>
            <a:ext cx="0" cy="15128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6704" name="Line 78">
            <a:extLst>
              <a:ext uri="{FF2B5EF4-FFF2-40B4-BE49-F238E27FC236}">
                <a16:creationId xmlns:a16="http://schemas.microsoft.com/office/drawing/2014/main" id="{2A1C5008-7235-43BA-8014-D6B152E47F15}"/>
              </a:ext>
            </a:extLst>
          </p:cNvPr>
          <p:cNvSpPr>
            <a:spLocks noChangeShapeType="1"/>
          </p:cNvSpPr>
          <p:nvPr/>
        </p:nvSpPr>
        <p:spPr bwMode="auto">
          <a:xfrm>
            <a:off x="5075238" y="3292475"/>
            <a:ext cx="1587" cy="15763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6705" name="Rectangle 80">
            <a:extLst>
              <a:ext uri="{FF2B5EF4-FFF2-40B4-BE49-F238E27FC236}">
                <a16:creationId xmlns:a16="http://schemas.microsoft.com/office/drawing/2014/main" id="{1E8DE7D9-5CC0-4DF6-B41E-A71BFFC60DE0}"/>
              </a:ext>
            </a:extLst>
          </p:cNvPr>
          <p:cNvSpPr>
            <a:spLocks noChangeArrowheads="1"/>
          </p:cNvSpPr>
          <p:nvPr/>
        </p:nvSpPr>
        <p:spPr bwMode="auto">
          <a:xfrm>
            <a:off x="611188" y="5380038"/>
            <a:ext cx="457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600"/>
              <a:t>F1- (15/20*la fila nueva F2)</a:t>
            </a:r>
          </a:p>
          <a:p>
            <a:pPr eaLnBrk="1" hangingPunct="1">
              <a:spcBef>
                <a:spcPct val="0"/>
              </a:spcBef>
              <a:buFontTx/>
              <a:buNone/>
            </a:pPr>
            <a:r>
              <a:rPr lang="es-ES" altLang="es-ES" sz="1600"/>
              <a:t>Multiplicando F2 por 2/3</a:t>
            </a:r>
          </a:p>
        </p:txBody>
      </p:sp>
      <p:sp>
        <p:nvSpPr>
          <p:cNvPr id="26706" name="Line 81">
            <a:extLst>
              <a:ext uri="{FF2B5EF4-FFF2-40B4-BE49-F238E27FC236}">
                <a16:creationId xmlns:a16="http://schemas.microsoft.com/office/drawing/2014/main" id="{2489953A-9D79-4B55-A28C-ABF58F82DA44}"/>
              </a:ext>
            </a:extLst>
          </p:cNvPr>
          <p:cNvSpPr>
            <a:spLocks noChangeShapeType="1"/>
          </p:cNvSpPr>
          <p:nvPr/>
        </p:nvSpPr>
        <p:spPr bwMode="auto">
          <a:xfrm flipH="1">
            <a:off x="3563938" y="3284538"/>
            <a:ext cx="0" cy="15128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26707" name="Rectangle 85">
            <a:extLst>
              <a:ext uri="{FF2B5EF4-FFF2-40B4-BE49-F238E27FC236}">
                <a16:creationId xmlns:a16="http://schemas.microsoft.com/office/drawing/2014/main" id="{0F97E5EA-F418-497A-B72A-B7FDD7CF29F7}"/>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2C7D09BA-F846-4215-BDDC-D56CDA8B99C8}"/>
              </a:ext>
            </a:extLst>
          </p:cNvPr>
          <p:cNvSpPr>
            <a:spLocks noGrp="1" noChangeArrowheads="1"/>
          </p:cNvSpPr>
          <p:nvPr>
            <p:ph type="body" idx="1"/>
          </p:nvPr>
        </p:nvSpPr>
        <p:spPr/>
        <p:txBody>
          <a:bodyPr/>
          <a:lstStyle/>
          <a:p>
            <a:pPr eaLnBrk="1" hangingPunct="1"/>
            <a:r>
              <a:rPr lang="es-ES" altLang="es-ES" sz="2400"/>
              <a:t>¿Esta tabla es óptima?</a:t>
            </a:r>
          </a:p>
          <a:p>
            <a:pPr eaLnBrk="1" hangingPunct="1">
              <a:buFontTx/>
              <a:buNone/>
            </a:pPr>
            <a:r>
              <a:rPr lang="es-ES" altLang="es-ES" sz="2400"/>
              <a:t>CRITERIO:</a:t>
            </a:r>
          </a:p>
          <a:p>
            <a:pPr eaLnBrk="1" hangingPunct="1">
              <a:buFontTx/>
              <a:buNone/>
            </a:pPr>
            <a:r>
              <a:rPr lang="es-ES" altLang="es-ES" sz="2400"/>
              <a:t>	* Todas las Cj-Zj son positivos</a:t>
            </a:r>
          </a:p>
          <a:p>
            <a:pPr eaLnBrk="1" hangingPunct="1">
              <a:buFontTx/>
              <a:buNone/>
            </a:pPr>
            <a:r>
              <a:rPr lang="es-ES" altLang="es-ES" sz="2400"/>
              <a:t>	* La solución optima es: </a:t>
            </a:r>
          </a:p>
          <a:p>
            <a:pPr eaLnBrk="1" hangingPunct="1">
              <a:buFontTx/>
              <a:buNone/>
            </a:pPr>
            <a:r>
              <a:rPr lang="es-ES" altLang="es-ES" sz="2400"/>
              <a:t>	  x1 = 5/2</a:t>
            </a:r>
          </a:p>
          <a:p>
            <a:pPr eaLnBrk="1" hangingPunct="1">
              <a:buFontTx/>
              <a:buNone/>
            </a:pPr>
            <a:r>
              <a:rPr lang="es-ES" altLang="es-ES" sz="2400"/>
              <a:t>	  x2 = 10/3</a:t>
            </a:r>
          </a:p>
          <a:p>
            <a:pPr eaLnBrk="1" hangingPunct="1">
              <a:buFontTx/>
              <a:buNone/>
            </a:pPr>
            <a:r>
              <a:rPr lang="es-ES" altLang="es-ES" sz="2400"/>
              <a:t>	costo mínimo = S/.162.5</a:t>
            </a:r>
          </a:p>
        </p:txBody>
      </p:sp>
      <p:pic>
        <p:nvPicPr>
          <p:cNvPr id="28675" name="Picture 4" descr="connected_networks">
            <a:extLst>
              <a:ext uri="{FF2B5EF4-FFF2-40B4-BE49-F238E27FC236}">
                <a16:creationId xmlns:a16="http://schemas.microsoft.com/office/drawing/2014/main" id="{DF32A7B2-80B5-4D7A-BCD4-76B6CAB97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5" descr="connected_networks">
            <a:extLst>
              <a:ext uri="{FF2B5EF4-FFF2-40B4-BE49-F238E27FC236}">
                <a16:creationId xmlns:a16="http://schemas.microsoft.com/office/drawing/2014/main" id="{91298F6D-771C-4B97-BB8F-B7B6CA07D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WordArt 6" descr="Bolsa de papel">
            <a:extLst>
              <a:ext uri="{FF2B5EF4-FFF2-40B4-BE49-F238E27FC236}">
                <a16:creationId xmlns:a16="http://schemas.microsoft.com/office/drawing/2014/main" id="{3FA43788-3BB5-4638-AE50-AE17BC9E4548}"/>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28678" name="Rectangle 7">
            <a:extLst>
              <a:ext uri="{FF2B5EF4-FFF2-40B4-BE49-F238E27FC236}">
                <a16:creationId xmlns:a16="http://schemas.microsoft.com/office/drawing/2014/main" id="{49D101F7-F4E6-4D2D-82F3-68BB858870E2}"/>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5" descr="connected_networks">
            <a:extLst>
              <a:ext uri="{FF2B5EF4-FFF2-40B4-BE49-F238E27FC236}">
                <a16:creationId xmlns:a16="http://schemas.microsoft.com/office/drawing/2014/main" id="{37C7110E-DAE1-421E-B0E8-224367558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WordArt 16" descr="Bolsa de papel">
            <a:extLst>
              <a:ext uri="{FF2B5EF4-FFF2-40B4-BE49-F238E27FC236}">
                <a16:creationId xmlns:a16="http://schemas.microsoft.com/office/drawing/2014/main" id="{57E61A58-8D8A-4B7F-8346-B98ED5E72A0C}"/>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pic>
        <p:nvPicPr>
          <p:cNvPr id="29700" name="Picture 14" descr="connected_networks">
            <a:extLst>
              <a:ext uri="{FF2B5EF4-FFF2-40B4-BE49-F238E27FC236}">
                <a16:creationId xmlns:a16="http://schemas.microsoft.com/office/drawing/2014/main" id="{E10F358E-0080-461A-B92E-53DC81689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6">
            <a:extLst>
              <a:ext uri="{FF2B5EF4-FFF2-40B4-BE49-F238E27FC236}">
                <a16:creationId xmlns:a16="http://schemas.microsoft.com/office/drawing/2014/main" id="{303D2C44-AB54-43EB-89A9-33AD3D8E3D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00213"/>
            <a:ext cx="6335713" cy="432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7">
            <a:extLst>
              <a:ext uri="{FF2B5EF4-FFF2-40B4-BE49-F238E27FC236}">
                <a16:creationId xmlns:a16="http://schemas.microsoft.com/office/drawing/2014/main" id="{A4DB649D-B293-4A7D-9BF8-7EF3FB3FDE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2847975"/>
            <a:ext cx="2819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3" name="AutoShape 9">
            <a:extLst>
              <a:ext uri="{FF2B5EF4-FFF2-40B4-BE49-F238E27FC236}">
                <a16:creationId xmlns:a16="http://schemas.microsoft.com/office/drawing/2014/main" id="{2894CACD-11C3-4874-8DED-F30B6810DC70}"/>
              </a:ext>
            </a:extLst>
          </p:cNvPr>
          <p:cNvSpPr>
            <a:spLocks noChangeArrowheads="1"/>
          </p:cNvSpPr>
          <p:nvPr/>
        </p:nvSpPr>
        <p:spPr bwMode="auto">
          <a:xfrm>
            <a:off x="7235825" y="1695450"/>
            <a:ext cx="1584325" cy="1727200"/>
          </a:xfrm>
          <a:prstGeom prst="wedgeEllipseCallout">
            <a:avLst>
              <a:gd name="adj1" fmla="val -249398"/>
              <a:gd name="adj2" fmla="val 73347"/>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29704" name="Text Box 11">
            <a:extLst>
              <a:ext uri="{FF2B5EF4-FFF2-40B4-BE49-F238E27FC236}">
                <a16:creationId xmlns:a16="http://schemas.microsoft.com/office/drawing/2014/main" id="{700146F5-BFA8-4E8D-A00A-054C89DB2424}"/>
              </a:ext>
            </a:extLst>
          </p:cNvPr>
          <p:cNvSpPr txBox="1">
            <a:spLocks noChangeArrowheads="1"/>
          </p:cNvSpPr>
          <p:nvPr/>
        </p:nvSpPr>
        <p:spPr bwMode="auto">
          <a:xfrm>
            <a:off x="7380288" y="2200275"/>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600" b="1"/>
              <a:t>Hacer click</a:t>
            </a:r>
          </a:p>
        </p:txBody>
      </p:sp>
      <p:sp>
        <p:nvSpPr>
          <p:cNvPr id="29705" name="Text Box 13">
            <a:extLst>
              <a:ext uri="{FF2B5EF4-FFF2-40B4-BE49-F238E27FC236}">
                <a16:creationId xmlns:a16="http://schemas.microsoft.com/office/drawing/2014/main" id="{FA176DBE-387B-44E4-999D-E9959C7A2F9A}"/>
              </a:ext>
            </a:extLst>
          </p:cNvPr>
          <p:cNvSpPr txBox="1">
            <a:spLocks noChangeArrowheads="1"/>
          </p:cNvSpPr>
          <p:nvPr/>
        </p:nvSpPr>
        <p:spPr bwMode="auto">
          <a:xfrm>
            <a:off x="1692275" y="333375"/>
            <a:ext cx="655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2400" b="1"/>
              <a:t>Solución  mediante uso de software Lindo</a:t>
            </a:r>
          </a:p>
        </p:txBody>
      </p:sp>
      <p:sp>
        <p:nvSpPr>
          <p:cNvPr id="29706" name="Rectangle 17">
            <a:extLst>
              <a:ext uri="{FF2B5EF4-FFF2-40B4-BE49-F238E27FC236}">
                <a16:creationId xmlns:a16="http://schemas.microsoft.com/office/drawing/2014/main" id="{66AC26D7-9C8A-47F6-8C36-A183EF99ECD5}"/>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
        <p:nvSpPr>
          <p:cNvPr id="29707" name="WordArt 18" descr="Bolsa de papel">
            <a:extLst>
              <a:ext uri="{FF2B5EF4-FFF2-40B4-BE49-F238E27FC236}">
                <a16:creationId xmlns:a16="http://schemas.microsoft.com/office/drawing/2014/main" id="{3F29DD40-C166-4BC3-B9EF-8DC164742CC4}"/>
              </a:ext>
            </a:extLst>
          </p:cNvPr>
          <p:cNvSpPr>
            <a:spLocks noChangeArrowheads="1" noChangeShapeType="1" noTextEdit="1"/>
          </p:cNvSpPr>
          <p:nvPr/>
        </p:nvSpPr>
        <p:spPr bwMode="auto">
          <a:xfrm rot="-149373">
            <a:off x="1042988" y="11969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9" descr="connected_networks">
            <a:extLst>
              <a:ext uri="{FF2B5EF4-FFF2-40B4-BE49-F238E27FC236}">
                <a16:creationId xmlns:a16="http://schemas.microsoft.com/office/drawing/2014/main" id="{B2DFEAC7-CE6B-4E6C-B526-2FB02EE08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WordArt 10" descr="Bolsa de papel">
            <a:extLst>
              <a:ext uri="{FF2B5EF4-FFF2-40B4-BE49-F238E27FC236}">
                <a16:creationId xmlns:a16="http://schemas.microsoft.com/office/drawing/2014/main" id="{7EE21AC0-931B-40AB-AF23-E85FBD428812}"/>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pic>
        <p:nvPicPr>
          <p:cNvPr id="30724" name="Picture 8" descr="connected_networks">
            <a:extLst>
              <a:ext uri="{FF2B5EF4-FFF2-40B4-BE49-F238E27FC236}">
                <a16:creationId xmlns:a16="http://schemas.microsoft.com/office/drawing/2014/main" id="{648DC4EC-45BB-4DC8-BA34-176B08FCD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a:extLst>
              <a:ext uri="{FF2B5EF4-FFF2-40B4-BE49-F238E27FC236}">
                <a16:creationId xmlns:a16="http://schemas.microsoft.com/office/drawing/2014/main" id="{6A41D158-1D7D-4429-92D8-D15B70A6E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765175"/>
            <a:ext cx="72009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6" name="Picture 4">
            <a:extLst>
              <a:ext uri="{FF2B5EF4-FFF2-40B4-BE49-F238E27FC236}">
                <a16:creationId xmlns:a16="http://schemas.microsoft.com/office/drawing/2014/main" id="{6C085996-CB25-4732-8DA8-D283425629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700213"/>
            <a:ext cx="237490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7" name="AutoShape 6">
            <a:extLst>
              <a:ext uri="{FF2B5EF4-FFF2-40B4-BE49-F238E27FC236}">
                <a16:creationId xmlns:a16="http://schemas.microsoft.com/office/drawing/2014/main" id="{34C2C7BA-267F-444F-A784-A392BC17808E}"/>
              </a:ext>
            </a:extLst>
          </p:cNvPr>
          <p:cNvSpPr>
            <a:spLocks noChangeArrowheads="1"/>
          </p:cNvSpPr>
          <p:nvPr/>
        </p:nvSpPr>
        <p:spPr bwMode="auto">
          <a:xfrm>
            <a:off x="7740650" y="2852738"/>
            <a:ext cx="1223963" cy="1223962"/>
          </a:xfrm>
          <a:prstGeom prst="wedgeEllipseCallout">
            <a:avLst>
              <a:gd name="adj1" fmla="val -299287"/>
              <a:gd name="adj2" fmla="val 89042"/>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30728" name="Text Box 7">
            <a:extLst>
              <a:ext uri="{FF2B5EF4-FFF2-40B4-BE49-F238E27FC236}">
                <a16:creationId xmlns:a16="http://schemas.microsoft.com/office/drawing/2014/main" id="{EFD69ACB-5FFA-4266-BEB3-5A582C88715F}"/>
              </a:ext>
            </a:extLst>
          </p:cNvPr>
          <p:cNvSpPr txBox="1">
            <a:spLocks noChangeArrowheads="1"/>
          </p:cNvSpPr>
          <p:nvPr/>
        </p:nvSpPr>
        <p:spPr bwMode="auto">
          <a:xfrm>
            <a:off x="7842250" y="3192463"/>
            <a:ext cx="10525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400"/>
              <a:t>Hacer click</a:t>
            </a:r>
          </a:p>
        </p:txBody>
      </p:sp>
      <p:sp>
        <p:nvSpPr>
          <p:cNvPr id="30729" name="Rectangle 11">
            <a:extLst>
              <a:ext uri="{FF2B5EF4-FFF2-40B4-BE49-F238E27FC236}">
                <a16:creationId xmlns:a16="http://schemas.microsoft.com/office/drawing/2014/main" id="{6C1F3405-719E-4A59-890E-271548C4987C}"/>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connected_networks">
            <a:extLst>
              <a:ext uri="{FF2B5EF4-FFF2-40B4-BE49-F238E27FC236}">
                <a16:creationId xmlns:a16="http://schemas.microsoft.com/office/drawing/2014/main" id="{5A7EAF87-352B-4BD7-8A51-C97C4EFB2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2">
            <a:extLst>
              <a:ext uri="{FF2B5EF4-FFF2-40B4-BE49-F238E27FC236}">
                <a16:creationId xmlns:a16="http://schemas.microsoft.com/office/drawing/2014/main" id="{CAD6418C-57B4-4A16-A55A-5CBACEDA85E7}"/>
              </a:ext>
            </a:extLst>
          </p:cNvPr>
          <p:cNvSpPr>
            <a:spLocks noGrp="1" noChangeArrowheads="1"/>
          </p:cNvSpPr>
          <p:nvPr>
            <p:ph type="title"/>
          </p:nvPr>
        </p:nvSpPr>
        <p:spPr>
          <a:xfrm>
            <a:off x="468313" y="1268413"/>
            <a:ext cx="8229600" cy="5329237"/>
          </a:xfrm>
        </p:spPr>
        <p:txBody>
          <a:bodyPr/>
          <a:lstStyle/>
          <a:p>
            <a:pPr marL="908050" indent="-908050" algn="l" eaLnBrk="1" hangingPunct="1"/>
            <a:r>
              <a:rPr lang="es-ES" altLang="es-ES" sz="2000" dirty="0"/>
              <a:t>	i) Variables de decisión:</a:t>
            </a:r>
            <a:br>
              <a:rPr lang="es-ES" altLang="es-ES" sz="2000" dirty="0"/>
            </a:br>
            <a:r>
              <a:rPr lang="es-ES" altLang="es-ES" sz="2000" dirty="0"/>
              <a:t>x1: horas del tiempo de la máquina 1</a:t>
            </a:r>
            <a:br>
              <a:rPr lang="es-ES" altLang="es-ES" sz="2000" dirty="0"/>
            </a:br>
            <a:r>
              <a:rPr lang="es-ES" altLang="es-ES" sz="2000" dirty="0"/>
              <a:t>x2: horas del tiempo de la máquina 2</a:t>
            </a:r>
            <a:br>
              <a:rPr lang="es-ES" altLang="es-ES" sz="2000" dirty="0"/>
            </a:br>
            <a:br>
              <a:rPr lang="es-ES" altLang="es-ES" sz="2000" dirty="0"/>
            </a:br>
            <a:r>
              <a:rPr lang="es-ES" altLang="es-ES" sz="2000" dirty="0" err="1"/>
              <a:t>ii</a:t>
            </a:r>
            <a:r>
              <a:rPr lang="es-ES" altLang="es-ES" sz="2000" dirty="0"/>
              <a:t>) Restricciones:</a:t>
            </a:r>
            <a:br>
              <a:rPr lang="es-ES" altLang="es-ES" sz="2000" dirty="0"/>
            </a:br>
            <a:br>
              <a:rPr lang="es-ES" altLang="es-ES" sz="2000" dirty="0"/>
            </a:br>
            <a:r>
              <a:rPr lang="es-ES" altLang="es-ES" sz="2000" dirty="0"/>
              <a:t>20x1+15x2&gt;=100 kilos  de producto producido por las máquinas.</a:t>
            </a:r>
            <a:br>
              <a:rPr lang="es-ES" altLang="es-ES" sz="1800" dirty="0"/>
            </a:br>
            <a:r>
              <a:rPr lang="es-ES" altLang="es-ES" sz="2000" dirty="0"/>
              <a:t>2x1+3x2&gt;=15 horas de mano de obra de tiempo normal disponibles. </a:t>
            </a:r>
            <a:br>
              <a:rPr lang="es-ES" altLang="es-ES" sz="2000" dirty="0"/>
            </a:br>
            <a:br>
              <a:rPr lang="es-ES" altLang="es-ES" sz="2000" dirty="0"/>
            </a:br>
            <a:r>
              <a:rPr lang="es-ES" altLang="es-ES" sz="2000" dirty="0" err="1"/>
              <a:t>iii</a:t>
            </a:r>
            <a:r>
              <a:rPr lang="es-ES" altLang="es-ES" sz="2000" dirty="0"/>
              <a:t>) Función objetiva</a:t>
            </a:r>
            <a:br>
              <a:rPr lang="es-ES" altLang="es-ES" sz="2000" dirty="0"/>
            </a:br>
            <a:r>
              <a:rPr lang="es-ES" altLang="es-ES" sz="2000" dirty="0"/>
              <a:t>minimizar Z=25x1+30x2</a:t>
            </a:r>
            <a:br>
              <a:rPr lang="es-ES" altLang="es-ES" sz="2000" dirty="0"/>
            </a:br>
            <a:br>
              <a:rPr lang="es-ES" altLang="es-ES" sz="2000" dirty="0"/>
            </a:br>
            <a:r>
              <a:rPr lang="es-ES" altLang="es-ES" sz="2000" dirty="0" err="1"/>
              <a:t>iv</a:t>
            </a:r>
            <a:r>
              <a:rPr lang="es-ES" altLang="es-ES" sz="2000" dirty="0"/>
              <a:t>) Condición de no negatividad </a:t>
            </a:r>
            <a:br>
              <a:rPr lang="es-ES" altLang="es-ES" sz="2000" dirty="0"/>
            </a:br>
            <a:r>
              <a:rPr lang="es-ES" altLang="es-ES" sz="2000" dirty="0"/>
              <a:t>x1,x2 &gt;=0	</a:t>
            </a:r>
          </a:p>
        </p:txBody>
      </p:sp>
      <p:pic>
        <p:nvPicPr>
          <p:cNvPr id="5124" name="Picture 5" descr="connected_networks">
            <a:extLst>
              <a:ext uri="{FF2B5EF4-FFF2-40B4-BE49-F238E27FC236}">
                <a16:creationId xmlns:a16="http://schemas.microsoft.com/office/drawing/2014/main" id="{7CE1D489-6AA1-4312-BDD2-1BE6B5FF5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WordArt 6" descr="Bolsa de papel">
            <a:extLst>
              <a:ext uri="{FF2B5EF4-FFF2-40B4-BE49-F238E27FC236}">
                <a16:creationId xmlns:a16="http://schemas.microsoft.com/office/drawing/2014/main" id="{9F06B683-ABE3-4A08-B8CA-BDF8E0EBFE3E}"/>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5126" name="Rectangle 9">
            <a:extLst>
              <a:ext uri="{FF2B5EF4-FFF2-40B4-BE49-F238E27FC236}">
                <a16:creationId xmlns:a16="http://schemas.microsoft.com/office/drawing/2014/main" id="{23D194C6-4700-4E30-9A4C-F8927EC6046E}"/>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4" descr="connected_networks">
            <a:extLst>
              <a:ext uri="{FF2B5EF4-FFF2-40B4-BE49-F238E27FC236}">
                <a16:creationId xmlns:a16="http://schemas.microsoft.com/office/drawing/2014/main" id="{3DA81CCC-D751-4820-84D6-32F027962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WordArt 15" descr="Bolsa de papel">
            <a:extLst>
              <a:ext uri="{FF2B5EF4-FFF2-40B4-BE49-F238E27FC236}">
                <a16:creationId xmlns:a16="http://schemas.microsoft.com/office/drawing/2014/main" id="{FD8CC8F9-8D12-4C83-8D43-69A6E415F94F}"/>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pic>
        <p:nvPicPr>
          <p:cNvPr id="31748" name="Picture 13" descr="connected_networks">
            <a:extLst>
              <a:ext uri="{FF2B5EF4-FFF2-40B4-BE49-F238E27FC236}">
                <a16:creationId xmlns:a16="http://schemas.microsoft.com/office/drawing/2014/main" id="{549FF60A-F6EC-4D3C-8109-9970E25B5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8">
            <a:extLst>
              <a:ext uri="{FF2B5EF4-FFF2-40B4-BE49-F238E27FC236}">
                <a16:creationId xmlns:a16="http://schemas.microsoft.com/office/drawing/2014/main" id="{1E8D0516-12E7-43EC-A39E-DD532E899A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12875"/>
            <a:ext cx="82423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0" name="AutoShape 10">
            <a:extLst>
              <a:ext uri="{FF2B5EF4-FFF2-40B4-BE49-F238E27FC236}">
                <a16:creationId xmlns:a16="http://schemas.microsoft.com/office/drawing/2014/main" id="{2C033976-7ED0-44B5-A837-B155650911E0}"/>
              </a:ext>
            </a:extLst>
          </p:cNvPr>
          <p:cNvSpPr>
            <a:spLocks noChangeArrowheads="1"/>
          </p:cNvSpPr>
          <p:nvPr/>
        </p:nvSpPr>
        <p:spPr bwMode="auto">
          <a:xfrm rot="-1488468">
            <a:off x="4511675" y="-107950"/>
            <a:ext cx="2378075" cy="2051050"/>
          </a:xfrm>
          <a:prstGeom prst="wedgeEllipseCallout">
            <a:avLst>
              <a:gd name="adj1" fmla="val -151315"/>
              <a:gd name="adj2" fmla="val 82176"/>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31751" name="Text Box 11">
            <a:extLst>
              <a:ext uri="{FF2B5EF4-FFF2-40B4-BE49-F238E27FC236}">
                <a16:creationId xmlns:a16="http://schemas.microsoft.com/office/drawing/2014/main" id="{34022825-8C93-45B1-BD39-82916BE64C30}"/>
              </a:ext>
            </a:extLst>
          </p:cNvPr>
          <p:cNvSpPr txBox="1">
            <a:spLocks noChangeArrowheads="1"/>
          </p:cNvSpPr>
          <p:nvPr/>
        </p:nvSpPr>
        <p:spPr bwMode="auto">
          <a:xfrm>
            <a:off x="4716463" y="446088"/>
            <a:ext cx="29511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200"/>
              <a:t>Ingresar  la función </a:t>
            </a:r>
          </a:p>
          <a:p>
            <a:pPr eaLnBrk="1" hangingPunct="1">
              <a:spcBef>
                <a:spcPct val="0"/>
              </a:spcBef>
              <a:buFontTx/>
              <a:buNone/>
            </a:pPr>
            <a:r>
              <a:rPr lang="es-ES" altLang="es-ES" sz="1200"/>
              <a:t>Objetiva (comando max)</a:t>
            </a:r>
          </a:p>
          <a:p>
            <a:pPr eaLnBrk="1" hangingPunct="1">
              <a:spcBef>
                <a:spcPct val="0"/>
              </a:spcBef>
              <a:buFontTx/>
              <a:buNone/>
            </a:pPr>
            <a:r>
              <a:rPr lang="es-ES" altLang="es-ES" sz="1200"/>
              <a:t>Y</a:t>
            </a:r>
          </a:p>
          <a:p>
            <a:pPr eaLnBrk="1" hangingPunct="1">
              <a:spcBef>
                <a:spcPct val="0"/>
              </a:spcBef>
              <a:buFontTx/>
              <a:buNone/>
            </a:pPr>
            <a:r>
              <a:rPr lang="es-ES" altLang="es-ES" sz="1200"/>
              <a:t> restricciones.(comando st)</a:t>
            </a:r>
          </a:p>
        </p:txBody>
      </p:sp>
      <p:sp>
        <p:nvSpPr>
          <p:cNvPr id="31752" name="Rectangle 12">
            <a:extLst>
              <a:ext uri="{FF2B5EF4-FFF2-40B4-BE49-F238E27FC236}">
                <a16:creationId xmlns:a16="http://schemas.microsoft.com/office/drawing/2014/main" id="{53AD01A4-BCAF-439B-8B43-75904FBFDA62}"/>
              </a:ext>
            </a:extLst>
          </p:cNvPr>
          <p:cNvSpPr>
            <a:spLocks noChangeArrowheads="1"/>
          </p:cNvSpPr>
          <p:nvPr/>
        </p:nvSpPr>
        <p:spPr bwMode="auto">
          <a:xfrm>
            <a:off x="1331913" y="2960688"/>
            <a:ext cx="2087562" cy="221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800" b="1"/>
              <a:t>Min 25X1+30X2</a:t>
            </a:r>
          </a:p>
          <a:p>
            <a:pPr eaLnBrk="1" hangingPunct="1">
              <a:spcBef>
                <a:spcPct val="0"/>
              </a:spcBef>
              <a:buFontTx/>
              <a:buNone/>
            </a:pPr>
            <a:r>
              <a:rPr lang="es-ES" altLang="es-ES" sz="1800" b="1"/>
              <a:t>st</a:t>
            </a:r>
          </a:p>
          <a:p>
            <a:pPr eaLnBrk="1" hangingPunct="1">
              <a:spcBef>
                <a:spcPct val="0"/>
              </a:spcBef>
              <a:buFontTx/>
              <a:buNone/>
            </a:pPr>
            <a:r>
              <a:rPr lang="es-ES" altLang="es-ES" sz="1800" b="1"/>
              <a:t>20X1+15X2&gt;=100</a:t>
            </a:r>
          </a:p>
          <a:p>
            <a:pPr eaLnBrk="1" hangingPunct="1">
              <a:spcBef>
                <a:spcPct val="0"/>
              </a:spcBef>
              <a:buFontTx/>
              <a:buNone/>
            </a:pPr>
            <a:r>
              <a:rPr lang="es-ES" altLang="es-ES" sz="1800" b="1"/>
              <a:t> 2X1 +3X2 &gt;=15</a:t>
            </a:r>
          </a:p>
          <a:p>
            <a:pPr eaLnBrk="1" hangingPunct="1">
              <a:spcBef>
                <a:spcPct val="0"/>
              </a:spcBef>
              <a:buFontTx/>
              <a:buNone/>
            </a:pPr>
            <a:r>
              <a:rPr lang="es-ES" altLang="es-ES" sz="1800" b="1"/>
              <a:t>  X1,X2&gt;=0</a:t>
            </a:r>
          </a:p>
          <a:p>
            <a:pPr eaLnBrk="1" hangingPunct="1">
              <a:spcBef>
                <a:spcPct val="50000"/>
              </a:spcBef>
              <a:buFontTx/>
              <a:buNone/>
            </a:pPr>
            <a:endParaRPr lang="es-ES" altLang="es-ES" b="1"/>
          </a:p>
        </p:txBody>
      </p:sp>
      <p:sp>
        <p:nvSpPr>
          <p:cNvPr id="31753" name="Rectangle 16">
            <a:extLst>
              <a:ext uri="{FF2B5EF4-FFF2-40B4-BE49-F238E27FC236}">
                <a16:creationId xmlns:a16="http://schemas.microsoft.com/office/drawing/2014/main" id="{473B5A47-D20C-428B-9713-B4673317F827}"/>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0">
            <a:extLst>
              <a:ext uri="{FF2B5EF4-FFF2-40B4-BE49-F238E27FC236}">
                <a16:creationId xmlns:a16="http://schemas.microsoft.com/office/drawing/2014/main" id="{1EEC4BF3-F7B8-4CBA-A787-99B8C4150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00213"/>
            <a:ext cx="6913563"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1" name="AutoShape 11">
            <a:extLst>
              <a:ext uri="{FF2B5EF4-FFF2-40B4-BE49-F238E27FC236}">
                <a16:creationId xmlns:a16="http://schemas.microsoft.com/office/drawing/2014/main" id="{16D446A4-95FB-48E4-B238-F5F9B7FB2D33}"/>
              </a:ext>
            </a:extLst>
          </p:cNvPr>
          <p:cNvSpPr>
            <a:spLocks noChangeArrowheads="1"/>
          </p:cNvSpPr>
          <p:nvPr/>
        </p:nvSpPr>
        <p:spPr bwMode="auto">
          <a:xfrm rot="-1488468">
            <a:off x="4611688" y="179388"/>
            <a:ext cx="1703387" cy="1573212"/>
          </a:xfrm>
          <a:prstGeom prst="wedgeEllipseCallout">
            <a:avLst>
              <a:gd name="adj1" fmla="val -226176"/>
              <a:gd name="adj2" fmla="val -36792"/>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32772" name="Text Box 8">
            <a:extLst>
              <a:ext uri="{FF2B5EF4-FFF2-40B4-BE49-F238E27FC236}">
                <a16:creationId xmlns:a16="http://schemas.microsoft.com/office/drawing/2014/main" id="{EB9566D0-3C49-428D-ABB4-756A0D876AF5}"/>
              </a:ext>
            </a:extLst>
          </p:cNvPr>
          <p:cNvSpPr txBox="1">
            <a:spLocks noChangeArrowheads="1"/>
          </p:cNvSpPr>
          <p:nvPr/>
        </p:nvSpPr>
        <p:spPr bwMode="auto">
          <a:xfrm>
            <a:off x="4643438" y="549275"/>
            <a:ext cx="1747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800" b="1"/>
              <a:t>Ingresar al </a:t>
            </a:r>
          </a:p>
          <a:p>
            <a:pPr eaLnBrk="1" hangingPunct="1">
              <a:spcBef>
                <a:spcPct val="0"/>
              </a:spcBef>
              <a:buFontTx/>
              <a:buNone/>
            </a:pPr>
            <a:r>
              <a:rPr lang="es-ES" altLang="es-ES" sz="1800" b="1"/>
              <a:t>menu solver</a:t>
            </a:r>
          </a:p>
        </p:txBody>
      </p:sp>
      <p:pic>
        <p:nvPicPr>
          <p:cNvPr id="32773" name="Picture 12" descr="connected_networks">
            <a:extLst>
              <a:ext uri="{FF2B5EF4-FFF2-40B4-BE49-F238E27FC236}">
                <a16:creationId xmlns:a16="http://schemas.microsoft.com/office/drawing/2014/main" id="{974C4336-F32F-40FE-A355-241CD5AFB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13" descr="connected_networks">
            <a:extLst>
              <a:ext uri="{FF2B5EF4-FFF2-40B4-BE49-F238E27FC236}">
                <a16:creationId xmlns:a16="http://schemas.microsoft.com/office/drawing/2014/main" id="{8BC0DA56-DA31-4451-86D7-8062D68CF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WordArt 14" descr="Bolsa de papel">
            <a:extLst>
              <a:ext uri="{FF2B5EF4-FFF2-40B4-BE49-F238E27FC236}">
                <a16:creationId xmlns:a16="http://schemas.microsoft.com/office/drawing/2014/main" id="{B33C49D1-CD22-4849-925F-A6B19125F267}"/>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32776" name="Rectangle 15">
            <a:extLst>
              <a:ext uri="{FF2B5EF4-FFF2-40B4-BE49-F238E27FC236}">
                <a16:creationId xmlns:a16="http://schemas.microsoft.com/office/drawing/2014/main" id="{79F76F26-A1C9-4CA6-A6FF-FA212F085D35}"/>
              </a:ext>
            </a:extLst>
          </p:cNvPr>
          <p:cNvSpPr>
            <a:spLocks noChangeArrowheads="1"/>
          </p:cNvSpPr>
          <p:nvPr/>
        </p:nvSpPr>
        <p:spPr bwMode="auto">
          <a:xfrm>
            <a:off x="57245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8">
            <a:extLst>
              <a:ext uri="{FF2B5EF4-FFF2-40B4-BE49-F238E27FC236}">
                <a16:creationId xmlns:a16="http://schemas.microsoft.com/office/drawing/2014/main" id="{680D2419-AC04-4CE0-89B1-0EF3B3BC5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557338"/>
            <a:ext cx="8208963"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AutoShape 6">
            <a:extLst>
              <a:ext uri="{FF2B5EF4-FFF2-40B4-BE49-F238E27FC236}">
                <a16:creationId xmlns:a16="http://schemas.microsoft.com/office/drawing/2014/main" id="{80ADDE18-E57D-4907-A7CC-5A0283C408D5}"/>
              </a:ext>
            </a:extLst>
          </p:cNvPr>
          <p:cNvSpPr>
            <a:spLocks noChangeArrowheads="1"/>
          </p:cNvSpPr>
          <p:nvPr/>
        </p:nvSpPr>
        <p:spPr bwMode="auto">
          <a:xfrm>
            <a:off x="6372225" y="260350"/>
            <a:ext cx="1223963" cy="1323975"/>
          </a:xfrm>
          <a:prstGeom prst="wedgeEllipseCallout">
            <a:avLst>
              <a:gd name="adj1" fmla="val -227042"/>
              <a:gd name="adj2" fmla="val 26487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33796" name="Text Box 7">
            <a:extLst>
              <a:ext uri="{FF2B5EF4-FFF2-40B4-BE49-F238E27FC236}">
                <a16:creationId xmlns:a16="http://schemas.microsoft.com/office/drawing/2014/main" id="{ECEEEA62-1A6C-45D6-B587-957054F31262}"/>
              </a:ext>
            </a:extLst>
          </p:cNvPr>
          <p:cNvSpPr txBox="1">
            <a:spLocks noChangeArrowheads="1"/>
          </p:cNvSpPr>
          <p:nvPr/>
        </p:nvSpPr>
        <p:spPr bwMode="auto">
          <a:xfrm>
            <a:off x="6578600" y="765175"/>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800" b="1"/>
              <a:t>Click</a:t>
            </a:r>
          </a:p>
        </p:txBody>
      </p:sp>
      <p:pic>
        <p:nvPicPr>
          <p:cNvPr id="33797" name="Picture 9" descr="connected_networks">
            <a:extLst>
              <a:ext uri="{FF2B5EF4-FFF2-40B4-BE49-F238E27FC236}">
                <a16:creationId xmlns:a16="http://schemas.microsoft.com/office/drawing/2014/main" id="{5A097BAD-51BB-4EE3-A916-D5BF5EF5F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10" descr="connected_networks">
            <a:extLst>
              <a:ext uri="{FF2B5EF4-FFF2-40B4-BE49-F238E27FC236}">
                <a16:creationId xmlns:a16="http://schemas.microsoft.com/office/drawing/2014/main" id="{17DEA6C4-B8F6-46E1-A609-216BCB155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WordArt 11" descr="Bolsa de papel">
            <a:extLst>
              <a:ext uri="{FF2B5EF4-FFF2-40B4-BE49-F238E27FC236}">
                <a16:creationId xmlns:a16="http://schemas.microsoft.com/office/drawing/2014/main" id="{E405CF4C-8186-410A-B8A2-FB30A50B9F6A}"/>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33800" name="Rectangle 12">
            <a:extLst>
              <a:ext uri="{FF2B5EF4-FFF2-40B4-BE49-F238E27FC236}">
                <a16:creationId xmlns:a16="http://schemas.microsoft.com/office/drawing/2014/main" id="{0B82B5AB-54FD-4E34-97E7-38E6C4BD4019}"/>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1" descr="connected_networks">
            <a:extLst>
              <a:ext uri="{FF2B5EF4-FFF2-40B4-BE49-F238E27FC236}">
                <a16:creationId xmlns:a16="http://schemas.microsoft.com/office/drawing/2014/main" id="{CB525F48-8D89-475C-9189-DB5F02640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10" descr="connected_networks">
            <a:extLst>
              <a:ext uri="{FF2B5EF4-FFF2-40B4-BE49-F238E27FC236}">
                <a16:creationId xmlns:a16="http://schemas.microsoft.com/office/drawing/2014/main" id="{87D9058A-96EC-456E-95A1-ECACF919B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9">
            <a:extLst>
              <a:ext uri="{FF2B5EF4-FFF2-40B4-BE49-F238E27FC236}">
                <a16:creationId xmlns:a16="http://schemas.microsoft.com/office/drawing/2014/main" id="{7635D112-5338-4C03-9B06-84531B52F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270000"/>
            <a:ext cx="8424863"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1" name="AutoShape 5">
            <a:extLst>
              <a:ext uri="{FF2B5EF4-FFF2-40B4-BE49-F238E27FC236}">
                <a16:creationId xmlns:a16="http://schemas.microsoft.com/office/drawing/2014/main" id="{E5954CFD-0155-4BD3-A088-ECF925D569DF}"/>
              </a:ext>
            </a:extLst>
          </p:cNvPr>
          <p:cNvSpPr>
            <a:spLocks noChangeArrowheads="1"/>
          </p:cNvSpPr>
          <p:nvPr/>
        </p:nvSpPr>
        <p:spPr bwMode="auto">
          <a:xfrm>
            <a:off x="6659563" y="188913"/>
            <a:ext cx="1223962" cy="1079500"/>
          </a:xfrm>
          <a:prstGeom prst="wedgeEllipseCallout">
            <a:avLst>
              <a:gd name="adj1" fmla="val -186704"/>
              <a:gd name="adj2" fmla="val 400736"/>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34822" name="Text Box 6">
            <a:extLst>
              <a:ext uri="{FF2B5EF4-FFF2-40B4-BE49-F238E27FC236}">
                <a16:creationId xmlns:a16="http://schemas.microsoft.com/office/drawing/2014/main" id="{B9AC9B6C-823D-449A-A530-323117A6A975}"/>
              </a:ext>
            </a:extLst>
          </p:cNvPr>
          <p:cNvSpPr txBox="1">
            <a:spLocks noChangeArrowheads="1"/>
          </p:cNvSpPr>
          <p:nvPr/>
        </p:nvSpPr>
        <p:spPr bwMode="auto">
          <a:xfrm>
            <a:off x="6804025" y="549275"/>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800" b="1"/>
              <a:t>click</a:t>
            </a:r>
          </a:p>
        </p:txBody>
      </p:sp>
      <p:sp>
        <p:nvSpPr>
          <p:cNvPr id="34823" name="WordArt 12" descr="Bolsa de papel">
            <a:extLst>
              <a:ext uri="{FF2B5EF4-FFF2-40B4-BE49-F238E27FC236}">
                <a16:creationId xmlns:a16="http://schemas.microsoft.com/office/drawing/2014/main" id="{F9AEC0A6-540B-46C0-B03D-D27A5BA65751}"/>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34824" name="Rectangle 13">
            <a:extLst>
              <a:ext uri="{FF2B5EF4-FFF2-40B4-BE49-F238E27FC236}">
                <a16:creationId xmlns:a16="http://schemas.microsoft.com/office/drawing/2014/main" id="{DCB2273B-FB50-4F94-BC1D-72682D303A47}"/>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a:extLst>
              <a:ext uri="{FF2B5EF4-FFF2-40B4-BE49-F238E27FC236}">
                <a16:creationId xmlns:a16="http://schemas.microsoft.com/office/drawing/2014/main" id="{8B1CD6A5-69B1-421C-82C5-B5B09F2E9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916113"/>
            <a:ext cx="8424862"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AutoShape 5">
            <a:extLst>
              <a:ext uri="{FF2B5EF4-FFF2-40B4-BE49-F238E27FC236}">
                <a16:creationId xmlns:a16="http://schemas.microsoft.com/office/drawing/2014/main" id="{01F10835-9855-4DBB-B04C-097778685086}"/>
              </a:ext>
            </a:extLst>
          </p:cNvPr>
          <p:cNvSpPr>
            <a:spLocks noChangeArrowheads="1"/>
          </p:cNvSpPr>
          <p:nvPr/>
        </p:nvSpPr>
        <p:spPr bwMode="auto">
          <a:xfrm>
            <a:off x="5076825" y="115888"/>
            <a:ext cx="1582738" cy="1584325"/>
          </a:xfrm>
          <a:prstGeom prst="wedgeEllipseCallout">
            <a:avLst>
              <a:gd name="adj1" fmla="val -196037"/>
              <a:gd name="adj2" fmla="val 113125"/>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35844" name="Text Box 6">
            <a:extLst>
              <a:ext uri="{FF2B5EF4-FFF2-40B4-BE49-F238E27FC236}">
                <a16:creationId xmlns:a16="http://schemas.microsoft.com/office/drawing/2014/main" id="{4F06881C-0A7C-4DD9-ABA6-5B199EB33081}"/>
              </a:ext>
            </a:extLst>
          </p:cNvPr>
          <p:cNvSpPr txBox="1">
            <a:spLocks noChangeArrowheads="1"/>
          </p:cNvSpPr>
          <p:nvPr/>
        </p:nvSpPr>
        <p:spPr bwMode="auto">
          <a:xfrm>
            <a:off x="5219700" y="620713"/>
            <a:ext cx="1416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800" b="1"/>
              <a:t>Resultados</a:t>
            </a:r>
          </a:p>
        </p:txBody>
      </p:sp>
      <p:pic>
        <p:nvPicPr>
          <p:cNvPr id="35845" name="Picture 8" descr="connected_networks">
            <a:extLst>
              <a:ext uri="{FF2B5EF4-FFF2-40B4-BE49-F238E27FC236}">
                <a16:creationId xmlns:a16="http://schemas.microsoft.com/office/drawing/2014/main" id="{88BC17BB-9DF8-48FA-832A-778715A4C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9" descr="connected_networks">
            <a:extLst>
              <a:ext uri="{FF2B5EF4-FFF2-40B4-BE49-F238E27FC236}">
                <a16:creationId xmlns:a16="http://schemas.microsoft.com/office/drawing/2014/main" id="{81EC6379-5E24-4A83-8BB3-B63A5876C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WordArt 10" descr="Bolsa de papel">
            <a:extLst>
              <a:ext uri="{FF2B5EF4-FFF2-40B4-BE49-F238E27FC236}">
                <a16:creationId xmlns:a16="http://schemas.microsoft.com/office/drawing/2014/main" id="{F5D37486-4A4E-45D0-A7DB-0D0103A6E6B6}"/>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35848" name="Rectangle 11">
            <a:extLst>
              <a:ext uri="{FF2B5EF4-FFF2-40B4-BE49-F238E27FC236}">
                <a16:creationId xmlns:a16="http://schemas.microsoft.com/office/drawing/2014/main" id="{8D650D8B-7DF0-4721-8875-46E8A02DE693}"/>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0">
            <a:extLst>
              <a:ext uri="{FF2B5EF4-FFF2-40B4-BE49-F238E27FC236}">
                <a16:creationId xmlns:a16="http://schemas.microsoft.com/office/drawing/2014/main" id="{BBAA6ACA-ADB4-4009-B603-EA1346399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1800"/>
            <a:ext cx="835342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AutoShape 7">
            <a:extLst>
              <a:ext uri="{FF2B5EF4-FFF2-40B4-BE49-F238E27FC236}">
                <a16:creationId xmlns:a16="http://schemas.microsoft.com/office/drawing/2014/main" id="{85FC1043-3AC4-4248-AB29-0CD7405A97B0}"/>
              </a:ext>
            </a:extLst>
          </p:cNvPr>
          <p:cNvSpPr>
            <a:spLocks noChangeArrowheads="1"/>
          </p:cNvSpPr>
          <p:nvPr/>
        </p:nvSpPr>
        <p:spPr bwMode="auto">
          <a:xfrm>
            <a:off x="5076825" y="260350"/>
            <a:ext cx="3455988" cy="1152525"/>
          </a:xfrm>
          <a:prstGeom prst="wedgeEllipseCallout">
            <a:avLst>
              <a:gd name="adj1" fmla="val -136218"/>
              <a:gd name="adj2" fmla="val 166255"/>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36868" name="Text Box 9">
            <a:extLst>
              <a:ext uri="{FF2B5EF4-FFF2-40B4-BE49-F238E27FC236}">
                <a16:creationId xmlns:a16="http://schemas.microsoft.com/office/drawing/2014/main" id="{987B1DE0-1D0D-4F26-8406-9AD3AF11B738}"/>
              </a:ext>
            </a:extLst>
          </p:cNvPr>
          <p:cNvSpPr txBox="1">
            <a:spLocks noChangeArrowheads="1"/>
          </p:cNvSpPr>
          <p:nvPr/>
        </p:nvSpPr>
        <p:spPr bwMode="auto">
          <a:xfrm>
            <a:off x="5219700" y="644525"/>
            <a:ext cx="3359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600" b="1"/>
              <a:t>Resultado de la función objetiva </a:t>
            </a:r>
          </a:p>
          <a:p>
            <a:pPr eaLnBrk="1" hangingPunct="1">
              <a:spcBef>
                <a:spcPct val="0"/>
              </a:spcBef>
              <a:buFontTx/>
              <a:buNone/>
            </a:pPr>
            <a:r>
              <a:rPr lang="es-ES" altLang="es-ES" sz="1600" b="1"/>
              <a:t> y de los valores  X óptimos</a:t>
            </a:r>
          </a:p>
        </p:txBody>
      </p:sp>
      <p:pic>
        <p:nvPicPr>
          <p:cNvPr id="36869" name="Picture 11" descr="connected_networks">
            <a:extLst>
              <a:ext uri="{FF2B5EF4-FFF2-40B4-BE49-F238E27FC236}">
                <a16:creationId xmlns:a16="http://schemas.microsoft.com/office/drawing/2014/main" id="{57EB4267-9322-4D0C-BAFF-FD3B34989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2" descr="connected_networks">
            <a:extLst>
              <a:ext uri="{FF2B5EF4-FFF2-40B4-BE49-F238E27FC236}">
                <a16:creationId xmlns:a16="http://schemas.microsoft.com/office/drawing/2014/main" id="{9E987497-AC64-46B6-A3ED-08A1FF5E18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WordArt 13" descr="Bolsa de papel">
            <a:extLst>
              <a:ext uri="{FF2B5EF4-FFF2-40B4-BE49-F238E27FC236}">
                <a16:creationId xmlns:a16="http://schemas.microsoft.com/office/drawing/2014/main" id="{3B533C3D-E329-491E-B979-63C480A02F9D}"/>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36872" name="Rectangle 14">
            <a:extLst>
              <a:ext uri="{FF2B5EF4-FFF2-40B4-BE49-F238E27FC236}">
                <a16:creationId xmlns:a16="http://schemas.microsoft.com/office/drawing/2014/main" id="{60AA54B3-C73B-4918-8F31-A940D09B376C}"/>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6">
            <a:extLst>
              <a:ext uri="{FF2B5EF4-FFF2-40B4-BE49-F238E27FC236}">
                <a16:creationId xmlns:a16="http://schemas.microsoft.com/office/drawing/2014/main" id="{CCC479F8-851F-48E7-8DA0-14D7B3EFB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557338"/>
            <a:ext cx="8569325"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AutoShape 5">
            <a:extLst>
              <a:ext uri="{FF2B5EF4-FFF2-40B4-BE49-F238E27FC236}">
                <a16:creationId xmlns:a16="http://schemas.microsoft.com/office/drawing/2014/main" id="{3CA67912-3802-42B4-AD1D-C79CF29904F5}"/>
              </a:ext>
            </a:extLst>
          </p:cNvPr>
          <p:cNvSpPr>
            <a:spLocks noChangeArrowheads="1"/>
          </p:cNvSpPr>
          <p:nvPr/>
        </p:nvSpPr>
        <p:spPr bwMode="auto">
          <a:xfrm>
            <a:off x="4427538" y="260350"/>
            <a:ext cx="1582737" cy="1125538"/>
          </a:xfrm>
          <a:prstGeom prst="wedgeEllipseCallout">
            <a:avLst>
              <a:gd name="adj1" fmla="val -199648"/>
              <a:gd name="adj2" fmla="val 169745"/>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1800" b="1"/>
              <a:t>Pulsar</a:t>
            </a:r>
          </a:p>
        </p:txBody>
      </p:sp>
      <p:pic>
        <p:nvPicPr>
          <p:cNvPr id="37892" name="Picture 7" descr="connected_networks">
            <a:extLst>
              <a:ext uri="{FF2B5EF4-FFF2-40B4-BE49-F238E27FC236}">
                <a16:creationId xmlns:a16="http://schemas.microsoft.com/office/drawing/2014/main" id="{5BD42E6C-708C-4190-9E88-31B30C8FB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8" descr="connected_networks">
            <a:extLst>
              <a:ext uri="{FF2B5EF4-FFF2-40B4-BE49-F238E27FC236}">
                <a16:creationId xmlns:a16="http://schemas.microsoft.com/office/drawing/2014/main" id="{6F951314-A8D9-4CCA-AF0D-09419DF47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WordArt 9" descr="Bolsa de papel">
            <a:extLst>
              <a:ext uri="{FF2B5EF4-FFF2-40B4-BE49-F238E27FC236}">
                <a16:creationId xmlns:a16="http://schemas.microsoft.com/office/drawing/2014/main" id="{4E24B291-D668-49C6-9322-D912C41CD03E}"/>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7" descr="connected_networks">
            <a:extLst>
              <a:ext uri="{FF2B5EF4-FFF2-40B4-BE49-F238E27FC236}">
                <a16:creationId xmlns:a16="http://schemas.microsoft.com/office/drawing/2014/main" id="{A2863111-E5FE-4C59-9701-8FD218A40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6">
            <a:extLst>
              <a:ext uri="{FF2B5EF4-FFF2-40B4-BE49-F238E27FC236}">
                <a16:creationId xmlns:a16="http://schemas.microsoft.com/office/drawing/2014/main" id="{64FAA9BD-D71F-43A8-AFDC-C239A8A36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628775"/>
            <a:ext cx="8640763"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6" name="AutoShape 5">
            <a:extLst>
              <a:ext uri="{FF2B5EF4-FFF2-40B4-BE49-F238E27FC236}">
                <a16:creationId xmlns:a16="http://schemas.microsoft.com/office/drawing/2014/main" id="{76777695-29D6-4098-92F3-A75B14A96972}"/>
              </a:ext>
            </a:extLst>
          </p:cNvPr>
          <p:cNvSpPr>
            <a:spLocks noChangeArrowheads="1"/>
          </p:cNvSpPr>
          <p:nvPr/>
        </p:nvSpPr>
        <p:spPr bwMode="auto">
          <a:xfrm>
            <a:off x="4716463" y="188913"/>
            <a:ext cx="1582737" cy="1395412"/>
          </a:xfrm>
          <a:prstGeom prst="wedgeEllipseCallout">
            <a:avLst>
              <a:gd name="adj1" fmla="val -242074"/>
              <a:gd name="adj2" fmla="val 127245"/>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1800" b="1"/>
              <a:t>Resultados en el tablero</a:t>
            </a:r>
          </a:p>
        </p:txBody>
      </p:sp>
      <p:pic>
        <p:nvPicPr>
          <p:cNvPr id="38917" name="Picture 8" descr="connected_networks">
            <a:extLst>
              <a:ext uri="{FF2B5EF4-FFF2-40B4-BE49-F238E27FC236}">
                <a16:creationId xmlns:a16="http://schemas.microsoft.com/office/drawing/2014/main" id="{B32F4D01-1ED5-478A-8B7F-D67D973B9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WordArt 9" descr="Bolsa de papel">
            <a:extLst>
              <a:ext uri="{FF2B5EF4-FFF2-40B4-BE49-F238E27FC236}">
                <a16:creationId xmlns:a16="http://schemas.microsoft.com/office/drawing/2014/main" id="{C44AB53B-F2EA-449C-8C30-0D723058E6D8}"/>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38919" name="Rectangle 10">
            <a:extLst>
              <a:ext uri="{FF2B5EF4-FFF2-40B4-BE49-F238E27FC236}">
                <a16:creationId xmlns:a16="http://schemas.microsoft.com/office/drawing/2014/main" id="{5C95F6AF-E7CD-42FF-91A9-0B8034313A65}"/>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1EC5ADF9-E232-4B60-8F47-481774E48EBF}"/>
              </a:ext>
            </a:extLst>
          </p:cNvPr>
          <p:cNvSpPr>
            <a:spLocks noGrp="1" noChangeArrowheads="1"/>
          </p:cNvSpPr>
          <p:nvPr>
            <p:ph type="body" idx="1"/>
          </p:nvPr>
        </p:nvSpPr>
        <p:spPr>
          <a:xfrm>
            <a:off x="1547813" y="2565400"/>
            <a:ext cx="5184775" cy="2376488"/>
          </a:xfrm>
        </p:spPr>
        <p:txBody>
          <a:bodyPr/>
          <a:lstStyle/>
          <a:p>
            <a:pPr algn="ctr" eaLnBrk="1" hangingPunct="1">
              <a:buFontTx/>
              <a:buNone/>
            </a:pPr>
            <a:r>
              <a:rPr lang="es-ES" altLang="es-ES" sz="9600"/>
              <a:t>Gracias</a:t>
            </a:r>
          </a:p>
        </p:txBody>
      </p:sp>
      <p:pic>
        <p:nvPicPr>
          <p:cNvPr id="39939" name="Picture 4" descr="connected_networks">
            <a:extLst>
              <a:ext uri="{FF2B5EF4-FFF2-40B4-BE49-F238E27FC236}">
                <a16:creationId xmlns:a16="http://schemas.microsoft.com/office/drawing/2014/main" id="{613B885E-895A-47AD-924F-7B4AA1116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WordArt 5" descr="Bolsa de papel">
            <a:extLst>
              <a:ext uri="{FF2B5EF4-FFF2-40B4-BE49-F238E27FC236}">
                <a16:creationId xmlns:a16="http://schemas.microsoft.com/office/drawing/2014/main" id="{5793D99C-5379-494F-BB96-A9E47EB7D6D9}"/>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08" descr="connected_networks">
            <a:extLst>
              <a:ext uri="{FF2B5EF4-FFF2-40B4-BE49-F238E27FC236}">
                <a16:creationId xmlns:a16="http://schemas.microsoft.com/office/drawing/2014/main" id="{20DC44E0-A2BE-427E-BB7B-E9D1A151D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a:extLst>
              <a:ext uri="{FF2B5EF4-FFF2-40B4-BE49-F238E27FC236}">
                <a16:creationId xmlns:a16="http://schemas.microsoft.com/office/drawing/2014/main" id="{43AB5545-30D8-4692-B408-6298BCA9336A}"/>
              </a:ext>
            </a:extLst>
          </p:cNvPr>
          <p:cNvSpPr>
            <a:spLocks noGrp="1" noChangeArrowheads="1"/>
          </p:cNvSpPr>
          <p:nvPr>
            <p:ph type="body" sz="half" idx="1"/>
          </p:nvPr>
        </p:nvSpPr>
        <p:spPr>
          <a:xfrm>
            <a:off x="457200" y="1600200"/>
            <a:ext cx="4040188" cy="4525963"/>
          </a:xfrm>
        </p:spPr>
        <p:txBody>
          <a:bodyPr/>
          <a:lstStyle/>
          <a:p>
            <a:pPr eaLnBrk="1" hangingPunct="1">
              <a:buFontTx/>
              <a:buNone/>
            </a:pPr>
            <a:r>
              <a:rPr lang="es-ES" altLang="es-ES" sz="2800"/>
              <a:t>	</a:t>
            </a:r>
          </a:p>
        </p:txBody>
      </p:sp>
      <p:graphicFrame>
        <p:nvGraphicFramePr>
          <p:cNvPr id="5727" name="Group 607">
            <a:extLst>
              <a:ext uri="{FF2B5EF4-FFF2-40B4-BE49-F238E27FC236}">
                <a16:creationId xmlns:a16="http://schemas.microsoft.com/office/drawing/2014/main" id="{046F6B38-3D19-41C1-BE19-FF4DBCEE7C7C}"/>
              </a:ext>
            </a:extLst>
          </p:cNvPr>
          <p:cNvGraphicFramePr>
            <a:graphicFrameLocks noGrp="1"/>
          </p:cNvGraphicFramePr>
          <p:nvPr>
            <p:ph sz="half" idx="2"/>
          </p:nvPr>
        </p:nvGraphicFramePr>
        <p:xfrm>
          <a:off x="611188" y="1733550"/>
          <a:ext cx="8064500" cy="4071939"/>
        </p:xfrm>
        <a:graphic>
          <a:graphicData uri="http://schemas.openxmlformats.org/drawingml/2006/table">
            <a:tbl>
              <a:tblPr/>
              <a:tblGrid>
                <a:gridCol w="1933575">
                  <a:extLst>
                    <a:ext uri="{9D8B030D-6E8A-4147-A177-3AD203B41FA5}">
                      <a16:colId xmlns:a16="http://schemas.microsoft.com/office/drawing/2014/main" val="20000"/>
                    </a:ext>
                  </a:extLst>
                </a:gridCol>
                <a:gridCol w="1976437">
                  <a:extLst>
                    <a:ext uri="{9D8B030D-6E8A-4147-A177-3AD203B41FA5}">
                      <a16:colId xmlns:a16="http://schemas.microsoft.com/office/drawing/2014/main" val="20001"/>
                    </a:ext>
                  </a:extLst>
                </a:gridCol>
                <a:gridCol w="1974850">
                  <a:extLst>
                    <a:ext uri="{9D8B030D-6E8A-4147-A177-3AD203B41FA5}">
                      <a16:colId xmlns:a16="http://schemas.microsoft.com/office/drawing/2014/main" val="20002"/>
                    </a:ext>
                  </a:extLst>
                </a:gridCol>
                <a:gridCol w="2179638">
                  <a:extLst>
                    <a:ext uri="{9D8B030D-6E8A-4147-A177-3AD203B41FA5}">
                      <a16:colId xmlns:a16="http://schemas.microsoft.com/office/drawing/2014/main" val="20003"/>
                    </a:ext>
                  </a:extLst>
                </a:gridCol>
              </a:tblGrid>
              <a:tr h="11064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Máquina 1</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Máquina 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Disponible/kilos/mn</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Productos/ mano de obra</a:t>
                      </a:r>
                      <a:endParaRPr kumimoji="0" lang="es-ES" altLang="es-E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b" latinLnBrk="0" hangingPunct="1">
                        <a:lnSpc>
                          <a:spcPct val="100000"/>
                        </a:lnSpc>
                        <a:spcBef>
                          <a:spcPct val="0"/>
                        </a:spcBef>
                        <a:spcAft>
                          <a:spcPct val="0"/>
                        </a:spcAft>
                        <a:buClrTx/>
                        <a:buSzTx/>
                        <a:buFontTx/>
                        <a:buNone/>
                        <a:tabLst/>
                      </a:pP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26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X1</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X2</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Disp</a:t>
                      </a:r>
                      <a:r>
                        <a:rPr kumimoji="0" lang="es-ES" alt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/horas</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42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rPr>
                        <a:t>Producto en kilos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20</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15</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100</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42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rPr>
                        <a:t>Mano de obra/Hrs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3 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15</a:t>
                      </a:r>
                      <a:endParaRPr kumimoji="0" lang="es-ES" altLang="es-ES" sz="1800" b="0" i="0" u="none" strike="noStrike" cap="none" normalizeH="0" baseline="0" dirty="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7204" name="Picture 609" descr="connected_networks">
            <a:extLst>
              <a:ext uri="{FF2B5EF4-FFF2-40B4-BE49-F238E27FC236}">
                <a16:creationId xmlns:a16="http://schemas.microsoft.com/office/drawing/2014/main" id="{10A35519-8F28-4733-8122-3E0E0F288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05" name="WordArt 610" descr="Bolsa de papel">
            <a:extLst>
              <a:ext uri="{FF2B5EF4-FFF2-40B4-BE49-F238E27FC236}">
                <a16:creationId xmlns:a16="http://schemas.microsoft.com/office/drawing/2014/main" id="{4B771F3F-D608-4783-A16E-38556527D85F}"/>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7206" name="Rectangle 613">
            <a:extLst>
              <a:ext uri="{FF2B5EF4-FFF2-40B4-BE49-F238E27FC236}">
                <a16:creationId xmlns:a16="http://schemas.microsoft.com/office/drawing/2014/main" id="{6BCB0B44-270B-47E6-8038-8C7D0C9CB1BB}"/>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8EA702AF-8BA3-4869-8642-4476FF99B6CD}"/>
              </a:ext>
            </a:extLst>
          </p:cNvPr>
          <p:cNvSpPr>
            <a:spLocks noGrp="1" noChangeArrowheads="1"/>
          </p:cNvSpPr>
          <p:nvPr>
            <p:ph type="body" sz="half" idx="1"/>
          </p:nvPr>
        </p:nvSpPr>
        <p:spPr>
          <a:xfrm>
            <a:off x="457200" y="1600200"/>
            <a:ext cx="4040188" cy="4525963"/>
          </a:xfrm>
        </p:spPr>
        <p:txBody>
          <a:bodyPr/>
          <a:lstStyle/>
          <a:p>
            <a:pPr eaLnBrk="1" hangingPunct="1">
              <a:buFontTx/>
              <a:buNone/>
            </a:pPr>
            <a:r>
              <a:rPr lang="es-ES" altLang="es-ES" sz="2800"/>
              <a:t> </a:t>
            </a:r>
          </a:p>
        </p:txBody>
      </p:sp>
      <p:graphicFrame>
        <p:nvGraphicFramePr>
          <p:cNvPr id="7314" name="Group 146">
            <a:extLst>
              <a:ext uri="{FF2B5EF4-FFF2-40B4-BE49-F238E27FC236}">
                <a16:creationId xmlns:a16="http://schemas.microsoft.com/office/drawing/2014/main" id="{C75C3D27-74FD-4F72-98BD-681306A6315A}"/>
              </a:ext>
            </a:extLst>
          </p:cNvPr>
          <p:cNvGraphicFramePr>
            <a:graphicFrameLocks noGrp="1"/>
          </p:cNvGraphicFramePr>
          <p:nvPr>
            <p:ph sz="half" idx="2"/>
          </p:nvPr>
        </p:nvGraphicFramePr>
        <p:xfrm>
          <a:off x="1736725" y="2206625"/>
          <a:ext cx="6148388" cy="2446339"/>
        </p:xfrm>
        <a:graphic>
          <a:graphicData uri="http://schemas.openxmlformats.org/drawingml/2006/table">
            <a:tbl>
              <a:tblPr/>
              <a:tblGrid>
                <a:gridCol w="1673225">
                  <a:extLst>
                    <a:ext uri="{9D8B030D-6E8A-4147-A177-3AD203B41FA5}">
                      <a16:colId xmlns:a16="http://schemas.microsoft.com/office/drawing/2014/main" val="20000"/>
                    </a:ext>
                  </a:extLst>
                </a:gridCol>
                <a:gridCol w="1492250">
                  <a:extLst>
                    <a:ext uri="{9D8B030D-6E8A-4147-A177-3AD203B41FA5}">
                      <a16:colId xmlns:a16="http://schemas.microsoft.com/office/drawing/2014/main" val="20001"/>
                    </a:ext>
                  </a:extLst>
                </a:gridCol>
                <a:gridCol w="1490663">
                  <a:extLst>
                    <a:ext uri="{9D8B030D-6E8A-4147-A177-3AD203B41FA5}">
                      <a16:colId xmlns:a16="http://schemas.microsoft.com/office/drawing/2014/main" val="20002"/>
                    </a:ext>
                  </a:extLst>
                </a:gridCol>
                <a:gridCol w="1492250">
                  <a:extLst>
                    <a:ext uri="{9D8B030D-6E8A-4147-A177-3AD203B41FA5}">
                      <a16:colId xmlns:a16="http://schemas.microsoft.com/office/drawing/2014/main" val="20003"/>
                    </a:ext>
                  </a:extLst>
                </a:gridCol>
              </a:tblGrid>
              <a:tr h="7921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E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rPr>
                        <a:t>Producto en kilos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rPr>
                        <a:t>Mano de obra el horas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costos</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X1= Maquina 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20</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 25.00</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63">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X2= Maquina II</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15</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3</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S/. 30.00</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Disp/horas</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100</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15</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altLang="es-ES" sz="16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s-ES" altLang="es-ES" sz="1600" b="0" i="0" u="none" strike="noStrike" cap="none" normalizeH="0" baseline="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8222" name="Picture 147" descr="connected_networks">
            <a:extLst>
              <a:ext uri="{FF2B5EF4-FFF2-40B4-BE49-F238E27FC236}">
                <a16:creationId xmlns:a16="http://schemas.microsoft.com/office/drawing/2014/main" id="{FA57C590-4C4E-46DA-BB7E-6B4BDA918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3" name="Picture 148" descr="connected_networks">
            <a:extLst>
              <a:ext uri="{FF2B5EF4-FFF2-40B4-BE49-F238E27FC236}">
                <a16:creationId xmlns:a16="http://schemas.microsoft.com/office/drawing/2014/main" id="{721960B4-B52A-4D95-84B1-7FB7A4431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4" name="WordArt 149" descr="Bolsa de papel">
            <a:extLst>
              <a:ext uri="{FF2B5EF4-FFF2-40B4-BE49-F238E27FC236}">
                <a16:creationId xmlns:a16="http://schemas.microsoft.com/office/drawing/2014/main" id="{45951DEC-FC19-4C88-9A25-D165CB570C88}"/>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8225" name="Rectangle 151">
            <a:extLst>
              <a:ext uri="{FF2B5EF4-FFF2-40B4-BE49-F238E27FC236}">
                <a16:creationId xmlns:a16="http://schemas.microsoft.com/office/drawing/2014/main" id="{0C3ED771-0A0D-4A26-BA86-632905442631}"/>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connected_networks">
            <a:extLst>
              <a:ext uri="{FF2B5EF4-FFF2-40B4-BE49-F238E27FC236}">
                <a16:creationId xmlns:a16="http://schemas.microsoft.com/office/drawing/2014/main" id="{8DC33F32-BCA4-45C3-987D-7478A2350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a:extLst>
              <a:ext uri="{FF2B5EF4-FFF2-40B4-BE49-F238E27FC236}">
                <a16:creationId xmlns:a16="http://schemas.microsoft.com/office/drawing/2014/main" id="{EB16CEBB-75FE-4351-827E-CAF2914567DA}"/>
              </a:ext>
            </a:extLst>
          </p:cNvPr>
          <p:cNvSpPr>
            <a:spLocks noGrp="1" noChangeArrowheads="1"/>
          </p:cNvSpPr>
          <p:nvPr>
            <p:ph type="body" idx="1"/>
          </p:nvPr>
        </p:nvSpPr>
        <p:spPr>
          <a:xfrm>
            <a:off x="960438" y="1412875"/>
            <a:ext cx="8075612" cy="4824413"/>
          </a:xfrm>
        </p:spPr>
        <p:txBody>
          <a:bodyPr/>
          <a:lstStyle/>
          <a:p>
            <a:pPr eaLnBrk="1" hangingPunct="1">
              <a:buFontTx/>
              <a:buNone/>
            </a:pPr>
            <a:r>
              <a:rPr lang="es-ES" altLang="es-ES"/>
              <a:t>	Min :  Z=25X1+30X2</a:t>
            </a:r>
          </a:p>
          <a:p>
            <a:pPr eaLnBrk="1" hangingPunct="1">
              <a:buFontTx/>
              <a:buNone/>
            </a:pPr>
            <a:r>
              <a:rPr lang="es-ES" altLang="es-ES"/>
              <a:t>   </a:t>
            </a:r>
          </a:p>
          <a:p>
            <a:pPr eaLnBrk="1" hangingPunct="1">
              <a:buFontTx/>
              <a:buNone/>
            </a:pPr>
            <a:r>
              <a:rPr lang="es-ES" altLang="es-ES"/>
              <a:t>	sujeto a.</a:t>
            </a:r>
          </a:p>
          <a:p>
            <a:pPr eaLnBrk="1" hangingPunct="1">
              <a:buFontTx/>
              <a:buNone/>
            </a:pPr>
            <a:r>
              <a:rPr lang="es-ES" altLang="es-ES"/>
              <a:t>	20X1+15X2&gt;=100</a:t>
            </a:r>
          </a:p>
          <a:p>
            <a:pPr eaLnBrk="1" hangingPunct="1">
              <a:buFontTx/>
              <a:buNone/>
            </a:pPr>
            <a:r>
              <a:rPr lang="es-ES" altLang="es-ES"/>
              <a:t>	2X1 +3X2 &gt;=15</a:t>
            </a:r>
          </a:p>
          <a:p>
            <a:pPr eaLnBrk="1" hangingPunct="1">
              <a:buFontTx/>
              <a:buNone/>
            </a:pPr>
            <a:r>
              <a:rPr lang="es-ES" altLang="es-ES"/>
              <a:t>	Condición de no negatividad:</a:t>
            </a:r>
          </a:p>
          <a:p>
            <a:pPr eaLnBrk="1" hangingPunct="1">
              <a:buFontTx/>
              <a:buNone/>
            </a:pPr>
            <a:r>
              <a:rPr lang="es-ES" altLang="es-ES"/>
              <a:t>	X1,X2&gt;=0</a:t>
            </a:r>
          </a:p>
          <a:p>
            <a:pPr eaLnBrk="1" hangingPunct="1">
              <a:buFontTx/>
              <a:buNone/>
            </a:pPr>
            <a:endParaRPr lang="es-ES" altLang="es-ES"/>
          </a:p>
        </p:txBody>
      </p:sp>
      <p:pic>
        <p:nvPicPr>
          <p:cNvPr id="9220" name="Picture 5" descr="connected_networks">
            <a:extLst>
              <a:ext uri="{FF2B5EF4-FFF2-40B4-BE49-F238E27FC236}">
                <a16:creationId xmlns:a16="http://schemas.microsoft.com/office/drawing/2014/main" id="{AAD8DB55-41F4-4700-9664-9FBF43272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WordArt 6" descr="Bolsa de papel">
            <a:extLst>
              <a:ext uri="{FF2B5EF4-FFF2-40B4-BE49-F238E27FC236}">
                <a16:creationId xmlns:a16="http://schemas.microsoft.com/office/drawing/2014/main" id="{3E9E3AA9-FEE8-4268-AF0B-DB894188DA3C}"/>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9222" name="Rectangle 8">
            <a:extLst>
              <a:ext uri="{FF2B5EF4-FFF2-40B4-BE49-F238E27FC236}">
                <a16:creationId xmlns:a16="http://schemas.microsoft.com/office/drawing/2014/main" id="{5D2F3F63-5FCC-411E-8519-1E9773AFF591}"/>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connected_networks">
            <a:extLst>
              <a:ext uri="{FF2B5EF4-FFF2-40B4-BE49-F238E27FC236}">
                <a16:creationId xmlns:a16="http://schemas.microsoft.com/office/drawing/2014/main" id="{F7A97DD2-AB15-47EC-9BDB-658994810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a:extLst>
              <a:ext uri="{FF2B5EF4-FFF2-40B4-BE49-F238E27FC236}">
                <a16:creationId xmlns:a16="http://schemas.microsoft.com/office/drawing/2014/main" id="{5C5D3597-E2D6-4D94-9407-E633E3DA2164}"/>
              </a:ext>
            </a:extLst>
          </p:cNvPr>
          <p:cNvSpPr>
            <a:spLocks noGrp="1" noChangeArrowheads="1"/>
          </p:cNvSpPr>
          <p:nvPr>
            <p:ph type="title"/>
          </p:nvPr>
        </p:nvSpPr>
        <p:spPr>
          <a:xfrm>
            <a:off x="1022350" y="1427163"/>
            <a:ext cx="6934200" cy="561975"/>
          </a:xfrm>
        </p:spPr>
        <p:txBody>
          <a:bodyPr/>
          <a:lstStyle/>
          <a:p>
            <a:pPr algn="l" eaLnBrk="1" hangingPunct="1"/>
            <a:r>
              <a:rPr lang="es-ES" altLang="es-ES" sz="1800" b="1"/>
              <a:t>Especificación del Modelo:</a:t>
            </a:r>
          </a:p>
        </p:txBody>
      </p:sp>
      <p:sp>
        <p:nvSpPr>
          <p:cNvPr id="10244" name="Rectangle 3">
            <a:extLst>
              <a:ext uri="{FF2B5EF4-FFF2-40B4-BE49-F238E27FC236}">
                <a16:creationId xmlns:a16="http://schemas.microsoft.com/office/drawing/2014/main" id="{B37FF853-BB98-4FEB-A585-5E7B94D808DB}"/>
              </a:ext>
            </a:extLst>
          </p:cNvPr>
          <p:cNvSpPr>
            <a:spLocks noGrp="1" noChangeArrowheads="1"/>
          </p:cNvSpPr>
          <p:nvPr>
            <p:ph type="body" idx="1"/>
          </p:nvPr>
        </p:nvSpPr>
        <p:spPr>
          <a:xfrm>
            <a:off x="612775" y="1989138"/>
            <a:ext cx="8280400" cy="4608512"/>
          </a:xfrm>
        </p:spPr>
        <p:txBody>
          <a:bodyPr/>
          <a:lstStyle/>
          <a:p>
            <a:pPr eaLnBrk="1" hangingPunct="1">
              <a:buFontTx/>
              <a:buNone/>
            </a:pPr>
            <a:r>
              <a:rPr lang="es-ES" altLang="es-ES" dirty="0"/>
              <a:t>	Z=25X1+30X2 					(1)</a:t>
            </a:r>
          </a:p>
          <a:p>
            <a:pPr eaLnBrk="1" hangingPunct="1">
              <a:buFontTx/>
              <a:buNone/>
            </a:pPr>
            <a:r>
              <a:rPr lang="es-ES" altLang="es-ES" dirty="0"/>
              <a:t>	20X1+15X2&gt;=100 				(2)</a:t>
            </a:r>
          </a:p>
          <a:p>
            <a:pPr eaLnBrk="1" hangingPunct="1">
              <a:buFontTx/>
              <a:buNone/>
            </a:pPr>
            <a:r>
              <a:rPr lang="es-ES" altLang="es-ES" dirty="0"/>
              <a:t>	2X1 +3X2     &gt;=15 				(3)</a:t>
            </a:r>
          </a:p>
          <a:p>
            <a:pPr eaLnBrk="1" hangingPunct="1">
              <a:buFontTx/>
              <a:buNone/>
            </a:pPr>
            <a:r>
              <a:rPr lang="es-ES" altLang="es-ES" dirty="0"/>
              <a:t>	X1,X2&gt;=0 						(4)</a:t>
            </a:r>
          </a:p>
          <a:p>
            <a:pPr eaLnBrk="1" hangingPunct="1">
              <a:buFontTx/>
              <a:buNone/>
            </a:pPr>
            <a:r>
              <a:rPr lang="es-ES" altLang="es-ES" sz="2800" dirty="0"/>
              <a:t>	Las inecuaciones 2, 3 se convierte a una ecuación de igualdad:</a:t>
            </a:r>
          </a:p>
          <a:p>
            <a:pPr eaLnBrk="1" hangingPunct="1">
              <a:buFontTx/>
              <a:buNone/>
            </a:pPr>
            <a:r>
              <a:rPr lang="es-ES" altLang="es-ES" dirty="0"/>
              <a:t>	20X1+15X2=100 					(5)</a:t>
            </a:r>
          </a:p>
          <a:p>
            <a:pPr eaLnBrk="1" hangingPunct="1">
              <a:buFontTx/>
              <a:buNone/>
            </a:pPr>
            <a:r>
              <a:rPr lang="es-ES" altLang="es-ES" dirty="0"/>
              <a:t>	2X1 +3X2   =15 					(6)</a:t>
            </a:r>
            <a:endParaRPr lang="es-ES" altLang="es-ES" sz="2800" dirty="0"/>
          </a:p>
        </p:txBody>
      </p:sp>
      <p:sp>
        <p:nvSpPr>
          <p:cNvPr id="10245" name="Rectangle 5">
            <a:extLst>
              <a:ext uri="{FF2B5EF4-FFF2-40B4-BE49-F238E27FC236}">
                <a16:creationId xmlns:a16="http://schemas.microsoft.com/office/drawing/2014/main" id="{C69578B5-D107-4D12-8606-80D4F17F6625}"/>
              </a:ext>
            </a:extLst>
          </p:cNvPr>
          <p:cNvSpPr>
            <a:spLocks noChangeArrowheads="1"/>
          </p:cNvSpPr>
          <p:nvPr/>
        </p:nvSpPr>
        <p:spPr bwMode="auto">
          <a:xfrm>
            <a:off x="468313" y="115888"/>
            <a:ext cx="7772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2400">
                <a:solidFill>
                  <a:schemeClr val="tx2"/>
                </a:solidFill>
              </a:rPr>
              <a:t>	SOLUCIÓN MÉTODO GRÁFICO</a:t>
            </a:r>
            <a:endParaRPr lang="es-ES" altLang="es-ES" sz="2400" b="1">
              <a:solidFill>
                <a:schemeClr val="tx2"/>
              </a:solidFill>
            </a:endParaRPr>
          </a:p>
        </p:txBody>
      </p:sp>
      <p:pic>
        <p:nvPicPr>
          <p:cNvPr id="10246" name="Picture 6" descr="connected_networks">
            <a:extLst>
              <a:ext uri="{FF2B5EF4-FFF2-40B4-BE49-F238E27FC236}">
                <a16:creationId xmlns:a16="http://schemas.microsoft.com/office/drawing/2014/main" id="{231F1704-40D6-4BDB-9B0C-284935EAD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WordArt 7" descr="Bolsa de papel">
            <a:extLst>
              <a:ext uri="{FF2B5EF4-FFF2-40B4-BE49-F238E27FC236}">
                <a16:creationId xmlns:a16="http://schemas.microsoft.com/office/drawing/2014/main" id="{FCF1C0CF-7901-407A-8906-A8A3FD67CAF7}"/>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3"/>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10248" name="Rectangle 9">
            <a:extLst>
              <a:ext uri="{FF2B5EF4-FFF2-40B4-BE49-F238E27FC236}">
                <a16:creationId xmlns:a16="http://schemas.microsoft.com/office/drawing/2014/main" id="{8378B96C-38B2-4149-BB1B-70CF146ED2C1}"/>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97" descr="connected_networks">
            <a:extLst>
              <a:ext uri="{FF2B5EF4-FFF2-40B4-BE49-F238E27FC236}">
                <a16:creationId xmlns:a16="http://schemas.microsoft.com/office/drawing/2014/main" id="{26D258D0-1B38-4A1B-95C8-7CEF537D7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a:extLst>
              <a:ext uri="{FF2B5EF4-FFF2-40B4-BE49-F238E27FC236}">
                <a16:creationId xmlns:a16="http://schemas.microsoft.com/office/drawing/2014/main" id="{1D10577C-07B0-4E4B-9AE9-9552ACF052C7}"/>
              </a:ext>
            </a:extLst>
          </p:cNvPr>
          <p:cNvSpPr>
            <a:spLocks noGrp="1" noChangeArrowheads="1"/>
          </p:cNvSpPr>
          <p:nvPr>
            <p:ph type="body" idx="1"/>
          </p:nvPr>
        </p:nvSpPr>
        <p:spPr>
          <a:xfrm>
            <a:off x="1958975" y="765175"/>
            <a:ext cx="6716713" cy="5400675"/>
          </a:xfrm>
        </p:spPr>
        <p:txBody>
          <a:bodyPr/>
          <a:lstStyle/>
          <a:p>
            <a:pPr eaLnBrk="1" hangingPunct="1">
              <a:buFontTx/>
              <a:buNone/>
            </a:pPr>
            <a:r>
              <a:rPr lang="es-ES" altLang="es-ES" sz="1200"/>
              <a:t>X2=100/15-20/15X1                                      </a:t>
            </a:r>
          </a:p>
          <a:p>
            <a:pPr eaLnBrk="1" hangingPunct="1">
              <a:buFontTx/>
              <a:buNone/>
            </a:pPr>
            <a:r>
              <a:rPr lang="es-ES" altLang="es-ES" sz="1200"/>
              <a:t>X2=5-2/3X1                                                                            </a:t>
            </a:r>
          </a:p>
          <a:p>
            <a:pPr eaLnBrk="1" hangingPunct="1">
              <a:buFontTx/>
              <a:buNone/>
            </a:pPr>
            <a:r>
              <a:rPr lang="es-ES" altLang="es-ES" sz="1200"/>
              <a:t>Graficando las ecuaciones previa fabulación :</a:t>
            </a:r>
          </a:p>
          <a:p>
            <a:pPr eaLnBrk="1" hangingPunct="1">
              <a:buFontTx/>
              <a:buNone/>
            </a:pPr>
            <a:endParaRPr lang="es-ES" altLang="es-ES" sz="1200"/>
          </a:p>
        </p:txBody>
      </p:sp>
      <p:sp>
        <p:nvSpPr>
          <p:cNvPr id="11268" name="Line 5">
            <a:extLst>
              <a:ext uri="{FF2B5EF4-FFF2-40B4-BE49-F238E27FC236}">
                <a16:creationId xmlns:a16="http://schemas.microsoft.com/office/drawing/2014/main" id="{756E0C3B-C000-4057-BCB2-6AD6FA35E9D4}"/>
              </a:ext>
            </a:extLst>
          </p:cNvPr>
          <p:cNvSpPr>
            <a:spLocks noChangeShapeType="1"/>
          </p:cNvSpPr>
          <p:nvPr/>
        </p:nvSpPr>
        <p:spPr bwMode="auto">
          <a:xfrm flipV="1">
            <a:off x="1835150" y="1628775"/>
            <a:ext cx="0" cy="388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69" name="Line 6">
            <a:extLst>
              <a:ext uri="{FF2B5EF4-FFF2-40B4-BE49-F238E27FC236}">
                <a16:creationId xmlns:a16="http://schemas.microsoft.com/office/drawing/2014/main" id="{D71AA8D1-98D2-457F-A73B-0317CDA25D38}"/>
              </a:ext>
            </a:extLst>
          </p:cNvPr>
          <p:cNvSpPr>
            <a:spLocks noChangeShapeType="1"/>
          </p:cNvSpPr>
          <p:nvPr/>
        </p:nvSpPr>
        <p:spPr bwMode="auto">
          <a:xfrm flipV="1">
            <a:off x="1835150" y="5516563"/>
            <a:ext cx="64087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70" name="Line 7">
            <a:extLst>
              <a:ext uri="{FF2B5EF4-FFF2-40B4-BE49-F238E27FC236}">
                <a16:creationId xmlns:a16="http://schemas.microsoft.com/office/drawing/2014/main" id="{C8F28C8C-31BB-453B-BA70-1B53DB764E34}"/>
              </a:ext>
            </a:extLst>
          </p:cNvPr>
          <p:cNvSpPr>
            <a:spLocks noChangeShapeType="1"/>
          </p:cNvSpPr>
          <p:nvPr/>
        </p:nvSpPr>
        <p:spPr bwMode="auto">
          <a:xfrm>
            <a:off x="1835150" y="3284538"/>
            <a:ext cx="5689600" cy="2232025"/>
          </a:xfrm>
          <a:prstGeom prst="line">
            <a:avLst/>
          </a:prstGeom>
          <a:noFill/>
          <a:ln w="9525">
            <a:solidFill>
              <a:srgbClr val="99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71" name="Line 10">
            <a:extLst>
              <a:ext uri="{FF2B5EF4-FFF2-40B4-BE49-F238E27FC236}">
                <a16:creationId xmlns:a16="http://schemas.microsoft.com/office/drawing/2014/main" id="{20C33E50-91E7-4766-9272-B518987B040F}"/>
              </a:ext>
            </a:extLst>
          </p:cNvPr>
          <p:cNvSpPr>
            <a:spLocks noChangeShapeType="1"/>
          </p:cNvSpPr>
          <p:nvPr/>
        </p:nvSpPr>
        <p:spPr bwMode="auto">
          <a:xfrm>
            <a:off x="1835150" y="2636838"/>
            <a:ext cx="4176713" cy="2879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72" name="Text Box 11">
            <a:extLst>
              <a:ext uri="{FF2B5EF4-FFF2-40B4-BE49-F238E27FC236}">
                <a16:creationId xmlns:a16="http://schemas.microsoft.com/office/drawing/2014/main" id="{7C090D8C-6C6F-4B9B-BC14-98D5A3081BE3}"/>
              </a:ext>
            </a:extLst>
          </p:cNvPr>
          <p:cNvSpPr txBox="1">
            <a:spLocks noChangeArrowheads="1"/>
          </p:cNvSpPr>
          <p:nvPr/>
        </p:nvSpPr>
        <p:spPr bwMode="auto">
          <a:xfrm>
            <a:off x="1258888" y="1628775"/>
            <a:ext cx="503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X2</a:t>
            </a:r>
          </a:p>
        </p:txBody>
      </p:sp>
      <p:sp>
        <p:nvSpPr>
          <p:cNvPr id="11273" name="Text Box 12">
            <a:extLst>
              <a:ext uri="{FF2B5EF4-FFF2-40B4-BE49-F238E27FC236}">
                <a16:creationId xmlns:a16="http://schemas.microsoft.com/office/drawing/2014/main" id="{3A0A1554-D76E-4328-A76C-B13724CA429B}"/>
              </a:ext>
            </a:extLst>
          </p:cNvPr>
          <p:cNvSpPr txBox="1">
            <a:spLocks noChangeArrowheads="1"/>
          </p:cNvSpPr>
          <p:nvPr/>
        </p:nvSpPr>
        <p:spPr bwMode="auto">
          <a:xfrm>
            <a:off x="7956550" y="5516563"/>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X1</a:t>
            </a:r>
          </a:p>
        </p:txBody>
      </p:sp>
      <p:sp>
        <p:nvSpPr>
          <p:cNvPr id="11274" name="Text Box 13">
            <a:extLst>
              <a:ext uri="{FF2B5EF4-FFF2-40B4-BE49-F238E27FC236}">
                <a16:creationId xmlns:a16="http://schemas.microsoft.com/office/drawing/2014/main" id="{9E1C5FD9-3657-4DCE-8952-0ADC0BC828D5}"/>
              </a:ext>
            </a:extLst>
          </p:cNvPr>
          <p:cNvSpPr txBox="1">
            <a:spLocks noChangeArrowheads="1"/>
          </p:cNvSpPr>
          <p:nvPr/>
        </p:nvSpPr>
        <p:spPr bwMode="auto">
          <a:xfrm>
            <a:off x="1116013" y="242093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6.66</a:t>
            </a:r>
          </a:p>
        </p:txBody>
      </p:sp>
      <p:sp>
        <p:nvSpPr>
          <p:cNvPr id="11275" name="Text Box 14">
            <a:extLst>
              <a:ext uri="{FF2B5EF4-FFF2-40B4-BE49-F238E27FC236}">
                <a16:creationId xmlns:a16="http://schemas.microsoft.com/office/drawing/2014/main" id="{4E1BE721-462B-4C7F-8627-72639E352DE4}"/>
              </a:ext>
            </a:extLst>
          </p:cNvPr>
          <p:cNvSpPr txBox="1">
            <a:spLocks noChangeArrowheads="1"/>
          </p:cNvSpPr>
          <p:nvPr/>
        </p:nvSpPr>
        <p:spPr bwMode="auto">
          <a:xfrm>
            <a:off x="1331913" y="3141663"/>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5</a:t>
            </a:r>
          </a:p>
        </p:txBody>
      </p:sp>
      <p:sp>
        <p:nvSpPr>
          <p:cNvPr id="11276" name="Text Box 16">
            <a:extLst>
              <a:ext uri="{FF2B5EF4-FFF2-40B4-BE49-F238E27FC236}">
                <a16:creationId xmlns:a16="http://schemas.microsoft.com/office/drawing/2014/main" id="{649EC400-00A5-4984-878D-D7F633DFB0EF}"/>
              </a:ext>
            </a:extLst>
          </p:cNvPr>
          <p:cNvSpPr txBox="1">
            <a:spLocks noChangeArrowheads="1"/>
          </p:cNvSpPr>
          <p:nvPr/>
        </p:nvSpPr>
        <p:spPr bwMode="auto">
          <a:xfrm>
            <a:off x="7383463" y="551656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7.5</a:t>
            </a:r>
          </a:p>
        </p:txBody>
      </p:sp>
      <p:sp>
        <p:nvSpPr>
          <p:cNvPr id="11277" name="Text Box 17">
            <a:extLst>
              <a:ext uri="{FF2B5EF4-FFF2-40B4-BE49-F238E27FC236}">
                <a16:creationId xmlns:a16="http://schemas.microsoft.com/office/drawing/2014/main" id="{85186B8B-7186-4C4B-A400-DFBB5430E830}"/>
              </a:ext>
            </a:extLst>
          </p:cNvPr>
          <p:cNvSpPr txBox="1">
            <a:spLocks noChangeArrowheads="1"/>
          </p:cNvSpPr>
          <p:nvPr/>
        </p:nvSpPr>
        <p:spPr bwMode="auto">
          <a:xfrm>
            <a:off x="5795963" y="5516563"/>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5</a:t>
            </a:r>
          </a:p>
        </p:txBody>
      </p:sp>
      <p:sp>
        <p:nvSpPr>
          <p:cNvPr id="11278" name="Line 64">
            <a:extLst>
              <a:ext uri="{FF2B5EF4-FFF2-40B4-BE49-F238E27FC236}">
                <a16:creationId xmlns:a16="http://schemas.microsoft.com/office/drawing/2014/main" id="{8A7B7B59-BEB9-4B31-A452-C328C1435850}"/>
              </a:ext>
            </a:extLst>
          </p:cNvPr>
          <p:cNvSpPr>
            <a:spLocks noChangeShapeType="1"/>
          </p:cNvSpPr>
          <p:nvPr/>
        </p:nvSpPr>
        <p:spPr bwMode="auto">
          <a:xfrm flipV="1">
            <a:off x="1835150" y="2636838"/>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79" name="Line 65">
            <a:extLst>
              <a:ext uri="{FF2B5EF4-FFF2-40B4-BE49-F238E27FC236}">
                <a16:creationId xmlns:a16="http://schemas.microsoft.com/office/drawing/2014/main" id="{BB01D046-DC2F-405F-92A2-79DF325A4967}"/>
              </a:ext>
            </a:extLst>
          </p:cNvPr>
          <p:cNvSpPr>
            <a:spLocks noChangeShapeType="1"/>
          </p:cNvSpPr>
          <p:nvPr/>
        </p:nvSpPr>
        <p:spPr bwMode="auto">
          <a:xfrm flipV="1">
            <a:off x="2195513" y="2781300"/>
            <a:ext cx="1008062"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80" name="Line 66">
            <a:extLst>
              <a:ext uri="{FF2B5EF4-FFF2-40B4-BE49-F238E27FC236}">
                <a16:creationId xmlns:a16="http://schemas.microsoft.com/office/drawing/2014/main" id="{9B4433CD-26DE-42FC-8AD3-71D8776122C9}"/>
              </a:ext>
            </a:extLst>
          </p:cNvPr>
          <p:cNvSpPr>
            <a:spLocks noChangeShapeType="1"/>
          </p:cNvSpPr>
          <p:nvPr/>
        </p:nvSpPr>
        <p:spPr bwMode="auto">
          <a:xfrm flipV="1">
            <a:off x="2555875" y="2924175"/>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81" name="Line 67">
            <a:extLst>
              <a:ext uri="{FF2B5EF4-FFF2-40B4-BE49-F238E27FC236}">
                <a16:creationId xmlns:a16="http://schemas.microsoft.com/office/drawing/2014/main" id="{40AFDFF6-9022-452C-90D8-078136E48CBA}"/>
              </a:ext>
            </a:extLst>
          </p:cNvPr>
          <p:cNvSpPr>
            <a:spLocks noChangeShapeType="1"/>
          </p:cNvSpPr>
          <p:nvPr/>
        </p:nvSpPr>
        <p:spPr bwMode="auto">
          <a:xfrm flipV="1">
            <a:off x="6156325" y="4365625"/>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82" name="Line 68">
            <a:extLst>
              <a:ext uri="{FF2B5EF4-FFF2-40B4-BE49-F238E27FC236}">
                <a16:creationId xmlns:a16="http://schemas.microsoft.com/office/drawing/2014/main" id="{120C59CE-1C2D-4692-8086-9CFDA8395B09}"/>
              </a:ext>
            </a:extLst>
          </p:cNvPr>
          <p:cNvSpPr>
            <a:spLocks noChangeShapeType="1"/>
          </p:cNvSpPr>
          <p:nvPr/>
        </p:nvSpPr>
        <p:spPr bwMode="auto">
          <a:xfrm flipV="1">
            <a:off x="2916238" y="3068638"/>
            <a:ext cx="1008062"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83" name="Line 69">
            <a:extLst>
              <a:ext uri="{FF2B5EF4-FFF2-40B4-BE49-F238E27FC236}">
                <a16:creationId xmlns:a16="http://schemas.microsoft.com/office/drawing/2014/main" id="{AF59AA17-946B-4B0A-A907-0D28A07C2412}"/>
              </a:ext>
            </a:extLst>
          </p:cNvPr>
          <p:cNvSpPr>
            <a:spLocks noChangeShapeType="1"/>
          </p:cNvSpPr>
          <p:nvPr/>
        </p:nvSpPr>
        <p:spPr bwMode="auto">
          <a:xfrm flipV="1">
            <a:off x="3276600" y="3213100"/>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84" name="Line 70">
            <a:extLst>
              <a:ext uri="{FF2B5EF4-FFF2-40B4-BE49-F238E27FC236}">
                <a16:creationId xmlns:a16="http://schemas.microsoft.com/office/drawing/2014/main" id="{26F408F8-503E-4A08-955D-42F177925A84}"/>
              </a:ext>
            </a:extLst>
          </p:cNvPr>
          <p:cNvSpPr>
            <a:spLocks noChangeShapeType="1"/>
          </p:cNvSpPr>
          <p:nvPr/>
        </p:nvSpPr>
        <p:spPr bwMode="auto">
          <a:xfrm flipV="1">
            <a:off x="3635375" y="3357563"/>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85" name="Line 71">
            <a:extLst>
              <a:ext uri="{FF2B5EF4-FFF2-40B4-BE49-F238E27FC236}">
                <a16:creationId xmlns:a16="http://schemas.microsoft.com/office/drawing/2014/main" id="{D15819D9-0447-4DCC-95FB-9C8B5576C2F5}"/>
              </a:ext>
            </a:extLst>
          </p:cNvPr>
          <p:cNvSpPr>
            <a:spLocks noChangeShapeType="1"/>
          </p:cNvSpPr>
          <p:nvPr/>
        </p:nvSpPr>
        <p:spPr bwMode="auto">
          <a:xfrm flipV="1">
            <a:off x="3995738" y="3500438"/>
            <a:ext cx="1008062"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86" name="Line 72">
            <a:extLst>
              <a:ext uri="{FF2B5EF4-FFF2-40B4-BE49-F238E27FC236}">
                <a16:creationId xmlns:a16="http://schemas.microsoft.com/office/drawing/2014/main" id="{D63E6391-3FFC-40D4-A68C-4032DC94D483}"/>
              </a:ext>
            </a:extLst>
          </p:cNvPr>
          <p:cNvSpPr>
            <a:spLocks noChangeShapeType="1"/>
          </p:cNvSpPr>
          <p:nvPr/>
        </p:nvSpPr>
        <p:spPr bwMode="auto">
          <a:xfrm flipV="1">
            <a:off x="4356100" y="3573463"/>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87" name="Line 73">
            <a:extLst>
              <a:ext uri="{FF2B5EF4-FFF2-40B4-BE49-F238E27FC236}">
                <a16:creationId xmlns:a16="http://schemas.microsoft.com/office/drawing/2014/main" id="{EA59163B-1769-4AA9-83B3-049845CAA47D}"/>
              </a:ext>
            </a:extLst>
          </p:cNvPr>
          <p:cNvSpPr>
            <a:spLocks noChangeShapeType="1"/>
          </p:cNvSpPr>
          <p:nvPr/>
        </p:nvSpPr>
        <p:spPr bwMode="auto">
          <a:xfrm flipV="1">
            <a:off x="4572000" y="3717925"/>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88" name="Line 74">
            <a:extLst>
              <a:ext uri="{FF2B5EF4-FFF2-40B4-BE49-F238E27FC236}">
                <a16:creationId xmlns:a16="http://schemas.microsoft.com/office/drawing/2014/main" id="{69DB65BE-DE85-4CC6-9E19-A3EFA21B8DDF}"/>
              </a:ext>
            </a:extLst>
          </p:cNvPr>
          <p:cNvSpPr>
            <a:spLocks noChangeShapeType="1"/>
          </p:cNvSpPr>
          <p:nvPr/>
        </p:nvSpPr>
        <p:spPr bwMode="auto">
          <a:xfrm flipV="1">
            <a:off x="5867400" y="4221163"/>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89" name="Line 75">
            <a:extLst>
              <a:ext uri="{FF2B5EF4-FFF2-40B4-BE49-F238E27FC236}">
                <a16:creationId xmlns:a16="http://schemas.microsoft.com/office/drawing/2014/main" id="{E16243DE-21A8-4B36-85A8-768287BBD643}"/>
              </a:ext>
            </a:extLst>
          </p:cNvPr>
          <p:cNvSpPr>
            <a:spLocks noChangeShapeType="1"/>
          </p:cNvSpPr>
          <p:nvPr/>
        </p:nvSpPr>
        <p:spPr bwMode="auto">
          <a:xfrm flipV="1">
            <a:off x="5003800" y="3860800"/>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90" name="Line 76">
            <a:extLst>
              <a:ext uri="{FF2B5EF4-FFF2-40B4-BE49-F238E27FC236}">
                <a16:creationId xmlns:a16="http://schemas.microsoft.com/office/drawing/2014/main" id="{79C2B738-4A9A-4A85-824D-855981DED079}"/>
              </a:ext>
            </a:extLst>
          </p:cNvPr>
          <p:cNvSpPr>
            <a:spLocks noChangeShapeType="1"/>
          </p:cNvSpPr>
          <p:nvPr/>
        </p:nvSpPr>
        <p:spPr bwMode="auto">
          <a:xfrm flipV="1">
            <a:off x="5508625" y="4076700"/>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91" name="Line 77">
            <a:extLst>
              <a:ext uri="{FF2B5EF4-FFF2-40B4-BE49-F238E27FC236}">
                <a16:creationId xmlns:a16="http://schemas.microsoft.com/office/drawing/2014/main" id="{84BDEDAB-2725-4EC9-ACA3-8C401DA2E703}"/>
              </a:ext>
            </a:extLst>
          </p:cNvPr>
          <p:cNvSpPr>
            <a:spLocks noChangeShapeType="1"/>
          </p:cNvSpPr>
          <p:nvPr/>
        </p:nvSpPr>
        <p:spPr bwMode="auto">
          <a:xfrm flipV="1">
            <a:off x="6588125" y="4508500"/>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92" name="Line 78">
            <a:extLst>
              <a:ext uri="{FF2B5EF4-FFF2-40B4-BE49-F238E27FC236}">
                <a16:creationId xmlns:a16="http://schemas.microsoft.com/office/drawing/2014/main" id="{6696DAD7-299C-4792-8F1B-B5CE66F70C8D}"/>
              </a:ext>
            </a:extLst>
          </p:cNvPr>
          <p:cNvSpPr>
            <a:spLocks noChangeShapeType="1"/>
          </p:cNvSpPr>
          <p:nvPr/>
        </p:nvSpPr>
        <p:spPr bwMode="auto">
          <a:xfrm flipV="1">
            <a:off x="7019925" y="4652963"/>
            <a:ext cx="1008063" cy="6477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93" name="Line 79">
            <a:extLst>
              <a:ext uri="{FF2B5EF4-FFF2-40B4-BE49-F238E27FC236}">
                <a16:creationId xmlns:a16="http://schemas.microsoft.com/office/drawing/2014/main" id="{48045165-FB83-4F40-9CD6-9D3201844FE1}"/>
              </a:ext>
            </a:extLst>
          </p:cNvPr>
          <p:cNvSpPr>
            <a:spLocks noChangeShapeType="1"/>
          </p:cNvSpPr>
          <p:nvPr/>
        </p:nvSpPr>
        <p:spPr bwMode="auto">
          <a:xfrm flipV="1">
            <a:off x="1835150" y="1916113"/>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94" name="Line 80">
            <a:extLst>
              <a:ext uri="{FF2B5EF4-FFF2-40B4-BE49-F238E27FC236}">
                <a16:creationId xmlns:a16="http://schemas.microsoft.com/office/drawing/2014/main" id="{B2C9CA79-BD8D-452F-8606-CCEC92B13275}"/>
              </a:ext>
            </a:extLst>
          </p:cNvPr>
          <p:cNvSpPr>
            <a:spLocks noChangeShapeType="1"/>
          </p:cNvSpPr>
          <p:nvPr/>
        </p:nvSpPr>
        <p:spPr bwMode="auto">
          <a:xfrm flipV="1">
            <a:off x="2051050" y="2132013"/>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95" name="Line 81">
            <a:extLst>
              <a:ext uri="{FF2B5EF4-FFF2-40B4-BE49-F238E27FC236}">
                <a16:creationId xmlns:a16="http://schemas.microsoft.com/office/drawing/2014/main" id="{ECD3392A-2C21-4CC2-A84D-6683216AF19A}"/>
              </a:ext>
            </a:extLst>
          </p:cNvPr>
          <p:cNvSpPr>
            <a:spLocks noChangeShapeType="1"/>
          </p:cNvSpPr>
          <p:nvPr/>
        </p:nvSpPr>
        <p:spPr bwMode="auto">
          <a:xfrm flipV="1">
            <a:off x="2339975" y="2276475"/>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96" name="Line 82">
            <a:extLst>
              <a:ext uri="{FF2B5EF4-FFF2-40B4-BE49-F238E27FC236}">
                <a16:creationId xmlns:a16="http://schemas.microsoft.com/office/drawing/2014/main" id="{681C8D30-68DD-453F-92EC-BF47B34C8388}"/>
              </a:ext>
            </a:extLst>
          </p:cNvPr>
          <p:cNvSpPr>
            <a:spLocks noChangeShapeType="1"/>
          </p:cNvSpPr>
          <p:nvPr/>
        </p:nvSpPr>
        <p:spPr bwMode="auto">
          <a:xfrm flipV="1">
            <a:off x="2555875" y="2492375"/>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97" name="Line 83">
            <a:extLst>
              <a:ext uri="{FF2B5EF4-FFF2-40B4-BE49-F238E27FC236}">
                <a16:creationId xmlns:a16="http://schemas.microsoft.com/office/drawing/2014/main" id="{88F81FD8-D3FB-4F3C-B67F-D664FBA46E70}"/>
              </a:ext>
            </a:extLst>
          </p:cNvPr>
          <p:cNvSpPr>
            <a:spLocks noChangeShapeType="1"/>
          </p:cNvSpPr>
          <p:nvPr/>
        </p:nvSpPr>
        <p:spPr bwMode="auto">
          <a:xfrm flipV="1">
            <a:off x="2987675" y="2636838"/>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98" name="Line 84">
            <a:extLst>
              <a:ext uri="{FF2B5EF4-FFF2-40B4-BE49-F238E27FC236}">
                <a16:creationId xmlns:a16="http://schemas.microsoft.com/office/drawing/2014/main" id="{CE2AAAB1-CE87-4E64-AEDE-150DF68842AF}"/>
              </a:ext>
            </a:extLst>
          </p:cNvPr>
          <p:cNvSpPr>
            <a:spLocks noChangeShapeType="1"/>
          </p:cNvSpPr>
          <p:nvPr/>
        </p:nvSpPr>
        <p:spPr bwMode="auto">
          <a:xfrm flipV="1">
            <a:off x="3203575" y="2852738"/>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299" name="Line 85">
            <a:extLst>
              <a:ext uri="{FF2B5EF4-FFF2-40B4-BE49-F238E27FC236}">
                <a16:creationId xmlns:a16="http://schemas.microsoft.com/office/drawing/2014/main" id="{68BFC954-AFE6-4BA8-95C0-C37892B650A9}"/>
              </a:ext>
            </a:extLst>
          </p:cNvPr>
          <p:cNvSpPr>
            <a:spLocks noChangeShapeType="1"/>
          </p:cNvSpPr>
          <p:nvPr/>
        </p:nvSpPr>
        <p:spPr bwMode="auto">
          <a:xfrm flipV="1">
            <a:off x="3492500" y="2997200"/>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00" name="Line 86">
            <a:extLst>
              <a:ext uri="{FF2B5EF4-FFF2-40B4-BE49-F238E27FC236}">
                <a16:creationId xmlns:a16="http://schemas.microsoft.com/office/drawing/2014/main" id="{04B2DDA3-D2B8-416D-9FD0-7107E8C40E6F}"/>
              </a:ext>
            </a:extLst>
          </p:cNvPr>
          <p:cNvSpPr>
            <a:spLocks noChangeShapeType="1"/>
          </p:cNvSpPr>
          <p:nvPr/>
        </p:nvSpPr>
        <p:spPr bwMode="auto">
          <a:xfrm flipV="1">
            <a:off x="3708400" y="3213100"/>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01" name="Line 87">
            <a:extLst>
              <a:ext uri="{FF2B5EF4-FFF2-40B4-BE49-F238E27FC236}">
                <a16:creationId xmlns:a16="http://schemas.microsoft.com/office/drawing/2014/main" id="{5A7D2A62-521C-485C-9227-870CD84827A8}"/>
              </a:ext>
            </a:extLst>
          </p:cNvPr>
          <p:cNvSpPr>
            <a:spLocks noChangeShapeType="1"/>
          </p:cNvSpPr>
          <p:nvPr/>
        </p:nvSpPr>
        <p:spPr bwMode="auto">
          <a:xfrm flipV="1">
            <a:off x="3924300" y="3357563"/>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02" name="Line 88">
            <a:extLst>
              <a:ext uri="{FF2B5EF4-FFF2-40B4-BE49-F238E27FC236}">
                <a16:creationId xmlns:a16="http://schemas.microsoft.com/office/drawing/2014/main" id="{03F2F106-D8A2-4FAB-932D-3F10C03A17C2}"/>
              </a:ext>
            </a:extLst>
          </p:cNvPr>
          <p:cNvSpPr>
            <a:spLocks noChangeShapeType="1"/>
          </p:cNvSpPr>
          <p:nvPr/>
        </p:nvSpPr>
        <p:spPr bwMode="auto">
          <a:xfrm flipV="1">
            <a:off x="4211638" y="3644900"/>
            <a:ext cx="576262"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03" name="Line 89">
            <a:extLst>
              <a:ext uri="{FF2B5EF4-FFF2-40B4-BE49-F238E27FC236}">
                <a16:creationId xmlns:a16="http://schemas.microsoft.com/office/drawing/2014/main" id="{57DEC30D-7098-496D-9E02-D5B8017A247D}"/>
              </a:ext>
            </a:extLst>
          </p:cNvPr>
          <p:cNvSpPr>
            <a:spLocks noChangeShapeType="1"/>
          </p:cNvSpPr>
          <p:nvPr/>
        </p:nvSpPr>
        <p:spPr bwMode="auto">
          <a:xfrm flipV="1">
            <a:off x="4500563" y="3789363"/>
            <a:ext cx="576262"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04" name="Line 90">
            <a:extLst>
              <a:ext uri="{FF2B5EF4-FFF2-40B4-BE49-F238E27FC236}">
                <a16:creationId xmlns:a16="http://schemas.microsoft.com/office/drawing/2014/main" id="{0A99ECF6-728B-415E-8894-76DC43D34EF7}"/>
              </a:ext>
            </a:extLst>
          </p:cNvPr>
          <p:cNvSpPr>
            <a:spLocks noChangeShapeType="1"/>
          </p:cNvSpPr>
          <p:nvPr/>
        </p:nvSpPr>
        <p:spPr bwMode="auto">
          <a:xfrm flipV="1">
            <a:off x="4787900" y="3933825"/>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05" name="Line 91">
            <a:extLst>
              <a:ext uri="{FF2B5EF4-FFF2-40B4-BE49-F238E27FC236}">
                <a16:creationId xmlns:a16="http://schemas.microsoft.com/office/drawing/2014/main" id="{C9851093-FF00-4034-851A-B819522D70CD}"/>
              </a:ext>
            </a:extLst>
          </p:cNvPr>
          <p:cNvSpPr>
            <a:spLocks noChangeShapeType="1"/>
          </p:cNvSpPr>
          <p:nvPr/>
        </p:nvSpPr>
        <p:spPr bwMode="auto">
          <a:xfrm flipV="1">
            <a:off x="5003800" y="4149725"/>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06" name="Line 92">
            <a:extLst>
              <a:ext uri="{FF2B5EF4-FFF2-40B4-BE49-F238E27FC236}">
                <a16:creationId xmlns:a16="http://schemas.microsoft.com/office/drawing/2014/main" id="{65BFAFEA-0B5E-41AF-AA26-0B82C56B7557}"/>
              </a:ext>
            </a:extLst>
          </p:cNvPr>
          <p:cNvSpPr>
            <a:spLocks noChangeShapeType="1"/>
          </p:cNvSpPr>
          <p:nvPr/>
        </p:nvSpPr>
        <p:spPr bwMode="auto">
          <a:xfrm flipV="1">
            <a:off x="5292725" y="4292600"/>
            <a:ext cx="576263"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07" name="Line 93">
            <a:extLst>
              <a:ext uri="{FF2B5EF4-FFF2-40B4-BE49-F238E27FC236}">
                <a16:creationId xmlns:a16="http://schemas.microsoft.com/office/drawing/2014/main" id="{9474E004-9F50-4AD2-A669-48CB8BFDD2B4}"/>
              </a:ext>
            </a:extLst>
          </p:cNvPr>
          <p:cNvSpPr>
            <a:spLocks noChangeShapeType="1"/>
          </p:cNvSpPr>
          <p:nvPr/>
        </p:nvSpPr>
        <p:spPr bwMode="auto">
          <a:xfrm flipV="1">
            <a:off x="5580063" y="4437063"/>
            <a:ext cx="576262"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08" name="Line 94">
            <a:extLst>
              <a:ext uri="{FF2B5EF4-FFF2-40B4-BE49-F238E27FC236}">
                <a16:creationId xmlns:a16="http://schemas.microsoft.com/office/drawing/2014/main" id="{ECABE59B-796F-4799-9EBC-A51D7D030D2A}"/>
              </a:ext>
            </a:extLst>
          </p:cNvPr>
          <p:cNvSpPr>
            <a:spLocks noChangeShapeType="1"/>
          </p:cNvSpPr>
          <p:nvPr/>
        </p:nvSpPr>
        <p:spPr bwMode="auto">
          <a:xfrm flipV="1">
            <a:off x="5795963" y="4581525"/>
            <a:ext cx="576262"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09" name="Line 95">
            <a:extLst>
              <a:ext uri="{FF2B5EF4-FFF2-40B4-BE49-F238E27FC236}">
                <a16:creationId xmlns:a16="http://schemas.microsoft.com/office/drawing/2014/main" id="{7D9BB260-0416-4B11-B3F1-F86FC48BDE70}"/>
              </a:ext>
            </a:extLst>
          </p:cNvPr>
          <p:cNvSpPr>
            <a:spLocks noChangeShapeType="1"/>
          </p:cNvSpPr>
          <p:nvPr/>
        </p:nvSpPr>
        <p:spPr bwMode="auto">
          <a:xfrm flipV="1">
            <a:off x="6011863" y="4724400"/>
            <a:ext cx="576262"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1310" name="Line 96">
            <a:extLst>
              <a:ext uri="{FF2B5EF4-FFF2-40B4-BE49-F238E27FC236}">
                <a16:creationId xmlns:a16="http://schemas.microsoft.com/office/drawing/2014/main" id="{319C869C-34DE-4027-A614-0F90CC06FE48}"/>
              </a:ext>
            </a:extLst>
          </p:cNvPr>
          <p:cNvSpPr>
            <a:spLocks noChangeShapeType="1"/>
          </p:cNvSpPr>
          <p:nvPr/>
        </p:nvSpPr>
        <p:spPr bwMode="auto">
          <a:xfrm flipV="1">
            <a:off x="6300788" y="4797425"/>
            <a:ext cx="576262"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pic>
        <p:nvPicPr>
          <p:cNvPr id="11311" name="Picture 98" descr="connected_networks">
            <a:extLst>
              <a:ext uri="{FF2B5EF4-FFF2-40B4-BE49-F238E27FC236}">
                <a16:creationId xmlns:a16="http://schemas.microsoft.com/office/drawing/2014/main" id="{DA94AEB5-CEA9-4D82-9973-DCDC97E6A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2" name="WordArt 99" descr="Bolsa de papel">
            <a:extLst>
              <a:ext uri="{FF2B5EF4-FFF2-40B4-BE49-F238E27FC236}">
                <a16:creationId xmlns:a16="http://schemas.microsoft.com/office/drawing/2014/main" id="{AFFA17FB-E16D-4901-B52B-EA99012E710E}"/>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11313" name="Rectangle 101">
            <a:extLst>
              <a:ext uri="{FF2B5EF4-FFF2-40B4-BE49-F238E27FC236}">
                <a16:creationId xmlns:a16="http://schemas.microsoft.com/office/drawing/2014/main" id="{280DED5C-3935-4D8A-AF52-75C30F1240E2}"/>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6428A8A-348F-48CC-A0D4-215F8654554C}"/>
              </a:ext>
            </a:extLst>
          </p:cNvPr>
          <p:cNvSpPr>
            <a:spLocks noGrp="1" noChangeArrowheads="1"/>
          </p:cNvSpPr>
          <p:nvPr>
            <p:ph type="body" idx="1"/>
          </p:nvPr>
        </p:nvSpPr>
        <p:spPr>
          <a:xfrm>
            <a:off x="468313" y="765175"/>
            <a:ext cx="8229600" cy="5649913"/>
          </a:xfrm>
        </p:spPr>
        <p:txBody>
          <a:bodyPr/>
          <a:lstStyle/>
          <a:p>
            <a:pPr eaLnBrk="1" hangingPunct="1">
              <a:buFontTx/>
              <a:buNone/>
            </a:pPr>
            <a:endParaRPr lang="es-ES" altLang="es-ES"/>
          </a:p>
          <a:p>
            <a:pPr eaLnBrk="1" hangingPunct="1">
              <a:buFontTx/>
              <a:buNone/>
            </a:pPr>
            <a:endParaRPr lang="es-ES" altLang="es-ES"/>
          </a:p>
          <a:p>
            <a:pPr eaLnBrk="1" hangingPunct="1">
              <a:buFontTx/>
              <a:buNone/>
            </a:pPr>
            <a:endParaRPr lang="es-ES" altLang="es-ES"/>
          </a:p>
        </p:txBody>
      </p:sp>
      <p:sp>
        <p:nvSpPr>
          <p:cNvPr id="13315" name="Line 65">
            <a:extLst>
              <a:ext uri="{FF2B5EF4-FFF2-40B4-BE49-F238E27FC236}">
                <a16:creationId xmlns:a16="http://schemas.microsoft.com/office/drawing/2014/main" id="{04A1033F-8D0E-4EF6-B50A-390FAB1B996A}"/>
              </a:ext>
            </a:extLst>
          </p:cNvPr>
          <p:cNvSpPr>
            <a:spLocks noChangeShapeType="1"/>
          </p:cNvSpPr>
          <p:nvPr/>
        </p:nvSpPr>
        <p:spPr bwMode="auto">
          <a:xfrm flipV="1">
            <a:off x="1835150" y="1628775"/>
            <a:ext cx="0" cy="388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16" name="Line 66">
            <a:extLst>
              <a:ext uri="{FF2B5EF4-FFF2-40B4-BE49-F238E27FC236}">
                <a16:creationId xmlns:a16="http://schemas.microsoft.com/office/drawing/2014/main" id="{7354798E-CAE1-4EA4-827C-812C0C605314}"/>
              </a:ext>
            </a:extLst>
          </p:cNvPr>
          <p:cNvSpPr>
            <a:spLocks noChangeShapeType="1"/>
          </p:cNvSpPr>
          <p:nvPr/>
        </p:nvSpPr>
        <p:spPr bwMode="auto">
          <a:xfrm flipV="1">
            <a:off x="1835150" y="5516563"/>
            <a:ext cx="64087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17" name="Line 67">
            <a:extLst>
              <a:ext uri="{FF2B5EF4-FFF2-40B4-BE49-F238E27FC236}">
                <a16:creationId xmlns:a16="http://schemas.microsoft.com/office/drawing/2014/main" id="{24605C16-E9E7-4875-B8A7-127F33FABC59}"/>
              </a:ext>
            </a:extLst>
          </p:cNvPr>
          <p:cNvSpPr>
            <a:spLocks noChangeShapeType="1"/>
          </p:cNvSpPr>
          <p:nvPr/>
        </p:nvSpPr>
        <p:spPr bwMode="auto">
          <a:xfrm>
            <a:off x="3995738" y="4149725"/>
            <a:ext cx="3529012" cy="1366838"/>
          </a:xfrm>
          <a:prstGeom prst="line">
            <a:avLst/>
          </a:prstGeom>
          <a:noFill/>
          <a:ln w="28575">
            <a:solidFill>
              <a:srgbClr val="99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18" name="Line 68">
            <a:extLst>
              <a:ext uri="{FF2B5EF4-FFF2-40B4-BE49-F238E27FC236}">
                <a16:creationId xmlns:a16="http://schemas.microsoft.com/office/drawing/2014/main" id="{206F95CB-85F1-46A3-AEDE-3E25DCC2FB88}"/>
              </a:ext>
            </a:extLst>
          </p:cNvPr>
          <p:cNvSpPr>
            <a:spLocks noChangeShapeType="1"/>
          </p:cNvSpPr>
          <p:nvPr/>
        </p:nvSpPr>
        <p:spPr bwMode="auto">
          <a:xfrm>
            <a:off x="1835150" y="2636838"/>
            <a:ext cx="2160588" cy="1512887"/>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19" name="Text Box 69">
            <a:extLst>
              <a:ext uri="{FF2B5EF4-FFF2-40B4-BE49-F238E27FC236}">
                <a16:creationId xmlns:a16="http://schemas.microsoft.com/office/drawing/2014/main" id="{E191BD04-6582-4D12-A6F6-256DA39F7EA7}"/>
              </a:ext>
            </a:extLst>
          </p:cNvPr>
          <p:cNvSpPr txBox="1">
            <a:spLocks noChangeArrowheads="1"/>
          </p:cNvSpPr>
          <p:nvPr/>
        </p:nvSpPr>
        <p:spPr bwMode="auto">
          <a:xfrm>
            <a:off x="1258888" y="1628775"/>
            <a:ext cx="5032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X2</a:t>
            </a:r>
          </a:p>
        </p:txBody>
      </p:sp>
      <p:sp>
        <p:nvSpPr>
          <p:cNvPr id="13320" name="Text Box 70">
            <a:extLst>
              <a:ext uri="{FF2B5EF4-FFF2-40B4-BE49-F238E27FC236}">
                <a16:creationId xmlns:a16="http://schemas.microsoft.com/office/drawing/2014/main" id="{B742EB5F-C211-4238-B01D-D50E433FA54B}"/>
              </a:ext>
            </a:extLst>
          </p:cNvPr>
          <p:cNvSpPr txBox="1">
            <a:spLocks noChangeArrowheads="1"/>
          </p:cNvSpPr>
          <p:nvPr/>
        </p:nvSpPr>
        <p:spPr bwMode="auto">
          <a:xfrm>
            <a:off x="7956550" y="5516563"/>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X1</a:t>
            </a:r>
          </a:p>
        </p:txBody>
      </p:sp>
      <p:sp>
        <p:nvSpPr>
          <p:cNvPr id="13321" name="Text Box 71">
            <a:extLst>
              <a:ext uri="{FF2B5EF4-FFF2-40B4-BE49-F238E27FC236}">
                <a16:creationId xmlns:a16="http://schemas.microsoft.com/office/drawing/2014/main" id="{EFFC52D4-3141-4F78-A32D-534BA488E3D7}"/>
              </a:ext>
            </a:extLst>
          </p:cNvPr>
          <p:cNvSpPr txBox="1">
            <a:spLocks noChangeArrowheads="1"/>
          </p:cNvSpPr>
          <p:nvPr/>
        </p:nvSpPr>
        <p:spPr bwMode="auto">
          <a:xfrm>
            <a:off x="1116013" y="242093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6.66</a:t>
            </a:r>
          </a:p>
        </p:txBody>
      </p:sp>
      <p:sp>
        <p:nvSpPr>
          <p:cNvPr id="13322" name="Text Box 72">
            <a:extLst>
              <a:ext uri="{FF2B5EF4-FFF2-40B4-BE49-F238E27FC236}">
                <a16:creationId xmlns:a16="http://schemas.microsoft.com/office/drawing/2014/main" id="{2D393E40-5BF2-47E5-BDDD-DB6E4FDABF04}"/>
              </a:ext>
            </a:extLst>
          </p:cNvPr>
          <p:cNvSpPr txBox="1">
            <a:spLocks noChangeArrowheads="1"/>
          </p:cNvSpPr>
          <p:nvPr/>
        </p:nvSpPr>
        <p:spPr bwMode="auto">
          <a:xfrm>
            <a:off x="1331913" y="3141663"/>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5</a:t>
            </a:r>
          </a:p>
        </p:txBody>
      </p:sp>
      <p:sp>
        <p:nvSpPr>
          <p:cNvPr id="13323" name="Text Box 73">
            <a:extLst>
              <a:ext uri="{FF2B5EF4-FFF2-40B4-BE49-F238E27FC236}">
                <a16:creationId xmlns:a16="http://schemas.microsoft.com/office/drawing/2014/main" id="{6CE75E16-7D22-4CB2-9D3C-97651A770656}"/>
              </a:ext>
            </a:extLst>
          </p:cNvPr>
          <p:cNvSpPr txBox="1">
            <a:spLocks noChangeArrowheads="1"/>
          </p:cNvSpPr>
          <p:nvPr/>
        </p:nvSpPr>
        <p:spPr bwMode="auto">
          <a:xfrm>
            <a:off x="7383463" y="551656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7.5</a:t>
            </a:r>
          </a:p>
        </p:txBody>
      </p:sp>
      <p:sp>
        <p:nvSpPr>
          <p:cNvPr id="13324" name="Text Box 74">
            <a:extLst>
              <a:ext uri="{FF2B5EF4-FFF2-40B4-BE49-F238E27FC236}">
                <a16:creationId xmlns:a16="http://schemas.microsoft.com/office/drawing/2014/main" id="{668C986B-9454-4B9B-B6E4-2C2CF6D62C39}"/>
              </a:ext>
            </a:extLst>
          </p:cNvPr>
          <p:cNvSpPr txBox="1">
            <a:spLocks noChangeArrowheads="1"/>
          </p:cNvSpPr>
          <p:nvPr/>
        </p:nvSpPr>
        <p:spPr bwMode="auto">
          <a:xfrm>
            <a:off x="5795963" y="5516563"/>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5</a:t>
            </a:r>
          </a:p>
        </p:txBody>
      </p:sp>
      <p:sp>
        <p:nvSpPr>
          <p:cNvPr id="13325" name="Text Box 151">
            <a:extLst>
              <a:ext uri="{FF2B5EF4-FFF2-40B4-BE49-F238E27FC236}">
                <a16:creationId xmlns:a16="http://schemas.microsoft.com/office/drawing/2014/main" id="{790B1335-AE5E-4273-8A4C-467252E71342}"/>
              </a:ext>
            </a:extLst>
          </p:cNvPr>
          <p:cNvSpPr txBox="1">
            <a:spLocks noChangeArrowheads="1"/>
          </p:cNvSpPr>
          <p:nvPr/>
        </p:nvSpPr>
        <p:spPr bwMode="auto">
          <a:xfrm>
            <a:off x="1835150" y="2349500"/>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(0,6.66)</a:t>
            </a:r>
          </a:p>
        </p:txBody>
      </p:sp>
      <p:sp>
        <p:nvSpPr>
          <p:cNvPr id="13326" name="Text Box 152">
            <a:extLst>
              <a:ext uri="{FF2B5EF4-FFF2-40B4-BE49-F238E27FC236}">
                <a16:creationId xmlns:a16="http://schemas.microsoft.com/office/drawing/2014/main" id="{162EE65A-CE9C-4C15-A2D3-8F4F07D16E00}"/>
              </a:ext>
            </a:extLst>
          </p:cNvPr>
          <p:cNvSpPr txBox="1">
            <a:spLocks noChangeArrowheads="1"/>
          </p:cNvSpPr>
          <p:nvPr/>
        </p:nvSpPr>
        <p:spPr bwMode="auto">
          <a:xfrm>
            <a:off x="3924300" y="3860800"/>
            <a:ext cx="1223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(2.5,3.33)</a:t>
            </a:r>
          </a:p>
        </p:txBody>
      </p:sp>
      <p:sp>
        <p:nvSpPr>
          <p:cNvPr id="13327" name="Text Box 155">
            <a:extLst>
              <a:ext uri="{FF2B5EF4-FFF2-40B4-BE49-F238E27FC236}">
                <a16:creationId xmlns:a16="http://schemas.microsoft.com/office/drawing/2014/main" id="{E1EAC225-1778-4DDA-AA56-9B4D26B23CA7}"/>
              </a:ext>
            </a:extLst>
          </p:cNvPr>
          <p:cNvSpPr txBox="1">
            <a:spLocks noChangeArrowheads="1"/>
          </p:cNvSpPr>
          <p:nvPr/>
        </p:nvSpPr>
        <p:spPr bwMode="auto">
          <a:xfrm>
            <a:off x="7164388" y="5084763"/>
            <a:ext cx="1223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(7.5,0)</a:t>
            </a:r>
          </a:p>
        </p:txBody>
      </p:sp>
      <p:sp>
        <p:nvSpPr>
          <p:cNvPr id="13328" name="Line 156">
            <a:extLst>
              <a:ext uri="{FF2B5EF4-FFF2-40B4-BE49-F238E27FC236}">
                <a16:creationId xmlns:a16="http://schemas.microsoft.com/office/drawing/2014/main" id="{7F75FD82-EF2A-4402-BB03-E91E9FAFD66A}"/>
              </a:ext>
            </a:extLst>
          </p:cNvPr>
          <p:cNvSpPr>
            <a:spLocks noChangeShapeType="1"/>
          </p:cNvSpPr>
          <p:nvPr/>
        </p:nvSpPr>
        <p:spPr bwMode="auto">
          <a:xfrm>
            <a:off x="1331913" y="4149725"/>
            <a:ext cx="2735262" cy="151130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29" name="Text Box 157">
            <a:extLst>
              <a:ext uri="{FF2B5EF4-FFF2-40B4-BE49-F238E27FC236}">
                <a16:creationId xmlns:a16="http://schemas.microsoft.com/office/drawing/2014/main" id="{2F04028F-E71B-422C-98E1-66F872C920CB}"/>
              </a:ext>
            </a:extLst>
          </p:cNvPr>
          <p:cNvSpPr txBox="1">
            <a:spLocks noChangeArrowheads="1"/>
          </p:cNvSpPr>
          <p:nvPr/>
        </p:nvSpPr>
        <p:spPr bwMode="auto">
          <a:xfrm>
            <a:off x="3851275" y="5516563"/>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Z=60</a:t>
            </a:r>
          </a:p>
        </p:txBody>
      </p:sp>
      <p:sp>
        <p:nvSpPr>
          <p:cNvPr id="13330" name="Line 158">
            <a:extLst>
              <a:ext uri="{FF2B5EF4-FFF2-40B4-BE49-F238E27FC236}">
                <a16:creationId xmlns:a16="http://schemas.microsoft.com/office/drawing/2014/main" id="{FF567E5A-D57E-456D-ADBE-79F5332E72B8}"/>
              </a:ext>
            </a:extLst>
          </p:cNvPr>
          <p:cNvSpPr>
            <a:spLocks noChangeShapeType="1"/>
          </p:cNvSpPr>
          <p:nvPr/>
        </p:nvSpPr>
        <p:spPr bwMode="auto">
          <a:xfrm>
            <a:off x="1547813" y="3644900"/>
            <a:ext cx="3600450" cy="20161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1" name="Line 159">
            <a:extLst>
              <a:ext uri="{FF2B5EF4-FFF2-40B4-BE49-F238E27FC236}">
                <a16:creationId xmlns:a16="http://schemas.microsoft.com/office/drawing/2014/main" id="{5DC1EAFD-A7C3-4C66-89CB-528C93151FE6}"/>
              </a:ext>
            </a:extLst>
          </p:cNvPr>
          <p:cNvSpPr>
            <a:spLocks noChangeShapeType="1"/>
          </p:cNvSpPr>
          <p:nvPr/>
        </p:nvSpPr>
        <p:spPr bwMode="auto">
          <a:xfrm>
            <a:off x="1547813" y="2781300"/>
            <a:ext cx="5184775" cy="28797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2" name="Text Box 160">
            <a:extLst>
              <a:ext uri="{FF2B5EF4-FFF2-40B4-BE49-F238E27FC236}">
                <a16:creationId xmlns:a16="http://schemas.microsoft.com/office/drawing/2014/main" id="{A4E00381-EC72-48FD-BF32-C197B694A080}"/>
              </a:ext>
            </a:extLst>
          </p:cNvPr>
          <p:cNvSpPr txBox="1">
            <a:spLocks noChangeArrowheads="1"/>
          </p:cNvSpPr>
          <p:nvPr/>
        </p:nvSpPr>
        <p:spPr bwMode="auto">
          <a:xfrm>
            <a:off x="6227763" y="5589588"/>
            <a:ext cx="1079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Z=162.5</a:t>
            </a:r>
          </a:p>
        </p:txBody>
      </p:sp>
      <p:sp>
        <p:nvSpPr>
          <p:cNvPr id="13333" name="Text Box 161">
            <a:extLst>
              <a:ext uri="{FF2B5EF4-FFF2-40B4-BE49-F238E27FC236}">
                <a16:creationId xmlns:a16="http://schemas.microsoft.com/office/drawing/2014/main" id="{E29AF03C-17F5-400A-A9E7-44BEACFA30BC}"/>
              </a:ext>
            </a:extLst>
          </p:cNvPr>
          <p:cNvSpPr txBox="1">
            <a:spLocks noChangeArrowheads="1"/>
          </p:cNvSpPr>
          <p:nvPr/>
        </p:nvSpPr>
        <p:spPr bwMode="auto">
          <a:xfrm>
            <a:off x="4787900" y="5445125"/>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1800"/>
              <a:t>Z=60</a:t>
            </a:r>
          </a:p>
        </p:txBody>
      </p:sp>
      <p:sp>
        <p:nvSpPr>
          <p:cNvPr id="13334" name="Line 163">
            <a:extLst>
              <a:ext uri="{FF2B5EF4-FFF2-40B4-BE49-F238E27FC236}">
                <a16:creationId xmlns:a16="http://schemas.microsoft.com/office/drawing/2014/main" id="{1E034E06-0ED1-44EF-8587-206828242CDD}"/>
              </a:ext>
            </a:extLst>
          </p:cNvPr>
          <p:cNvSpPr>
            <a:spLocks noChangeShapeType="1"/>
          </p:cNvSpPr>
          <p:nvPr/>
        </p:nvSpPr>
        <p:spPr bwMode="auto">
          <a:xfrm>
            <a:off x="1763713" y="2636838"/>
            <a:ext cx="5400675" cy="295275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13335" name="Text Box 164">
            <a:extLst>
              <a:ext uri="{FF2B5EF4-FFF2-40B4-BE49-F238E27FC236}">
                <a16:creationId xmlns:a16="http://schemas.microsoft.com/office/drawing/2014/main" id="{8356916C-5368-4829-BB74-42FC42556031}"/>
              </a:ext>
            </a:extLst>
          </p:cNvPr>
          <p:cNvSpPr txBox="1">
            <a:spLocks noChangeArrowheads="1"/>
          </p:cNvSpPr>
          <p:nvPr/>
        </p:nvSpPr>
        <p:spPr bwMode="auto">
          <a:xfrm>
            <a:off x="2411413" y="549275"/>
            <a:ext cx="2520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ES" sz="2000" b="1"/>
              <a:t>Solución Optima</a:t>
            </a:r>
          </a:p>
        </p:txBody>
      </p:sp>
      <p:sp>
        <p:nvSpPr>
          <p:cNvPr id="13336" name="AutoShape 165">
            <a:extLst>
              <a:ext uri="{FF2B5EF4-FFF2-40B4-BE49-F238E27FC236}">
                <a16:creationId xmlns:a16="http://schemas.microsoft.com/office/drawing/2014/main" id="{310F2469-D6C4-48DA-800B-5E3C1B148BA6}"/>
              </a:ext>
            </a:extLst>
          </p:cNvPr>
          <p:cNvSpPr>
            <a:spLocks/>
          </p:cNvSpPr>
          <p:nvPr/>
        </p:nvSpPr>
        <p:spPr bwMode="auto">
          <a:xfrm>
            <a:off x="5313363" y="2522538"/>
            <a:ext cx="1995487" cy="609600"/>
          </a:xfrm>
          <a:prstGeom prst="accentBorderCallout1">
            <a:avLst>
              <a:gd name="adj1" fmla="val 18750"/>
              <a:gd name="adj2" fmla="val -3819"/>
              <a:gd name="adj3" fmla="val 266926"/>
              <a:gd name="adj4" fmla="val -61574"/>
            </a:avLst>
          </a:prstGeom>
          <a:solidFill>
            <a:srgbClr val="66FF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ES" sz="1800"/>
          </a:p>
        </p:txBody>
      </p:sp>
      <p:sp>
        <p:nvSpPr>
          <p:cNvPr id="13337" name="Text Box 166">
            <a:extLst>
              <a:ext uri="{FF2B5EF4-FFF2-40B4-BE49-F238E27FC236}">
                <a16:creationId xmlns:a16="http://schemas.microsoft.com/office/drawing/2014/main" id="{42D10C76-9F7C-466B-8C12-AC6411279C58}"/>
              </a:ext>
            </a:extLst>
          </p:cNvPr>
          <p:cNvSpPr txBox="1">
            <a:spLocks noChangeArrowheads="1"/>
          </p:cNvSpPr>
          <p:nvPr/>
        </p:nvSpPr>
        <p:spPr bwMode="auto">
          <a:xfrm>
            <a:off x="5416550" y="2584450"/>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ES" sz="1800"/>
              <a:t>Solución óptima</a:t>
            </a:r>
          </a:p>
        </p:txBody>
      </p:sp>
      <p:pic>
        <p:nvPicPr>
          <p:cNvPr id="13338" name="Picture 167" descr="connected_networks">
            <a:extLst>
              <a:ext uri="{FF2B5EF4-FFF2-40B4-BE49-F238E27FC236}">
                <a16:creationId xmlns:a16="http://schemas.microsoft.com/office/drawing/2014/main" id="{4A100DE3-905A-4C35-8351-36DB42A3E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9" name="Picture 168" descr="connected_networks">
            <a:extLst>
              <a:ext uri="{FF2B5EF4-FFF2-40B4-BE49-F238E27FC236}">
                <a16:creationId xmlns:a16="http://schemas.microsoft.com/office/drawing/2014/main" id="{449D2E4E-567D-4CE6-8254-630F2C2AB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0" name="WordArt 169" descr="Bolsa de papel">
            <a:extLst>
              <a:ext uri="{FF2B5EF4-FFF2-40B4-BE49-F238E27FC236}">
                <a16:creationId xmlns:a16="http://schemas.microsoft.com/office/drawing/2014/main" id="{10D647F1-9267-4238-A555-2C15866FFF70}"/>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13341" name="Rectangle 171">
            <a:extLst>
              <a:ext uri="{FF2B5EF4-FFF2-40B4-BE49-F238E27FC236}">
                <a16:creationId xmlns:a16="http://schemas.microsoft.com/office/drawing/2014/main" id="{419187C5-D73A-4436-8B0C-1DCDFC3B27DC}"/>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6E6AC35A-D654-4E58-A93D-D930EBCC8BC7}"/>
              </a:ext>
            </a:extLst>
          </p:cNvPr>
          <p:cNvSpPr>
            <a:spLocks noGrp="1" noChangeArrowheads="1"/>
          </p:cNvSpPr>
          <p:nvPr>
            <p:ph type="body" idx="1"/>
          </p:nvPr>
        </p:nvSpPr>
        <p:spPr>
          <a:xfrm>
            <a:off x="1598613" y="2638425"/>
            <a:ext cx="6502400" cy="4103688"/>
          </a:xfrm>
        </p:spPr>
        <p:txBody>
          <a:bodyPr/>
          <a:lstStyle/>
          <a:p>
            <a:pPr eaLnBrk="1" hangingPunct="1">
              <a:buFontTx/>
              <a:buNone/>
            </a:pPr>
            <a:r>
              <a:rPr lang="es-ES" altLang="es-ES"/>
              <a:t>Min :  Z=S/. 25X1+S/. 30X2</a:t>
            </a:r>
          </a:p>
          <a:p>
            <a:pPr eaLnBrk="1" hangingPunct="1">
              <a:buFontTx/>
              <a:buNone/>
            </a:pPr>
            <a:endParaRPr lang="es-ES" altLang="es-ES"/>
          </a:p>
          <a:p>
            <a:pPr eaLnBrk="1" hangingPunct="1">
              <a:buFontTx/>
              <a:buNone/>
            </a:pPr>
            <a:r>
              <a:rPr lang="es-ES" altLang="es-ES"/>
              <a:t>sujeto a:</a:t>
            </a:r>
          </a:p>
          <a:p>
            <a:pPr eaLnBrk="1" hangingPunct="1">
              <a:buFontTx/>
              <a:buNone/>
            </a:pPr>
            <a:r>
              <a:rPr lang="es-ES" altLang="es-ES"/>
              <a:t>20X1+15X2&gt;=100</a:t>
            </a:r>
          </a:p>
          <a:p>
            <a:pPr eaLnBrk="1" hangingPunct="1">
              <a:buFontTx/>
              <a:buNone/>
            </a:pPr>
            <a:r>
              <a:rPr lang="es-ES" altLang="es-ES"/>
              <a:t>2X1 +3X2 &gt;=15</a:t>
            </a:r>
          </a:p>
          <a:p>
            <a:pPr eaLnBrk="1" hangingPunct="1">
              <a:buFontTx/>
              <a:buNone/>
            </a:pPr>
            <a:r>
              <a:rPr lang="es-ES" altLang="es-ES"/>
              <a:t>Condición de no negatividad:</a:t>
            </a:r>
          </a:p>
          <a:p>
            <a:pPr eaLnBrk="1" hangingPunct="1">
              <a:buFontTx/>
              <a:buNone/>
            </a:pPr>
            <a:r>
              <a:rPr lang="es-ES" altLang="es-ES"/>
              <a:t>X1,X2&gt;=0</a:t>
            </a:r>
          </a:p>
        </p:txBody>
      </p:sp>
      <p:pic>
        <p:nvPicPr>
          <p:cNvPr id="15363" name="Picture 4" descr="connected_networks">
            <a:extLst>
              <a:ext uri="{FF2B5EF4-FFF2-40B4-BE49-F238E27FC236}">
                <a16:creationId xmlns:a16="http://schemas.microsoft.com/office/drawing/2014/main" id="{0496C7B0-3B7C-4EE6-A34D-7FB8F219D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5">
            <a:extLst>
              <a:ext uri="{FF2B5EF4-FFF2-40B4-BE49-F238E27FC236}">
                <a16:creationId xmlns:a16="http://schemas.microsoft.com/office/drawing/2014/main" id="{0B3CD4C0-3620-468A-B5A2-CD19616578A1}"/>
              </a:ext>
            </a:extLst>
          </p:cNvPr>
          <p:cNvSpPr>
            <a:spLocks noGrp="1" noChangeArrowheads="1"/>
          </p:cNvSpPr>
          <p:nvPr>
            <p:ph type="title"/>
          </p:nvPr>
        </p:nvSpPr>
        <p:spPr>
          <a:xfrm>
            <a:off x="1620838" y="1787525"/>
            <a:ext cx="6335712" cy="561975"/>
          </a:xfrm>
          <a:noFill/>
        </p:spPr>
        <p:txBody>
          <a:bodyPr/>
          <a:lstStyle/>
          <a:p>
            <a:pPr algn="l" eaLnBrk="1" hangingPunct="1"/>
            <a:r>
              <a:rPr lang="es-ES" altLang="es-ES" sz="3200"/>
              <a:t>P1: Especificación del Modelo:</a:t>
            </a:r>
          </a:p>
        </p:txBody>
      </p:sp>
      <p:sp>
        <p:nvSpPr>
          <p:cNvPr id="15365" name="Rectangle 6">
            <a:extLst>
              <a:ext uri="{FF2B5EF4-FFF2-40B4-BE49-F238E27FC236}">
                <a16:creationId xmlns:a16="http://schemas.microsoft.com/office/drawing/2014/main" id="{0CC90AF0-EB2C-45F8-B82B-1CF6AD942DBF}"/>
              </a:ext>
            </a:extLst>
          </p:cNvPr>
          <p:cNvSpPr>
            <a:spLocks noChangeArrowheads="1"/>
          </p:cNvSpPr>
          <p:nvPr/>
        </p:nvSpPr>
        <p:spPr bwMode="auto">
          <a:xfrm>
            <a:off x="687388" y="404813"/>
            <a:ext cx="7772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2400" b="1">
                <a:solidFill>
                  <a:schemeClr val="tx2"/>
                </a:solidFill>
              </a:rPr>
              <a:t>	</a:t>
            </a:r>
            <a:r>
              <a:rPr lang="es-ES" altLang="es-ES" b="1">
                <a:solidFill>
                  <a:schemeClr val="tx2"/>
                </a:solidFill>
              </a:rPr>
              <a:t>SOLUCIÓN MÉTODO SIMPLEX</a:t>
            </a:r>
          </a:p>
        </p:txBody>
      </p:sp>
      <p:pic>
        <p:nvPicPr>
          <p:cNvPr id="15366" name="Picture 7" descr="connected_networks">
            <a:extLst>
              <a:ext uri="{FF2B5EF4-FFF2-40B4-BE49-F238E27FC236}">
                <a16:creationId xmlns:a16="http://schemas.microsoft.com/office/drawing/2014/main" id="{B002C798-BA85-4FA5-A707-59940D4C1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450"/>
            <a:ext cx="2016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WordArt 8" descr="Bolsa de papel">
            <a:extLst>
              <a:ext uri="{FF2B5EF4-FFF2-40B4-BE49-F238E27FC236}">
                <a16:creationId xmlns:a16="http://schemas.microsoft.com/office/drawing/2014/main" id="{0335028C-0B64-4B50-BB9F-6DE230C0E1CE}"/>
              </a:ext>
            </a:extLst>
          </p:cNvPr>
          <p:cNvSpPr>
            <a:spLocks noChangeArrowheads="1" noChangeShapeType="1" noTextEdit="1"/>
          </p:cNvSpPr>
          <p:nvPr/>
        </p:nvSpPr>
        <p:spPr bwMode="auto">
          <a:xfrm rot="-149373">
            <a:off x="827088" y="981075"/>
            <a:ext cx="863600" cy="144463"/>
          </a:xfrm>
          <a:prstGeom prst="rect">
            <a:avLst/>
          </a:prstGeom>
        </p:spPr>
        <p:txBody>
          <a:bodyPr wrap="none" fromWordArt="1">
            <a:prstTxWarp prst="textPlain">
              <a:avLst>
                <a:gd name="adj" fmla="val 50139"/>
              </a:avLst>
            </a:prstTxWarp>
          </a:bodyPr>
          <a:lstStyle/>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CONSULTORES ASOCIADOS</a:t>
            </a:r>
          </a:p>
          <a:p>
            <a:pPr algn="ctr"/>
            <a:r>
              <a:rPr lang="es-PE" sz="800" kern="10" normalizeH="1">
                <a:ln w="9525">
                  <a:solidFill>
                    <a:srgbClr val="008000"/>
                  </a:solidFill>
                  <a:round/>
                  <a:headEnd/>
                  <a:tailEnd/>
                </a:ln>
                <a:blipFill dpi="0" rotWithShape="0">
                  <a:blip r:embed="rId4"/>
                  <a:srcRect/>
                  <a:tile tx="0" ty="0" sx="100000" sy="100000" flip="none" algn="tl"/>
                </a:blipFill>
                <a:effectLst>
                  <a:outerShdw dist="563972" dir="14049741" sx="125000" sy="125000" algn="tl" rotWithShape="0">
                    <a:srgbClr val="C7DFD3">
                      <a:alpha val="79999"/>
                    </a:srgbClr>
                  </a:outerShdw>
                </a:effectLst>
                <a:latin typeface="Agency FB" panose="020B0503020202020204" pitchFamily="34" charset="0"/>
              </a:rPr>
              <a:t>EIDA PERÚ</a:t>
            </a:r>
          </a:p>
        </p:txBody>
      </p:sp>
      <p:sp>
        <p:nvSpPr>
          <p:cNvPr id="15368" name="Rectangle 10">
            <a:extLst>
              <a:ext uri="{FF2B5EF4-FFF2-40B4-BE49-F238E27FC236}">
                <a16:creationId xmlns:a16="http://schemas.microsoft.com/office/drawing/2014/main" id="{D6C36F1E-DA9F-485B-8154-30AC6B33C233}"/>
              </a:ext>
            </a:extLst>
          </p:cNvPr>
          <p:cNvSpPr>
            <a:spLocks noChangeArrowheads="1"/>
          </p:cNvSpPr>
          <p:nvPr/>
        </p:nvSpPr>
        <p:spPr bwMode="auto">
          <a:xfrm>
            <a:off x="5292725" y="6165850"/>
            <a:ext cx="3455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ES" sz="4400">
                <a:solidFill>
                  <a:schemeClr val="tx2"/>
                </a:solidFill>
              </a:rPr>
              <a:t>	</a:t>
            </a:r>
            <a:r>
              <a:rPr lang="es-ES" altLang="es-ES" sz="1200">
                <a:solidFill>
                  <a:srgbClr val="009900"/>
                </a:solidFill>
              </a:rPr>
              <a:t>Por: William Yupanqui Pillihuamán</a:t>
            </a:r>
            <a:endParaRPr lang="es-ES" altLang="es-ES" sz="1200" b="1">
              <a:solidFill>
                <a:srgbClr val="009900"/>
              </a:solidFill>
            </a:endParaRP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1838</TotalTime>
  <Words>1238</Words>
  <Application>Microsoft Office PowerPoint</Application>
  <PresentationFormat>Presentación en pantalla (4:3)</PresentationFormat>
  <Paragraphs>457</Paragraphs>
  <Slides>28</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Agency FB</vt:lpstr>
      <vt:lpstr>Arial</vt:lpstr>
      <vt:lpstr>Times New Roman</vt:lpstr>
      <vt:lpstr>Diseño predeterminado</vt:lpstr>
      <vt:lpstr> CASO Nº 02</vt:lpstr>
      <vt:lpstr> i) Variables de decisión: x1: horas del tiempo de la máquina 1 x2: horas del tiempo de la máquina 2  ii) Restricciones:  20x1+15x2&gt;=100 kilos  de producto producido por las máquinas. 2x1+3x2&gt;=15 horas de mano de obra de tiempo normal disponibles.   iii) Función objetiva minimizar Z=25x1+30x2  iv) Condición de no negatividad  x1,x2 &gt;=0 </vt:lpstr>
      <vt:lpstr>Presentación de PowerPoint</vt:lpstr>
      <vt:lpstr>Presentación de PowerPoint</vt:lpstr>
      <vt:lpstr>Presentación de PowerPoint</vt:lpstr>
      <vt:lpstr>Especificación del Modelo:</vt:lpstr>
      <vt:lpstr>Presentación de PowerPoint</vt:lpstr>
      <vt:lpstr>Presentación de PowerPoint</vt:lpstr>
      <vt:lpstr>P1: Especificación del Modelo: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Economista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LINEAL</dc:title>
  <dc:creator>William</dc:creator>
  <cp:lastModifiedBy>EDISON ACHALMA</cp:lastModifiedBy>
  <cp:revision>147</cp:revision>
  <dcterms:created xsi:type="dcterms:W3CDTF">2007-01-15T15:17:41Z</dcterms:created>
  <dcterms:modified xsi:type="dcterms:W3CDTF">2019-07-23T23:50:03Z</dcterms:modified>
</cp:coreProperties>
</file>