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7" r:id="rId2"/>
    <p:sldId id="261" r:id="rId3"/>
    <p:sldId id="262" r:id="rId4"/>
    <p:sldId id="263" r:id="rId5"/>
    <p:sldId id="264" r:id="rId6"/>
    <p:sldId id="291" r:id="rId7"/>
    <p:sldId id="292" r:id="rId8"/>
    <p:sldId id="293" r:id="rId9"/>
    <p:sldId id="281" r:id="rId10"/>
    <p:sldId id="280" r:id="rId11"/>
    <p:sldId id="294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66" r:id="rId20"/>
    <p:sldId id="290" r:id="rId21"/>
    <p:sldId id="270" r:id="rId22"/>
    <p:sldId id="272" r:id="rId23"/>
    <p:sldId id="273" r:id="rId24"/>
    <p:sldId id="267" r:id="rId25"/>
    <p:sldId id="274" r:id="rId26"/>
    <p:sldId id="275" r:id="rId27"/>
    <p:sldId id="276" r:id="rId28"/>
    <p:sldId id="277" r:id="rId29"/>
    <p:sldId id="278" r:id="rId30"/>
    <p:sldId id="289" r:id="rId3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8" autoAdjust="0"/>
    <p:restoredTop sz="94660"/>
  </p:normalViewPr>
  <p:slideViewPr>
    <p:cSldViewPr>
      <p:cViewPr varScale="1">
        <p:scale>
          <a:sx n="78" d="100"/>
          <a:sy n="78" d="100"/>
        </p:scale>
        <p:origin x="10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DDC24-DE44-4B09-B39B-23785A78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3761E-FDEB-44E4-9512-74A62727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99319-8D51-4CB2-B791-11843FF1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216067-E0BE-441C-9A16-7A3C3282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E4CCB-27F5-4E17-933E-01960E98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E9F-1032-460D-90AA-BC9E01E46FE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80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B63D4-F81B-4B4D-8177-F870891C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0F12A1-015D-4502-8560-8E123338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5845A-4DD1-433C-ACBB-8FC5B95E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387D7-A8BB-427D-8BB2-2ABEAF76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3950A-6A7A-4920-9535-354D1840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AB60D-2E3C-4CEA-BE5A-88E1561E3D0E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905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FD976D-B890-4E6F-9B1C-46959CE22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41B74-06C5-47EF-A33F-678988087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37262-16A2-416A-8FD2-A7018857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16686-042D-461E-A00F-3A85AF58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93114-E3FC-429A-A257-7588B7B2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211C3-9976-4731-ABF2-124F8B0B5B1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0676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37246-F714-4434-B003-0B422EB3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7884C-4B31-4DD3-B74E-0982344F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A935D-45DC-490C-8AB8-E5D7E5F8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CF2F1-3167-4201-8416-C9E3EA36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4B3C7-F28C-4A8A-BBE8-FCFEA3E0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05E44-FA7E-42B3-B325-78A81FBC128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834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BE844-7BC1-474A-8FE0-4D571F45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122C3-4B0D-4681-8019-F68341D3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E07A6-DBBB-463B-B2AD-6C93DC01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75759-1608-4CBD-909F-25A77D56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D9A9A-574A-49A4-91AB-3E797D7A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FA956-6EF5-44BE-80A2-DE058BEA89D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459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4AA05-D107-4053-9F7E-9583A96C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50258-A7F6-42C3-A14A-2C053887C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BE461D-34F0-4C0E-8114-745714EA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008D46-1972-400E-A86E-25C5B9F2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0A956F-7A25-4074-9FA2-D5BA3AA3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7B8124-924E-461C-B714-BB77D674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65D36-53DE-4F62-9735-E334CC759BB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4954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B5EFF-2A33-44AA-9D20-EE2DA2DC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5AD817-7C2B-4E3E-9BC4-1D70D8B80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A62C86-A330-450E-B19E-79738291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78D07B-1EC2-41E5-B4AB-7AF2B8A35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C4D295-0CC2-44E4-A139-39414F4BC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3D1A8-4BC2-41C4-975C-0CB462E3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0699AC-5957-4BDF-8C9F-069A8CB3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4E236B-3CA7-499C-83D0-9757F386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62E6D-7903-47BA-93E3-7D9A0F1D6F7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674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FC53-4BAE-40B8-97FE-2037E9DC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7D10A9-5C3E-42CB-8108-BE4A2AFE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F35FF-AC62-49F6-9BC2-E62E9859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EA8836-E09D-49B0-9DC5-AFA024AE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984F6-8AE0-43CE-9BE4-A11981407E0E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740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E589B7-E025-4A00-A8EB-C7BC509B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646F68-C27D-4AE9-9DFB-2737B18D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018AB8-3294-4FB8-B6AB-4EE0224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21397-AEEC-42BC-B45E-7663D05B1AF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972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E0E3E-BDD0-4F7E-A0E7-E37D64C2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AF72A-279D-490F-A063-D0705368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7CC04E-62D1-4077-90BE-F9EE4F50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343D8A-2E8A-449C-9ED2-C868893D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03E4D-D8F2-4889-999F-2B8B29E8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E5189-F071-4111-9518-DA2F1B23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92240-CF35-4562-A403-572322F7306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557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75AE3-8CDF-4F81-8F59-18381F6D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53531D-C220-497E-B341-FAEAC8BAD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E567CF-410D-4553-ACD6-D46F945C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2B7E06-8ACF-4B5D-8B90-EEB87293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89ABE-B344-48A7-B10D-7B65C792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E5C61A-79AA-4C6A-9DA7-47946C58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32BC8-092B-4A0C-B89E-4518C79B952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658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830EDBB-2795-4350-9664-1909A2A45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712D391-5775-46A1-A4CC-406AF43AD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B0513CE4-AEE1-407D-861E-BF2F86A3C6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PE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9FA02BB-E6F6-4F0B-9E9F-86F97E62F0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PE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529109C3-14DC-4D53-AADC-F0D3A7CA69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7C8EDB-9288-440B-9599-07E75FAAD5C7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>
            <a:extLst>
              <a:ext uri="{FF2B5EF4-FFF2-40B4-BE49-F238E27FC236}">
                <a16:creationId xmlns:a16="http://schemas.microsoft.com/office/drawing/2014/main" id="{087455E9-A529-4DED-A43A-8E68F0B0A9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836613"/>
            <a:ext cx="7772400" cy="1600200"/>
          </a:xfrm>
        </p:spPr>
        <p:txBody>
          <a:bodyPr anchor="ctr"/>
          <a:lstStyle/>
          <a:p>
            <a:r>
              <a:rPr lang="es-ES" altLang="es-PE" sz="4400"/>
              <a:t>PROGRAMACION LINEAL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BD0A4D9-DE91-405A-9044-2ABCD489CA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9250" y="2852738"/>
            <a:ext cx="6400800" cy="28082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</a:pPr>
            <a:r>
              <a:rPr lang="en-US" altLang="es-PE" b="1" i="1"/>
              <a:t>Ejemplo 1</a:t>
            </a:r>
          </a:p>
          <a:p>
            <a:pPr marL="609600" indent="-609600">
              <a:lnSpc>
                <a:spcPct val="90000"/>
              </a:lnSpc>
            </a:pPr>
            <a:r>
              <a:rPr lang="es-PE" altLang="es-PE"/>
              <a:t>Max Z = 3X1 + 2X2 + 5X3 </a:t>
            </a:r>
          </a:p>
          <a:p>
            <a:pPr marL="609600" indent="-609600">
              <a:lnSpc>
                <a:spcPct val="90000"/>
              </a:lnSpc>
            </a:pPr>
            <a:r>
              <a:rPr lang="es-PE" altLang="es-PE"/>
              <a:t>	Sujeto a:</a:t>
            </a:r>
          </a:p>
          <a:p>
            <a:pPr marL="609600" indent="-609600">
              <a:lnSpc>
                <a:spcPct val="90000"/>
              </a:lnSpc>
            </a:pPr>
            <a:r>
              <a:rPr lang="es-PE" altLang="es-PE"/>
              <a:t> X1  + 2X2 +  X3   &lt;= 500</a:t>
            </a:r>
          </a:p>
          <a:p>
            <a:pPr marL="609600" indent="-609600">
              <a:lnSpc>
                <a:spcPct val="90000"/>
              </a:lnSpc>
            </a:pPr>
            <a:r>
              <a:rPr lang="es-PE" altLang="es-PE"/>
              <a:t>3X1 + 0X2 + 2X3  &lt;= 460</a:t>
            </a:r>
          </a:p>
          <a:p>
            <a:pPr marL="609600" indent="-609600">
              <a:lnSpc>
                <a:spcPct val="90000"/>
              </a:lnSpc>
            </a:pPr>
            <a:r>
              <a:rPr lang="es-PE" altLang="es-PE"/>
              <a:t>  X1 + 4X2 + 0X3  &lt;= 420</a:t>
            </a:r>
          </a:p>
          <a:p>
            <a:pPr marL="609600" indent="-609600">
              <a:lnSpc>
                <a:spcPct val="90000"/>
              </a:lnSpc>
            </a:pPr>
            <a:r>
              <a:rPr lang="es-PE" altLang="es-PE"/>
              <a:t>  X1, X2, X3  &gt;= 0</a:t>
            </a:r>
            <a:endParaRPr lang="es-ES" altLang="es-PE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4F694B22-2F23-465A-AB01-E03205F4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3" name="Picture 11">
            <a:extLst>
              <a:ext uri="{FF2B5EF4-FFF2-40B4-BE49-F238E27FC236}">
                <a16:creationId xmlns:a16="http://schemas.microsoft.com/office/drawing/2014/main" id="{ECE100DE-4DC2-4E3A-BC72-894F54A3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8" name="Picture 16">
            <a:extLst>
              <a:ext uri="{FF2B5EF4-FFF2-40B4-BE49-F238E27FC236}">
                <a16:creationId xmlns:a16="http://schemas.microsoft.com/office/drawing/2014/main" id="{E3BBB8DF-81AB-4291-B78A-39587011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496300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7" name="Rectangle 5">
            <a:extLst>
              <a:ext uri="{FF2B5EF4-FFF2-40B4-BE49-F238E27FC236}">
                <a16:creationId xmlns:a16="http://schemas.microsoft.com/office/drawing/2014/main" id="{E9EB5EB8-FC20-4FFE-872D-4F242D627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3246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PE" altLang="es-PE"/>
          </a:p>
        </p:txBody>
      </p:sp>
      <p:sp>
        <p:nvSpPr>
          <p:cNvPr id="38925" name="AutoShape 13">
            <a:extLst>
              <a:ext uri="{FF2B5EF4-FFF2-40B4-BE49-F238E27FC236}">
                <a16:creationId xmlns:a16="http://schemas.microsoft.com/office/drawing/2014/main" id="{7F168EE6-D99E-4CAF-971A-9EAB27D3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44675"/>
            <a:ext cx="4103688" cy="1035050"/>
          </a:xfrm>
          <a:prstGeom prst="wedgeEllipseCallout">
            <a:avLst>
              <a:gd name="adj1" fmla="val -91704"/>
              <a:gd name="adj2" fmla="val 11150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2º</a:t>
            </a:r>
          </a:p>
          <a:p>
            <a:pPr algn="ctr"/>
            <a:r>
              <a:rPr lang="es-ES" altLang="es-PE"/>
              <a:t>Seleccionar celdas celeste de C6 hasta E6</a:t>
            </a:r>
          </a:p>
        </p:txBody>
      </p:sp>
      <p:pic>
        <p:nvPicPr>
          <p:cNvPr id="38929" name="Picture 17">
            <a:extLst>
              <a:ext uri="{FF2B5EF4-FFF2-40B4-BE49-F238E27FC236}">
                <a16:creationId xmlns:a16="http://schemas.microsoft.com/office/drawing/2014/main" id="{DCEBA216-833B-4600-92BC-DE59009A8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860800"/>
            <a:ext cx="43338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30" name="AutoShape 18">
            <a:extLst>
              <a:ext uri="{FF2B5EF4-FFF2-40B4-BE49-F238E27FC236}">
                <a16:creationId xmlns:a16="http://schemas.microsoft.com/office/drawing/2014/main" id="{AB8D8A94-A9D7-4BFD-BB69-D21935ACF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0"/>
            <a:ext cx="4105275" cy="1268413"/>
          </a:xfrm>
          <a:prstGeom prst="wedgeEllipseCallout">
            <a:avLst>
              <a:gd name="adj1" fmla="val 37"/>
              <a:gd name="adj2" fmla="val 34812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1º</a:t>
            </a:r>
          </a:p>
          <a:p>
            <a:pPr algn="ctr"/>
            <a:r>
              <a:rPr lang="es-ES" altLang="es-PE"/>
              <a:t> Ventana de selección celda objetivo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5">
            <a:extLst>
              <a:ext uri="{FF2B5EF4-FFF2-40B4-BE49-F238E27FC236}">
                <a16:creationId xmlns:a16="http://schemas.microsoft.com/office/drawing/2014/main" id="{76EE31ED-6EFF-43D8-96A1-93700A09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496300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8" name="Picture 6">
            <a:extLst>
              <a:ext uri="{FF2B5EF4-FFF2-40B4-BE49-F238E27FC236}">
                <a16:creationId xmlns:a16="http://schemas.microsoft.com/office/drawing/2014/main" id="{BC4B36E4-B0FC-4AC9-8DC0-A192E25A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9" name="Picture 7">
            <a:extLst>
              <a:ext uri="{FF2B5EF4-FFF2-40B4-BE49-F238E27FC236}">
                <a16:creationId xmlns:a16="http://schemas.microsoft.com/office/drawing/2014/main" id="{219DDF4B-CF58-4C04-8D90-C7BB4DBDE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500438"/>
            <a:ext cx="43338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0" name="AutoShape 8">
            <a:extLst>
              <a:ext uri="{FF2B5EF4-FFF2-40B4-BE49-F238E27FC236}">
                <a16:creationId xmlns:a16="http://schemas.microsoft.com/office/drawing/2014/main" id="{90D41EAF-2394-4C05-B035-78822B79E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60350"/>
            <a:ext cx="4105275" cy="1008063"/>
          </a:xfrm>
          <a:prstGeom prst="wedgeEllipseCallout">
            <a:avLst>
              <a:gd name="adj1" fmla="val 11718"/>
              <a:gd name="adj2" fmla="val 4466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Hacer click en</a:t>
            </a:r>
          </a:p>
          <a:p>
            <a:pPr algn="ctr"/>
            <a:r>
              <a:rPr lang="es-ES" altLang="es-PE"/>
              <a:t>Agregar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>
            <a:extLst>
              <a:ext uri="{FF2B5EF4-FFF2-40B4-BE49-F238E27FC236}">
                <a16:creationId xmlns:a16="http://schemas.microsoft.com/office/drawing/2014/main" id="{21BAC315-AC86-431E-ADA3-053F869BE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25538"/>
            <a:ext cx="87122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4" name="Picture 6">
            <a:extLst>
              <a:ext uri="{FF2B5EF4-FFF2-40B4-BE49-F238E27FC236}">
                <a16:creationId xmlns:a16="http://schemas.microsoft.com/office/drawing/2014/main" id="{9ADC1297-11FC-4EE9-84BC-98EC78205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>
            <a:extLst>
              <a:ext uri="{FF2B5EF4-FFF2-40B4-BE49-F238E27FC236}">
                <a16:creationId xmlns:a16="http://schemas.microsoft.com/office/drawing/2014/main" id="{892E4A7E-272A-48A5-A3E2-7F637D54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8135938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CE2233D8-FCB9-4082-8041-B7A75935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>
            <a:extLst>
              <a:ext uri="{FF2B5EF4-FFF2-40B4-BE49-F238E27FC236}">
                <a16:creationId xmlns:a16="http://schemas.microsoft.com/office/drawing/2014/main" id="{D96B0A8A-AC38-4B96-8360-1E8E8A40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640762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6">
            <a:extLst>
              <a:ext uri="{FF2B5EF4-FFF2-40B4-BE49-F238E27FC236}">
                <a16:creationId xmlns:a16="http://schemas.microsoft.com/office/drawing/2014/main" id="{F23878E6-2EA8-41A6-B873-E7D0FA51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>
            <a:extLst>
              <a:ext uri="{FF2B5EF4-FFF2-40B4-BE49-F238E27FC236}">
                <a16:creationId xmlns:a16="http://schemas.microsoft.com/office/drawing/2014/main" id="{5340A314-F204-4FBB-BAB8-FD828921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03375"/>
            <a:ext cx="82804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37B73AC8-2CC5-4F3C-A371-B41B948F5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>
            <a:extLst>
              <a:ext uri="{FF2B5EF4-FFF2-40B4-BE49-F238E27FC236}">
                <a16:creationId xmlns:a16="http://schemas.microsoft.com/office/drawing/2014/main" id="{7A799C7C-D888-4526-9B4E-52830D02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4994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>
            <a:extLst>
              <a:ext uri="{FF2B5EF4-FFF2-40B4-BE49-F238E27FC236}">
                <a16:creationId xmlns:a16="http://schemas.microsoft.com/office/drawing/2014/main" id="{61C5DB08-9B99-46B9-8E1C-8E493FC6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>
            <a:extLst>
              <a:ext uri="{FF2B5EF4-FFF2-40B4-BE49-F238E27FC236}">
                <a16:creationId xmlns:a16="http://schemas.microsoft.com/office/drawing/2014/main" id="{F69FD875-AA8C-4FE8-B078-62043427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82804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4" name="Picture 6">
            <a:extLst>
              <a:ext uri="{FF2B5EF4-FFF2-40B4-BE49-F238E27FC236}">
                <a16:creationId xmlns:a16="http://schemas.microsoft.com/office/drawing/2014/main" id="{31455FF4-94B8-4438-B46D-58B20D7E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>
            <a:extLst>
              <a:ext uri="{FF2B5EF4-FFF2-40B4-BE49-F238E27FC236}">
                <a16:creationId xmlns:a16="http://schemas.microsoft.com/office/drawing/2014/main" id="{17ED6567-3C6E-4C2E-839B-12A1C8051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5750"/>
            <a:ext cx="8424862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8" name="Picture 6">
            <a:extLst>
              <a:ext uri="{FF2B5EF4-FFF2-40B4-BE49-F238E27FC236}">
                <a16:creationId xmlns:a16="http://schemas.microsoft.com/office/drawing/2014/main" id="{72472AD8-BB87-45AA-809A-C6720478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>
            <a:extLst>
              <a:ext uri="{FF2B5EF4-FFF2-40B4-BE49-F238E27FC236}">
                <a16:creationId xmlns:a16="http://schemas.microsoft.com/office/drawing/2014/main" id="{459DC6C5-83FB-4261-BC74-18659CCB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42486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A0F653D6-7A72-49A9-84F7-19DFF8AA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8" name="Picture 14">
            <a:extLst>
              <a:ext uri="{FF2B5EF4-FFF2-40B4-BE49-F238E27FC236}">
                <a16:creationId xmlns:a16="http://schemas.microsoft.com/office/drawing/2014/main" id="{AD506C44-4D49-450F-84FB-5E468BFE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05" name="Picture 21">
            <a:extLst>
              <a:ext uri="{FF2B5EF4-FFF2-40B4-BE49-F238E27FC236}">
                <a16:creationId xmlns:a16="http://schemas.microsoft.com/office/drawing/2014/main" id="{10DF195B-4E37-4A2D-AF62-7ACD02C53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569325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1" name="Text Box 7">
            <a:extLst>
              <a:ext uri="{FF2B5EF4-FFF2-40B4-BE49-F238E27FC236}">
                <a16:creationId xmlns:a16="http://schemas.microsoft.com/office/drawing/2014/main" id="{5F7D0E8D-A042-471C-8664-94A571F4C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549275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 altLang="es-PE"/>
          </a:p>
        </p:txBody>
      </p:sp>
      <p:sp>
        <p:nvSpPr>
          <p:cNvPr id="16400" name="AutoShape 16">
            <a:extLst>
              <a:ext uri="{FF2B5EF4-FFF2-40B4-BE49-F238E27FC236}">
                <a16:creationId xmlns:a16="http://schemas.microsoft.com/office/drawing/2014/main" id="{EE67D8C6-E399-40A6-BB4B-F47174B5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0"/>
            <a:ext cx="1512887" cy="1223963"/>
          </a:xfrm>
          <a:prstGeom prst="wedgeEllipseCallout">
            <a:avLst>
              <a:gd name="adj1" fmla="val -89245"/>
              <a:gd name="adj2" fmla="val 19863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Detalles</a:t>
            </a:r>
          </a:p>
          <a:p>
            <a:pPr algn="ctr"/>
            <a:r>
              <a:rPr lang="es-ES" altLang="es-PE"/>
              <a:t>Color azúl</a:t>
            </a:r>
          </a:p>
        </p:txBody>
      </p:sp>
      <p:sp>
        <p:nvSpPr>
          <p:cNvPr id="16402" name="AutoShape 18">
            <a:extLst>
              <a:ext uri="{FF2B5EF4-FFF2-40B4-BE49-F238E27FC236}">
                <a16:creationId xmlns:a16="http://schemas.microsoft.com/office/drawing/2014/main" id="{A5D96A93-D310-4C3D-85C0-A7B01414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0"/>
            <a:ext cx="1512887" cy="1223963"/>
          </a:xfrm>
          <a:prstGeom prst="wedgeEllipseCallout">
            <a:avLst>
              <a:gd name="adj1" fmla="val -9181"/>
              <a:gd name="adj2" fmla="val 230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Detalles</a:t>
            </a:r>
          </a:p>
          <a:p>
            <a:pPr algn="ctr"/>
            <a:r>
              <a:rPr lang="es-ES" altLang="es-PE"/>
              <a:t>Color azúl</a:t>
            </a:r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9B1AF56C-1DC2-4548-A27E-43C6F924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0"/>
            <a:ext cx="1512887" cy="1223963"/>
          </a:xfrm>
          <a:prstGeom prst="wedgeEllipseCallout">
            <a:avLst>
              <a:gd name="adj1" fmla="val 154199"/>
              <a:gd name="adj2" fmla="val 24325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Detalles</a:t>
            </a:r>
          </a:p>
          <a:p>
            <a:pPr algn="ctr"/>
            <a:r>
              <a:rPr lang="es-ES" altLang="es-PE"/>
              <a:t>Color azúl</a:t>
            </a:r>
          </a:p>
        </p:txBody>
      </p:sp>
      <p:sp>
        <p:nvSpPr>
          <p:cNvPr id="16404" name="AutoShape 20">
            <a:extLst>
              <a:ext uri="{FF2B5EF4-FFF2-40B4-BE49-F238E27FC236}">
                <a16:creationId xmlns:a16="http://schemas.microsoft.com/office/drawing/2014/main" id="{6FC57766-8D6F-4F0E-8E47-0BEAE9CF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0"/>
            <a:ext cx="1512887" cy="1223963"/>
          </a:xfrm>
          <a:prstGeom prst="wedgeEllipseCallout">
            <a:avLst>
              <a:gd name="adj1" fmla="val -91134"/>
              <a:gd name="adj2" fmla="val 2650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Detalle</a:t>
            </a:r>
          </a:p>
          <a:p>
            <a:pPr algn="ctr"/>
            <a:r>
              <a:rPr lang="es-ES" altLang="es-PE"/>
              <a:t>Modelo azúl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9" name="Picture 5">
            <a:extLst>
              <a:ext uri="{FF2B5EF4-FFF2-40B4-BE49-F238E27FC236}">
                <a16:creationId xmlns:a16="http://schemas.microsoft.com/office/drawing/2014/main" id="{DF087EED-AFF1-4EDF-A95C-C4E392E8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3FB3178F-4D6C-448A-8A31-85BDEDED9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b="1">
                <a:solidFill>
                  <a:schemeClr val="tx1"/>
                </a:solidFill>
              </a:rPr>
              <a:t>Interpretación: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F4FE9E8-F593-4E43-8A10-CEA746E83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1125538"/>
            <a:ext cx="8540750" cy="532765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Char char="-"/>
            </a:pPr>
            <a:r>
              <a:rPr lang="es-ES" altLang="es-PE"/>
              <a:t>x1=0; x2=105; y x3=230 representan las cantidades optimas de producción  en TM. con el que la empresa maximiza sus beneficios.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s-ES" altLang="es-PE"/>
              <a:t>La empresa obtiene un beneficio máximo de Z =S/.  1360 mil nuevos soles.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s-ES" altLang="es-PE"/>
              <a:t>S1=60 significa que la empresa no utiliza  60 Hrs. de la maquina  1 que se dispone.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s-ES" altLang="es-PE"/>
              <a:t>S2=0  y S3=0  significa que la empresa utiliza el 100% de las Hrs. disponibles de la maquina 2 y 3.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" altLang="es-P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>
            <a:extLst>
              <a:ext uri="{FF2B5EF4-FFF2-40B4-BE49-F238E27FC236}">
                <a16:creationId xmlns:a16="http://schemas.microsoft.com/office/drawing/2014/main" id="{65F7C5A0-729B-4924-B650-481602EFD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22525"/>
            <a:ext cx="4572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s-PE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Ejemplo  3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Min Z = 3X1 + 2.5X2 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	Sujeto a: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2X1  + 4X2   &gt;= 40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3X1 +  2X2 &gt;= 50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X1, X2 &gt;= 0</a:t>
            </a:r>
            <a:endParaRPr lang="es-ES" altLang="es-PE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7" name="Picture 7">
            <a:extLst>
              <a:ext uri="{FF2B5EF4-FFF2-40B4-BE49-F238E27FC236}">
                <a16:creationId xmlns:a16="http://schemas.microsoft.com/office/drawing/2014/main" id="{45464245-A437-4597-8067-3C3F10C5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>
            <a:extLst>
              <a:ext uri="{FF2B5EF4-FFF2-40B4-BE49-F238E27FC236}">
                <a16:creationId xmlns:a16="http://schemas.microsoft.com/office/drawing/2014/main" id="{3944B545-F0F3-448B-BAA1-1446DA0C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412875"/>
            <a:ext cx="8567737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6C16BC54-0AB6-4CE9-A2BD-178338EB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>
            <a:extLst>
              <a:ext uri="{FF2B5EF4-FFF2-40B4-BE49-F238E27FC236}">
                <a16:creationId xmlns:a16="http://schemas.microsoft.com/office/drawing/2014/main" id="{285A6BCC-CD9D-4863-BE3F-9219C84E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70000"/>
            <a:ext cx="84963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F3CAD22B-3927-4066-9C1C-DFDA88AF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491B6FFC-C222-49BE-AC22-D7F724D7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276475"/>
            <a:ext cx="58340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s-PE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Ejemplo 2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Min Z = 4X1 + X2 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	Sujeto a: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3X1  + X2   = 3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4X1 +  3X2 &gt;= 6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X1 +   X2 &lt;= 4</a:t>
            </a:r>
          </a:p>
          <a:p>
            <a:r>
              <a:rPr lang="es-PE" altLang="es-PE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X1, X2 &gt;= 0</a:t>
            </a:r>
            <a:endParaRPr lang="es-ES" altLang="es-PE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0C4AA77D-DF57-45F1-8FF6-8A23CB8B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>
            <a:extLst>
              <a:ext uri="{FF2B5EF4-FFF2-40B4-BE49-F238E27FC236}">
                <a16:creationId xmlns:a16="http://schemas.microsoft.com/office/drawing/2014/main" id="{63C4D019-C1D9-4460-AF48-E725E06C4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8137525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D3A93D54-DFB3-45A5-96F0-E1A898DC2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>
            <a:extLst>
              <a:ext uri="{FF2B5EF4-FFF2-40B4-BE49-F238E27FC236}">
                <a16:creationId xmlns:a16="http://schemas.microsoft.com/office/drawing/2014/main" id="{241777D9-2A88-4488-9A1E-D1628713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Rectangle 4">
            <a:extLst>
              <a:ext uri="{FF2B5EF4-FFF2-40B4-BE49-F238E27FC236}">
                <a16:creationId xmlns:a16="http://schemas.microsoft.com/office/drawing/2014/main" id="{BC5522BE-E2A6-43DF-AD74-C8CAAC05C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236663"/>
            <a:ext cx="8128000" cy="5432425"/>
          </a:xfrm>
        </p:spPr>
        <p:txBody>
          <a:bodyPr/>
          <a:lstStyle/>
          <a:p>
            <a:pPr algn="just"/>
            <a:r>
              <a:rPr lang="es-ES" altLang="es-PE" sz="2400" b="1"/>
              <a:t>Ejemplo 4</a:t>
            </a:r>
            <a:br>
              <a:rPr lang="es-ES" altLang="es-PE" sz="2400" b="1"/>
            </a:br>
            <a:r>
              <a:rPr lang="es-ES" altLang="es-PE" sz="2400" b="1"/>
              <a:t>Dos fabricas de papel producen 3 tipos diferentes de papel de bajo grado, medio grado y alto grado. Se tiene contrato de venta para proveer :16 toneladas de bajo grado, 5 toneladas de medio grado y 20 toneladas de alto grado.Los costos de operación son: S/. 1000/dia para la primera fabrica y S/. 2000/dia para la segunda.</a:t>
            </a:r>
            <a:br>
              <a:rPr lang="es-ES" altLang="es-PE" sz="2400" b="1"/>
            </a:br>
            <a:r>
              <a:rPr lang="es-ES" altLang="es-PE" sz="2400" b="1"/>
              <a:t>La fabrica Nº 1, produce 8 tn de bajo grado y 1 tn de medio grado y 2 tn de alto grado en un dia de operación.La fabrica Nº 2 produce  2 tn de bajo grado, 1 tn de grado medio y 7 tn de alto grado por dia.</a:t>
            </a:r>
            <a:br>
              <a:rPr lang="es-ES" altLang="es-PE" sz="2400" b="1"/>
            </a:br>
            <a:r>
              <a:rPr lang="es-ES" altLang="es-PE" sz="2400" b="1"/>
              <a:t>¿Cuántos dias debe trabajar cada fabrica a fin de cumplir con el mencionado contrato de venta en la forma más economico?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>
            <a:extLst>
              <a:ext uri="{FF2B5EF4-FFF2-40B4-BE49-F238E27FC236}">
                <a16:creationId xmlns:a16="http://schemas.microsoft.com/office/drawing/2014/main" id="{D454302E-CBE1-4965-B71B-643CCB90D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10588" cy="6224588"/>
          </a:xfrm>
        </p:spPr>
        <p:txBody>
          <a:bodyPr/>
          <a:lstStyle/>
          <a:p>
            <a:r>
              <a:rPr lang="es-ES" altLang="es-PE" sz="2000"/>
              <a:t>Solucion:</a:t>
            </a:r>
            <a:br>
              <a:rPr lang="es-ES" altLang="es-PE" sz="2000"/>
            </a:br>
            <a:r>
              <a:rPr lang="es-ES" altLang="es-PE" sz="2000"/>
              <a:t>x1=Nº de dias de trabajo de la fabrica 1/sem.</a:t>
            </a:r>
            <a:br>
              <a:rPr lang="es-ES" altLang="es-PE" sz="2000"/>
            </a:br>
            <a:r>
              <a:rPr lang="es-ES" altLang="es-PE" sz="2000"/>
              <a:t>X2=Nº de dias de trabajo de la fabrica 2/semana</a:t>
            </a:r>
            <a:br>
              <a:rPr lang="es-ES" altLang="es-PE" sz="2000"/>
            </a:br>
            <a:r>
              <a:rPr lang="es-ES" altLang="es-PE" sz="2000"/>
              <a:t>Min Z=1000x1+2000x2</a:t>
            </a:r>
            <a:br>
              <a:rPr lang="es-ES" altLang="es-PE" sz="2000"/>
            </a:br>
            <a:r>
              <a:rPr lang="es-ES" altLang="es-PE" sz="2000"/>
              <a:t>sujeto a</a:t>
            </a:r>
            <a:br>
              <a:rPr lang="es-ES" altLang="es-PE" sz="2000"/>
            </a:br>
            <a:r>
              <a:rPr lang="es-ES" altLang="es-PE" sz="2000"/>
              <a:t>8x1+2x2&gt;=16</a:t>
            </a:r>
            <a:br>
              <a:rPr lang="es-ES" altLang="es-PE" sz="2000"/>
            </a:br>
            <a:r>
              <a:rPr lang="es-ES" altLang="es-PE" sz="2000"/>
              <a:t>x1+x2&gt;=5</a:t>
            </a:r>
            <a:br>
              <a:rPr lang="es-ES" altLang="es-PE" sz="2000"/>
            </a:br>
            <a:r>
              <a:rPr lang="es-ES" altLang="es-PE" sz="2000"/>
              <a:t>2x1+7x2&gt;=20</a:t>
            </a:r>
            <a:br>
              <a:rPr lang="es-ES" altLang="es-PE" sz="2000"/>
            </a:br>
            <a:r>
              <a:rPr lang="es-ES" altLang="es-PE" sz="2000"/>
              <a:t>x1,x2&gt;=0</a:t>
            </a: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76124992-36DC-4CEE-9C4B-56D742313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>
            <a:extLst>
              <a:ext uri="{FF2B5EF4-FFF2-40B4-BE49-F238E27FC236}">
                <a16:creationId xmlns:a16="http://schemas.microsoft.com/office/drawing/2014/main" id="{43762B92-12FC-4A07-8A2B-C782DCC73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341438"/>
            <a:ext cx="8567737" cy="551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ECB92326-6C53-40D3-8167-809E84E4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>
            <a:extLst>
              <a:ext uri="{FF2B5EF4-FFF2-40B4-BE49-F238E27FC236}">
                <a16:creationId xmlns:a16="http://schemas.microsoft.com/office/drawing/2014/main" id="{BB7E34FC-3D13-47BF-963E-6D89133C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92300"/>
            <a:ext cx="878522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>
            <a:extLst>
              <a:ext uri="{FF2B5EF4-FFF2-40B4-BE49-F238E27FC236}">
                <a16:creationId xmlns:a16="http://schemas.microsoft.com/office/drawing/2014/main" id="{CA2B7550-795B-4507-9886-CAC2DF39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9" name="Picture 11">
            <a:extLst>
              <a:ext uri="{FF2B5EF4-FFF2-40B4-BE49-F238E27FC236}">
                <a16:creationId xmlns:a16="http://schemas.microsoft.com/office/drawing/2014/main" id="{16C6BDD9-6A57-43EC-9034-87A01AAF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785225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9">
            <a:extLst>
              <a:ext uri="{FF2B5EF4-FFF2-40B4-BE49-F238E27FC236}">
                <a16:creationId xmlns:a16="http://schemas.microsoft.com/office/drawing/2014/main" id="{56A97442-B947-46E8-A470-7AE91697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8" name="AutoShape 10">
            <a:extLst>
              <a:ext uri="{FF2B5EF4-FFF2-40B4-BE49-F238E27FC236}">
                <a16:creationId xmlns:a16="http://schemas.microsoft.com/office/drawing/2014/main" id="{4B1CFAB9-03D8-4A39-83C5-33DAA9B2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0"/>
            <a:ext cx="5257800" cy="1223963"/>
          </a:xfrm>
          <a:prstGeom prst="wedgeEllipseCallout">
            <a:avLst>
              <a:gd name="adj1" fmla="val -40491"/>
              <a:gd name="adj2" fmla="val 19526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Asignar Fórmulas</a:t>
            </a:r>
          </a:p>
          <a:p>
            <a:pPr algn="ctr"/>
            <a:r>
              <a:rPr lang="es-ES" altLang="es-PE"/>
              <a:t>Suma(coeficiente F.O.*variable)</a:t>
            </a:r>
          </a:p>
          <a:p>
            <a:pPr algn="ctr"/>
            <a:r>
              <a:rPr lang="es-ES" altLang="es-PE"/>
              <a:t> celeste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1D7CEDE3-16D6-4B70-8616-1D9CCE098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213100"/>
            <a:ext cx="8229600" cy="1584325"/>
          </a:xfrm>
        </p:spPr>
        <p:txBody>
          <a:bodyPr/>
          <a:lstStyle/>
          <a:p>
            <a:pPr>
              <a:buFontTx/>
              <a:buNone/>
            </a:pPr>
            <a:r>
              <a:rPr lang="es-ES" altLang="es-PE" sz="8800"/>
              <a:t>GRACIAS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62759547-69E2-457D-83B2-ED36E65D7E65}"/>
              </a:ext>
            </a:extLst>
          </p:cNvPr>
          <p:cNvPicPr>
            <a:picLocks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765175"/>
            <a:ext cx="2951162" cy="2078038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>
            <a:extLst>
              <a:ext uri="{FF2B5EF4-FFF2-40B4-BE49-F238E27FC236}">
                <a16:creationId xmlns:a16="http://schemas.microsoft.com/office/drawing/2014/main" id="{D370E894-99A9-479D-AC00-8819DA49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2" name="Picture 10">
            <a:extLst>
              <a:ext uri="{FF2B5EF4-FFF2-40B4-BE49-F238E27FC236}">
                <a16:creationId xmlns:a16="http://schemas.microsoft.com/office/drawing/2014/main" id="{BAB5CC67-E631-4202-9347-F64639E4B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713787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9" name="AutoShape 7">
            <a:extLst>
              <a:ext uri="{FF2B5EF4-FFF2-40B4-BE49-F238E27FC236}">
                <a16:creationId xmlns:a16="http://schemas.microsoft.com/office/drawing/2014/main" id="{5951766B-5608-4668-B36C-DABCE8FF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8913"/>
            <a:ext cx="4968875" cy="1223962"/>
          </a:xfrm>
          <a:prstGeom prst="wedgeEllipseCallout">
            <a:avLst>
              <a:gd name="adj1" fmla="val 28852"/>
              <a:gd name="adj2" fmla="val 2656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Asignar Fórmulas</a:t>
            </a:r>
          </a:p>
          <a:p>
            <a:pPr algn="ctr"/>
            <a:r>
              <a:rPr lang="es-ES" altLang="es-PE"/>
              <a:t>Suma(coeficiente R.P.*variable)</a:t>
            </a:r>
          </a:p>
          <a:p>
            <a:pPr algn="ctr"/>
            <a:r>
              <a:rPr lang="es-ES" altLang="es-PE"/>
              <a:t> celeste</a:t>
            </a:r>
          </a:p>
        </p:txBody>
      </p:sp>
      <p:sp>
        <p:nvSpPr>
          <p:cNvPr id="18440" name="AutoShape 8">
            <a:extLst>
              <a:ext uri="{FF2B5EF4-FFF2-40B4-BE49-F238E27FC236}">
                <a16:creationId xmlns:a16="http://schemas.microsoft.com/office/drawing/2014/main" id="{9538C071-E7CC-42AD-92BD-93836413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8913"/>
            <a:ext cx="4968875" cy="1223962"/>
          </a:xfrm>
          <a:prstGeom prst="wedgeEllipseCallout">
            <a:avLst>
              <a:gd name="adj1" fmla="val 28593"/>
              <a:gd name="adj2" fmla="val 24740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Asignar Fórmulas</a:t>
            </a:r>
          </a:p>
          <a:p>
            <a:pPr algn="ctr"/>
            <a:r>
              <a:rPr lang="es-ES" altLang="es-PE"/>
              <a:t>Suma(coeficiente R.P.*variable)</a:t>
            </a:r>
          </a:p>
          <a:p>
            <a:pPr algn="ctr"/>
            <a:r>
              <a:rPr lang="es-ES" altLang="es-PE"/>
              <a:t> celeste</a:t>
            </a:r>
          </a:p>
        </p:txBody>
      </p:sp>
      <p:sp>
        <p:nvSpPr>
          <p:cNvPr id="18441" name="AutoShape 9">
            <a:extLst>
              <a:ext uri="{FF2B5EF4-FFF2-40B4-BE49-F238E27FC236}">
                <a16:creationId xmlns:a16="http://schemas.microsoft.com/office/drawing/2014/main" id="{CF02B335-B756-4D22-9285-29B2C571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8913"/>
            <a:ext cx="4968875" cy="1223962"/>
          </a:xfrm>
          <a:prstGeom prst="wedgeEllipseCallout">
            <a:avLst>
              <a:gd name="adj1" fmla="val 28690"/>
              <a:gd name="adj2" fmla="val 228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Asignar Fórmulas</a:t>
            </a:r>
          </a:p>
          <a:p>
            <a:pPr algn="ctr"/>
            <a:r>
              <a:rPr lang="es-ES" altLang="es-PE"/>
              <a:t>Suma(coeficiente R.P.*variable)</a:t>
            </a:r>
          </a:p>
          <a:p>
            <a:pPr algn="ctr"/>
            <a:r>
              <a:rPr lang="es-ES" altLang="es-PE"/>
              <a:t> celeste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>
            <a:extLst>
              <a:ext uri="{FF2B5EF4-FFF2-40B4-BE49-F238E27FC236}">
                <a16:creationId xmlns:a16="http://schemas.microsoft.com/office/drawing/2014/main" id="{F311B3D2-842F-427C-B597-0E27FF88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EFDA49EC-594B-4764-A67A-E59F9D8B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712200" cy="55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AutoShape 6">
            <a:extLst>
              <a:ext uri="{FF2B5EF4-FFF2-40B4-BE49-F238E27FC236}">
                <a16:creationId xmlns:a16="http://schemas.microsoft.com/office/drawing/2014/main" id="{06B4AAC2-02D9-461F-8117-6CD06421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49263"/>
            <a:ext cx="4103688" cy="1035050"/>
          </a:xfrm>
          <a:prstGeom prst="wedgeEllipseCallout">
            <a:avLst>
              <a:gd name="adj1" fmla="val 47986"/>
              <a:gd name="adj2" fmla="val 26426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Asignar Fórmulas</a:t>
            </a:r>
          </a:p>
          <a:p>
            <a:pPr algn="ctr"/>
            <a:r>
              <a:rPr lang="es-ES" altLang="es-PE"/>
              <a:t>RHS - Actual</a:t>
            </a:r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id="{86E6D9C0-5A8E-4A4D-907F-8B41973A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49263"/>
            <a:ext cx="4103688" cy="1035050"/>
          </a:xfrm>
          <a:prstGeom prst="wedgeEllipseCallout">
            <a:avLst>
              <a:gd name="adj1" fmla="val 43190"/>
              <a:gd name="adj2" fmla="val 28328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Asignar Fórmulas</a:t>
            </a:r>
          </a:p>
          <a:p>
            <a:pPr algn="ctr"/>
            <a:r>
              <a:rPr lang="es-ES" altLang="es-PE"/>
              <a:t>RHS - Actual</a:t>
            </a:r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7C2FF60D-BEC8-4842-9203-ACAA27FAB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49263"/>
            <a:ext cx="4103688" cy="1035050"/>
          </a:xfrm>
          <a:prstGeom prst="wedgeEllipseCallout">
            <a:avLst>
              <a:gd name="adj1" fmla="val 42921"/>
              <a:gd name="adj2" fmla="val 3070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Asignar Fórmulas</a:t>
            </a:r>
          </a:p>
          <a:p>
            <a:pPr algn="ctr"/>
            <a:r>
              <a:rPr lang="es-ES" altLang="es-PE"/>
              <a:t>RHS - Actual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>
            <a:extLst>
              <a:ext uri="{FF2B5EF4-FFF2-40B4-BE49-F238E27FC236}">
                <a16:creationId xmlns:a16="http://schemas.microsoft.com/office/drawing/2014/main" id="{BF9E1395-78BB-453A-BF14-5A678A72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E830B960-9DA6-4795-A4D1-AF2DC199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7993063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6" name="AutoShape 6">
            <a:extLst>
              <a:ext uri="{FF2B5EF4-FFF2-40B4-BE49-F238E27FC236}">
                <a16:creationId xmlns:a16="http://schemas.microsoft.com/office/drawing/2014/main" id="{5B9C60E3-DF03-4091-8B1B-538824728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88913"/>
            <a:ext cx="4103688" cy="674687"/>
          </a:xfrm>
          <a:prstGeom prst="wedgeEllipseCallout">
            <a:avLst>
              <a:gd name="adj1" fmla="val -41565"/>
              <a:gd name="adj2" fmla="val 3434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Resultados Previos</a:t>
            </a:r>
          </a:p>
        </p:txBody>
      </p:sp>
      <p:sp>
        <p:nvSpPr>
          <p:cNvPr id="56327" name="AutoShape 7">
            <a:extLst>
              <a:ext uri="{FF2B5EF4-FFF2-40B4-BE49-F238E27FC236}">
                <a16:creationId xmlns:a16="http://schemas.microsoft.com/office/drawing/2014/main" id="{28764165-6D7A-4434-ADC4-0F51BFD1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88913"/>
            <a:ext cx="4103688" cy="674687"/>
          </a:xfrm>
          <a:prstGeom prst="wedgeEllipseCallout">
            <a:avLst>
              <a:gd name="adj1" fmla="val 40833"/>
              <a:gd name="adj2" fmla="val 47658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Resultados Previos</a:t>
            </a:r>
          </a:p>
        </p:txBody>
      </p:sp>
      <p:sp>
        <p:nvSpPr>
          <p:cNvPr id="56328" name="AutoShape 8">
            <a:extLst>
              <a:ext uri="{FF2B5EF4-FFF2-40B4-BE49-F238E27FC236}">
                <a16:creationId xmlns:a16="http://schemas.microsoft.com/office/drawing/2014/main" id="{ADF35555-3024-4713-B6AE-D3CD9BE1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88913"/>
            <a:ext cx="4103688" cy="674687"/>
          </a:xfrm>
          <a:prstGeom prst="wedgeEllipseCallout">
            <a:avLst>
              <a:gd name="adj1" fmla="val 46130"/>
              <a:gd name="adj2" fmla="val 42506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Resultados Previos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1" name="Picture 7">
            <a:extLst>
              <a:ext uri="{FF2B5EF4-FFF2-40B4-BE49-F238E27FC236}">
                <a16:creationId xmlns:a16="http://schemas.microsoft.com/office/drawing/2014/main" id="{38878ADF-FAED-49C8-AF55-47EADD93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830536F4-D980-4A3E-97A0-0F658E38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640763" cy="551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0" name="AutoShape 6">
            <a:extLst>
              <a:ext uri="{FF2B5EF4-FFF2-40B4-BE49-F238E27FC236}">
                <a16:creationId xmlns:a16="http://schemas.microsoft.com/office/drawing/2014/main" id="{21E925B2-2B09-49A1-BF32-AF3B9B1A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0"/>
            <a:ext cx="3024187" cy="647700"/>
          </a:xfrm>
          <a:prstGeom prst="wedgeEllipseCallout">
            <a:avLst>
              <a:gd name="adj1" fmla="val 20866"/>
              <a:gd name="adj2" fmla="val 1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Elegir opción</a:t>
            </a:r>
          </a:p>
          <a:p>
            <a:pPr algn="ctr"/>
            <a:r>
              <a:rPr lang="es-ES" altLang="es-PE"/>
              <a:t>Herramientas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5" name="Picture 7">
            <a:extLst>
              <a:ext uri="{FF2B5EF4-FFF2-40B4-BE49-F238E27FC236}">
                <a16:creationId xmlns:a16="http://schemas.microsoft.com/office/drawing/2014/main" id="{3AA822B2-2FFC-4DD7-B6D8-CC12EE87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0B0835A4-8114-4097-941C-FFB6B9F77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86423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4" name="AutoShape 6">
            <a:extLst>
              <a:ext uri="{FF2B5EF4-FFF2-40B4-BE49-F238E27FC236}">
                <a16:creationId xmlns:a16="http://schemas.microsoft.com/office/drawing/2014/main" id="{01FD2348-1F64-4502-AF2A-7A5D8905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0"/>
            <a:ext cx="3024187" cy="647700"/>
          </a:xfrm>
          <a:prstGeom prst="wedgeEllipseCallout">
            <a:avLst>
              <a:gd name="adj1" fmla="val 17032"/>
              <a:gd name="adj2" fmla="val 3041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Elegir opción</a:t>
            </a:r>
          </a:p>
          <a:p>
            <a:pPr algn="ctr"/>
            <a:r>
              <a:rPr lang="es-ES" altLang="es-PE"/>
              <a:t>Solver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Picture 6">
            <a:extLst>
              <a:ext uri="{FF2B5EF4-FFF2-40B4-BE49-F238E27FC236}">
                <a16:creationId xmlns:a16="http://schemas.microsoft.com/office/drawing/2014/main" id="{BBCBF5CA-7B49-439E-A923-DD27AA18A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4" name="Picture 10">
            <a:extLst>
              <a:ext uri="{FF2B5EF4-FFF2-40B4-BE49-F238E27FC236}">
                <a16:creationId xmlns:a16="http://schemas.microsoft.com/office/drawing/2014/main" id="{3243E9D0-C594-492E-B0D3-A8CE3996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8785225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7" name="Picture 13">
            <a:extLst>
              <a:ext uri="{FF2B5EF4-FFF2-40B4-BE49-F238E27FC236}">
                <a16:creationId xmlns:a16="http://schemas.microsoft.com/office/drawing/2014/main" id="{18717A1A-4D28-4B23-8AB1-7D25CDA3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16338"/>
            <a:ext cx="43338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8" name="AutoShape 14">
            <a:extLst>
              <a:ext uri="{FF2B5EF4-FFF2-40B4-BE49-F238E27FC236}">
                <a16:creationId xmlns:a16="http://schemas.microsoft.com/office/drawing/2014/main" id="{8CA4D32D-B8E6-4C03-9415-C020AED6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33375"/>
            <a:ext cx="4103687" cy="1150938"/>
          </a:xfrm>
          <a:prstGeom prst="wedgeEllipseCallout">
            <a:avLst>
              <a:gd name="adj1" fmla="val -5977"/>
              <a:gd name="adj2" fmla="val 28324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1º</a:t>
            </a:r>
          </a:p>
          <a:p>
            <a:pPr algn="ctr"/>
            <a:r>
              <a:rPr lang="es-ES" altLang="es-PE"/>
              <a:t> Ventana de selección celda objetivo</a:t>
            </a:r>
          </a:p>
        </p:txBody>
      </p:sp>
      <p:sp>
        <p:nvSpPr>
          <p:cNvPr id="41999" name="AutoShape 15">
            <a:extLst>
              <a:ext uri="{FF2B5EF4-FFF2-40B4-BE49-F238E27FC236}">
                <a16:creationId xmlns:a16="http://schemas.microsoft.com/office/drawing/2014/main" id="{2349168B-A0A4-4DCA-908F-D77AF6E3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1989138"/>
            <a:ext cx="4103687" cy="1035050"/>
          </a:xfrm>
          <a:prstGeom prst="wedgeEllipseCallout">
            <a:avLst>
              <a:gd name="adj1" fmla="val -113056"/>
              <a:gd name="adj2" fmla="val 6334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s-ES" altLang="es-PE"/>
              <a:t>2º</a:t>
            </a:r>
          </a:p>
          <a:p>
            <a:pPr algn="ctr"/>
            <a:r>
              <a:rPr lang="es-ES" altLang="es-PE"/>
              <a:t>Elegir celda celeste</a:t>
            </a:r>
          </a:p>
          <a:p>
            <a:pPr algn="ctr"/>
            <a:r>
              <a:rPr lang="es-ES" altLang="es-PE"/>
              <a:t>Función objetivo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239</Words>
  <Application>Microsoft Office PowerPoint</Application>
  <PresentationFormat>Presentación en pantalla (4:3)</PresentationFormat>
  <Paragraphs>73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Wingdings</vt:lpstr>
      <vt:lpstr>Diseño predeterminado</vt:lpstr>
      <vt:lpstr>PROGRAMACION LINEAL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Interpretación: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4 Dos fabricas de papel producen 3 tipos diferentes de papel de bajo grado, medio grado y alto grado. Se tiene contrato de venta para proveer :16 toneladas de bajo grado, 5 toneladas de medio grado y 20 toneladas de alto grado.Los costos de operación son: S/. 1000/dia para la primera fabrica y S/. 2000/dia para la segunda. La fabrica Nº 1, produce 8 tn de bajo grado y 1 tn de medio grado y 2 tn de alto grado en un dia de operación.La fabrica Nº 2 produce  2 tn de bajo grado, 1 tn de grado medio y 7 tn de alto grado por dia. ¿Cuántos dias debe trabajar cada fabrica a fin de cumplir con el mencionado contrato de venta en la forma más economico?</vt:lpstr>
      <vt:lpstr>Solucion: x1=Nº de dias de trabajo de la fabrica 1/sem. X2=Nº de dias de trabajo de la fabrica 2/semana Min Z=1000x1+2000x2 sujeto a 8x1+2x2&gt;=16 x1+x2&gt;=5 2x1+7x2&gt;=20 x1,x2&gt;=0</vt:lpstr>
      <vt:lpstr>Presentación de PowerPoint</vt:lpstr>
      <vt:lpstr>Presentación de PowerPoint</vt:lpstr>
      <vt:lpstr>Presentación de PowerPoint</vt:lpstr>
    </vt:vector>
  </TitlesOfParts>
  <Company>Economista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ENFORMÁTICA PARA ECONOMISTAS</dc:title>
  <dc:creator>William</dc:creator>
  <cp:lastModifiedBy>EDISON ACHALMA</cp:lastModifiedBy>
  <cp:revision>41</cp:revision>
  <dcterms:created xsi:type="dcterms:W3CDTF">2006-12-11T02:41:57Z</dcterms:created>
  <dcterms:modified xsi:type="dcterms:W3CDTF">2019-07-07T15:56:07Z</dcterms:modified>
</cp:coreProperties>
</file>